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bin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A14D74-ADAF-4CBD-8930-164BB4349F6F}">
  <a:tblStyle styleId="{D9A14D74-ADAF-4CBD-8930-164BB4349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BEC19D-6B44-4ACE-A6F4-4A290BB5D8BB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bin"/>
              <a:buNone/>
              <a:defRPr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bin"/>
              <a:buNone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Shape 70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Shape 73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Shape 81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2417779" y="603898"/>
            <a:ext cx="86370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BASKET ANALYSIS,</a:t>
            </a:r>
            <a:b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 ITEMSETS,</a:t>
            </a:r>
            <a:b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RULES,</a:t>
            </a:r>
            <a:b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APRIORI ALGORITHM,</a:t>
            </a:r>
            <a:b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ALGORITHMS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417779" y="3780148"/>
            <a:ext cx="863707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75" y="1352550"/>
            <a:ext cx="3503274" cy="19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APRIORI  ALGORITHM</a:t>
            </a: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Apriori is a classical algorithm in data mining. It is used for mining frequent itemsets and relevant association rules. 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Principle of Apriori : If an itemset is frequent, then all of its non empty subsets  must also be frequent.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It is devised to operate on a database containing many transactions. 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ALGORITHM</a:t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000" y="2015726"/>
            <a:ext cx="7219873" cy="37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Apriori algorithm is used in examining drug-drug interactions and in finding out Adverse Drug Reactions(ADR).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It is used in finding associations  between diabetic conditions of people.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Mobile e commerce sites can make use of it to improve their product recommendations.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Pros and Cons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451575" y="2015725"/>
            <a:ext cx="9603300" cy="3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000000"/>
                </a:solidFill>
              </a:rPr>
              <a:t>Pros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bin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Apriori is an easy-to-implement and easy-to-understand algorithm.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bin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It can be used on large itemsets.</a:t>
            </a:r>
            <a:endParaRPr sz="1700">
              <a:solidFill>
                <a:srgbClr val="000000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000000"/>
                </a:solidFill>
              </a:rPr>
              <a:t>Cons</a:t>
            </a:r>
            <a:endParaRPr b="1" u="sng">
              <a:solidFill>
                <a:srgbClr val="000000"/>
              </a:solidFill>
            </a:endParaRPr>
          </a:p>
          <a:p>
            <a:pPr marL="457200" lvl="0" indent="-33655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bin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Finding a large number of candidate rules can be computationally expensive.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bin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Calculating support is also expensive because it has to go through the entire database.</a:t>
            </a:r>
            <a:endParaRPr sz="1700">
              <a:solidFill>
                <a:srgbClr val="000000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b="1" u="sng">
              <a:solidFill>
                <a:srgbClr val="46535E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sz="1700" b="1" u="sng">
              <a:solidFill>
                <a:srgbClr val="46535E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sz="1700" b="1" u="sng">
              <a:solidFill>
                <a:srgbClr val="46535E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b="1">
              <a:solidFill>
                <a:srgbClr val="46535E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sz="1800">
              <a:solidFill>
                <a:srgbClr val="46535E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b="1">
              <a:solidFill>
                <a:srgbClr val="46535E"/>
              </a:solidFill>
            </a:endParaRPr>
          </a:p>
          <a:p>
            <a:pPr marL="0" lvl="0" indent="0" rtl="0">
              <a:lnSpc>
                <a:spcPct val="16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b="1">
              <a:solidFill>
                <a:srgbClr val="46535E"/>
              </a:solidFill>
            </a:endParaRPr>
          </a:p>
          <a:p>
            <a:pPr marL="0" lvl="0" indent="0" rtl="0">
              <a:spcBef>
                <a:spcPts val="2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Process of Rule Selection</a:t>
            </a:r>
            <a:endParaRPr sz="3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451575" y="2015731"/>
            <a:ext cx="9603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➢"/>
            </a:pPr>
            <a:r>
              <a:rPr lang="en-US" sz="19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Generate all rules that meet specified support &amp; confidence</a:t>
            </a:r>
            <a:endParaRPr sz="19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1359775" y="2762463"/>
            <a:ext cx="97869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-US" sz="1900">
                <a:solidFill>
                  <a:srgbClr val="3B3835"/>
                </a:solidFill>
              </a:rPr>
              <a:t>Find frequent item sets (those with sufficient support)</a:t>
            </a:r>
            <a:endParaRPr sz="1900">
              <a:solidFill>
                <a:srgbClr val="3B383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B3835"/>
                </a:solidFill>
              </a:rPr>
              <a:t>       Support → The number of times an item appears in a dataset</a:t>
            </a:r>
            <a:endParaRPr sz="1900">
              <a:solidFill>
                <a:srgbClr val="3B383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1451575" y="3852088"/>
            <a:ext cx="97869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-US" sz="1900">
                <a:solidFill>
                  <a:srgbClr val="3B3835"/>
                </a:solidFill>
              </a:rPr>
              <a:t>From these item sets, generate rules with sufficient confidence</a:t>
            </a:r>
            <a:endParaRPr sz="1900">
              <a:solidFill>
                <a:srgbClr val="3B383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B3835"/>
                </a:solidFill>
              </a:rPr>
              <a:t>       Confidence → Indicates the number of times the if/then statements have been found</a:t>
            </a:r>
            <a:endParaRPr sz="1900">
              <a:solidFill>
                <a:srgbClr val="3B383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B3835"/>
                </a:solidFill>
              </a:rPr>
              <a:t>       to be true            </a:t>
            </a:r>
            <a:endParaRPr sz="1900">
              <a:solidFill>
                <a:srgbClr val="3B38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if/then….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451575" y="2015728"/>
            <a:ext cx="9603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if/then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associated with two main components of association rules: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574225" y="2581325"/>
            <a:ext cx="96111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-US" sz="1800">
                <a:solidFill>
                  <a:schemeClr val="dk1"/>
                </a:solidFill>
              </a:rPr>
              <a:t>Antecedent → Item found in the dataset and can be viewed as the “if”</a:t>
            </a:r>
            <a:endParaRPr sz="18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1574225" y="3302675"/>
            <a:ext cx="9611100" cy="1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-US" sz="1800"/>
              <a:t>Consequent → Item found in combination with the Antecedent and can be viewed as the “ then”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</a:t>
            </a:r>
            <a:endParaRPr sz="1800"/>
          </a:p>
        </p:txBody>
      </p:sp>
      <p:sp>
        <p:nvSpPr>
          <p:cNvPr id="196" name="Shape 196"/>
          <p:cNvSpPr txBox="1"/>
          <p:nvPr/>
        </p:nvSpPr>
        <p:spPr>
          <a:xfrm>
            <a:off x="1574225" y="4278025"/>
            <a:ext cx="83364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e.g.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If a customer buys a bread, he/she is 80% likely to buy a butter as well..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If a customer buys a mouse, he/she is 95% likely to buy a keyboard ….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Generating frequent itemsets: The Apriori Algorithm</a:t>
            </a:r>
            <a:endParaRPr sz="24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1451575" y="2995650"/>
            <a:ext cx="8336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-US" sz="1800"/>
              <a:t>Generate list of one-item sets that meet the support criterion</a:t>
            </a:r>
            <a:endParaRPr sz="1800"/>
          </a:p>
        </p:txBody>
      </p:sp>
      <p:sp>
        <p:nvSpPr>
          <p:cNvPr id="203" name="Shape 203"/>
          <p:cNvSpPr txBox="1"/>
          <p:nvPr/>
        </p:nvSpPr>
        <p:spPr>
          <a:xfrm>
            <a:off x="1451575" y="3532025"/>
            <a:ext cx="8336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-US" sz="1800"/>
              <a:t>Use list of one-item sets to generate list of two-item sets that meet support criterion</a:t>
            </a:r>
            <a:endParaRPr sz="1800"/>
          </a:p>
        </p:txBody>
      </p:sp>
      <p:sp>
        <p:nvSpPr>
          <p:cNvPr id="204" name="Shape 204"/>
          <p:cNvSpPr txBox="1"/>
          <p:nvPr/>
        </p:nvSpPr>
        <p:spPr>
          <a:xfrm>
            <a:off x="1451575" y="2516968"/>
            <a:ext cx="8336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-US" sz="1800"/>
              <a:t>Set minimum support criterion</a:t>
            </a:r>
            <a:endParaRPr sz="1800"/>
          </a:p>
        </p:txBody>
      </p:sp>
      <p:sp>
        <p:nvSpPr>
          <p:cNvPr id="205" name="Shape 205"/>
          <p:cNvSpPr txBox="1"/>
          <p:nvPr/>
        </p:nvSpPr>
        <p:spPr>
          <a:xfrm>
            <a:off x="1451575" y="4355063"/>
            <a:ext cx="8336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-US" sz="1800"/>
              <a:t>Use list of two-item sets to generate list of three-item sets that meet support criterion</a:t>
            </a:r>
            <a:endParaRPr sz="1800"/>
          </a:p>
        </p:txBody>
      </p:sp>
      <p:sp>
        <p:nvSpPr>
          <p:cNvPr id="206" name="Shape 206"/>
          <p:cNvSpPr txBox="1"/>
          <p:nvPr/>
        </p:nvSpPr>
        <p:spPr>
          <a:xfrm>
            <a:off x="1451575" y="5035225"/>
            <a:ext cx="83364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-US" sz="1800"/>
              <a:t>Continue up through k-item sets</a:t>
            </a:r>
            <a:endParaRPr sz="180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451575" y="1853631"/>
            <a:ext cx="96033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For k products…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Apriori Algorithm → Example</a:t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575" y="1973388"/>
            <a:ext cx="1269425" cy="15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075" y="2499303"/>
            <a:ext cx="755075" cy="3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5775" y="2049050"/>
            <a:ext cx="1688492" cy="13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3075" y="2646157"/>
            <a:ext cx="60960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2925" y="2032388"/>
            <a:ext cx="1991553" cy="13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23713" y="3600597"/>
            <a:ext cx="1688500" cy="136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89013" y="4201263"/>
            <a:ext cx="755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09049" y="3534312"/>
            <a:ext cx="1638300" cy="167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83075" y="4082202"/>
            <a:ext cx="794129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12913" y="3533975"/>
            <a:ext cx="1269425" cy="167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85172" y="5389372"/>
            <a:ext cx="1269425" cy="652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92863" y="5465825"/>
            <a:ext cx="1148450" cy="39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51750" y="5333760"/>
            <a:ext cx="1688500" cy="66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49025" y="4082200"/>
            <a:ext cx="479650" cy="1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127725" y="3135450"/>
            <a:ext cx="4796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537388" y="5465825"/>
            <a:ext cx="2883014" cy="5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381329" y="978494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and Confidence </a:t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2027600"/>
            <a:ext cx="674370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5784275" y="3801525"/>
            <a:ext cx="6210600" cy="1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 b="1"/>
              <a:t>Support 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→ </a:t>
            </a:r>
            <a:r>
              <a:rPr lang="en-US" sz="1800"/>
              <a:t>Fraction of transactions that contain both </a:t>
            </a:r>
            <a:r>
              <a:rPr lang="en-US" sz="1800" b="1"/>
              <a:t>X</a:t>
            </a:r>
            <a:r>
              <a:rPr lang="en-US" sz="1800"/>
              <a:t> and </a:t>
            </a:r>
            <a:r>
              <a:rPr lang="en-US" sz="1800" b="1"/>
              <a:t>Y</a:t>
            </a:r>
            <a:endParaRPr sz="18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 b="1"/>
              <a:t>Confidence 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  → </a:t>
            </a:r>
            <a:r>
              <a:rPr lang="en-US" sz="1800"/>
              <a:t>Measure how often items in </a:t>
            </a:r>
            <a:r>
              <a:rPr lang="en-US" sz="1800" b="1"/>
              <a:t>Y</a:t>
            </a:r>
            <a:r>
              <a:rPr lang="en-US" sz="1800"/>
              <a:t> appears in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</a:t>
            </a:r>
            <a:r>
              <a:rPr lang="en-US" sz="1800">
                <a:solidFill>
                  <a:schemeClr val="dk1"/>
                </a:solidFill>
              </a:rPr>
              <a:t>transactions that contain </a:t>
            </a:r>
            <a:r>
              <a:rPr lang="en-US" sz="1800" b="1">
                <a:solidFill>
                  <a:schemeClr val="dk1"/>
                </a:solidFill>
              </a:rPr>
              <a:t>X</a:t>
            </a:r>
            <a:r>
              <a:rPr lang="en-US" sz="1800"/>
              <a:t>  </a:t>
            </a:r>
            <a:r>
              <a:rPr lang="en-US" sz="1800" b="1"/>
              <a:t>   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775" y="3815775"/>
            <a:ext cx="399097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3059325" y="5156925"/>
            <a:ext cx="7437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</a:rPr>
              <a:t>1/5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4211625" y="5156925"/>
            <a:ext cx="6273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</a:rPr>
              <a:t>1/3</a:t>
            </a:r>
            <a:endParaRPr sz="1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OTHER ALGORITHMS : FREQUENT PATTERN GROWTH ALGORITHM</a:t>
            </a: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step approach: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Construct a compact data structure called FP Tree.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Constructed using two pass over the data set.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II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Extract frequent items from directly from the FP Tree.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Traverse the tree to extract frequent item sets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51575" y="804524"/>
            <a:ext cx="96033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Market Basket Analysis and Association Rules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294350" y="1482323"/>
            <a:ext cx="9603300" cy="44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Market Basket Analysis studies characteristics or attributes that “go together”. Seeks to uncover associations between 2 or more attributes.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Association Rules have form: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DC765"/>
                </a:solidFill>
                <a:latin typeface="Arial"/>
                <a:ea typeface="Arial"/>
                <a:cs typeface="Arial"/>
                <a:sym typeface="Arial"/>
              </a:rPr>
              <a:t>                             IF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antecedent</a:t>
            </a:r>
            <a:r>
              <a:rPr lang="en-US">
                <a:solidFill>
                  <a:srgbClr val="8DC765"/>
                </a:solidFill>
                <a:latin typeface="Arial"/>
                <a:ea typeface="Arial"/>
                <a:cs typeface="Arial"/>
                <a:sym typeface="Arial"/>
              </a:rPr>
              <a:t> THEN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consequent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example, of 1,000 customers shopping, 200 bought Milk. In addition, of 200 buying milk, 50 bought bread. Thus, the rule “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buy milk, then buy bread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” has support = 50/1,000 = 5% and confidence = 50/200 = 25%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◦ Support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records with consequent over total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◦ Confidence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records with consequent over records with both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FP TREE CONSTRUCTION</a:t>
            </a: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FP-Tree is constructed using 2 passes over the data-set: 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I: 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 set of given transactions, find support for each item. 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the items in decreasing order of their support. For in our example: a, b, c, d, 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this order when building the FP-Tree, so common prefixes can be shared.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153404" y="7888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 TRANSACTIONS AND ITEM SUPPORT</a:t>
            </a:r>
            <a:endParaRPr/>
          </a:p>
        </p:txBody>
      </p:sp>
      <p:graphicFrame>
        <p:nvGraphicFramePr>
          <p:cNvPr id="256" name="Shape 256"/>
          <p:cNvGraphicFramePr/>
          <p:nvPr/>
        </p:nvGraphicFramePr>
        <p:xfrm>
          <a:off x="1536421" y="21210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{70BEC19D-6B44-4ACE-A6F4-4A290BB5D8BB}</a:tableStyleId>
              </a:tblPr>
              <a:tblGrid>
                <a:gridCol w="11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Items Bought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b,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c, d}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b,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c,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c,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{c, d}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b, c}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d}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7" name="Shape 257"/>
          <p:cNvSpPr/>
          <p:nvPr/>
        </p:nvSpPr>
        <p:spPr>
          <a:xfrm>
            <a:off x="5816338" y="3214540"/>
            <a:ext cx="1630838" cy="1602557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C4C4C4"/>
              </a:gs>
              <a:gs pos="100000">
                <a:srgbClr val="808080">
                  <a:alpha val="91764"/>
                </a:srgbClr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Support for each transaction</a:t>
            </a:r>
            <a:endParaRPr/>
          </a:p>
        </p:txBody>
      </p:sp>
      <p:graphicFrame>
        <p:nvGraphicFramePr>
          <p:cNvPr id="258" name="Shape 258"/>
          <p:cNvGraphicFramePr/>
          <p:nvPr/>
        </p:nvGraphicFramePr>
        <p:xfrm>
          <a:off x="7767686" y="264680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{70BEC19D-6B44-4ACE-A6F4-4A290BB5D8BB}</a:tableStyleId>
              </a:tblPr>
              <a:tblGrid>
                <a:gridCol w="61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RE-ORDERING TRANSACTIONS BASED ON SUPPORT VALUE</a:t>
            </a: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64" name="Shape 264"/>
          <p:cNvGraphicFramePr/>
          <p:nvPr/>
        </p:nvGraphicFramePr>
        <p:xfrm>
          <a:off x="1310353" y="230146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{70BEC19D-6B44-4ACE-A6F4-4A290BB5D8BB}</a:tableStyleId>
              </a:tblPr>
              <a:tblGrid>
                <a:gridCol w="5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TID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Items Bought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Reordered set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b,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b, e, a}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c, d}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b, c}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b,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b, e, a}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c,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e, a, c}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c,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b, e, c}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b,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{c, d}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c}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b, c}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a, c}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{a, d, e}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e, a}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{b, d}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{d, b}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 TREE CONSTRUCTION</a:t>
            </a: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insert_tree([p|P], T) </a:t>
            </a:r>
            <a:r>
              <a:rPr lang="en-US"/>
              <a:t>{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if (T has a child n, where n.item = p increment)</a:t>
            </a:r>
            <a:br>
              <a:rPr lang="en-US"/>
            </a:br>
            <a:r>
              <a:rPr lang="en-US"/>
              <a:t>	 n.count = n.count + 1</a:t>
            </a:r>
            <a:br>
              <a:rPr lang="en-US"/>
            </a:br>
            <a:r>
              <a:rPr lang="en-US"/>
              <a:t>else {</a:t>
            </a:r>
            <a:br>
              <a:rPr lang="en-US"/>
            </a:br>
            <a:r>
              <a:rPr lang="en-US"/>
              <a:t>	create new node N</a:t>
            </a:r>
            <a:br>
              <a:rPr lang="en-US"/>
            </a:br>
            <a:r>
              <a:rPr lang="en-US"/>
              <a:t>	n.count = 1</a:t>
            </a:r>
            <a:br>
              <a:rPr lang="en-US"/>
            </a:br>
            <a:r>
              <a:rPr lang="en-US"/>
              <a:t>	Link it up from the root node (null)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FP GROWTH TREE CONSTRUCTION AFTER REORDERING TRANSACTIONS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451575" y="2015725"/>
            <a:ext cx="101007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5194168" y="2196445"/>
            <a:ext cx="1084083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null</a:t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4686691" y="2938020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</a:t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069147" y="3511483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4688981" y="4065306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2998351" y="4671313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3505070" y="4086515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5293148" y="3511483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6482585" y="4586136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888612" y="4044097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4152506" y="4671314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5888612" y="2989083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6619189" y="2565292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753663" y="3705339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7195970" y="3064913"/>
            <a:ext cx="546754" cy="499621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endParaRPr/>
          </a:p>
        </p:txBody>
      </p:sp>
      <p:cxnSp>
        <p:nvCxnSpPr>
          <p:cNvPr id="291" name="Shape 291"/>
          <p:cNvCxnSpPr>
            <a:endCxn id="278" idx="7"/>
          </p:cNvCxnSpPr>
          <p:nvPr/>
        </p:nvCxnSpPr>
        <p:spPr>
          <a:xfrm flipH="1">
            <a:off x="5153375" y="2696188"/>
            <a:ext cx="323700" cy="315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2" name="Shape 292"/>
          <p:cNvCxnSpPr>
            <a:stCxn id="278" idx="3"/>
            <a:endCxn id="279" idx="7"/>
          </p:cNvCxnSpPr>
          <p:nvPr/>
        </p:nvCxnSpPr>
        <p:spPr>
          <a:xfrm flipH="1">
            <a:off x="4535761" y="3364473"/>
            <a:ext cx="231000" cy="220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3" name="Shape 293"/>
          <p:cNvCxnSpPr>
            <a:stCxn id="279" idx="3"/>
          </p:cNvCxnSpPr>
          <p:nvPr/>
        </p:nvCxnSpPr>
        <p:spPr>
          <a:xfrm flipH="1">
            <a:off x="3968617" y="3937936"/>
            <a:ext cx="180600" cy="195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4" name="Shape 294"/>
          <p:cNvCxnSpPr>
            <a:stCxn id="282" idx="3"/>
          </p:cNvCxnSpPr>
          <p:nvPr/>
        </p:nvCxnSpPr>
        <p:spPr>
          <a:xfrm flipH="1">
            <a:off x="3421940" y="4512968"/>
            <a:ext cx="163200" cy="15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5" name="Shape 295"/>
          <p:cNvCxnSpPr>
            <a:stCxn id="278" idx="5"/>
            <a:endCxn id="283" idx="1"/>
          </p:cNvCxnSpPr>
          <p:nvPr/>
        </p:nvCxnSpPr>
        <p:spPr>
          <a:xfrm>
            <a:off x="5153375" y="3364473"/>
            <a:ext cx="219900" cy="220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6" name="Shape 296"/>
          <p:cNvCxnSpPr>
            <a:stCxn id="283" idx="5"/>
            <a:endCxn id="285" idx="1"/>
          </p:cNvCxnSpPr>
          <p:nvPr/>
        </p:nvCxnSpPr>
        <p:spPr>
          <a:xfrm>
            <a:off x="5759832" y="3937936"/>
            <a:ext cx="208800" cy="179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Shape 297"/>
          <p:cNvCxnSpPr>
            <a:stCxn id="285" idx="5"/>
            <a:endCxn id="284" idx="1"/>
          </p:cNvCxnSpPr>
          <p:nvPr/>
        </p:nvCxnSpPr>
        <p:spPr>
          <a:xfrm>
            <a:off x="6355296" y="4470550"/>
            <a:ext cx="207300" cy="18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8" name="Shape 298"/>
          <p:cNvCxnSpPr>
            <a:stCxn id="278" idx="5"/>
            <a:endCxn id="287" idx="2"/>
          </p:cNvCxnSpPr>
          <p:nvPr/>
        </p:nvCxnSpPr>
        <p:spPr>
          <a:xfrm rot="10800000" flipH="1">
            <a:off x="5153375" y="3238773"/>
            <a:ext cx="735300" cy="125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9" name="Shape 299"/>
          <p:cNvCxnSpPr>
            <a:stCxn id="277" idx="6"/>
            <a:endCxn id="288" idx="1"/>
          </p:cNvCxnSpPr>
          <p:nvPr/>
        </p:nvCxnSpPr>
        <p:spPr>
          <a:xfrm>
            <a:off x="6278251" y="2446255"/>
            <a:ext cx="420900" cy="19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Shape 300"/>
          <p:cNvCxnSpPr>
            <a:endCxn id="290" idx="1"/>
          </p:cNvCxnSpPr>
          <p:nvPr/>
        </p:nvCxnSpPr>
        <p:spPr>
          <a:xfrm>
            <a:off x="6970341" y="2853681"/>
            <a:ext cx="305700" cy="28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1" name="Shape 301"/>
          <p:cNvCxnSpPr>
            <a:endCxn id="289" idx="1"/>
          </p:cNvCxnSpPr>
          <p:nvPr/>
        </p:nvCxnSpPr>
        <p:spPr>
          <a:xfrm>
            <a:off x="7588634" y="3447007"/>
            <a:ext cx="245100" cy="331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2" name="Shape 302"/>
          <p:cNvCxnSpPr>
            <a:stCxn id="282" idx="5"/>
            <a:endCxn id="286" idx="1"/>
          </p:cNvCxnSpPr>
          <p:nvPr/>
        </p:nvCxnSpPr>
        <p:spPr>
          <a:xfrm>
            <a:off x="3971754" y="4512968"/>
            <a:ext cx="260700" cy="23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3" name="Shape 303"/>
          <p:cNvCxnSpPr>
            <a:stCxn id="279" idx="5"/>
            <a:endCxn id="280" idx="1"/>
          </p:cNvCxnSpPr>
          <p:nvPr/>
        </p:nvCxnSpPr>
        <p:spPr>
          <a:xfrm>
            <a:off x="4535831" y="3937936"/>
            <a:ext cx="233100" cy="20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4" name="Shape 304"/>
          <p:cNvSpPr txBox="1"/>
          <p:nvPr/>
        </p:nvSpPr>
        <p:spPr>
          <a:xfrm>
            <a:off x="4469743" y="2769571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9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3926087" y="3262402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6</a:t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3390408" y="3816671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2883977" y="4396058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4615901" y="4971839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5071633" y="4454103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5780079" y="3559179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6400882" y="4008728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7051325" y="4512975"/>
            <a:ext cx="42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6326250" y="3138924"/>
            <a:ext cx="42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</a:t>
            </a:r>
            <a:endParaRPr b="1"/>
          </a:p>
        </p:txBody>
      </p:sp>
      <p:sp>
        <p:nvSpPr>
          <p:cNvPr id="314" name="Shape 314"/>
          <p:cNvSpPr txBox="1"/>
          <p:nvPr/>
        </p:nvSpPr>
        <p:spPr>
          <a:xfrm>
            <a:off x="7051321" y="2435327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7679569" y="2985714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8273896" y="3622942"/>
            <a:ext cx="38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8675200" y="2067425"/>
            <a:ext cx="2897700" cy="25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 b="1"/>
              <a:t>Each paths represent transactions 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 b="1"/>
              <a:t>Nodes have counts to track original frequency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 OF CONDITIONAL PATTERN BASE</a:t>
            </a: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Once the FP-tree is constructed, the next step is to traverse the FP Tree to find all frequent itemsets for each item. 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For this we need to find the conditional pattern base for each pattern starting right from the 1-frequent pattern. 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Conditional pattern base is defined as the prefix-paths in the FP-tree which consist of the suffix pattern. </a:t>
            </a:r>
            <a:endParaRPr/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From the conditional pattern base a conditional pattern tree is generated which is recursively mined in the algorithm.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FREQUENT ITEMSETS GENERATION BY MINING THE TREE</a:t>
            </a: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Suffix Pattern</a:t>
            </a:r>
            <a:r>
              <a:rPr lang="en-US"/>
              <a:t> : a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(d, b, e, </a:t>
            </a:r>
            <a:r>
              <a:rPr lang="en-US" sz="1800" b="0" i="0" u="none" strike="sng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2)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(d, e, </a:t>
            </a:r>
            <a:r>
              <a:rPr lang="en-US" sz="1800" b="0" i="0" u="none" strike="sng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2)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(b, </a:t>
            </a:r>
            <a:r>
              <a:rPr lang="en-US" sz="1800" b="0" i="0" u="none" strike="sng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1)</a:t>
            </a:r>
            <a:endParaRPr/>
          </a:p>
          <a:p>
            <a: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30" name="Shape 330"/>
          <p:cNvGraphicFramePr/>
          <p:nvPr/>
        </p:nvGraphicFramePr>
        <p:xfrm>
          <a:off x="4637988" y="226243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{70BEC19D-6B44-4ACE-A6F4-4A290BB5D8BB}</a:tableStyleId>
              </a:tblPr>
              <a:tblGrid>
                <a:gridCol w="80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Support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1" name="Shape 331"/>
          <p:cNvSpPr/>
          <p:nvPr/>
        </p:nvSpPr>
        <p:spPr>
          <a:xfrm>
            <a:off x="9162853" y="2130458"/>
            <a:ext cx="989815" cy="414779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null</a:t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8770070" y="2755285"/>
            <a:ext cx="452487" cy="428920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7928029" y="3901125"/>
            <a:ext cx="452487" cy="428920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8297336" y="3310227"/>
            <a:ext cx="452487" cy="428920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9912462" y="2779336"/>
            <a:ext cx="452487" cy="428920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endParaRPr/>
          </a:p>
        </p:txBody>
      </p:sp>
      <p:cxnSp>
        <p:nvCxnSpPr>
          <p:cNvPr id="336" name="Shape 336"/>
          <p:cNvCxnSpPr>
            <a:endCxn id="332" idx="7"/>
          </p:cNvCxnSpPr>
          <p:nvPr/>
        </p:nvCxnSpPr>
        <p:spPr>
          <a:xfrm flipH="1">
            <a:off x="9156292" y="2494999"/>
            <a:ext cx="189600" cy="323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7" name="Shape 337"/>
          <p:cNvCxnSpPr>
            <a:stCxn id="332" idx="3"/>
            <a:endCxn id="334" idx="7"/>
          </p:cNvCxnSpPr>
          <p:nvPr/>
        </p:nvCxnSpPr>
        <p:spPr>
          <a:xfrm flipH="1">
            <a:off x="8683636" y="3121391"/>
            <a:ext cx="152700" cy="25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8" name="Shape 338"/>
          <p:cNvCxnSpPr>
            <a:endCxn id="333" idx="7"/>
          </p:cNvCxnSpPr>
          <p:nvPr/>
        </p:nvCxnSpPr>
        <p:spPr>
          <a:xfrm flipH="1">
            <a:off x="8314251" y="3610539"/>
            <a:ext cx="209400" cy="35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9" name="Shape 339"/>
          <p:cNvCxnSpPr>
            <a:stCxn id="331" idx="5"/>
            <a:endCxn id="335" idx="0"/>
          </p:cNvCxnSpPr>
          <p:nvPr/>
        </p:nvCxnSpPr>
        <p:spPr>
          <a:xfrm>
            <a:off x="10007713" y="2484494"/>
            <a:ext cx="131100" cy="294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0" name="Shape 340"/>
          <p:cNvSpPr txBox="1"/>
          <p:nvPr/>
        </p:nvSpPr>
        <p:spPr>
          <a:xfrm>
            <a:off x="8514166" y="2601940"/>
            <a:ext cx="330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8094210" y="3084849"/>
            <a:ext cx="330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7751359" y="3652999"/>
            <a:ext cx="330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10279917" y="2570619"/>
            <a:ext cx="330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1451579" y="4022331"/>
            <a:ext cx="390284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Frequent Item sets for </a:t>
            </a:r>
            <a:r>
              <a:rPr lang="en-US" sz="1800" b="1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 (Considering the minimum threshold to be 3)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{d, a, 4}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{d, e, a, 4}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{b, a, 3}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8523650" y="4330050"/>
            <a:ext cx="27432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Conditional FP Tree for a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ADVANTAGES &amp; DISADVANTAGES OF FP TREE GROWTH ALGORITHM</a:t>
            </a: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451575" y="2015724"/>
            <a:ext cx="9603300" cy="4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FP-Growth 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2 passes over data-set than repeated database scan in Apriori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Avoids candidate set explosion by building compact tree data structure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faster than Apriori Algorithm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Discovering pattern of length 100 requires at least 2^100 candidates (no of subsets)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Disadvantages of FP-Growth 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FP-Tree may not fit in memory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FP-Tree is expensive to build</a:t>
            </a:r>
            <a:endParaRPr/>
          </a:p>
          <a:p>
            <a:pPr marL="11430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Trade-off: takes time to build, but once it is built, frequent itemsets can be generated easily.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452" y="1982176"/>
            <a:ext cx="4021800" cy="26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575" y="4871600"/>
            <a:ext cx="24955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0550" y="3943700"/>
            <a:ext cx="2563025" cy="21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3375" y="1413800"/>
            <a:ext cx="39052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375" y="1413800"/>
            <a:ext cx="39052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1475" y="1413800"/>
            <a:ext cx="34763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675" y="4083089"/>
            <a:ext cx="3288350" cy="203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422075" y="450576"/>
            <a:ext cx="96033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Market Basket Analysis(cont’d)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294350" y="1558523"/>
            <a:ext cx="9603300" cy="44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Applications: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Investigating proportion of subscribers to cell phone plan that respond to offer for service upgrade.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Examining the proportion of children whose parents read to them who are themselves good readers.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Finding out which items are purchased together in super market.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Challenges: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urse of dimensionality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: Number of rules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grows exponentially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in number of attributes. With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binary attributes, and only positive cases considered, there are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* 2</a:t>
            </a:r>
            <a:r>
              <a:rPr lang="en-US" sz="3300" i="1" baseline="3000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3300" baseline="30000">
                <a:latin typeface="Arial"/>
                <a:ea typeface="Arial"/>
                <a:cs typeface="Arial"/>
                <a:sym typeface="Arial"/>
              </a:rPr>
              <a:t> – 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possible association rules.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 idx="4294967295"/>
          </p:nvPr>
        </p:nvSpPr>
        <p:spPr>
          <a:xfrm>
            <a:off x="962525" y="155601"/>
            <a:ext cx="96033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Market Basket Analysis(cont’d)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379975" y="496273"/>
            <a:ext cx="9603300" cy="44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algorithm reduces search problem to manageable size. It leverages rule structure to its advantage</a:t>
            </a:r>
            <a:endParaRPr>
              <a:solidFill>
                <a:srgbClr val="3891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Example 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Consider farmer selling crops at roadside stand. </a:t>
            </a:r>
            <a:r>
              <a:rPr lang="en-US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Seven items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are available for purchase in set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= {asparagus, beans, broccoli, corn, green peppers, squash, tomatoes}. Customers purchase different subsets of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I.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1" name="Shape 121"/>
          <p:cNvGraphicFramePr/>
          <p:nvPr/>
        </p:nvGraphicFramePr>
        <p:xfrm>
          <a:off x="1761825" y="315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{D9A14D74-ADAF-4CBD-8930-164BB4349F6F}</a:tableStyleId>
              </a:tblPr>
              <a:tblGrid>
                <a:gridCol w="268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B45F06"/>
                          </a:solidFill>
                        </a:rPr>
                        <a:t>Transaction</a:t>
                      </a:r>
                      <a:endParaRPr sz="1200">
                        <a:solidFill>
                          <a:srgbClr val="BF9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B45F06"/>
                          </a:solidFill>
                        </a:rPr>
                        <a:t>Items Purchased</a:t>
                      </a:r>
                      <a:endParaRPr sz="12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Broccoli, green peppers, corn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Asparagus, squash, corn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Corn, tomatoes, beans, squash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Green peppers, corn, tomatoes, beans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Beans, asparagus, broccoli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Squash, asparagus, beans, tomatoes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400" y="3721525"/>
            <a:ext cx="2687875" cy="19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 idx="4294967295"/>
          </p:nvPr>
        </p:nvSpPr>
        <p:spPr>
          <a:xfrm>
            <a:off x="962525" y="155601"/>
            <a:ext cx="96033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Support, Confidence, Frequent Itemsets, and the </a:t>
            </a:r>
            <a:r>
              <a:rPr lang="en-US" sz="3600" i="1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r>
              <a:rPr lang="en-US" sz="2500" i="1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(cont’d)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294967295"/>
          </p:nvPr>
        </p:nvSpPr>
        <p:spPr>
          <a:xfrm>
            <a:off x="409450" y="968225"/>
            <a:ext cx="9603300" cy="5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Let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= set of transactions {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...,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14}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in previous Table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represents set of items contained in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I</a:t>
            </a:r>
            <a:endParaRPr>
              <a:solidFill>
                <a:srgbClr val="3891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Suppose set of items A = {beans, squash} and B = {asparagus}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Association Rule has form: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IF A THEN B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-&gt; B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IF {beans, squash} THEN {asparagus}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and B proper subsets of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I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and B are mutually exclusive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Therefore, by definition, rules such as IF {beans, squash} THEN {beans} excluded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962525" y="155600"/>
            <a:ext cx="109983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Support, Confidence, Frequent Itemsets, and the </a:t>
            </a:r>
            <a:r>
              <a:rPr lang="en-US" sz="3600" i="1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962525" y="1015550"/>
            <a:ext cx="9603300" cy="5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◦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for association rule A -&gt; B is proportion of transactions in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containing both A and 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Support = p(A∩B) = number of transactions containing both A  and 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                          total number of transactions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Confidence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for association rule A à B measures rule accuracy. Determined by percentage of transactions in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containing A, also containing 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Confidence = p(B|A) =p(A∩B) =  number of transactions containing both A  and 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                     P(A)		      total number of transactions containing 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Shape 135"/>
          <p:cNvCxnSpPr/>
          <p:nvPr/>
        </p:nvCxnSpPr>
        <p:spPr>
          <a:xfrm>
            <a:off x="4070550" y="2666525"/>
            <a:ext cx="545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>
            <a:off x="5108825" y="4773150"/>
            <a:ext cx="545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Shape 137"/>
          <p:cNvCxnSpPr/>
          <p:nvPr/>
        </p:nvCxnSpPr>
        <p:spPr>
          <a:xfrm rot="10800000" flipH="1">
            <a:off x="3746100" y="4716575"/>
            <a:ext cx="11061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>
          <a:xfrm>
            <a:off x="962525" y="155600"/>
            <a:ext cx="109983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Support, Confidence, Frequent Itemsets, and the </a:t>
            </a:r>
            <a:r>
              <a:rPr lang="en-US" sz="3600" i="1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4294967295"/>
          </p:nvPr>
        </p:nvSpPr>
        <p:spPr>
          <a:xfrm>
            <a:off x="962525" y="1015550"/>
            <a:ext cx="9603300" cy="5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Rules often preferred having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high support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high confidence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or both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Strong Rules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meet specified support and/or confidence threshold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891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example, </a:t>
            </a:r>
            <a:r>
              <a:rPr lang="en-US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 analyst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may determine supermarket items purchased together with minimum support = 20% and confidence = 70%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891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However, </a:t>
            </a:r>
            <a:r>
              <a:rPr lang="en-US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fraud detection analysts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may set minimum support much lower, equal to 1% or less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this case, very few transactions are fraudulent-related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962525" y="155600"/>
            <a:ext cx="109983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Support, Confidence, Frequent Itemsets, and the </a:t>
            </a:r>
            <a:r>
              <a:rPr lang="en-US" sz="3600" i="1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962525" y="1015550"/>
            <a:ext cx="9603300" cy="5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Itemset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set of items contained in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I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i="1" u="sng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-itemset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contains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items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example, {beans, squash} = 2-itemset, from roadside stand set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I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Itemset Frequency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number of transactions containing specific itemset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Frequent Itemset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occurrence greater than or equal to minimum threshold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Frequent Itemset has itemset frequency ≥ ϕ  (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where ϕ= Minimum Threshold)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 denote the set of frequent k-itemsets as F</a:t>
            </a:r>
            <a:r>
              <a:rPr lang="en-US" sz="3300" baseline="-25000">
                <a:latin typeface="Arial"/>
                <a:ea typeface="Arial"/>
                <a:cs typeface="Arial"/>
                <a:sym typeface="Arial"/>
              </a:rPr>
              <a:t>k</a:t>
            </a:r>
            <a:endParaRPr sz="3300" baseline="-25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 idx="4294967295"/>
          </p:nvPr>
        </p:nvSpPr>
        <p:spPr>
          <a:xfrm>
            <a:off x="962525" y="155600"/>
            <a:ext cx="109983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Support, Confidence, Frequent Itemsets, and the </a:t>
            </a:r>
            <a:r>
              <a:rPr lang="en-US" sz="3600" i="1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 sz="360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 Property 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962525" y="1015550"/>
            <a:ext cx="9603300" cy="5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Mining Association Rules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Two-step process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(1) Find all frequent itemsets, where itemset frequency ≥ ϕ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91A7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(2) From list of frequent itemsets, generate association rules satisfying minimum support and confidence criteria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 Priori Property</a:t>
            </a:r>
            <a:endParaRPr sz="2400">
              <a:solidFill>
                <a:srgbClr val="8DC7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itemset Z not frequent, then for any item A, Z U A not frequent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other words,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no superset of Z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(itemset containing Z) will be frequent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A Priori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algorithm uses this property to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significantly reduce the search space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1922</Words>
  <Application>Microsoft Office PowerPoint</Application>
  <PresentationFormat>Widescreen</PresentationFormat>
  <Paragraphs>331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Verdana</vt:lpstr>
      <vt:lpstr>Cabin</vt:lpstr>
      <vt:lpstr>Arial</vt:lpstr>
      <vt:lpstr>Calibri</vt:lpstr>
      <vt:lpstr>Noto Sans Symbols</vt:lpstr>
      <vt:lpstr>Times New Roman</vt:lpstr>
      <vt:lpstr>Gallery</vt:lpstr>
      <vt:lpstr>MARKET BASKET ANALYSIS, FREQUENT ITEMSETS, ASSOCIATION RULES, APRIORI ALGORITHM, OTHER ALGORITHMS</vt:lpstr>
      <vt:lpstr>Market Basket Analysis and Association Rules</vt:lpstr>
      <vt:lpstr>Market Basket Analysis(cont’d)</vt:lpstr>
      <vt:lpstr>Market Basket Analysis(cont’d)</vt:lpstr>
      <vt:lpstr>Support, Confidence, Frequent Itemsets, and the A Priori Property (cont’d)</vt:lpstr>
      <vt:lpstr>Support, Confidence, Frequent Itemsets, and the A Priori Property </vt:lpstr>
      <vt:lpstr>Support, Confidence, Frequent Itemsets, and the A Priori Property </vt:lpstr>
      <vt:lpstr>Support, Confidence, Frequent Itemsets, and the A Priori Property </vt:lpstr>
      <vt:lpstr>Support, Confidence, Frequent Itemsets, and the A Priori Property </vt:lpstr>
      <vt:lpstr>APRIORI  ALGORITHM</vt:lpstr>
      <vt:lpstr>ALGORITHM</vt:lpstr>
      <vt:lpstr>APPLICATIONS</vt:lpstr>
      <vt:lpstr>Pros and Cons</vt:lpstr>
      <vt:lpstr>Process of Rule Selection </vt:lpstr>
      <vt:lpstr>if/then….</vt:lpstr>
      <vt:lpstr>Generating frequent itemsets: The Apriori Algorithm </vt:lpstr>
      <vt:lpstr>The Apriori Algorithm → Example</vt:lpstr>
      <vt:lpstr>Support and Confidence </vt:lpstr>
      <vt:lpstr>OTHER ALGORITHMS : FREQUENT PATTERN GROWTH ALGORITHM</vt:lpstr>
      <vt:lpstr>FP TREE CONSTRUCTION</vt:lpstr>
      <vt:lpstr>EXAMPLE TRANSACTIONS AND ITEM SUPPORT</vt:lpstr>
      <vt:lpstr>RE-ORDERING TRANSACTIONS BASED ON SUPPORT VALUE</vt:lpstr>
      <vt:lpstr>FP TREE CONSTRUCTION</vt:lpstr>
      <vt:lpstr>FP GROWTH TREE CONSTRUCTION AFTER REORDERING TRANSACTIONS</vt:lpstr>
      <vt:lpstr>CONCEPT OF CONDITIONAL PATTERN BASE</vt:lpstr>
      <vt:lpstr>FREQUENT ITEMSETS GENERATION BY MINING THE TREE</vt:lpstr>
      <vt:lpstr>ADVANTAGES &amp; DISADVANTAGES OF FP TREE GROWTH ALGORITHM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BASKET ANALYSIS, FREQUENT ITEMSETS, ASSOCIATION RULES, APRIORI ALGORITHM, OTHER ALGORITHMS</dc:title>
  <cp:lastModifiedBy>Arun kumar</cp:lastModifiedBy>
  <cp:revision>2</cp:revision>
  <dcterms:modified xsi:type="dcterms:W3CDTF">2018-03-23T00:00:28Z</dcterms:modified>
</cp:coreProperties>
</file>