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bin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66" autoAdjust="0"/>
  </p:normalViewPr>
  <p:slideViewPr>
    <p:cSldViewPr snapToGrid="0">
      <p:cViewPr varScale="1">
        <p:scale>
          <a:sx n="59" d="100"/>
          <a:sy n="59" d="100"/>
        </p:scale>
        <p:origin x="9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Noto Sans Symbols"/>
              <a:buChar char="➢"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of 1,000 customers shopping, 200 bought Milk. In addition, of 200 buying milk, 50 bought bread. Thus, the rule “If buy milk, then buy bread” has support = 50/1,000 = 5% and confidence = 50/200 = 25%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-US" sz="2000" dirty="0">
                <a:solidFill>
                  <a:schemeClr val="dk1"/>
                </a:solidFill>
              </a:rPr>
              <a:t>For example, suppose store sells </a:t>
            </a:r>
            <a:r>
              <a:rPr lang="en-US" sz="2000" u="sng" dirty="0">
                <a:solidFill>
                  <a:schemeClr val="dk1"/>
                </a:solidFill>
              </a:rPr>
              <a:t>only 100 different</a:t>
            </a:r>
            <a:r>
              <a:rPr lang="en-US" sz="2000" dirty="0">
                <a:solidFill>
                  <a:schemeClr val="dk1"/>
                </a:solidFill>
              </a:rPr>
              <a:t> items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-US" sz="2000" dirty="0">
                <a:solidFill>
                  <a:schemeClr val="dk1"/>
                </a:solidFill>
              </a:rPr>
              <a:t>Customer may buy, or not buy, any combination of 100 items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-US" sz="2000" dirty="0">
                <a:solidFill>
                  <a:schemeClr val="dk1"/>
                </a:solidFill>
              </a:rPr>
              <a:t>This equals </a:t>
            </a:r>
            <a:r>
              <a:rPr lang="en-US" sz="2000" i="1" dirty="0">
                <a:solidFill>
                  <a:schemeClr val="dk1"/>
                </a:solidFill>
              </a:rPr>
              <a:t>100</a:t>
            </a:r>
            <a:r>
              <a:rPr lang="en-US" sz="2000" dirty="0">
                <a:solidFill>
                  <a:schemeClr val="dk1"/>
                </a:solidFill>
              </a:rPr>
              <a:t> x 2</a:t>
            </a:r>
            <a:r>
              <a:rPr lang="en-US" sz="3300" i="1" baseline="30000" dirty="0">
                <a:solidFill>
                  <a:schemeClr val="dk1"/>
                </a:solidFill>
              </a:rPr>
              <a:t>99 </a:t>
            </a:r>
            <a:r>
              <a:rPr lang="en-US" sz="2000" dirty="0">
                <a:solidFill>
                  <a:schemeClr val="dk1"/>
                </a:solidFill>
              </a:rPr>
              <a:t>= ~6.4 x 10</a:t>
            </a:r>
            <a:r>
              <a:rPr lang="en-US" sz="3300" baseline="30000" dirty="0">
                <a:solidFill>
                  <a:schemeClr val="dk1"/>
                </a:solidFill>
              </a:rPr>
              <a:t>31</a:t>
            </a:r>
            <a:r>
              <a:rPr lang="en-US" sz="2000" dirty="0">
                <a:solidFill>
                  <a:schemeClr val="dk1"/>
                </a:solidFill>
              </a:rPr>
              <a:t> possible rules to interpret!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-US" sz="2000" dirty="0">
                <a:solidFill>
                  <a:schemeClr val="dk1"/>
                </a:solidFill>
              </a:rPr>
              <a:t>Task searching for possible rules appears hopeless...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and B proper subsets of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and B are mutually exclusive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e58a28d7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44e58a28d7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a large number of candidate rules can be computationally expensive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1" indent="-1714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Calculating support is also expensive because it has to go through the entire database.</a:t>
            </a:r>
            <a:endParaRPr sz="1400">
              <a:solidFill>
                <a:schemeClr val="dk1"/>
              </a:solidFill>
            </a:endParaRPr>
          </a:p>
          <a:p>
            <a:pPr marL="1714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28279"/>
            <a:ext cx="12192000" cy="419642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t="45715" b="9820"/>
          <a:stretch/>
        </p:blipFill>
        <p:spPr>
          <a:xfrm>
            <a:off x="0" y="3846383"/>
            <a:ext cx="12192000" cy="3049325"/>
          </a:xfrm>
          <a:custGeom>
            <a:avLst/>
            <a:gdLst/>
            <a:ahLst/>
            <a:cxnLst/>
            <a:rect l="l" t="t" r="r" b="b"/>
            <a:pathLst>
              <a:path w="12192000" h="3049325" extrusionOk="0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Market Basket Analysis,</a:t>
            </a:r>
            <a:b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Frequent Item sets,</a:t>
            </a:r>
            <a:b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Association Rules,</a:t>
            </a:r>
            <a:b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Apriori Algorithm,</a:t>
            </a:r>
            <a:b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Algorithms</a:t>
            </a:r>
            <a:endParaRPr sz="4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bin"/>
              <a:buNone/>
            </a:pPr>
            <a:r>
              <a:rPr lang="en-US" sz="3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OTHER ALGORITHMS : FREQUENT PATTERN GROWTH ALGORITHM</a:t>
            </a: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22"/>
          <p:cNvGrpSpPr/>
          <p:nvPr/>
        </p:nvGrpSpPr>
        <p:grpSpPr>
          <a:xfrm>
            <a:off x="6091238" y="973236"/>
            <a:ext cx="5115491" cy="4912651"/>
            <a:chOff x="0" y="17583"/>
            <a:chExt cx="5115491" cy="4912651"/>
          </a:xfrm>
        </p:grpSpPr>
        <p:sp>
          <p:nvSpPr>
            <p:cNvPr id="169" name="Google Shape;169;p22"/>
            <p:cNvSpPr/>
            <p:nvPr/>
          </p:nvSpPr>
          <p:spPr>
            <a:xfrm>
              <a:off x="0" y="416103"/>
              <a:ext cx="5115491" cy="451413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0" y="416103"/>
              <a:ext cx="5115491" cy="4514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7000" tIns="562350" rIns="397000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Noto Sans Symbols"/>
                <a:buChar char="➢"/>
              </a:pPr>
              <a:r>
                <a:rPr lang="en-US" sz="2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I</a:t>
              </a: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Construct a compact data structure called FP Tree.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Noto Sans Symbols"/>
                <a:buChar char="▪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Constructed using two passes over the data set.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Noto Sans Symbols"/>
                <a:buChar char="➢"/>
              </a:pPr>
              <a:r>
                <a:rPr lang="en-US" sz="2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II</a:t>
              </a: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Extract frequent items from directly from the FP Tree.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Noto Sans Symbols"/>
                <a:buChar char="▪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Traverse the tree to extract frequent item sets</a:t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255774" y="17583"/>
              <a:ext cx="3580843" cy="7970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 txBox="1"/>
            <p:nvPr/>
          </p:nvSpPr>
          <p:spPr>
            <a:xfrm>
              <a:off x="294682" y="56491"/>
              <a:ext cx="3503027" cy="71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325" tIns="0" rIns="135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Two-step approach: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355601" y="0"/>
            <a:ext cx="11480400" cy="2754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bin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FP TREE CONSTRUCTION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400" cy="2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FP-Tree is constructed using 2 passes over the data-set: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 I: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 set of given transactions, find support for each item.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 the items in decreasing order of their support. For in our example: a, b, c, d, 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this order when building the FP-Tree, so common prefixes can be shared.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bin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ADVANTAGES &amp; DISADVANTAGES OF FP TREE GROWTH ALGORITHM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Advantages of FP-Growth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2 passes over data-set than repeated database scan in Apriori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Avoids candidate set explosion by building a compact tree data structure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 faster than Apriori Algorithm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Discovering pattern of length 100 requires at least 2^100 candidates (no of subsets)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Disadvantages of FP-Growth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FP-Tree may not fit in memory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FP-Tree is expensive to build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Trade-off: takes time to build, but once it is built, frequent itemsets can be generated easily.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rgbClr val="4472C3">
                  <a:alpha val="81960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 ?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0" y="738619"/>
            <a:ext cx="5000438" cy="5400962"/>
          </a:xfrm>
          <a:custGeom>
            <a:avLst/>
            <a:gdLst/>
            <a:ahLst/>
            <a:cxnLst/>
            <a:rect l="l" t="t" r="r" b="b"/>
            <a:pathLst>
              <a:path w="5000438" h="5400962" extrusionOk="0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 descr="Smiling Face with No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254" y="1629089"/>
            <a:ext cx="3620021" cy="362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Market Basket Analysis and Association Rules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18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rgbClr val="0000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Market Basket Analysis is a modelling technique based upon the theory that if you buy a certain group of items, you are more (or less) likely to buy another group of items.</a:t>
            </a:r>
            <a:endParaRPr sz="1800">
              <a:solidFill>
                <a:srgbClr val="0000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057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rial"/>
              <a:buChar char="➢"/>
            </a:pPr>
            <a:r>
              <a:rPr lang="en-US" sz="1800">
                <a:solidFill>
                  <a:srgbClr val="0000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set of items a customer buys is referred to as an </a:t>
            </a:r>
            <a:r>
              <a:rPr lang="en-US" sz="1800" b="1">
                <a:solidFill>
                  <a:srgbClr val="0000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itemset</a:t>
            </a:r>
            <a:r>
              <a:rPr lang="en-US" sz="1800">
                <a:solidFill>
                  <a:srgbClr val="0000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market basket analysis seeks to find relationships between purchases</a:t>
            </a:r>
            <a:r>
              <a:rPr lang="en-US" sz="1600">
                <a:solidFill>
                  <a:srgbClr val="0000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rgbClr val="0000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Market Basket Analysis(cont’d)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179225" y="3092976"/>
            <a:ext cx="9833400" cy="3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➢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/>
              <a:t>Determining which items in a supermarket purchased together</a:t>
            </a:r>
            <a:endParaRPr sz="175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Investigating proportion of subscribers to cell phone plan that respond to offer for a service upgrade.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➢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/>
              <a:t>Typical applications of Market Basket Analysis may have thousands of attributes.</a:t>
            </a:r>
            <a:endParaRPr sz="175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/>
              <a:t>Buy ITEM1, and ITEM2, and ..., and ITEM1000?</a:t>
            </a:r>
            <a:endParaRPr sz="175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dimensionality: Number of rule</a:t>
            </a:r>
            <a:r>
              <a:rPr lang="en-US" sz="1750"/>
              <a:t> increase with </a:t>
            </a: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exponentially. </a:t>
            </a:r>
            <a:endParaRPr sz="1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17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binary attributes and only positive cases considered, there are </a:t>
            </a:r>
            <a:r>
              <a:rPr lang="en-US" sz="17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2</a:t>
            </a:r>
            <a:r>
              <a:rPr lang="en-US" sz="1750" b="0" i="1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7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</a:t>
            </a: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association rules.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Association Action Rule 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103025" y="2655725"/>
            <a:ext cx="9833400" cy="3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 </a:t>
            </a:r>
            <a:r>
              <a:rPr lang="en-US" sz="2000">
                <a:solidFill>
                  <a:srgbClr val="F81B02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action rule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is a rule extracted from a decision system that describes a possible transition of objects from one state to another with respect to a distinguished attribute called a decision attribute.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 </a:t>
            </a:r>
            <a:r>
              <a:rPr lang="en-US" sz="2000">
                <a:solidFill>
                  <a:srgbClr val="F81B02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association action rule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is a rule extracted from an information system that describes a cascading effect of changes of attribute values listed on the left-hand side of a rule on changes of attribute values listed on its right-hand side</a:t>
            </a:r>
            <a:endParaRPr b="1" u="sng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" y="0"/>
            <a:ext cx="60821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APRIORI  ALGORITHM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6090575" y="2218300"/>
            <a:ext cx="5306100" cy="3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The Apriori  Algorithm is an influential algorithm for mining frequent item sets for boolean association rules.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Apriori uses a "bottom up" approach, where frequent subsets are extended one item at a time (a step known as candidate generation, and groups of candidates are tested against the data.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Rules that do not meet the minimum support and minimum confidence thresholds are removed.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40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1179225" y="2878400"/>
            <a:ext cx="9833400" cy="3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Support is calculate by Support of (A=&gt;B) = [AB]/N,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Support is an indication the how frequently the items appear in the database</a:t>
            </a:r>
            <a:r>
              <a:rPr lang="en-US">
                <a:solidFill>
                  <a:srgbClr val="6C6C6C"/>
                </a:solidFill>
                <a:highlight>
                  <a:srgbClr val="FFFFFF"/>
                </a:highlight>
              </a:rPr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confidence is calculated by Confidence of (A=&gt;B) = [AB]/[A]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Confidence indicates the number of times the if/then statements have been found to be true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rgbClr val="6C6C6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40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1179225" y="3092976"/>
            <a:ext cx="9833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0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157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Itemset – A collection of one or more items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Example: {Milk, Bread, Diaper} – 3-itemset. An itemset that contains 3 items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Frequent Itemset – An itemset whose support is greater than or equal to a  threshold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355601" y="0"/>
            <a:ext cx="11480400" cy="2754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Generating Association Rules</a:t>
            </a: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1179225" y="3092976"/>
            <a:ext cx="9833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0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157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frequent itemsets whose occurrences exceed a predefined minimum support threshold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Deriving association rules from those frequent itemsets (minimum confidence threshold)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two subproblems are solved iteratively until new rules no more emerge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Apriori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1"/>
          <p:cNvGrpSpPr/>
          <p:nvPr/>
        </p:nvGrpSpPr>
        <p:grpSpPr>
          <a:xfrm>
            <a:off x="1036320" y="2899994"/>
            <a:ext cx="10119359" cy="3131287"/>
            <a:chOff x="0" y="38"/>
            <a:chExt cx="10119359" cy="3131287"/>
          </a:xfrm>
        </p:grpSpPr>
        <p:sp>
          <p:nvSpPr>
            <p:cNvPr id="153" name="Google Shape;153;p21"/>
            <p:cNvSpPr/>
            <p:nvPr/>
          </p:nvSpPr>
          <p:spPr>
            <a:xfrm rot="5400000">
              <a:off x="6270181" y="-2474428"/>
              <a:ext cx="1221965" cy="64763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D5CB">
                <a:alpha val="89803"/>
              </a:srgbClr>
            </a:solidFill>
            <a:ln w="9525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3642969" y="212435"/>
              <a:ext cx="6416739" cy="110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32375" rIns="64750" bIns="323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asy-to-implement and easy-to-understand algorithm.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be used on large itemsets.</a:t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0" y="38"/>
              <a:ext cx="3642969" cy="15274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 txBox="1"/>
            <p:nvPr/>
          </p:nvSpPr>
          <p:spPr>
            <a:xfrm>
              <a:off x="74564" y="74602"/>
              <a:ext cx="3493841" cy="1378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en-US" sz="6500" b="1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</a:t>
              </a:r>
              <a:r>
                <a:rPr lang="en-US" sz="6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rot="5400000">
              <a:off x="6270181" y="-870598"/>
              <a:ext cx="1221965" cy="64763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0E0E0">
                <a:alpha val="89803"/>
              </a:srgbClr>
            </a:solidFill>
            <a:ln w="9525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3642969" y="1816265"/>
              <a:ext cx="6416739" cy="110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32375" rIns="64750" bIns="323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.Computationally expen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sive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/>
                <a:t>Calculation involves entire database</a:t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0" y="1603868"/>
              <a:ext cx="3642969" cy="15274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 txBox="1"/>
            <p:nvPr/>
          </p:nvSpPr>
          <p:spPr>
            <a:xfrm>
              <a:off x="74564" y="1678432"/>
              <a:ext cx="3493841" cy="1378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en-US" sz="6500" b="1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</a:t>
              </a: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Widescreen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Verdana</vt:lpstr>
      <vt:lpstr>Cabin</vt:lpstr>
      <vt:lpstr>Calibri</vt:lpstr>
      <vt:lpstr>Arial</vt:lpstr>
      <vt:lpstr>Noto Sans Symbols</vt:lpstr>
      <vt:lpstr>Comic Sans MS</vt:lpstr>
      <vt:lpstr>Office Theme</vt:lpstr>
      <vt:lpstr>Market Basket Analysis, Frequent Item sets, Association Rules, Apriori Algorithm, Other Algorithms</vt:lpstr>
      <vt:lpstr>Market Basket Analysis and Association Rules</vt:lpstr>
      <vt:lpstr>Market Basket Analysis(cont’d)</vt:lpstr>
      <vt:lpstr>Association Action Rule </vt:lpstr>
      <vt:lpstr>APRIORI  ALGORITHM</vt:lpstr>
      <vt:lpstr>Support, Confidence, Frequent Itemsets, and the A Priori Property </vt:lpstr>
      <vt:lpstr>Support, Confidence, Frequent Itemsets, and the A Priori Property </vt:lpstr>
      <vt:lpstr>Generating Association Rules </vt:lpstr>
      <vt:lpstr>Apriori</vt:lpstr>
      <vt:lpstr>OTHER ALGORITHMS : FREQUENT PATTERN GROWTH ALGORITHM</vt:lpstr>
      <vt:lpstr>FP TREE CONSTRUCTION</vt:lpstr>
      <vt:lpstr>ADVANTAGES &amp; DISADVANTAGES OF FP TREE GROWTH ALGORITHM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Basket Analysis, Frequent Item sets, Association Rules, Apriori Algorithm, Other Algorithms</dc:title>
  <cp:lastModifiedBy>Ranganathan, Jaishree</cp:lastModifiedBy>
  <cp:revision>2</cp:revision>
  <dcterms:modified xsi:type="dcterms:W3CDTF">2018-11-14T20:47:49Z</dcterms:modified>
</cp:coreProperties>
</file>