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Lato" panose="020B0604020202020204" charset="0"/>
      <p:regular r:id="rId38"/>
      <p:bold r:id="rId39"/>
      <p:italic r:id="rId40"/>
      <p:boldItalic r:id="rId41"/>
    </p:embeddedFont>
    <p:embeddedFont>
      <p:font typeface="Montserrat" panose="020B0604020202020204" charset="0"/>
      <p:regular r:id="rId42"/>
      <p:bold r:id="rId43"/>
      <p:italic r:id="rId44"/>
      <p:boldItalic r:id="rId45"/>
    </p:embeddedFont>
    <p:embeddedFont>
      <p:font typeface="Tahoma" panose="020B0604030504040204" pitchFamily="3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331CC7-0105-480C-9178-30F17E4C04B0}">
  <a:tblStyle styleId="{FC331CC7-0105-480C-9178-30F17E4C04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405b8c9c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405b8c9c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3d665e67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3d665e67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d665e67e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3d665e67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3d665e67e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3d665e67e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3d665e67e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63d665e67e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3d665e67e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3d665e67e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3d665e67e_3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3d665e67e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3d665e67e_3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63d665e67e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054d7653f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054d7653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405d87d4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405d87d4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3d665e67e_4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3d665e67e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405d87d47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6405d87d4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405d87d47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6405d87d4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405d87d47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405d87d4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407aadff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407aadff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407aadff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407aadff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407aadff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6407aadff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6405d87d47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6405d87d47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405d87d47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6405d87d47_2_8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405d87d47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g6405d87d47_2_8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6405d87d47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6405d87d47_2_10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3d665e67e_5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3d665e67e_5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Cost effective as </a:t>
            </a:r>
            <a:r>
              <a:rPr lang="en">
                <a:solidFill>
                  <a:srgbClr val="777777"/>
                </a:solidFill>
              </a:rPr>
              <a:t>data required is readily available through electronic point of sale systems.</a:t>
            </a:r>
            <a:endParaRPr>
              <a:solidFill>
                <a:srgbClr val="777777"/>
              </a:solidFill>
            </a:endParaRPr>
          </a:p>
          <a:p>
            <a:pPr marL="0" lvl="0" indent="0" algn="l" rtl="0">
              <a:spcBef>
                <a:spcPts val="0"/>
              </a:spcBef>
              <a:spcAft>
                <a:spcPts val="0"/>
              </a:spcAft>
              <a:buNone/>
            </a:pPr>
            <a:r>
              <a:rPr lang="en">
                <a:solidFill>
                  <a:srgbClr val="777777"/>
                </a:solidFill>
              </a:rPr>
              <a:t>It generates </a:t>
            </a:r>
            <a:r>
              <a:rPr lang="en" b="1">
                <a:solidFill>
                  <a:srgbClr val="777777"/>
                </a:solidFill>
              </a:rPr>
              <a:t>actionable insights</a:t>
            </a:r>
            <a:r>
              <a:rPr lang="en">
                <a:solidFill>
                  <a:srgbClr val="777777"/>
                </a:solidFill>
              </a:rPr>
              <a:t> for it’s various application</a:t>
            </a:r>
            <a:endParaRPr>
              <a:solidFill>
                <a:srgbClr val="777777"/>
              </a:solidFill>
            </a:endParaRPr>
          </a:p>
          <a:p>
            <a:pPr marL="0" lvl="0" indent="0" algn="l" rtl="0">
              <a:spcBef>
                <a:spcPts val="0"/>
              </a:spcBef>
              <a:spcAft>
                <a:spcPts val="0"/>
              </a:spcAft>
              <a:buNone/>
            </a:pPr>
            <a:endParaRPr>
              <a:solidFill>
                <a:srgbClr val="777777"/>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405d87d47_2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6405d87d47_2_1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056f9c0e6_3_1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7056f9c0e6_3_1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3d665e67e_5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3d665e67e_5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3d665e67e_5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3d665e67e_5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054d7653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054d765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054d7653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054d7653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3d665e67e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3d665e67e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3d665e67e_4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3d665e67e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418075" y="1345050"/>
            <a:ext cx="5566500" cy="1226700"/>
          </a:xfrm>
          <a:prstGeom prst="rect">
            <a:avLst/>
          </a:prstGeom>
          <a:noFill/>
          <a:ln w="9525" cap="flat" cmpd="sng">
            <a:solidFill>
              <a:srgbClr val="FCE5C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FFFFF"/>
                </a:solidFill>
                <a:latin typeface="Lato"/>
                <a:ea typeface="Lato"/>
                <a:cs typeface="Lato"/>
                <a:sym typeface="Lato"/>
              </a:rPr>
              <a:t>Market Basket Analysis, Frequent Itemsets, Association Rules, A-priori Algorithms, Other Algorithms</a:t>
            </a:r>
            <a:endParaRPr sz="2200">
              <a:solidFill>
                <a:srgbClr val="FFFFFF"/>
              </a:solidFill>
              <a:latin typeface="Lato"/>
              <a:ea typeface="Lato"/>
              <a:cs typeface="Lato"/>
              <a:sym typeface="Lato"/>
            </a:endParaRPr>
          </a:p>
        </p:txBody>
      </p:sp>
      <p:sp>
        <p:nvSpPr>
          <p:cNvPr id="135" name="Google Shape;135;p13"/>
          <p:cNvSpPr txBox="1">
            <a:spLocks noGrp="1"/>
          </p:cNvSpPr>
          <p:nvPr>
            <p:ph type="subTitle" idx="1"/>
          </p:nvPr>
        </p:nvSpPr>
        <p:spPr>
          <a:xfrm>
            <a:off x="408152" y="241815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2"/>
          <p:cNvSpPr txBox="1">
            <a:spLocks noGrp="1"/>
          </p:cNvSpPr>
          <p:nvPr>
            <p:ph type="title"/>
          </p:nvPr>
        </p:nvSpPr>
        <p:spPr>
          <a:xfrm>
            <a:off x="727650" y="1370150"/>
            <a:ext cx="7688700" cy="59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Lato"/>
                <a:ea typeface="Lato"/>
                <a:cs typeface="Lato"/>
                <a:sym typeface="Lato"/>
              </a:rPr>
              <a:t>Applications of Association Rules</a:t>
            </a:r>
            <a:endParaRPr b="0">
              <a:latin typeface="Lato"/>
              <a:ea typeface="Lato"/>
              <a:cs typeface="Lato"/>
              <a:sym typeface="Lato"/>
            </a:endParaRPr>
          </a:p>
        </p:txBody>
      </p:sp>
      <p:pic>
        <p:nvPicPr>
          <p:cNvPr id="206" name="Google Shape;206;p22"/>
          <p:cNvPicPr preferRelativeResize="0"/>
          <p:nvPr/>
        </p:nvPicPr>
        <p:blipFill>
          <a:blip r:embed="rId3">
            <a:alphaModFix/>
          </a:blip>
          <a:stretch>
            <a:fillRect/>
          </a:stretch>
        </p:blipFill>
        <p:spPr>
          <a:xfrm>
            <a:off x="157213" y="2181100"/>
            <a:ext cx="2478324" cy="1435876"/>
          </a:xfrm>
          <a:prstGeom prst="rect">
            <a:avLst/>
          </a:prstGeom>
          <a:noFill/>
          <a:ln>
            <a:noFill/>
          </a:ln>
        </p:spPr>
      </p:pic>
      <p:pic>
        <p:nvPicPr>
          <p:cNvPr id="207" name="Google Shape;207;p22"/>
          <p:cNvPicPr preferRelativeResize="0"/>
          <p:nvPr/>
        </p:nvPicPr>
        <p:blipFill rotWithShape="1">
          <a:blip r:embed="rId4">
            <a:alphaModFix/>
          </a:blip>
          <a:srcRect r="22324"/>
          <a:stretch/>
        </p:blipFill>
        <p:spPr>
          <a:xfrm>
            <a:off x="6235275" y="1908550"/>
            <a:ext cx="2773374" cy="1632551"/>
          </a:xfrm>
          <a:prstGeom prst="rect">
            <a:avLst/>
          </a:prstGeom>
          <a:noFill/>
          <a:ln>
            <a:noFill/>
          </a:ln>
        </p:spPr>
      </p:pic>
      <p:pic>
        <p:nvPicPr>
          <p:cNvPr id="208" name="Google Shape;208;p22"/>
          <p:cNvPicPr preferRelativeResize="0"/>
          <p:nvPr/>
        </p:nvPicPr>
        <p:blipFill rotWithShape="1">
          <a:blip r:embed="rId5">
            <a:alphaModFix/>
          </a:blip>
          <a:srcRect l="-3659" t="-2171" r="-3670" b="8151"/>
          <a:stretch/>
        </p:blipFill>
        <p:spPr>
          <a:xfrm>
            <a:off x="2689850" y="2877313"/>
            <a:ext cx="3599450" cy="1701375"/>
          </a:xfrm>
          <a:prstGeom prst="rect">
            <a:avLst/>
          </a:prstGeom>
          <a:noFill/>
          <a:ln>
            <a:noFill/>
          </a:ln>
        </p:spPr>
      </p:pic>
      <p:sp>
        <p:nvSpPr>
          <p:cNvPr id="209" name="Google Shape;209;p22"/>
          <p:cNvSpPr txBox="1"/>
          <p:nvPr/>
        </p:nvSpPr>
        <p:spPr>
          <a:xfrm>
            <a:off x="314725" y="3567800"/>
            <a:ext cx="2163600" cy="9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Lato"/>
                <a:ea typeface="Lato"/>
                <a:cs typeface="Lato"/>
                <a:sym typeface="Lato"/>
              </a:rPr>
              <a:t>     </a:t>
            </a:r>
            <a:r>
              <a:rPr lang="en" b="1">
                <a:solidFill>
                  <a:srgbClr val="FFFFFF"/>
                </a:solidFill>
                <a:latin typeface="Lato"/>
                <a:ea typeface="Lato"/>
                <a:cs typeface="Lato"/>
                <a:sym typeface="Lato"/>
              </a:rPr>
              <a:t> Medical Diagnosis</a:t>
            </a:r>
            <a:endParaRPr b="1">
              <a:solidFill>
                <a:srgbClr val="FFFFFF"/>
              </a:solidFill>
              <a:latin typeface="Lato"/>
              <a:ea typeface="Lato"/>
              <a:cs typeface="Lato"/>
              <a:sym typeface="Lato"/>
            </a:endParaRPr>
          </a:p>
        </p:txBody>
      </p:sp>
      <p:sp>
        <p:nvSpPr>
          <p:cNvPr id="210" name="Google Shape;210;p22"/>
          <p:cNvSpPr txBox="1"/>
          <p:nvPr/>
        </p:nvSpPr>
        <p:spPr>
          <a:xfrm>
            <a:off x="6500825" y="3541100"/>
            <a:ext cx="2478300" cy="373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b="1">
                <a:latin typeface="Lato"/>
                <a:ea typeface="Lato"/>
                <a:cs typeface="Lato"/>
                <a:sym typeface="Lato"/>
              </a:rPr>
              <a:t>   </a:t>
            </a:r>
            <a:r>
              <a:rPr lang="en" b="1">
                <a:solidFill>
                  <a:srgbClr val="FFFFFF"/>
                </a:solidFill>
                <a:latin typeface="Lato"/>
                <a:ea typeface="Lato"/>
                <a:cs typeface="Lato"/>
                <a:sym typeface="Lato"/>
              </a:rPr>
              <a:t> Census Data</a:t>
            </a:r>
            <a:endParaRPr b="1">
              <a:solidFill>
                <a:srgbClr val="FFFFFF"/>
              </a:solidFill>
              <a:latin typeface="Lato"/>
              <a:ea typeface="Lato"/>
              <a:cs typeface="Lato"/>
              <a:sym typeface="Lato"/>
            </a:endParaRPr>
          </a:p>
        </p:txBody>
      </p:sp>
      <p:sp>
        <p:nvSpPr>
          <p:cNvPr id="211" name="Google Shape;211;p22"/>
          <p:cNvSpPr txBox="1"/>
          <p:nvPr/>
        </p:nvSpPr>
        <p:spPr>
          <a:xfrm>
            <a:off x="2881700" y="4672075"/>
            <a:ext cx="3225900" cy="314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b="1">
                <a:latin typeface="Lato"/>
                <a:ea typeface="Lato"/>
                <a:cs typeface="Lato"/>
                <a:sym typeface="Lato"/>
              </a:rPr>
              <a:t>   </a:t>
            </a:r>
            <a:r>
              <a:rPr lang="en" b="1">
                <a:solidFill>
                  <a:srgbClr val="FFFFFF"/>
                </a:solidFill>
                <a:latin typeface="Lato"/>
                <a:ea typeface="Lato"/>
                <a:cs typeface="Lato"/>
                <a:sym typeface="Lato"/>
              </a:rPr>
              <a:t> Market Basket Analysis</a:t>
            </a:r>
            <a:endParaRPr b="1">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title"/>
          </p:nvPr>
        </p:nvSpPr>
        <p:spPr>
          <a:xfrm>
            <a:off x="395700" y="1438525"/>
            <a:ext cx="7038900" cy="9141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b="0">
                <a:latin typeface="Lato"/>
                <a:ea typeface="Lato"/>
                <a:cs typeface="Lato"/>
                <a:sym typeface="Lato"/>
              </a:rPr>
              <a:t>Apriori Algorithm</a:t>
            </a:r>
            <a:endParaRPr b="0">
              <a:latin typeface="Lato"/>
              <a:ea typeface="Lato"/>
              <a:cs typeface="Lato"/>
              <a:sym typeface="Lato"/>
            </a:endParaRPr>
          </a:p>
        </p:txBody>
      </p:sp>
      <p:sp>
        <p:nvSpPr>
          <p:cNvPr id="217" name="Google Shape;217;p23"/>
          <p:cNvSpPr txBox="1">
            <a:spLocks noGrp="1"/>
          </p:cNvSpPr>
          <p:nvPr>
            <p:ph type="body" idx="1"/>
          </p:nvPr>
        </p:nvSpPr>
        <p:spPr>
          <a:xfrm>
            <a:off x="729450" y="2078875"/>
            <a:ext cx="7688700" cy="2094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Apriori is an algorithm for frequent item set mining and association rule learning over transactional databases.</a:t>
            </a:r>
            <a:endParaRPr sz="1400"/>
          </a:p>
          <a:p>
            <a:pPr marL="457200" lvl="0" indent="-317500" algn="l" rtl="0">
              <a:spcBef>
                <a:spcPts val="0"/>
              </a:spcBef>
              <a:spcAft>
                <a:spcPts val="0"/>
              </a:spcAft>
              <a:buSzPts val="1400"/>
              <a:buChar char="●"/>
            </a:pPr>
            <a:r>
              <a:rPr lang="en" sz="1400"/>
              <a:t>It proceeds by identifying the frequent individual items in the database and extending them to larger and larger item sets as long as those item sets appear sufficiently often in the database.</a:t>
            </a:r>
            <a:endParaRPr sz="1400"/>
          </a:p>
          <a:p>
            <a:pPr marL="457200" lvl="0" indent="-317500" algn="l" rtl="0">
              <a:spcBef>
                <a:spcPts val="0"/>
              </a:spcBef>
              <a:spcAft>
                <a:spcPts val="0"/>
              </a:spcAft>
              <a:buSzPts val="1400"/>
              <a:buChar char="●"/>
            </a:pPr>
            <a:r>
              <a:rPr lang="en" sz="1400"/>
              <a:t>The frequent item sets determined by Apriori can be used to determine association rules which highlight general trends in the database: this has applications in domains such as market basket analysis.</a:t>
            </a:r>
            <a:endParaRPr sz="1400"/>
          </a:p>
          <a:p>
            <a:pPr marL="45720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1600"/>
              </a:spcBef>
              <a:spcAft>
                <a:spcPts val="1600"/>
              </a:spcAft>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328875" y="1414700"/>
            <a:ext cx="7038900" cy="9396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b="0">
                <a:latin typeface="Lato"/>
                <a:ea typeface="Lato"/>
                <a:cs typeface="Lato"/>
                <a:sym typeface="Lato"/>
              </a:rPr>
              <a:t>Algorithm</a:t>
            </a:r>
            <a:endParaRPr b="0">
              <a:latin typeface="Lato"/>
              <a:ea typeface="Lato"/>
              <a:cs typeface="Lato"/>
              <a:sym typeface="Lato"/>
            </a:endParaRPr>
          </a:p>
        </p:txBody>
      </p:sp>
      <p:sp>
        <p:nvSpPr>
          <p:cNvPr id="223" name="Google Shape;223;p24"/>
          <p:cNvSpPr txBox="1">
            <a:spLocks noGrp="1"/>
          </p:cNvSpPr>
          <p:nvPr>
            <p:ph type="body" idx="1"/>
          </p:nvPr>
        </p:nvSpPr>
        <p:spPr>
          <a:xfrm>
            <a:off x="584975" y="2171750"/>
            <a:ext cx="7038900" cy="2819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We have to build a candidate list for K itemset and extract a frequent list of k-elements using support count using support count</a:t>
            </a:r>
            <a:endParaRPr sz="1400"/>
          </a:p>
          <a:p>
            <a:pPr marL="457200" lvl="0" indent="-317500" algn="l" rtl="0">
              <a:spcBef>
                <a:spcPts val="0"/>
              </a:spcBef>
              <a:spcAft>
                <a:spcPts val="0"/>
              </a:spcAft>
              <a:buSzPts val="1400"/>
              <a:buChar char="●"/>
            </a:pPr>
            <a:r>
              <a:rPr lang="en" sz="1400"/>
              <a:t>After that we use the frequent list of k itemsets in the determining the candidate and the frequent list of k+1 itemsets</a:t>
            </a:r>
            <a:endParaRPr sz="1400"/>
          </a:p>
          <a:p>
            <a:pPr marL="457200" lvl="0" indent="-317500" algn="l" rtl="0">
              <a:spcBef>
                <a:spcPts val="0"/>
              </a:spcBef>
              <a:spcAft>
                <a:spcPts val="0"/>
              </a:spcAft>
              <a:buSzPts val="1400"/>
              <a:buChar char="●"/>
            </a:pPr>
            <a:r>
              <a:rPr lang="en" sz="1400"/>
              <a:t>We use pruning to do that</a:t>
            </a:r>
            <a:endParaRPr sz="1400"/>
          </a:p>
          <a:p>
            <a:pPr marL="457200" lvl="0" indent="-317500" algn="l" rtl="0">
              <a:spcBef>
                <a:spcPts val="0"/>
              </a:spcBef>
              <a:spcAft>
                <a:spcPts val="0"/>
              </a:spcAft>
              <a:buSzPts val="1400"/>
              <a:buChar char="●"/>
            </a:pPr>
            <a:r>
              <a:rPr lang="en" sz="1400"/>
              <a:t>We repeat until we have an empty candidate or frequent support of k itemsets</a:t>
            </a:r>
            <a:endParaRPr sz="1400"/>
          </a:p>
          <a:p>
            <a:pPr marL="457200" lvl="0" indent="-317500" algn="l" rtl="0">
              <a:spcBef>
                <a:spcPts val="0"/>
              </a:spcBef>
              <a:spcAft>
                <a:spcPts val="0"/>
              </a:spcAft>
              <a:buSzPts val="1400"/>
              <a:buChar char="●"/>
            </a:pPr>
            <a:r>
              <a:rPr lang="en" sz="1400"/>
              <a:t>Then return the list of k-1 itemsets</a:t>
            </a:r>
            <a:endParaRPr sz="1400"/>
          </a:p>
          <a:p>
            <a:pPr marL="457200" lvl="0" indent="0" algn="l" rtl="0">
              <a:spcBef>
                <a:spcPts val="0"/>
              </a:spcBef>
              <a:spcAft>
                <a:spcPts val="0"/>
              </a:spcAft>
              <a:buNone/>
            </a:pP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5"/>
          <p:cNvPicPr preferRelativeResize="0"/>
          <p:nvPr/>
        </p:nvPicPr>
        <p:blipFill>
          <a:blip r:embed="rId3">
            <a:alphaModFix/>
          </a:blip>
          <a:stretch>
            <a:fillRect/>
          </a:stretch>
        </p:blipFill>
        <p:spPr>
          <a:xfrm>
            <a:off x="1709750" y="396375"/>
            <a:ext cx="6322897" cy="4747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26"/>
          <p:cNvGrpSpPr/>
          <p:nvPr/>
        </p:nvGrpSpPr>
        <p:grpSpPr>
          <a:xfrm>
            <a:off x="2187587" y="626213"/>
            <a:ext cx="2384496" cy="3730732"/>
            <a:chOff x="2744032" y="1146493"/>
            <a:chExt cx="1827900" cy="3627000"/>
          </a:xfrm>
        </p:grpSpPr>
        <p:sp>
          <p:nvSpPr>
            <p:cNvPr id="234" name="Google Shape;234;p26"/>
            <p:cNvSpPr/>
            <p:nvPr/>
          </p:nvSpPr>
          <p:spPr>
            <a:xfrm rot="-5400000">
              <a:off x="1844482" y="2046043"/>
              <a:ext cx="3627000" cy="1827900"/>
            </a:xfrm>
            <a:prstGeom prst="rightArrowCallout">
              <a:avLst>
                <a:gd name="adj1" fmla="val 9631"/>
                <a:gd name="adj2" fmla="val 13570"/>
                <a:gd name="adj3" fmla="val 15675"/>
                <a:gd name="adj4" fmla="val 81236"/>
              </a:avLst>
            </a:prstGeom>
            <a:solidFill>
              <a:srgbClr val="F48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flipH="1">
              <a:off x="2833248" y="1947617"/>
              <a:ext cx="1649400" cy="2693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txBox="1"/>
            <p:nvPr/>
          </p:nvSpPr>
          <p:spPr>
            <a:xfrm>
              <a:off x="2966483" y="2025976"/>
              <a:ext cx="1383000" cy="252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FFFFFF"/>
                  </a:solidFill>
                  <a:latin typeface="Lato"/>
                  <a:ea typeface="Lato"/>
                  <a:cs typeface="Lato"/>
                  <a:sym typeface="Lato"/>
                </a:rPr>
                <a:t>Pros</a:t>
              </a:r>
              <a:endParaRPr sz="1800" b="1">
                <a:solidFill>
                  <a:srgbClr val="FFFFFF"/>
                </a:solidFill>
                <a:latin typeface="Lato"/>
                <a:ea typeface="Lato"/>
                <a:cs typeface="Lato"/>
                <a:sym typeface="Lato"/>
              </a:endParaRPr>
            </a:p>
            <a:p>
              <a:pPr marL="0" lvl="0" indent="0" algn="l" rtl="0">
                <a:lnSpc>
                  <a:spcPct val="115000"/>
                </a:lnSpc>
                <a:spcBef>
                  <a:spcPts val="1600"/>
                </a:spcBef>
                <a:spcAft>
                  <a:spcPts val="0"/>
                </a:spcAft>
                <a:buNone/>
              </a:pPr>
              <a:r>
                <a:rPr lang="en">
                  <a:solidFill>
                    <a:srgbClr val="FFFFFF"/>
                  </a:solidFill>
                  <a:latin typeface="Lato"/>
                  <a:ea typeface="Lato"/>
                  <a:cs typeface="Lato"/>
                  <a:sym typeface="Lato"/>
                </a:rPr>
                <a:t>Easy to implement and understand</a:t>
              </a:r>
              <a:endParaRPr>
                <a:solidFill>
                  <a:srgbClr val="FFFFFF"/>
                </a:solidFill>
                <a:latin typeface="Lato"/>
                <a:ea typeface="Lato"/>
                <a:cs typeface="Lato"/>
                <a:sym typeface="Lato"/>
              </a:endParaRPr>
            </a:p>
            <a:p>
              <a:pPr marL="0" lvl="0" indent="0" algn="l" rtl="0">
                <a:lnSpc>
                  <a:spcPct val="115000"/>
                </a:lnSpc>
                <a:spcBef>
                  <a:spcPts val="1600"/>
                </a:spcBef>
                <a:spcAft>
                  <a:spcPts val="0"/>
                </a:spcAft>
                <a:buNone/>
              </a:pPr>
              <a:r>
                <a:rPr lang="en">
                  <a:solidFill>
                    <a:srgbClr val="FFFFFF"/>
                  </a:solidFill>
                  <a:latin typeface="Lato"/>
                  <a:ea typeface="Lato"/>
                  <a:cs typeface="Lato"/>
                  <a:sym typeface="Lato"/>
                </a:rPr>
                <a:t>Can be used on large itemsets </a:t>
              </a:r>
              <a:endParaRPr>
                <a:solidFill>
                  <a:srgbClr val="FFFFFF"/>
                </a:solidFill>
                <a:latin typeface="Lato"/>
                <a:ea typeface="Lato"/>
                <a:cs typeface="Lato"/>
                <a:sym typeface="Lato"/>
              </a:endParaRPr>
            </a:p>
            <a:p>
              <a:pPr marL="0" lvl="0" indent="0" algn="l" rtl="0">
                <a:lnSpc>
                  <a:spcPct val="115000"/>
                </a:lnSpc>
                <a:spcBef>
                  <a:spcPts val="1600"/>
                </a:spcBef>
                <a:spcAft>
                  <a:spcPts val="1600"/>
                </a:spcAft>
                <a:buNone/>
              </a:pPr>
              <a:r>
                <a:rPr lang="en">
                  <a:solidFill>
                    <a:srgbClr val="FFFFFF"/>
                  </a:solidFill>
                  <a:latin typeface="Lato"/>
                  <a:ea typeface="Lato"/>
                  <a:cs typeface="Lato"/>
                  <a:sym typeface="Lato"/>
                </a:rPr>
                <a:t>Can be easily parallelized</a:t>
              </a:r>
              <a:endParaRPr>
                <a:solidFill>
                  <a:srgbClr val="FFFFFF"/>
                </a:solidFill>
                <a:latin typeface="Lato"/>
                <a:ea typeface="Lato"/>
                <a:cs typeface="Lato"/>
                <a:sym typeface="Lato"/>
              </a:endParaRPr>
            </a:p>
          </p:txBody>
        </p:sp>
      </p:grpSp>
      <p:grpSp>
        <p:nvGrpSpPr>
          <p:cNvPr id="237" name="Google Shape;237;p26"/>
          <p:cNvGrpSpPr/>
          <p:nvPr/>
        </p:nvGrpSpPr>
        <p:grpSpPr>
          <a:xfrm>
            <a:off x="4572088" y="1327607"/>
            <a:ext cx="2372700" cy="3710301"/>
            <a:chOff x="4572117" y="1482151"/>
            <a:chExt cx="2372700" cy="2713200"/>
          </a:xfrm>
        </p:grpSpPr>
        <p:sp>
          <p:nvSpPr>
            <p:cNvPr id="238" name="Google Shape;238;p26"/>
            <p:cNvSpPr/>
            <p:nvPr/>
          </p:nvSpPr>
          <p:spPr>
            <a:xfrm rot="5400000">
              <a:off x="4401867" y="1652401"/>
              <a:ext cx="2713200" cy="2372700"/>
            </a:xfrm>
            <a:prstGeom prst="rightArrowCallout">
              <a:avLst>
                <a:gd name="adj1" fmla="val 9283"/>
                <a:gd name="adj2" fmla="val 13570"/>
                <a:gd name="adj3" fmla="val 16082"/>
                <a:gd name="adj4" fmla="val 81236"/>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rot="10800000" flipH="1">
              <a:off x="4677729" y="1608532"/>
              <a:ext cx="2161500" cy="19995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txBox="1"/>
            <p:nvPr/>
          </p:nvSpPr>
          <p:spPr>
            <a:xfrm>
              <a:off x="4790079" y="1653937"/>
              <a:ext cx="1936800" cy="185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FFFFFF"/>
                  </a:solidFill>
                  <a:latin typeface="Lato"/>
                  <a:ea typeface="Lato"/>
                  <a:cs typeface="Lato"/>
                  <a:sym typeface="Lato"/>
                </a:rPr>
                <a:t>Cons</a:t>
              </a:r>
              <a:endParaRPr sz="1800" b="1">
                <a:solidFill>
                  <a:srgbClr val="FFFFFF"/>
                </a:solidFill>
                <a:latin typeface="Lato"/>
                <a:ea typeface="Lato"/>
                <a:cs typeface="Lato"/>
                <a:sym typeface="Lato"/>
              </a:endParaRPr>
            </a:p>
            <a:p>
              <a:pPr marL="0" lvl="0" indent="0" algn="l" rtl="0">
                <a:lnSpc>
                  <a:spcPct val="115000"/>
                </a:lnSpc>
                <a:spcBef>
                  <a:spcPts val="1600"/>
                </a:spcBef>
                <a:spcAft>
                  <a:spcPts val="0"/>
                </a:spcAft>
                <a:buNone/>
              </a:pPr>
              <a:r>
                <a:rPr lang="en">
                  <a:solidFill>
                    <a:srgbClr val="FFFFFF"/>
                  </a:solidFill>
                  <a:latin typeface="Lato"/>
                  <a:ea typeface="Lato"/>
                  <a:cs typeface="Lato"/>
                  <a:sym typeface="Lato"/>
                </a:rPr>
                <a:t>Computationally Expensive</a:t>
              </a:r>
              <a:endParaRPr>
                <a:solidFill>
                  <a:srgbClr val="FFFFFF"/>
                </a:solidFill>
                <a:latin typeface="Lato"/>
                <a:ea typeface="Lato"/>
                <a:cs typeface="Lato"/>
                <a:sym typeface="Lato"/>
              </a:endParaRPr>
            </a:p>
            <a:p>
              <a:pPr marL="0" lvl="0" indent="0" algn="l" rtl="0">
                <a:lnSpc>
                  <a:spcPct val="115000"/>
                </a:lnSpc>
                <a:spcBef>
                  <a:spcPts val="1600"/>
                </a:spcBef>
                <a:spcAft>
                  <a:spcPts val="0"/>
                </a:spcAft>
                <a:buNone/>
              </a:pPr>
              <a:r>
                <a:rPr lang="en">
                  <a:solidFill>
                    <a:srgbClr val="FFFFFF"/>
                  </a:solidFill>
                  <a:latin typeface="Lato"/>
                  <a:ea typeface="Lato"/>
                  <a:cs typeface="Lato"/>
                  <a:sym typeface="Lato"/>
                </a:rPr>
                <a:t>Calculating support requires entire database scan</a:t>
              </a:r>
              <a:endParaRPr>
                <a:solidFill>
                  <a:srgbClr val="FFFFFF"/>
                </a:solidFill>
                <a:latin typeface="Lato"/>
                <a:ea typeface="Lato"/>
                <a:cs typeface="Lato"/>
                <a:sym typeface="Lato"/>
              </a:endParaRPr>
            </a:p>
            <a:p>
              <a:pPr marL="0" lvl="0" indent="0" algn="l" rtl="0">
                <a:lnSpc>
                  <a:spcPct val="115000"/>
                </a:lnSpc>
                <a:spcBef>
                  <a:spcPts val="0"/>
                </a:spcBef>
                <a:spcAft>
                  <a:spcPts val="1600"/>
                </a:spcAft>
                <a:buNone/>
              </a:pPr>
              <a:endParaRPr sz="1300" b="1">
                <a:solidFill>
                  <a:srgbClr val="FFFFFF"/>
                </a:solidFill>
                <a:latin typeface="Lato"/>
                <a:ea typeface="Lato"/>
                <a:cs typeface="Lato"/>
                <a:sym typeface="La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1000"/>
                                        <p:tgtEl>
                                          <p:spTgt spid="23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37"/>
                                        </p:tgtEl>
                                        <p:attrNameLst>
                                          <p:attrName>style.visibility</p:attrName>
                                        </p:attrNameLst>
                                      </p:cBhvr>
                                      <p:to>
                                        <p:strVal val="visible"/>
                                      </p:to>
                                    </p:set>
                                    <p:anim calcmode="lin" valueType="num">
                                      <p:cBhvr additive="base">
                                        <p:cTn id="11" dur="1000"/>
                                        <p:tgtEl>
                                          <p:spTgt spid="2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634575" y="142910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     </a:t>
            </a:r>
            <a:r>
              <a:rPr lang="en" b="0">
                <a:latin typeface="Lato"/>
                <a:ea typeface="Lato"/>
                <a:cs typeface="Lato"/>
                <a:sym typeface="Lato"/>
              </a:rPr>
              <a:t>PCY Algorithm</a:t>
            </a:r>
            <a:endParaRPr b="0">
              <a:latin typeface="Lato"/>
              <a:ea typeface="Lato"/>
              <a:cs typeface="Lato"/>
              <a:sym typeface="Lato"/>
            </a:endParaRPr>
          </a:p>
        </p:txBody>
      </p:sp>
      <p:sp>
        <p:nvSpPr>
          <p:cNvPr id="246" name="Google Shape;246;p27"/>
          <p:cNvSpPr txBox="1"/>
          <p:nvPr/>
        </p:nvSpPr>
        <p:spPr>
          <a:xfrm>
            <a:off x="523450" y="2065450"/>
            <a:ext cx="8049300" cy="31062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It was developed by three Chinese scientists Park, Chen, and Yu. </a:t>
            </a:r>
            <a:endParaRPr>
              <a:solidFill>
                <a:srgbClr val="FFFFFF"/>
              </a:solidFill>
              <a:latin typeface="Lato"/>
              <a:ea typeface="Lato"/>
              <a:cs typeface="Lato"/>
              <a:sym typeface="Lato"/>
            </a:endParaRPr>
          </a:p>
          <a:p>
            <a:pPr marL="457200" lvl="0" indent="-317500" algn="l" rtl="0">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It is used in the field of big data analytics for the frequent itemset mining when the dataset is very large.</a:t>
            </a:r>
            <a:endParaRPr>
              <a:solidFill>
                <a:srgbClr val="FFFFFF"/>
              </a:solidFill>
              <a:latin typeface="Lato"/>
              <a:ea typeface="Lato"/>
              <a:cs typeface="Lato"/>
              <a:sym typeface="Lato"/>
            </a:endParaRPr>
          </a:p>
          <a:p>
            <a:pPr marL="457200" lvl="0" indent="-317500" algn="l" rtl="0">
              <a:lnSpc>
                <a:spcPct val="115000"/>
              </a:lnSpc>
              <a:spcBef>
                <a:spcPts val="0"/>
              </a:spcBef>
              <a:spcAft>
                <a:spcPts val="0"/>
              </a:spcAft>
              <a:buClr>
                <a:srgbClr val="FFFFFF"/>
              </a:buClr>
              <a:buSzPts val="1400"/>
              <a:buFont typeface="Lato"/>
              <a:buChar char="●"/>
            </a:pPr>
            <a:r>
              <a:rPr lang="en" b="1">
                <a:solidFill>
                  <a:srgbClr val="FFFFFF"/>
                </a:solidFill>
                <a:latin typeface="Lato"/>
                <a:ea typeface="Lato"/>
                <a:cs typeface="Lato"/>
                <a:sym typeface="Lato"/>
              </a:rPr>
              <a:t>Pass 1 of PCY:</a:t>
            </a:r>
            <a:r>
              <a:rPr lang="en">
                <a:solidFill>
                  <a:srgbClr val="FFFFFF"/>
                </a:solidFill>
                <a:latin typeface="Lato"/>
                <a:ea typeface="Lato"/>
                <a:cs typeface="Lato"/>
                <a:sym typeface="Lato"/>
              </a:rPr>
              <a:t> In addition to item counts, maintain a hash table with as many buckets as fit in a memory</a:t>
            </a:r>
            <a:endParaRPr>
              <a:solidFill>
                <a:srgbClr val="FFFFFF"/>
              </a:solidFill>
              <a:latin typeface="Lato"/>
              <a:ea typeface="Lato"/>
              <a:cs typeface="Lato"/>
              <a:sym typeface="Lato"/>
            </a:endParaRPr>
          </a:p>
          <a:p>
            <a:pPr marL="457200" lvl="0" indent="-317500" algn="l" rtl="0">
              <a:lnSpc>
                <a:spcPct val="90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Keep a </a:t>
            </a:r>
            <a:r>
              <a:rPr lang="en" b="1">
                <a:solidFill>
                  <a:srgbClr val="FFFFFF"/>
                </a:solidFill>
                <a:latin typeface="Lato"/>
                <a:ea typeface="Lato"/>
                <a:cs typeface="Lato"/>
                <a:sym typeface="Lato"/>
              </a:rPr>
              <a:t>count</a:t>
            </a:r>
            <a:r>
              <a:rPr lang="en">
                <a:solidFill>
                  <a:srgbClr val="FFFFFF"/>
                </a:solidFill>
                <a:latin typeface="Lato"/>
                <a:ea typeface="Lato"/>
                <a:cs typeface="Lato"/>
                <a:sym typeface="Lato"/>
              </a:rPr>
              <a:t> for each bucket into which </a:t>
            </a:r>
            <a:r>
              <a:rPr lang="en" b="1">
                <a:solidFill>
                  <a:srgbClr val="FFFFFF"/>
                </a:solidFill>
                <a:latin typeface="Lato"/>
                <a:ea typeface="Lato"/>
                <a:cs typeface="Lato"/>
                <a:sym typeface="Lato"/>
              </a:rPr>
              <a:t>pairs</a:t>
            </a:r>
            <a:r>
              <a:rPr lang="en">
                <a:solidFill>
                  <a:srgbClr val="FFFFFF"/>
                </a:solidFill>
                <a:latin typeface="Lato"/>
                <a:ea typeface="Lato"/>
                <a:cs typeface="Lato"/>
                <a:sym typeface="Lato"/>
              </a:rPr>
              <a:t> of items are hashed</a:t>
            </a:r>
            <a:endParaRPr>
              <a:solidFill>
                <a:srgbClr val="FFFFFF"/>
              </a:solidFill>
              <a:latin typeface="Lato"/>
              <a:ea typeface="Lato"/>
              <a:cs typeface="Lato"/>
              <a:sym typeface="Lato"/>
            </a:endParaRPr>
          </a:p>
          <a:p>
            <a:pPr marL="457200" lvl="0" indent="-317500" algn="l" rtl="0">
              <a:lnSpc>
                <a:spcPct val="90000"/>
              </a:lnSpc>
              <a:spcBef>
                <a:spcPts val="0"/>
              </a:spcBef>
              <a:spcAft>
                <a:spcPts val="0"/>
              </a:spcAft>
              <a:buClr>
                <a:srgbClr val="FFFFFF"/>
              </a:buClr>
              <a:buSzPts val="1400"/>
              <a:buFont typeface="Lato"/>
              <a:buChar char="●"/>
            </a:pPr>
            <a:r>
              <a:rPr lang="en" b="1">
                <a:solidFill>
                  <a:srgbClr val="FFFFFF"/>
                </a:solidFill>
                <a:latin typeface="Lato"/>
                <a:ea typeface="Lato"/>
                <a:cs typeface="Lato"/>
                <a:sym typeface="Lato"/>
              </a:rPr>
              <a:t>For each bucket just keep the count, not the actual pairs that hash to the bucket!</a:t>
            </a:r>
            <a:endParaRPr b="1">
              <a:solidFill>
                <a:srgbClr val="FFFFFF"/>
              </a:solidFill>
              <a:latin typeface="Lato"/>
              <a:ea typeface="Lato"/>
              <a:cs typeface="Lato"/>
              <a:sym typeface="Lato"/>
            </a:endParaRPr>
          </a:p>
          <a:p>
            <a:pPr marL="0" lvl="0" indent="0" algn="l" rtl="0">
              <a:spcBef>
                <a:spcPts val="0"/>
              </a:spcBef>
              <a:spcAft>
                <a:spcPts val="0"/>
              </a:spcAft>
              <a:buNone/>
            </a:pPr>
            <a:endParaRPr>
              <a:solidFill>
                <a:srgbClr val="FFFFFF"/>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txBox="1">
            <a:spLocks noGrp="1"/>
          </p:cNvSpPr>
          <p:nvPr>
            <p:ph type="title"/>
          </p:nvPr>
        </p:nvSpPr>
        <p:spPr>
          <a:xfrm>
            <a:off x="987900" y="133022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Lato"/>
                <a:ea typeface="Lato"/>
                <a:cs typeface="Lato"/>
                <a:sym typeface="Lato"/>
              </a:rPr>
              <a:t>PASS 1</a:t>
            </a:r>
            <a:endParaRPr b="0">
              <a:latin typeface="Lato"/>
              <a:ea typeface="Lato"/>
              <a:cs typeface="Lato"/>
              <a:sym typeface="Lato"/>
            </a:endParaRPr>
          </a:p>
        </p:txBody>
      </p:sp>
      <p:sp>
        <p:nvSpPr>
          <p:cNvPr id="252" name="Google Shape;252;p28"/>
          <p:cNvSpPr txBox="1">
            <a:spLocks noGrp="1"/>
          </p:cNvSpPr>
          <p:nvPr>
            <p:ph type="body" idx="1"/>
          </p:nvPr>
        </p:nvSpPr>
        <p:spPr>
          <a:xfrm>
            <a:off x="338100" y="1710400"/>
            <a:ext cx="7688700" cy="4034100"/>
          </a:xfrm>
          <a:prstGeom prst="rect">
            <a:avLst/>
          </a:prstGeom>
        </p:spPr>
        <p:txBody>
          <a:bodyPr spcFirstLastPara="1" wrap="square" lIns="91425" tIns="91425" rIns="91425" bIns="91425" anchor="t" anchorCtr="0">
            <a:noAutofit/>
          </a:bodyPr>
          <a:lstStyle/>
          <a:p>
            <a:pPr marL="215900" lvl="0" indent="0" algn="l" rtl="0">
              <a:spcBef>
                <a:spcPts val="0"/>
              </a:spcBef>
              <a:spcAft>
                <a:spcPts val="0"/>
              </a:spcAft>
              <a:buNone/>
            </a:pPr>
            <a:r>
              <a:rPr lang="en" sz="1400">
                <a:solidFill>
                  <a:srgbClr val="FFFFFF"/>
                </a:solidFill>
              </a:rPr>
              <a:t>FOR (each basket) :</a:t>
            </a:r>
            <a:endParaRPr sz="1400">
              <a:solidFill>
                <a:srgbClr val="FFFFFF"/>
              </a:solidFill>
            </a:endParaRPr>
          </a:p>
          <a:p>
            <a:pPr marL="215900" lvl="0" indent="0" algn="l" rtl="0">
              <a:spcBef>
                <a:spcPts val="0"/>
              </a:spcBef>
              <a:spcAft>
                <a:spcPts val="0"/>
              </a:spcAft>
              <a:buNone/>
            </a:pPr>
            <a:r>
              <a:rPr lang="en" sz="1400">
                <a:solidFill>
                  <a:srgbClr val="FFFFFF"/>
                </a:solidFill>
              </a:rPr>
              <a:t>  FOR (each item in the basket) :</a:t>
            </a:r>
            <a:endParaRPr sz="1400">
              <a:solidFill>
                <a:srgbClr val="FFFFFF"/>
              </a:solidFill>
            </a:endParaRPr>
          </a:p>
          <a:p>
            <a:pPr marL="215900" lvl="0" indent="0" algn="l" rtl="0">
              <a:spcBef>
                <a:spcPts val="0"/>
              </a:spcBef>
              <a:spcAft>
                <a:spcPts val="0"/>
              </a:spcAft>
              <a:buNone/>
            </a:pPr>
            <a:r>
              <a:rPr lang="en" sz="1400">
                <a:solidFill>
                  <a:srgbClr val="FFFFFF"/>
                </a:solidFill>
              </a:rPr>
              <a:t>  add 1 to item’s count;</a:t>
            </a:r>
            <a:endParaRPr sz="1400">
              <a:solidFill>
                <a:srgbClr val="FFFFFF"/>
              </a:solidFill>
            </a:endParaRPr>
          </a:p>
          <a:p>
            <a:pPr marL="215900" lvl="0" indent="0" algn="l" rtl="0">
              <a:spcBef>
                <a:spcPts val="0"/>
              </a:spcBef>
              <a:spcAft>
                <a:spcPts val="0"/>
              </a:spcAft>
              <a:buNone/>
            </a:pPr>
            <a:r>
              <a:rPr lang="en" sz="1400">
                <a:solidFill>
                  <a:srgbClr val="FFFFFF"/>
                </a:solidFill>
              </a:rPr>
              <a:t>  FOR (each pair of items) :</a:t>
            </a:r>
            <a:endParaRPr sz="1400">
              <a:solidFill>
                <a:srgbClr val="FFFFFF"/>
              </a:solidFill>
            </a:endParaRPr>
          </a:p>
          <a:p>
            <a:pPr marL="215900" lvl="0" indent="0" algn="l" rtl="0">
              <a:spcBef>
                <a:spcPts val="0"/>
              </a:spcBef>
              <a:spcAft>
                <a:spcPts val="0"/>
              </a:spcAft>
              <a:buNone/>
            </a:pPr>
            <a:r>
              <a:rPr lang="en" sz="1400">
                <a:solidFill>
                  <a:srgbClr val="FFFFFF"/>
                </a:solidFill>
              </a:rPr>
              <a:t>  hash the pair to a bucket;</a:t>
            </a:r>
            <a:endParaRPr sz="1400">
              <a:solidFill>
                <a:srgbClr val="FFFFFF"/>
              </a:solidFill>
            </a:endParaRPr>
          </a:p>
          <a:p>
            <a:pPr marL="215900" lvl="0" indent="0" algn="l" rtl="0">
              <a:spcBef>
                <a:spcPts val="0"/>
              </a:spcBef>
              <a:spcAft>
                <a:spcPts val="0"/>
              </a:spcAft>
              <a:buNone/>
            </a:pPr>
            <a:r>
              <a:rPr lang="en" sz="1400">
                <a:solidFill>
                  <a:srgbClr val="FFFFFF"/>
                </a:solidFill>
              </a:rPr>
              <a:t>  add 1 to the count for that bucket;</a:t>
            </a:r>
            <a:endParaRPr sz="1400">
              <a:solidFill>
                <a:srgbClr val="FFFFFF"/>
              </a:solidFill>
            </a:endParaRPr>
          </a:p>
          <a:p>
            <a:pPr marL="457200" lvl="0" indent="-317500" algn="l" rtl="0">
              <a:spcBef>
                <a:spcPts val="700"/>
              </a:spcBef>
              <a:spcAft>
                <a:spcPts val="0"/>
              </a:spcAft>
              <a:buClr>
                <a:srgbClr val="FFFFFF"/>
              </a:buClr>
              <a:buSzPts val="1400"/>
              <a:buFont typeface="Calibri"/>
              <a:buChar char="●"/>
            </a:pPr>
            <a:r>
              <a:rPr lang="en" sz="1400">
                <a:solidFill>
                  <a:srgbClr val="FFFFFF"/>
                </a:solidFill>
              </a:rPr>
              <a:t>We are not just interested in the presence of a pair, but we need to see whether it is present at least </a:t>
            </a:r>
            <a:r>
              <a:rPr lang="en" sz="1400" b="1" i="1">
                <a:solidFill>
                  <a:srgbClr val="FFFFFF"/>
                </a:solidFill>
              </a:rPr>
              <a:t>s</a:t>
            </a:r>
            <a:r>
              <a:rPr lang="en" sz="1400">
                <a:solidFill>
                  <a:srgbClr val="FFFFFF"/>
                </a:solidFill>
              </a:rPr>
              <a:t> (support) times</a:t>
            </a:r>
            <a:endParaRPr sz="1400">
              <a:solidFill>
                <a:srgbClr val="FFFFFF"/>
              </a:solidFill>
            </a:endParaRPr>
          </a:p>
          <a:p>
            <a:pPr marL="457200" lvl="0" indent="-317500" algn="l" rtl="0">
              <a:spcBef>
                <a:spcPts val="0"/>
              </a:spcBef>
              <a:spcAft>
                <a:spcPts val="0"/>
              </a:spcAft>
              <a:buClr>
                <a:srgbClr val="FFFFFF"/>
              </a:buClr>
              <a:buSzPts val="1400"/>
              <a:buFont typeface="Calibri"/>
              <a:buChar char="●"/>
            </a:pPr>
            <a:r>
              <a:rPr lang="en" sz="1400">
                <a:solidFill>
                  <a:srgbClr val="FFFFFF"/>
                </a:solidFill>
              </a:rPr>
              <a:t>If a bucket contains a </a:t>
            </a:r>
            <a:r>
              <a:rPr lang="en" sz="1400" b="1">
                <a:solidFill>
                  <a:srgbClr val="FFFFFF"/>
                </a:solidFill>
              </a:rPr>
              <a:t>frequent pair</a:t>
            </a:r>
            <a:r>
              <a:rPr lang="en" sz="1400">
                <a:solidFill>
                  <a:srgbClr val="FFFFFF"/>
                </a:solidFill>
              </a:rPr>
              <a:t>, then the bucket is surely </a:t>
            </a:r>
            <a:r>
              <a:rPr lang="en" sz="1400" b="1">
                <a:solidFill>
                  <a:srgbClr val="FFFFFF"/>
                </a:solidFill>
              </a:rPr>
              <a:t>frequent</a:t>
            </a:r>
            <a:endParaRPr sz="1400" b="1">
              <a:solidFill>
                <a:srgbClr val="FFFFFF"/>
              </a:solidFill>
            </a:endParaRPr>
          </a:p>
          <a:p>
            <a:pPr marL="457200" lvl="0" indent="-317500" algn="l" rtl="0">
              <a:spcBef>
                <a:spcPts val="0"/>
              </a:spcBef>
              <a:spcAft>
                <a:spcPts val="0"/>
              </a:spcAft>
              <a:buClr>
                <a:srgbClr val="FFFFFF"/>
              </a:buClr>
              <a:buSzPts val="1400"/>
              <a:buChar char="●"/>
            </a:pPr>
            <a:r>
              <a:rPr lang="en" sz="1400" b="1">
                <a:solidFill>
                  <a:srgbClr val="FFFFFF"/>
                </a:solidFill>
              </a:rPr>
              <a:t>for a bucket with total count less than </a:t>
            </a:r>
            <a:r>
              <a:rPr lang="en" sz="1400" b="1" i="1">
                <a:solidFill>
                  <a:srgbClr val="FFFFFF"/>
                </a:solidFill>
              </a:rPr>
              <a:t>s</a:t>
            </a:r>
            <a:r>
              <a:rPr lang="en" sz="1400" b="1">
                <a:solidFill>
                  <a:srgbClr val="FFFFFF"/>
                </a:solidFill>
              </a:rPr>
              <a:t>,none of its pairs can be frequent </a:t>
            </a:r>
            <a:endParaRPr sz="1400" b="1">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Pairs that hash to this bucket can be eliminated as candidates (even if the pair consists of 2 frequent items)</a:t>
            </a:r>
            <a:endParaRPr sz="1400" b="1">
              <a:solidFill>
                <a:srgbClr val="FFFFFF"/>
              </a:solidFill>
            </a:endParaRPr>
          </a:p>
          <a:p>
            <a:pPr marL="457200" lvl="0" indent="0" algn="l" rtl="0">
              <a:spcBef>
                <a:spcPts val="700"/>
              </a:spcBef>
              <a:spcAft>
                <a:spcPts val="0"/>
              </a:spcAft>
              <a:buNone/>
            </a:pPr>
            <a:endParaRPr sz="1400">
              <a:solidFill>
                <a:srgbClr val="FFFFFF"/>
              </a:solidFill>
            </a:endParaRPr>
          </a:p>
          <a:p>
            <a:pPr marL="215900" lvl="0" indent="0" algn="l" rtl="0">
              <a:spcBef>
                <a:spcPts val="0"/>
              </a:spcBef>
              <a:spcAft>
                <a:spcPts val="0"/>
              </a:spcAft>
              <a:buNone/>
            </a:pPr>
            <a:endParaRPr sz="1400">
              <a:solidFill>
                <a:srgbClr val="FFFFFF"/>
              </a:solidFill>
            </a:endParaRPr>
          </a:p>
          <a:p>
            <a:pPr marL="0" lvl="0" indent="0" algn="l" rtl="0">
              <a:spcBef>
                <a:spcPts val="0"/>
              </a:spcBef>
              <a:spcAft>
                <a:spcPts val="1600"/>
              </a:spcAft>
              <a:buNone/>
            </a:pPr>
            <a:endParaRPr sz="14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487500" y="1456675"/>
            <a:ext cx="7038900" cy="57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b="0">
                <a:latin typeface="Lato"/>
                <a:ea typeface="Lato"/>
                <a:cs typeface="Lato"/>
                <a:sym typeface="Lato"/>
              </a:rPr>
              <a:t>PASS 2</a:t>
            </a:r>
            <a:endParaRPr b="0">
              <a:latin typeface="Lato"/>
              <a:ea typeface="Lato"/>
              <a:cs typeface="Lato"/>
              <a:sym typeface="Lato"/>
            </a:endParaRPr>
          </a:p>
        </p:txBody>
      </p:sp>
      <p:sp>
        <p:nvSpPr>
          <p:cNvPr id="258" name="Google Shape;258;p29"/>
          <p:cNvSpPr txBox="1">
            <a:spLocks noGrp="1"/>
          </p:cNvSpPr>
          <p:nvPr>
            <p:ph type="body" idx="1"/>
          </p:nvPr>
        </p:nvSpPr>
        <p:spPr>
          <a:xfrm>
            <a:off x="487500" y="2158075"/>
            <a:ext cx="7688700" cy="3349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sz="1400" b="1">
                <a:solidFill>
                  <a:srgbClr val="FFFFFF"/>
                </a:solidFill>
              </a:rPr>
              <a:t>Replace the buckets by a bit-vector:</a:t>
            </a:r>
            <a:endParaRPr sz="1400" b="1">
              <a:solidFill>
                <a:srgbClr val="FFFFFF"/>
              </a:solidFill>
            </a:endParaRPr>
          </a:p>
          <a:p>
            <a:pPr marL="457200" lvl="0" indent="-317500" algn="l" rtl="0">
              <a:spcBef>
                <a:spcPts val="0"/>
              </a:spcBef>
              <a:spcAft>
                <a:spcPts val="0"/>
              </a:spcAft>
              <a:buClr>
                <a:srgbClr val="FFFFFF"/>
              </a:buClr>
              <a:buSzPts val="1400"/>
              <a:buFont typeface="Calibri"/>
              <a:buChar char="●"/>
            </a:pPr>
            <a:r>
              <a:rPr lang="en" sz="1400" b="1">
                <a:solidFill>
                  <a:srgbClr val="FFFFFF"/>
                </a:solidFill>
              </a:rPr>
              <a:t>1</a:t>
            </a:r>
            <a:r>
              <a:rPr lang="en" sz="1400">
                <a:solidFill>
                  <a:srgbClr val="FFFFFF"/>
                </a:solidFill>
              </a:rPr>
              <a:t> means the bucket count exceeded the support </a:t>
            </a:r>
            <a:r>
              <a:rPr lang="en" sz="1400" b="1" i="1">
                <a:solidFill>
                  <a:srgbClr val="FFFFFF"/>
                </a:solidFill>
              </a:rPr>
              <a:t>s </a:t>
            </a:r>
            <a:r>
              <a:rPr lang="en" sz="1400">
                <a:solidFill>
                  <a:srgbClr val="FFFFFF"/>
                </a:solidFill>
              </a:rPr>
              <a:t>(call it a </a:t>
            </a:r>
            <a:r>
              <a:rPr lang="en" sz="1400" b="1">
                <a:solidFill>
                  <a:srgbClr val="FFFFFF"/>
                </a:solidFill>
              </a:rPr>
              <a:t>frequent bucket</a:t>
            </a:r>
            <a:r>
              <a:rPr lang="en" sz="1400">
                <a:solidFill>
                  <a:srgbClr val="FFFFFF"/>
                </a:solidFill>
              </a:rPr>
              <a:t>); </a:t>
            </a:r>
            <a:r>
              <a:rPr lang="en" sz="1400" b="1">
                <a:solidFill>
                  <a:srgbClr val="FFFFFF"/>
                </a:solidFill>
              </a:rPr>
              <a:t>0</a:t>
            </a:r>
            <a:r>
              <a:rPr lang="en" sz="1400">
                <a:solidFill>
                  <a:srgbClr val="FFFFFF"/>
                </a:solidFill>
              </a:rPr>
              <a:t> means it did not</a:t>
            </a:r>
            <a:endParaRPr sz="1400">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Only count pairs that hash to frequent buckets.</a:t>
            </a:r>
            <a:endParaRPr sz="1400">
              <a:solidFill>
                <a:srgbClr val="FFFFFF"/>
              </a:solidFill>
            </a:endParaRPr>
          </a:p>
          <a:p>
            <a:pPr marL="457200" lvl="0" indent="-317500" algn="l" rtl="0">
              <a:spcBef>
                <a:spcPts val="0"/>
              </a:spcBef>
              <a:spcAft>
                <a:spcPts val="0"/>
              </a:spcAft>
              <a:buClr>
                <a:srgbClr val="FFFFFF"/>
              </a:buClr>
              <a:buSzPts val="1400"/>
              <a:buFont typeface="Calibri"/>
              <a:buChar char="●"/>
            </a:pPr>
            <a:r>
              <a:rPr lang="en" sz="1400">
                <a:solidFill>
                  <a:srgbClr val="FFFFFF"/>
                </a:solidFill>
              </a:rPr>
              <a:t>¡Count all pairs </a:t>
            </a:r>
            <a:r>
              <a:rPr lang="en" sz="1400" b="1" i="1">
                <a:solidFill>
                  <a:srgbClr val="FFFFFF"/>
                </a:solidFill>
              </a:rPr>
              <a:t>{i, j}</a:t>
            </a:r>
            <a:r>
              <a:rPr lang="en" sz="1400">
                <a:solidFill>
                  <a:srgbClr val="FFFFFF"/>
                </a:solidFill>
              </a:rPr>
              <a:t> that meet the</a:t>
            </a:r>
            <a:endParaRPr sz="1400">
              <a:solidFill>
                <a:srgbClr val="FFFFFF"/>
              </a:solidFill>
            </a:endParaRPr>
          </a:p>
          <a:p>
            <a:pPr marL="457200" lvl="0" indent="-317500" algn="l" rtl="0">
              <a:spcBef>
                <a:spcPts val="0"/>
              </a:spcBef>
              <a:spcAft>
                <a:spcPts val="0"/>
              </a:spcAft>
              <a:buClr>
                <a:srgbClr val="FFFFFF"/>
              </a:buClr>
              <a:buSzPts val="1400"/>
              <a:buFont typeface="Calibri"/>
              <a:buChar char="●"/>
            </a:pPr>
            <a:r>
              <a:rPr lang="en" sz="1400">
                <a:solidFill>
                  <a:srgbClr val="FFFFFF"/>
                </a:solidFill>
              </a:rPr>
              <a:t>conditions for being a </a:t>
            </a:r>
            <a:r>
              <a:rPr lang="en" sz="1400" b="1">
                <a:solidFill>
                  <a:srgbClr val="FFFFFF"/>
                </a:solidFill>
              </a:rPr>
              <a:t>candidate pair</a:t>
            </a:r>
            <a:r>
              <a:rPr lang="en" sz="1400">
                <a:solidFill>
                  <a:srgbClr val="FFFFFF"/>
                </a:solidFill>
              </a:rPr>
              <a:t>:</a:t>
            </a:r>
            <a:endParaRPr sz="1400">
              <a:solidFill>
                <a:srgbClr val="FFFFFF"/>
              </a:solidFill>
            </a:endParaRPr>
          </a:p>
          <a:p>
            <a:pPr marL="457200" lvl="0" indent="-317500" algn="l" rtl="0">
              <a:spcBef>
                <a:spcPts val="0"/>
              </a:spcBef>
              <a:spcAft>
                <a:spcPts val="0"/>
              </a:spcAft>
              <a:buClr>
                <a:srgbClr val="FFFFFF"/>
              </a:buClr>
              <a:buSzPts val="1400"/>
              <a:buFont typeface="Calibri"/>
              <a:buChar char="●"/>
            </a:pPr>
            <a:r>
              <a:rPr lang="en" sz="1400">
                <a:solidFill>
                  <a:srgbClr val="FFFFFF"/>
                </a:solidFill>
              </a:rPr>
              <a:t>1.</a:t>
            </a:r>
            <a:r>
              <a:rPr lang="en" sz="1400" b="1">
                <a:solidFill>
                  <a:srgbClr val="FFFFFF"/>
                </a:solidFill>
              </a:rPr>
              <a:t> </a:t>
            </a:r>
            <a:r>
              <a:rPr lang="en" sz="1400">
                <a:solidFill>
                  <a:srgbClr val="FFFFFF"/>
                </a:solidFill>
              </a:rPr>
              <a:t>Both </a:t>
            </a:r>
            <a:r>
              <a:rPr lang="en" sz="1400" b="1" i="1">
                <a:solidFill>
                  <a:srgbClr val="FFFFFF"/>
                </a:solidFill>
              </a:rPr>
              <a:t>i</a:t>
            </a:r>
            <a:r>
              <a:rPr lang="en" sz="1400">
                <a:solidFill>
                  <a:srgbClr val="FFFFFF"/>
                </a:solidFill>
              </a:rPr>
              <a:t> and </a:t>
            </a:r>
            <a:r>
              <a:rPr lang="en" sz="1400" b="1" i="1">
                <a:solidFill>
                  <a:srgbClr val="FFFFFF"/>
                </a:solidFill>
              </a:rPr>
              <a:t>j</a:t>
            </a:r>
            <a:r>
              <a:rPr lang="en" sz="1400" i="1">
                <a:solidFill>
                  <a:srgbClr val="FFFFFF"/>
                </a:solidFill>
              </a:rPr>
              <a:t> </a:t>
            </a:r>
            <a:r>
              <a:rPr lang="en" sz="1400">
                <a:solidFill>
                  <a:srgbClr val="FFFFFF"/>
                </a:solidFill>
              </a:rPr>
              <a:t>are frequent items</a:t>
            </a:r>
            <a:endParaRPr sz="1400">
              <a:solidFill>
                <a:srgbClr val="FFFFFF"/>
              </a:solidFill>
            </a:endParaRPr>
          </a:p>
          <a:p>
            <a:pPr marL="457200" lvl="0" indent="-317500" algn="l" rtl="0">
              <a:spcBef>
                <a:spcPts val="0"/>
              </a:spcBef>
              <a:spcAft>
                <a:spcPts val="0"/>
              </a:spcAft>
              <a:buClr>
                <a:srgbClr val="FFFFFF"/>
              </a:buClr>
              <a:buSzPts val="1400"/>
              <a:buFont typeface="Calibri"/>
              <a:buChar char="●"/>
            </a:pPr>
            <a:r>
              <a:rPr lang="en" sz="1400">
                <a:solidFill>
                  <a:srgbClr val="FFFFFF"/>
                </a:solidFill>
              </a:rPr>
              <a:t>2.</a:t>
            </a:r>
            <a:r>
              <a:rPr lang="en" sz="1400" b="1">
                <a:solidFill>
                  <a:srgbClr val="FFFFFF"/>
                </a:solidFill>
              </a:rPr>
              <a:t> </a:t>
            </a:r>
            <a:r>
              <a:rPr lang="en" sz="1400">
                <a:solidFill>
                  <a:srgbClr val="FFFFFF"/>
                </a:solidFill>
              </a:rPr>
              <a:t>The pair </a:t>
            </a:r>
            <a:r>
              <a:rPr lang="en" sz="1400" b="1" i="1">
                <a:solidFill>
                  <a:srgbClr val="FFFFFF"/>
                </a:solidFill>
              </a:rPr>
              <a:t>{i, j}</a:t>
            </a:r>
            <a:r>
              <a:rPr lang="en" sz="1400">
                <a:solidFill>
                  <a:srgbClr val="FFFFFF"/>
                </a:solidFill>
              </a:rPr>
              <a:t> hashes to a bucket whose bit in the bit vector is </a:t>
            </a:r>
            <a:r>
              <a:rPr lang="en" sz="1400" b="1">
                <a:solidFill>
                  <a:srgbClr val="FFFFFF"/>
                </a:solidFill>
              </a:rPr>
              <a:t>1</a:t>
            </a:r>
            <a:r>
              <a:rPr lang="en" sz="1400">
                <a:solidFill>
                  <a:srgbClr val="FFFFFF"/>
                </a:solidFill>
              </a:rPr>
              <a:t> (i.e., a </a:t>
            </a:r>
            <a:r>
              <a:rPr lang="en" sz="1400" b="1">
                <a:solidFill>
                  <a:srgbClr val="FFFFFF"/>
                </a:solidFill>
              </a:rPr>
              <a:t>frequent bucket</a:t>
            </a:r>
            <a:r>
              <a:rPr lang="en" sz="1400">
                <a:solidFill>
                  <a:srgbClr val="FFFFFF"/>
                </a:solidFill>
              </a:rPr>
              <a:t>)</a:t>
            </a:r>
            <a:endParaRPr sz="1400">
              <a:solidFill>
                <a:srgbClr val="FFFFFF"/>
              </a:solidFill>
            </a:endParaRPr>
          </a:p>
          <a:p>
            <a:pPr marL="457200" lvl="0" indent="-317500" algn="l" rtl="0">
              <a:spcBef>
                <a:spcPts val="0"/>
              </a:spcBef>
              <a:spcAft>
                <a:spcPts val="0"/>
              </a:spcAft>
              <a:buClr>
                <a:srgbClr val="FFFFFF"/>
              </a:buClr>
              <a:buSzPts val="1400"/>
              <a:buFont typeface="Calibri"/>
              <a:buChar char="●"/>
            </a:pPr>
            <a:r>
              <a:rPr lang="en" sz="1400">
                <a:solidFill>
                  <a:srgbClr val="FFFFFF"/>
                </a:solidFill>
              </a:rPr>
              <a:t>¡</a:t>
            </a:r>
            <a:r>
              <a:rPr lang="en" sz="1400" b="1">
                <a:solidFill>
                  <a:srgbClr val="FFFFFF"/>
                </a:solidFill>
              </a:rPr>
              <a:t>Both conditions are necessary for the</a:t>
            </a:r>
            <a:endParaRPr sz="1400" b="1">
              <a:solidFill>
                <a:srgbClr val="FFFFFF"/>
              </a:solidFill>
            </a:endParaRPr>
          </a:p>
          <a:p>
            <a:pPr marL="457200" lvl="0" indent="-317500" algn="l" rtl="0">
              <a:spcBef>
                <a:spcPts val="0"/>
              </a:spcBef>
              <a:spcAft>
                <a:spcPts val="0"/>
              </a:spcAft>
              <a:buClr>
                <a:srgbClr val="FFFFFF"/>
              </a:buClr>
              <a:buSzPts val="1400"/>
              <a:buChar char="●"/>
            </a:pPr>
            <a:r>
              <a:rPr lang="en" sz="1400" b="1">
                <a:solidFill>
                  <a:srgbClr val="FFFFFF"/>
                </a:solidFill>
              </a:rPr>
              <a:t>pair to have a chance of being frequent</a:t>
            </a:r>
            <a:endParaRPr sz="1400" b="1">
              <a:solidFill>
                <a:srgbClr val="FFFFFF"/>
              </a:solidFill>
            </a:endParaRPr>
          </a:p>
          <a:p>
            <a:pPr marL="0" lvl="0" indent="0" algn="l" rtl="0">
              <a:spcBef>
                <a:spcPts val="0"/>
              </a:spcBef>
              <a:spcAft>
                <a:spcPts val="0"/>
              </a:spcAft>
              <a:buNone/>
            </a:pPr>
            <a:endParaRPr sz="1800">
              <a:solidFill>
                <a:srgbClr val="FFFFFF"/>
              </a:solidFill>
            </a:endParaRPr>
          </a:p>
          <a:p>
            <a:pPr marL="457200" lvl="0" indent="0" algn="l" rtl="0">
              <a:spcBef>
                <a:spcPts val="0"/>
              </a:spcBef>
              <a:spcAft>
                <a:spcPts val="0"/>
              </a:spcAft>
              <a:buNone/>
            </a:pPr>
            <a:endParaRPr sz="1800">
              <a:solidFill>
                <a:srgbClr val="FFFFFF"/>
              </a:solidFill>
            </a:endParaRPr>
          </a:p>
          <a:p>
            <a:pPr marL="0" lvl="0" indent="0" algn="l" rtl="0">
              <a:spcBef>
                <a:spcPts val="0"/>
              </a:spcBef>
              <a:spcAft>
                <a:spcPts val="1600"/>
              </a:spcAft>
              <a:buNone/>
            </a:pPr>
            <a:endParaRPr sz="18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a:spLocks noGrp="1"/>
          </p:cNvSpPr>
          <p:nvPr>
            <p:ph type="title"/>
          </p:nvPr>
        </p:nvSpPr>
        <p:spPr>
          <a:xfrm>
            <a:off x="727650" y="14022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Lato"/>
                <a:ea typeface="Lato"/>
                <a:cs typeface="Lato"/>
                <a:sym typeface="Lato"/>
              </a:rPr>
              <a:t>Main Memory picture for PCY</a:t>
            </a:r>
            <a:endParaRPr b="0">
              <a:latin typeface="Lato"/>
              <a:ea typeface="Lato"/>
              <a:cs typeface="Lato"/>
              <a:sym typeface="Lato"/>
            </a:endParaRPr>
          </a:p>
        </p:txBody>
      </p:sp>
      <p:sp>
        <p:nvSpPr>
          <p:cNvPr id="264" name="Google Shape;264;p30"/>
          <p:cNvSpPr txBox="1">
            <a:spLocks noGrp="1"/>
          </p:cNvSpPr>
          <p:nvPr>
            <p:ph type="body" idx="1"/>
          </p:nvPr>
        </p:nvSpPr>
        <p:spPr>
          <a:xfrm>
            <a:off x="729450" y="2078875"/>
            <a:ext cx="7688700" cy="325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5" name="Google Shape;265;p30"/>
          <p:cNvPicPr preferRelativeResize="0"/>
          <p:nvPr/>
        </p:nvPicPr>
        <p:blipFill>
          <a:blip r:embed="rId3">
            <a:alphaModFix/>
          </a:blip>
          <a:stretch>
            <a:fillRect/>
          </a:stretch>
        </p:blipFill>
        <p:spPr>
          <a:xfrm>
            <a:off x="598700" y="1950800"/>
            <a:ext cx="7950201" cy="3032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601925" y="13463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0">
                <a:solidFill>
                  <a:srgbClr val="EFEFEF"/>
                </a:solidFill>
                <a:latin typeface="Lato"/>
                <a:ea typeface="Lato"/>
                <a:cs typeface="Lato"/>
                <a:sym typeface="Lato"/>
              </a:rPr>
              <a:t>Savasere, Omiecinski &amp; Navathe [SON] Algorithm</a:t>
            </a:r>
            <a:endParaRPr sz="2400" b="0">
              <a:solidFill>
                <a:srgbClr val="EFEFEF"/>
              </a:solidFill>
              <a:latin typeface="Lato"/>
              <a:ea typeface="Lato"/>
              <a:cs typeface="Lato"/>
              <a:sym typeface="Lato"/>
            </a:endParaRPr>
          </a:p>
        </p:txBody>
      </p:sp>
      <p:sp>
        <p:nvSpPr>
          <p:cNvPr id="271" name="Google Shape;271;p31"/>
          <p:cNvSpPr txBox="1">
            <a:spLocks noGrp="1"/>
          </p:cNvSpPr>
          <p:nvPr>
            <p:ph type="body" idx="1"/>
          </p:nvPr>
        </p:nvSpPr>
        <p:spPr>
          <a:xfrm>
            <a:off x="239825" y="1803025"/>
            <a:ext cx="8412900" cy="36096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1400">
                <a:solidFill>
                  <a:srgbClr val="EFEFEF"/>
                </a:solidFill>
              </a:rPr>
              <a:t>• </a:t>
            </a:r>
            <a:r>
              <a:rPr lang="en" sz="1400" b="1">
                <a:solidFill>
                  <a:srgbClr val="EFEFEF"/>
                </a:solidFill>
              </a:rPr>
              <a:t>F</a:t>
            </a:r>
            <a:r>
              <a:rPr lang="en" sz="1400">
                <a:solidFill>
                  <a:srgbClr val="EFEFEF"/>
                </a:solidFill>
              </a:rPr>
              <a:t>inding all frequent itemsets.</a:t>
            </a:r>
            <a:endParaRPr sz="1400">
              <a:solidFill>
                <a:srgbClr val="EFEFEF"/>
              </a:solidFill>
            </a:endParaRPr>
          </a:p>
          <a:p>
            <a:pPr marL="0" lvl="0" indent="0" algn="l" rtl="0">
              <a:lnSpc>
                <a:spcPct val="90000"/>
              </a:lnSpc>
              <a:spcBef>
                <a:spcPts val="1000"/>
              </a:spcBef>
              <a:spcAft>
                <a:spcPts val="0"/>
              </a:spcAft>
              <a:buNone/>
            </a:pPr>
            <a:r>
              <a:rPr lang="en" sz="1400">
                <a:solidFill>
                  <a:srgbClr val="EFEFEF"/>
                </a:solidFill>
              </a:rPr>
              <a:t>• </a:t>
            </a:r>
            <a:r>
              <a:rPr lang="en" sz="1400" b="1">
                <a:solidFill>
                  <a:srgbClr val="EFEFEF"/>
                </a:solidFill>
              </a:rPr>
              <a:t>R</a:t>
            </a:r>
            <a:r>
              <a:rPr lang="en" sz="1400">
                <a:solidFill>
                  <a:srgbClr val="EFEFEF"/>
                </a:solidFill>
              </a:rPr>
              <a:t>epeatedly read small subsets of the baskets into main memory and perform    the simple algorithm on each subset.</a:t>
            </a:r>
            <a:endParaRPr sz="1400">
              <a:solidFill>
                <a:srgbClr val="EFEFEF"/>
              </a:solidFill>
            </a:endParaRPr>
          </a:p>
          <a:p>
            <a:pPr marL="0" lvl="0" indent="0" algn="l" rtl="0">
              <a:lnSpc>
                <a:spcPct val="90000"/>
              </a:lnSpc>
              <a:spcBef>
                <a:spcPts val="1000"/>
              </a:spcBef>
              <a:spcAft>
                <a:spcPts val="0"/>
              </a:spcAft>
              <a:buNone/>
            </a:pPr>
            <a:r>
              <a:rPr lang="en" sz="1400">
                <a:solidFill>
                  <a:srgbClr val="EFEFEF"/>
                </a:solidFill>
              </a:rPr>
              <a:t>• </a:t>
            </a:r>
            <a:r>
              <a:rPr lang="en" sz="1400" b="1">
                <a:solidFill>
                  <a:srgbClr val="EFEFEF"/>
                </a:solidFill>
              </a:rPr>
              <a:t>A</a:t>
            </a:r>
            <a:r>
              <a:rPr lang="en" sz="1400">
                <a:solidFill>
                  <a:srgbClr val="EFEFEF"/>
                </a:solidFill>
              </a:rPr>
              <a:t>n itemset becomes a candidate if it is found to be frequent in any or more   subsets of the baskets.</a:t>
            </a:r>
            <a:endParaRPr sz="1400">
              <a:solidFill>
                <a:srgbClr val="EFEFEF"/>
              </a:solidFill>
            </a:endParaRPr>
          </a:p>
          <a:p>
            <a:pPr marL="0" lvl="0" indent="0" algn="l" rtl="0">
              <a:lnSpc>
                <a:spcPct val="90000"/>
              </a:lnSpc>
              <a:spcBef>
                <a:spcPts val="1000"/>
              </a:spcBef>
              <a:spcAft>
                <a:spcPts val="0"/>
              </a:spcAft>
              <a:buNone/>
            </a:pPr>
            <a:r>
              <a:rPr lang="en" sz="1400">
                <a:solidFill>
                  <a:srgbClr val="EFEFEF"/>
                </a:solidFill>
              </a:rPr>
              <a:t>• </a:t>
            </a:r>
            <a:r>
              <a:rPr lang="en" sz="1400" b="1">
                <a:solidFill>
                  <a:srgbClr val="EFEFEF"/>
                </a:solidFill>
              </a:rPr>
              <a:t>O</a:t>
            </a:r>
            <a:r>
              <a:rPr lang="en" sz="1400">
                <a:solidFill>
                  <a:srgbClr val="EFEFEF"/>
                </a:solidFill>
              </a:rPr>
              <a:t>n a second pass, count all the candidate itemsets and determine which are frequent in the entire set.</a:t>
            </a:r>
            <a:endParaRPr sz="1400">
              <a:solidFill>
                <a:srgbClr val="EFEFEF"/>
              </a:solidFill>
            </a:endParaRPr>
          </a:p>
          <a:p>
            <a:pPr marL="0" lvl="0" indent="0" algn="l" rtl="0">
              <a:lnSpc>
                <a:spcPct val="90000"/>
              </a:lnSpc>
              <a:spcBef>
                <a:spcPts val="1000"/>
              </a:spcBef>
              <a:spcAft>
                <a:spcPts val="0"/>
              </a:spcAft>
              <a:buNone/>
            </a:pPr>
            <a:r>
              <a:rPr lang="en" sz="1400">
                <a:solidFill>
                  <a:srgbClr val="EFEFEF"/>
                </a:solidFill>
              </a:rPr>
              <a:t>• </a:t>
            </a:r>
            <a:r>
              <a:rPr lang="en" sz="1400" b="1">
                <a:solidFill>
                  <a:srgbClr val="EFEFEF"/>
                </a:solidFill>
              </a:rPr>
              <a:t>K</a:t>
            </a:r>
            <a:r>
              <a:rPr lang="en" sz="1400">
                <a:solidFill>
                  <a:srgbClr val="EFEFEF"/>
                </a:solidFill>
              </a:rPr>
              <a:t>ey “monotonicity” means an itemset can’t be frequent in the entire set of baskets unless it is frequent in at least one subset.</a:t>
            </a:r>
            <a:endParaRPr sz="1400">
              <a:solidFill>
                <a:srgbClr val="EFEFEF"/>
              </a:solidFill>
            </a:endParaRPr>
          </a:p>
          <a:p>
            <a:pPr marL="457200" lvl="0" indent="0" algn="ctr" rtl="0">
              <a:spcBef>
                <a:spcPts val="1000"/>
              </a:spcBef>
              <a:spcAft>
                <a:spcPts val="0"/>
              </a:spcAft>
              <a:buNone/>
            </a:pPr>
            <a:endParaRPr sz="20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808275" y="13022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What?</a:t>
            </a:r>
            <a:endParaRPr>
              <a:latin typeface="Lato"/>
              <a:ea typeface="Lato"/>
              <a:cs typeface="Lato"/>
              <a:sym typeface="Lato"/>
            </a:endParaRPr>
          </a:p>
        </p:txBody>
      </p:sp>
      <p:pic>
        <p:nvPicPr>
          <p:cNvPr id="141" name="Google Shape;141;p14"/>
          <p:cNvPicPr preferRelativeResize="0"/>
          <p:nvPr/>
        </p:nvPicPr>
        <p:blipFill>
          <a:blip r:embed="rId3">
            <a:alphaModFix/>
          </a:blip>
          <a:stretch>
            <a:fillRect/>
          </a:stretch>
        </p:blipFill>
        <p:spPr>
          <a:xfrm>
            <a:off x="729450" y="1796600"/>
            <a:ext cx="4553825" cy="2984850"/>
          </a:xfrm>
          <a:prstGeom prst="rect">
            <a:avLst/>
          </a:prstGeom>
          <a:noFill/>
          <a:ln>
            <a:noFill/>
          </a:ln>
        </p:spPr>
      </p:pic>
      <p:sp>
        <p:nvSpPr>
          <p:cNvPr id="142" name="Google Shape;142;p14"/>
          <p:cNvSpPr txBox="1"/>
          <p:nvPr/>
        </p:nvSpPr>
        <p:spPr>
          <a:xfrm>
            <a:off x="5520875" y="1886875"/>
            <a:ext cx="3326400" cy="2894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D9D9D9"/>
              </a:buClr>
              <a:buSzPts val="1400"/>
              <a:buFont typeface="Lato"/>
              <a:buChar char="●"/>
            </a:pPr>
            <a:r>
              <a:rPr lang="en">
                <a:solidFill>
                  <a:srgbClr val="D9D9D9"/>
                </a:solidFill>
                <a:latin typeface="Lato"/>
                <a:ea typeface="Lato"/>
                <a:cs typeface="Lato"/>
                <a:sym typeface="Lato"/>
              </a:rPr>
              <a:t>Modelling technique which is traditionally used by retailers, to understand customer behaviour</a:t>
            </a:r>
            <a:endParaRPr>
              <a:solidFill>
                <a:srgbClr val="D9D9D9"/>
              </a:solidFill>
              <a:latin typeface="Lato"/>
              <a:ea typeface="Lato"/>
              <a:cs typeface="Lato"/>
              <a:sym typeface="Lato"/>
            </a:endParaRPr>
          </a:p>
          <a:p>
            <a:pPr marL="457200" lvl="0" indent="-317500" algn="l" rtl="0">
              <a:spcBef>
                <a:spcPts val="0"/>
              </a:spcBef>
              <a:spcAft>
                <a:spcPts val="0"/>
              </a:spcAft>
              <a:buClr>
                <a:srgbClr val="D9D9D9"/>
              </a:buClr>
              <a:buSzPts val="1400"/>
              <a:buFont typeface="Lato"/>
              <a:buChar char="●"/>
            </a:pPr>
            <a:r>
              <a:rPr lang="en">
                <a:solidFill>
                  <a:srgbClr val="D9D9D9"/>
                </a:solidFill>
                <a:latin typeface="Lato"/>
                <a:ea typeface="Lato"/>
                <a:cs typeface="Lato"/>
                <a:sym typeface="Lato"/>
              </a:rPr>
              <a:t>It works by looking for combinations of items that occur together frequently in transactions.</a:t>
            </a:r>
            <a:endParaRPr>
              <a:solidFill>
                <a:srgbClr val="D9D9D9"/>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txBox="1">
            <a:spLocks noGrp="1"/>
          </p:cNvSpPr>
          <p:nvPr>
            <p:ph type="title"/>
          </p:nvPr>
        </p:nvSpPr>
        <p:spPr>
          <a:xfrm>
            <a:off x="546025" y="13377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0">
                <a:solidFill>
                  <a:srgbClr val="EFEFEF"/>
                </a:solidFill>
                <a:latin typeface="Lato"/>
                <a:ea typeface="Lato"/>
                <a:cs typeface="Lato"/>
                <a:sym typeface="Lato"/>
              </a:rPr>
              <a:t>Savasere, Omiecinski &amp; Navathe [SON] Algorithm</a:t>
            </a:r>
            <a:endParaRPr sz="2400" b="0">
              <a:solidFill>
                <a:srgbClr val="EFEFEF"/>
              </a:solidFill>
              <a:latin typeface="Lato"/>
              <a:ea typeface="Lato"/>
              <a:cs typeface="Lato"/>
              <a:sym typeface="Lato"/>
            </a:endParaRPr>
          </a:p>
        </p:txBody>
      </p:sp>
      <p:sp>
        <p:nvSpPr>
          <p:cNvPr id="277" name="Google Shape;277;p32"/>
          <p:cNvSpPr txBox="1">
            <a:spLocks noGrp="1"/>
          </p:cNvSpPr>
          <p:nvPr>
            <p:ph type="body" idx="1"/>
          </p:nvPr>
        </p:nvSpPr>
        <p:spPr>
          <a:xfrm>
            <a:off x="305700" y="1933325"/>
            <a:ext cx="8532600" cy="3677100"/>
          </a:xfrm>
          <a:prstGeom prst="rect">
            <a:avLst/>
          </a:prstGeom>
        </p:spPr>
        <p:txBody>
          <a:bodyPr spcFirstLastPara="1" wrap="square" lIns="91425" tIns="91425" rIns="91425" bIns="91425" anchor="t" anchorCtr="0">
            <a:noAutofit/>
          </a:bodyPr>
          <a:lstStyle/>
          <a:p>
            <a:pPr marL="457200" lvl="0" indent="-317500" algn="l" rtl="0">
              <a:lnSpc>
                <a:spcPct val="90000"/>
              </a:lnSpc>
              <a:spcBef>
                <a:spcPts val="1000"/>
              </a:spcBef>
              <a:spcAft>
                <a:spcPts val="0"/>
              </a:spcAft>
              <a:buClr>
                <a:srgbClr val="EFEFEF"/>
              </a:buClr>
              <a:buSzPts val="1400"/>
              <a:buChar char="●"/>
            </a:pPr>
            <a:r>
              <a:rPr lang="en" sz="1400">
                <a:solidFill>
                  <a:srgbClr val="EFEFEF"/>
                </a:solidFill>
              </a:rPr>
              <a:t> </a:t>
            </a:r>
            <a:r>
              <a:rPr lang="en" sz="1400" b="1">
                <a:solidFill>
                  <a:srgbClr val="EFEFEF"/>
                </a:solidFill>
              </a:rPr>
              <a:t>Pass 1 – Batch Processing :-</a:t>
            </a:r>
            <a:endParaRPr sz="1400" b="1">
              <a:solidFill>
                <a:srgbClr val="EFEFEF"/>
              </a:solidFill>
            </a:endParaRPr>
          </a:p>
          <a:p>
            <a:pPr marL="457200" lvl="0" indent="-317500" algn="l" rtl="0">
              <a:lnSpc>
                <a:spcPct val="90000"/>
              </a:lnSpc>
              <a:spcBef>
                <a:spcPts val="0"/>
              </a:spcBef>
              <a:spcAft>
                <a:spcPts val="0"/>
              </a:spcAft>
              <a:buClr>
                <a:srgbClr val="EFEFEF"/>
              </a:buClr>
              <a:buSzPts val="1400"/>
              <a:buChar char="●"/>
            </a:pPr>
            <a:r>
              <a:rPr lang="en" sz="1400" b="1">
                <a:solidFill>
                  <a:srgbClr val="EFEFEF"/>
                </a:solidFill>
              </a:rPr>
              <a:t>S</a:t>
            </a:r>
            <a:r>
              <a:rPr lang="en" sz="1400">
                <a:solidFill>
                  <a:srgbClr val="EFEFEF"/>
                </a:solidFill>
              </a:rPr>
              <a:t>can data on disk</a:t>
            </a:r>
            <a:endParaRPr sz="1400">
              <a:solidFill>
                <a:srgbClr val="EFEFEF"/>
              </a:solidFill>
            </a:endParaRPr>
          </a:p>
          <a:p>
            <a:pPr marL="457200" lvl="0" indent="-317500" algn="l" rtl="0">
              <a:lnSpc>
                <a:spcPct val="90000"/>
              </a:lnSpc>
              <a:spcBef>
                <a:spcPts val="0"/>
              </a:spcBef>
              <a:spcAft>
                <a:spcPts val="0"/>
              </a:spcAft>
              <a:buClr>
                <a:srgbClr val="EFEFEF"/>
              </a:buClr>
              <a:buSzPts val="1400"/>
              <a:buChar char="●"/>
            </a:pPr>
            <a:r>
              <a:rPr lang="en" sz="1400" b="1">
                <a:solidFill>
                  <a:srgbClr val="EFEFEF"/>
                </a:solidFill>
              </a:rPr>
              <a:t>B</a:t>
            </a:r>
            <a:r>
              <a:rPr lang="en" sz="1400">
                <a:solidFill>
                  <a:srgbClr val="EFEFEF"/>
                </a:solidFill>
              </a:rPr>
              <a:t>reak the data into chunks that can be processed in main    memory</a:t>
            </a:r>
            <a:endParaRPr sz="1400">
              <a:solidFill>
                <a:srgbClr val="EFEFEF"/>
              </a:solidFill>
            </a:endParaRPr>
          </a:p>
          <a:p>
            <a:pPr marL="457200" lvl="0" indent="-317500" algn="l" rtl="0">
              <a:lnSpc>
                <a:spcPct val="90000"/>
              </a:lnSpc>
              <a:spcBef>
                <a:spcPts val="0"/>
              </a:spcBef>
              <a:spcAft>
                <a:spcPts val="0"/>
              </a:spcAft>
              <a:buClr>
                <a:srgbClr val="EFEFEF"/>
              </a:buClr>
              <a:buSzPts val="1400"/>
              <a:buChar char="●"/>
            </a:pPr>
            <a:r>
              <a:rPr lang="en" sz="1400" b="1">
                <a:solidFill>
                  <a:srgbClr val="EFEFEF"/>
                </a:solidFill>
              </a:rPr>
              <a:t>R</a:t>
            </a:r>
            <a:r>
              <a:rPr lang="en" sz="1400">
                <a:solidFill>
                  <a:srgbClr val="EFEFEF"/>
                </a:solidFill>
              </a:rPr>
              <a:t>epeatedly fill memory with new batch of data</a:t>
            </a:r>
            <a:endParaRPr sz="1400">
              <a:solidFill>
                <a:srgbClr val="EFEFEF"/>
              </a:solidFill>
            </a:endParaRPr>
          </a:p>
          <a:p>
            <a:pPr marL="914400" lvl="1" indent="-317500" algn="l" rtl="0">
              <a:lnSpc>
                <a:spcPct val="90000"/>
              </a:lnSpc>
              <a:spcBef>
                <a:spcPts val="0"/>
              </a:spcBef>
              <a:spcAft>
                <a:spcPts val="0"/>
              </a:spcAft>
              <a:buClr>
                <a:srgbClr val="EFEFEF"/>
              </a:buClr>
              <a:buSzPts val="1400"/>
              <a:buChar char="○"/>
            </a:pPr>
            <a:r>
              <a:rPr lang="en" sz="1400">
                <a:solidFill>
                  <a:srgbClr val="EFEFEF"/>
                </a:solidFill>
              </a:rPr>
              <a:t>Find all frequent itemsets for each chunk</a:t>
            </a:r>
            <a:endParaRPr sz="1400">
              <a:solidFill>
                <a:srgbClr val="EFEFEF"/>
              </a:solidFill>
            </a:endParaRPr>
          </a:p>
          <a:p>
            <a:pPr marL="914400" lvl="1" indent="-317500" algn="l" rtl="0">
              <a:lnSpc>
                <a:spcPct val="90000"/>
              </a:lnSpc>
              <a:spcBef>
                <a:spcPts val="0"/>
              </a:spcBef>
              <a:spcAft>
                <a:spcPts val="0"/>
              </a:spcAft>
              <a:buClr>
                <a:srgbClr val="EFEFEF"/>
              </a:buClr>
              <a:buSzPts val="1400"/>
              <a:buChar char="○"/>
            </a:pPr>
            <a:r>
              <a:rPr lang="en" sz="1400">
                <a:solidFill>
                  <a:srgbClr val="EFEFEF"/>
                </a:solidFill>
              </a:rPr>
              <a:t>Threshold = s / number of chunks</a:t>
            </a:r>
            <a:endParaRPr sz="1400">
              <a:solidFill>
                <a:srgbClr val="EFEFEF"/>
              </a:solidFill>
            </a:endParaRPr>
          </a:p>
          <a:p>
            <a:pPr marL="457200" lvl="0" indent="-317500" algn="l" rtl="0">
              <a:lnSpc>
                <a:spcPct val="90000"/>
              </a:lnSpc>
              <a:spcBef>
                <a:spcPts val="0"/>
              </a:spcBef>
              <a:spcAft>
                <a:spcPts val="0"/>
              </a:spcAft>
              <a:buClr>
                <a:srgbClr val="EFEFEF"/>
              </a:buClr>
              <a:buSzPts val="1400"/>
              <a:buChar char="●"/>
            </a:pPr>
            <a:r>
              <a:rPr lang="en" sz="1400" b="1">
                <a:solidFill>
                  <a:srgbClr val="EFEFEF"/>
                </a:solidFill>
              </a:rPr>
              <a:t>R</a:t>
            </a:r>
            <a:r>
              <a:rPr lang="en" sz="1400">
                <a:solidFill>
                  <a:srgbClr val="EFEFEF"/>
                </a:solidFill>
              </a:rPr>
              <a:t>un sampling algorithm on each batch</a:t>
            </a:r>
            <a:endParaRPr sz="1400">
              <a:solidFill>
                <a:srgbClr val="EFEFEF"/>
              </a:solidFill>
            </a:endParaRPr>
          </a:p>
          <a:p>
            <a:pPr marL="457200" lvl="0" indent="-317500" algn="l" rtl="0">
              <a:lnSpc>
                <a:spcPct val="90000"/>
              </a:lnSpc>
              <a:spcBef>
                <a:spcPts val="0"/>
              </a:spcBef>
              <a:spcAft>
                <a:spcPts val="0"/>
              </a:spcAft>
              <a:buClr>
                <a:srgbClr val="EFEFEF"/>
              </a:buClr>
              <a:buSzPts val="1400"/>
              <a:buChar char="●"/>
            </a:pPr>
            <a:r>
              <a:rPr lang="en" sz="1400" b="1">
                <a:solidFill>
                  <a:srgbClr val="EFEFEF"/>
                </a:solidFill>
              </a:rPr>
              <a:t>G</a:t>
            </a:r>
            <a:r>
              <a:rPr lang="en" sz="1400">
                <a:solidFill>
                  <a:srgbClr val="EFEFEF"/>
                </a:solidFill>
              </a:rPr>
              <a:t>enerate candidate frequent itemsets</a:t>
            </a:r>
            <a:endParaRPr sz="1400">
              <a:solidFill>
                <a:srgbClr val="EFEFEF"/>
              </a:solidFill>
            </a:endParaRPr>
          </a:p>
          <a:p>
            <a:pPr marL="914400" lvl="1" indent="-317500" algn="l" rtl="0">
              <a:lnSpc>
                <a:spcPct val="90000"/>
              </a:lnSpc>
              <a:spcBef>
                <a:spcPts val="0"/>
              </a:spcBef>
              <a:spcAft>
                <a:spcPts val="0"/>
              </a:spcAft>
              <a:buClr>
                <a:srgbClr val="EFEFEF"/>
              </a:buClr>
              <a:buSzPts val="1400"/>
              <a:buChar char="○"/>
            </a:pPr>
            <a:r>
              <a:rPr lang="en" sz="1400">
                <a:solidFill>
                  <a:srgbClr val="EFEFEF"/>
                </a:solidFill>
              </a:rPr>
              <a:t>An itemset becomes a candidate if it is found to be frequent  in any one or  more chunks of   the baskets.</a:t>
            </a:r>
            <a:endParaRPr sz="1400">
              <a:solidFill>
                <a:srgbClr val="EFEFEF"/>
              </a:solidFill>
            </a:endParaRPr>
          </a:p>
          <a:p>
            <a:pPr marL="914400" lvl="0" indent="0" algn="ctr" rtl="0">
              <a:spcBef>
                <a:spcPts val="1000"/>
              </a:spcBef>
              <a:spcAft>
                <a:spcPts val="0"/>
              </a:spcAft>
              <a:buNone/>
            </a:pPr>
            <a:r>
              <a:rPr lang="en" sz="1400">
                <a:solidFill>
                  <a:srgbClr val="EFEFEF"/>
                </a:solidFill>
              </a:rPr>
              <a:t>reference(SON) : www.anuradhabhatia.com</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txBox="1">
            <a:spLocks noGrp="1"/>
          </p:cNvSpPr>
          <p:nvPr>
            <p:ph type="title"/>
          </p:nvPr>
        </p:nvSpPr>
        <p:spPr>
          <a:xfrm>
            <a:off x="629875" y="1267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0">
                <a:solidFill>
                  <a:srgbClr val="EFEFEF"/>
                </a:solidFill>
                <a:latin typeface="Lato"/>
                <a:ea typeface="Lato"/>
                <a:cs typeface="Lato"/>
                <a:sym typeface="Lato"/>
              </a:rPr>
              <a:t>Savasere, Omiecinski &amp; Navathe [SON] Algorithm</a:t>
            </a:r>
            <a:endParaRPr sz="2400" b="0">
              <a:solidFill>
                <a:srgbClr val="EFEFEF"/>
              </a:solidFill>
              <a:latin typeface="Lato"/>
              <a:ea typeface="Lato"/>
              <a:cs typeface="Lato"/>
              <a:sym typeface="Lato"/>
            </a:endParaRPr>
          </a:p>
        </p:txBody>
      </p:sp>
      <p:pic>
        <p:nvPicPr>
          <p:cNvPr id="283" name="Google Shape;283;p33"/>
          <p:cNvPicPr preferRelativeResize="0"/>
          <p:nvPr/>
        </p:nvPicPr>
        <p:blipFill>
          <a:blip r:embed="rId3">
            <a:alphaModFix/>
          </a:blip>
          <a:stretch>
            <a:fillRect/>
          </a:stretch>
        </p:blipFill>
        <p:spPr>
          <a:xfrm>
            <a:off x="229650" y="1733125"/>
            <a:ext cx="8240349" cy="3200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4"/>
          <p:cNvSpPr txBox="1">
            <a:spLocks noGrp="1"/>
          </p:cNvSpPr>
          <p:nvPr>
            <p:ph type="title"/>
          </p:nvPr>
        </p:nvSpPr>
        <p:spPr>
          <a:xfrm>
            <a:off x="504075" y="1323750"/>
            <a:ext cx="7688700" cy="45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0">
                <a:solidFill>
                  <a:srgbClr val="EFEFEF"/>
                </a:solidFill>
                <a:latin typeface="Lato"/>
                <a:ea typeface="Lato"/>
                <a:cs typeface="Lato"/>
                <a:sym typeface="Lato"/>
              </a:rPr>
              <a:t>Savasere, Omiecinski &amp; Navathe [SON] Algorithm</a:t>
            </a:r>
            <a:endParaRPr sz="2400" b="0">
              <a:solidFill>
                <a:srgbClr val="EFEFEF"/>
              </a:solidFill>
              <a:latin typeface="Lato"/>
              <a:ea typeface="Lato"/>
              <a:cs typeface="Lato"/>
              <a:sym typeface="Lato"/>
            </a:endParaRPr>
          </a:p>
        </p:txBody>
      </p:sp>
      <p:sp>
        <p:nvSpPr>
          <p:cNvPr id="289" name="Google Shape;289;p34"/>
          <p:cNvSpPr txBox="1">
            <a:spLocks noGrp="1"/>
          </p:cNvSpPr>
          <p:nvPr>
            <p:ph type="body" idx="1"/>
          </p:nvPr>
        </p:nvSpPr>
        <p:spPr>
          <a:xfrm>
            <a:off x="138050" y="1914150"/>
            <a:ext cx="8532600" cy="3710100"/>
          </a:xfrm>
          <a:prstGeom prst="rect">
            <a:avLst/>
          </a:prstGeom>
        </p:spPr>
        <p:txBody>
          <a:bodyPr spcFirstLastPara="1" wrap="square" lIns="91425" tIns="91425" rIns="91425" bIns="91425" anchor="t" anchorCtr="0">
            <a:noAutofit/>
          </a:bodyPr>
          <a:lstStyle/>
          <a:p>
            <a:pPr marL="457200" lvl="0" indent="-317500" algn="l" rtl="0">
              <a:lnSpc>
                <a:spcPct val="90000"/>
              </a:lnSpc>
              <a:spcBef>
                <a:spcPts val="0"/>
              </a:spcBef>
              <a:spcAft>
                <a:spcPts val="0"/>
              </a:spcAft>
              <a:buClr>
                <a:srgbClr val="EFEFEF"/>
              </a:buClr>
              <a:buSzPts val="1400"/>
              <a:buChar char="●"/>
            </a:pPr>
            <a:r>
              <a:rPr lang="en" sz="1400" b="1">
                <a:solidFill>
                  <a:srgbClr val="EFEFEF"/>
                </a:solidFill>
              </a:rPr>
              <a:t>Pass 2 –</a:t>
            </a:r>
            <a:endParaRPr sz="1400" b="1">
              <a:solidFill>
                <a:srgbClr val="EFEFEF"/>
              </a:solidFill>
            </a:endParaRPr>
          </a:p>
          <a:p>
            <a:pPr marL="914400" lvl="1" indent="-317500" algn="l" rtl="0">
              <a:lnSpc>
                <a:spcPct val="90000"/>
              </a:lnSpc>
              <a:spcBef>
                <a:spcPts val="0"/>
              </a:spcBef>
              <a:spcAft>
                <a:spcPts val="0"/>
              </a:spcAft>
              <a:buClr>
                <a:srgbClr val="EFEFEF"/>
              </a:buClr>
              <a:buSzPts val="1400"/>
              <a:buChar char="○"/>
            </a:pPr>
            <a:r>
              <a:rPr lang="en" sz="1400">
                <a:solidFill>
                  <a:srgbClr val="EFEFEF"/>
                </a:solidFill>
              </a:rPr>
              <a:t>Validate candidate itemsets</a:t>
            </a:r>
            <a:endParaRPr sz="1400">
              <a:solidFill>
                <a:srgbClr val="EFEFEF"/>
              </a:solidFill>
            </a:endParaRPr>
          </a:p>
          <a:p>
            <a:pPr marL="914400" lvl="1" indent="-317500" algn="l" rtl="0">
              <a:lnSpc>
                <a:spcPct val="90000"/>
              </a:lnSpc>
              <a:spcBef>
                <a:spcPts val="0"/>
              </a:spcBef>
              <a:spcAft>
                <a:spcPts val="0"/>
              </a:spcAft>
              <a:buClr>
                <a:srgbClr val="EFEFEF"/>
              </a:buClr>
              <a:buSzPts val="1400"/>
              <a:buChar char="○"/>
            </a:pPr>
            <a:r>
              <a:rPr lang="en" sz="1400">
                <a:solidFill>
                  <a:srgbClr val="EFEFEF"/>
                </a:solidFill>
              </a:rPr>
              <a:t>Count all the candidate itemsets and determine   which are frequent in the entire set</a:t>
            </a:r>
            <a:endParaRPr sz="1400" b="1">
              <a:solidFill>
                <a:srgbClr val="EFEFEF"/>
              </a:solidFill>
            </a:endParaRPr>
          </a:p>
          <a:p>
            <a:pPr marL="457200" lvl="0" indent="-317500" algn="l" rtl="0">
              <a:lnSpc>
                <a:spcPct val="90000"/>
              </a:lnSpc>
              <a:spcBef>
                <a:spcPts val="0"/>
              </a:spcBef>
              <a:spcAft>
                <a:spcPts val="0"/>
              </a:spcAft>
              <a:buClr>
                <a:srgbClr val="EFEFEF"/>
              </a:buClr>
              <a:buSzPts val="1400"/>
              <a:buChar char="●"/>
            </a:pPr>
            <a:r>
              <a:rPr lang="en" sz="1400" b="1">
                <a:solidFill>
                  <a:srgbClr val="EFEFEF"/>
                </a:solidFill>
              </a:rPr>
              <a:t>M</a:t>
            </a:r>
            <a:r>
              <a:rPr lang="en" sz="1400">
                <a:solidFill>
                  <a:srgbClr val="EFEFEF"/>
                </a:solidFill>
              </a:rPr>
              <a:t>onotonicity Property </a:t>
            </a:r>
            <a:r>
              <a:rPr lang="en" sz="1400" b="1">
                <a:solidFill>
                  <a:srgbClr val="EFEFEF"/>
                </a:solidFill>
              </a:rPr>
              <a:t>–</a:t>
            </a:r>
            <a:endParaRPr sz="1400" b="1">
              <a:solidFill>
                <a:srgbClr val="EFEFEF"/>
              </a:solidFill>
            </a:endParaRPr>
          </a:p>
          <a:p>
            <a:pPr marL="914400" lvl="1" indent="-317500" algn="l" rtl="0">
              <a:lnSpc>
                <a:spcPct val="90000"/>
              </a:lnSpc>
              <a:spcBef>
                <a:spcPts val="0"/>
              </a:spcBef>
              <a:spcAft>
                <a:spcPts val="0"/>
              </a:spcAft>
              <a:buClr>
                <a:srgbClr val="EFEFEF"/>
              </a:buClr>
              <a:buSzPts val="1400"/>
              <a:buChar char="○"/>
            </a:pPr>
            <a:r>
              <a:rPr lang="en" sz="1400">
                <a:solidFill>
                  <a:srgbClr val="EFEFEF"/>
                </a:solidFill>
              </a:rPr>
              <a:t>Itemset X is frequent overall -&gt; frequent in at least one batch</a:t>
            </a:r>
            <a:endParaRPr sz="1400" b="1">
              <a:solidFill>
                <a:srgbClr val="EFEFEF"/>
              </a:solidFill>
            </a:endParaRPr>
          </a:p>
          <a:p>
            <a:pPr marL="457200" lvl="0" indent="-317500" algn="l" rtl="0">
              <a:lnSpc>
                <a:spcPct val="90000"/>
              </a:lnSpc>
              <a:spcBef>
                <a:spcPts val="0"/>
              </a:spcBef>
              <a:spcAft>
                <a:spcPts val="0"/>
              </a:spcAft>
              <a:buClr>
                <a:srgbClr val="EFEFEF"/>
              </a:buClr>
              <a:buSzPts val="1400"/>
              <a:buChar char="●"/>
            </a:pPr>
            <a:r>
              <a:rPr lang="en" sz="1400" b="1">
                <a:solidFill>
                  <a:srgbClr val="EFEFEF"/>
                </a:solidFill>
              </a:rPr>
              <a:t>F</a:t>
            </a:r>
            <a:r>
              <a:rPr lang="en" sz="1400">
                <a:solidFill>
                  <a:srgbClr val="EFEFEF"/>
                </a:solidFill>
              </a:rPr>
              <a:t>alse Positive </a:t>
            </a:r>
            <a:r>
              <a:rPr lang="en" sz="1400" b="1">
                <a:solidFill>
                  <a:srgbClr val="EFEFEF"/>
                </a:solidFill>
              </a:rPr>
              <a:t>–</a:t>
            </a:r>
            <a:endParaRPr sz="1400" b="1">
              <a:solidFill>
                <a:srgbClr val="EFEFEF"/>
              </a:solidFill>
            </a:endParaRPr>
          </a:p>
          <a:p>
            <a:pPr marL="914400" lvl="1" indent="-317500" algn="l" rtl="0">
              <a:lnSpc>
                <a:spcPct val="90000"/>
              </a:lnSpc>
              <a:spcBef>
                <a:spcPts val="0"/>
              </a:spcBef>
              <a:spcAft>
                <a:spcPts val="0"/>
              </a:spcAft>
              <a:buClr>
                <a:srgbClr val="EFEFEF"/>
              </a:buClr>
              <a:buSzPts val="1400"/>
              <a:buChar char="○"/>
            </a:pPr>
            <a:r>
              <a:rPr lang="en" sz="1400">
                <a:solidFill>
                  <a:srgbClr val="EFEFEF"/>
                </a:solidFill>
              </a:rPr>
              <a:t>A</a:t>
            </a:r>
            <a:r>
              <a:rPr lang="en" sz="1400" b="1">
                <a:solidFill>
                  <a:srgbClr val="EFEFEF"/>
                </a:solidFill>
              </a:rPr>
              <a:t> </a:t>
            </a:r>
            <a:r>
              <a:rPr lang="en" sz="1400">
                <a:solidFill>
                  <a:srgbClr val="EFEFEF"/>
                </a:solidFill>
              </a:rPr>
              <a:t>test</a:t>
            </a:r>
            <a:r>
              <a:rPr lang="en" sz="1400" b="1">
                <a:solidFill>
                  <a:srgbClr val="EFEFEF"/>
                </a:solidFill>
              </a:rPr>
              <a:t> </a:t>
            </a:r>
            <a:r>
              <a:rPr lang="en" sz="1400">
                <a:solidFill>
                  <a:srgbClr val="EFEFEF"/>
                </a:solidFill>
              </a:rPr>
              <a:t>result that indicates the particular attribute is present</a:t>
            </a:r>
            <a:endParaRPr sz="1400" b="1">
              <a:solidFill>
                <a:srgbClr val="EFEFEF"/>
              </a:solidFill>
            </a:endParaRPr>
          </a:p>
          <a:p>
            <a:pPr marL="457200" lvl="0" indent="-317500" algn="l" rtl="0">
              <a:lnSpc>
                <a:spcPct val="90000"/>
              </a:lnSpc>
              <a:spcBef>
                <a:spcPts val="0"/>
              </a:spcBef>
              <a:spcAft>
                <a:spcPts val="0"/>
              </a:spcAft>
              <a:buClr>
                <a:srgbClr val="EFEFEF"/>
              </a:buClr>
              <a:buSzPts val="1400"/>
              <a:buChar char="●"/>
            </a:pPr>
            <a:r>
              <a:rPr lang="en" sz="1400" b="1">
                <a:solidFill>
                  <a:srgbClr val="EFEFEF"/>
                </a:solidFill>
              </a:rPr>
              <a:t>F</a:t>
            </a:r>
            <a:r>
              <a:rPr lang="en" sz="1400">
                <a:solidFill>
                  <a:srgbClr val="EFEFEF"/>
                </a:solidFill>
              </a:rPr>
              <a:t>alse Negative </a:t>
            </a:r>
            <a:r>
              <a:rPr lang="en" sz="1400" b="1">
                <a:solidFill>
                  <a:srgbClr val="EFEFEF"/>
                </a:solidFill>
              </a:rPr>
              <a:t>–</a:t>
            </a:r>
            <a:endParaRPr sz="1400" b="1">
              <a:solidFill>
                <a:srgbClr val="EFEFEF"/>
              </a:solidFill>
            </a:endParaRPr>
          </a:p>
          <a:p>
            <a:pPr marL="914400" lvl="1" indent="-317500" algn="l" rtl="0">
              <a:spcBef>
                <a:spcPts val="0"/>
              </a:spcBef>
              <a:spcAft>
                <a:spcPts val="0"/>
              </a:spcAft>
              <a:buClr>
                <a:srgbClr val="EFEFEF"/>
              </a:buClr>
              <a:buSzPts val="1400"/>
              <a:buChar char="○"/>
            </a:pPr>
            <a:r>
              <a:rPr lang="en" sz="1400">
                <a:solidFill>
                  <a:srgbClr val="EFEFEF"/>
                </a:solidFill>
              </a:rPr>
              <a:t>A test result which wrongly indicates that a particular condition or attribute is absent. (</a:t>
            </a:r>
            <a:r>
              <a:rPr lang="en" sz="1400" b="1">
                <a:solidFill>
                  <a:srgbClr val="EFEFEF"/>
                </a:solidFill>
              </a:rPr>
              <a:t>SON </a:t>
            </a:r>
            <a:r>
              <a:rPr lang="en" sz="1400">
                <a:solidFill>
                  <a:srgbClr val="EFEFEF"/>
                </a:solidFill>
              </a:rPr>
              <a:t> works on this criteria)</a:t>
            </a:r>
            <a:endParaRPr sz="1400">
              <a:solidFill>
                <a:srgbClr val="EFEFEF"/>
              </a:solidFill>
            </a:endParaRPr>
          </a:p>
          <a:p>
            <a:pPr marL="914400" lvl="0" indent="0" algn="ctr" rtl="0">
              <a:spcBef>
                <a:spcPts val="1000"/>
              </a:spcBef>
              <a:spcAft>
                <a:spcPts val="0"/>
              </a:spcAft>
              <a:buNone/>
            </a:pPr>
            <a:r>
              <a:rPr lang="en" sz="1000">
                <a:solidFill>
                  <a:srgbClr val="EFEFEF"/>
                </a:solidFill>
              </a:rPr>
              <a:t>reference(SON) : www.anuradhabhatia.com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txBox="1">
            <a:spLocks noGrp="1"/>
          </p:cNvSpPr>
          <p:nvPr>
            <p:ph type="body" idx="1"/>
          </p:nvPr>
        </p:nvSpPr>
        <p:spPr>
          <a:xfrm>
            <a:off x="434125" y="2339500"/>
            <a:ext cx="7688700" cy="3474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EFEFEF"/>
              </a:buClr>
              <a:buSzPts val="1400"/>
              <a:buChar char="●"/>
            </a:pPr>
            <a:r>
              <a:rPr lang="en" sz="1400">
                <a:solidFill>
                  <a:srgbClr val="EFEFEF"/>
                </a:solidFill>
              </a:rPr>
              <a:t>Toivonen's algorithm is a powerful and flexible algorithm that provides a simplistic framework for discovering frequent itemsets while also providing enough flexibility to enable performance optimizations directed towards particular data sets.</a:t>
            </a:r>
            <a:endParaRPr sz="1400">
              <a:solidFill>
                <a:srgbClr val="EFEFEF"/>
              </a:solidFill>
            </a:endParaRPr>
          </a:p>
          <a:p>
            <a:pPr marL="457200" lvl="0" indent="-317500" algn="l" rtl="0">
              <a:spcBef>
                <a:spcPts val="0"/>
              </a:spcBef>
              <a:spcAft>
                <a:spcPts val="0"/>
              </a:spcAft>
              <a:buClr>
                <a:srgbClr val="EFEFEF"/>
              </a:buClr>
              <a:buSzPts val="1400"/>
              <a:buChar char="●"/>
            </a:pPr>
            <a:r>
              <a:rPr lang="en" sz="1400">
                <a:solidFill>
                  <a:srgbClr val="EFEFEF"/>
                </a:solidFill>
              </a:rPr>
              <a:t>We Start as in the simple algorithm, but lower the threshold slightly for the sample. For Eg:  if the sample is 1% of the baskets, use </a:t>
            </a:r>
            <a:r>
              <a:rPr lang="en" sz="1400" i="1">
                <a:solidFill>
                  <a:srgbClr val="EFEFEF"/>
                </a:solidFill>
              </a:rPr>
              <a:t>s</a:t>
            </a:r>
            <a:r>
              <a:rPr lang="en" sz="1400">
                <a:solidFill>
                  <a:srgbClr val="EFEFEF"/>
                </a:solidFill>
              </a:rPr>
              <a:t>/125 as the support threshold rather than </a:t>
            </a:r>
            <a:r>
              <a:rPr lang="en" sz="1400" i="1">
                <a:solidFill>
                  <a:srgbClr val="EFEFEF"/>
                </a:solidFill>
              </a:rPr>
              <a:t>s</a:t>
            </a:r>
            <a:r>
              <a:rPr lang="en" sz="1400">
                <a:solidFill>
                  <a:srgbClr val="EFEFEF"/>
                </a:solidFill>
              </a:rPr>
              <a:t>/100.</a:t>
            </a:r>
            <a:endParaRPr sz="1400">
              <a:solidFill>
                <a:srgbClr val="EFEFEF"/>
              </a:solidFill>
            </a:endParaRPr>
          </a:p>
          <a:p>
            <a:pPr marL="457200" lvl="0" indent="-317500" algn="l" rtl="0">
              <a:spcBef>
                <a:spcPts val="0"/>
              </a:spcBef>
              <a:spcAft>
                <a:spcPts val="0"/>
              </a:spcAft>
              <a:buClr>
                <a:srgbClr val="EFEFEF"/>
              </a:buClr>
              <a:buSzPts val="1400"/>
              <a:buChar char="●"/>
            </a:pPr>
            <a:r>
              <a:rPr lang="en" sz="1400">
                <a:solidFill>
                  <a:srgbClr val="EFEFEF"/>
                </a:solidFill>
              </a:rPr>
              <a:t>Our Goal is to avoid missing any itemset that is frequent in the full set of baskets.</a:t>
            </a:r>
            <a:endParaRPr sz="1400">
              <a:solidFill>
                <a:srgbClr val="EFEFEF"/>
              </a:solidFill>
            </a:endParaRPr>
          </a:p>
          <a:p>
            <a:pPr marL="457200" lvl="0" indent="0" algn="l" rtl="0">
              <a:spcBef>
                <a:spcPts val="0"/>
              </a:spcBef>
              <a:spcAft>
                <a:spcPts val="1600"/>
              </a:spcAft>
              <a:buNone/>
            </a:pPr>
            <a:endParaRPr sz="1400">
              <a:solidFill>
                <a:srgbClr val="222222"/>
              </a:solidFill>
              <a:highlight>
                <a:srgbClr val="FFFFFF"/>
              </a:highlight>
            </a:endParaRPr>
          </a:p>
        </p:txBody>
      </p:sp>
      <p:sp>
        <p:nvSpPr>
          <p:cNvPr id="295" name="Google Shape;295;p35"/>
          <p:cNvSpPr txBox="1"/>
          <p:nvPr/>
        </p:nvSpPr>
        <p:spPr>
          <a:xfrm>
            <a:off x="670925" y="1453575"/>
            <a:ext cx="55350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EFEFEF"/>
                </a:solidFill>
                <a:latin typeface="Lato"/>
                <a:ea typeface="Lato"/>
                <a:cs typeface="Lato"/>
                <a:sym typeface="Lato"/>
              </a:rPr>
              <a:t>Toivonen’s Algorithm</a:t>
            </a:r>
            <a:endParaRPr sz="2400">
              <a:solidFill>
                <a:srgbClr val="EFEFEF"/>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6"/>
          <p:cNvSpPr txBox="1">
            <a:spLocks noGrp="1"/>
          </p:cNvSpPr>
          <p:nvPr>
            <p:ph type="body" idx="1"/>
          </p:nvPr>
        </p:nvSpPr>
        <p:spPr>
          <a:xfrm>
            <a:off x="727650" y="2461200"/>
            <a:ext cx="7688700" cy="2390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2"/>
              </a:buClr>
              <a:buSzPts val="1400"/>
              <a:buChar char="●"/>
            </a:pPr>
            <a:r>
              <a:rPr lang="en" sz="1400">
                <a:solidFill>
                  <a:schemeClr val="dk2"/>
                </a:solidFill>
              </a:rPr>
              <a:t>Now we add to the itemsets that are actually frequent in the sample and the negative border of these itemsets.</a:t>
            </a:r>
            <a:endParaRPr sz="1400">
              <a:solidFill>
                <a:schemeClr val="dk2"/>
              </a:solidFill>
            </a:endParaRPr>
          </a:p>
          <a:p>
            <a:pPr marL="457200" lvl="0" indent="-317500" algn="l" rtl="0">
              <a:spcBef>
                <a:spcPts val="0"/>
              </a:spcBef>
              <a:spcAft>
                <a:spcPts val="0"/>
              </a:spcAft>
              <a:buClr>
                <a:schemeClr val="dk2"/>
              </a:buClr>
              <a:buSzPts val="1400"/>
              <a:buChar char="●"/>
            </a:pPr>
            <a:r>
              <a:rPr lang="en" sz="1400">
                <a:solidFill>
                  <a:schemeClr val="dk2"/>
                </a:solidFill>
              </a:rPr>
              <a:t>An itemset is in the negative border if it is not deemed frequent in the sample, but all its immediate subsets are. For Eg: {A,B,C,D} is in the negative border if and only if:</a:t>
            </a:r>
            <a:endParaRPr sz="1400">
              <a:solidFill>
                <a:schemeClr val="dk2"/>
              </a:solidFill>
            </a:endParaRPr>
          </a:p>
          <a:p>
            <a:pPr marL="457200" lvl="0" indent="-317500" algn="l" rtl="0">
              <a:spcBef>
                <a:spcPts val="0"/>
              </a:spcBef>
              <a:spcAft>
                <a:spcPts val="0"/>
              </a:spcAft>
              <a:buClr>
                <a:schemeClr val="dk2"/>
              </a:buClr>
              <a:buSzPts val="1400"/>
              <a:buAutoNum type="arabicPeriod"/>
            </a:pPr>
            <a:r>
              <a:rPr lang="en" sz="1400">
                <a:solidFill>
                  <a:schemeClr val="dk2"/>
                </a:solidFill>
              </a:rPr>
              <a:t>It is not frequent in the sample, but</a:t>
            </a:r>
            <a:endParaRPr sz="1400">
              <a:solidFill>
                <a:schemeClr val="dk2"/>
              </a:solidFill>
            </a:endParaRPr>
          </a:p>
          <a:p>
            <a:pPr marL="457200" lvl="0" indent="-317500" algn="l" rtl="0">
              <a:spcBef>
                <a:spcPts val="0"/>
              </a:spcBef>
              <a:spcAft>
                <a:spcPts val="0"/>
              </a:spcAft>
              <a:buClr>
                <a:schemeClr val="dk2"/>
              </a:buClr>
              <a:buSzPts val="1400"/>
              <a:buAutoNum type="arabicPeriod"/>
            </a:pPr>
            <a:r>
              <a:rPr lang="en" sz="1400">
                <a:solidFill>
                  <a:schemeClr val="dk2"/>
                </a:solidFill>
              </a:rPr>
              <a:t>All of {A,B,C}, {B,C,D}, {A,C,D}, and {A,B,D} are.</a:t>
            </a:r>
            <a:endParaRPr sz="1400">
              <a:solidFill>
                <a:schemeClr val="dk2"/>
              </a:solidFill>
            </a:endParaRPr>
          </a:p>
          <a:p>
            <a:pPr marL="0" lvl="0" indent="0" algn="l" rtl="0">
              <a:spcBef>
                <a:spcPts val="1600"/>
              </a:spcBef>
              <a:spcAft>
                <a:spcPts val="1600"/>
              </a:spcAft>
              <a:buNone/>
            </a:pPr>
            <a:endParaRPr/>
          </a:p>
        </p:txBody>
      </p:sp>
      <p:sp>
        <p:nvSpPr>
          <p:cNvPr id="301" name="Google Shape;301;p36"/>
          <p:cNvSpPr txBox="1"/>
          <p:nvPr/>
        </p:nvSpPr>
        <p:spPr>
          <a:xfrm>
            <a:off x="727650" y="1499750"/>
            <a:ext cx="55350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EFEFEF"/>
                </a:solidFill>
                <a:latin typeface="Lato"/>
                <a:ea typeface="Lato"/>
                <a:cs typeface="Lato"/>
                <a:sym typeface="Lato"/>
              </a:rPr>
              <a:t>Toivonen’s Algorithm</a:t>
            </a:r>
            <a:endParaRPr sz="2400">
              <a:solidFill>
                <a:srgbClr val="EFEFEF"/>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a:spLocks noGrp="1"/>
          </p:cNvSpPr>
          <p:nvPr>
            <p:ph type="body" idx="1"/>
          </p:nvPr>
        </p:nvSpPr>
        <p:spPr>
          <a:xfrm>
            <a:off x="729450" y="2149475"/>
            <a:ext cx="7688700" cy="2994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F3F3F3"/>
              </a:buClr>
              <a:buSzPts val="1400"/>
              <a:buChar char="●"/>
            </a:pPr>
            <a:r>
              <a:rPr lang="en" sz="1400">
                <a:solidFill>
                  <a:srgbClr val="F3F3F3"/>
                </a:solidFill>
              </a:rPr>
              <a:t>In a second pass, count all candidate frequent itemsets from the first pass, and also count their negative border.If no itemset from the negative border turns out to be frequent, then the candidates found to be frequent in the whole data are exactly the frequent itemsets.</a:t>
            </a:r>
            <a:endParaRPr sz="1400">
              <a:solidFill>
                <a:srgbClr val="F3F3F3"/>
              </a:solidFill>
            </a:endParaRPr>
          </a:p>
          <a:p>
            <a:pPr marL="457200" lvl="0" indent="-317500" algn="l" rtl="0">
              <a:spcBef>
                <a:spcPts val="0"/>
              </a:spcBef>
              <a:spcAft>
                <a:spcPts val="0"/>
              </a:spcAft>
              <a:buClr>
                <a:srgbClr val="F3F3F3"/>
              </a:buClr>
              <a:buSzPts val="1400"/>
              <a:buChar char="●"/>
            </a:pPr>
            <a:r>
              <a:rPr lang="en" sz="1400">
                <a:solidFill>
                  <a:srgbClr val="F3F3F3"/>
                </a:solidFill>
              </a:rPr>
              <a:t>What if we find that something in the negative border is actually frequent? We must start over again with another sample!</a:t>
            </a:r>
            <a:endParaRPr sz="1400">
              <a:solidFill>
                <a:srgbClr val="F3F3F3"/>
              </a:solidFill>
            </a:endParaRPr>
          </a:p>
          <a:p>
            <a:pPr marL="457200" lvl="0" indent="-317500" algn="l" rtl="0">
              <a:spcBef>
                <a:spcPts val="0"/>
              </a:spcBef>
              <a:spcAft>
                <a:spcPts val="0"/>
              </a:spcAft>
              <a:buClr>
                <a:srgbClr val="F3F3F3"/>
              </a:buClr>
              <a:buSzPts val="1400"/>
              <a:buChar char="●"/>
            </a:pPr>
            <a:r>
              <a:rPr lang="en" sz="1400">
                <a:solidFill>
                  <a:srgbClr val="F3F3F3"/>
                </a:solidFill>
              </a:rPr>
              <a:t>Try to choose the support threshold so the probability of failure is low, while the number of itemsets checked on the second pass fits in main-memory.</a:t>
            </a:r>
            <a:endParaRPr sz="1400">
              <a:solidFill>
                <a:srgbClr val="F3F3F3"/>
              </a:solidFill>
            </a:endParaRPr>
          </a:p>
          <a:p>
            <a:pPr marL="0" lvl="0" indent="0" algn="l" rtl="0">
              <a:spcBef>
                <a:spcPts val="1600"/>
              </a:spcBef>
              <a:spcAft>
                <a:spcPts val="1600"/>
              </a:spcAft>
              <a:buNone/>
            </a:pPr>
            <a:endParaRPr/>
          </a:p>
        </p:txBody>
      </p:sp>
      <p:sp>
        <p:nvSpPr>
          <p:cNvPr id="307" name="Google Shape;307;p37"/>
          <p:cNvSpPr txBox="1"/>
          <p:nvPr/>
        </p:nvSpPr>
        <p:spPr>
          <a:xfrm>
            <a:off x="729450" y="1477500"/>
            <a:ext cx="55350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EFEFEF"/>
                </a:solidFill>
                <a:latin typeface="Lato"/>
                <a:ea typeface="Lato"/>
                <a:cs typeface="Lato"/>
                <a:sym typeface="Lato"/>
              </a:rPr>
              <a:t>Toivonen’s Algorithm</a:t>
            </a:r>
            <a:endParaRPr sz="2400">
              <a:solidFill>
                <a:srgbClr val="EFEFEF"/>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title"/>
          </p:nvPr>
        </p:nvSpPr>
        <p:spPr>
          <a:xfrm>
            <a:off x="763125" y="1492600"/>
            <a:ext cx="7038900" cy="438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Calibri"/>
              <a:buNone/>
            </a:pPr>
            <a:r>
              <a:rPr lang="en">
                <a:latin typeface="Lato"/>
                <a:ea typeface="Lato"/>
                <a:cs typeface="Lato"/>
                <a:sym typeface="Lato"/>
              </a:rPr>
              <a:t>Naïve Algorithm</a:t>
            </a:r>
            <a:endParaRPr>
              <a:latin typeface="Lato"/>
              <a:ea typeface="Lato"/>
              <a:cs typeface="Lato"/>
              <a:sym typeface="Lato"/>
            </a:endParaRPr>
          </a:p>
        </p:txBody>
      </p:sp>
      <p:sp>
        <p:nvSpPr>
          <p:cNvPr id="313" name="Google Shape;313;p38"/>
          <p:cNvSpPr txBox="1">
            <a:spLocks noGrp="1"/>
          </p:cNvSpPr>
          <p:nvPr>
            <p:ph type="subTitle" idx="4294967295"/>
          </p:nvPr>
        </p:nvSpPr>
        <p:spPr>
          <a:xfrm>
            <a:off x="686725" y="2049275"/>
            <a:ext cx="7876500" cy="2558700"/>
          </a:xfrm>
          <a:prstGeom prst="rect">
            <a:avLst/>
          </a:prstGeom>
          <a:noFill/>
          <a:ln>
            <a:noFill/>
          </a:ln>
        </p:spPr>
        <p:txBody>
          <a:bodyPr spcFirstLastPara="1" wrap="square" lIns="68575" tIns="34275" rIns="68575" bIns="34275" anchor="t" anchorCtr="0">
            <a:noAutofit/>
          </a:bodyPr>
          <a:lstStyle/>
          <a:p>
            <a:pPr marL="457200" lvl="0" indent="0" algn="l" rtl="0">
              <a:lnSpc>
                <a:spcPct val="90000"/>
              </a:lnSpc>
              <a:spcBef>
                <a:spcPts val="0"/>
              </a:spcBef>
              <a:spcAft>
                <a:spcPts val="0"/>
              </a:spcAft>
              <a:buNone/>
            </a:pPr>
            <a:endParaRPr sz="1400"/>
          </a:p>
          <a:p>
            <a:pPr marL="457200" lvl="0" indent="-317500" algn="l" rtl="0">
              <a:lnSpc>
                <a:spcPct val="90000"/>
              </a:lnSpc>
              <a:spcBef>
                <a:spcPts val="0"/>
              </a:spcBef>
              <a:spcAft>
                <a:spcPts val="0"/>
              </a:spcAft>
              <a:buSzPts val="1400"/>
              <a:buFont typeface="Lato"/>
              <a:buChar char="●"/>
            </a:pPr>
            <a:r>
              <a:rPr lang="en" sz="1400">
                <a:latin typeface="Lato"/>
                <a:ea typeface="Lato"/>
                <a:cs typeface="Lato"/>
                <a:sym typeface="Lato"/>
              </a:rPr>
              <a:t>Naïve algorithm behaves in a very simple way , like how a child would. For example, a naive algorithm for sorting numbers scans all numbers to find the smallest one, puts it aside, and so on.</a:t>
            </a:r>
            <a:endParaRPr sz="1400">
              <a:latin typeface="Lato"/>
              <a:ea typeface="Lato"/>
              <a:cs typeface="Lato"/>
              <a:sym typeface="Lato"/>
            </a:endParaRPr>
          </a:p>
          <a:p>
            <a:pPr marL="0" lvl="0" indent="0" algn="l" rtl="0">
              <a:lnSpc>
                <a:spcPct val="90000"/>
              </a:lnSpc>
              <a:spcBef>
                <a:spcPts val="0"/>
              </a:spcBef>
              <a:spcAft>
                <a:spcPts val="0"/>
              </a:spcAft>
              <a:buNone/>
            </a:pPr>
            <a:endParaRPr sz="1400">
              <a:latin typeface="Lato"/>
              <a:ea typeface="Lato"/>
              <a:cs typeface="Lato"/>
              <a:sym typeface="Lato"/>
            </a:endParaRPr>
          </a:p>
          <a:p>
            <a:pPr marL="457200" lvl="0" indent="-317500" algn="l" rtl="0">
              <a:lnSpc>
                <a:spcPct val="90000"/>
              </a:lnSpc>
              <a:spcBef>
                <a:spcPts val="800"/>
              </a:spcBef>
              <a:spcAft>
                <a:spcPts val="0"/>
              </a:spcAft>
              <a:buSzPts val="1400"/>
              <a:buFont typeface="Lato"/>
              <a:buChar char="●"/>
            </a:pPr>
            <a:r>
              <a:rPr lang="en" sz="1400">
                <a:latin typeface="Lato"/>
                <a:ea typeface="Lato"/>
                <a:cs typeface="Lato"/>
                <a:sym typeface="Lato"/>
              </a:rPr>
              <a:t>A simple way to find frequent pairs is:</a:t>
            </a:r>
            <a:endParaRPr sz="1400">
              <a:latin typeface="Lato"/>
              <a:ea typeface="Lato"/>
              <a:cs typeface="Lato"/>
              <a:sym typeface="Lato"/>
            </a:endParaRPr>
          </a:p>
          <a:p>
            <a:pPr marL="0" lvl="1" indent="457200" algn="l" rtl="0">
              <a:lnSpc>
                <a:spcPct val="90000"/>
              </a:lnSpc>
              <a:spcBef>
                <a:spcPts val="400"/>
              </a:spcBef>
              <a:spcAft>
                <a:spcPts val="0"/>
              </a:spcAft>
              <a:buClr>
                <a:schemeClr val="dk1"/>
              </a:buClr>
              <a:buSzPts val="2100"/>
              <a:buNone/>
            </a:pPr>
            <a:r>
              <a:rPr lang="en" sz="1400">
                <a:latin typeface="Lato"/>
                <a:ea typeface="Lato"/>
                <a:cs typeface="Lato"/>
                <a:sym typeface="Lato"/>
              </a:rPr>
              <a:t>Read file once, counting in main memory the occurrences of each pair.</a:t>
            </a:r>
            <a:endParaRPr sz="1400">
              <a:latin typeface="Lato"/>
              <a:ea typeface="Lato"/>
              <a:cs typeface="Lato"/>
              <a:sym typeface="Lato"/>
            </a:endParaRPr>
          </a:p>
          <a:p>
            <a:pPr marL="0" lvl="2" indent="457200" algn="l" rtl="0">
              <a:lnSpc>
                <a:spcPct val="90000"/>
              </a:lnSpc>
              <a:spcBef>
                <a:spcPts val="400"/>
              </a:spcBef>
              <a:spcAft>
                <a:spcPts val="0"/>
              </a:spcAft>
              <a:buClr>
                <a:schemeClr val="dk1"/>
              </a:buClr>
              <a:buSzPts val="2100"/>
              <a:buNone/>
            </a:pPr>
            <a:r>
              <a:rPr lang="en" sz="1400">
                <a:latin typeface="Lato"/>
                <a:ea typeface="Lato"/>
                <a:cs typeface="Lato"/>
                <a:sym typeface="Lato"/>
              </a:rPr>
              <a:t>Expand each basket of </a:t>
            </a:r>
            <a:r>
              <a:rPr lang="en" sz="1400" i="1">
                <a:latin typeface="Lato"/>
                <a:ea typeface="Lato"/>
                <a:cs typeface="Lato"/>
                <a:sym typeface="Lato"/>
              </a:rPr>
              <a:t>n</a:t>
            </a:r>
            <a:r>
              <a:rPr lang="en" sz="1400">
                <a:latin typeface="Lato"/>
                <a:ea typeface="Lato"/>
                <a:cs typeface="Lato"/>
                <a:sym typeface="Lato"/>
              </a:rPr>
              <a:t> items into its </a:t>
            </a:r>
            <a:r>
              <a:rPr lang="en" sz="1400" i="1">
                <a:latin typeface="Lato"/>
                <a:ea typeface="Lato"/>
                <a:cs typeface="Lato"/>
                <a:sym typeface="Lato"/>
              </a:rPr>
              <a:t>n </a:t>
            </a:r>
            <a:r>
              <a:rPr lang="en" sz="1400">
                <a:latin typeface="Lato"/>
                <a:ea typeface="Lato"/>
                <a:cs typeface="Lato"/>
                <a:sym typeface="Lato"/>
              </a:rPr>
              <a:t>(</a:t>
            </a:r>
            <a:r>
              <a:rPr lang="en" sz="1400" i="1">
                <a:latin typeface="Lato"/>
                <a:ea typeface="Lato"/>
                <a:cs typeface="Lato"/>
                <a:sym typeface="Lato"/>
              </a:rPr>
              <a:t>n </a:t>
            </a:r>
            <a:r>
              <a:rPr lang="en" sz="1400">
                <a:latin typeface="Lato"/>
                <a:ea typeface="Lato"/>
                <a:cs typeface="Lato"/>
                <a:sym typeface="Lato"/>
              </a:rPr>
              <a:t>-1)/2 pairs.</a:t>
            </a:r>
            <a:endParaRPr sz="1400">
              <a:latin typeface="Lato"/>
              <a:ea typeface="Lato"/>
              <a:cs typeface="Lato"/>
              <a:sym typeface="Lato"/>
            </a:endParaRPr>
          </a:p>
          <a:p>
            <a:pPr marL="0" lvl="2" indent="0" algn="l" rtl="0">
              <a:lnSpc>
                <a:spcPct val="90000"/>
              </a:lnSpc>
              <a:spcBef>
                <a:spcPts val="400"/>
              </a:spcBef>
              <a:spcAft>
                <a:spcPts val="0"/>
              </a:spcAft>
              <a:buClr>
                <a:schemeClr val="dk1"/>
              </a:buClr>
              <a:buSzPts val="2100"/>
              <a:buNone/>
            </a:pPr>
            <a:endParaRPr>
              <a:latin typeface="Lato"/>
              <a:ea typeface="Lato"/>
              <a:cs typeface="Lato"/>
              <a:sym typeface="Lato"/>
            </a:endParaRPr>
          </a:p>
          <a:p>
            <a:pPr marL="457200" lvl="0" indent="-317500" algn="l" rtl="0">
              <a:lnSpc>
                <a:spcPct val="90000"/>
              </a:lnSpc>
              <a:spcBef>
                <a:spcPts val="800"/>
              </a:spcBef>
              <a:spcAft>
                <a:spcPts val="0"/>
              </a:spcAft>
              <a:buSzPts val="1400"/>
              <a:buFont typeface="Lato"/>
              <a:buChar char="●"/>
            </a:pPr>
            <a:r>
              <a:rPr lang="en" sz="1400">
                <a:latin typeface="Lato"/>
                <a:ea typeface="Lato"/>
                <a:cs typeface="Lato"/>
                <a:sym typeface="Lato"/>
              </a:rPr>
              <a:t>Fails if #items-squared exceeds main memory.</a:t>
            </a:r>
            <a:endParaRPr sz="1400">
              <a:latin typeface="Lato"/>
              <a:ea typeface="Lato"/>
              <a:cs typeface="Lato"/>
              <a:sym typeface="Lato"/>
            </a:endParaRPr>
          </a:p>
          <a:p>
            <a:pPr marL="254000" lvl="0" indent="-139700" algn="l" rtl="0">
              <a:lnSpc>
                <a:spcPct val="90000"/>
              </a:lnSpc>
              <a:spcBef>
                <a:spcPts val="800"/>
              </a:spcBef>
              <a:spcAft>
                <a:spcPts val="1600"/>
              </a:spcAft>
              <a:buClr>
                <a:schemeClr val="dk1"/>
              </a:buClr>
              <a:buSzPts val="1800"/>
              <a:buFont typeface="Arial"/>
              <a:buNone/>
            </a:pPr>
            <a:endParaRPr sz="1100">
              <a:latin typeface="Lato"/>
              <a:ea typeface="Lato"/>
              <a:cs typeface="Lato"/>
              <a:sym typeface="Lato"/>
            </a:endParaRPr>
          </a:p>
        </p:txBody>
      </p:sp>
      <p:pic>
        <p:nvPicPr>
          <p:cNvPr id="314" name="Google Shape;314;p38"/>
          <p:cNvPicPr preferRelativeResize="0"/>
          <p:nvPr/>
        </p:nvPicPr>
        <p:blipFill rotWithShape="1">
          <a:blip r:embed="rId3">
            <a:alphaModFix/>
          </a:blip>
          <a:srcRect/>
          <a:stretch/>
        </p:blipFill>
        <p:spPr>
          <a:xfrm>
            <a:off x="5672331" y="32152"/>
            <a:ext cx="3082351" cy="1899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666825" y="1318200"/>
            <a:ext cx="7038900" cy="9141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Times New Roman"/>
              <a:buNone/>
            </a:pPr>
            <a:r>
              <a:rPr lang="en">
                <a:latin typeface="Lato"/>
                <a:ea typeface="Lato"/>
                <a:cs typeface="Lato"/>
                <a:sym typeface="Lato"/>
              </a:rPr>
              <a:t>Details of Main-Memory Counting</a:t>
            </a:r>
            <a:endParaRPr>
              <a:latin typeface="Lato"/>
              <a:ea typeface="Lato"/>
              <a:cs typeface="Lato"/>
              <a:sym typeface="Lato"/>
            </a:endParaRPr>
          </a:p>
        </p:txBody>
      </p:sp>
      <p:sp>
        <p:nvSpPr>
          <p:cNvPr id="320" name="Google Shape;320;p39"/>
          <p:cNvSpPr txBox="1">
            <a:spLocks noGrp="1"/>
          </p:cNvSpPr>
          <p:nvPr>
            <p:ph type="body" idx="1"/>
          </p:nvPr>
        </p:nvSpPr>
        <p:spPr>
          <a:xfrm>
            <a:off x="808325" y="2232300"/>
            <a:ext cx="7038900" cy="2911200"/>
          </a:xfrm>
          <a:prstGeom prst="rect">
            <a:avLst/>
          </a:prstGeom>
          <a:noFill/>
          <a:ln>
            <a:noFill/>
          </a:ln>
        </p:spPr>
        <p:txBody>
          <a:bodyPr spcFirstLastPara="1" wrap="square" lIns="68575" tIns="34275" rIns="68575" bIns="34275" anchor="t" anchorCtr="0">
            <a:noAutofit/>
          </a:bodyPr>
          <a:lstStyle/>
          <a:p>
            <a:pPr marL="177800" lvl="0" indent="0" algn="l" rtl="0">
              <a:lnSpc>
                <a:spcPct val="90000"/>
              </a:lnSpc>
              <a:spcBef>
                <a:spcPts val="0"/>
              </a:spcBef>
              <a:spcAft>
                <a:spcPts val="0"/>
              </a:spcAft>
              <a:buNone/>
            </a:pPr>
            <a:endParaRPr sz="1400">
              <a:latin typeface="Lato"/>
              <a:ea typeface="Lato"/>
              <a:cs typeface="Lato"/>
              <a:sym typeface="Lato"/>
            </a:endParaRPr>
          </a:p>
          <a:p>
            <a:pPr marL="457200" lvl="0" indent="-317500" algn="l" rtl="0">
              <a:lnSpc>
                <a:spcPct val="90000"/>
              </a:lnSpc>
              <a:spcBef>
                <a:spcPts val="0"/>
              </a:spcBef>
              <a:spcAft>
                <a:spcPts val="0"/>
              </a:spcAft>
              <a:buSzPts val="1400"/>
              <a:buFont typeface="Lato"/>
              <a:buChar char="●"/>
            </a:pPr>
            <a:r>
              <a:rPr lang="en" sz="1400">
                <a:latin typeface="Lato"/>
                <a:ea typeface="Lato"/>
                <a:cs typeface="Lato"/>
                <a:sym typeface="Lato"/>
              </a:rPr>
              <a:t>There are two basic approaches:</a:t>
            </a:r>
            <a:endParaRPr sz="1400">
              <a:latin typeface="Lato"/>
              <a:ea typeface="Lato"/>
              <a:cs typeface="Lato"/>
              <a:sym typeface="Lato"/>
            </a:endParaRPr>
          </a:p>
          <a:p>
            <a:pPr marL="177800" lvl="0" indent="0" algn="l" rtl="0">
              <a:lnSpc>
                <a:spcPct val="90000"/>
              </a:lnSpc>
              <a:spcBef>
                <a:spcPts val="0"/>
              </a:spcBef>
              <a:spcAft>
                <a:spcPts val="0"/>
              </a:spcAft>
              <a:buNone/>
            </a:pPr>
            <a:endParaRPr sz="1400">
              <a:latin typeface="Lato"/>
              <a:ea typeface="Lato"/>
              <a:cs typeface="Lato"/>
              <a:sym typeface="Lato"/>
            </a:endParaRPr>
          </a:p>
          <a:p>
            <a:pPr marL="457200" lvl="0" indent="-317500" algn="l" rtl="0">
              <a:lnSpc>
                <a:spcPct val="90000"/>
              </a:lnSpc>
              <a:spcBef>
                <a:spcPts val="400"/>
              </a:spcBef>
              <a:spcAft>
                <a:spcPts val="0"/>
              </a:spcAft>
              <a:buSzPts val="1400"/>
              <a:buFont typeface="Lato"/>
              <a:buChar char="●"/>
            </a:pPr>
            <a:r>
              <a:rPr lang="en" sz="1400">
                <a:latin typeface="Lato"/>
                <a:ea typeface="Lato"/>
                <a:cs typeface="Lato"/>
                <a:sym typeface="Lato"/>
              </a:rPr>
              <a:t>Count all item pairs, using a triangular matrix.</a:t>
            </a:r>
            <a:endParaRPr sz="1400">
              <a:latin typeface="Lato"/>
              <a:ea typeface="Lato"/>
              <a:cs typeface="Lato"/>
              <a:sym typeface="Lato"/>
            </a:endParaRPr>
          </a:p>
          <a:p>
            <a:pPr marL="520700" lvl="0" indent="0" algn="l" rtl="0">
              <a:lnSpc>
                <a:spcPct val="90000"/>
              </a:lnSpc>
              <a:spcBef>
                <a:spcPts val="400"/>
              </a:spcBef>
              <a:spcAft>
                <a:spcPts val="0"/>
              </a:spcAft>
              <a:buNone/>
            </a:pPr>
            <a:endParaRPr sz="1400">
              <a:latin typeface="Lato"/>
              <a:ea typeface="Lato"/>
              <a:cs typeface="Lato"/>
              <a:sym typeface="Lato"/>
            </a:endParaRPr>
          </a:p>
          <a:p>
            <a:pPr marL="457200" lvl="0" indent="-317500" algn="l" rtl="0">
              <a:lnSpc>
                <a:spcPct val="90000"/>
              </a:lnSpc>
              <a:spcBef>
                <a:spcPts val="400"/>
              </a:spcBef>
              <a:spcAft>
                <a:spcPts val="0"/>
              </a:spcAft>
              <a:buSzPts val="1400"/>
              <a:buFont typeface="Lato"/>
              <a:buChar char="●"/>
            </a:pPr>
            <a:r>
              <a:rPr lang="en" sz="1400">
                <a:latin typeface="Lato"/>
                <a:ea typeface="Lato"/>
                <a:cs typeface="Lato"/>
                <a:sym typeface="Lato"/>
              </a:rPr>
              <a:t>Keep a table of triples [</a:t>
            </a:r>
            <a:r>
              <a:rPr lang="en" sz="1400" i="1">
                <a:latin typeface="Lato"/>
                <a:ea typeface="Lato"/>
                <a:cs typeface="Lato"/>
                <a:sym typeface="Lato"/>
              </a:rPr>
              <a:t>i</a:t>
            </a:r>
            <a:r>
              <a:rPr lang="en" sz="1400">
                <a:latin typeface="Lato"/>
                <a:ea typeface="Lato"/>
                <a:cs typeface="Lato"/>
                <a:sym typeface="Lato"/>
              </a:rPr>
              <a:t>,</a:t>
            </a:r>
            <a:r>
              <a:rPr lang="en" sz="1400" i="1">
                <a:latin typeface="Lato"/>
                <a:ea typeface="Lato"/>
                <a:cs typeface="Lato"/>
                <a:sym typeface="Lato"/>
              </a:rPr>
              <a:t> j</a:t>
            </a:r>
            <a:r>
              <a:rPr lang="en" sz="1400">
                <a:latin typeface="Lato"/>
                <a:ea typeface="Lato"/>
                <a:cs typeface="Lato"/>
                <a:sym typeface="Lato"/>
              </a:rPr>
              <a:t>,</a:t>
            </a:r>
            <a:r>
              <a:rPr lang="en" sz="1400" i="1">
                <a:latin typeface="Lato"/>
                <a:ea typeface="Lato"/>
                <a:cs typeface="Lato"/>
                <a:sym typeface="Lato"/>
              </a:rPr>
              <a:t> c</a:t>
            </a:r>
            <a:r>
              <a:rPr lang="en" sz="1400">
                <a:latin typeface="Lato"/>
                <a:ea typeface="Lato"/>
                <a:cs typeface="Lato"/>
                <a:sym typeface="Lato"/>
              </a:rPr>
              <a:t>] = the count of the pair of items {</a:t>
            </a:r>
            <a:r>
              <a:rPr lang="en" sz="1400" i="1">
                <a:latin typeface="Lato"/>
                <a:ea typeface="Lato"/>
                <a:cs typeface="Lato"/>
                <a:sym typeface="Lato"/>
              </a:rPr>
              <a:t>i</a:t>
            </a:r>
            <a:r>
              <a:rPr lang="en" sz="1400">
                <a:latin typeface="Lato"/>
                <a:ea typeface="Lato"/>
                <a:cs typeface="Lato"/>
                <a:sym typeface="Lato"/>
              </a:rPr>
              <a:t>,</a:t>
            </a:r>
            <a:r>
              <a:rPr lang="en" sz="1400" i="1">
                <a:latin typeface="Lato"/>
                <a:ea typeface="Lato"/>
                <a:cs typeface="Lato"/>
                <a:sym typeface="Lato"/>
              </a:rPr>
              <a:t>j</a:t>
            </a:r>
            <a:r>
              <a:rPr lang="en" sz="1400">
                <a:latin typeface="Lato"/>
                <a:ea typeface="Lato"/>
                <a:cs typeface="Lato"/>
                <a:sym typeface="Lato"/>
              </a:rPr>
              <a:t> } is </a:t>
            </a:r>
            <a:r>
              <a:rPr lang="en" sz="1400" i="1">
                <a:latin typeface="Lato"/>
                <a:ea typeface="Lato"/>
                <a:cs typeface="Lato"/>
                <a:sym typeface="Lato"/>
              </a:rPr>
              <a:t>c</a:t>
            </a:r>
            <a:r>
              <a:rPr lang="en" sz="1400">
                <a:latin typeface="Lato"/>
                <a:ea typeface="Lato"/>
                <a:cs typeface="Lato"/>
                <a:sym typeface="Lato"/>
              </a:rPr>
              <a:t>.</a:t>
            </a:r>
            <a:endParaRPr sz="1400">
              <a:latin typeface="Lato"/>
              <a:ea typeface="Lato"/>
              <a:cs typeface="Lato"/>
              <a:sym typeface="Lato"/>
            </a:endParaRPr>
          </a:p>
          <a:p>
            <a:pPr marL="520700" lvl="0" indent="0" algn="l" rtl="0">
              <a:lnSpc>
                <a:spcPct val="90000"/>
              </a:lnSpc>
              <a:spcBef>
                <a:spcPts val="400"/>
              </a:spcBef>
              <a:spcAft>
                <a:spcPts val="0"/>
              </a:spcAft>
              <a:buNone/>
            </a:pPr>
            <a:endParaRPr sz="1400">
              <a:latin typeface="Lato"/>
              <a:ea typeface="Lato"/>
              <a:cs typeface="Lato"/>
              <a:sym typeface="Lato"/>
            </a:endParaRPr>
          </a:p>
          <a:p>
            <a:pPr marL="457200" lvl="0" indent="-406400" algn="l" rtl="0">
              <a:lnSpc>
                <a:spcPct val="90000"/>
              </a:lnSpc>
              <a:spcBef>
                <a:spcPts val="800"/>
              </a:spcBef>
              <a:spcAft>
                <a:spcPts val="0"/>
              </a:spcAft>
              <a:buClr>
                <a:schemeClr val="dk1"/>
              </a:buClr>
              <a:buSzPts val="1400"/>
              <a:buFont typeface="Lato"/>
              <a:buChar char="●"/>
            </a:pPr>
            <a:r>
              <a:rPr lang="en" sz="1400">
                <a:latin typeface="Lato"/>
                <a:ea typeface="Lato"/>
                <a:cs typeface="Lato"/>
                <a:sym typeface="Lato"/>
              </a:rPr>
              <a:t>(1) requires only (say) 4 bytes/pair; </a:t>
            </a:r>
            <a:endParaRPr sz="1400">
              <a:latin typeface="Lato"/>
              <a:ea typeface="Lato"/>
              <a:cs typeface="Lato"/>
              <a:sym typeface="Lato"/>
            </a:endParaRPr>
          </a:p>
          <a:p>
            <a:pPr marL="177800" lvl="0" indent="0" algn="l" rtl="0">
              <a:lnSpc>
                <a:spcPct val="90000"/>
              </a:lnSpc>
              <a:spcBef>
                <a:spcPts val="800"/>
              </a:spcBef>
              <a:spcAft>
                <a:spcPts val="0"/>
              </a:spcAft>
              <a:buNone/>
            </a:pPr>
            <a:endParaRPr sz="1400">
              <a:latin typeface="Lato"/>
              <a:ea typeface="Lato"/>
              <a:cs typeface="Lato"/>
              <a:sym typeface="Lato"/>
            </a:endParaRPr>
          </a:p>
          <a:p>
            <a:pPr marL="457200" lvl="0" indent="-406400" algn="l" rtl="0">
              <a:lnSpc>
                <a:spcPct val="90000"/>
              </a:lnSpc>
              <a:spcBef>
                <a:spcPts val="800"/>
              </a:spcBef>
              <a:spcAft>
                <a:spcPts val="0"/>
              </a:spcAft>
              <a:buClr>
                <a:schemeClr val="dk1"/>
              </a:buClr>
              <a:buSzPts val="1400"/>
              <a:buFont typeface="Lato"/>
              <a:buChar char="●"/>
            </a:pPr>
            <a:r>
              <a:rPr lang="en" sz="1400">
                <a:latin typeface="Lato"/>
                <a:ea typeface="Lato"/>
                <a:cs typeface="Lato"/>
                <a:sym typeface="Lato"/>
              </a:rPr>
              <a:t>(2) requires 12 bytes, but only for those pairs with &gt;0 counts.</a:t>
            </a:r>
            <a:endParaRPr sz="1400">
              <a:latin typeface="Lato"/>
              <a:ea typeface="Lato"/>
              <a:cs typeface="Lato"/>
              <a:sym typeface="Lato"/>
            </a:endParaRPr>
          </a:p>
          <a:p>
            <a:pPr marL="177800" lvl="0" indent="-38100" algn="l" rtl="0">
              <a:lnSpc>
                <a:spcPct val="90000"/>
              </a:lnSpc>
              <a:spcBef>
                <a:spcPts val="800"/>
              </a:spcBef>
              <a:spcAft>
                <a:spcPts val="1600"/>
              </a:spcAft>
              <a:buClr>
                <a:schemeClr val="dk1"/>
              </a:buClr>
              <a:buSzPts val="2100"/>
              <a:buNone/>
            </a:pPr>
            <a:endParaRPr sz="2400">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Lato"/>
                <a:ea typeface="Lato"/>
                <a:cs typeface="Lato"/>
                <a:sym typeface="Lato"/>
              </a:rPr>
              <a:t>28</a:t>
            </a:fld>
            <a:endParaRPr>
              <a:latin typeface="Lato"/>
              <a:ea typeface="Lato"/>
              <a:cs typeface="Lato"/>
              <a:sym typeface="Lato"/>
            </a:endParaRPr>
          </a:p>
        </p:txBody>
      </p:sp>
      <p:sp>
        <p:nvSpPr>
          <p:cNvPr id="326" name="Google Shape;326;p40"/>
          <p:cNvSpPr/>
          <p:nvPr/>
        </p:nvSpPr>
        <p:spPr>
          <a:xfrm>
            <a:off x="1200150" y="1771650"/>
            <a:ext cx="2514600" cy="2514600"/>
          </a:xfrm>
          <a:prstGeom prst="rtTriangle">
            <a:avLst/>
          </a:prstGeom>
          <a:solidFill>
            <a:srgbClr val="FFCC00">
              <a:alpha val="49803"/>
            </a:srgbClr>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Tahoma"/>
                <a:ea typeface="Tahoma"/>
                <a:cs typeface="Tahoma"/>
                <a:sym typeface="Tahoma"/>
              </a:rPr>
              <a:t>4 per pair</a:t>
            </a:r>
            <a:endParaRPr sz="1100"/>
          </a:p>
        </p:txBody>
      </p:sp>
      <p:sp>
        <p:nvSpPr>
          <p:cNvPr id="327" name="Google Shape;327;p40"/>
          <p:cNvSpPr txBox="1"/>
          <p:nvPr/>
        </p:nvSpPr>
        <p:spPr>
          <a:xfrm>
            <a:off x="1028700" y="4000500"/>
            <a:ext cx="979885" cy="27503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i="0" u="none" strike="noStrike" cap="none">
                <a:solidFill>
                  <a:schemeClr val="dk1"/>
                </a:solidFill>
                <a:latin typeface="Lato"/>
                <a:ea typeface="Lato"/>
                <a:cs typeface="Lato"/>
                <a:sym typeface="Lato"/>
              </a:rPr>
              <a:t>Method (1)</a:t>
            </a:r>
            <a:endParaRPr sz="1100">
              <a:latin typeface="Lato"/>
              <a:ea typeface="Lato"/>
              <a:cs typeface="Lato"/>
              <a:sym typeface="Lato"/>
            </a:endParaRPr>
          </a:p>
        </p:txBody>
      </p:sp>
      <p:sp>
        <p:nvSpPr>
          <p:cNvPr id="328" name="Google Shape;328;p40"/>
          <p:cNvSpPr txBox="1"/>
          <p:nvPr/>
        </p:nvSpPr>
        <p:spPr>
          <a:xfrm>
            <a:off x="4572000" y="4057650"/>
            <a:ext cx="979885" cy="27503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Lato"/>
                <a:ea typeface="Lato"/>
                <a:cs typeface="Lato"/>
                <a:sym typeface="Lato"/>
              </a:rPr>
              <a:t>Method (2)</a:t>
            </a:r>
            <a:endParaRPr sz="1100">
              <a:latin typeface="Lato"/>
              <a:ea typeface="Lato"/>
              <a:cs typeface="Lato"/>
              <a:sym typeface="Lato"/>
            </a:endParaRPr>
          </a:p>
        </p:txBody>
      </p:sp>
      <p:sp>
        <p:nvSpPr>
          <p:cNvPr id="329" name="Google Shape;329;p40"/>
          <p:cNvSpPr/>
          <p:nvPr/>
        </p:nvSpPr>
        <p:spPr>
          <a:xfrm>
            <a:off x="3886200" y="514350"/>
            <a:ext cx="2514600" cy="2514600"/>
          </a:xfrm>
          <a:prstGeom prst="rtTriangle">
            <a:avLst/>
          </a:prstGeom>
          <a:solidFill>
            <a:srgbClr val="FFCC00">
              <a:alpha val="49803"/>
            </a:srgbClr>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dk1"/>
                </a:solidFill>
                <a:latin typeface="Tahoma"/>
                <a:ea typeface="Tahoma"/>
                <a:cs typeface="Tahoma"/>
                <a:sym typeface="Tahoma"/>
              </a:rPr>
              <a:t>12 per</a:t>
            </a:r>
            <a:endParaRPr sz="1100"/>
          </a:p>
          <a:p>
            <a:pPr marL="0" marR="0" lvl="0" indent="0" algn="ctr" rtl="0">
              <a:spcBef>
                <a:spcPts val="0"/>
              </a:spcBef>
              <a:spcAft>
                <a:spcPts val="0"/>
              </a:spcAft>
              <a:buNone/>
            </a:pPr>
            <a:r>
              <a:rPr lang="en" sz="1400">
                <a:solidFill>
                  <a:schemeClr val="dk1"/>
                </a:solidFill>
                <a:latin typeface="Tahoma"/>
                <a:ea typeface="Tahoma"/>
                <a:cs typeface="Tahoma"/>
                <a:sym typeface="Tahoma"/>
              </a:rPr>
              <a:t>occurring pair</a:t>
            </a:r>
            <a:endParaRPr sz="1100"/>
          </a:p>
        </p:txBody>
      </p:sp>
      <p:sp>
        <p:nvSpPr>
          <p:cNvPr id="330" name="Google Shape;330;p40"/>
          <p:cNvSpPr/>
          <p:nvPr/>
        </p:nvSpPr>
        <p:spPr>
          <a:xfrm>
            <a:off x="5429250" y="2343150"/>
            <a:ext cx="114300" cy="114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1" name="Google Shape;331;p40"/>
          <p:cNvSpPr/>
          <p:nvPr/>
        </p:nvSpPr>
        <p:spPr>
          <a:xfrm>
            <a:off x="4743450" y="2686050"/>
            <a:ext cx="114300" cy="114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2" name="Google Shape;332;p40"/>
          <p:cNvSpPr/>
          <p:nvPr/>
        </p:nvSpPr>
        <p:spPr>
          <a:xfrm>
            <a:off x="4800600" y="1657350"/>
            <a:ext cx="114300" cy="114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3" name="Google Shape;333;p40"/>
          <p:cNvSpPr/>
          <p:nvPr/>
        </p:nvSpPr>
        <p:spPr>
          <a:xfrm>
            <a:off x="4114800" y="1257300"/>
            <a:ext cx="114300" cy="114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4" name="Google Shape;334;p40"/>
          <p:cNvSpPr/>
          <p:nvPr/>
        </p:nvSpPr>
        <p:spPr>
          <a:xfrm>
            <a:off x="5143500" y="2114550"/>
            <a:ext cx="114300" cy="114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5" name="Google Shape;335;p40"/>
          <p:cNvSpPr/>
          <p:nvPr/>
        </p:nvSpPr>
        <p:spPr>
          <a:xfrm>
            <a:off x="5372100" y="2743200"/>
            <a:ext cx="114300" cy="114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6" name="Google Shape;336;p40"/>
          <p:cNvSpPr/>
          <p:nvPr/>
        </p:nvSpPr>
        <p:spPr>
          <a:xfrm>
            <a:off x="4171950" y="2800350"/>
            <a:ext cx="114300" cy="114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7" name="Google Shape;337;p40"/>
          <p:cNvSpPr/>
          <p:nvPr/>
        </p:nvSpPr>
        <p:spPr>
          <a:xfrm>
            <a:off x="4343400" y="2000250"/>
            <a:ext cx="114300" cy="114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8" name="Google Shape;338;p40"/>
          <p:cNvSpPr/>
          <p:nvPr/>
        </p:nvSpPr>
        <p:spPr>
          <a:xfrm>
            <a:off x="4457700" y="1543050"/>
            <a:ext cx="114300" cy="114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9" name="Google Shape;339;p40"/>
          <p:cNvSpPr/>
          <p:nvPr/>
        </p:nvSpPr>
        <p:spPr>
          <a:xfrm>
            <a:off x="4000500" y="914400"/>
            <a:ext cx="114300" cy="114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0" name="Google Shape;340;p40"/>
          <p:cNvSpPr/>
          <p:nvPr/>
        </p:nvSpPr>
        <p:spPr>
          <a:xfrm>
            <a:off x="4000500" y="1771650"/>
            <a:ext cx="114300" cy="114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1"/>
          <p:cNvSpPr txBox="1">
            <a:spLocks noGrp="1"/>
          </p:cNvSpPr>
          <p:nvPr>
            <p:ph type="title"/>
          </p:nvPr>
        </p:nvSpPr>
        <p:spPr>
          <a:xfrm>
            <a:off x="873250" y="1433500"/>
            <a:ext cx="7038900" cy="9141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600">
                <a:latin typeface="Lato"/>
                <a:ea typeface="Lato"/>
                <a:cs typeface="Lato"/>
                <a:sym typeface="Lato"/>
              </a:rPr>
              <a:t>Details of Approach</a:t>
            </a:r>
            <a:endParaRPr sz="2600">
              <a:latin typeface="Lato"/>
              <a:ea typeface="Lato"/>
              <a:cs typeface="Lato"/>
              <a:sym typeface="Lato"/>
            </a:endParaRPr>
          </a:p>
        </p:txBody>
      </p:sp>
      <p:sp>
        <p:nvSpPr>
          <p:cNvPr id="346" name="Google Shape;346;p41"/>
          <p:cNvSpPr txBox="1">
            <a:spLocks noGrp="1"/>
          </p:cNvSpPr>
          <p:nvPr>
            <p:ph type="body" idx="4294967295"/>
          </p:nvPr>
        </p:nvSpPr>
        <p:spPr>
          <a:xfrm>
            <a:off x="558750" y="2347594"/>
            <a:ext cx="7886700" cy="3263400"/>
          </a:xfrm>
          <a:prstGeom prst="rect">
            <a:avLst/>
          </a:prstGeom>
          <a:noFill/>
          <a:ln>
            <a:noFill/>
          </a:ln>
        </p:spPr>
        <p:txBody>
          <a:bodyPr spcFirstLastPara="1" wrap="square" lIns="68575" tIns="34275" rIns="68575" bIns="34275" anchor="t" anchorCtr="0">
            <a:noAutofit/>
          </a:bodyPr>
          <a:lstStyle/>
          <a:p>
            <a:pPr marL="177800" lvl="0" indent="-127000" algn="l" rtl="0">
              <a:lnSpc>
                <a:spcPct val="90000"/>
              </a:lnSpc>
              <a:spcBef>
                <a:spcPts val="0"/>
              </a:spcBef>
              <a:spcAft>
                <a:spcPts val="0"/>
              </a:spcAft>
              <a:buClr>
                <a:schemeClr val="dk1"/>
              </a:buClr>
              <a:buSzPts val="1400"/>
              <a:buFont typeface="Lato"/>
              <a:buChar char="●"/>
            </a:pPr>
            <a:r>
              <a:rPr lang="en" sz="1400">
                <a:latin typeface="Lato"/>
                <a:ea typeface="Lato"/>
                <a:cs typeface="Lato"/>
                <a:sym typeface="Lato"/>
              </a:rPr>
              <a:t>Number items 1,2,…</a:t>
            </a:r>
            <a:endParaRPr sz="1400">
              <a:latin typeface="Lato"/>
              <a:ea typeface="Lato"/>
              <a:cs typeface="Lato"/>
              <a:sym typeface="Lato"/>
            </a:endParaRPr>
          </a:p>
          <a:p>
            <a:pPr marL="177800" lvl="0" indent="0" algn="l" rtl="0">
              <a:lnSpc>
                <a:spcPct val="90000"/>
              </a:lnSpc>
              <a:spcBef>
                <a:spcPts val="0"/>
              </a:spcBef>
              <a:spcAft>
                <a:spcPts val="0"/>
              </a:spcAft>
              <a:buNone/>
            </a:pPr>
            <a:endParaRPr sz="1400">
              <a:latin typeface="Lato"/>
              <a:ea typeface="Lato"/>
              <a:cs typeface="Lato"/>
              <a:sym typeface="Lato"/>
            </a:endParaRPr>
          </a:p>
          <a:p>
            <a:pPr marL="177800" lvl="0" indent="-127000" algn="l" rtl="0">
              <a:lnSpc>
                <a:spcPct val="90000"/>
              </a:lnSpc>
              <a:spcBef>
                <a:spcPts val="800"/>
              </a:spcBef>
              <a:spcAft>
                <a:spcPts val="0"/>
              </a:spcAft>
              <a:buClr>
                <a:schemeClr val="dk1"/>
              </a:buClr>
              <a:buSzPts val="1400"/>
              <a:buFont typeface="Lato"/>
              <a:buChar char="●"/>
            </a:pPr>
            <a:r>
              <a:rPr lang="en" sz="1400">
                <a:latin typeface="Lato"/>
                <a:ea typeface="Lato"/>
                <a:cs typeface="Lato"/>
                <a:sym typeface="Lato"/>
              </a:rPr>
              <a:t>Keep pairs in the order {1,2}, {1,3},…, {1,</a:t>
            </a:r>
            <a:r>
              <a:rPr lang="en" sz="1400" i="1">
                <a:latin typeface="Lato"/>
                <a:ea typeface="Lato"/>
                <a:cs typeface="Lato"/>
                <a:sym typeface="Lato"/>
              </a:rPr>
              <a:t>n</a:t>
            </a:r>
            <a:r>
              <a:rPr lang="en" sz="1400">
                <a:latin typeface="Lato"/>
                <a:ea typeface="Lato"/>
                <a:cs typeface="Lato"/>
                <a:sym typeface="Lato"/>
              </a:rPr>
              <a:t> }, {2,3}, {2,4},…,{2,</a:t>
            </a:r>
            <a:r>
              <a:rPr lang="en" sz="1400" i="1">
                <a:latin typeface="Lato"/>
                <a:ea typeface="Lato"/>
                <a:cs typeface="Lato"/>
                <a:sym typeface="Lato"/>
              </a:rPr>
              <a:t>n</a:t>
            </a:r>
            <a:r>
              <a:rPr lang="en" sz="1400">
                <a:latin typeface="Lato"/>
                <a:ea typeface="Lato"/>
                <a:cs typeface="Lato"/>
                <a:sym typeface="Lato"/>
              </a:rPr>
              <a:t> }, {3,4},…, {3,</a:t>
            </a:r>
            <a:r>
              <a:rPr lang="en" sz="1400" i="1">
                <a:latin typeface="Lato"/>
                <a:ea typeface="Lato"/>
                <a:cs typeface="Lato"/>
                <a:sym typeface="Lato"/>
              </a:rPr>
              <a:t>n</a:t>
            </a:r>
            <a:r>
              <a:rPr lang="en" sz="1400">
                <a:latin typeface="Lato"/>
                <a:ea typeface="Lato"/>
                <a:cs typeface="Lato"/>
                <a:sym typeface="Lato"/>
              </a:rPr>
              <a:t> },…{</a:t>
            </a:r>
            <a:r>
              <a:rPr lang="en" sz="1400" i="1">
                <a:latin typeface="Lato"/>
                <a:ea typeface="Lato"/>
                <a:cs typeface="Lato"/>
                <a:sym typeface="Lato"/>
              </a:rPr>
              <a:t>n </a:t>
            </a:r>
            <a:r>
              <a:rPr lang="en" sz="1400">
                <a:latin typeface="Lato"/>
                <a:ea typeface="Lato"/>
                <a:cs typeface="Lato"/>
                <a:sym typeface="Lato"/>
              </a:rPr>
              <a:t>-1,</a:t>
            </a:r>
            <a:r>
              <a:rPr lang="en" sz="1400" i="1">
                <a:latin typeface="Lato"/>
                <a:ea typeface="Lato"/>
                <a:cs typeface="Lato"/>
                <a:sym typeface="Lato"/>
              </a:rPr>
              <a:t>n</a:t>
            </a:r>
            <a:r>
              <a:rPr lang="en" sz="1400">
                <a:latin typeface="Lato"/>
                <a:ea typeface="Lato"/>
                <a:cs typeface="Lato"/>
                <a:sym typeface="Lato"/>
              </a:rPr>
              <a:t> }.</a:t>
            </a:r>
            <a:endParaRPr sz="1400">
              <a:latin typeface="Lato"/>
              <a:ea typeface="Lato"/>
              <a:cs typeface="Lato"/>
              <a:sym typeface="Lato"/>
            </a:endParaRPr>
          </a:p>
          <a:p>
            <a:pPr marL="0" lvl="0" indent="0" algn="l" rtl="0">
              <a:lnSpc>
                <a:spcPct val="90000"/>
              </a:lnSpc>
              <a:spcBef>
                <a:spcPts val="800"/>
              </a:spcBef>
              <a:spcAft>
                <a:spcPts val="0"/>
              </a:spcAft>
              <a:buNone/>
            </a:pPr>
            <a:endParaRPr sz="1400">
              <a:latin typeface="Lato"/>
              <a:ea typeface="Lato"/>
              <a:cs typeface="Lato"/>
              <a:sym typeface="Lato"/>
            </a:endParaRPr>
          </a:p>
          <a:p>
            <a:pPr marL="177800" lvl="0" indent="-127000" algn="l" rtl="0">
              <a:lnSpc>
                <a:spcPct val="90000"/>
              </a:lnSpc>
              <a:spcBef>
                <a:spcPts val="800"/>
              </a:spcBef>
              <a:spcAft>
                <a:spcPts val="0"/>
              </a:spcAft>
              <a:buClr>
                <a:schemeClr val="dk1"/>
              </a:buClr>
              <a:buSzPts val="1400"/>
              <a:buFont typeface="Lato"/>
              <a:buChar char="●"/>
            </a:pPr>
            <a:r>
              <a:rPr lang="en" sz="1400">
                <a:latin typeface="Lato"/>
                <a:ea typeface="Lato"/>
                <a:cs typeface="Lato"/>
                <a:sym typeface="Lato"/>
              </a:rPr>
              <a:t>Find pair {</a:t>
            </a:r>
            <a:r>
              <a:rPr lang="en" sz="1400" i="1">
                <a:latin typeface="Lato"/>
                <a:ea typeface="Lato"/>
                <a:cs typeface="Lato"/>
                <a:sym typeface="Lato"/>
              </a:rPr>
              <a:t>i</a:t>
            </a:r>
            <a:r>
              <a:rPr lang="en" sz="1400">
                <a:latin typeface="Lato"/>
                <a:ea typeface="Lato"/>
                <a:cs typeface="Lato"/>
                <a:sym typeface="Lato"/>
              </a:rPr>
              <a:t>, </a:t>
            </a:r>
            <a:r>
              <a:rPr lang="en" sz="1400" i="1">
                <a:latin typeface="Lato"/>
                <a:ea typeface="Lato"/>
                <a:cs typeface="Lato"/>
                <a:sym typeface="Lato"/>
              </a:rPr>
              <a:t>j</a:t>
            </a:r>
            <a:r>
              <a:rPr lang="en" sz="1400">
                <a:latin typeface="Lato"/>
                <a:ea typeface="Lato"/>
                <a:cs typeface="Lato"/>
                <a:sym typeface="Lato"/>
              </a:rPr>
              <a:t> } at the position </a:t>
            </a:r>
            <a:r>
              <a:rPr lang="en" sz="1400">
                <a:solidFill>
                  <a:srgbClr val="33CC33"/>
                </a:solidFill>
                <a:latin typeface="Lato"/>
                <a:ea typeface="Lato"/>
                <a:cs typeface="Lato"/>
                <a:sym typeface="Lato"/>
              </a:rPr>
              <a:t>(</a:t>
            </a:r>
            <a:r>
              <a:rPr lang="en" sz="1400" i="1">
                <a:solidFill>
                  <a:srgbClr val="33CC33"/>
                </a:solidFill>
                <a:latin typeface="Lato"/>
                <a:ea typeface="Lato"/>
                <a:cs typeface="Lato"/>
                <a:sym typeface="Lato"/>
              </a:rPr>
              <a:t>i</a:t>
            </a:r>
            <a:r>
              <a:rPr lang="en" sz="1400">
                <a:solidFill>
                  <a:srgbClr val="33CC33"/>
                </a:solidFill>
                <a:latin typeface="Lato"/>
                <a:ea typeface="Lato"/>
                <a:cs typeface="Lato"/>
                <a:sym typeface="Lato"/>
              </a:rPr>
              <a:t> –1)(</a:t>
            </a:r>
            <a:r>
              <a:rPr lang="en" sz="1400" i="1">
                <a:solidFill>
                  <a:srgbClr val="33CC33"/>
                </a:solidFill>
                <a:latin typeface="Lato"/>
                <a:ea typeface="Lato"/>
                <a:cs typeface="Lato"/>
                <a:sym typeface="Lato"/>
              </a:rPr>
              <a:t>n</a:t>
            </a:r>
            <a:r>
              <a:rPr lang="en" sz="1400">
                <a:solidFill>
                  <a:srgbClr val="33CC33"/>
                </a:solidFill>
                <a:latin typeface="Lato"/>
                <a:ea typeface="Lato"/>
                <a:cs typeface="Lato"/>
                <a:sym typeface="Lato"/>
              </a:rPr>
              <a:t> –</a:t>
            </a:r>
            <a:r>
              <a:rPr lang="en" sz="1400" i="1">
                <a:solidFill>
                  <a:srgbClr val="33CC33"/>
                </a:solidFill>
                <a:latin typeface="Lato"/>
                <a:ea typeface="Lato"/>
                <a:cs typeface="Lato"/>
                <a:sym typeface="Lato"/>
              </a:rPr>
              <a:t>i </a:t>
            </a:r>
            <a:r>
              <a:rPr lang="en" sz="1400">
                <a:solidFill>
                  <a:srgbClr val="33CC33"/>
                </a:solidFill>
                <a:latin typeface="Lato"/>
                <a:ea typeface="Lato"/>
                <a:cs typeface="Lato"/>
                <a:sym typeface="Lato"/>
              </a:rPr>
              <a:t>/2) + </a:t>
            </a:r>
            <a:r>
              <a:rPr lang="en" sz="1400" i="1">
                <a:solidFill>
                  <a:srgbClr val="33CC33"/>
                </a:solidFill>
                <a:latin typeface="Lato"/>
                <a:ea typeface="Lato"/>
                <a:cs typeface="Lato"/>
                <a:sym typeface="Lato"/>
              </a:rPr>
              <a:t>j</a:t>
            </a:r>
            <a:r>
              <a:rPr lang="en" sz="1400">
                <a:solidFill>
                  <a:srgbClr val="33CC33"/>
                </a:solidFill>
                <a:latin typeface="Lato"/>
                <a:ea typeface="Lato"/>
                <a:cs typeface="Lato"/>
                <a:sym typeface="Lato"/>
              </a:rPr>
              <a:t> – </a:t>
            </a:r>
            <a:r>
              <a:rPr lang="en" sz="1400" i="1">
                <a:solidFill>
                  <a:srgbClr val="33CC33"/>
                </a:solidFill>
                <a:latin typeface="Lato"/>
                <a:ea typeface="Lato"/>
                <a:cs typeface="Lato"/>
                <a:sym typeface="Lato"/>
              </a:rPr>
              <a:t>i</a:t>
            </a:r>
            <a:r>
              <a:rPr lang="en" sz="1400">
                <a:latin typeface="Lato"/>
                <a:ea typeface="Lato"/>
                <a:cs typeface="Lato"/>
                <a:sym typeface="Lato"/>
              </a:rPr>
              <a:t>.</a:t>
            </a:r>
            <a:endParaRPr sz="1400">
              <a:latin typeface="Lato"/>
              <a:ea typeface="Lato"/>
              <a:cs typeface="Lato"/>
              <a:sym typeface="Lato"/>
            </a:endParaRPr>
          </a:p>
          <a:p>
            <a:pPr marL="177800" lvl="0" indent="0" algn="l" rtl="0">
              <a:lnSpc>
                <a:spcPct val="90000"/>
              </a:lnSpc>
              <a:spcBef>
                <a:spcPts val="800"/>
              </a:spcBef>
              <a:spcAft>
                <a:spcPts val="0"/>
              </a:spcAft>
              <a:buNone/>
            </a:pPr>
            <a:endParaRPr sz="1400">
              <a:latin typeface="Lato"/>
              <a:ea typeface="Lato"/>
              <a:cs typeface="Lato"/>
              <a:sym typeface="Lato"/>
            </a:endParaRPr>
          </a:p>
          <a:p>
            <a:pPr marL="177800" lvl="0" indent="-127000" algn="l" rtl="0">
              <a:lnSpc>
                <a:spcPct val="90000"/>
              </a:lnSpc>
              <a:spcBef>
                <a:spcPts val="800"/>
              </a:spcBef>
              <a:spcAft>
                <a:spcPts val="0"/>
              </a:spcAft>
              <a:buClr>
                <a:schemeClr val="dk1"/>
              </a:buClr>
              <a:buSzPts val="1400"/>
              <a:buFont typeface="Lato"/>
              <a:buChar char="●"/>
            </a:pPr>
            <a:r>
              <a:rPr lang="en" sz="1400">
                <a:latin typeface="Lato"/>
                <a:ea typeface="Lato"/>
                <a:cs typeface="Lato"/>
                <a:sym typeface="Lato"/>
              </a:rPr>
              <a:t>Total number of pairs </a:t>
            </a:r>
            <a:r>
              <a:rPr lang="en" sz="1400" i="1">
                <a:latin typeface="Lato"/>
                <a:ea typeface="Lato"/>
                <a:cs typeface="Lato"/>
                <a:sym typeface="Lato"/>
              </a:rPr>
              <a:t>n</a:t>
            </a:r>
            <a:r>
              <a:rPr lang="en" sz="1400">
                <a:latin typeface="Lato"/>
                <a:ea typeface="Lato"/>
                <a:cs typeface="Lato"/>
                <a:sym typeface="Lato"/>
              </a:rPr>
              <a:t> (</a:t>
            </a:r>
            <a:r>
              <a:rPr lang="en" sz="1400" i="1">
                <a:latin typeface="Lato"/>
                <a:ea typeface="Lato"/>
                <a:cs typeface="Lato"/>
                <a:sym typeface="Lato"/>
              </a:rPr>
              <a:t>n</a:t>
            </a:r>
            <a:r>
              <a:rPr lang="en" sz="1400">
                <a:latin typeface="Lato"/>
                <a:ea typeface="Lato"/>
                <a:cs typeface="Lato"/>
                <a:sym typeface="Lato"/>
              </a:rPr>
              <a:t> –1)/2; total bytes about 2</a:t>
            </a:r>
            <a:r>
              <a:rPr lang="en" sz="1400" i="1">
                <a:latin typeface="Lato"/>
                <a:ea typeface="Lato"/>
                <a:cs typeface="Lato"/>
                <a:sym typeface="Lato"/>
              </a:rPr>
              <a:t>n </a:t>
            </a:r>
            <a:r>
              <a:rPr lang="en" sz="1400" baseline="30000">
                <a:latin typeface="Lato"/>
                <a:ea typeface="Lato"/>
                <a:cs typeface="Lato"/>
                <a:sym typeface="Lato"/>
              </a:rPr>
              <a:t>2</a:t>
            </a:r>
            <a:r>
              <a:rPr lang="en" sz="1400">
                <a:latin typeface="Lato"/>
                <a:ea typeface="Lato"/>
                <a:cs typeface="Lato"/>
                <a:sym typeface="Lato"/>
              </a:rPr>
              <a:t>.</a:t>
            </a:r>
            <a:endParaRPr sz="1400">
              <a:latin typeface="Lato"/>
              <a:ea typeface="Lato"/>
              <a:cs typeface="Lato"/>
              <a:sym typeface="Lato"/>
            </a:endParaRPr>
          </a:p>
          <a:p>
            <a:pPr marL="177800" lvl="0" indent="-38100" algn="l" rtl="0">
              <a:lnSpc>
                <a:spcPct val="90000"/>
              </a:lnSpc>
              <a:spcBef>
                <a:spcPts val="800"/>
              </a:spcBef>
              <a:spcAft>
                <a:spcPts val="1600"/>
              </a:spcAft>
              <a:buClr>
                <a:schemeClr val="dk1"/>
              </a:buClr>
              <a:buSzPts val="2100"/>
              <a:buNone/>
            </a:pPr>
            <a:endParaRPr sz="24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322300" y="1374475"/>
            <a:ext cx="7688700" cy="5352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a:latin typeface="Lato"/>
                <a:ea typeface="Lato"/>
                <a:cs typeface="Lato"/>
                <a:sym typeface="Lato"/>
              </a:rPr>
              <a:t>Advantages</a:t>
            </a:r>
            <a:endParaRPr>
              <a:latin typeface="Lato"/>
              <a:ea typeface="Lato"/>
              <a:cs typeface="Lato"/>
              <a:sym typeface="Lato"/>
            </a:endParaRPr>
          </a:p>
        </p:txBody>
      </p:sp>
      <p:pic>
        <p:nvPicPr>
          <p:cNvPr id="148" name="Google Shape;148;p15"/>
          <p:cNvPicPr preferRelativeResize="0"/>
          <p:nvPr/>
        </p:nvPicPr>
        <p:blipFill>
          <a:blip r:embed="rId3">
            <a:alphaModFix/>
          </a:blip>
          <a:stretch>
            <a:fillRect/>
          </a:stretch>
        </p:blipFill>
        <p:spPr>
          <a:xfrm>
            <a:off x="152400" y="2006250"/>
            <a:ext cx="2105025" cy="2133600"/>
          </a:xfrm>
          <a:prstGeom prst="rect">
            <a:avLst/>
          </a:prstGeom>
          <a:noFill/>
          <a:ln>
            <a:noFill/>
          </a:ln>
        </p:spPr>
      </p:pic>
      <p:sp>
        <p:nvSpPr>
          <p:cNvPr id="149" name="Google Shape;149;p15"/>
          <p:cNvSpPr txBox="1"/>
          <p:nvPr/>
        </p:nvSpPr>
        <p:spPr>
          <a:xfrm>
            <a:off x="152363" y="4069950"/>
            <a:ext cx="2105100" cy="23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latin typeface="Lato"/>
                <a:ea typeface="Lato"/>
                <a:cs typeface="Lato"/>
                <a:sym typeface="Lato"/>
              </a:rPr>
              <a:t>Cost effective</a:t>
            </a:r>
            <a:endParaRPr b="1">
              <a:solidFill>
                <a:srgbClr val="FFFFFF"/>
              </a:solidFill>
              <a:latin typeface="Lato"/>
              <a:ea typeface="Lato"/>
              <a:cs typeface="Lato"/>
              <a:sym typeface="Lato"/>
            </a:endParaRPr>
          </a:p>
        </p:txBody>
      </p:sp>
      <p:pic>
        <p:nvPicPr>
          <p:cNvPr id="150" name="Google Shape;150;p15"/>
          <p:cNvPicPr preferRelativeResize="0"/>
          <p:nvPr/>
        </p:nvPicPr>
        <p:blipFill>
          <a:blip r:embed="rId4">
            <a:alphaModFix/>
          </a:blip>
          <a:stretch>
            <a:fillRect/>
          </a:stretch>
        </p:blipFill>
        <p:spPr>
          <a:xfrm>
            <a:off x="6672813" y="1968150"/>
            <a:ext cx="2019300" cy="2209800"/>
          </a:xfrm>
          <a:prstGeom prst="rect">
            <a:avLst/>
          </a:prstGeom>
          <a:noFill/>
          <a:ln>
            <a:noFill/>
          </a:ln>
        </p:spPr>
      </p:pic>
      <p:sp>
        <p:nvSpPr>
          <p:cNvPr id="151" name="Google Shape;151;p15"/>
          <p:cNvSpPr txBox="1"/>
          <p:nvPr/>
        </p:nvSpPr>
        <p:spPr>
          <a:xfrm>
            <a:off x="6587025" y="4069950"/>
            <a:ext cx="2105100" cy="38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latin typeface="Lato"/>
                <a:ea typeface="Lato"/>
                <a:cs typeface="Lato"/>
                <a:sym typeface="Lato"/>
              </a:rPr>
              <a:t>Insightful</a:t>
            </a:r>
            <a:endParaRPr b="1">
              <a:solidFill>
                <a:srgbClr val="FFFFFF"/>
              </a:solidFill>
              <a:latin typeface="Lato"/>
              <a:ea typeface="Lato"/>
              <a:cs typeface="Lato"/>
              <a:sym typeface="Lato"/>
            </a:endParaRPr>
          </a:p>
        </p:txBody>
      </p:sp>
      <p:sp>
        <p:nvSpPr>
          <p:cNvPr id="152" name="Google Shape;152;p15"/>
          <p:cNvSpPr txBox="1"/>
          <p:nvPr/>
        </p:nvSpPr>
        <p:spPr>
          <a:xfrm>
            <a:off x="2543800" y="2124500"/>
            <a:ext cx="1858800" cy="22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53" name="Google Shape;153;p15"/>
          <p:cNvSpPr txBox="1"/>
          <p:nvPr/>
        </p:nvSpPr>
        <p:spPr>
          <a:xfrm>
            <a:off x="2640275" y="2124500"/>
            <a:ext cx="1858800" cy="22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latin typeface="Lato"/>
                <a:ea typeface="Lato"/>
                <a:cs typeface="Lato"/>
                <a:sym typeface="Lato"/>
              </a:rPr>
              <a:t>Cost effective as data required is readily available through electronic point of sale systems</a:t>
            </a:r>
            <a:endParaRPr sz="1800">
              <a:solidFill>
                <a:srgbClr val="FFFFFF"/>
              </a:solidFill>
              <a:latin typeface="Lato"/>
              <a:ea typeface="Lato"/>
              <a:cs typeface="Lato"/>
              <a:sym typeface="Lato"/>
            </a:endParaRPr>
          </a:p>
        </p:txBody>
      </p:sp>
      <p:sp>
        <p:nvSpPr>
          <p:cNvPr id="154" name="Google Shape;154;p15"/>
          <p:cNvSpPr txBox="1"/>
          <p:nvPr/>
        </p:nvSpPr>
        <p:spPr>
          <a:xfrm>
            <a:off x="4814025" y="2124500"/>
            <a:ext cx="1858800" cy="22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latin typeface="Lato"/>
                <a:ea typeface="Lato"/>
                <a:cs typeface="Lato"/>
                <a:sym typeface="Lato"/>
              </a:rPr>
              <a:t>It generates actionable insights for its various applications</a:t>
            </a:r>
            <a:endParaRPr sz="1600">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2"/>
          <p:cNvSpPr txBox="1">
            <a:spLocks noGrp="1"/>
          </p:cNvSpPr>
          <p:nvPr>
            <p:ph type="title"/>
          </p:nvPr>
        </p:nvSpPr>
        <p:spPr>
          <a:xfrm>
            <a:off x="852275" y="1265800"/>
            <a:ext cx="7038900" cy="9141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600">
                <a:latin typeface="Lato"/>
                <a:ea typeface="Lato"/>
                <a:cs typeface="Lato"/>
                <a:sym typeface="Lato"/>
              </a:rPr>
              <a:t>Details of Approach</a:t>
            </a:r>
            <a:endParaRPr sz="2600">
              <a:latin typeface="Lato"/>
              <a:ea typeface="Lato"/>
              <a:cs typeface="Lato"/>
              <a:sym typeface="Lato"/>
            </a:endParaRPr>
          </a:p>
        </p:txBody>
      </p:sp>
      <p:sp>
        <p:nvSpPr>
          <p:cNvPr id="352" name="Google Shape;352;p42"/>
          <p:cNvSpPr txBox="1">
            <a:spLocks noGrp="1"/>
          </p:cNvSpPr>
          <p:nvPr>
            <p:ph type="body" idx="4294967295"/>
          </p:nvPr>
        </p:nvSpPr>
        <p:spPr>
          <a:xfrm>
            <a:off x="628650" y="2263744"/>
            <a:ext cx="7886700" cy="3263400"/>
          </a:xfrm>
          <a:prstGeom prst="rect">
            <a:avLst/>
          </a:prstGeom>
          <a:noFill/>
          <a:ln>
            <a:noFill/>
          </a:ln>
        </p:spPr>
        <p:txBody>
          <a:bodyPr spcFirstLastPara="1" wrap="square" lIns="68575" tIns="34275" rIns="68575" bIns="34275" anchor="t" anchorCtr="0">
            <a:noAutofit/>
          </a:bodyPr>
          <a:lstStyle/>
          <a:p>
            <a:pPr marL="457200" lvl="0" indent="-317500" algn="l" rtl="0">
              <a:lnSpc>
                <a:spcPct val="90000"/>
              </a:lnSpc>
              <a:spcBef>
                <a:spcPts val="0"/>
              </a:spcBef>
              <a:spcAft>
                <a:spcPts val="0"/>
              </a:spcAft>
              <a:buSzPts val="1400"/>
              <a:buFont typeface="Lato"/>
              <a:buChar char="●"/>
            </a:pPr>
            <a:r>
              <a:rPr lang="en" sz="1400">
                <a:latin typeface="Lato"/>
                <a:ea typeface="Lato"/>
                <a:cs typeface="Lato"/>
                <a:sym typeface="Lato"/>
              </a:rPr>
              <a:t>You need a hash table, with </a:t>
            </a:r>
            <a:r>
              <a:rPr lang="en" sz="1400" i="1">
                <a:latin typeface="Lato"/>
                <a:ea typeface="Lato"/>
                <a:cs typeface="Lato"/>
                <a:sym typeface="Lato"/>
              </a:rPr>
              <a:t>i</a:t>
            </a:r>
            <a:r>
              <a:rPr lang="en" sz="1400">
                <a:latin typeface="Lato"/>
                <a:ea typeface="Lato"/>
                <a:cs typeface="Lato"/>
                <a:sym typeface="Lato"/>
              </a:rPr>
              <a:t>  and </a:t>
            </a:r>
            <a:r>
              <a:rPr lang="en" sz="1400" i="1">
                <a:latin typeface="Lato"/>
                <a:ea typeface="Lato"/>
                <a:cs typeface="Lato"/>
                <a:sym typeface="Lato"/>
              </a:rPr>
              <a:t>j</a:t>
            </a:r>
            <a:r>
              <a:rPr lang="en" sz="1400">
                <a:latin typeface="Lato"/>
                <a:ea typeface="Lato"/>
                <a:cs typeface="Lato"/>
                <a:sym typeface="Lato"/>
              </a:rPr>
              <a:t>  as the key, to locate (</a:t>
            </a:r>
            <a:r>
              <a:rPr lang="en" sz="1400" i="1">
                <a:latin typeface="Lato"/>
                <a:ea typeface="Lato"/>
                <a:cs typeface="Lato"/>
                <a:sym typeface="Lato"/>
              </a:rPr>
              <a:t>i, j, c</a:t>
            </a:r>
            <a:r>
              <a:rPr lang="en" sz="1400">
                <a:latin typeface="Lato"/>
                <a:ea typeface="Lato"/>
                <a:cs typeface="Lato"/>
                <a:sym typeface="Lato"/>
              </a:rPr>
              <a:t>) triples efficiently.</a:t>
            </a:r>
            <a:endParaRPr sz="1400">
              <a:latin typeface="Lato"/>
              <a:ea typeface="Lato"/>
              <a:cs typeface="Lato"/>
              <a:sym typeface="Lato"/>
            </a:endParaRPr>
          </a:p>
          <a:p>
            <a:pPr marL="0" lvl="0" indent="0" algn="l" rtl="0">
              <a:lnSpc>
                <a:spcPct val="90000"/>
              </a:lnSpc>
              <a:spcBef>
                <a:spcPts val="0"/>
              </a:spcBef>
              <a:spcAft>
                <a:spcPts val="0"/>
              </a:spcAft>
              <a:buNone/>
            </a:pPr>
            <a:endParaRPr sz="1400">
              <a:latin typeface="Lato"/>
              <a:ea typeface="Lato"/>
              <a:cs typeface="Lato"/>
              <a:sym typeface="Lato"/>
            </a:endParaRPr>
          </a:p>
          <a:p>
            <a:pPr marL="457200" lvl="0" indent="-317500" algn="l" rtl="0">
              <a:lnSpc>
                <a:spcPct val="90000"/>
              </a:lnSpc>
              <a:spcBef>
                <a:spcPts val="400"/>
              </a:spcBef>
              <a:spcAft>
                <a:spcPts val="0"/>
              </a:spcAft>
              <a:buSzPts val="1400"/>
              <a:buFont typeface="Lato"/>
              <a:buChar char="●"/>
            </a:pPr>
            <a:r>
              <a:rPr lang="en" sz="1400">
                <a:latin typeface="Lato"/>
                <a:ea typeface="Lato"/>
                <a:cs typeface="Lato"/>
                <a:sym typeface="Lato"/>
              </a:rPr>
              <a:t>Typically, the cost of the hash structure can be neglected.</a:t>
            </a:r>
            <a:endParaRPr sz="1400">
              <a:latin typeface="Lato"/>
              <a:ea typeface="Lato"/>
              <a:cs typeface="Lato"/>
              <a:sym typeface="Lato"/>
            </a:endParaRPr>
          </a:p>
          <a:p>
            <a:pPr marL="457200" lvl="0" indent="0" algn="l" rtl="0">
              <a:lnSpc>
                <a:spcPct val="90000"/>
              </a:lnSpc>
              <a:spcBef>
                <a:spcPts val="400"/>
              </a:spcBef>
              <a:spcAft>
                <a:spcPts val="0"/>
              </a:spcAft>
              <a:buNone/>
            </a:pPr>
            <a:endParaRPr sz="1400">
              <a:latin typeface="Lato"/>
              <a:ea typeface="Lato"/>
              <a:cs typeface="Lato"/>
              <a:sym typeface="Lato"/>
            </a:endParaRPr>
          </a:p>
          <a:p>
            <a:pPr marL="457200" lvl="0" indent="-317500" algn="l" rtl="0">
              <a:lnSpc>
                <a:spcPct val="90000"/>
              </a:lnSpc>
              <a:spcBef>
                <a:spcPts val="800"/>
              </a:spcBef>
              <a:spcAft>
                <a:spcPts val="0"/>
              </a:spcAft>
              <a:buSzPts val="1400"/>
              <a:buFont typeface="Lato"/>
              <a:buChar char="●"/>
            </a:pPr>
            <a:r>
              <a:rPr lang="en" sz="1400">
                <a:latin typeface="Lato"/>
                <a:ea typeface="Lato"/>
                <a:cs typeface="Lato"/>
                <a:sym typeface="Lato"/>
              </a:rPr>
              <a:t>Total bytes used is about 12</a:t>
            </a:r>
            <a:r>
              <a:rPr lang="en" sz="1400" i="1">
                <a:latin typeface="Lato"/>
                <a:ea typeface="Lato"/>
                <a:cs typeface="Lato"/>
                <a:sym typeface="Lato"/>
              </a:rPr>
              <a:t>p</a:t>
            </a:r>
            <a:r>
              <a:rPr lang="en" sz="1400">
                <a:latin typeface="Lato"/>
                <a:ea typeface="Lato"/>
                <a:cs typeface="Lato"/>
                <a:sym typeface="Lato"/>
              </a:rPr>
              <a:t>, where </a:t>
            </a:r>
            <a:r>
              <a:rPr lang="en" sz="1400" i="1">
                <a:latin typeface="Lato"/>
                <a:ea typeface="Lato"/>
                <a:cs typeface="Lato"/>
                <a:sym typeface="Lato"/>
              </a:rPr>
              <a:t>p</a:t>
            </a:r>
            <a:r>
              <a:rPr lang="en" sz="1400">
                <a:latin typeface="Lato"/>
                <a:ea typeface="Lato"/>
                <a:cs typeface="Lato"/>
                <a:sym typeface="Lato"/>
              </a:rPr>
              <a:t> is the number of pairs that actually occur.</a:t>
            </a:r>
            <a:endParaRPr sz="1400">
              <a:latin typeface="Lato"/>
              <a:ea typeface="Lato"/>
              <a:cs typeface="Lato"/>
              <a:sym typeface="Lato"/>
            </a:endParaRPr>
          </a:p>
          <a:p>
            <a:pPr marL="0" lvl="0" indent="0" algn="l" rtl="0">
              <a:lnSpc>
                <a:spcPct val="90000"/>
              </a:lnSpc>
              <a:spcBef>
                <a:spcPts val="800"/>
              </a:spcBef>
              <a:spcAft>
                <a:spcPts val="0"/>
              </a:spcAft>
              <a:buNone/>
            </a:pPr>
            <a:endParaRPr sz="1400">
              <a:latin typeface="Lato"/>
              <a:ea typeface="Lato"/>
              <a:cs typeface="Lato"/>
              <a:sym typeface="Lato"/>
            </a:endParaRPr>
          </a:p>
          <a:p>
            <a:pPr marL="457200" lvl="0" indent="-317500" algn="l" rtl="0">
              <a:lnSpc>
                <a:spcPct val="90000"/>
              </a:lnSpc>
              <a:spcBef>
                <a:spcPts val="400"/>
              </a:spcBef>
              <a:spcAft>
                <a:spcPts val="0"/>
              </a:spcAft>
              <a:buSzPts val="1400"/>
              <a:buFont typeface="Lato"/>
              <a:buChar char="●"/>
            </a:pPr>
            <a:r>
              <a:rPr lang="en" sz="1400">
                <a:latin typeface="Lato"/>
                <a:ea typeface="Lato"/>
                <a:cs typeface="Lato"/>
                <a:sym typeface="Lato"/>
              </a:rPr>
              <a:t>Beats triangular matrix if at most 1/3 of possible pairs actually occur.</a:t>
            </a:r>
            <a:endParaRPr sz="1400">
              <a:latin typeface="Lato"/>
              <a:ea typeface="Lato"/>
              <a:cs typeface="Lato"/>
              <a:sym typeface="Lato"/>
            </a:endParaRPr>
          </a:p>
          <a:p>
            <a:pPr marL="177800" lvl="0" indent="-38100" algn="l" rtl="0">
              <a:lnSpc>
                <a:spcPct val="90000"/>
              </a:lnSpc>
              <a:spcBef>
                <a:spcPts val="800"/>
              </a:spcBef>
              <a:spcAft>
                <a:spcPts val="1600"/>
              </a:spcAft>
              <a:buClr>
                <a:schemeClr val="dk1"/>
              </a:buClr>
              <a:buSzPts val="2100"/>
              <a:buNone/>
            </a:pPr>
            <a:endParaRPr sz="2400">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3"/>
          <p:cNvSpPr txBox="1"/>
          <p:nvPr/>
        </p:nvSpPr>
        <p:spPr>
          <a:xfrm>
            <a:off x="1414100" y="1815450"/>
            <a:ext cx="5922900" cy="21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a:solidFill>
                  <a:srgbClr val="FFFFFF"/>
                </a:solidFill>
                <a:latin typeface="Lato"/>
                <a:ea typeface="Lato"/>
                <a:cs typeface="Lato"/>
                <a:sym typeface="Lato"/>
              </a:rPr>
              <a:t>Thank You!!</a:t>
            </a:r>
            <a:endParaRPr sz="7200">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6"/>
          <p:cNvSpPr txBox="1">
            <a:spLocks noGrp="1"/>
          </p:cNvSpPr>
          <p:nvPr>
            <p:ph type="subTitle" idx="4294967295"/>
          </p:nvPr>
        </p:nvSpPr>
        <p:spPr>
          <a:xfrm>
            <a:off x="-109000" y="2138325"/>
            <a:ext cx="4596900" cy="2650800"/>
          </a:xfrm>
          <a:prstGeom prst="rect">
            <a:avLst/>
          </a:prstGeom>
        </p:spPr>
        <p:txBody>
          <a:bodyPr spcFirstLastPara="1" wrap="square" lIns="91425" tIns="91425" rIns="91425" bIns="91425" anchor="t" anchorCtr="0">
            <a:noAutofit/>
          </a:bodyPr>
          <a:lstStyle/>
          <a:p>
            <a:pPr marL="914400" lvl="0" indent="-317500" algn="l" rtl="0">
              <a:spcBef>
                <a:spcPts val="0"/>
              </a:spcBef>
              <a:spcAft>
                <a:spcPts val="0"/>
              </a:spcAft>
              <a:buSzPts val="1400"/>
              <a:buChar char="●"/>
            </a:pPr>
            <a:r>
              <a:rPr lang="en" sz="1400"/>
              <a:t>Retail - designing store layout so that consumers can more easily find items that are frequently purchased together.</a:t>
            </a:r>
            <a:endParaRPr sz="1400"/>
          </a:p>
          <a:p>
            <a:pPr marL="914400" lvl="0" indent="-317500" algn="l" rtl="0">
              <a:spcBef>
                <a:spcPts val="0"/>
              </a:spcBef>
              <a:spcAft>
                <a:spcPts val="0"/>
              </a:spcAft>
              <a:buSzPts val="1400"/>
              <a:buChar char="●"/>
            </a:pPr>
            <a:r>
              <a:rPr lang="en" sz="1400"/>
              <a:t>Banks - Banks and financial institutions use market basket analysis to analyze credit card purchases for fraud detection.</a:t>
            </a:r>
            <a:endParaRPr sz="1400"/>
          </a:p>
          <a:p>
            <a:pPr marL="914400" lvl="0" indent="-317500" algn="l" rtl="0">
              <a:spcBef>
                <a:spcPts val="0"/>
              </a:spcBef>
              <a:spcAft>
                <a:spcPts val="0"/>
              </a:spcAft>
              <a:buSzPts val="1400"/>
              <a:buChar char="●"/>
            </a:pPr>
            <a:r>
              <a:rPr lang="en" sz="1400"/>
              <a:t>Medical - Medical patient histories can give indications of likely complications based on certain combinations of treatments. </a:t>
            </a:r>
            <a:endParaRPr sz="1400"/>
          </a:p>
        </p:txBody>
      </p:sp>
      <p:pic>
        <p:nvPicPr>
          <p:cNvPr id="160" name="Google Shape;160;p16"/>
          <p:cNvPicPr preferRelativeResize="0"/>
          <p:nvPr/>
        </p:nvPicPr>
        <p:blipFill>
          <a:blip r:embed="rId3">
            <a:alphaModFix/>
          </a:blip>
          <a:stretch>
            <a:fillRect/>
          </a:stretch>
        </p:blipFill>
        <p:spPr>
          <a:xfrm>
            <a:off x="5202600" y="1944275"/>
            <a:ext cx="2669525" cy="1585800"/>
          </a:xfrm>
          <a:prstGeom prst="rect">
            <a:avLst/>
          </a:prstGeom>
          <a:noFill/>
          <a:ln>
            <a:noFill/>
          </a:ln>
        </p:spPr>
      </p:pic>
      <p:pic>
        <p:nvPicPr>
          <p:cNvPr id="161" name="Google Shape;161;p16"/>
          <p:cNvPicPr preferRelativeResize="0"/>
          <p:nvPr/>
        </p:nvPicPr>
        <p:blipFill>
          <a:blip r:embed="rId4">
            <a:alphaModFix/>
          </a:blip>
          <a:stretch>
            <a:fillRect/>
          </a:stretch>
        </p:blipFill>
        <p:spPr>
          <a:xfrm>
            <a:off x="4053350" y="342850"/>
            <a:ext cx="2247900" cy="1466850"/>
          </a:xfrm>
          <a:prstGeom prst="rect">
            <a:avLst/>
          </a:prstGeom>
          <a:noFill/>
          <a:ln>
            <a:noFill/>
          </a:ln>
        </p:spPr>
      </p:pic>
      <p:pic>
        <p:nvPicPr>
          <p:cNvPr id="162" name="Google Shape;162;p16"/>
          <p:cNvPicPr preferRelativeResize="0"/>
          <p:nvPr/>
        </p:nvPicPr>
        <p:blipFill>
          <a:blip r:embed="rId5">
            <a:alphaModFix/>
          </a:blip>
          <a:stretch>
            <a:fillRect/>
          </a:stretch>
        </p:blipFill>
        <p:spPr>
          <a:xfrm>
            <a:off x="5543813" y="3664650"/>
            <a:ext cx="2581275" cy="1466850"/>
          </a:xfrm>
          <a:prstGeom prst="rect">
            <a:avLst/>
          </a:prstGeom>
          <a:noFill/>
          <a:ln>
            <a:noFill/>
          </a:ln>
        </p:spPr>
      </p:pic>
      <p:sp>
        <p:nvSpPr>
          <p:cNvPr id="163" name="Google Shape;163;p16"/>
          <p:cNvSpPr txBox="1"/>
          <p:nvPr/>
        </p:nvSpPr>
        <p:spPr>
          <a:xfrm>
            <a:off x="6301250" y="1216000"/>
            <a:ext cx="1272000" cy="2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Lato"/>
                <a:ea typeface="Lato"/>
                <a:cs typeface="Lato"/>
                <a:sym typeface="Lato"/>
              </a:rPr>
              <a:t>Medical</a:t>
            </a:r>
            <a:endParaRPr b="1">
              <a:solidFill>
                <a:srgbClr val="FFFFFF"/>
              </a:solidFill>
              <a:latin typeface="Lato"/>
              <a:ea typeface="Lato"/>
              <a:cs typeface="Lato"/>
              <a:sym typeface="Lato"/>
            </a:endParaRPr>
          </a:p>
        </p:txBody>
      </p:sp>
      <p:sp>
        <p:nvSpPr>
          <p:cNvPr id="164" name="Google Shape;164;p16"/>
          <p:cNvSpPr txBox="1"/>
          <p:nvPr/>
        </p:nvSpPr>
        <p:spPr>
          <a:xfrm>
            <a:off x="8175150" y="4339975"/>
            <a:ext cx="1272000" cy="2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Lato"/>
                <a:ea typeface="Lato"/>
                <a:cs typeface="Lato"/>
                <a:sym typeface="Lato"/>
              </a:rPr>
              <a:t>Banking</a:t>
            </a:r>
            <a:endParaRPr b="1">
              <a:solidFill>
                <a:srgbClr val="FFFFFF"/>
              </a:solidFill>
              <a:latin typeface="Lato"/>
              <a:ea typeface="Lato"/>
              <a:cs typeface="Lato"/>
              <a:sym typeface="Lato"/>
            </a:endParaRPr>
          </a:p>
        </p:txBody>
      </p:sp>
      <p:sp>
        <p:nvSpPr>
          <p:cNvPr id="165" name="Google Shape;165;p16"/>
          <p:cNvSpPr txBox="1"/>
          <p:nvPr/>
        </p:nvSpPr>
        <p:spPr>
          <a:xfrm>
            <a:off x="7872125" y="2707550"/>
            <a:ext cx="1272000" cy="2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Lato"/>
                <a:ea typeface="Lato"/>
                <a:cs typeface="Lato"/>
                <a:sym typeface="Lato"/>
              </a:rPr>
              <a:t>Retail</a:t>
            </a:r>
            <a:endParaRPr b="1">
              <a:solidFill>
                <a:schemeClr val="lt1"/>
              </a:solidFill>
              <a:latin typeface="Lato"/>
              <a:ea typeface="Lato"/>
              <a:cs typeface="Lato"/>
              <a:sym typeface="Lato"/>
            </a:endParaRPr>
          </a:p>
        </p:txBody>
      </p:sp>
      <p:sp>
        <p:nvSpPr>
          <p:cNvPr id="166" name="Google Shape;166;p16"/>
          <p:cNvSpPr txBox="1">
            <a:spLocks noGrp="1"/>
          </p:cNvSpPr>
          <p:nvPr>
            <p:ph type="title"/>
          </p:nvPr>
        </p:nvSpPr>
        <p:spPr>
          <a:xfrm>
            <a:off x="913575" y="1427400"/>
            <a:ext cx="7038900" cy="91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Applications</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title"/>
          </p:nvPr>
        </p:nvSpPr>
        <p:spPr>
          <a:xfrm>
            <a:off x="654550" y="144202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a:t>
            </a:r>
            <a:endParaRPr/>
          </a:p>
        </p:txBody>
      </p:sp>
      <p:pic>
        <p:nvPicPr>
          <p:cNvPr id="172" name="Google Shape;172;p17"/>
          <p:cNvPicPr preferRelativeResize="0"/>
          <p:nvPr/>
        </p:nvPicPr>
        <p:blipFill>
          <a:blip r:embed="rId3">
            <a:alphaModFix/>
          </a:blip>
          <a:stretch>
            <a:fillRect/>
          </a:stretch>
        </p:blipFill>
        <p:spPr>
          <a:xfrm>
            <a:off x="3492850" y="1923725"/>
            <a:ext cx="4919376" cy="2984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Lato"/>
                <a:ea typeface="Lato"/>
                <a:cs typeface="Lato"/>
                <a:sym typeface="Lato"/>
              </a:rPr>
              <a:t>Frequent item sets</a:t>
            </a:r>
            <a:endParaRPr b="0">
              <a:latin typeface="Lato"/>
              <a:ea typeface="Lato"/>
              <a:cs typeface="Lato"/>
              <a:sym typeface="Lato"/>
            </a:endParaRPr>
          </a:p>
        </p:txBody>
      </p:sp>
      <p:sp>
        <p:nvSpPr>
          <p:cNvPr id="178" name="Google Shape;178;p18"/>
          <p:cNvSpPr txBox="1">
            <a:spLocks noGrp="1"/>
          </p:cNvSpPr>
          <p:nvPr>
            <p:ph type="body" idx="1"/>
          </p:nvPr>
        </p:nvSpPr>
        <p:spPr>
          <a:xfrm>
            <a:off x="432875" y="1503750"/>
            <a:ext cx="7688700" cy="348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FFFFF"/>
                </a:solidFill>
              </a:rPr>
              <a:t>Itemset – A collection of one or more items </a:t>
            </a:r>
            <a:endParaRPr sz="1400" b="1">
              <a:solidFill>
                <a:srgbClr val="FFFFFF"/>
              </a:solidFill>
            </a:endParaRPr>
          </a:p>
          <a:p>
            <a:pPr marL="0" lvl="0" indent="0" algn="l" rtl="0">
              <a:spcBef>
                <a:spcPts val="0"/>
              </a:spcBef>
              <a:spcAft>
                <a:spcPts val="0"/>
              </a:spcAft>
              <a:buNone/>
            </a:pPr>
            <a:r>
              <a:rPr lang="en" sz="1400" b="1">
                <a:solidFill>
                  <a:srgbClr val="FFFFFF"/>
                </a:solidFill>
              </a:rPr>
              <a:t>E.g. : {Phone, Case, Screen Protector}</a:t>
            </a:r>
            <a:endParaRPr sz="1400" b="1">
              <a:solidFill>
                <a:srgbClr val="FFFFFF"/>
              </a:solidFill>
            </a:endParaRPr>
          </a:p>
          <a:p>
            <a:pPr marL="0" lvl="0" indent="0" algn="l" rtl="0">
              <a:spcBef>
                <a:spcPts val="0"/>
              </a:spcBef>
              <a:spcAft>
                <a:spcPts val="0"/>
              </a:spcAft>
              <a:buNone/>
            </a:pPr>
            <a:endParaRPr sz="1400" b="1">
              <a:solidFill>
                <a:srgbClr val="FFFFFF"/>
              </a:solidFill>
            </a:endParaRPr>
          </a:p>
          <a:p>
            <a:pPr marL="0" lvl="0" indent="0" algn="l" rtl="0">
              <a:spcBef>
                <a:spcPts val="0"/>
              </a:spcBef>
              <a:spcAft>
                <a:spcPts val="0"/>
              </a:spcAft>
              <a:buNone/>
            </a:pPr>
            <a:r>
              <a:rPr lang="en" sz="1400" b="1">
                <a:solidFill>
                  <a:srgbClr val="FFFFFF"/>
                </a:solidFill>
              </a:rPr>
              <a:t>k-itemset - An itemset that contains k items </a:t>
            </a:r>
            <a:endParaRPr sz="1400" b="1">
              <a:solidFill>
                <a:srgbClr val="FFFFFF"/>
              </a:solidFill>
            </a:endParaRPr>
          </a:p>
          <a:p>
            <a:pPr marL="0" lvl="0" indent="0" algn="l" rtl="0">
              <a:spcBef>
                <a:spcPts val="0"/>
              </a:spcBef>
              <a:spcAft>
                <a:spcPts val="0"/>
              </a:spcAft>
              <a:buNone/>
            </a:pPr>
            <a:endParaRPr sz="1400" b="1">
              <a:solidFill>
                <a:srgbClr val="FFFFFF"/>
              </a:solidFill>
            </a:endParaRPr>
          </a:p>
          <a:p>
            <a:pPr marL="0" lvl="0" indent="0" algn="l" rtl="0">
              <a:spcBef>
                <a:spcPts val="0"/>
              </a:spcBef>
              <a:spcAft>
                <a:spcPts val="0"/>
              </a:spcAft>
              <a:buNone/>
            </a:pPr>
            <a:r>
              <a:rPr lang="en" sz="1400" b="1">
                <a:solidFill>
                  <a:srgbClr val="FFFFFF"/>
                </a:solidFill>
              </a:rPr>
              <a:t>Support count (σ) – Frequency of occurrence of an itemset </a:t>
            </a:r>
            <a:endParaRPr sz="1400" b="1">
              <a:solidFill>
                <a:srgbClr val="FFFFFF"/>
              </a:solidFill>
            </a:endParaRPr>
          </a:p>
          <a:p>
            <a:pPr marL="0" lvl="0" indent="0" algn="l" rtl="0">
              <a:spcBef>
                <a:spcPts val="0"/>
              </a:spcBef>
              <a:spcAft>
                <a:spcPts val="0"/>
              </a:spcAft>
              <a:buNone/>
            </a:pPr>
            <a:r>
              <a:rPr lang="en" sz="1400" b="1">
                <a:solidFill>
                  <a:srgbClr val="FFFFFF"/>
                </a:solidFill>
              </a:rPr>
              <a:t>E.g. σ({Phone, Case, Screen Protector}) = 3</a:t>
            </a:r>
            <a:endParaRPr sz="1400" b="1">
              <a:solidFill>
                <a:srgbClr val="FFFFFF"/>
              </a:solidFill>
            </a:endParaRPr>
          </a:p>
          <a:p>
            <a:pPr marL="0" lvl="0" indent="0" algn="l" rtl="0">
              <a:spcBef>
                <a:spcPts val="0"/>
              </a:spcBef>
              <a:spcAft>
                <a:spcPts val="0"/>
              </a:spcAft>
              <a:buNone/>
            </a:pPr>
            <a:endParaRPr sz="1400" b="1">
              <a:solidFill>
                <a:srgbClr val="FFFFFF"/>
              </a:solidFill>
            </a:endParaRPr>
          </a:p>
          <a:p>
            <a:pPr marL="0" lvl="0" indent="0" algn="l" rtl="0">
              <a:spcBef>
                <a:spcPts val="0"/>
              </a:spcBef>
              <a:spcAft>
                <a:spcPts val="0"/>
              </a:spcAft>
              <a:buNone/>
            </a:pPr>
            <a:r>
              <a:rPr lang="en" sz="1400" b="1">
                <a:solidFill>
                  <a:srgbClr val="FFFFFF"/>
                </a:solidFill>
              </a:rPr>
              <a:t>Support – Fraction of transactions that contain an itemset </a:t>
            </a:r>
            <a:endParaRPr sz="1400" b="1">
              <a:solidFill>
                <a:srgbClr val="FFFFFF"/>
              </a:solidFill>
            </a:endParaRPr>
          </a:p>
          <a:p>
            <a:pPr marL="0" lvl="0" indent="0" algn="l" rtl="0">
              <a:spcBef>
                <a:spcPts val="0"/>
              </a:spcBef>
              <a:spcAft>
                <a:spcPts val="0"/>
              </a:spcAft>
              <a:buNone/>
            </a:pPr>
            <a:r>
              <a:rPr lang="en" sz="1400" b="1">
                <a:solidFill>
                  <a:srgbClr val="FFFFFF"/>
                </a:solidFill>
              </a:rPr>
              <a:t>E.g. s({Phone, Case, Screen Protector}) = 3/5</a:t>
            </a:r>
            <a:endParaRPr sz="1400" b="1">
              <a:solidFill>
                <a:srgbClr val="FFFFFF"/>
              </a:solidFill>
            </a:endParaRPr>
          </a:p>
          <a:p>
            <a:pPr marL="0" lvl="0" indent="0" algn="l" rtl="0">
              <a:spcBef>
                <a:spcPts val="0"/>
              </a:spcBef>
              <a:spcAft>
                <a:spcPts val="0"/>
              </a:spcAft>
              <a:buNone/>
            </a:pPr>
            <a:endParaRPr sz="1400" b="1">
              <a:solidFill>
                <a:srgbClr val="FFFFFF"/>
              </a:solidFill>
            </a:endParaRPr>
          </a:p>
          <a:p>
            <a:pPr marL="0" lvl="0" indent="0" algn="l" rtl="0">
              <a:spcBef>
                <a:spcPts val="0"/>
              </a:spcBef>
              <a:spcAft>
                <a:spcPts val="0"/>
              </a:spcAft>
              <a:buNone/>
            </a:pPr>
            <a:r>
              <a:rPr lang="en" sz="1400" b="1">
                <a:solidFill>
                  <a:srgbClr val="FFFFFF"/>
                </a:solidFill>
              </a:rPr>
              <a:t>Frequent Itemset – An itemset whose support is greater </a:t>
            </a:r>
            <a:endParaRPr sz="1400" b="1">
              <a:solidFill>
                <a:srgbClr val="FFFFFF"/>
              </a:solidFill>
            </a:endParaRPr>
          </a:p>
          <a:p>
            <a:pPr marL="0" lvl="0" indent="0" algn="l" rtl="0">
              <a:spcBef>
                <a:spcPts val="0"/>
              </a:spcBef>
              <a:spcAft>
                <a:spcPts val="0"/>
              </a:spcAft>
              <a:buNone/>
            </a:pPr>
            <a:r>
              <a:rPr lang="en" sz="1400" b="1">
                <a:solidFill>
                  <a:srgbClr val="FFFFFF"/>
                </a:solidFill>
              </a:rPr>
              <a:t>than or equal to a minsup threshold</a:t>
            </a:r>
            <a:endParaRPr sz="1400" b="1">
              <a:solidFill>
                <a:srgbClr val="FFFFFF"/>
              </a:solidFill>
            </a:endParaRPr>
          </a:p>
          <a:p>
            <a:pPr marL="0" lvl="0" indent="0" algn="l" rtl="0">
              <a:spcBef>
                <a:spcPts val="0"/>
              </a:spcBef>
              <a:spcAft>
                <a:spcPts val="1600"/>
              </a:spcAft>
              <a:buNone/>
            </a:pPr>
            <a:endParaRPr sz="1400" b="1">
              <a:solidFill>
                <a:srgbClr val="FFFFFF"/>
              </a:solidFill>
            </a:endParaRPr>
          </a:p>
        </p:txBody>
      </p:sp>
      <p:graphicFrame>
        <p:nvGraphicFramePr>
          <p:cNvPr id="179" name="Google Shape;179;p18"/>
          <p:cNvGraphicFramePr/>
          <p:nvPr/>
        </p:nvGraphicFramePr>
        <p:xfrm>
          <a:off x="5255150" y="2450625"/>
          <a:ext cx="3000000" cy="3000000"/>
        </p:xfrm>
        <a:graphic>
          <a:graphicData uri="http://schemas.openxmlformats.org/drawingml/2006/table">
            <a:tbl>
              <a:tblPr>
                <a:noFill/>
                <a:tableStyleId>{FC331CC7-0105-480C-9178-30F17E4C04B0}</a:tableStyleId>
              </a:tblPr>
              <a:tblGrid>
                <a:gridCol w="568800">
                  <a:extLst>
                    <a:ext uri="{9D8B030D-6E8A-4147-A177-3AD203B41FA5}">
                      <a16:colId xmlns:a16="http://schemas.microsoft.com/office/drawing/2014/main" val="20000"/>
                    </a:ext>
                  </a:extLst>
                </a:gridCol>
                <a:gridCol w="3267950">
                  <a:extLst>
                    <a:ext uri="{9D8B030D-6E8A-4147-A177-3AD203B41FA5}">
                      <a16:colId xmlns:a16="http://schemas.microsoft.com/office/drawing/2014/main" val="20001"/>
                    </a:ext>
                  </a:extLst>
                </a:gridCol>
              </a:tblGrid>
              <a:tr h="250825">
                <a:tc>
                  <a:txBody>
                    <a:bodyPr/>
                    <a:lstStyle/>
                    <a:p>
                      <a:pPr marL="0" lvl="0" indent="0" algn="l" rtl="0">
                        <a:spcBef>
                          <a:spcPts val="0"/>
                        </a:spcBef>
                        <a:spcAft>
                          <a:spcPts val="0"/>
                        </a:spcAft>
                        <a:buNone/>
                      </a:pPr>
                      <a:r>
                        <a:rPr lang="en" b="1"/>
                        <a:t>T. ID</a:t>
                      </a:r>
                      <a:endParaRPr b="1"/>
                    </a:p>
                  </a:txBody>
                  <a:tcPr marL="91425" marR="91425" marT="91425" marB="91425">
                    <a:solidFill>
                      <a:srgbClr val="F3F3F3"/>
                    </a:solidFill>
                  </a:tcPr>
                </a:tc>
                <a:tc>
                  <a:txBody>
                    <a:bodyPr/>
                    <a:lstStyle/>
                    <a:p>
                      <a:pPr marL="0" lvl="0" indent="0" algn="ctr" rtl="0">
                        <a:spcBef>
                          <a:spcPts val="0"/>
                        </a:spcBef>
                        <a:spcAft>
                          <a:spcPts val="0"/>
                        </a:spcAft>
                        <a:buNone/>
                      </a:pPr>
                      <a:r>
                        <a:rPr lang="en" b="1"/>
                        <a:t>Items</a:t>
                      </a:r>
                      <a:endParaRPr b="1"/>
                    </a:p>
                  </a:txBody>
                  <a:tcPr marL="91425" marR="91425" marT="91425" marB="91425">
                    <a:solidFill>
                      <a:srgbClr val="F3F3F3"/>
                    </a:solidFill>
                  </a:tcPr>
                </a:tc>
                <a:extLst>
                  <a:ext uri="{0D108BD9-81ED-4DB2-BD59-A6C34878D82A}">
                    <a16:rowId xmlns:a16="http://schemas.microsoft.com/office/drawing/2014/main" val="10000"/>
                  </a:ext>
                </a:extLst>
              </a:tr>
              <a:tr h="355775">
                <a:tc>
                  <a:txBody>
                    <a:bodyPr/>
                    <a:lstStyle/>
                    <a:p>
                      <a:pPr marL="0" lvl="0" indent="0" algn="l" rtl="0">
                        <a:spcBef>
                          <a:spcPts val="0"/>
                        </a:spcBef>
                        <a:spcAft>
                          <a:spcPts val="0"/>
                        </a:spcAft>
                        <a:buNone/>
                      </a:pPr>
                      <a:r>
                        <a:rPr lang="en"/>
                        <a:t>1</a:t>
                      </a:r>
                      <a:endParaRPr/>
                    </a:p>
                  </a:txBody>
                  <a:tcPr marL="91425" marR="91425" marT="91425" marB="91425">
                    <a:solidFill>
                      <a:srgbClr val="F3F3F3"/>
                    </a:solidFill>
                  </a:tcPr>
                </a:tc>
                <a:tc>
                  <a:txBody>
                    <a:bodyPr/>
                    <a:lstStyle/>
                    <a:p>
                      <a:pPr marL="0" lvl="0" indent="0" algn="l" rtl="0">
                        <a:spcBef>
                          <a:spcPts val="0"/>
                        </a:spcBef>
                        <a:spcAft>
                          <a:spcPts val="0"/>
                        </a:spcAft>
                        <a:buNone/>
                      </a:pPr>
                      <a:r>
                        <a:rPr lang="en" sz="1000">
                          <a:solidFill>
                            <a:srgbClr val="CC0000"/>
                          </a:solidFill>
                        </a:rPr>
                        <a:t>Phone</a:t>
                      </a:r>
                      <a:r>
                        <a:rPr lang="en" sz="1000"/>
                        <a:t>, </a:t>
                      </a:r>
                      <a:r>
                        <a:rPr lang="en" sz="1000">
                          <a:solidFill>
                            <a:schemeClr val="dk1"/>
                          </a:solidFill>
                        </a:rPr>
                        <a:t>Case</a:t>
                      </a:r>
                      <a:endParaRPr sz="1000">
                        <a:solidFill>
                          <a:schemeClr val="dk1"/>
                        </a:solidFill>
                      </a:endParaRPr>
                    </a:p>
                  </a:txBody>
                  <a:tcPr marL="91425" marR="91425" marT="91425" marB="91425">
                    <a:solidFill>
                      <a:srgbClr val="F3F3F3"/>
                    </a:solidFill>
                  </a:tcPr>
                </a:tc>
                <a:extLst>
                  <a:ext uri="{0D108BD9-81ED-4DB2-BD59-A6C34878D82A}">
                    <a16:rowId xmlns:a16="http://schemas.microsoft.com/office/drawing/2014/main" val="10001"/>
                  </a:ext>
                </a:extLst>
              </a:tr>
              <a:tr h="352350">
                <a:tc>
                  <a:txBody>
                    <a:bodyPr/>
                    <a:lstStyle/>
                    <a:p>
                      <a:pPr marL="0" lvl="0" indent="0" algn="l" rtl="0">
                        <a:spcBef>
                          <a:spcPts val="0"/>
                        </a:spcBef>
                        <a:spcAft>
                          <a:spcPts val="0"/>
                        </a:spcAft>
                        <a:buNone/>
                      </a:pPr>
                      <a:r>
                        <a:rPr lang="en"/>
                        <a:t>2</a:t>
                      </a:r>
                      <a:endParaRPr/>
                    </a:p>
                  </a:txBody>
                  <a:tcPr marL="91425" marR="91425" marT="91425" marB="91425">
                    <a:solidFill>
                      <a:srgbClr val="F3F3F3"/>
                    </a:solidFill>
                  </a:tcPr>
                </a:tc>
                <a:tc>
                  <a:txBody>
                    <a:bodyPr/>
                    <a:lstStyle/>
                    <a:p>
                      <a:pPr marL="0" lvl="0" indent="0" algn="l" rtl="0">
                        <a:spcBef>
                          <a:spcPts val="0"/>
                        </a:spcBef>
                        <a:spcAft>
                          <a:spcPts val="0"/>
                        </a:spcAft>
                        <a:buNone/>
                      </a:pPr>
                      <a:r>
                        <a:rPr lang="en" sz="1000">
                          <a:solidFill>
                            <a:srgbClr val="0000FF"/>
                          </a:solidFill>
                        </a:rPr>
                        <a:t>Screen Protector,</a:t>
                      </a:r>
                      <a:r>
                        <a:rPr lang="en" sz="1000"/>
                        <a:t> </a:t>
                      </a:r>
                      <a:r>
                        <a:rPr lang="en" sz="1000">
                          <a:solidFill>
                            <a:srgbClr val="FF0000"/>
                          </a:solidFill>
                        </a:rPr>
                        <a:t>Phone</a:t>
                      </a:r>
                      <a:r>
                        <a:rPr lang="en" sz="1000"/>
                        <a:t>, </a:t>
                      </a:r>
                      <a:r>
                        <a:rPr lang="en" sz="1000">
                          <a:solidFill>
                            <a:schemeClr val="dk1"/>
                          </a:solidFill>
                        </a:rPr>
                        <a:t>Case</a:t>
                      </a:r>
                      <a:r>
                        <a:rPr lang="en" sz="1000"/>
                        <a:t>, Watch, Shoes</a:t>
                      </a:r>
                      <a:endParaRPr sz="1000"/>
                    </a:p>
                  </a:txBody>
                  <a:tcPr marL="91425" marR="91425" marT="91425" marB="91425">
                    <a:solidFill>
                      <a:srgbClr val="F3F3F3"/>
                    </a:solidFill>
                  </a:tcPr>
                </a:tc>
                <a:extLst>
                  <a:ext uri="{0D108BD9-81ED-4DB2-BD59-A6C34878D82A}">
                    <a16:rowId xmlns:a16="http://schemas.microsoft.com/office/drawing/2014/main" val="10002"/>
                  </a:ext>
                </a:extLst>
              </a:tr>
              <a:tr h="352350">
                <a:tc>
                  <a:txBody>
                    <a:bodyPr/>
                    <a:lstStyle/>
                    <a:p>
                      <a:pPr marL="0" lvl="0" indent="0" algn="l" rtl="0">
                        <a:spcBef>
                          <a:spcPts val="0"/>
                        </a:spcBef>
                        <a:spcAft>
                          <a:spcPts val="0"/>
                        </a:spcAft>
                        <a:buNone/>
                      </a:pPr>
                      <a:r>
                        <a:rPr lang="en"/>
                        <a:t>3</a:t>
                      </a:r>
                      <a:endParaRPr/>
                    </a:p>
                  </a:txBody>
                  <a:tcPr marL="91425" marR="91425" marT="91425" marB="91425">
                    <a:solidFill>
                      <a:srgbClr val="F3F3F3"/>
                    </a:solidFill>
                  </a:tcPr>
                </a:tc>
                <a:tc>
                  <a:txBody>
                    <a:bodyPr/>
                    <a:lstStyle/>
                    <a:p>
                      <a:pPr marL="0" lvl="0" indent="0" algn="l" rtl="0">
                        <a:spcBef>
                          <a:spcPts val="0"/>
                        </a:spcBef>
                        <a:spcAft>
                          <a:spcPts val="0"/>
                        </a:spcAft>
                        <a:buNone/>
                      </a:pPr>
                      <a:r>
                        <a:rPr lang="en" sz="1000"/>
                        <a:t>Earphones, </a:t>
                      </a:r>
                      <a:r>
                        <a:rPr lang="en" sz="1000">
                          <a:solidFill>
                            <a:srgbClr val="0000FF"/>
                          </a:solidFill>
                        </a:rPr>
                        <a:t>Screen Protector</a:t>
                      </a:r>
                      <a:r>
                        <a:rPr lang="en" sz="1000"/>
                        <a:t>, Car phone mount</a:t>
                      </a:r>
                      <a:endParaRPr sz="1000"/>
                    </a:p>
                  </a:txBody>
                  <a:tcPr marL="91425" marR="91425" marT="91425" marB="91425">
                    <a:solidFill>
                      <a:srgbClr val="F3F3F3"/>
                    </a:solidFill>
                  </a:tcPr>
                </a:tc>
                <a:extLst>
                  <a:ext uri="{0D108BD9-81ED-4DB2-BD59-A6C34878D82A}">
                    <a16:rowId xmlns:a16="http://schemas.microsoft.com/office/drawing/2014/main" val="10003"/>
                  </a:ext>
                </a:extLst>
              </a:tr>
              <a:tr h="352350">
                <a:tc>
                  <a:txBody>
                    <a:bodyPr/>
                    <a:lstStyle/>
                    <a:p>
                      <a:pPr marL="0" lvl="0" indent="0" algn="l" rtl="0">
                        <a:spcBef>
                          <a:spcPts val="0"/>
                        </a:spcBef>
                        <a:spcAft>
                          <a:spcPts val="0"/>
                        </a:spcAft>
                        <a:buNone/>
                      </a:pPr>
                      <a:r>
                        <a:rPr lang="en"/>
                        <a:t>4</a:t>
                      </a:r>
                      <a:endParaRPr/>
                    </a:p>
                  </a:txBody>
                  <a:tcPr marL="91425" marR="91425" marT="91425" marB="91425">
                    <a:solidFill>
                      <a:srgbClr val="F3F3F3"/>
                    </a:solidFill>
                  </a:tcPr>
                </a:tc>
                <a:tc>
                  <a:txBody>
                    <a:bodyPr/>
                    <a:lstStyle/>
                    <a:p>
                      <a:pPr marL="0" lvl="0" indent="0" algn="l" rtl="0">
                        <a:spcBef>
                          <a:spcPts val="0"/>
                        </a:spcBef>
                        <a:spcAft>
                          <a:spcPts val="0"/>
                        </a:spcAft>
                        <a:buNone/>
                      </a:pPr>
                      <a:r>
                        <a:rPr lang="en" sz="1000">
                          <a:solidFill>
                            <a:srgbClr val="FF0000"/>
                          </a:solidFill>
                        </a:rPr>
                        <a:t>Phone</a:t>
                      </a:r>
                      <a:r>
                        <a:rPr lang="en" sz="1000"/>
                        <a:t>, </a:t>
                      </a:r>
                      <a:r>
                        <a:rPr lang="en" sz="1000">
                          <a:solidFill>
                            <a:schemeClr val="dk1"/>
                          </a:solidFill>
                        </a:rPr>
                        <a:t>Case</a:t>
                      </a:r>
                      <a:r>
                        <a:rPr lang="en" sz="1000"/>
                        <a:t>, Earphones, </a:t>
                      </a:r>
                      <a:r>
                        <a:rPr lang="en" sz="1000">
                          <a:solidFill>
                            <a:srgbClr val="0000FF"/>
                          </a:solidFill>
                        </a:rPr>
                        <a:t>Screen Protector</a:t>
                      </a:r>
                      <a:endParaRPr sz="1000">
                        <a:solidFill>
                          <a:srgbClr val="0000FF"/>
                        </a:solidFill>
                      </a:endParaRPr>
                    </a:p>
                  </a:txBody>
                  <a:tcPr marL="91425" marR="91425" marT="91425" marB="91425">
                    <a:solidFill>
                      <a:srgbClr val="F3F3F3"/>
                    </a:solidFill>
                  </a:tcPr>
                </a:tc>
                <a:extLst>
                  <a:ext uri="{0D108BD9-81ED-4DB2-BD59-A6C34878D82A}">
                    <a16:rowId xmlns:a16="http://schemas.microsoft.com/office/drawing/2014/main" val="10004"/>
                  </a:ext>
                </a:extLst>
              </a:tr>
              <a:tr h="352350">
                <a:tc>
                  <a:txBody>
                    <a:bodyPr/>
                    <a:lstStyle/>
                    <a:p>
                      <a:pPr marL="0" lvl="0" indent="0" algn="l" rtl="0">
                        <a:spcBef>
                          <a:spcPts val="0"/>
                        </a:spcBef>
                        <a:spcAft>
                          <a:spcPts val="0"/>
                        </a:spcAft>
                        <a:buNone/>
                      </a:pPr>
                      <a:r>
                        <a:rPr lang="en"/>
                        <a:t>5</a:t>
                      </a:r>
                      <a:endParaRPr/>
                    </a:p>
                  </a:txBody>
                  <a:tcPr marL="91425" marR="91425" marT="91425" marB="91425">
                    <a:solidFill>
                      <a:srgbClr val="F3F3F3"/>
                    </a:solidFill>
                  </a:tcPr>
                </a:tc>
                <a:tc>
                  <a:txBody>
                    <a:bodyPr/>
                    <a:lstStyle/>
                    <a:p>
                      <a:pPr marL="0" lvl="0" indent="0" algn="l" rtl="0">
                        <a:lnSpc>
                          <a:spcPct val="115000"/>
                        </a:lnSpc>
                        <a:spcBef>
                          <a:spcPts val="0"/>
                        </a:spcBef>
                        <a:spcAft>
                          <a:spcPts val="0"/>
                        </a:spcAft>
                        <a:buNone/>
                      </a:pPr>
                      <a:r>
                        <a:rPr lang="en" sz="1000">
                          <a:solidFill>
                            <a:srgbClr val="FF0000"/>
                          </a:solidFill>
                        </a:rPr>
                        <a:t>Phone</a:t>
                      </a:r>
                      <a:r>
                        <a:rPr lang="en" sz="1000"/>
                        <a:t>, </a:t>
                      </a:r>
                      <a:r>
                        <a:rPr lang="en" sz="1000">
                          <a:solidFill>
                            <a:schemeClr val="dk1"/>
                          </a:solidFill>
                        </a:rPr>
                        <a:t>Case</a:t>
                      </a:r>
                      <a:r>
                        <a:rPr lang="en" sz="1000"/>
                        <a:t>, </a:t>
                      </a:r>
                      <a:r>
                        <a:rPr lang="en" sz="1000">
                          <a:solidFill>
                            <a:srgbClr val="0000FF"/>
                          </a:solidFill>
                        </a:rPr>
                        <a:t>Screen Protector</a:t>
                      </a:r>
                      <a:r>
                        <a:rPr lang="en" sz="1000"/>
                        <a:t>, Car phone mount</a:t>
                      </a:r>
                      <a:endParaRPr sz="1000"/>
                    </a:p>
                  </a:txBody>
                  <a:tcPr marL="91425" marR="91425" marT="91425" marB="91425">
                    <a:solidFill>
                      <a:srgbClr val="F3F3F3"/>
                    </a:solidFill>
                  </a:tcPr>
                </a:tc>
                <a:extLst>
                  <a:ext uri="{0D108BD9-81ED-4DB2-BD59-A6C34878D82A}">
                    <a16:rowId xmlns:a16="http://schemas.microsoft.com/office/drawing/2014/main" val="10005"/>
                  </a:ext>
                </a:extLst>
              </a:tr>
            </a:tbl>
          </a:graphicData>
        </a:graphic>
      </p:graphicFrame>
      <p:pic>
        <p:nvPicPr>
          <p:cNvPr id="180" name="Google Shape;180;p18"/>
          <p:cNvPicPr preferRelativeResize="0"/>
          <p:nvPr/>
        </p:nvPicPr>
        <p:blipFill>
          <a:blip r:embed="rId3">
            <a:alphaModFix/>
          </a:blip>
          <a:stretch>
            <a:fillRect/>
          </a:stretch>
        </p:blipFill>
        <p:spPr>
          <a:xfrm>
            <a:off x="5445026" y="606750"/>
            <a:ext cx="2811149" cy="1753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9"/>
          <p:cNvPicPr preferRelativeResize="0"/>
          <p:nvPr/>
        </p:nvPicPr>
        <p:blipFill>
          <a:blip r:embed="rId3">
            <a:alphaModFix/>
          </a:blip>
          <a:stretch>
            <a:fillRect/>
          </a:stretch>
        </p:blipFill>
        <p:spPr>
          <a:xfrm>
            <a:off x="2765225" y="3333675"/>
            <a:ext cx="4227000" cy="1561026"/>
          </a:xfrm>
          <a:prstGeom prst="rect">
            <a:avLst/>
          </a:prstGeom>
          <a:noFill/>
          <a:ln>
            <a:noFill/>
          </a:ln>
        </p:spPr>
      </p:pic>
      <p:pic>
        <p:nvPicPr>
          <p:cNvPr id="186" name="Google Shape;186;p19"/>
          <p:cNvPicPr preferRelativeResize="0"/>
          <p:nvPr/>
        </p:nvPicPr>
        <p:blipFill>
          <a:blip r:embed="rId4">
            <a:alphaModFix/>
          </a:blip>
          <a:stretch>
            <a:fillRect/>
          </a:stretch>
        </p:blipFill>
        <p:spPr>
          <a:xfrm>
            <a:off x="1300900" y="434350"/>
            <a:ext cx="7435352" cy="26015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354200" y="1318650"/>
            <a:ext cx="80640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Lato"/>
                <a:ea typeface="Lato"/>
                <a:cs typeface="Lato"/>
                <a:sym typeface="Lato"/>
              </a:rPr>
              <a:t>Association Rules</a:t>
            </a:r>
            <a:endParaRPr b="0">
              <a:latin typeface="Lato"/>
              <a:ea typeface="Lato"/>
              <a:cs typeface="Lato"/>
              <a:sym typeface="Lato"/>
            </a:endParaRPr>
          </a:p>
        </p:txBody>
      </p:sp>
      <p:sp>
        <p:nvSpPr>
          <p:cNvPr id="192" name="Google Shape;192;p20"/>
          <p:cNvSpPr txBox="1">
            <a:spLocks noGrp="1"/>
          </p:cNvSpPr>
          <p:nvPr>
            <p:ph type="body" idx="1"/>
          </p:nvPr>
        </p:nvSpPr>
        <p:spPr>
          <a:xfrm>
            <a:off x="305025" y="1853850"/>
            <a:ext cx="81111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t>Rules to uncover relationship between two items </a:t>
            </a:r>
            <a:endParaRPr sz="1400"/>
          </a:p>
          <a:p>
            <a:pPr marL="0" lvl="0" indent="0" algn="l" rtl="0">
              <a:lnSpc>
                <a:spcPct val="100000"/>
              </a:lnSpc>
              <a:spcBef>
                <a:spcPts val="1600"/>
              </a:spcBef>
              <a:spcAft>
                <a:spcPts val="0"/>
              </a:spcAft>
              <a:buNone/>
            </a:pPr>
            <a:r>
              <a:rPr lang="en" sz="1400"/>
              <a:t>in a large dataset which are correlated or occur </a:t>
            </a:r>
            <a:endParaRPr sz="1400"/>
          </a:p>
          <a:p>
            <a:pPr marL="0" lvl="0" indent="0" algn="l" rtl="0">
              <a:lnSpc>
                <a:spcPct val="100000"/>
              </a:lnSpc>
              <a:spcBef>
                <a:spcPts val="1600"/>
              </a:spcBef>
              <a:spcAft>
                <a:spcPts val="0"/>
              </a:spcAft>
              <a:buNone/>
            </a:pPr>
            <a:r>
              <a:rPr lang="en" sz="1400"/>
              <a:t>together.</a:t>
            </a:r>
            <a:endParaRPr sz="1400"/>
          </a:p>
          <a:p>
            <a:pPr marL="0" lvl="0" indent="0" algn="l" rtl="0">
              <a:lnSpc>
                <a:spcPct val="100000"/>
              </a:lnSpc>
              <a:spcBef>
                <a:spcPts val="1600"/>
              </a:spcBef>
              <a:spcAft>
                <a:spcPts val="0"/>
              </a:spcAft>
              <a:buNone/>
            </a:pPr>
            <a:r>
              <a:rPr lang="en" sz="1400"/>
              <a:t>Useful for analysing the customer behavior</a:t>
            </a:r>
            <a:endParaRPr sz="1400"/>
          </a:p>
          <a:p>
            <a:pPr marL="0" lvl="0" indent="0" algn="l" rtl="0">
              <a:lnSpc>
                <a:spcPct val="100000"/>
              </a:lnSpc>
              <a:spcBef>
                <a:spcPts val="1600"/>
              </a:spcBef>
              <a:spcAft>
                <a:spcPts val="0"/>
              </a:spcAft>
              <a:buNone/>
            </a:pPr>
            <a:r>
              <a:rPr lang="en" sz="1400"/>
              <a:t>If-then statement to uncover the relationship </a:t>
            </a:r>
            <a:endParaRPr sz="1400"/>
          </a:p>
          <a:p>
            <a:pPr marL="0" lvl="0" indent="0" algn="l" rtl="0">
              <a:lnSpc>
                <a:spcPct val="100000"/>
              </a:lnSpc>
              <a:spcBef>
                <a:spcPts val="1600"/>
              </a:spcBef>
              <a:spcAft>
                <a:spcPts val="0"/>
              </a:spcAft>
              <a:buNone/>
            </a:pPr>
            <a:r>
              <a:rPr lang="en" sz="1400"/>
              <a:t>between unrelated data.</a:t>
            </a:r>
            <a:endParaRPr sz="1400"/>
          </a:p>
          <a:p>
            <a:pPr marL="0" lvl="0" indent="0" algn="l" rtl="0">
              <a:lnSpc>
                <a:spcPct val="50000"/>
              </a:lnSpc>
              <a:spcBef>
                <a:spcPts val="1600"/>
              </a:spcBef>
              <a:spcAft>
                <a:spcPts val="0"/>
              </a:spcAft>
              <a:buNone/>
            </a:pPr>
            <a:endParaRPr sz="1400" b="1"/>
          </a:p>
          <a:p>
            <a:pPr marL="0" lvl="0" indent="0" algn="l" rtl="0">
              <a:lnSpc>
                <a:spcPct val="100000"/>
              </a:lnSpc>
              <a:spcBef>
                <a:spcPts val="1600"/>
              </a:spcBef>
              <a:spcAft>
                <a:spcPts val="0"/>
              </a:spcAft>
              <a:buNone/>
            </a:pPr>
            <a:endParaRPr sz="1400"/>
          </a:p>
          <a:p>
            <a:pPr marL="0" lvl="0" indent="0" algn="l" rtl="0">
              <a:spcBef>
                <a:spcPts val="1600"/>
              </a:spcBef>
              <a:spcAft>
                <a:spcPts val="1600"/>
              </a:spcAft>
              <a:buNone/>
            </a:pPr>
            <a:endParaRPr sz="1400"/>
          </a:p>
        </p:txBody>
      </p:sp>
      <p:pic>
        <p:nvPicPr>
          <p:cNvPr id="193" name="Google Shape;193;p20"/>
          <p:cNvPicPr preferRelativeResize="0"/>
          <p:nvPr/>
        </p:nvPicPr>
        <p:blipFill rotWithShape="1">
          <a:blip r:embed="rId3">
            <a:alphaModFix/>
          </a:blip>
          <a:srcRect t="-16120" b="6603"/>
          <a:stretch/>
        </p:blipFill>
        <p:spPr>
          <a:xfrm>
            <a:off x="4412375" y="572300"/>
            <a:ext cx="4672601" cy="3542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aphicFrame>
        <p:nvGraphicFramePr>
          <p:cNvPr id="198" name="Google Shape;198;p21"/>
          <p:cNvGraphicFramePr/>
          <p:nvPr/>
        </p:nvGraphicFramePr>
        <p:xfrm>
          <a:off x="473850" y="1382772"/>
          <a:ext cx="3000000" cy="3000000"/>
        </p:xfrm>
        <a:graphic>
          <a:graphicData uri="http://schemas.openxmlformats.org/drawingml/2006/table">
            <a:tbl>
              <a:tblPr>
                <a:noFill/>
                <a:tableStyleId>{FC331CC7-0105-480C-9178-30F17E4C04B0}</a:tableStyleId>
              </a:tblPr>
              <a:tblGrid>
                <a:gridCol w="1144600">
                  <a:extLst>
                    <a:ext uri="{9D8B030D-6E8A-4147-A177-3AD203B41FA5}">
                      <a16:colId xmlns:a16="http://schemas.microsoft.com/office/drawing/2014/main" val="20000"/>
                    </a:ext>
                  </a:extLst>
                </a:gridCol>
                <a:gridCol w="1144600">
                  <a:extLst>
                    <a:ext uri="{9D8B030D-6E8A-4147-A177-3AD203B41FA5}">
                      <a16:colId xmlns:a16="http://schemas.microsoft.com/office/drawing/2014/main" val="20001"/>
                    </a:ext>
                  </a:extLst>
                </a:gridCol>
                <a:gridCol w="1144600">
                  <a:extLst>
                    <a:ext uri="{9D8B030D-6E8A-4147-A177-3AD203B41FA5}">
                      <a16:colId xmlns:a16="http://schemas.microsoft.com/office/drawing/2014/main" val="20002"/>
                    </a:ext>
                  </a:extLst>
                </a:gridCol>
                <a:gridCol w="1144600">
                  <a:extLst>
                    <a:ext uri="{9D8B030D-6E8A-4147-A177-3AD203B41FA5}">
                      <a16:colId xmlns:a16="http://schemas.microsoft.com/office/drawing/2014/main" val="20003"/>
                    </a:ext>
                  </a:extLst>
                </a:gridCol>
              </a:tblGrid>
              <a:tr h="690200">
                <a:tc>
                  <a:txBody>
                    <a:bodyPr/>
                    <a:lstStyle/>
                    <a:p>
                      <a:pPr marL="0" lvl="0" indent="0" algn="l" rtl="0">
                        <a:lnSpc>
                          <a:spcPct val="115000"/>
                        </a:lnSpc>
                        <a:spcBef>
                          <a:spcPts val="0"/>
                        </a:spcBef>
                        <a:spcAft>
                          <a:spcPts val="1600"/>
                        </a:spcAft>
                        <a:buNone/>
                      </a:pPr>
                      <a:r>
                        <a:rPr lang="en" sz="1200" b="1">
                          <a:solidFill>
                            <a:srgbClr val="FFFFFF"/>
                          </a:solidFill>
                          <a:latin typeface="Lato"/>
                          <a:ea typeface="Lato"/>
                          <a:cs typeface="Lato"/>
                          <a:sym typeface="Lato"/>
                        </a:rPr>
                        <a:t>TV Shows watched </a:t>
                      </a:r>
                      <a:endParaRPr sz="1200" b="1">
                        <a:solidFill>
                          <a:srgbClr val="FFFFFF"/>
                        </a:solidFill>
                        <a:latin typeface="Lato"/>
                        <a:ea typeface="Lato"/>
                        <a:cs typeface="Lato"/>
                        <a:sym typeface="Lato"/>
                      </a:endParaRPr>
                    </a:p>
                  </a:txBody>
                  <a:tcPr marL="91425" marR="91425" marT="91425" marB="91425"/>
                </a:tc>
                <a:tc>
                  <a:txBody>
                    <a:bodyPr/>
                    <a:lstStyle/>
                    <a:p>
                      <a:pPr marL="0" lvl="0" indent="0" algn="l" rtl="0">
                        <a:lnSpc>
                          <a:spcPct val="115000"/>
                        </a:lnSpc>
                        <a:spcBef>
                          <a:spcPts val="0"/>
                        </a:spcBef>
                        <a:spcAft>
                          <a:spcPts val="1600"/>
                        </a:spcAft>
                        <a:buNone/>
                      </a:pPr>
                      <a:r>
                        <a:rPr lang="en" sz="1200" b="1">
                          <a:solidFill>
                            <a:srgbClr val="FFFFFF"/>
                          </a:solidFill>
                          <a:latin typeface="Lato"/>
                          <a:ea typeface="Lato"/>
                          <a:cs typeface="Lato"/>
                          <a:sym typeface="Lato"/>
                        </a:rPr>
                        <a:t>Friends</a:t>
                      </a:r>
                      <a:endParaRPr>
                        <a:solidFill>
                          <a:srgbClr val="FFFFFF"/>
                        </a:solidFill>
                      </a:endParaRPr>
                    </a:p>
                  </a:txBody>
                  <a:tcPr marL="91425" marR="91425" marT="91425" marB="91425"/>
                </a:tc>
                <a:tc>
                  <a:txBody>
                    <a:bodyPr/>
                    <a:lstStyle/>
                    <a:p>
                      <a:pPr marL="0" lvl="0" indent="0" algn="l" rtl="0">
                        <a:lnSpc>
                          <a:spcPct val="115000"/>
                        </a:lnSpc>
                        <a:spcBef>
                          <a:spcPts val="0"/>
                        </a:spcBef>
                        <a:spcAft>
                          <a:spcPts val="1600"/>
                        </a:spcAft>
                        <a:buNone/>
                      </a:pPr>
                      <a:r>
                        <a:rPr lang="en" sz="1200" b="1">
                          <a:solidFill>
                            <a:srgbClr val="FFFFFF"/>
                          </a:solidFill>
                          <a:latin typeface="Lato"/>
                          <a:ea typeface="Lato"/>
                          <a:cs typeface="Lato"/>
                          <a:sym typeface="Lato"/>
                        </a:rPr>
                        <a:t>The office</a:t>
                      </a:r>
                      <a:endParaRPr>
                        <a:solidFill>
                          <a:srgbClr val="FFFFFF"/>
                        </a:solidFill>
                      </a:endParaRPr>
                    </a:p>
                  </a:txBody>
                  <a:tcPr marL="91425" marR="91425" marT="91425" marB="91425"/>
                </a:tc>
                <a:tc>
                  <a:txBody>
                    <a:bodyPr/>
                    <a:lstStyle/>
                    <a:p>
                      <a:pPr marL="0" lvl="0" indent="0" algn="l" rtl="0">
                        <a:lnSpc>
                          <a:spcPct val="115000"/>
                        </a:lnSpc>
                        <a:spcBef>
                          <a:spcPts val="0"/>
                        </a:spcBef>
                        <a:spcAft>
                          <a:spcPts val="1600"/>
                        </a:spcAft>
                        <a:buNone/>
                      </a:pPr>
                      <a:r>
                        <a:rPr lang="en" sz="1200" b="1">
                          <a:solidFill>
                            <a:srgbClr val="FFFFFF"/>
                          </a:solidFill>
                          <a:latin typeface="Lato"/>
                          <a:ea typeface="Lato"/>
                          <a:cs typeface="Lato"/>
                          <a:sym typeface="Lato"/>
                        </a:rPr>
                        <a:t>Parks and Recreation</a:t>
                      </a:r>
                      <a:endParaRPr>
                        <a:solidFill>
                          <a:srgbClr val="FFFFFF"/>
                        </a:solidFill>
                      </a:endParaRPr>
                    </a:p>
                  </a:txBody>
                  <a:tcPr marL="91425" marR="91425" marT="91425" marB="91425"/>
                </a:tc>
                <a:extLst>
                  <a:ext uri="{0D108BD9-81ED-4DB2-BD59-A6C34878D82A}">
                    <a16:rowId xmlns:a16="http://schemas.microsoft.com/office/drawing/2014/main" val="10000"/>
                  </a:ext>
                </a:extLst>
              </a:tr>
              <a:tr h="348900">
                <a:tc>
                  <a:txBody>
                    <a:bodyPr/>
                    <a:lstStyle/>
                    <a:p>
                      <a:pPr marL="0" lvl="0" indent="0" algn="l" rtl="0">
                        <a:spcBef>
                          <a:spcPts val="0"/>
                        </a:spcBef>
                        <a:spcAft>
                          <a:spcPts val="0"/>
                        </a:spcAft>
                        <a:buNone/>
                      </a:pPr>
                      <a:r>
                        <a:rPr lang="en">
                          <a:solidFill>
                            <a:srgbClr val="FFFFFF"/>
                          </a:solidFill>
                        </a:rPr>
                        <a:t>User1</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1</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1</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0</a:t>
                      </a:r>
                      <a:endParaRPr>
                        <a:solidFill>
                          <a:srgbClr val="FFFFFF"/>
                        </a:solidFill>
                      </a:endParaRPr>
                    </a:p>
                  </a:txBody>
                  <a:tcPr marL="91425" marR="91425" marT="91425" marB="91425"/>
                </a:tc>
                <a:extLst>
                  <a:ext uri="{0D108BD9-81ED-4DB2-BD59-A6C34878D82A}">
                    <a16:rowId xmlns:a16="http://schemas.microsoft.com/office/drawing/2014/main" val="10001"/>
                  </a:ext>
                </a:extLst>
              </a:tr>
              <a:tr h="345550">
                <a:tc>
                  <a:txBody>
                    <a:bodyPr/>
                    <a:lstStyle/>
                    <a:p>
                      <a:pPr marL="0" lvl="0" indent="0" algn="l" rtl="0">
                        <a:spcBef>
                          <a:spcPts val="0"/>
                        </a:spcBef>
                        <a:spcAft>
                          <a:spcPts val="0"/>
                        </a:spcAft>
                        <a:buNone/>
                      </a:pPr>
                      <a:r>
                        <a:rPr lang="en">
                          <a:solidFill>
                            <a:srgbClr val="FFFFFF"/>
                          </a:solidFill>
                        </a:rPr>
                        <a:t>User2</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0</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1</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1</a:t>
                      </a:r>
                      <a:endParaRPr>
                        <a:solidFill>
                          <a:srgbClr val="FFFFFF"/>
                        </a:solidFill>
                      </a:endParaRPr>
                    </a:p>
                  </a:txBody>
                  <a:tcPr marL="91425" marR="91425" marT="91425" marB="9142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a:solidFill>
                            <a:srgbClr val="FFFFFF"/>
                          </a:solidFill>
                        </a:rPr>
                        <a:t>User3</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1</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1</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0</a:t>
                      </a:r>
                      <a:endParaRPr>
                        <a:solidFill>
                          <a:srgbClr val="FFFFFF"/>
                        </a:solidFill>
                      </a:endParaRPr>
                    </a:p>
                  </a:txBody>
                  <a:tcPr marL="91425" marR="91425" marT="91425" marB="91425"/>
                </a:tc>
                <a:extLst>
                  <a:ext uri="{0D108BD9-81ED-4DB2-BD59-A6C34878D82A}">
                    <a16:rowId xmlns:a16="http://schemas.microsoft.com/office/drawing/2014/main" val="10003"/>
                  </a:ext>
                </a:extLst>
              </a:tr>
            </a:tbl>
          </a:graphicData>
        </a:graphic>
      </p:graphicFrame>
      <p:sp>
        <p:nvSpPr>
          <p:cNvPr id="199" name="Google Shape;199;p21"/>
          <p:cNvSpPr txBox="1"/>
          <p:nvPr/>
        </p:nvSpPr>
        <p:spPr>
          <a:xfrm>
            <a:off x="5311550" y="1382775"/>
            <a:ext cx="3707700" cy="11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Lato"/>
                <a:ea typeface="Lato"/>
                <a:cs typeface="Lato"/>
                <a:sym typeface="Lato"/>
              </a:rPr>
              <a:t> </a:t>
            </a:r>
            <a:r>
              <a:rPr lang="en" b="1">
                <a:solidFill>
                  <a:srgbClr val="FFFFFF"/>
                </a:solidFill>
                <a:latin typeface="Lato"/>
                <a:ea typeface="Lato"/>
                <a:cs typeface="Lato"/>
                <a:sym typeface="Lato"/>
              </a:rPr>
              <a:t>Support - The number of times an item appear in a dataset</a:t>
            </a:r>
            <a:endParaRPr b="1">
              <a:solidFill>
                <a:srgbClr val="FFFFFF"/>
              </a:solidFill>
              <a:latin typeface="Lato"/>
              <a:ea typeface="Lato"/>
              <a:cs typeface="Lato"/>
              <a:sym typeface="Lato"/>
            </a:endParaRPr>
          </a:p>
          <a:p>
            <a:pPr marL="0" lvl="0" indent="0" algn="l" rtl="0">
              <a:spcBef>
                <a:spcPts val="0"/>
              </a:spcBef>
              <a:spcAft>
                <a:spcPts val="0"/>
              </a:spcAft>
              <a:buNone/>
            </a:pPr>
            <a:endParaRPr b="1">
              <a:solidFill>
                <a:srgbClr val="FFFFFF"/>
              </a:solidFill>
              <a:latin typeface="Lato"/>
              <a:ea typeface="Lato"/>
              <a:cs typeface="Lato"/>
              <a:sym typeface="Lato"/>
            </a:endParaRPr>
          </a:p>
          <a:p>
            <a:pPr marL="0" lvl="0" indent="0" algn="l" rtl="0">
              <a:spcBef>
                <a:spcPts val="0"/>
              </a:spcBef>
              <a:spcAft>
                <a:spcPts val="0"/>
              </a:spcAft>
              <a:buNone/>
            </a:pPr>
            <a:r>
              <a:rPr lang="en" b="1">
                <a:solidFill>
                  <a:srgbClr val="FFFFFF"/>
                </a:solidFill>
                <a:latin typeface="Lato"/>
                <a:ea typeface="Lato"/>
                <a:cs typeface="Lato"/>
                <a:sym typeface="Lato"/>
              </a:rPr>
              <a:t>Confidence - Number of times if-then statements have been found to be true</a:t>
            </a:r>
            <a:endParaRPr b="1">
              <a:solidFill>
                <a:srgbClr val="FFFFFF"/>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200" name="Google Shape;200;p21"/>
          <p:cNvSpPr txBox="1"/>
          <p:nvPr/>
        </p:nvSpPr>
        <p:spPr>
          <a:xfrm>
            <a:off x="405000" y="3361950"/>
            <a:ext cx="7828800" cy="16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Lato"/>
                <a:ea typeface="Lato"/>
                <a:cs typeface="Lato"/>
                <a:sym typeface="Lato"/>
              </a:rPr>
              <a:t>Support (Friends) = 2/3 					</a:t>
            </a:r>
            <a:endParaRPr b="1">
              <a:solidFill>
                <a:srgbClr val="FFFFFF"/>
              </a:solidFill>
              <a:latin typeface="Lato"/>
              <a:ea typeface="Lato"/>
              <a:cs typeface="Lato"/>
              <a:sym typeface="Lato"/>
            </a:endParaRPr>
          </a:p>
          <a:p>
            <a:pPr marL="0" lvl="0" indent="0" algn="l" rtl="0">
              <a:spcBef>
                <a:spcPts val="0"/>
              </a:spcBef>
              <a:spcAft>
                <a:spcPts val="0"/>
              </a:spcAft>
              <a:buNone/>
            </a:pPr>
            <a:r>
              <a:rPr lang="en" b="1">
                <a:solidFill>
                  <a:srgbClr val="FFFFFF"/>
                </a:solidFill>
                <a:latin typeface="Lato"/>
                <a:ea typeface="Lato"/>
                <a:cs typeface="Lato"/>
                <a:sym typeface="Lato"/>
              </a:rPr>
              <a:t>									</a:t>
            </a:r>
            <a:endParaRPr b="1">
              <a:solidFill>
                <a:srgbClr val="FFFFFF"/>
              </a:solidFill>
              <a:latin typeface="Lato"/>
              <a:ea typeface="Lato"/>
              <a:cs typeface="Lato"/>
              <a:sym typeface="Lato"/>
            </a:endParaRPr>
          </a:p>
          <a:p>
            <a:pPr marL="0" lvl="0" indent="0" algn="l" rtl="0">
              <a:spcBef>
                <a:spcPts val="0"/>
              </a:spcBef>
              <a:spcAft>
                <a:spcPts val="0"/>
              </a:spcAft>
              <a:buNone/>
            </a:pPr>
            <a:r>
              <a:rPr lang="en" b="1">
                <a:solidFill>
                  <a:srgbClr val="FFFFFF"/>
                </a:solidFill>
                <a:latin typeface="Lato"/>
                <a:ea typeface="Lato"/>
                <a:cs typeface="Lato"/>
                <a:sym typeface="Lato"/>
              </a:rPr>
              <a:t>Support (Friends,The Office) = 2/3 			</a:t>
            </a:r>
            <a:endParaRPr b="1">
              <a:solidFill>
                <a:srgbClr val="FFFFFF"/>
              </a:solidFill>
              <a:latin typeface="Lato"/>
              <a:ea typeface="Lato"/>
              <a:cs typeface="Lato"/>
              <a:sym typeface="Lato"/>
            </a:endParaRPr>
          </a:p>
          <a:p>
            <a:pPr marL="0" lvl="0" indent="0" algn="l" rtl="0">
              <a:spcBef>
                <a:spcPts val="0"/>
              </a:spcBef>
              <a:spcAft>
                <a:spcPts val="0"/>
              </a:spcAft>
              <a:buNone/>
            </a:pPr>
            <a:endParaRPr b="1">
              <a:solidFill>
                <a:srgbClr val="FFFFFF"/>
              </a:solidFill>
              <a:latin typeface="Lato"/>
              <a:ea typeface="Lato"/>
              <a:cs typeface="Lato"/>
              <a:sym typeface="Lato"/>
            </a:endParaRPr>
          </a:p>
          <a:p>
            <a:pPr marL="0" lvl="0" indent="0" algn="l" rtl="0">
              <a:spcBef>
                <a:spcPts val="0"/>
              </a:spcBef>
              <a:spcAft>
                <a:spcPts val="0"/>
              </a:spcAft>
              <a:buNone/>
            </a:pPr>
            <a:r>
              <a:rPr lang="en" b="1">
                <a:solidFill>
                  <a:srgbClr val="FFFFFF"/>
                </a:solidFill>
                <a:latin typeface="Lato"/>
                <a:ea typeface="Lato"/>
                <a:cs typeface="Lato"/>
                <a:sym typeface="Lato"/>
              </a:rPr>
              <a:t>Confidence ( Friends =&gt; The Office)  = 0.3/0.3 = 1 = 100% </a:t>
            </a:r>
            <a:endParaRPr b="1">
              <a:solidFill>
                <a:srgbClr val="FFFFFF"/>
              </a:solidFill>
              <a:latin typeface="Lato"/>
              <a:ea typeface="Lato"/>
              <a:cs typeface="Lato"/>
              <a:sym typeface="Lato"/>
            </a:endParaRPr>
          </a:p>
          <a:p>
            <a:pPr marL="0" lvl="0" indent="0" algn="l" rtl="0">
              <a:spcBef>
                <a:spcPts val="0"/>
              </a:spcBef>
              <a:spcAft>
                <a:spcPts val="0"/>
              </a:spcAft>
              <a:buNone/>
            </a:pPr>
            <a:endParaRPr b="1">
              <a:solidFill>
                <a:srgbClr val="FFFFFF"/>
              </a:solidFill>
              <a:latin typeface="Lato"/>
              <a:ea typeface="Lato"/>
              <a:cs typeface="Lato"/>
              <a:sym typeface="Lato"/>
            </a:endParaRPr>
          </a:p>
          <a:p>
            <a:pPr marL="0" lvl="0" indent="0" algn="l" rtl="0">
              <a:spcBef>
                <a:spcPts val="0"/>
              </a:spcBef>
              <a:spcAft>
                <a:spcPts val="0"/>
              </a:spcAft>
              <a:buNone/>
            </a:pPr>
            <a:r>
              <a:rPr lang="en" b="1">
                <a:solidFill>
                  <a:srgbClr val="FFFFFF"/>
                </a:solidFill>
                <a:latin typeface="Lato"/>
                <a:ea typeface="Lato"/>
                <a:cs typeface="Lato"/>
                <a:sym typeface="Lato"/>
              </a:rPr>
              <a:t>Watches{ friends} =&gt; Watches {The Office}</a:t>
            </a:r>
            <a:endParaRPr b="1">
              <a:solidFill>
                <a:srgbClr val="FFFFFF"/>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lnSpc>
                <a:spcPct val="50000"/>
              </a:lnSpc>
              <a:spcBef>
                <a:spcPts val="0"/>
              </a:spcBef>
              <a:spcAft>
                <a:spcPts val="0"/>
              </a:spcAft>
              <a:buNone/>
            </a:pPr>
            <a:endParaRPr>
              <a:latin typeface="Lato"/>
              <a:ea typeface="Lato"/>
              <a:cs typeface="Lato"/>
              <a:sym typeface="Lato"/>
            </a:endParaRPr>
          </a:p>
          <a:p>
            <a:pPr marL="0" lvl="0" indent="0" algn="l" rtl="0">
              <a:spcBef>
                <a:spcPts val="1600"/>
              </a:spcBef>
              <a:spcAft>
                <a:spcPts val="0"/>
              </a:spcAft>
              <a:buNone/>
            </a:pP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1831</Words>
  <Application>Microsoft Office PowerPoint</Application>
  <PresentationFormat>On-screen Show (16:9)</PresentationFormat>
  <Paragraphs>218</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Times New Roman</vt:lpstr>
      <vt:lpstr>Lato</vt:lpstr>
      <vt:lpstr>Montserrat</vt:lpstr>
      <vt:lpstr>Tahoma</vt:lpstr>
      <vt:lpstr>Focus</vt:lpstr>
      <vt:lpstr>Market Basket Analysis, Frequent Itemsets, Association Rules, A-priori Algorithms, Other Algorithms</vt:lpstr>
      <vt:lpstr>What?</vt:lpstr>
      <vt:lpstr>Advantages</vt:lpstr>
      <vt:lpstr>Applications</vt:lpstr>
      <vt:lpstr>Example:</vt:lpstr>
      <vt:lpstr>Frequent item sets</vt:lpstr>
      <vt:lpstr>PowerPoint Presentation</vt:lpstr>
      <vt:lpstr>Association Rules</vt:lpstr>
      <vt:lpstr>PowerPoint Presentation</vt:lpstr>
      <vt:lpstr>Applications of Association Rules</vt:lpstr>
      <vt:lpstr>Apriori Algorithm</vt:lpstr>
      <vt:lpstr>Algorithm</vt:lpstr>
      <vt:lpstr>PowerPoint Presentation</vt:lpstr>
      <vt:lpstr>PowerPoint Presentation</vt:lpstr>
      <vt:lpstr>     PCY Algorithm</vt:lpstr>
      <vt:lpstr>PASS 1</vt:lpstr>
      <vt:lpstr>PASS 2</vt:lpstr>
      <vt:lpstr>Main Memory picture for PCY</vt:lpstr>
      <vt:lpstr>Savasere, Omiecinski &amp; Navathe [SON] Algorithm</vt:lpstr>
      <vt:lpstr>Savasere, Omiecinski &amp; Navathe [SON] Algorithm</vt:lpstr>
      <vt:lpstr>Savasere, Omiecinski &amp; Navathe [SON] Algorithm</vt:lpstr>
      <vt:lpstr>Savasere, Omiecinski &amp; Navathe [SON] Algorithm</vt:lpstr>
      <vt:lpstr>PowerPoint Presentation</vt:lpstr>
      <vt:lpstr>PowerPoint Presentation</vt:lpstr>
      <vt:lpstr>PowerPoint Presentation</vt:lpstr>
      <vt:lpstr>Naïve Algorithm</vt:lpstr>
      <vt:lpstr>Details of Main-Memory Counting</vt:lpstr>
      <vt:lpstr>PowerPoint Presentation</vt:lpstr>
      <vt:lpstr>Details of Approach</vt:lpstr>
      <vt:lpstr>Details of Approach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Basket Analysis, Frequent Itemsets, Association Rules, A-priori Algorithms, Other Algorithms</dc:title>
  <cp:lastModifiedBy>Tanmay Mhaske</cp:lastModifiedBy>
  <cp:revision>1</cp:revision>
  <dcterms:modified xsi:type="dcterms:W3CDTF">2019-10-29T14:38:47Z</dcterms:modified>
</cp:coreProperties>
</file>