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verage" panose="020B0604020202020204" charset="0"/>
      <p:regular r:id="rId27"/>
    </p:embeddedFont>
    <p:embeddedFont>
      <p:font typeface="Nunito" panose="020B0604020202020204" charset="0"/>
      <p:regular r:id="rId28"/>
      <p:bold r:id="rId29"/>
      <p:italic r:id="rId30"/>
      <p:boldItalic r:id="rId31"/>
    </p:embeddedFont>
    <p:embeddedFont>
      <p:font typeface="Oswald" panose="020B0604020202020204" charset="0"/>
      <p:regular r:id="rId32"/>
      <p:bold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K-nearest_neighbor_algorith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5488d8a0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5488d8a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5488d8a0d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5488d8a0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050">
                <a:solidFill>
                  <a:srgbClr val="222222"/>
                </a:solidFill>
              </a:rPr>
              <a:t>Collaborative filtering systems have many forms, but many common systems can be reduced to two steps:</a:t>
            </a:r>
            <a:endParaRPr sz="1050">
              <a:solidFill>
                <a:srgbClr val="222222"/>
              </a:solidFill>
            </a:endParaRPr>
          </a:p>
          <a:p>
            <a:pPr marL="901700" lvl="0" indent="-295275" algn="l" rtl="0">
              <a:lnSpc>
                <a:spcPct val="115000"/>
              </a:lnSpc>
              <a:spcBef>
                <a:spcPts val="600"/>
              </a:spcBef>
              <a:spcAft>
                <a:spcPts val="0"/>
              </a:spcAft>
              <a:buClr>
                <a:srgbClr val="222222"/>
              </a:buClr>
              <a:buSzPts val="1050"/>
              <a:buAutoNum type="arabicPeriod"/>
            </a:pPr>
            <a:r>
              <a:rPr lang="en" sz="1050">
                <a:solidFill>
                  <a:srgbClr val="222222"/>
                </a:solidFill>
              </a:rPr>
              <a:t>Look for users who share the same rating patterns with the active user (the user whom the prediction is for).</a:t>
            </a:r>
            <a:endParaRPr sz="1050">
              <a:solidFill>
                <a:srgbClr val="222222"/>
              </a:solidFill>
            </a:endParaRPr>
          </a:p>
          <a:p>
            <a:pPr marL="901700" lvl="0" indent="-295275" algn="l" rtl="0">
              <a:lnSpc>
                <a:spcPct val="115000"/>
              </a:lnSpc>
              <a:spcBef>
                <a:spcPts val="0"/>
              </a:spcBef>
              <a:spcAft>
                <a:spcPts val="0"/>
              </a:spcAft>
              <a:buClr>
                <a:srgbClr val="222222"/>
              </a:buClr>
              <a:buSzPts val="1050"/>
              <a:buAutoNum type="arabicPeriod"/>
            </a:pPr>
            <a:r>
              <a:rPr lang="en" sz="1050">
                <a:solidFill>
                  <a:srgbClr val="222222"/>
                </a:solidFill>
              </a:rPr>
              <a:t>Use the ratings from those like-minded users found in step 1 to calculate a prediction for the active user</a:t>
            </a:r>
            <a:endParaRPr sz="1050">
              <a:solidFill>
                <a:srgbClr val="222222"/>
              </a:solidFill>
            </a:endParaRPr>
          </a:p>
          <a:p>
            <a:pPr marL="0" lvl="0" indent="0" algn="l" rtl="0">
              <a:lnSpc>
                <a:spcPct val="115000"/>
              </a:lnSpc>
              <a:spcBef>
                <a:spcPts val="600"/>
              </a:spcBef>
              <a:spcAft>
                <a:spcPts val="0"/>
              </a:spcAft>
              <a:buNone/>
            </a:pPr>
            <a:r>
              <a:rPr lang="en" sz="1050">
                <a:solidFill>
                  <a:srgbClr val="222222"/>
                </a:solidFill>
              </a:rPr>
              <a:t>This falls under the category of user-based collaborative filtering. A specific application of this is the user-based </a:t>
            </a:r>
            <a:r>
              <a:rPr lang="en" sz="1050" u="sng">
                <a:solidFill>
                  <a:srgbClr val="0B0080"/>
                </a:solidFill>
                <a:hlinkClick r:id="rId3"/>
              </a:rPr>
              <a:t>Nearest Neighbor algorithm</a:t>
            </a:r>
            <a:r>
              <a:rPr lang="en" sz="1050">
                <a:solidFill>
                  <a:srgbClr val="222222"/>
                </a:solidFill>
              </a:rPr>
              <a:t>.</a:t>
            </a:r>
            <a:endParaRPr sz="1050">
              <a:solidFill>
                <a:srgbClr val="222222"/>
              </a:solidFill>
            </a:endParaRPr>
          </a:p>
          <a:p>
            <a:pPr marL="0" lvl="0" indent="0" algn="l" rtl="0">
              <a:lnSpc>
                <a:spcPct val="115000"/>
              </a:lnSpc>
              <a:spcBef>
                <a:spcPts val="600"/>
              </a:spcBef>
              <a:spcAft>
                <a:spcPts val="0"/>
              </a:spcAft>
              <a:buNone/>
            </a:pPr>
            <a:r>
              <a:rPr lang="en" sz="1050">
                <a:solidFill>
                  <a:srgbClr val="222222"/>
                </a:solidFill>
              </a:rPr>
              <a:t>Alternatively, item-based collaborative filtering (users who bought x also bought y), proceeds in an item-centric manner:</a:t>
            </a:r>
            <a:endParaRPr sz="1050">
              <a:solidFill>
                <a:srgbClr val="222222"/>
              </a:solidFill>
            </a:endParaRPr>
          </a:p>
          <a:p>
            <a:pPr marL="901700" lvl="0" indent="-295275" algn="l" rtl="0">
              <a:lnSpc>
                <a:spcPct val="115000"/>
              </a:lnSpc>
              <a:spcBef>
                <a:spcPts val="600"/>
              </a:spcBef>
              <a:spcAft>
                <a:spcPts val="0"/>
              </a:spcAft>
              <a:buClr>
                <a:srgbClr val="222222"/>
              </a:buClr>
              <a:buSzPts val="1050"/>
              <a:buAutoNum type="arabicPeriod"/>
            </a:pPr>
            <a:r>
              <a:rPr lang="en" sz="1050">
                <a:solidFill>
                  <a:srgbClr val="222222"/>
                </a:solidFill>
              </a:rPr>
              <a:t>Build an item-item matrix determining relationships between pairs of items</a:t>
            </a:r>
            <a:endParaRPr sz="1050">
              <a:solidFill>
                <a:srgbClr val="222222"/>
              </a:solidFill>
            </a:endParaRPr>
          </a:p>
          <a:p>
            <a:pPr marL="901700" lvl="0" indent="-295275" algn="l" rtl="0">
              <a:lnSpc>
                <a:spcPct val="115000"/>
              </a:lnSpc>
              <a:spcBef>
                <a:spcPts val="0"/>
              </a:spcBef>
              <a:spcAft>
                <a:spcPts val="0"/>
              </a:spcAft>
              <a:buClr>
                <a:srgbClr val="222222"/>
              </a:buClr>
              <a:buSzPts val="1050"/>
              <a:buAutoNum type="arabicPeriod"/>
            </a:pPr>
            <a:r>
              <a:rPr lang="en" sz="1050">
                <a:solidFill>
                  <a:srgbClr val="222222"/>
                </a:solidFill>
              </a:rPr>
              <a:t>Infer the tastes of the current user by examining the matrix and matching that user's data</a:t>
            </a:r>
            <a:endParaRPr sz="1050">
              <a:solidFill>
                <a:srgbClr val="222222"/>
              </a:solidFill>
            </a:endParaRPr>
          </a:p>
          <a:p>
            <a:pPr marL="0" lvl="0" indent="0" algn="l" rtl="0">
              <a:spcBef>
                <a:spcPts val="1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5488d8a0d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5488d8a0d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5488d8a0d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5488d8a0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Cosine similarity , jaccard distance, manhattan distance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5bd5ed8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5bd5ed8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5c51668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5c51668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c60505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c60505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c605053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c605053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5c605053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5c605053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Cosine similarity , jaccard distance, manhattan distance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54af8fa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54af8fa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5459caf24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5459caf24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54af8fadf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54af8fad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54af8fad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54af8fad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54af8fadf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54af8fad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5c605053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5c60505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5c6050535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5c605053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5459caf24_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5459caf24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5459caf24_7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5459caf24_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5488d8a0d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5488d8a0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5488d8a0d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5488d8a0d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488d8a0d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488d8a0d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4d24d0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4d24d0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54d24d01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4d24d0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QjsX85YuHEvYTevFKJsvYtIBOUGEkxIV/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0" y="399475"/>
            <a:ext cx="9144000" cy="8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Recommendation Systems</a:t>
            </a:r>
            <a:endParaRPr/>
          </a:p>
        </p:txBody>
      </p:sp>
      <p:sp>
        <p:nvSpPr>
          <p:cNvPr id="60" name="Google Shape;60;p13"/>
          <p:cNvSpPr txBox="1">
            <a:spLocks noGrp="1"/>
          </p:cNvSpPr>
          <p:nvPr>
            <p:ph type="subTitle" idx="1"/>
          </p:nvPr>
        </p:nvSpPr>
        <p:spPr>
          <a:xfrm>
            <a:off x="671250" y="1479450"/>
            <a:ext cx="7801500" cy="328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89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Filtering</a:t>
            </a:r>
            <a:endParaRPr/>
          </a:p>
        </p:txBody>
      </p:sp>
      <p:sp>
        <p:nvSpPr>
          <p:cNvPr id="116" name="Google Shape;116;p22"/>
          <p:cNvSpPr txBox="1">
            <a:spLocks noGrp="1"/>
          </p:cNvSpPr>
          <p:nvPr>
            <p:ph type="body" idx="1"/>
          </p:nvPr>
        </p:nvSpPr>
        <p:spPr>
          <a:xfrm>
            <a:off x="311700" y="1008375"/>
            <a:ext cx="42603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FFFF00"/>
                </a:solidFill>
                <a:latin typeface="Arial"/>
                <a:ea typeface="Arial"/>
                <a:cs typeface="Arial"/>
                <a:sym typeface="Arial"/>
              </a:rPr>
              <a:t>Collaborative-filtering</a:t>
            </a:r>
            <a:r>
              <a:rPr lang="en" sz="1200">
                <a:solidFill>
                  <a:srgbClr val="FFFFFF"/>
                </a:solidFill>
                <a:latin typeface="Arial"/>
                <a:ea typeface="Arial"/>
                <a:cs typeface="Arial"/>
                <a:sym typeface="Arial"/>
              </a:rPr>
              <a:t> systems focus on the relationship between users and items. Similarity of items is determined by the similarity by the similarity of the ratings of those items by the user who rated both items</a:t>
            </a:r>
            <a:endParaRPr sz="1200">
              <a:solidFill>
                <a:srgbClr val="FFFFFF"/>
              </a:solidFill>
              <a:latin typeface="Arial"/>
              <a:ea typeface="Arial"/>
              <a:cs typeface="Arial"/>
              <a:sym typeface="Arial"/>
            </a:endParaRPr>
          </a:p>
          <a:p>
            <a:pPr marL="0" lvl="0" indent="0" algn="l" rtl="0">
              <a:lnSpc>
                <a:spcPct val="115000"/>
              </a:lnSpc>
              <a:spcBef>
                <a:spcPts val="600"/>
              </a:spcBef>
              <a:spcAft>
                <a:spcPts val="0"/>
              </a:spcAft>
              <a:buNone/>
            </a:pPr>
            <a:endParaRPr sz="1200">
              <a:solidFill>
                <a:srgbClr val="FFFFFF"/>
              </a:solidFill>
              <a:latin typeface="Arial"/>
              <a:ea typeface="Arial"/>
              <a:cs typeface="Arial"/>
              <a:sym typeface="Arial"/>
            </a:endParaRPr>
          </a:p>
          <a:p>
            <a:pPr marL="0" lvl="0" indent="0" algn="l" rtl="0">
              <a:lnSpc>
                <a:spcPct val="115000"/>
              </a:lnSpc>
              <a:spcBef>
                <a:spcPts val="600"/>
              </a:spcBef>
              <a:spcAft>
                <a:spcPts val="0"/>
              </a:spcAft>
              <a:buNone/>
            </a:pPr>
            <a:r>
              <a:rPr lang="en" sz="1200" b="1" u="sng">
                <a:solidFill>
                  <a:srgbClr val="FFFFFF"/>
                </a:solidFill>
                <a:latin typeface="Arial"/>
                <a:ea typeface="Arial"/>
                <a:cs typeface="Arial"/>
                <a:sym typeface="Arial"/>
              </a:rPr>
              <a:t>2 Main Entities:</a:t>
            </a:r>
            <a:endParaRPr sz="1200" b="1" u="sng">
              <a:solidFill>
                <a:srgbClr val="FFFFFF"/>
              </a:solidFill>
              <a:latin typeface="Arial"/>
              <a:ea typeface="Arial"/>
              <a:cs typeface="Arial"/>
              <a:sym typeface="Arial"/>
            </a:endParaRPr>
          </a:p>
          <a:p>
            <a:pPr marL="0" lvl="0" indent="0" algn="l" rtl="0">
              <a:spcBef>
                <a:spcPts val="700"/>
              </a:spcBef>
              <a:spcAft>
                <a:spcPts val="0"/>
              </a:spcAft>
              <a:buNone/>
            </a:pPr>
            <a:r>
              <a:rPr lang="en" sz="1200" b="1">
                <a:solidFill>
                  <a:srgbClr val="FFFFFF"/>
                </a:solidFill>
                <a:latin typeface="Arial"/>
                <a:ea typeface="Arial"/>
                <a:cs typeface="Arial"/>
                <a:sym typeface="Arial"/>
              </a:rPr>
              <a:t>User:</a:t>
            </a:r>
            <a:r>
              <a:rPr lang="en" sz="1200">
                <a:solidFill>
                  <a:srgbClr val="FFFFFF"/>
                </a:solidFill>
                <a:latin typeface="Arial"/>
                <a:ea typeface="Arial"/>
                <a:cs typeface="Arial"/>
                <a:sym typeface="Arial"/>
              </a:rPr>
              <a:t>Any individual who provides ratings to a system</a:t>
            </a:r>
            <a:endParaRPr sz="1200">
              <a:solidFill>
                <a:srgbClr val="FFFFFF"/>
              </a:solidFill>
              <a:latin typeface="Arial"/>
              <a:ea typeface="Arial"/>
              <a:cs typeface="Arial"/>
              <a:sym typeface="Arial"/>
            </a:endParaRPr>
          </a:p>
          <a:p>
            <a:pPr marL="0" lvl="0" indent="0" algn="l" rtl="0">
              <a:spcBef>
                <a:spcPts val="700"/>
              </a:spcBef>
              <a:spcAft>
                <a:spcPts val="0"/>
              </a:spcAft>
              <a:buNone/>
            </a:pPr>
            <a:r>
              <a:rPr lang="en" sz="1200" b="1">
                <a:solidFill>
                  <a:srgbClr val="FFFFFF"/>
                </a:solidFill>
                <a:latin typeface="Arial"/>
                <a:ea typeface="Arial"/>
                <a:cs typeface="Arial"/>
                <a:sym typeface="Arial"/>
              </a:rPr>
              <a:t>Items:</a:t>
            </a:r>
            <a:r>
              <a:rPr lang="en" sz="1200">
                <a:solidFill>
                  <a:srgbClr val="FFFFFF"/>
                </a:solidFill>
                <a:latin typeface="Arial"/>
                <a:ea typeface="Arial"/>
                <a:cs typeface="Arial"/>
                <a:sym typeface="Arial"/>
              </a:rPr>
              <a:t>Anything for which a human can provide a rating</a:t>
            </a:r>
            <a:endParaRPr sz="1200">
              <a:solidFill>
                <a:srgbClr val="FFFFFF"/>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FFFFFF"/>
              </a:solidFill>
              <a:latin typeface="Arial"/>
              <a:ea typeface="Arial"/>
              <a:cs typeface="Arial"/>
              <a:sym typeface="Arial"/>
            </a:endParaRPr>
          </a:p>
          <a:p>
            <a:pPr marL="0" lvl="0" indent="0" algn="l" rtl="0">
              <a:spcBef>
                <a:spcPts val="600"/>
              </a:spcBef>
              <a:spcAft>
                <a:spcPts val="0"/>
              </a:spcAft>
              <a:buNone/>
            </a:pPr>
            <a:r>
              <a:rPr lang="en" sz="1200" b="1" u="sng">
                <a:solidFill>
                  <a:srgbClr val="FFFFFF"/>
                </a:solidFill>
                <a:latin typeface="Arial"/>
                <a:ea typeface="Arial"/>
                <a:cs typeface="Arial"/>
                <a:sym typeface="Arial"/>
              </a:rPr>
              <a:t>Basic Assumptions:</a:t>
            </a:r>
            <a:endParaRPr sz="1200" b="1" u="sng">
              <a:solidFill>
                <a:srgbClr val="FFFFFF"/>
              </a:solidFill>
              <a:latin typeface="Arial"/>
              <a:ea typeface="Arial"/>
              <a:cs typeface="Arial"/>
              <a:sym typeface="Arial"/>
            </a:endParaRPr>
          </a:p>
          <a:p>
            <a:pPr marL="0" lvl="0" indent="0" algn="l" rtl="0">
              <a:spcBef>
                <a:spcPts val="600"/>
              </a:spcBef>
              <a:spcAft>
                <a:spcPts val="0"/>
              </a:spcAft>
              <a:buNone/>
            </a:pPr>
            <a:r>
              <a:rPr lang="en" sz="1200">
                <a:solidFill>
                  <a:srgbClr val="FFFFFF"/>
                </a:solidFill>
                <a:latin typeface="Arial"/>
                <a:ea typeface="Arial"/>
                <a:cs typeface="Arial"/>
                <a:sym typeface="Arial"/>
              </a:rPr>
              <a:t>-Users with similar interests have common preferences</a:t>
            </a:r>
            <a:endParaRPr sz="1200">
              <a:solidFill>
                <a:srgbClr val="FFFFFF"/>
              </a:solidFill>
              <a:latin typeface="Arial"/>
              <a:ea typeface="Arial"/>
              <a:cs typeface="Arial"/>
              <a:sym typeface="Arial"/>
            </a:endParaRPr>
          </a:p>
          <a:p>
            <a:pPr marL="0" lvl="0" indent="0" algn="l" rtl="0">
              <a:spcBef>
                <a:spcPts val="600"/>
              </a:spcBef>
              <a:spcAft>
                <a:spcPts val="0"/>
              </a:spcAft>
              <a:buNone/>
            </a:pPr>
            <a:r>
              <a:rPr lang="en" sz="1200">
                <a:solidFill>
                  <a:srgbClr val="FFFFFF"/>
                </a:solidFill>
                <a:latin typeface="Arial"/>
                <a:ea typeface="Arial"/>
                <a:cs typeface="Arial"/>
                <a:sym typeface="Arial"/>
              </a:rPr>
              <a:t>-Sufficiently large number of user preference are available</a:t>
            </a:r>
            <a:endParaRPr sz="1200">
              <a:solidFill>
                <a:srgbClr val="FFFFFF"/>
              </a:solidFill>
              <a:latin typeface="Arial"/>
              <a:ea typeface="Arial"/>
              <a:cs typeface="Arial"/>
              <a:sym typeface="Arial"/>
            </a:endParaRPr>
          </a:p>
          <a:p>
            <a:pPr marL="0" lvl="0" indent="0" algn="l" rtl="0">
              <a:spcBef>
                <a:spcPts val="600"/>
              </a:spcBef>
              <a:spcAft>
                <a:spcPts val="1600"/>
              </a:spcAft>
              <a:buNone/>
            </a:pPr>
            <a:endParaRPr sz="1200">
              <a:latin typeface="Arial"/>
              <a:ea typeface="Arial"/>
              <a:cs typeface="Arial"/>
              <a:sym typeface="Arial"/>
            </a:endParaRPr>
          </a:p>
        </p:txBody>
      </p:sp>
      <p:pic>
        <p:nvPicPr>
          <p:cNvPr id="117" name="Google Shape;117;p22"/>
          <p:cNvPicPr preferRelativeResize="0"/>
          <p:nvPr/>
        </p:nvPicPr>
        <p:blipFill>
          <a:blip r:embed="rId3">
            <a:alphaModFix/>
          </a:blip>
          <a:stretch>
            <a:fillRect/>
          </a:stretch>
        </p:blipFill>
        <p:spPr>
          <a:xfrm>
            <a:off x="5126575" y="1363288"/>
            <a:ext cx="2932300" cy="241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Filtering - Types </a:t>
            </a:r>
            <a:endParaRPr/>
          </a:p>
        </p:txBody>
      </p:sp>
      <p:sp>
        <p:nvSpPr>
          <p:cNvPr id="123" name="Google Shape;123;p23"/>
          <p:cNvSpPr txBox="1"/>
          <p:nvPr/>
        </p:nvSpPr>
        <p:spPr>
          <a:xfrm>
            <a:off x="433275" y="1182275"/>
            <a:ext cx="7909800" cy="344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FFFFFF"/>
                </a:solidFill>
              </a:rPr>
              <a:t>Collaborative filtering can be classified based on methodology and approach</a:t>
            </a:r>
            <a:endParaRPr sz="1300">
              <a:solidFill>
                <a:srgbClr val="FFFFFF"/>
              </a:solidFill>
            </a:endParaRPr>
          </a:p>
          <a:p>
            <a:pPr marL="0" lvl="0" indent="0" algn="l" rtl="0">
              <a:lnSpc>
                <a:spcPct val="115000"/>
              </a:lnSpc>
              <a:spcBef>
                <a:spcPts val="600"/>
              </a:spcBef>
              <a:spcAft>
                <a:spcPts val="0"/>
              </a:spcAft>
              <a:buNone/>
            </a:pPr>
            <a:endParaRPr sz="1300">
              <a:solidFill>
                <a:srgbClr val="FFFFFF"/>
              </a:solidFill>
            </a:endParaRPr>
          </a:p>
          <a:p>
            <a:pPr marL="0" lvl="0" indent="0" algn="l" rtl="0">
              <a:lnSpc>
                <a:spcPct val="115000"/>
              </a:lnSpc>
              <a:spcBef>
                <a:spcPts val="600"/>
              </a:spcBef>
              <a:spcAft>
                <a:spcPts val="0"/>
              </a:spcAft>
              <a:buNone/>
            </a:pPr>
            <a:r>
              <a:rPr lang="en" sz="1200">
                <a:solidFill>
                  <a:srgbClr val="FFFFFF"/>
                </a:solidFill>
              </a:rPr>
              <a:t>Types based on methodology</a:t>
            </a:r>
            <a:endParaRPr sz="1200">
              <a:solidFill>
                <a:srgbClr val="FFFFFF"/>
              </a:solidFill>
            </a:endParaRPr>
          </a:p>
          <a:p>
            <a:pPr marL="0" lvl="0" indent="0" algn="l" rtl="0">
              <a:lnSpc>
                <a:spcPct val="115000"/>
              </a:lnSpc>
              <a:spcBef>
                <a:spcPts val="600"/>
              </a:spcBef>
              <a:spcAft>
                <a:spcPts val="0"/>
              </a:spcAft>
              <a:buNone/>
            </a:pPr>
            <a:endParaRPr sz="1200">
              <a:solidFill>
                <a:srgbClr val="FFFFFF"/>
              </a:solidFill>
            </a:endParaRPr>
          </a:p>
          <a:p>
            <a:pPr marL="457200" lvl="0" indent="-304800" algn="l" rtl="0">
              <a:lnSpc>
                <a:spcPct val="115000"/>
              </a:lnSpc>
              <a:spcBef>
                <a:spcPts val="600"/>
              </a:spcBef>
              <a:spcAft>
                <a:spcPts val="0"/>
              </a:spcAft>
              <a:buClr>
                <a:srgbClr val="FFFFFF"/>
              </a:buClr>
              <a:buSzPts val="1200"/>
              <a:buAutoNum type="arabicPeriod"/>
            </a:pPr>
            <a:r>
              <a:rPr lang="en" sz="1200">
                <a:solidFill>
                  <a:srgbClr val="FFFFFF"/>
                </a:solidFill>
              </a:rPr>
              <a:t>User-based collaborative filtering</a:t>
            </a:r>
            <a:endParaRPr sz="1200">
              <a:solidFill>
                <a:srgbClr val="FFFFFF"/>
              </a:solidFill>
            </a:endParaRPr>
          </a:p>
          <a:p>
            <a:pPr marL="457200" lvl="0" indent="0" algn="l" rtl="0">
              <a:lnSpc>
                <a:spcPct val="115000"/>
              </a:lnSpc>
              <a:spcBef>
                <a:spcPts val="600"/>
              </a:spcBef>
              <a:spcAft>
                <a:spcPts val="0"/>
              </a:spcAft>
              <a:buNone/>
            </a:pPr>
            <a:r>
              <a:rPr lang="en" sz="1200">
                <a:solidFill>
                  <a:srgbClr val="FFFFFF"/>
                </a:solidFill>
              </a:rPr>
              <a:t>Look for users who share the same rating patterns with the active user (the user whom the prediction is for).</a:t>
            </a:r>
            <a:endParaRPr sz="1200">
              <a:solidFill>
                <a:srgbClr val="FFFFFF"/>
              </a:solidFill>
            </a:endParaRPr>
          </a:p>
          <a:p>
            <a:pPr marL="457200" lvl="0" indent="0" algn="l" rtl="0">
              <a:lnSpc>
                <a:spcPct val="115000"/>
              </a:lnSpc>
              <a:spcBef>
                <a:spcPts val="600"/>
              </a:spcBef>
              <a:spcAft>
                <a:spcPts val="0"/>
              </a:spcAft>
              <a:buNone/>
            </a:pPr>
            <a:r>
              <a:rPr lang="en" sz="1200">
                <a:solidFill>
                  <a:srgbClr val="FFFFFF"/>
                </a:solidFill>
              </a:rPr>
              <a:t>Use the ratings from those like-minded users found in step 1 to calculate a prediction for the active user</a:t>
            </a:r>
            <a:endParaRPr sz="1200">
              <a:solidFill>
                <a:srgbClr val="FFFFFF"/>
              </a:solidFill>
            </a:endParaRPr>
          </a:p>
          <a:p>
            <a:pPr marL="457200" lvl="0" indent="0" algn="l" rtl="0">
              <a:lnSpc>
                <a:spcPct val="115000"/>
              </a:lnSpc>
              <a:spcBef>
                <a:spcPts val="600"/>
              </a:spcBef>
              <a:spcAft>
                <a:spcPts val="0"/>
              </a:spcAft>
              <a:buNone/>
            </a:pPr>
            <a:endParaRPr sz="1200">
              <a:solidFill>
                <a:srgbClr val="FFFFFF"/>
              </a:solidFill>
            </a:endParaRPr>
          </a:p>
          <a:p>
            <a:pPr marL="457200" lvl="0" indent="-304800" algn="l" rtl="0">
              <a:lnSpc>
                <a:spcPct val="115000"/>
              </a:lnSpc>
              <a:spcBef>
                <a:spcPts val="100"/>
              </a:spcBef>
              <a:spcAft>
                <a:spcPts val="0"/>
              </a:spcAft>
              <a:buClr>
                <a:srgbClr val="FFFFFF"/>
              </a:buClr>
              <a:buSzPts val="1200"/>
              <a:buAutoNum type="arabicPeriod"/>
            </a:pPr>
            <a:r>
              <a:rPr lang="en" sz="1200">
                <a:solidFill>
                  <a:srgbClr val="FFFFFF"/>
                </a:solidFill>
              </a:rPr>
              <a:t>Item-based collaborative filtering</a:t>
            </a:r>
            <a:endParaRPr sz="1200">
              <a:solidFill>
                <a:srgbClr val="FFFFFF"/>
              </a:solidFill>
            </a:endParaRPr>
          </a:p>
          <a:p>
            <a:pPr marL="457200" lvl="0" indent="0" algn="l" rtl="0">
              <a:lnSpc>
                <a:spcPct val="115000"/>
              </a:lnSpc>
              <a:spcBef>
                <a:spcPts val="600"/>
              </a:spcBef>
              <a:spcAft>
                <a:spcPts val="0"/>
              </a:spcAft>
              <a:buNone/>
            </a:pPr>
            <a:r>
              <a:rPr lang="en" sz="1200">
                <a:solidFill>
                  <a:srgbClr val="FFFFFF"/>
                </a:solidFill>
              </a:rPr>
              <a:t>Build an item-item matrix determining relationships between pairs of items</a:t>
            </a:r>
            <a:endParaRPr sz="1200">
              <a:solidFill>
                <a:srgbClr val="FFFFFF"/>
              </a:solidFill>
            </a:endParaRPr>
          </a:p>
          <a:p>
            <a:pPr marL="457200" lvl="0" indent="0" algn="l" rtl="0">
              <a:lnSpc>
                <a:spcPct val="115000"/>
              </a:lnSpc>
              <a:spcBef>
                <a:spcPts val="600"/>
              </a:spcBef>
              <a:spcAft>
                <a:spcPts val="100"/>
              </a:spcAft>
              <a:buNone/>
            </a:pPr>
            <a:r>
              <a:rPr lang="en" sz="1200">
                <a:solidFill>
                  <a:srgbClr val="FFFFFF"/>
                </a:solidFill>
              </a:rPr>
              <a:t>Infer the tastes of the current user by examining the matrix and matching that user's data</a:t>
            </a:r>
            <a:endParaRPr sz="12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filtering - Algorithms</a:t>
            </a:r>
            <a:endParaRPr/>
          </a:p>
        </p:txBody>
      </p:sp>
      <p:sp>
        <p:nvSpPr>
          <p:cNvPr id="129" name="Google Shape;129;p24"/>
          <p:cNvSpPr txBox="1">
            <a:spLocks noGrp="1"/>
          </p:cNvSpPr>
          <p:nvPr>
            <p:ph type="body" idx="1"/>
          </p:nvPr>
        </p:nvSpPr>
        <p:spPr>
          <a:xfrm>
            <a:off x="311700" y="1152475"/>
            <a:ext cx="4260300" cy="38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u="sng">
                <a:solidFill>
                  <a:srgbClr val="FFFFFF"/>
                </a:solidFill>
                <a:latin typeface="Arial"/>
                <a:ea typeface="Arial"/>
                <a:cs typeface="Arial"/>
                <a:sym typeface="Arial"/>
              </a:rPr>
              <a:t>Memory based approach</a:t>
            </a:r>
            <a:endParaRPr sz="1200" b="1" u="sng">
              <a:solidFill>
                <a:srgbClr val="FFFFFF"/>
              </a:solidFill>
              <a:latin typeface="Arial"/>
              <a:ea typeface="Arial"/>
              <a:cs typeface="Arial"/>
              <a:sym typeface="Arial"/>
            </a:endParaRPr>
          </a:p>
          <a:p>
            <a:pPr marL="0" lvl="0" indent="0" algn="l" rtl="0">
              <a:spcBef>
                <a:spcPts val="1600"/>
              </a:spcBef>
              <a:spcAft>
                <a:spcPts val="0"/>
              </a:spcAft>
              <a:buNone/>
            </a:pPr>
            <a:r>
              <a:rPr lang="en" sz="1200">
                <a:solidFill>
                  <a:srgbClr val="FFFFFF"/>
                </a:solidFill>
                <a:latin typeface="Arial"/>
                <a:ea typeface="Arial"/>
                <a:cs typeface="Arial"/>
                <a:sym typeface="Arial"/>
              </a:rPr>
              <a:t>The memory-based approach uses user rating data to compute the similarity between users or items. Typical examples of this approach are neighbourhood-based CF and item-based/user-based top-N recommendations. </a:t>
            </a:r>
            <a:endParaRPr sz="1200">
              <a:solidFill>
                <a:srgbClr val="FFFFFF"/>
              </a:solidFill>
              <a:latin typeface="Arial"/>
              <a:ea typeface="Arial"/>
              <a:cs typeface="Arial"/>
              <a:sym typeface="Arial"/>
            </a:endParaRPr>
          </a:p>
          <a:p>
            <a:pPr marL="0" lvl="0" indent="0" algn="l" rtl="0">
              <a:spcBef>
                <a:spcPts val="1600"/>
              </a:spcBef>
              <a:spcAft>
                <a:spcPts val="0"/>
              </a:spcAft>
              <a:buNone/>
            </a:pPr>
            <a:r>
              <a:rPr lang="en" sz="1200" b="1" u="sng">
                <a:solidFill>
                  <a:srgbClr val="FFFFFF"/>
                </a:solidFill>
                <a:latin typeface="Arial"/>
                <a:ea typeface="Arial"/>
                <a:cs typeface="Arial"/>
                <a:sym typeface="Arial"/>
              </a:rPr>
              <a:t>Model based approach</a:t>
            </a:r>
            <a:endParaRPr sz="1200" b="1" u="sng">
              <a:solidFill>
                <a:srgbClr val="FFFFFF"/>
              </a:solidFill>
              <a:latin typeface="Arial"/>
              <a:ea typeface="Arial"/>
              <a:cs typeface="Arial"/>
              <a:sym typeface="Arial"/>
            </a:endParaRPr>
          </a:p>
          <a:p>
            <a:pPr marL="0" lvl="0" indent="0" algn="l" rtl="0">
              <a:spcBef>
                <a:spcPts val="1600"/>
              </a:spcBef>
              <a:spcAft>
                <a:spcPts val="0"/>
              </a:spcAft>
              <a:buNone/>
            </a:pPr>
            <a:r>
              <a:rPr lang="en" sz="1200">
                <a:solidFill>
                  <a:srgbClr val="FFFFFF"/>
                </a:solidFill>
                <a:latin typeface="Arial"/>
                <a:ea typeface="Arial"/>
                <a:cs typeface="Arial"/>
                <a:sym typeface="Arial"/>
              </a:rPr>
              <a:t>In this approach, models are developed using different data mining, machine learning algorithms to predict users' rating of unrated items. There are many model-based CF algorithms. Bayesian networks, clustering models, latent semantic models such as singular value decomposition, probabilistic latent semantic analysis, multiple multiplicative factor, latent Dirichlet allocation and Markov decision process based models.</a:t>
            </a:r>
            <a:endParaRPr sz="1200">
              <a:solidFill>
                <a:srgbClr val="FFFFFF"/>
              </a:solidFill>
              <a:latin typeface="Arial"/>
              <a:ea typeface="Arial"/>
              <a:cs typeface="Arial"/>
              <a:sym typeface="Arial"/>
            </a:endParaRPr>
          </a:p>
          <a:p>
            <a:pPr marL="0" lvl="0" indent="0" algn="l" rtl="0">
              <a:spcBef>
                <a:spcPts val="1600"/>
              </a:spcBef>
              <a:spcAft>
                <a:spcPts val="0"/>
              </a:spcAft>
              <a:buNone/>
            </a:pPr>
            <a:endParaRPr sz="1200" b="1" u="sng">
              <a:solidFill>
                <a:srgbClr val="FFFFFF"/>
              </a:solidFill>
              <a:latin typeface="Arial"/>
              <a:ea typeface="Arial"/>
              <a:cs typeface="Arial"/>
              <a:sym typeface="Arial"/>
            </a:endParaRPr>
          </a:p>
          <a:p>
            <a:pPr marL="0" lvl="0" indent="0" algn="l" rtl="0">
              <a:spcBef>
                <a:spcPts val="1600"/>
              </a:spcBef>
              <a:spcAft>
                <a:spcPts val="0"/>
              </a:spcAft>
              <a:buNone/>
            </a:pPr>
            <a:endParaRPr sz="1300">
              <a:solidFill>
                <a:srgbClr val="FFFFFF"/>
              </a:solidFill>
              <a:latin typeface="Arial"/>
              <a:ea typeface="Arial"/>
              <a:cs typeface="Arial"/>
              <a:sym typeface="Arial"/>
            </a:endParaRPr>
          </a:p>
          <a:p>
            <a:pPr marL="0" lvl="0" indent="0" algn="l" rtl="0">
              <a:spcBef>
                <a:spcPts val="0"/>
              </a:spcBef>
              <a:spcAft>
                <a:spcPts val="1600"/>
              </a:spcAft>
              <a:buNone/>
            </a:pPr>
            <a:endParaRPr sz="1300"/>
          </a:p>
        </p:txBody>
      </p:sp>
      <p:pic>
        <p:nvPicPr>
          <p:cNvPr id="130" name="Google Shape;130;p24"/>
          <p:cNvPicPr preferRelativeResize="0"/>
          <p:nvPr/>
        </p:nvPicPr>
        <p:blipFill rotWithShape="1">
          <a:blip r:embed="rId3">
            <a:alphaModFix/>
          </a:blip>
          <a:srcRect r="9436"/>
          <a:stretch/>
        </p:blipFill>
        <p:spPr>
          <a:xfrm>
            <a:off x="4872200" y="1017725"/>
            <a:ext cx="3829875" cy="386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a:t>
            </a:r>
            <a:endParaRPr/>
          </a:p>
        </p:txBody>
      </p:sp>
      <p:sp>
        <p:nvSpPr>
          <p:cNvPr id="136" name="Google Shape;136;p25"/>
          <p:cNvSpPr txBox="1">
            <a:spLocks noGrp="1"/>
          </p:cNvSpPr>
          <p:nvPr>
            <p:ph type="body" idx="1"/>
          </p:nvPr>
        </p:nvSpPr>
        <p:spPr>
          <a:xfrm>
            <a:off x="246600" y="1239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approaches for Collaborative filtering ?</a:t>
            </a:r>
            <a:endParaRPr/>
          </a:p>
          <a:p>
            <a:pPr marL="0" lvl="0" indent="0" algn="l" rtl="0">
              <a:spcBef>
                <a:spcPts val="1600"/>
              </a:spcBef>
              <a:spcAft>
                <a:spcPts val="0"/>
              </a:spcAft>
              <a:buNone/>
            </a:pPr>
            <a:r>
              <a:rPr lang="en"/>
              <a:t>Different types of similarity measures ?</a:t>
            </a: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Pros and Cons of Collaborative Filtering</a:t>
            </a:r>
            <a:endParaRPr/>
          </a:p>
        </p:txBody>
      </p:sp>
      <p:sp>
        <p:nvSpPr>
          <p:cNvPr id="142" name="Google Shape;14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rPr>
              <a:t>Pros:</a:t>
            </a:r>
            <a:endParaRPr sz="2200" b="1">
              <a:solidFill>
                <a:srgbClr val="FFFFFF"/>
              </a:solidFill>
            </a:endParaRPr>
          </a:p>
          <a:p>
            <a:pPr marL="0" lvl="0" indent="0" algn="l" rtl="0">
              <a:spcBef>
                <a:spcPts val="1600"/>
              </a:spcBef>
              <a:spcAft>
                <a:spcPts val="0"/>
              </a:spcAft>
              <a:buNone/>
            </a:pPr>
            <a:r>
              <a:rPr lang="en">
                <a:solidFill>
                  <a:srgbClr val="FFFFFF"/>
                </a:solidFill>
              </a:rPr>
              <a:t>Works for any kind of item because there is no feature selection needed.</a:t>
            </a:r>
            <a:endParaRPr>
              <a:solidFill>
                <a:srgbClr val="FFFFFF"/>
              </a:solidFill>
            </a:endParaRPr>
          </a:p>
          <a:p>
            <a:pPr marL="0" lvl="0" indent="0" algn="l" rtl="0">
              <a:spcBef>
                <a:spcPts val="1600"/>
              </a:spcBef>
              <a:spcAft>
                <a:spcPts val="0"/>
              </a:spcAft>
              <a:buNone/>
            </a:pPr>
            <a:r>
              <a:rPr lang="en" sz="2200" b="1">
                <a:solidFill>
                  <a:srgbClr val="FFFFFF"/>
                </a:solidFill>
              </a:rPr>
              <a:t>Cons:</a:t>
            </a:r>
            <a:endParaRPr sz="2200" b="1">
              <a:solidFill>
                <a:srgbClr val="FFFFFF"/>
              </a:solidFill>
            </a:endParaRPr>
          </a:p>
          <a:p>
            <a:pPr marL="0" lvl="0" indent="0" algn="l" rtl="0">
              <a:spcBef>
                <a:spcPts val="1600"/>
              </a:spcBef>
              <a:spcAft>
                <a:spcPts val="0"/>
              </a:spcAft>
              <a:buNone/>
            </a:pPr>
            <a:r>
              <a:rPr lang="en">
                <a:solidFill>
                  <a:srgbClr val="FFFFFF"/>
                </a:solidFill>
              </a:rPr>
              <a:t>Cold Start </a:t>
            </a:r>
            <a:endParaRPr>
              <a:solidFill>
                <a:srgbClr val="FFFFFF"/>
              </a:solidFill>
            </a:endParaRPr>
          </a:p>
          <a:p>
            <a:pPr marL="0" lvl="0" indent="0" algn="l" rtl="0">
              <a:spcBef>
                <a:spcPts val="1600"/>
              </a:spcBef>
              <a:spcAft>
                <a:spcPts val="0"/>
              </a:spcAft>
              <a:buNone/>
            </a:pPr>
            <a:r>
              <a:rPr lang="en">
                <a:solidFill>
                  <a:srgbClr val="FFFFFF"/>
                </a:solidFill>
              </a:rPr>
              <a:t>Sparsity </a:t>
            </a:r>
            <a:endParaRPr>
              <a:solidFill>
                <a:srgbClr val="FFFFFF"/>
              </a:solidFill>
            </a:endParaRPr>
          </a:p>
          <a:p>
            <a:pPr marL="0" lvl="0" indent="0" algn="l" rtl="0">
              <a:spcBef>
                <a:spcPts val="1600"/>
              </a:spcBef>
              <a:spcAft>
                <a:spcPts val="0"/>
              </a:spcAft>
              <a:buNone/>
            </a:pPr>
            <a:r>
              <a:rPr lang="en">
                <a:solidFill>
                  <a:srgbClr val="FFFFFF"/>
                </a:solidFill>
              </a:rPr>
              <a:t>First rater</a:t>
            </a:r>
            <a:endParaRPr>
              <a:solidFill>
                <a:srgbClr val="FFFFFF"/>
              </a:solidFill>
            </a:endParaRPr>
          </a:p>
          <a:p>
            <a:pPr marL="0" lvl="0" indent="0" algn="l" rtl="0">
              <a:spcBef>
                <a:spcPts val="1600"/>
              </a:spcBef>
              <a:spcAft>
                <a:spcPts val="1600"/>
              </a:spcAft>
              <a:buNone/>
            </a:pPr>
            <a:r>
              <a:rPr lang="en">
                <a:solidFill>
                  <a:srgbClr val="FFFFFF"/>
                </a:solidFill>
              </a:rPr>
              <a:t>Popularity bias</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a:t>
            </a:r>
            <a:endParaRPr/>
          </a:p>
        </p:txBody>
      </p:sp>
      <p:sp>
        <p:nvSpPr>
          <p:cNvPr id="148" name="Google Shape;14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Facebook</a:t>
            </a:r>
            <a:endParaRPr sz="2400">
              <a:solidFill>
                <a:srgbClr val="FFFFFF"/>
              </a:solidFill>
            </a:endParaRPr>
          </a:p>
          <a:p>
            <a:pPr marL="0" lvl="0" indent="0" algn="l" rtl="0">
              <a:spcBef>
                <a:spcPts val="1600"/>
              </a:spcBef>
              <a:spcAft>
                <a:spcPts val="0"/>
              </a:spcAft>
              <a:buNone/>
            </a:pPr>
            <a:endParaRPr sz="2400">
              <a:solidFill>
                <a:srgbClr val="FFFFFF"/>
              </a:solidFill>
            </a:endParaRPr>
          </a:p>
          <a:p>
            <a:pPr marL="0" lvl="0" indent="0" algn="l" rtl="0">
              <a:spcBef>
                <a:spcPts val="1600"/>
              </a:spcBef>
              <a:spcAft>
                <a:spcPts val="1600"/>
              </a:spcAft>
              <a:buNone/>
            </a:pPr>
            <a:r>
              <a:rPr lang="en" sz="2400">
                <a:solidFill>
                  <a:srgbClr val="FFFFFF"/>
                </a:solidFill>
              </a:rPr>
              <a:t>Spotify                                      </a:t>
            </a:r>
            <a:endParaRPr sz="2400">
              <a:solidFill>
                <a:srgbClr val="FFFFFF"/>
              </a:solidFill>
            </a:endParaRPr>
          </a:p>
        </p:txBody>
      </p:sp>
      <p:pic>
        <p:nvPicPr>
          <p:cNvPr id="149" name="Google Shape;149;p27"/>
          <p:cNvPicPr preferRelativeResize="0"/>
          <p:nvPr/>
        </p:nvPicPr>
        <p:blipFill>
          <a:blip r:embed="rId3">
            <a:alphaModFix/>
          </a:blip>
          <a:stretch>
            <a:fillRect/>
          </a:stretch>
        </p:blipFill>
        <p:spPr>
          <a:xfrm>
            <a:off x="3368450" y="1152475"/>
            <a:ext cx="2138450" cy="1202900"/>
          </a:xfrm>
          <a:prstGeom prst="rect">
            <a:avLst/>
          </a:prstGeom>
          <a:noFill/>
          <a:ln>
            <a:noFill/>
          </a:ln>
        </p:spPr>
      </p:pic>
      <p:pic>
        <p:nvPicPr>
          <p:cNvPr id="150" name="Google Shape;150;p27"/>
          <p:cNvPicPr preferRelativeResize="0"/>
          <p:nvPr/>
        </p:nvPicPr>
        <p:blipFill>
          <a:blip r:embed="rId4">
            <a:alphaModFix/>
          </a:blip>
          <a:stretch>
            <a:fillRect/>
          </a:stretch>
        </p:blipFill>
        <p:spPr>
          <a:xfrm>
            <a:off x="3368450" y="2877100"/>
            <a:ext cx="2138451" cy="11226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Utility Matrix</a:t>
            </a:r>
            <a:endParaRPr u="sng"/>
          </a:p>
        </p:txBody>
      </p:sp>
      <p:sp>
        <p:nvSpPr>
          <p:cNvPr id="156" name="Google Shape;156;p28"/>
          <p:cNvSpPr txBox="1">
            <a:spLocks noGrp="1"/>
          </p:cNvSpPr>
          <p:nvPr>
            <p:ph type="body" idx="1"/>
          </p:nvPr>
        </p:nvSpPr>
        <p:spPr>
          <a:xfrm>
            <a:off x="311700" y="1152475"/>
            <a:ext cx="8520600" cy="38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Arial"/>
                <a:ea typeface="Arial"/>
                <a:cs typeface="Arial"/>
                <a:sym typeface="Arial"/>
              </a:rPr>
              <a:t>The goal is to predict the values for the empty cells based on the information available in the cells which have been filled up</a:t>
            </a:r>
            <a:r>
              <a:rPr lang="en">
                <a:solidFill>
                  <a:srgbClr val="FFFFFF"/>
                </a:solidFill>
                <a:latin typeface="Roboto"/>
                <a:ea typeface="Roboto"/>
                <a:cs typeface="Roboto"/>
                <a:sym typeface="Roboto"/>
              </a:rPr>
              <a:t>.</a:t>
            </a:r>
            <a:endParaRPr>
              <a:solidFill>
                <a:srgbClr val="FFFFFF"/>
              </a:solidFill>
              <a:latin typeface="Roboto"/>
              <a:ea typeface="Roboto"/>
              <a:cs typeface="Roboto"/>
              <a:sym typeface="Roboto"/>
            </a:endParaRPr>
          </a:p>
          <a:p>
            <a:pPr marL="0" lvl="0" indent="0" algn="l" rtl="0">
              <a:spcBef>
                <a:spcPts val="0"/>
              </a:spcBef>
              <a:spcAft>
                <a:spcPts val="0"/>
              </a:spcAft>
              <a:buNone/>
            </a:pPr>
            <a:endParaRPr sz="1400">
              <a:solidFill>
                <a:srgbClr val="FFFFFF"/>
              </a:solidFill>
              <a:latin typeface="Arial"/>
              <a:ea typeface="Arial"/>
              <a:cs typeface="Arial"/>
              <a:sym typeface="Arial"/>
            </a:endParaRPr>
          </a:p>
          <a:p>
            <a:pPr marL="0" lvl="0" indent="0" algn="l" rtl="0">
              <a:spcBef>
                <a:spcPts val="0"/>
              </a:spcBef>
              <a:spcAft>
                <a:spcPts val="0"/>
              </a:spcAft>
              <a:buNone/>
            </a:pPr>
            <a:r>
              <a:rPr lang="en" sz="1400">
                <a:solidFill>
                  <a:srgbClr val="FFFFFF"/>
                </a:solidFill>
                <a:latin typeface="Arial"/>
                <a:ea typeface="Arial"/>
                <a:cs typeface="Arial"/>
                <a:sym typeface="Arial"/>
              </a:rPr>
              <a:t>Higher the density of the matrix space, better is the recommendation.</a:t>
            </a:r>
            <a:endParaRPr sz="14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FFFFFF"/>
              </a:solidFill>
              <a:latin typeface="Arial"/>
              <a:ea typeface="Arial"/>
              <a:cs typeface="Arial"/>
              <a:sym typeface="Arial"/>
            </a:endParaRPr>
          </a:p>
          <a:p>
            <a:pPr marL="0" lvl="0" indent="0" algn="l" rtl="0">
              <a:spcBef>
                <a:spcPts val="0"/>
              </a:spcBef>
              <a:spcAft>
                <a:spcPts val="0"/>
              </a:spcAft>
              <a:buNone/>
            </a:pPr>
            <a:r>
              <a:rPr lang="en" sz="1400">
                <a:solidFill>
                  <a:srgbClr val="FFFFFF"/>
                </a:solidFill>
                <a:latin typeface="Arial"/>
                <a:ea typeface="Arial"/>
                <a:cs typeface="Arial"/>
                <a:sym typeface="Arial"/>
              </a:rPr>
              <a:t>Example : Predict whether User A would like SW2</a:t>
            </a:r>
            <a:endParaRPr sz="1400">
              <a:solidFill>
                <a:srgbClr val="FFFFFF"/>
              </a:solidFill>
              <a:latin typeface="Arial"/>
              <a:ea typeface="Arial"/>
              <a:cs typeface="Arial"/>
              <a:sym typeface="Arial"/>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sz="900">
              <a:solidFill>
                <a:srgbClr val="FFFFFF"/>
              </a:solidFill>
              <a:latin typeface="Roboto"/>
              <a:ea typeface="Roboto"/>
              <a:cs typeface="Roboto"/>
              <a:sym typeface="Roboto"/>
            </a:endParaRPr>
          </a:p>
          <a:p>
            <a:pPr marL="0" lvl="0" indent="0" algn="l" rtl="0">
              <a:spcBef>
                <a:spcPts val="1600"/>
              </a:spcBef>
              <a:spcAft>
                <a:spcPts val="0"/>
              </a:spcAft>
              <a:buNone/>
            </a:pPr>
            <a:endParaRPr sz="900">
              <a:solidFill>
                <a:srgbClr val="FFFFFF"/>
              </a:solidFill>
              <a:latin typeface="Roboto"/>
              <a:ea typeface="Roboto"/>
              <a:cs typeface="Roboto"/>
              <a:sym typeface="Roboto"/>
            </a:endParaRPr>
          </a:p>
          <a:p>
            <a:pPr marL="0" lvl="0" indent="0" algn="l" rtl="0">
              <a:spcBef>
                <a:spcPts val="1600"/>
              </a:spcBef>
              <a:spcAft>
                <a:spcPts val="0"/>
              </a:spcAft>
              <a:buNone/>
            </a:pPr>
            <a:endParaRPr sz="900">
              <a:solidFill>
                <a:srgbClr val="FFFFFF"/>
              </a:solidFill>
              <a:latin typeface="Roboto"/>
              <a:ea typeface="Roboto"/>
              <a:cs typeface="Roboto"/>
              <a:sym typeface="Roboto"/>
            </a:endParaRPr>
          </a:p>
          <a:p>
            <a:pPr marL="0" lvl="0" indent="0" algn="l" rtl="0">
              <a:spcBef>
                <a:spcPts val="1600"/>
              </a:spcBef>
              <a:spcAft>
                <a:spcPts val="0"/>
              </a:spcAft>
              <a:buNone/>
            </a:pPr>
            <a:endParaRPr sz="900">
              <a:solidFill>
                <a:srgbClr val="FFFFFF"/>
              </a:solidFill>
              <a:latin typeface="Roboto"/>
              <a:ea typeface="Roboto"/>
              <a:cs typeface="Roboto"/>
              <a:sym typeface="Roboto"/>
            </a:endParaRPr>
          </a:p>
          <a:p>
            <a:pPr marL="0" lvl="0" indent="0" algn="l" rtl="0">
              <a:spcBef>
                <a:spcPts val="1600"/>
              </a:spcBef>
              <a:spcAft>
                <a:spcPts val="1600"/>
              </a:spcAft>
              <a:buNone/>
            </a:pPr>
            <a:r>
              <a:rPr lang="en" sz="900">
                <a:solidFill>
                  <a:srgbClr val="FFFFFF"/>
                </a:solidFill>
                <a:latin typeface="Roboto"/>
                <a:ea typeface="Roboto"/>
                <a:cs typeface="Roboto"/>
                <a:sym typeface="Roboto"/>
              </a:rPr>
              <a:t>The utility matrix we see above shows users rating for movies on a scale of 1 - 5, where in 5 being the highest rating for a movie and 1 the lowest. The values are blank if a user who has not rated. The movies names are abbreviations for Harry potter I, II, III  &amp; Twilight &amp; Star Wars 1,2 and 3. The users are represented by capital letters A through D.</a:t>
            </a:r>
            <a:endParaRPr sz="900">
              <a:solidFill>
                <a:srgbClr val="FFFFFF"/>
              </a:solidFill>
              <a:latin typeface="Roboto"/>
              <a:ea typeface="Roboto"/>
              <a:cs typeface="Roboto"/>
              <a:sym typeface="Roboto"/>
            </a:endParaRPr>
          </a:p>
        </p:txBody>
      </p:sp>
      <p:pic>
        <p:nvPicPr>
          <p:cNvPr id="157" name="Google Shape;157;p28"/>
          <p:cNvPicPr preferRelativeResize="0"/>
          <p:nvPr/>
        </p:nvPicPr>
        <p:blipFill>
          <a:blip r:embed="rId3">
            <a:alphaModFix/>
          </a:blip>
          <a:stretch>
            <a:fillRect/>
          </a:stretch>
        </p:blipFill>
        <p:spPr>
          <a:xfrm>
            <a:off x="2137575" y="3159925"/>
            <a:ext cx="4057650" cy="125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Hybrid Filtering</a:t>
            </a:r>
            <a:endParaRPr u="sng"/>
          </a:p>
        </p:txBody>
      </p:sp>
      <p:sp>
        <p:nvSpPr>
          <p:cNvPr id="163" name="Google Shape;163;p29"/>
          <p:cNvSpPr txBox="1">
            <a:spLocks noGrp="1"/>
          </p:cNvSpPr>
          <p:nvPr>
            <p:ph type="body" idx="1"/>
          </p:nvPr>
        </p:nvSpPr>
        <p:spPr>
          <a:xfrm>
            <a:off x="311700" y="1152475"/>
            <a:ext cx="8520600" cy="38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Arial"/>
                <a:ea typeface="Arial"/>
                <a:cs typeface="Arial"/>
                <a:sym typeface="Arial"/>
              </a:rPr>
              <a:t>Combine techniques of Content based and Collaborative Filtering and avoid some of the shortcomings.</a:t>
            </a:r>
            <a:endParaRPr sz="1400">
              <a:solidFill>
                <a:schemeClr val="dk1"/>
              </a:solidFill>
              <a:latin typeface="Arial"/>
              <a:ea typeface="Arial"/>
              <a:cs typeface="Arial"/>
              <a:sym typeface="Arial"/>
            </a:endParaRPr>
          </a:p>
          <a:p>
            <a:pPr marL="0" lvl="0" indent="0" algn="l" rtl="0">
              <a:spcBef>
                <a:spcPts val="1600"/>
              </a:spcBef>
              <a:spcAft>
                <a:spcPts val="0"/>
              </a:spcAft>
              <a:buNone/>
            </a:pPr>
            <a:r>
              <a:rPr lang="en" sz="1400">
                <a:solidFill>
                  <a:schemeClr val="dk1"/>
                </a:solidFill>
                <a:latin typeface="Arial"/>
                <a:ea typeface="Arial"/>
                <a:cs typeface="Arial"/>
                <a:sym typeface="Arial"/>
              </a:rPr>
              <a:t>Generates candidate information set using content based filtering. The candidates are ranked based on collaborative filtering</a:t>
            </a:r>
            <a:endParaRPr sz="1400">
              <a:solidFill>
                <a:schemeClr val="dk1"/>
              </a:solidFill>
              <a:latin typeface="Arial"/>
              <a:ea typeface="Arial"/>
              <a:cs typeface="Arial"/>
              <a:sym typeface="Arial"/>
            </a:endParaRPr>
          </a:p>
          <a:p>
            <a:pPr marL="0" lvl="0" indent="0" algn="l" rtl="0">
              <a:spcBef>
                <a:spcPts val="1600"/>
              </a:spcBef>
              <a:spcAft>
                <a:spcPts val="0"/>
              </a:spcAft>
              <a:buNone/>
            </a:pPr>
            <a:r>
              <a:rPr lang="en" sz="1400">
                <a:solidFill>
                  <a:schemeClr val="dk1"/>
                </a:solidFill>
                <a:latin typeface="Arial"/>
                <a:ea typeface="Arial"/>
                <a:cs typeface="Arial"/>
                <a:sym typeface="Arial"/>
              </a:rPr>
              <a:t>Tackles problem of cold start. </a:t>
            </a:r>
            <a:endParaRPr sz="1400">
              <a:solidFill>
                <a:schemeClr val="dk1"/>
              </a:solidFill>
              <a:latin typeface="Arial"/>
              <a:ea typeface="Arial"/>
              <a:cs typeface="Arial"/>
              <a:sym typeface="Arial"/>
            </a:endParaRPr>
          </a:p>
          <a:p>
            <a:pPr marL="5486400" lvl="0" indent="457200" algn="l" rtl="0">
              <a:spcBef>
                <a:spcPts val="1600"/>
              </a:spcBef>
              <a:spcAft>
                <a:spcPts val="0"/>
              </a:spcAft>
              <a:buNone/>
            </a:pPr>
            <a:endParaRPr sz="1400">
              <a:solidFill>
                <a:schemeClr val="dk1"/>
              </a:solidFill>
              <a:latin typeface="Arial"/>
              <a:ea typeface="Arial"/>
              <a:cs typeface="Arial"/>
              <a:sym typeface="Arial"/>
            </a:endParaRPr>
          </a:p>
          <a:p>
            <a:pPr marL="0" lvl="0" indent="0" algn="l" rtl="0">
              <a:spcBef>
                <a:spcPts val="1600"/>
              </a:spcBef>
              <a:spcAft>
                <a:spcPts val="1600"/>
              </a:spcAft>
              <a:buNone/>
            </a:pPr>
            <a:endParaRPr sz="1400">
              <a:solidFill>
                <a:schemeClr val="dk1"/>
              </a:solidFill>
              <a:latin typeface="Arial"/>
              <a:ea typeface="Arial"/>
              <a:cs typeface="Arial"/>
              <a:sym typeface="Arial"/>
            </a:endParaRPr>
          </a:p>
        </p:txBody>
      </p:sp>
      <p:pic>
        <p:nvPicPr>
          <p:cNvPr id="164" name="Google Shape;164;p29"/>
          <p:cNvPicPr preferRelativeResize="0"/>
          <p:nvPr/>
        </p:nvPicPr>
        <p:blipFill>
          <a:blip r:embed="rId3">
            <a:alphaModFix/>
          </a:blip>
          <a:stretch>
            <a:fillRect/>
          </a:stretch>
        </p:blipFill>
        <p:spPr>
          <a:xfrm>
            <a:off x="401800" y="2778875"/>
            <a:ext cx="5790750" cy="2174750"/>
          </a:xfrm>
          <a:prstGeom prst="rect">
            <a:avLst/>
          </a:prstGeom>
          <a:noFill/>
          <a:ln>
            <a:noFill/>
          </a:ln>
        </p:spPr>
      </p:pic>
      <p:sp>
        <p:nvSpPr>
          <p:cNvPr id="165" name="Google Shape;165;p29"/>
          <p:cNvSpPr txBox="1"/>
          <p:nvPr/>
        </p:nvSpPr>
        <p:spPr>
          <a:xfrm>
            <a:off x="6341250" y="2104350"/>
            <a:ext cx="2308200" cy="284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Netflix makes recommendations by comparing searching habits of similar users </a:t>
            </a:r>
            <a:r>
              <a:rPr lang="en">
                <a:solidFill>
                  <a:srgbClr val="FFFF00"/>
                </a:solidFill>
              </a:rPr>
              <a:t>(collaborative filtering)</a:t>
            </a:r>
            <a:r>
              <a:rPr lang="en">
                <a:solidFill>
                  <a:schemeClr val="dk1"/>
                </a:solidFill>
              </a:rPr>
              <a:t> as well as offering movies that share characteristics with firms that a user has rated highly </a:t>
            </a:r>
            <a:r>
              <a:rPr lang="en">
                <a:solidFill>
                  <a:srgbClr val="FFFF00"/>
                </a:solidFill>
              </a:rPr>
              <a:t>(content based filtering)</a:t>
            </a:r>
            <a:endParaRPr>
              <a:solidFill>
                <a:srgbClr val="FFFF00"/>
              </a:solidFill>
              <a:highlight>
                <a:srgbClr val="FFFFFF"/>
              </a:highlight>
            </a:endParaRPr>
          </a:p>
          <a:p>
            <a:pPr marL="0" lvl="0" indent="0" algn="l" rtl="0">
              <a:lnSpc>
                <a:spcPct val="115000"/>
              </a:lnSpc>
              <a:spcBef>
                <a:spcPts val="1600"/>
              </a:spcBef>
              <a:spcAft>
                <a:spcPts val="1600"/>
              </a:spcAft>
              <a:buNone/>
            </a:pPr>
            <a:endParaRPr>
              <a:solidFill>
                <a:srgbClr val="363636"/>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a:t>
            </a:r>
            <a:endParaRPr/>
          </a:p>
        </p:txBody>
      </p:sp>
      <p:sp>
        <p:nvSpPr>
          <p:cNvPr id="171" name="Google Shape;171;p30"/>
          <p:cNvSpPr txBox="1">
            <a:spLocks noGrp="1"/>
          </p:cNvSpPr>
          <p:nvPr>
            <p:ph type="body" idx="1"/>
          </p:nvPr>
        </p:nvSpPr>
        <p:spPr>
          <a:xfrm>
            <a:off x="246600" y="1239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goal of an Utility Matrix?</a:t>
            </a:r>
            <a:endParaRPr/>
          </a:p>
          <a:p>
            <a:pPr marL="0" lvl="0" indent="0" algn="l" rtl="0">
              <a:spcBef>
                <a:spcPts val="1600"/>
              </a:spcBef>
              <a:spcAft>
                <a:spcPts val="1600"/>
              </a:spcAft>
              <a:buNone/>
            </a:pPr>
            <a:r>
              <a:rPr lang="en"/>
              <a:t>Name one problem Hybrid filtering aims to overcome.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UV-Decomposition</a:t>
            </a:r>
            <a:endParaRPr/>
          </a:p>
        </p:txBody>
      </p:sp>
      <p:sp>
        <p:nvSpPr>
          <p:cNvPr id="177" name="Google Shape;17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Consider movies as a case in point. Most users respond to a small number of features; they like certain  genres, famous actors or actresses that they like, even a few directors.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If we start with the utility matrix M, with n rows and m columns (i.e., there are n users and m items), then we might be able to find a matrix U with n rows and d columns and a matrix V with d rows and m columns, such that UV closely approximates M in those entries where M is non-blank.</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If so, then we have established that there are d dimensions that allow us to characterize both users and items closely. We can then use the entry in the product UV to estimate the corresponding blank entry in utility matrix M. This process is called UV-Decomposition of M.</a:t>
            </a:r>
            <a:endParaRPr sz="1400">
              <a:solidFill>
                <a:schemeClr val="dk1"/>
              </a:solidFill>
              <a:latin typeface="Arial"/>
              <a:ea typeface="Arial"/>
              <a:cs typeface="Arial"/>
              <a:sym typeface="Arial"/>
            </a:endParaRPr>
          </a:p>
          <a:p>
            <a:pPr marL="0" lvl="0" indent="0" algn="l" rtl="0">
              <a:spcBef>
                <a:spcPts val="0"/>
              </a:spcBef>
              <a:spcAft>
                <a:spcPts val="1600"/>
              </a:spcAft>
              <a:buNone/>
            </a:pPr>
            <a:endParaRPr/>
          </a:p>
        </p:txBody>
      </p:sp>
      <p:pic>
        <p:nvPicPr>
          <p:cNvPr id="178" name="Google Shape;178;p31"/>
          <p:cNvPicPr preferRelativeResize="0"/>
          <p:nvPr/>
        </p:nvPicPr>
        <p:blipFill>
          <a:blip r:embed="rId3">
            <a:alphaModFix/>
          </a:blip>
          <a:stretch>
            <a:fillRect/>
          </a:stretch>
        </p:blipFill>
        <p:spPr>
          <a:xfrm>
            <a:off x="929100" y="3422038"/>
            <a:ext cx="4381500" cy="1381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Recommender System</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is Recommender System?</a:t>
            </a:r>
            <a:endParaRPr/>
          </a:p>
          <a:p>
            <a:pPr marL="914400" lvl="1" indent="-317500" algn="l" rtl="0">
              <a:spcBef>
                <a:spcPts val="0"/>
              </a:spcBef>
              <a:spcAft>
                <a:spcPts val="0"/>
              </a:spcAft>
              <a:buSzPts val="1400"/>
              <a:buChar char="○"/>
            </a:pPr>
            <a:r>
              <a:rPr lang="en"/>
              <a:t>Information filtering system that predicts the user preference.</a:t>
            </a:r>
            <a:endParaRPr/>
          </a:p>
          <a:p>
            <a:pPr marL="914400" lvl="0" indent="0" algn="l" rtl="0">
              <a:lnSpc>
                <a:spcPct val="100000"/>
              </a:lnSpc>
              <a:spcBef>
                <a:spcPts val="1600"/>
              </a:spcBef>
              <a:spcAft>
                <a:spcPts val="0"/>
              </a:spcAft>
              <a:buNone/>
            </a:pPr>
            <a:endParaRPr/>
          </a:p>
          <a:p>
            <a:pPr marL="457200" lvl="0" indent="-342900" algn="l" rtl="0">
              <a:spcBef>
                <a:spcPts val="0"/>
              </a:spcBef>
              <a:spcAft>
                <a:spcPts val="0"/>
              </a:spcAft>
              <a:buSzPts val="1800"/>
              <a:buChar char="●"/>
            </a:pPr>
            <a:r>
              <a:rPr lang="en"/>
              <a:t>Pros. and Cons.</a:t>
            </a:r>
            <a:endParaRPr/>
          </a:p>
          <a:p>
            <a:pPr marL="914400" lvl="1" indent="-317500" algn="l" rtl="0">
              <a:spcBef>
                <a:spcPts val="0"/>
              </a:spcBef>
              <a:spcAft>
                <a:spcPts val="0"/>
              </a:spcAft>
              <a:buSzPts val="1400"/>
              <a:buChar char="○"/>
            </a:pPr>
            <a:r>
              <a:rPr lang="en"/>
              <a:t>Online retailer,  where the number of choices is overwhelming, that is why online retailer uses a filter, prioritize, and efficiently deliver relevant information in order to alleviate the problem of information overload, which has created a potential  problem to many online users, </a:t>
            </a:r>
            <a:endParaRPr/>
          </a:p>
          <a:p>
            <a:pPr marL="914400" lvl="1" indent="-317500" algn="l" rtl="0">
              <a:spcBef>
                <a:spcPts val="0"/>
              </a:spcBef>
              <a:spcAft>
                <a:spcPts val="0"/>
              </a:spcAft>
              <a:buSzPts val="1400"/>
              <a:buChar char="○"/>
            </a:pPr>
            <a:r>
              <a:rPr lang="en"/>
              <a:t>Recommender system solves this issue by querying through a large volume of dynamically generated information to provide users with personalized content and services. </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Root-Mean-Square Error </a:t>
            </a:r>
            <a:endParaRPr/>
          </a:p>
        </p:txBody>
      </p:sp>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A measures of how close the product UV is to M.</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Calculating root-mean-square error (RMSE):</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AutoNum type="arabicPeriod"/>
            </a:pPr>
            <a:r>
              <a:rPr lang="en" sz="1400">
                <a:solidFill>
                  <a:schemeClr val="dk1"/>
                </a:solidFill>
                <a:latin typeface="Arial"/>
                <a:ea typeface="Arial"/>
                <a:cs typeface="Arial"/>
                <a:sym typeface="Arial"/>
              </a:rPr>
              <a:t>Sum, over all non blank entries in M the square of the difference between that entry and the corresponding entry in the product UV.</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AutoNum type="arabicPeriod"/>
            </a:pPr>
            <a:r>
              <a:rPr lang="en" sz="1400">
                <a:solidFill>
                  <a:schemeClr val="dk1"/>
                </a:solidFill>
                <a:latin typeface="Arial"/>
                <a:ea typeface="Arial"/>
                <a:cs typeface="Arial"/>
                <a:sym typeface="Arial"/>
              </a:rPr>
              <a:t>Take the mean of these squares by dividing by the number of terms in the sum.</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AutoNum type="arabicPeriod"/>
            </a:pPr>
            <a:r>
              <a:rPr lang="en" sz="1400">
                <a:solidFill>
                  <a:schemeClr val="dk1"/>
                </a:solidFill>
                <a:latin typeface="Arial"/>
                <a:ea typeface="Arial"/>
                <a:cs typeface="Arial"/>
                <a:sym typeface="Arial"/>
              </a:rPr>
              <a:t>Take the square root of the mean.</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400">
              <a:solidFill>
                <a:schemeClr val="dk1"/>
              </a:solidFill>
              <a:latin typeface="Arial"/>
              <a:ea typeface="Arial"/>
              <a:cs typeface="Arial"/>
              <a:sym typeface="Arial"/>
            </a:endParaRPr>
          </a:p>
          <a:p>
            <a:pPr marL="0" lvl="0" indent="0" algn="l" rtl="0">
              <a:spcBef>
                <a:spcPts val="0"/>
              </a:spcBef>
              <a:spcAft>
                <a:spcPts val="1600"/>
              </a:spcAft>
              <a:buNone/>
            </a:pPr>
            <a:endParaRPr/>
          </a:p>
        </p:txBody>
      </p:sp>
      <p:pic>
        <p:nvPicPr>
          <p:cNvPr id="185" name="Google Shape;185;p32"/>
          <p:cNvPicPr preferRelativeResize="0"/>
          <p:nvPr/>
        </p:nvPicPr>
        <p:blipFill>
          <a:blip r:embed="rId3">
            <a:alphaModFix/>
          </a:blip>
          <a:stretch>
            <a:fillRect/>
          </a:stretch>
        </p:blipFill>
        <p:spPr>
          <a:xfrm>
            <a:off x="1125763" y="2952838"/>
            <a:ext cx="4143375" cy="1743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10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Nunito"/>
                <a:ea typeface="Nunito"/>
                <a:cs typeface="Nunito"/>
                <a:sym typeface="Nunito"/>
              </a:rPr>
              <a:t>Incremental Computation of a UV-Decomposition</a:t>
            </a:r>
            <a:endParaRPr sz="2400"/>
          </a:p>
        </p:txBody>
      </p:sp>
      <p:sp>
        <p:nvSpPr>
          <p:cNvPr id="191" name="Google Shape;19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Finding the UV-decomposition with the least RMSE involves starting with some arbitrarily chosen U and V , and repeatedly adjusting U and V to make the RMSE smaller.</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We shall consider only adjustments to a single element of U or V , although in principle, one could make more complex adjustments.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Whatever adjustments we allow, in a typical example there will be many </a:t>
            </a:r>
            <a:r>
              <a:rPr lang="en" sz="1400" i="1">
                <a:solidFill>
                  <a:schemeClr val="dk1"/>
                </a:solidFill>
                <a:latin typeface="Arial"/>
                <a:ea typeface="Arial"/>
                <a:cs typeface="Arial"/>
                <a:sym typeface="Arial"/>
              </a:rPr>
              <a:t>local minima</a:t>
            </a:r>
            <a:r>
              <a:rPr lang="en" sz="1400">
                <a:solidFill>
                  <a:schemeClr val="dk1"/>
                </a:solidFill>
                <a:latin typeface="Arial"/>
                <a:ea typeface="Arial"/>
                <a:cs typeface="Arial"/>
                <a:sym typeface="Arial"/>
              </a:rPr>
              <a:t> – matrices U and V such that no allowable adjustment reduces the RMSE.</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Unfortunately, only one of these local minima will be the </a:t>
            </a:r>
            <a:r>
              <a:rPr lang="en" sz="1400" i="1">
                <a:solidFill>
                  <a:schemeClr val="dk1"/>
                </a:solidFill>
                <a:latin typeface="Arial"/>
                <a:ea typeface="Arial"/>
                <a:cs typeface="Arial"/>
                <a:sym typeface="Arial"/>
              </a:rPr>
              <a:t>global minimum</a:t>
            </a:r>
            <a:r>
              <a:rPr lang="en" sz="1400">
                <a:solidFill>
                  <a:schemeClr val="dk1"/>
                </a:solidFill>
                <a:latin typeface="Arial"/>
                <a:ea typeface="Arial"/>
                <a:cs typeface="Arial"/>
                <a:sym typeface="Arial"/>
              </a:rPr>
              <a:t> – the matrices U and V that produce the least possible RMSE.</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To increase our chances of finding the global minimum, we need to pick many different starting points, that is, different choices of the initial matrices U and V</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Question</a:t>
            </a:r>
            <a:endParaRPr sz="4800"/>
          </a:p>
        </p:txBody>
      </p:sp>
      <p:sp>
        <p:nvSpPr>
          <p:cNvPr id="197" name="Google Shape;197;p34"/>
          <p:cNvSpPr txBox="1">
            <a:spLocks noGrp="1"/>
          </p:cNvSpPr>
          <p:nvPr>
            <p:ph type="body" idx="1"/>
          </p:nvPr>
        </p:nvSpPr>
        <p:spPr>
          <a:xfrm>
            <a:off x="267325" y="13852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 </a:t>
            </a:r>
            <a:endParaRPr sz="3000"/>
          </a:p>
          <a:p>
            <a:pPr marL="0" lvl="0" indent="0" algn="l" rtl="0">
              <a:spcBef>
                <a:spcPts val="1600"/>
              </a:spcBef>
              <a:spcAft>
                <a:spcPts val="1600"/>
              </a:spcAft>
              <a:buNone/>
            </a:pPr>
            <a:r>
              <a:rPr lang="en" sz="3000"/>
              <a:t>  What are the applications of UV-Decomposition?</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Implementation of Decision Tree System using ID3</a:t>
            </a:r>
            <a:endParaRPr/>
          </a:p>
          <a:p>
            <a:pPr marL="0" lvl="0" indent="0" algn="l" rtl="0">
              <a:spcBef>
                <a:spcPts val="0"/>
              </a:spcBef>
              <a:spcAft>
                <a:spcPts val="0"/>
              </a:spcAft>
              <a:buNone/>
            </a:pPr>
            <a:endParaRPr/>
          </a:p>
        </p:txBody>
      </p:sp>
      <p:sp>
        <p:nvSpPr>
          <p:cNvPr id="203" name="Google Shape;20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Google Drive Link for the video:</a:t>
            </a:r>
            <a:endParaRPr/>
          </a:p>
          <a:p>
            <a:pPr marL="0" lvl="0" indent="0" algn="l" rtl="0">
              <a:spcBef>
                <a:spcPts val="1600"/>
              </a:spcBef>
              <a:spcAft>
                <a:spcPts val="0"/>
              </a:spcAft>
              <a:buNone/>
            </a:pPr>
            <a:r>
              <a:rPr lang="en" u="sng">
                <a:solidFill>
                  <a:schemeClr val="hlink"/>
                </a:solidFill>
                <a:hlinkClick r:id="rId3"/>
              </a:rPr>
              <a:t>https://drive.google.com/file/d/1QjsX85YuHEvYTevFKJsvYtIBOUGEkxIV/view?usp=sharing</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a:solidFill>
                  <a:schemeClr val="dk1"/>
                </a:solidFill>
                <a:latin typeface="Oswald"/>
                <a:ea typeface="Oswald"/>
                <a:cs typeface="Oswald"/>
                <a:sym typeface="Oswald"/>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Real Time Application of Recommender System</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Recommender system has become increasingly popular in recent years, which utilizes in a variety of areas including movies, music, news, books, articles, search queries, social tags, and products in general.</a:t>
            </a:r>
            <a:endParaRPr/>
          </a:p>
          <a:p>
            <a:pPr marL="457200" lvl="0" indent="0" algn="l" rtl="0">
              <a:lnSpc>
                <a:spcPct val="100000"/>
              </a:lnSpc>
              <a:spcBef>
                <a:spcPts val="1600"/>
              </a:spcBef>
              <a:spcAft>
                <a:spcPts val="0"/>
              </a:spcAft>
              <a:buNone/>
            </a:pPr>
            <a:endParaRPr/>
          </a:p>
          <a:p>
            <a:pPr marL="457200" lvl="0" indent="-342900" algn="l" rtl="0">
              <a:spcBef>
                <a:spcPts val="0"/>
              </a:spcBef>
              <a:spcAft>
                <a:spcPts val="0"/>
              </a:spcAft>
              <a:buSzPts val="1800"/>
              <a:buChar char="●"/>
            </a:pPr>
            <a:r>
              <a:rPr lang="en"/>
              <a:t>Examples of Application that uses recommender system.</a:t>
            </a:r>
            <a:endParaRPr/>
          </a:p>
          <a:p>
            <a:pPr marL="914400" lvl="1" indent="-317500" algn="l" rtl="0">
              <a:spcBef>
                <a:spcPts val="0"/>
              </a:spcBef>
              <a:spcAft>
                <a:spcPts val="0"/>
              </a:spcAft>
              <a:buSzPts val="1400"/>
              <a:buChar char="○"/>
            </a:pPr>
            <a:r>
              <a:rPr lang="en"/>
              <a:t>YouTube (Videos)</a:t>
            </a:r>
            <a:endParaRPr/>
          </a:p>
          <a:p>
            <a:pPr marL="914400" lvl="1" indent="-317500" algn="l" rtl="0">
              <a:spcBef>
                <a:spcPts val="0"/>
              </a:spcBef>
              <a:spcAft>
                <a:spcPts val="0"/>
              </a:spcAft>
              <a:buSzPts val="1400"/>
              <a:buChar char="○"/>
            </a:pPr>
            <a:r>
              <a:rPr lang="en"/>
              <a:t>Apple Music</a:t>
            </a:r>
            <a:endParaRPr/>
          </a:p>
          <a:p>
            <a:pPr marL="914400" lvl="1" indent="-317500" algn="l" rtl="0">
              <a:spcBef>
                <a:spcPts val="0"/>
              </a:spcBef>
              <a:spcAft>
                <a:spcPts val="0"/>
              </a:spcAft>
              <a:buSzPts val="1400"/>
              <a:buChar char="○"/>
            </a:pPr>
            <a:r>
              <a:rPr lang="en"/>
              <a:t>Product Recommendation (Amazon)</a:t>
            </a:r>
            <a:endParaRPr/>
          </a:p>
          <a:p>
            <a:pPr marL="914400" lvl="1" indent="-317500" algn="l" rtl="0">
              <a:spcBef>
                <a:spcPts val="0"/>
              </a:spcBef>
              <a:spcAft>
                <a:spcPts val="0"/>
              </a:spcAft>
              <a:buSzPts val="1400"/>
              <a:buChar char="○"/>
            </a:pPr>
            <a:r>
              <a:rPr lang="en"/>
              <a:t>Movie Recommendation (Netflix)</a:t>
            </a:r>
            <a:endParaRPr/>
          </a:p>
          <a:p>
            <a:pPr marL="914400" lvl="1" indent="-317500" algn="l" rtl="0">
              <a:spcBef>
                <a:spcPts val="0"/>
              </a:spcBef>
              <a:spcAft>
                <a:spcPts val="0"/>
              </a:spcAft>
              <a:buSzPts val="1400"/>
              <a:buChar char="○"/>
            </a:pPr>
            <a:r>
              <a:rPr lang="en"/>
              <a:t>News Articles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63250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a:t>
            </a:r>
            <a:endParaRPr sz="4800"/>
          </a:p>
        </p:txBody>
      </p:sp>
      <p:sp>
        <p:nvSpPr>
          <p:cNvPr id="78" name="Google Shape;78;p16"/>
          <p:cNvSpPr txBox="1">
            <a:spLocks noGrp="1"/>
          </p:cNvSpPr>
          <p:nvPr>
            <p:ph type="body" idx="1"/>
          </p:nvPr>
        </p:nvSpPr>
        <p:spPr>
          <a:xfrm>
            <a:off x="311700" y="2203950"/>
            <a:ext cx="8520600" cy="7356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a:t>Why do companies consider using a recommendation system?</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Types Of Recommender System</a:t>
            </a:r>
            <a:endParaRPr/>
          </a:p>
        </p:txBody>
      </p:sp>
      <p:sp>
        <p:nvSpPr>
          <p:cNvPr id="84" name="Google Shape;84;p17"/>
          <p:cNvSpPr txBox="1">
            <a:spLocks noGrp="1"/>
          </p:cNvSpPr>
          <p:nvPr>
            <p:ph type="body" idx="1"/>
          </p:nvPr>
        </p:nvSpPr>
        <p:spPr>
          <a:xfrm>
            <a:off x="311700" y="1152475"/>
            <a:ext cx="4490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Content Based System – It focus on properties of the items.</a:t>
            </a:r>
            <a:endParaRPr>
              <a:solidFill>
                <a:srgbClr val="FFFFFF"/>
              </a:solidFill>
              <a:latin typeface="Arial"/>
              <a:ea typeface="Arial"/>
              <a:cs typeface="Arial"/>
              <a:sym typeface="Arial"/>
            </a:endParaRPr>
          </a:p>
          <a:p>
            <a:pPr marL="457200" lvl="0" indent="-342900" algn="l" rtl="0">
              <a:spcBef>
                <a:spcPts val="0"/>
              </a:spcBef>
              <a:spcAft>
                <a:spcPts val="0"/>
              </a:spcAft>
              <a:buClr>
                <a:srgbClr val="FFFFFF"/>
              </a:buClr>
              <a:buSzPts val="1800"/>
              <a:buFont typeface="Arial"/>
              <a:buChar char="●"/>
            </a:pPr>
            <a:r>
              <a:rPr lang="en">
                <a:solidFill>
                  <a:srgbClr val="FFFFFF"/>
                </a:solidFill>
                <a:latin typeface="Arial"/>
                <a:ea typeface="Arial"/>
                <a:cs typeface="Arial"/>
                <a:sym typeface="Arial"/>
              </a:rPr>
              <a:t>Collaborative Filtering System – It focus on relationship between users and items</a:t>
            </a:r>
            <a:endParaRPr>
              <a:solidFill>
                <a:srgbClr val="FFFFFF"/>
              </a:solidFill>
              <a:latin typeface="Arial"/>
              <a:ea typeface="Arial"/>
              <a:cs typeface="Arial"/>
              <a:sym typeface="Arial"/>
            </a:endParaRPr>
          </a:p>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4954500" y="1170125"/>
            <a:ext cx="4037099" cy="37345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183325"/>
            <a:ext cx="8520600" cy="344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rgbClr val="FFFFFF"/>
                </a:solidFill>
                <a:latin typeface="Arial"/>
                <a:ea typeface="Arial"/>
                <a:cs typeface="Arial"/>
                <a:sym typeface="Arial"/>
              </a:rPr>
              <a:t>Content Based Recommender System</a:t>
            </a:r>
            <a:endParaRPr/>
          </a:p>
        </p:txBody>
      </p:sp>
      <p:sp>
        <p:nvSpPr>
          <p:cNvPr id="91" name="Google Shape;91;p18"/>
          <p:cNvSpPr txBox="1">
            <a:spLocks noGrp="1"/>
          </p:cNvSpPr>
          <p:nvPr>
            <p:ph type="body" idx="1"/>
          </p:nvPr>
        </p:nvSpPr>
        <p:spPr>
          <a:xfrm>
            <a:off x="311700" y="588075"/>
            <a:ext cx="8520600" cy="39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FFFFFF"/>
                </a:solidFill>
                <a:latin typeface="Arial"/>
                <a:ea typeface="Arial"/>
                <a:cs typeface="Arial"/>
                <a:sym typeface="Arial"/>
              </a:rPr>
              <a:t>How does Content Based Recommendation System works?</a:t>
            </a:r>
            <a:endParaRPr sz="1400">
              <a:solidFill>
                <a:srgbClr val="FFFFFF"/>
              </a:solidFill>
              <a:latin typeface="Arial"/>
              <a:ea typeface="Arial"/>
              <a:cs typeface="Arial"/>
              <a:sym typeface="Arial"/>
            </a:endParaRPr>
          </a:p>
          <a:p>
            <a:pPr marL="0" lvl="0" indent="0" algn="ctr" rtl="0">
              <a:spcBef>
                <a:spcPts val="0"/>
              </a:spcBef>
              <a:spcAft>
                <a:spcPts val="0"/>
              </a:spcAft>
              <a:buNone/>
            </a:pPr>
            <a:endParaRPr sz="1400">
              <a:solidFill>
                <a:srgbClr val="FFFFFF"/>
              </a:solidFill>
              <a:latin typeface="Arial"/>
              <a:ea typeface="Arial"/>
              <a:cs typeface="Arial"/>
              <a:sym typeface="Arial"/>
            </a:endParaRPr>
          </a:p>
          <a:p>
            <a:pPr marL="0" lvl="0" indent="0" algn="l" rtl="0">
              <a:spcBef>
                <a:spcPts val="0"/>
              </a:spcBef>
              <a:spcAft>
                <a:spcPts val="0"/>
              </a:spcAft>
              <a:buNone/>
            </a:pPr>
            <a:r>
              <a:rPr lang="en" sz="1200">
                <a:solidFill>
                  <a:srgbClr val="FFFFFF"/>
                </a:solidFill>
                <a:latin typeface="Arial"/>
                <a:ea typeface="Arial"/>
                <a:cs typeface="Arial"/>
                <a:sym typeface="Arial"/>
              </a:rPr>
              <a:t>Step 1: Item Profiles</a:t>
            </a:r>
            <a:endParaRPr sz="1200">
              <a:solidFill>
                <a:srgbClr val="FFFFFF"/>
              </a:solidFill>
              <a:latin typeface="Arial"/>
              <a:ea typeface="Arial"/>
              <a:cs typeface="Arial"/>
              <a:sym typeface="Arial"/>
            </a:endParaRPr>
          </a:p>
          <a:p>
            <a:pPr marL="457200" lvl="0" indent="-304800" algn="l" rtl="0">
              <a:spcBef>
                <a:spcPts val="0"/>
              </a:spcBef>
              <a:spcAft>
                <a:spcPts val="0"/>
              </a:spcAft>
              <a:buSzPts val="1200"/>
              <a:buFont typeface="Arial"/>
              <a:buChar char="●"/>
            </a:pPr>
            <a:r>
              <a:rPr lang="en" sz="1200">
                <a:solidFill>
                  <a:srgbClr val="FFFFFF"/>
                </a:solidFill>
                <a:latin typeface="Arial"/>
                <a:ea typeface="Arial"/>
                <a:cs typeface="Arial"/>
                <a:sym typeface="Arial"/>
              </a:rPr>
              <a:t>In a content-based system, we must construct for each item a profile, which is a record or collection of records representing important characteristics of that item.</a:t>
            </a:r>
            <a:endParaRPr sz="1200">
              <a:solidFill>
                <a:srgbClr val="FFFFFF"/>
              </a:solidFill>
              <a:latin typeface="Arial"/>
              <a:ea typeface="Arial"/>
              <a:cs typeface="Arial"/>
              <a:sym typeface="Arial"/>
            </a:endParaRPr>
          </a:p>
          <a:p>
            <a:pPr marL="457200" lvl="0" indent="-304800" algn="l" rtl="0">
              <a:spcBef>
                <a:spcPts val="0"/>
              </a:spcBef>
              <a:spcAft>
                <a:spcPts val="0"/>
              </a:spcAft>
              <a:buSzPts val="1200"/>
              <a:buFont typeface="Arial"/>
              <a:buChar char="●"/>
            </a:pPr>
            <a:r>
              <a:rPr lang="en" sz="1200">
                <a:solidFill>
                  <a:srgbClr val="FFFFFF"/>
                </a:solidFill>
                <a:latin typeface="Arial"/>
                <a:ea typeface="Arial"/>
                <a:cs typeface="Arial"/>
                <a:sym typeface="Arial"/>
              </a:rPr>
              <a:t>For Example, Movie: Feature are actors, director, genre, year in which movie was made. Based on these feature similar movie will be recommended.</a:t>
            </a:r>
            <a:endParaRPr sz="1200">
              <a:solidFill>
                <a:srgbClr val="FFFFFF"/>
              </a:solidFill>
              <a:latin typeface="Arial"/>
              <a:ea typeface="Arial"/>
              <a:cs typeface="Arial"/>
              <a:sym typeface="Arial"/>
            </a:endParaRPr>
          </a:p>
          <a:p>
            <a:pPr marL="457200" lvl="0" indent="-304800" algn="l" rtl="0">
              <a:spcBef>
                <a:spcPts val="0"/>
              </a:spcBef>
              <a:spcAft>
                <a:spcPts val="0"/>
              </a:spcAft>
              <a:buSzPts val="1200"/>
              <a:buFont typeface="Arial"/>
              <a:buChar char="●"/>
            </a:pPr>
            <a:r>
              <a:rPr lang="en" sz="1200">
                <a:solidFill>
                  <a:srgbClr val="FFFFFF"/>
                </a:solidFill>
                <a:latin typeface="Arial"/>
                <a:ea typeface="Arial"/>
                <a:cs typeface="Arial"/>
                <a:sym typeface="Arial"/>
              </a:rPr>
              <a:t>How about Document or Images?</a:t>
            </a:r>
            <a:endParaRPr sz="1200">
              <a:solidFill>
                <a:srgbClr val="FFFFFF"/>
              </a:solidFill>
              <a:latin typeface="Arial"/>
              <a:ea typeface="Arial"/>
              <a:cs typeface="Arial"/>
              <a:sym typeface="Arial"/>
            </a:endParaRPr>
          </a:p>
          <a:p>
            <a:pPr marL="457200" lvl="0" indent="-304800" algn="l" rtl="0">
              <a:spcBef>
                <a:spcPts val="0"/>
              </a:spcBef>
              <a:spcAft>
                <a:spcPts val="0"/>
              </a:spcAft>
              <a:buSzPts val="1200"/>
              <a:buFont typeface="Arial"/>
              <a:buChar char="●"/>
            </a:pPr>
            <a:r>
              <a:rPr lang="en" sz="1200">
                <a:solidFill>
                  <a:srgbClr val="FFFFFF"/>
                </a:solidFill>
                <a:latin typeface="Arial"/>
                <a:ea typeface="Arial"/>
                <a:cs typeface="Arial"/>
                <a:sym typeface="Arial"/>
              </a:rPr>
              <a:t>For Documents like news articles, we use distance measure as a measure of Similarity, namely - Jaccard Distance and Cosine Distance and concepts of Term frequency and Inverse Document frequency are used.</a:t>
            </a:r>
            <a:endParaRPr sz="1200">
              <a:solidFill>
                <a:srgbClr val="FFFFFF"/>
              </a:solidFill>
              <a:latin typeface="Arial"/>
              <a:ea typeface="Arial"/>
              <a:cs typeface="Arial"/>
              <a:sym typeface="Arial"/>
            </a:endParaRPr>
          </a:p>
          <a:p>
            <a:pPr marL="457200" lvl="0" indent="-304800" algn="l" rtl="0">
              <a:spcBef>
                <a:spcPts val="0"/>
              </a:spcBef>
              <a:spcAft>
                <a:spcPts val="0"/>
              </a:spcAft>
              <a:buSzPts val="1200"/>
              <a:buFont typeface="Arial"/>
              <a:buChar char="●"/>
            </a:pPr>
            <a:r>
              <a:rPr lang="en" sz="1200">
                <a:solidFill>
                  <a:srgbClr val="FFFFFF"/>
                </a:solidFill>
                <a:latin typeface="Arial"/>
                <a:ea typeface="Arial"/>
                <a:cs typeface="Arial"/>
                <a:sym typeface="Arial"/>
              </a:rPr>
              <a:t>For Images, Tag words are used in the form of words or phrases that describe the image item.</a:t>
            </a:r>
            <a:endParaRPr sz="1200">
              <a:solidFill>
                <a:srgbClr val="FFFFFF"/>
              </a:solidFill>
              <a:latin typeface="Arial"/>
              <a:ea typeface="Arial"/>
              <a:cs typeface="Arial"/>
              <a:sym typeface="Arial"/>
            </a:endParaRPr>
          </a:p>
          <a:p>
            <a:pPr marL="0" lvl="0" indent="0" algn="l" rtl="0">
              <a:spcBef>
                <a:spcPts val="0"/>
              </a:spcBef>
              <a:spcAft>
                <a:spcPts val="0"/>
              </a:spcAft>
              <a:buNone/>
            </a:pPr>
            <a:r>
              <a:rPr lang="en" sz="1200">
                <a:solidFill>
                  <a:srgbClr val="FFFFFF"/>
                </a:solidFill>
                <a:latin typeface="Arial"/>
                <a:ea typeface="Arial"/>
                <a:cs typeface="Arial"/>
                <a:sym typeface="Arial"/>
              </a:rPr>
              <a:t>Step 2: User Profiles</a:t>
            </a:r>
            <a:endParaRPr sz="1200">
              <a:solidFill>
                <a:srgbClr val="FFFFFF"/>
              </a:solidFill>
              <a:latin typeface="Arial"/>
              <a:ea typeface="Arial"/>
              <a:cs typeface="Arial"/>
              <a:sym typeface="Arial"/>
            </a:endParaRPr>
          </a:p>
          <a:p>
            <a:pPr marL="457200" lvl="0" indent="-304800" algn="l" rtl="0">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We need to create vectors with the same components that describe the user’s preferences. We have the utility matrix representing the connection between users and items.</a:t>
            </a:r>
            <a:endParaRPr sz="1200">
              <a:solidFill>
                <a:srgbClr val="FFFFFF"/>
              </a:solidFill>
              <a:latin typeface="Arial"/>
              <a:ea typeface="Arial"/>
              <a:cs typeface="Arial"/>
              <a:sym typeface="Arial"/>
            </a:endParaRPr>
          </a:p>
          <a:p>
            <a:pPr marL="0" lvl="0" indent="0" algn="l" rtl="0">
              <a:spcBef>
                <a:spcPts val="0"/>
              </a:spcBef>
              <a:spcAft>
                <a:spcPts val="0"/>
              </a:spcAft>
              <a:buNone/>
            </a:pPr>
            <a:r>
              <a:rPr lang="en" sz="1200">
                <a:solidFill>
                  <a:srgbClr val="FFFFFF"/>
                </a:solidFill>
                <a:latin typeface="Arial"/>
                <a:ea typeface="Arial"/>
                <a:cs typeface="Arial"/>
                <a:sym typeface="Arial"/>
              </a:rPr>
              <a:t>Step 3: Recommending Items based on content</a:t>
            </a:r>
            <a:endParaRPr sz="1200">
              <a:solidFill>
                <a:srgbClr val="FFFFFF"/>
              </a:solidFill>
              <a:latin typeface="Arial"/>
              <a:ea typeface="Arial"/>
              <a:cs typeface="Arial"/>
              <a:sym typeface="Arial"/>
            </a:endParaRPr>
          </a:p>
          <a:p>
            <a:pPr marL="457200" lvl="0" indent="-304800" algn="l" rtl="0">
              <a:spcBef>
                <a:spcPts val="0"/>
              </a:spcBef>
              <a:spcAft>
                <a:spcPts val="0"/>
              </a:spcAft>
              <a:buClr>
                <a:srgbClr val="FFFFFF"/>
              </a:buClr>
              <a:buSzPts val="1200"/>
              <a:buFont typeface="Arial"/>
              <a:buChar char="●"/>
            </a:pPr>
            <a:r>
              <a:rPr lang="en" sz="1200">
                <a:solidFill>
                  <a:srgbClr val="FFFFFF"/>
                </a:solidFill>
                <a:latin typeface="Arial"/>
                <a:ea typeface="Arial"/>
                <a:cs typeface="Arial"/>
                <a:sym typeface="Arial"/>
              </a:rPr>
              <a:t>With profile vectors for both users and items, we can estimate the degree to which a user would prefer an item by computing the cosine distance between the user’s and item’s vectors.</a:t>
            </a:r>
            <a:endParaRPr sz="1200">
              <a:solidFill>
                <a:srgbClr val="FFFFFF"/>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632500"/>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Question?</a:t>
            </a:r>
            <a:endParaRPr sz="4800"/>
          </a:p>
        </p:txBody>
      </p:sp>
      <p:sp>
        <p:nvSpPr>
          <p:cNvPr id="97" name="Google Shape;97;p19"/>
          <p:cNvSpPr txBox="1">
            <a:spLocks noGrp="1"/>
          </p:cNvSpPr>
          <p:nvPr>
            <p:ph type="body" idx="1"/>
          </p:nvPr>
        </p:nvSpPr>
        <p:spPr>
          <a:xfrm>
            <a:off x="311700" y="1611625"/>
            <a:ext cx="8520600" cy="13278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a:t>What are the concept used in Information Retrieval Systems?</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353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Pro’s and Con’s of  Content-based Filtering</a:t>
            </a:r>
            <a:endParaRPr/>
          </a:p>
        </p:txBody>
      </p:sp>
      <p:sp>
        <p:nvSpPr>
          <p:cNvPr id="103" name="Google Shape;103;p20"/>
          <p:cNvSpPr txBox="1">
            <a:spLocks noGrp="1"/>
          </p:cNvSpPr>
          <p:nvPr>
            <p:ph type="body" idx="1"/>
          </p:nvPr>
        </p:nvSpPr>
        <p:spPr>
          <a:xfrm>
            <a:off x="311700" y="10606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Oswald"/>
                <a:ea typeface="Oswald"/>
                <a:cs typeface="Oswald"/>
                <a:sym typeface="Oswald"/>
              </a:rPr>
              <a:t>Pros :</a:t>
            </a:r>
            <a:endParaRPr>
              <a:solidFill>
                <a:srgbClr val="FFFFFF"/>
              </a:solidFill>
              <a:latin typeface="Oswald"/>
              <a:ea typeface="Oswald"/>
              <a:cs typeface="Oswald"/>
              <a:sym typeface="Oswald"/>
            </a:endParaRPr>
          </a:p>
          <a:p>
            <a:pPr marL="0" lvl="0" indent="0" algn="l" rtl="0">
              <a:spcBef>
                <a:spcPts val="1600"/>
              </a:spcBef>
              <a:spcAft>
                <a:spcPts val="0"/>
              </a:spcAft>
              <a:buNone/>
            </a:pPr>
            <a:r>
              <a:rPr lang="en">
                <a:solidFill>
                  <a:srgbClr val="FFFFFF"/>
                </a:solidFill>
                <a:latin typeface="Oswald"/>
                <a:ea typeface="Oswald"/>
                <a:cs typeface="Oswald"/>
                <a:sym typeface="Oswald"/>
              </a:rPr>
              <a:t>User Independence</a:t>
            </a:r>
            <a:endParaRPr>
              <a:solidFill>
                <a:srgbClr val="FFFFFF"/>
              </a:solidFill>
              <a:latin typeface="Oswald"/>
              <a:ea typeface="Oswald"/>
              <a:cs typeface="Oswald"/>
              <a:sym typeface="Oswald"/>
            </a:endParaRPr>
          </a:p>
          <a:p>
            <a:pPr marL="0" lvl="0" indent="0" algn="l" rtl="0">
              <a:spcBef>
                <a:spcPts val="1600"/>
              </a:spcBef>
              <a:spcAft>
                <a:spcPts val="0"/>
              </a:spcAft>
              <a:buNone/>
            </a:pPr>
            <a:r>
              <a:rPr lang="en">
                <a:solidFill>
                  <a:srgbClr val="FFFFFF"/>
                </a:solidFill>
                <a:latin typeface="Oswald"/>
                <a:ea typeface="Oswald"/>
                <a:cs typeface="Oswald"/>
                <a:sym typeface="Oswald"/>
              </a:rPr>
              <a:t>Transparency,</a:t>
            </a:r>
            <a:endParaRPr>
              <a:solidFill>
                <a:srgbClr val="FFFFFF"/>
              </a:solidFill>
              <a:latin typeface="Oswald"/>
              <a:ea typeface="Oswald"/>
              <a:cs typeface="Oswald"/>
              <a:sym typeface="Oswald"/>
            </a:endParaRPr>
          </a:p>
          <a:p>
            <a:pPr marL="0" lvl="0" indent="0" algn="l" rtl="0">
              <a:spcBef>
                <a:spcPts val="1600"/>
              </a:spcBef>
              <a:spcAft>
                <a:spcPts val="0"/>
              </a:spcAft>
              <a:buNone/>
            </a:pPr>
            <a:r>
              <a:rPr lang="en">
                <a:solidFill>
                  <a:srgbClr val="FFFFFF"/>
                </a:solidFill>
                <a:latin typeface="Oswald"/>
                <a:ea typeface="Oswald"/>
                <a:cs typeface="Oswald"/>
                <a:sym typeface="Oswald"/>
              </a:rPr>
              <a:t>Con’s : </a:t>
            </a:r>
            <a:endParaRPr>
              <a:solidFill>
                <a:srgbClr val="FFFFFF"/>
              </a:solidFill>
              <a:latin typeface="Oswald"/>
              <a:ea typeface="Oswald"/>
              <a:cs typeface="Oswald"/>
              <a:sym typeface="Oswald"/>
            </a:endParaRPr>
          </a:p>
          <a:p>
            <a:pPr marL="0" lvl="0" indent="0" algn="l" rtl="0">
              <a:spcBef>
                <a:spcPts val="1600"/>
              </a:spcBef>
              <a:spcAft>
                <a:spcPts val="0"/>
              </a:spcAft>
              <a:buNone/>
            </a:pPr>
            <a:r>
              <a:rPr lang="en">
                <a:solidFill>
                  <a:srgbClr val="FFFFFF"/>
                </a:solidFill>
                <a:latin typeface="Oswald"/>
                <a:ea typeface="Oswald"/>
                <a:cs typeface="Oswald"/>
                <a:sym typeface="Oswald"/>
              </a:rPr>
              <a:t>Limited content analysis: </a:t>
            </a:r>
            <a:endParaRPr>
              <a:solidFill>
                <a:srgbClr val="FFFFFF"/>
              </a:solidFill>
              <a:latin typeface="Oswald"/>
              <a:ea typeface="Oswald"/>
              <a:cs typeface="Oswald"/>
              <a:sym typeface="Oswald"/>
            </a:endParaRPr>
          </a:p>
          <a:p>
            <a:pPr marL="0" lvl="0" indent="0" algn="l" rtl="0">
              <a:spcBef>
                <a:spcPts val="1600"/>
              </a:spcBef>
              <a:spcAft>
                <a:spcPts val="0"/>
              </a:spcAft>
              <a:buNone/>
            </a:pPr>
            <a:r>
              <a:rPr lang="en">
                <a:solidFill>
                  <a:srgbClr val="FFFFFF"/>
                </a:solidFill>
                <a:latin typeface="Oswald"/>
                <a:ea typeface="Oswald"/>
                <a:cs typeface="Oswald"/>
                <a:sym typeface="Oswald"/>
              </a:rPr>
              <a:t>Over-specialization</a:t>
            </a:r>
            <a:endParaRPr>
              <a:solidFill>
                <a:srgbClr val="FFFFFF"/>
              </a:solidFill>
              <a:latin typeface="Oswald"/>
              <a:ea typeface="Oswald"/>
              <a:cs typeface="Oswald"/>
              <a:sym typeface="Oswald"/>
            </a:endParaRPr>
          </a:p>
          <a:p>
            <a:pPr marL="0" lvl="0" indent="0" algn="l" rtl="0">
              <a:spcBef>
                <a:spcPts val="1600"/>
              </a:spcBef>
              <a:spcAft>
                <a:spcPts val="1600"/>
              </a:spcAft>
              <a:buNone/>
            </a:pPr>
            <a:r>
              <a:rPr lang="en">
                <a:solidFill>
                  <a:srgbClr val="FFFFFF"/>
                </a:solidFill>
                <a:latin typeface="Oswald"/>
                <a:ea typeface="Oswald"/>
                <a:cs typeface="Oswald"/>
                <a:sym typeface="Oswald"/>
              </a:rPr>
              <a:t>New user</a:t>
            </a:r>
            <a:endParaRPr>
              <a:solidFill>
                <a:srgbClr val="FFFFFF"/>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Content based filtering</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Oswald"/>
                <a:ea typeface="Oswald"/>
                <a:cs typeface="Oswald"/>
                <a:sym typeface="Oswald"/>
              </a:rPr>
              <a:t>Netflix</a:t>
            </a:r>
            <a:endParaRPr sz="2400">
              <a:solidFill>
                <a:srgbClr val="FFFFFF"/>
              </a:solidFill>
              <a:latin typeface="Oswald"/>
              <a:ea typeface="Oswald"/>
              <a:cs typeface="Oswald"/>
              <a:sym typeface="Oswald"/>
            </a:endParaRPr>
          </a:p>
          <a:p>
            <a:pPr marL="0" lvl="0" indent="0" algn="l" rtl="0">
              <a:spcBef>
                <a:spcPts val="1600"/>
              </a:spcBef>
              <a:spcAft>
                <a:spcPts val="0"/>
              </a:spcAft>
              <a:buNone/>
            </a:pPr>
            <a:endParaRPr sz="2400">
              <a:solidFill>
                <a:srgbClr val="FFFFFF"/>
              </a:solidFill>
              <a:latin typeface="Oswald"/>
              <a:ea typeface="Oswald"/>
              <a:cs typeface="Oswald"/>
              <a:sym typeface="Oswald"/>
            </a:endParaRPr>
          </a:p>
          <a:p>
            <a:pPr marL="0" lvl="0" indent="0" algn="l" rtl="0">
              <a:spcBef>
                <a:spcPts val="1600"/>
              </a:spcBef>
              <a:spcAft>
                <a:spcPts val="0"/>
              </a:spcAft>
              <a:buNone/>
            </a:pPr>
            <a:r>
              <a:rPr lang="en" sz="2400">
                <a:solidFill>
                  <a:srgbClr val="FFFFFF"/>
                </a:solidFill>
                <a:latin typeface="Oswald"/>
                <a:ea typeface="Oswald"/>
                <a:cs typeface="Oswald"/>
                <a:sym typeface="Oswald"/>
              </a:rPr>
              <a:t>Amazon provide information about their product items</a:t>
            </a:r>
            <a:endParaRPr sz="2400">
              <a:solidFill>
                <a:srgbClr val="FFFFFF"/>
              </a:solidFill>
              <a:latin typeface="Oswald"/>
              <a:ea typeface="Oswald"/>
              <a:cs typeface="Oswald"/>
              <a:sym typeface="Oswald"/>
            </a:endParaRPr>
          </a:p>
          <a:p>
            <a:pPr marL="0" lvl="0" indent="0" algn="l" rtl="0">
              <a:spcBef>
                <a:spcPts val="1600"/>
              </a:spcBef>
              <a:spcAft>
                <a:spcPts val="1600"/>
              </a:spcAft>
              <a:buNone/>
            </a:pPr>
            <a:r>
              <a:rPr lang="en" sz="2400">
                <a:solidFill>
                  <a:srgbClr val="FFFFFF"/>
                </a:solidFill>
                <a:latin typeface="Oswald"/>
                <a:ea typeface="Oswald"/>
                <a:cs typeface="Oswald"/>
                <a:sym typeface="Oswald"/>
              </a:rPr>
              <a:t>LinkedIn users provide their own working experiences and skills</a:t>
            </a:r>
            <a:endParaRPr sz="2400">
              <a:solidFill>
                <a:srgbClr val="FFFFFF"/>
              </a:solidFill>
              <a:latin typeface="Oswald"/>
              <a:ea typeface="Oswald"/>
              <a:cs typeface="Oswald"/>
              <a:sym typeface="Oswald"/>
            </a:endParaRPr>
          </a:p>
        </p:txBody>
      </p:sp>
      <p:pic>
        <p:nvPicPr>
          <p:cNvPr id="110" name="Google Shape;110;p21"/>
          <p:cNvPicPr preferRelativeResize="0"/>
          <p:nvPr/>
        </p:nvPicPr>
        <p:blipFill>
          <a:blip r:embed="rId3">
            <a:alphaModFix/>
          </a:blip>
          <a:stretch>
            <a:fillRect/>
          </a:stretch>
        </p:blipFill>
        <p:spPr>
          <a:xfrm>
            <a:off x="1634050" y="1152475"/>
            <a:ext cx="1993500" cy="119947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On-screen Show (16:9)</PresentationFormat>
  <Paragraphs>148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Oswald</vt:lpstr>
      <vt:lpstr>Average</vt:lpstr>
      <vt:lpstr>Nunito</vt:lpstr>
      <vt:lpstr>Roboto</vt:lpstr>
      <vt:lpstr>Slate</vt:lpstr>
      <vt:lpstr>Recommendation Systems</vt:lpstr>
      <vt:lpstr>Recommender System</vt:lpstr>
      <vt:lpstr>Real Time Application of Recommender System</vt:lpstr>
      <vt:lpstr>Question?</vt:lpstr>
      <vt:lpstr>Types Of Recommender System</vt:lpstr>
      <vt:lpstr>Content Based Recommender System</vt:lpstr>
      <vt:lpstr>Question?</vt:lpstr>
      <vt:lpstr>Pro’s and Con’s of  Content-based Filtering</vt:lpstr>
      <vt:lpstr>Examples of Content based filtering</vt:lpstr>
      <vt:lpstr>Collaborative Filtering</vt:lpstr>
      <vt:lpstr>Collaborative Filtering - Types </vt:lpstr>
      <vt:lpstr>Collaborative filtering - Algorithms</vt:lpstr>
      <vt:lpstr>Question</vt:lpstr>
      <vt:lpstr>Pros and Cons of Collaborative Filtering</vt:lpstr>
      <vt:lpstr>Examples</vt:lpstr>
      <vt:lpstr>Utility Matrix</vt:lpstr>
      <vt:lpstr>Hybrid Filtering</vt:lpstr>
      <vt:lpstr>Question</vt:lpstr>
      <vt:lpstr>UV-Decomposition</vt:lpstr>
      <vt:lpstr>Root-Mean-Square Error </vt:lpstr>
      <vt:lpstr>Incremental Computation of a UV-Decomposition</vt:lpstr>
      <vt:lpstr>Question</vt:lpstr>
      <vt:lpstr>Implementation of Decision Tree System using ID3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 Systems</dc:title>
  <cp:lastModifiedBy>. Apurwa</cp:lastModifiedBy>
  <cp:revision>1</cp:revision>
  <dcterms:modified xsi:type="dcterms:W3CDTF">2019-04-09T03:20:41Z</dcterms:modified>
</cp:coreProperties>
</file>