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5143500" cx="9144000"/>
  <p:notesSz cx="6858000" cy="9144000"/>
  <p:embeddedFontLst>
    <p:embeddedFont>
      <p:font typeface="Roboto"/>
      <p:regular r:id="rId40"/>
      <p:bold r:id="rId41"/>
      <p:italic r:id="rId42"/>
      <p:boldItalic r:id="rId43"/>
    </p:embeddedFont>
    <p:embeddedFont>
      <p:font typeface="Nunito"/>
      <p:regular r:id="rId44"/>
      <p:bold r:id="rId45"/>
      <p:italic r:id="rId46"/>
      <p:boldItalic r:id="rId47"/>
    </p:embeddedFont>
    <p:embeddedFont>
      <p:font typeface="Oswald"/>
      <p:regular r:id="rId48"/>
      <p:bold r:id="rId4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Roboto-regular.fntdata"/><Relationship Id="rId42" Type="http://schemas.openxmlformats.org/officeDocument/2006/relationships/font" Target="fonts/Roboto-italic.fntdata"/><Relationship Id="rId41" Type="http://schemas.openxmlformats.org/officeDocument/2006/relationships/font" Target="fonts/Roboto-bold.fntdata"/><Relationship Id="rId44" Type="http://schemas.openxmlformats.org/officeDocument/2006/relationships/font" Target="fonts/Nunito-regular.fntdata"/><Relationship Id="rId43" Type="http://schemas.openxmlformats.org/officeDocument/2006/relationships/font" Target="fonts/Roboto-boldItalic.fntdata"/><Relationship Id="rId46" Type="http://schemas.openxmlformats.org/officeDocument/2006/relationships/font" Target="fonts/Nunito-italic.fntdata"/><Relationship Id="rId45" Type="http://schemas.openxmlformats.org/officeDocument/2006/relationships/font" Target="fonts/Nuni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Oswald-regular.fntdata"/><Relationship Id="rId47" Type="http://schemas.openxmlformats.org/officeDocument/2006/relationships/font" Target="fonts/Nunito-boldItalic.fntdata"/><Relationship Id="rId49"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70965b023b_1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70965b023b_1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70965b023b_13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70965b023b_13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Google Shape;152;g70965b023b_13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70965b023b_13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7" name="Shape 157"/>
        <p:cNvGrpSpPr/>
        <p:nvPr/>
      </p:nvGrpSpPr>
      <p:grpSpPr>
        <a:xfrm>
          <a:off x="0" y="0"/>
          <a:ext cx="0" cy="0"/>
          <a:chOff x="0" y="0"/>
          <a:chExt cx="0" cy="0"/>
        </a:xfrm>
      </p:grpSpPr>
      <p:sp>
        <p:nvSpPr>
          <p:cNvPr id="158" name="Google Shape;158;g70965b023b_13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70965b023b_13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TF- Continuation</a:t>
            </a:r>
            <a:br>
              <a:rPr lang="en"/>
            </a:br>
            <a:r>
              <a:rPr lang="en" sz="1400">
                <a:solidFill>
                  <a:schemeClr val="dk2"/>
                </a:solidFill>
                <a:latin typeface="Roboto"/>
                <a:ea typeface="Roboto"/>
                <a:cs typeface="Roboto"/>
                <a:sym typeface="Roboto"/>
              </a:rPr>
              <a:t>Since every document is different in length, it is possible that a term would appear much more times in long documents than shorter ones. Thus, the term frequency is often divided by the document length (aka. the total number of terms in the document) as a way of normalization:</a:t>
            </a:r>
            <a:endParaRPr sz="1400">
              <a:solidFill>
                <a:schemeClr val="dk2"/>
              </a:solidFill>
              <a:latin typeface="Roboto"/>
              <a:ea typeface="Roboto"/>
              <a:cs typeface="Roboto"/>
              <a:sym typeface="Roboto"/>
            </a:endParaRPr>
          </a:p>
          <a:p>
            <a:pPr indent="0" lvl="0" marL="0" rtl="0" algn="l">
              <a:spcBef>
                <a:spcPts val="0"/>
              </a:spcBef>
              <a:spcAft>
                <a:spcPts val="0"/>
              </a:spcAft>
              <a:buNone/>
            </a:pPr>
            <a:r>
              <a:t/>
            </a:r>
            <a:endParaRPr sz="1400">
              <a:solidFill>
                <a:schemeClr val="dk2"/>
              </a:solidFill>
              <a:latin typeface="Roboto"/>
              <a:ea typeface="Roboto"/>
              <a:cs typeface="Roboto"/>
              <a:sym typeface="Roboto"/>
            </a:endParaRPr>
          </a:p>
          <a:p>
            <a:pPr indent="0" lvl="0" marL="0" rtl="0" algn="l">
              <a:spcBef>
                <a:spcPts val="0"/>
              </a:spcBef>
              <a:spcAft>
                <a:spcPts val="0"/>
              </a:spcAft>
              <a:buNone/>
            </a:pPr>
            <a:r>
              <a:rPr lang="en" sz="1400">
                <a:solidFill>
                  <a:schemeClr val="dk2"/>
                </a:solidFill>
                <a:latin typeface="Roboto"/>
                <a:ea typeface="Roboto"/>
                <a:cs typeface="Roboto"/>
                <a:sym typeface="Roboto"/>
              </a:rPr>
              <a:t>IDF- Continuation</a:t>
            </a:r>
            <a:endParaRPr sz="1400">
              <a:solidFill>
                <a:schemeClr val="dk2"/>
              </a:solidFill>
              <a:latin typeface="Roboto"/>
              <a:ea typeface="Roboto"/>
              <a:cs typeface="Roboto"/>
              <a:sym typeface="Roboto"/>
            </a:endParaRPr>
          </a:p>
          <a:p>
            <a:pPr indent="0" lvl="0" marL="0" rtl="0" algn="l">
              <a:lnSpc>
                <a:spcPct val="115000"/>
              </a:lnSpc>
              <a:spcBef>
                <a:spcPts val="1000"/>
              </a:spcBef>
              <a:spcAft>
                <a:spcPts val="1000"/>
              </a:spcAft>
              <a:buNone/>
            </a:pPr>
            <a:r>
              <a:rPr lang="en" sz="1400">
                <a:solidFill>
                  <a:schemeClr val="dk2"/>
                </a:solidFill>
                <a:latin typeface="Roboto"/>
                <a:ea typeface="Roboto"/>
                <a:cs typeface="Roboto"/>
                <a:sym typeface="Roboto"/>
              </a:rPr>
              <a:t>While computing TF, all terms are considered equally important. However it is known that certain terms, such as "is", "of", and "that", may appear a lot of times but have little importance. Thus we need to weigh down the frequent terms while scale up the rare ones, by computing the following:</a:t>
            </a:r>
            <a:endParaRPr sz="1400">
              <a:solidFill>
                <a:schemeClr val="dk2"/>
              </a:solidFill>
              <a:latin typeface="Roboto"/>
              <a:ea typeface="Roboto"/>
              <a:cs typeface="Roboto"/>
              <a:sym typeface="Roboto"/>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3" name="Shape 163"/>
        <p:cNvGrpSpPr/>
        <p:nvPr/>
      </p:nvGrpSpPr>
      <p:grpSpPr>
        <a:xfrm>
          <a:off x="0" y="0"/>
          <a:ext cx="0" cy="0"/>
          <a:chOff x="0" y="0"/>
          <a:chExt cx="0" cy="0"/>
        </a:xfrm>
      </p:grpSpPr>
      <p:sp>
        <p:nvSpPr>
          <p:cNvPr id="164" name="Google Shape;164;g70965b023b_13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70965b023b_13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70965b023b_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70965b023b_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70965b023b_7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70965b023b_7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098067ba8_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098067ba8_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70965b023b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70965b023b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g70965b023b_4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70965b023b_4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0872c325e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70872c325e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70965b023b_4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70965b023b_4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70965b023b_4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70965b023b_4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70965b023b_4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70965b023b_4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70965b023b_4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70965b023b_4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3" name="Shape 233"/>
        <p:cNvGrpSpPr/>
        <p:nvPr/>
      </p:nvGrpSpPr>
      <p:grpSpPr>
        <a:xfrm>
          <a:off x="0" y="0"/>
          <a:ext cx="0" cy="0"/>
          <a:chOff x="0" y="0"/>
          <a:chExt cx="0" cy="0"/>
        </a:xfrm>
      </p:grpSpPr>
      <p:sp>
        <p:nvSpPr>
          <p:cNvPr id="234" name="Google Shape;234;g70965b023b_4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5" name="Google Shape;235;g70965b023b_4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g7098067ba8_1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1" name="Google Shape;241;g7098067ba8_1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g7098067ba8_17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7098067ba8_17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7098067ba8_17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7098067ba8_17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8" name="Shape 258"/>
        <p:cNvGrpSpPr/>
        <p:nvPr/>
      </p:nvGrpSpPr>
      <p:grpSpPr>
        <a:xfrm>
          <a:off x="0" y="0"/>
          <a:ext cx="0" cy="0"/>
          <a:chOff x="0" y="0"/>
          <a:chExt cx="0" cy="0"/>
        </a:xfrm>
      </p:grpSpPr>
      <p:sp>
        <p:nvSpPr>
          <p:cNvPr id="259" name="Google Shape;259;g7098067ba8_17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7098067ba8_17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7098067ba8_17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7098067ba8_17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g70965b023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70965b023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0" name="Shape 270"/>
        <p:cNvGrpSpPr/>
        <p:nvPr/>
      </p:nvGrpSpPr>
      <p:grpSpPr>
        <a:xfrm>
          <a:off x="0" y="0"/>
          <a:ext cx="0" cy="0"/>
          <a:chOff x="0" y="0"/>
          <a:chExt cx="0" cy="0"/>
        </a:xfrm>
      </p:grpSpPr>
      <p:sp>
        <p:nvSpPr>
          <p:cNvPr id="271" name="Google Shape;271;g7098067ba8_9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7098067ba8_9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Google Shape;278;g7098067ba8_9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7098067ba8_9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3" name="Shape 283"/>
        <p:cNvGrpSpPr/>
        <p:nvPr/>
      </p:nvGrpSpPr>
      <p:grpSpPr>
        <a:xfrm>
          <a:off x="0" y="0"/>
          <a:ext cx="0" cy="0"/>
          <a:chOff x="0" y="0"/>
          <a:chExt cx="0" cy="0"/>
        </a:xfrm>
      </p:grpSpPr>
      <p:sp>
        <p:nvSpPr>
          <p:cNvPr id="284" name="Google Shape;284;g7098067ba8_9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7098067ba8_9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g7098067ba8_9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7098067ba8_9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5" name="Shape 295"/>
        <p:cNvGrpSpPr/>
        <p:nvPr/>
      </p:nvGrpSpPr>
      <p:grpSpPr>
        <a:xfrm>
          <a:off x="0" y="0"/>
          <a:ext cx="0" cy="0"/>
          <a:chOff x="0" y="0"/>
          <a:chExt cx="0" cy="0"/>
        </a:xfrm>
      </p:grpSpPr>
      <p:sp>
        <p:nvSpPr>
          <p:cNvPr id="296" name="Google Shape;296;g7098067ba8_1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7098067ba8_1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g70965b023b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0965b023b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70965b023b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70965b023b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7098067ba8_4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098067ba8_4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7098067ba8_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7098067ba8_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098067ba8_6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098067ba8_6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70965b023b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70965b023b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4.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hyperlink" Target="https://en.wikipedia.org/wiki/Prediction" TargetMode="External"/><Relationship Id="rId4" Type="http://schemas.openxmlformats.org/officeDocument/2006/relationships/hyperlink" Target="https://en.wikipedia.org/wiki/End_user" TargetMode="External"/><Relationship Id="rId5" Type="http://schemas.openxmlformats.org/officeDocument/2006/relationships/hyperlink" Target="https://en.wikipedia.org/wiki/Taste_(sociology)" TargetMode="External"/><Relationship Id="rId6" Type="http://schemas.openxmlformats.org/officeDocument/2006/relationships/hyperlink" Target="https://en.wikipedia.org/wiki/Crowdsourcin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7.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Recommender Systems</a:t>
            </a:r>
            <a:endParaRPr/>
          </a:p>
        </p:txBody>
      </p:sp>
      <p:sp>
        <p:nvSpPr>
          <p:cNvPr id="86" name="Google Shape;86;p13"/>
          <p:cNvSpPr txBox="1"/>
          <p:nvPr>
            <p:ph idx="1" type="subTitle"/>
          </p:nvPr>
        </p:nvSpPr>
        <p:spPr>
          <a:xfrm>
            <a:off x="598088" y="2474813"/>
            <a:ext cx="8222100" cy="4329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Group 6 </a:t>
            </a:r>
            <a:endParaRPr/>
          </a:p>
          <a:p>
            <a:pPr indent="0" lvl="0" marL="0" rtl="0" algn="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Content Based Filtering</a:t>
            </a:r>
            <a:endParaRPr/>
          </a:p>
        </p:txBody>
      </p:sp>
      <p:sp>
        <p:nvSpPr>
          <p:cNvPr id="142" name="Google Shape;142;p22"/>
          <p:cNvSpPr txBox="1"/>
          <p:nvPr>
            <p:ph idx="1" type="body"/>
          </p:nvPr>
        </p:nvSpPr>
        <p:spPr>
          <a:xfrm>
            <a:off x="258125" y="1017800"/>
            <a:ext cx="5177100" cy="2679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Also known as Cognitive filtering</a:t>
            </a:r>
            <a:endParaRPr/>
          </a:p>
          <a:p>
            <a:pPr indent="-342900" lvl="0" marL="457200" marR="0" rtl="0" algn="l">
              <a:lnSpc>
                <a:spcPct val="115000"/>
              </a:lnSpc>
              <a:spcBef>
                <a:spcPts val="0"/>
              </a:spcBef>
              <a:spcAft>
                <a:spcPts val="0"/>
              </a:spcAft>
              <a:buSzPts val="1800"/>
              <a:buChar char="●"/>
            </a:pPr>
            <a:r>
              <a:rPr lang="en"/>
              <a:t>This system </a:t>
            </a:r>
            <a:r>
              <a:rPr lang="en"/>
              <a:t>recommends items based on a comparison between the content of the items and a user profile. </a:t>
            </a:r>
            <a:endParaRPr/>
          </a:p>
          <a:p>
            <a:pPr indent="-342900" lvl="0" marL="457200" marR="0" rtl="0" algn="l">
              <a:lnSpc>
                <a:spcPct val="115000"/>
              </a:lnSpc>
              <a:spcBef>
                <a:spcPts val="0"/>
              </a:spcBef>
              <a:spcAft>
                <a:spcPts val="0"/>
              </a:spcAft>
              <a:buSzPts val="1800"/>
              <a:buChar char="●"/>
            </a:pPr>
            <a:r>
              <a:rPr lang="en"/>
              <a:t>The content of each item is represented as a set of descriptors or terms, typically the words that occur in a document. </a:t>
            </a:r>
            <a:endParaRPr/>
          </a:p>
          <a:p>
            <a:pPr indent="-342900" lvl="0" marL="457200" marR="0" rtl="0" algn="l">
              <a:lnSpc>
                <a:spcPct val="115000"/>
              </a:lnSpc>
              <a:spcBef>
                <a:spcPts val="0"/>
              </a:spcBef>
              <a:spcAft>
                <a:spcPts val="0"/>
              </a:spcAft>
              <a:buSzPts val="1800"/>
              <a:buChar char="●"/>
            </a:pPr>
            <a:r>
              <a:rPr lang="en"/>
              <a:t>The user profile is represented with the same terms and built up by analyzing the content of items which have been seen by the user.</a:t>
            </a:r>
            <a:endParaRPr/>
          </a:p>
        </p:txBody>
      </p:sp>
      <p:pic>
        <p:nvPicPr>
          <p:cNvPr id="143" name="Google Shape;143;p22"/>
          <p:cNvPicPr preferRelativeResize="0"/>
          <p:nvPr/>
        </p:nvPicPr>
        <p:blipFill>
          <a:blip r:embed="rId3">
            <a:alphaModFix/>
          </a:blip>
          <a:stretch>
            <a:fillRect/>
          </a:stretch>
        </p:blipFill>
        <p:spPr>
          <a:xfrm>
            <a:off x="5435175" y="410000"/>
            <a:ext cx="3069783" cy="38209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311700" y="77100"/>
            <a:ext cx="8520600" cy="607800"/>
          </a:xfrm>
          <a:prstGeom prst="rect">
            <a:avLst/>
          </a:prstGeom>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lang="en"/>
              <a:t>How does Content Based Recommendation System works?</a:t>
            </a:r>
            <a:endParaRPr/>
          </a:p>
        </p:txBody>
      </p:sp>
      <p:sp>
        <p:nvSpPr>
          <p:cNvPr id="149" name="Google Shape;149;p23"/>
          <p:cNvSpPr txBox="1"/>
          <p:nvPr>
            <p:ph idx="1" type="body"/>
          </p:nvPr>
        </p:nvSpPr>
        <p:spPr>
          <a:xfrm>
            <a:off x="311700" y="1058050"/>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400"/>
              <a:t>Step 1: Item Profiles</a:t>
            </a:r>
            <a:endParaRPr sz="1400"/>
          </a:p>
          <a:p>
            <a:pPr indent="0" lvl="0" marL="0" rtl="0" algn="l">
              <a:lnSpc>
                <a:spcPct val="115000"/>
              </a:lnSpc>
              <a:spcBef>
                <a:spcPts val="0"/>
              </a:spcBef>
              <a:spcAft>
                <a:spcPts val="0"/>
              </a:spcAft>
              <a:buNone/>
            </a:pPr>
            <a:r>
              <a:rPr lang="en" sz="1400"/>
              <a:t>Construct a profile containing a record or collection of records representing important characteristics of an item</a:t>
            </a:r>
            <a:endParaRPr sz="1400"/>
          </a:p>
          <a:p>
            <a:pPr indent="0" lvl="0" marL="0" rtl="0" algn="l">
              <a:lnSpc>
                <a:spcPct val="115000"/>
              </a:lnSpc>
              <a:spcBef>
                <a:spcPts val="0"/>
              </a:spcBef>
              <a:spcAft>
                <a:spcPts val="0"/>
              </a:spcAft>
              <a:buNone/>
            </a:pPr>
            <a:r>
              <a:rPr lang="en" sz="1400"/>
              <a:t>Step 2: User Profiles</a:t>
            </a:r>
            <a:endParaRPr sz="1400"/>
          </a:p>
          <a:p>
            <a:pPr indent="0" lvl="0" marL="0" rtl="0" algn="l">
              <a:lnSpc>
                <a:spcPct val="115000"/>
              </a:lnSpc>
              <a:spcBef>
                <a:spcPts val="0"/>
              </a:spcBef>
              <a:spcAft>
                <a:spcPts val="0"/>
              </a:spcAft>
              <a:buNone/>
            </a:pPr>
            <a:r>
              <a:rPr lang="en" sz="1400"/>
              <a:t>●Create vectors with the same components that describe the user’s preferences. We have the utility matrix representing the connection between users and items.</a:t>
            </a:r>
            <a:endParaRPr sz="1400"/>
          </a:p>
          <a:p>
            <a:pPr indent="0" lvl="0" marL="0" rtl="0" algn="l">
              <a:lnSpc>
                <a:spcPct val="115000"/>
              </a:lnSpc>
              <a:spcBef>
                <a:spcPts val="0"/>
              </a:spcBef>
              <a:spcAft>
                <a:spcPts val="0"/>
              </a:spcAft>
              <a:buNone/>
            </a:pPr>
            <a:r>
              <a:rPr lang="en" sz="1400"/>
              <a:t>Step 3: Recommending Items based on content</a:t>
            </a:r>
            <a:endParaRPr sz="1400"/>
          </a:p>
          <a:p>
            <a:pPr indent="0" lvl="0" marL="0" rtl="0" algn="l">
              <a:lnSpc>
                <a:spcPct val="115000"/>
              </a:lnSpc>
              <a:spcBef>
                <a:spcPts val="0"/>
              </a:spcBef>
              <a:spcAft>
                <a:spcPts val="0"/>
              </a:spcAft>
              <a:buNone/>
            </a:pPr>
            <a:r>
              <a:rPr lang="en" sz="1400"/>
              <a:t>●With profile vectors for both users and items, we can estimate the degree to which a user would prefer an item by computing the cosine distance between the user’s and item’s vectors.</a:t>
            </a:r>
            <a:endParaRPr sz="1400"/>
          </a:p>
          <a:p>
            <a:pPr indent="0" lvl="0" marL="0" rtl="0" algn="l">
              <a:lnSpc>
                <a:spcPct val="115000"/>
              </a:lnSpc>
              <a:spcBef>
                <a:spcPts val="0"/>
              </a:spcBef>
              <a:spcAft>
                <a:spcPts val="0"/>
              </a:spcAft>
              <a:buNone/>
            </a:pPr>
            <a:r>
              <a:rPr lang="en" sz="1400"/>
              <a:t>For Given User Profile x and Item Profile i,the predictions are calculated as</a:t>
            </a:r>
            <a:endParaRPr sz="1400"/>
          </a:p>
          <a:p>
            <a:pPr indent="0" lvl="0" marL="0" rtl="0" algn="l">
              <a:lnSpc>
                <a:spcPct val="115000"/>
              </a:lnSpc>
              <a:spcBef>
                <a:spcPts val="0"/>
              </a:spcBef>
              <a:spcAft>
                <a:spcPts val="0"/>
              </a:spcAft>
              <a:buNone/>
            </a:pPr>
            <a:r>
              <a:t/>
            </a:r>
            <a:endParaRPr sz="1400"/>
          </a:p>
          <a:p>
            <a:pPr indent="0" lvl="0" marL="0" rtl="0" algn="l">
              <a:lnSpc>
                <a:spcPct val="115000"/>
              </a:lnSpc>
              <a:spcBef>
                <a:spcPts val="1600"/>
              </a:spcBef>
              <a:spcAft>
                <a:spcPts val="0"/>
              </a:spcAft>
              <a:buNone/>
            </a:pPr>
            <a:r>
              <a:t/>
            </a:r>
            <a:endParaRPr sz="1400"/>
          </a:p>
          <a:p>
            <a:pPr indent="0" lvl="0" marL="0" rtl="0" algn="l">
              <a:lnSpc>
                <a:spcPct val="115000"/>
              </a:lnSpc>
              <a:spcBef>
                <a:spcPts val="1600"/>
              </a:spcBef>
              <a:spcAft>
                <a:spcPts val="0"/>
              </a:spcAft>
              <a:buNone/>
            </a:pPr>
            <a:r>
              <a:rPr lang="en" sz="1400"/>
              <a:t>Thus, the highest recommendations (lowest cosine distance)</a:t>
            </a:r>
            <a:endParaRPr sz="1400"/>
          </a:p>
          <a:p>
            <a:pPr indent="0" lvl="0" marL="0" rtl="0" algn="l">
              <a:lnSpc>
                <a:spcPct val="115000"/>
              </a:lnSpc>
              <a:spcBef>
                <a:spcPts val="1600"/>
              </a:spcBef>
              <a:spcAft>
                <a:spcPts val="0"/>
              </a:spcAft>
              <a:buNone/>
            </a:pPr>
            <a:r>
              <a:t/>
            </a:r>
            <a:endParaRPr sz="1400">
              <a:latin typeface="Arial"/>
              <a:ea typeface="Arial"/>
              <a:cs typeface="Arial"/>
              <a:sym typeface="Arial"/>
            </a:endParaRPr>
          </a:p>
          <a:p>
            <a:pPr indent="0" lvl="0" marL="0" rtl="0" algn="l">
              <a:lnSpc>
                <a:spcPct val="115000"/>
              </a:lnSpc>
              <a:spcBef>
                <a:spcPts val="0"/>
              </a:spcBef>
              <a:spcAft>
                <a:spcPts val="0"/>
              </a:spcAft>
              <a:buNone/>
            </a:pPr>
            <a:r>
              <a:t/>
            </a:r>
            <a:endParaRPr sz="1400">
              <a:latin typeface="Arial"/>
              <a:ea typeface="Arial"/>
              <a:cs typeface="Arial"/>
              <a:sym typeface="Arial"/>
            </a:endParaRPr>
          </a:p>
          <a:p>
            <a:pPr indent="0" lvl="0" marL="0" rtl="0" algn="l">
              <a:spcBef>
                <a:spcPts val="0"/>
              </a:spcBef>
              <a:spcAft>
                <a:spcPts val="1600"/>
              </a:spcAft>
              <a:buNone/>
            </a:pPr>
            <a:r>
              <a:t/>
            </a:r>
            <a:endParaRPr sz="1400">
              <a:highlight>
                <a:srgbClr val="000000"/>
              </a:highlight>
            </a:endParaRPr>
          </a:p>
        </p:txBody>
      </p:sp>
      <p:pic>
        <p:nvPicPr>
          <p:cNvPr id="150" name="Google Shape;150;p23"/>
          <p:cNvPicPr preferRelativeResize="0"/>
          <p:nvPr/>
        </p:nvPicPr>
        <p:blipFill>
          <a:blip r:embed="rId3">
            <a:alphaModFix/>
          </a:blip>
          <a:stretch>
            <a:fillRect/>
          </a:stretch>
        </p:blipFill>
        <p:spPr>
          <a:xfrm>
            <a:off x="1760525" y="3643188"/>
            <a:ext cx="4076700" cy="6572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2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Item Profile Example</a:t>
            </a:r>
            <a:endParaRPr/>
          </a:p>
        </p:txBody>
      </p:sp>
      <p:sp>
        <p:nvSpPr>
          <p:cNvPr id="156" name="Google Shape;156;p2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●Movie: </a:t>
            </a:r>
            <a:endParaRPr/>
          </a:p>
          <a:p>
            <a:pPr indent="0" lvl="0" marL="0" rtl="0" algn="l">
              <a:lnSpc>
                <a:spcPct val="115000"/>
              </a:lnSpc>
              <a:spcBef>
                <a:spcPts val="0"/>
              </a:spcBef>
              <a:spcAft>
                <a:spcPts val="0"/>
              </a:spcAft>
              <a:buNone/>
            </a:pPr>
            <a:r>
              <a:rPr lang="en"/>
              <a:t>Features are actors, director, genre, year in which movie was made. Based on these feature similar movie will be recommended.</a:t>
            </a:r>
            <a:endParaRPr/>
          </a:p>
          <a:p>
            <a:pPr indent="0" lvl="0" marL="0" rtl="0" algn="l">
              <a:lnSpc>
                <a:spcPct val="115000"/>
              </a:lnSpc>
              <a:spcBef>
                <a:spcPts val="0"/>
              </a:spcBef>
              <a:spcAft>
                <a:spcPts val="0"/>
              </a:spcAft>
              <a:buNone/>
            </a:pPr>
            <a:r>
              <a:rPr lang="en"/>
              <a:t>●Documents</a:t>
            </a:r>
            <a:endParaRPr/>
          </a:p>
          <a:p>
            <a:pPr indent="0" lvl="0" marL="0" rtl="0" algn="l">
              <a:lnSpc>
                <a:spcPct val="115000"/>
              </a:lnSpc>
              <a:spcBef>
                <a:spcPts val="0"/>
              </a:spcBef>
              <a:spcAft>
                <a:spcPts val="0"/>
              </a:spcAft>
              <a:buNone/>
            </a:pPr>
            <a:r>
              <a:rPr lang="en"/>
              <a:t>For Documents like news articles, we use distance measure as a measure of Similarity, namely - Jaccard Distance and Cosine Distance and concepts of Term frequency and Inverse Document frequency are used.</a:t>
            </a:r>
            <a:endParaRPr/>
          </a:p>
          <a:p>
            <a:pPr indent="0" lvl="0" marL="0" rtl="0" algn="l">
              <a:lnSpc>
                <a:spcPct val="115000"/>
              </a:lnSpc>
              <a:spcBef>
                <a:spcPts val="0"/>
              </a:spcBef>
              <a:spcAft>
                <a:spcPts val="0"/>
              </a:spcAft>
              <a:buNone/>
            </a:pPr>
            <a:r>
              <a:rPr lang="en"/>
              <a:t>●Images</a:t>
            </a:r>
            <a:endParaRPr/>
          </a:p>
          <a:p>
            <a:pPr indent="0" lvl="0" marL="0" rtl="0" algn="l">
              <a:lnSpc>
                <a:spcPct val="115000"/>
              </a:lnSpc>
              <a:spcBef>
                <a:spcPts val="0"/>
              </a:spcBef>
              <a:spcAft>
                <a:spcPts val="0"/>
              </a:spcAft>
              <a:buNone/>
            </a:pPr>
            <a:r>
              <a:rPr lang="en"/>
              <a:t>Tag words are used in the form of words or phrases that describe the image item.</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0" name="Shape 160"/>
        <p:cNvGrpSpPr/>
        <p:nvPr/>
      </p:nvGrpSpPr>
      <p:grpSpPr>
        <a:xfrm>
          <a:off x="0" y="0"/>
          <a:ext cx="0" cy="0"/>
          <a:chOff x="0" y="0"/>
          <a:chExt cx="0" cy="0"/>
        </a:xfrm>
      </p:grpSpPr>
      <p:sp>
        <p:nvSpPr>
          <p:cNvPr id="161" name="Google Shape;161;p25"/>
          <p:cNvSpPr txBox="1"/>
          <p:nvPr>
            <p:ph type="title"/>
          </p:nvPr>
        </p:nvSpPr>
        <p:spPr>
          <a:xfrm>
            <a:off x="311700" y="194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a:t>
            </a:r>
            <a:r>
              <a:rPr lang="en"/>
              <a:t>s TF-IDF?</a:t>
            </a:r>
            <a:endParaRPr/>
          </a:p>
        </p:txBody>
      </p:sp>
      <p:sp>
        <p:nvSpPr>
          <p:cNvPr id="162" name="Google Shape;162;p25"/>
          <p:cNvSpPr txBox="1"/>
          <p:nvPr>
            <p:ph idx="1" type="body"/>
          </p:nvPr>
        </p:nvSpPr>
        <p:spPr>
          <a:xfrm>
            <a:off x="311700" y="740250"/>
            <a:ext cx="8665800" cy="3923100"/>
          </a:xfrm>
          <a:prstGeom prst="rect">
            <a:avLst/>
          </a:prstGeom>
        </p:spPr>
        <p:txBody>
          <a:bodyPr anchorCtr="0" anchor="t" bIns="91425" lIns="91425" spcFirstLastPara="1" rIns="91425" wrap="square" tIns="91425">
            <a:noAutofit/>
          </a:bodyPr>
          <a:lstStyle/>
          <a:p>
            <a:pPr indent="0" lvl="0" marL="0" rtl="0" algn="l">
              <a:spcBef>
                <a:spcPts val="1000"/>
              </a:spcBef>
              <a:spcAft>
                <a:spcPts val="0"/>
              </a:spcAft>
              <a:buNone/>
            </a:pPr>
            <a:r>
              <a:rPr b="1" lang="en" sz="1400"/>
              <a:t>TF</a:t>
            </a:r>
            <a:endParaRPr sz="1400"/>
          </a:p>
          <a:p>
            <a:pPr indent="0" lvl="0" marL="0" rtl="0" algn="l">
              <a:spcBef>
                <a:spcPts val="1000"/>
              </a:spcBef>
              <a:spcAft>
                <a:spcPts val="0"/>
              </a:spcAft>
              <a:buNone/>
            </a:pPr>
            <a:r>
              <a:rPr lang="en" sz="1400"/>
              <a:t>Term Frequency, which measures how frequently a term occurs in a document.</a:t>
            </a:r>
            <a:br>
              <a:rPr lang="en" sz="1400"/>
            </a:br>
            <a:br>
              <a:rPr lang="en" sz="1400"/>
            </a:br>
            <a:r>
              <a:rPr lang="en" sz="1400"/>
              <a:t>	TF(t) = (Number of times term t appears in a document) / (Total number of terms in the document).</a:t>
            </a:r>
            <a:endParaRPr sz="1400"/>
          </a:p>
          <a:p>
            <a:pPr indent="0" lvl="0" marL="0" rtl="0" algn="l">
              <a:spcBef>
                <a:spcPts val="1000"/>
              </a:spcBef>
              <a:spcAft>
                <a:spcPts val="0"/>
              </a:spcAft>
              <a:buNone/>
            </a:pPr>
            <a:r>
              <a:rPr b="1" lang="en" sz="1400"/>
              <a:t>IDF</a:t>
            </a:r>
            <a:endParaRPr b="1" sz="1400"/>
          </a:p>
          <a:p>
            <a:pPr indent="0" lvl="0" marL="0" rtl="0" algn="l">
              <a:spcBef>
                <a:spcPts val="1000"/>
              </a:spcBef>
              <a:spcAft>
                <a:spcPts val="0"/>
              </a:spcAft>
              <a:buNone/>
            </a:pPr>
            <a:r>
              <a:rPr lang="en" sz="1400"/>
              <a:t>Inverse Document Frequency, which measures how important a term is.</a:t>
            </a:r>
            <a:br>
              <a:rPr lang="en" sz="1400"/>
            </a:br>
            <a:br>
              <a:rPr lang="en" sz="1400"/>
            </a:br>
            <a:r>
              <a:rPr lang="en" sz="1400"/>
              <a:t>	IDF(t) = log_e(Total number of documents / Number of documents with term t in it).</a:t>
            </a:r>
            <a:endParaRPr sz="1400"/>
          </a:p>
          <a:p>
            <a:pPr indent="0" lvl="0" marL="0" rtl="0" algn="l">
              <a:spcBef>
                <a:spcPts val="1000"/>
              </a:spcBef>
              <a:spcAft>
                <a:spcPts val="1000"/>
              </a:spcAft>
              <a:buNone/>
            </a:pPr>
            <a:r>
              <a:rPr b="1" lang="en" sz="1400"/>
              <a:t>Example:</a:t>
            </a:r>
            <a:br>
              <a:rPr b="1" lang="en" sz="1400"/>
            </a:br>
            <a:r>
              <a:rPr lang="en" sz="1400"/>
              <a:t>Consider a document containing 100 words wherein the word </a:t>
            </a:r>
            <a:r>
              <a:rPr i="1" lang="en" sz="1400"/>
              <a:t>cat</a:t>
            </a:r>
            <a:r>
              <a:rPr lang="en" sz="1400"/>
              <a:t> appears 3 times. The term frequency (i.e., tf) for </a:t>
            </a:r>
            <a:r>
              <a:rPr i="1" lang="en" sz="1400"/>
              <a:t>cat</a:t>
            </a:r>
            <a:r>
              <a:rPr lang="en" sz="1400"/>
              <a:t> is then (3 / 100) = 0.03. Now, assume we have 10 million documents and the word </a:t>
            </a:r>
            <a:r>
              <a:rPr i="1" lang="en" sz="1400"/>
              <a:t>cat</a:t>
            </a:r>
            <a:r>
              <a:rPr lang="en" sz="1400"/>
              <a:t> appears in one thousand of these. Then, the inverse document frequency (i.e., idf) is calculated as log(10,000,000 / 1,000) = 4. Thus, the Tf-idf weight is the product of these quantities: 0.03 * 4 = 0.12.</a:t>
            </a: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6" name="Shape 166"/>
        <p:cNvGrpSpPr/>
        <p:nvPr/>
      </p:nvGrpSpPr>
      <p:grpSpPr>
        <a:xfrm>
          <a:off x="0" y="0"/>
          <a:ext cx="0" cy="0"/>
          <a:chOff x="0" y="0"/>
          <a:chExt cx="0" cy="0"/>
        </a:xfrm>
      </p:grpSpPr>
      <p:sp>
        <p:nvSpPr>
          <p:cNvPr id="167" name="Google Shape;167;p2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168" name="Google Shape;168;p2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What is the alternate name of Content Based Filtering?</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2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Oswald"/>
                <a:ea typeface="Oswald"/>
                <a:cs typeface="Oswald"/>
                <a:sym typeface="Oswald"/>
              </a:rPr>
              <a:t>Pro</a:t>
            </a:r>
            <a:r>
              <a:rPr lang="en">
                <a:solidFill>
                  <a:srgbClr val="000000"/>
                </a:solidFill>
                <a:latin typeface="Oswald"/>
                <a:ea typeface="Oswald"/>
                <a:cs typeface="Oswald"/>
                <a:sym typeface="Oswald"/>
              </a:rPr>
              <a:t>’s and Con’s of  Content-based Filtering </a:t>
            </a:r>
            <a:endParaRPr/>
          </a:p>
        </p:txBody>
      </p:sp>
      <p:sp>
        <p:nvSpPr>
          <p:cNvPr id="174" name="Google Shape;174;p2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Oswald"/>
                <a:ea typeface="Oswald"/>
                <a:cs typeface="Oswald"/>
                <a:sym typeface="Oswald"/>
              </a:rPr>
              <a:t>Pros :</a:t>
            </a:r>
            <a:endParaRPr>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a:solidFill>
                  <a:srgbClr val="000000"/>
                </a:solidFill>
                <a:latin typeface="Oswald"/>
                <a:ea typeface="Oswald"/>
                <a:cs typeface="Oswald"/>
                <a:sym typeface="Oswald"/>
              </a:rPr>
              <a:t>User Independence</a:t>
            </a:r>
            <a:endParaRPr>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a:solidFill>
                  <a:srgbClr val="000000"/>
                </a:solidFill>
                <a:latin typeface="Oswald"/>
                <a:ea typeface="Oswald"/>
                <a:cs typeface="Oswald"/>
                <a:sym typeface="Oswald"/>
              </a:rPr>
              <a:t>Transparency,</a:t>
            </a:r>
            <a:endParaRPr>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a:solidFill>
                  <a:srgbClr val="000000"/>
                </a:solidFill>
                <a:latin typeface="Oswald"/>
                <a:ea typeface="Oswald"/>
                <a:cs typeface="Oswald"/>
                <a:sym typeface="Oswald"/>
              </a:rPr>
              <a:t>Con’s :</a:t>
            </a:r>
            <a:endParaRPr>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a:solidFill>
                  <a:srgbClr val="000000"/>
                </a:solidFill>
                <a:latin typeface="Oswald"/>
                <a:ea typeface="Oswald"/>
                <a:cs typeface="Oswald"/>
                <a:sym typeface="Oswald"/>
              </a:rPr>
              <a:t>Limited content analysis:</a:t>
            </a:r>
            <a:endParaRPr>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a:solidFill>
                  <a:srgbClr val="000000"/>
                </a:solidFill>
                <a:latin typeface="Oswald"/>
                <a:ea typeface="Oswald"/>
                <a:cs typeface="Oswald"/>
                <a:sym typeface="Oswald"/>
              </a:rPr>
              <a:t>Over-specialization</a:t>
            </a:r>
            <a:endParaRPr>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a:solidFill>
                  <a:srgbClr val="000000"/>
                </a:solidFill>
                <a:latin typeface="Oswald"/>
                <a:ea typeface="Oswald"/>
                <a:cs typeface="Oswald"/>
                <a:sym typeface="Oswald"/>
              </a:rPr>
              <a:t>New user</a:t>
            </a:r>
            <a:endParaRPr>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t/>
            </a:r>
            <a:endParaRPr>
              <a:solidFill>
                <a:srgbClr val="000000"/>
              </a:solidFill>
              <a:latin typeface="Oswald"/>
              <a:ea typeface="Oswald"/>
              <a:cs typeface="Oswald"/>
              <a:sym typeface="Oswald"/>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2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Oswald"/>
                <a:ea typeface="Oswald"/>
                <a:cs typeface="Oswald"/>
                <a:sym typeface="Oswald"/>
              </a:rPr>
              <a:t>Examples of Content based filtering</a:t>
            </a:r>
            <a:endParaRPr>
              <a:solidFill>
                <a:srgbClr val="000000"/>
              </a:solidFill>
            </a:endParaRPr>
          </a:p>
        </p:txBody>
      </p:sp>
      <p:sp>
        <p:nvSpPr>
          <p:cNvPr id="180" name="Google Shape;180;p2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2400">
                <a:solidFill>
                  <a:srgbClr val="000000"/>
                </a:solidFill>
                <a:latin typeface="Oswald"/>
                <a:ea typeface="Oswald"/>
                <a:cs typeface="Oswald"/>
                <a:sym typeface="Oswald"/>
              </a:rPr>
              <a:t>Netflix   </a:t>
            </a:r>
            <a:endParaRPr sz="2400">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t/>
            </a:r>
            <a:endParaRPr sz="2400">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sz="2400">
                <a:solidFill>
                  <a:srgbClr val="000000"/>
                </a:solidFill>
                <a:latin typeface="Oswald"/>
                <a:ea typeface="Oswald"/>
                <a:cs typeface="Oswald"/>
                <a:sym typeface="Oswald"/>
              </a:rPr>
              <a:t>Amazon provide information about their product items</a:t>
            </a:r>
            <a:endParaRPr sz="2400">
              <a:solidFill>
                <a:srgbClr val="000000"/>
              </a:solidFill>
              <a:latin typeface="Oswald"/>
              <a:ea typeface="Oswald"/>
              <a:cs typeface="Oswald"/>
              <a:sym typeface="Oswald"/>
            </a:endParaRPr>
          </a:p>
          <a:p>
            <a:pPr indent="0" lvl="0" marL="0" rtl="0" algn="l">
              <a:lnSpc>
                <a:spcPct val="115000"/>
              </a:lnSpc>
              <a:spcBef>
                <a:spcPts val="1600"/>
              </a:spcBef>
              <a:spcAft>
                <a:spcPts val="0"/>
              </a:spcAft>
              <a:buNone/>
            </a:pPr>
            <a:r>
              <a:rPr lang="en" sz="2400">
                <a:solidFill>
                  <a:srgbClr val="000000"/>
                </a:solidFill>
                <a:latin typeface="Oswald"/>
                <a:ea typeface="Oswald"/>
                <a:cs typeface="Oswald"/>
                <a:sym typeface="Oswald"/>
              </a:rPr>
              <a:t>LinkedIn users provide their own working experiences and skills</a:t>
            </a:r>
            <a:endParaRPr sz="2400">
              <a:solidFill>
                <a:srgbClr val="000000"/>
              </a:solidFill>
              <a:latin typeface="Oswald"/>
              <a:ea typeface="Oswald"/>
              <a:cs typeface="Oswald"/>
              <a:sym typeface="Oswald"/>
            </a:endParaRPr>
          </a:p>
          <a:p>
            <a:pPr indent="0" lvl="0" marL="0" rtl="0" algn="l">
              <a:spcBef>
                <a:spcPts val="1600"/>
              </a:spcBef>
              <a:spcAft>
                <a:spcPts val="1600"/>
              </a:spcAft>
              <a:buNone/>
            </a:pPr>
            <a:r>
              <a:t/>
            </a:r>
            <a:endParaRPr/>
          </a:p>
        </p:txBody>
      </p:sp>
      <p:pic>
        <p:nvPicPr>
          <p:cNvPr id="181" name="Google Shape;181;p28"/>
          <p:cNvPicPr preferRelativeResize="0"/>
          <p:nvPr/>
        </p:nvPicPr>
        <p:blipFill>
          <a:blip r:embed="rId3">
            <a:alphaModFix/>
          </a:blip>
          <a:stretch>
            <a:fillRect/>
          </a:stretch>
        </p:blipFill>
        <p:spPr>
          <a:xfrm>
            <a:off x="1974650" y="1296600"/>
            <a:ext cx="2172125" cy="11276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2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187" name="Google Shape;187;p2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What are examples of Content-based filtering?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Collaborative Filtering </a:t>
            </a:r>
            <a:endParaRPr/>
          </a:p>
        </p:txBody>
      </p:sp>
      <p:sp>
        <p:nvSpPr>
          <p:cNvPr id="193" name="Google Shape;193;p30"/>
          <p:cNvSpPr txBox="1"/>
          <p:nvPr>
            <p:ph idx="1" type="body"/>
          </p:nvPr>
        </p:nvSpPr>
        <p:spPr>
          <a:xfrm>
            <a:off x="311700" y="1229875"/>
            <a:ext cx="47838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Collaborative Filtering ?</a:t>
            </a:r>
            <a:endParaRPr/>
          </a:p>
          <a:p>
            <a:pPr indent="-342900" lvl="0" marL="457200" rtl="0" algn="l">
              <a:spcBef>
                <a:spcPts val="1600"/>
              </a:spcBef>
              <a:spcAft>
                <a:spcPts val="0"/>
              </a:spcAft>
              <a:buSzPts val="1800"/>
              <a:buChar char="●"/>
            </a:pPr>
            <a:r>
              <a:rPr lang="en"/>
              <a:t>Collaborative filtering (CF) is a technique commonly used to build personalized recommendations on the Web.</a:t>
            </a:r>
            <a:endParaRPr/>
          </a:p>
          <a:p>
            <a:pPr indent="-342900" lvl="0" marL="457200" rtl="0" algn="l">
              <a:spcBef>
                <a:spcPts val="0"/>
              </a:spcBef>
              <a:spcAft>
                <a:spcPts val="0"/>
              </a:spcAft>
              <a:buSzPts val="1800"/>
              <a:buChar char="●"/>
            </a:pPr>
            <a:r>
              <a:rPr lang="en"/>
              <a:t>The idea behind collaborative filtering is to recommend new items based on the liking of similar users.</a:t>
            </a:r>
            <a:endParaRPr/>
          </a:p>
        </p:txBody>
      </p:sp>
      <p:pic>
        <p:nvPicPr>
          <p:cNvPr id="194" name="Google Shape;194;p30"/>
          <p:cNvPicPr preferRelativeResize="0"/>
          <p:nvPr/>
        </p:nvPicPr>
        <p:blipFill>
          <a:blip r:embed="rId3">
            <a:alphaModFix/>
          </a:blip>
          <a:stretch>
            <a:fillRect/>
          </a:stretch>
        </p:blipFill>
        <p:spPr>
          <a:xfrm>
            <a:off x="5095400" y="1209675"/>
            <a:ext cx="3523636" cy="33592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3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Measuring Similarity</a:t>
            </a:r>
            <a:endParaRPr/>
          </a:p>
        </p:txBody>
      </p:sp>
      <p:sp>
        <p:nvSpPr>
          <p:cNvPr id="200" name="Google Shape;200;p31"/>
          <p:cNvSpPr txBox="1"/>
          <p:nvPr>
            <p:ph idx="1" type="body"/>
          </p:nvPr>
        </p:nvSpPr>
        <p:spPr>
          <a:xfrm>
            <a:off x="5217075" y="1229875"/>
            <a:ext cx="3615300" cy="136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1600"/>
              </a:spcAft>
              <a:buNone/>
            </a:pPr>
            <a:r>
              <a:t/>
            </a:r>
            <a:endParaRPr/>
          </a:p>
        </p:txBody>
      </p:sp>
      <p:pic>
        <p:nvPicPr>
          <p:cNvPr id="201" name="Google Shape;201;p31"/>
          <p:cNvPicPr preferRelativeResize="0"/>
          <p:nvPr/>
        </p:nvPicPr>
        <p:blipFill>
          <a:blip r:embed="rId3">
            <a:alphaModFix/>
          </a:blip>
          <a:stretch>
            <a:fillRect/>
          </a:stretch>
        </p:blipFill>
        <p:spPr>
          <a:xfrm>
            <a:off x="3807413" y="1229825"/>
            <a:ext cx="4905375" cy="1362075"/>
          </a:xfrm>
          <a:prstGeom prst="rect">
            <a:avLst/>
          </a:prstGeom>
          <a:noFill/>
          <a:ln>
            <a:noFill/>
          </a:ln>
        </p:spPr>
      </p:pic>
      <p:sp>
        <p:nvSpPr>
          <p:cNvPr id="202" name="Google Shape;202;p31"/>
          <p:cNvSpPr txBox="1"/>
          <p:nvPr>
            <p:ph idx="1" type="body"/>
          </p:nvPr>
        </p:nvSpPr>
        <p:spPr>
          <a:xfrm>
            <a:off x="0" y="1093375"/>
            <a:ext cx="8984700" cy="3812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Let </a:t>
            </a:r>
            <a:r>
              <a:rPr b="1" lang="en"/>
              <a:t>r</a:t>
            </a:r>
            <a:r>
              <a:rPr b="1" baseline="-25000" lang="en"/>
              <a:t>x</a:t>
            </a:r>
            <a:r>
              <a:rPr b="1" lang="en"/>
              <a:t> </a:t>
            </a:r>
            <a:r>
              <a:rPr lang="en"/>
              <a:t>be the vector user </a:t>
            </a:r>
            <a:r>
              <a:rPr b="1" lang="en"/>
              <a:t>x. </a:t>
            </a:r>
            <a:endParaRPr b="1"/>
          </a:p>
          <a:p>
            <a:pPr indent="-342900" lvl="0" marL="457200" rtl="0" algn="l">
              <a:spcBef>
                <a:spcPts val="0"/>
              </a:spcBef>
              <a:spcAft>
                <a:spcPts val="0"/>
              </a:spcAft>
              <a:buSzPts val="1800"/>
              <a:buChar char="●"/>
            </a:pPr>
            <a:r>
              <a:rPr lang="en"/>
              <a:t>Consider users </a:t>
            </a:r>
            <a:r>
              <a:rPr b="1" lang="en"/>
              <a:t>x</a:t>
            </a:r>
            <a:r>
              <a:rPr lang="en"/>
              <a:t> and </a:t>
            </a:r>
            <a:r>
              <a:rPr b="1" lang="en"/>
              <a:t>y</a:t>
            </a:r>
            <a:r>
              <a:rPr lang="en"/>
              <a:t> with </a:t>
            </a:r>
            <a:endParaRPr/>
          </a:p>
          <a:p>
            <a:pPr indent="0" lvl="0" marL="457200" rtl="0" algn="l">
              <a:spcBef>
                <a:spcPts val="0"/>
              </a:spcBef>
              <a:spcAft>
                <a:spcPts val="0"/>
              </a:spcAft>
              <a:buNone/>
            </a:pPr>
            <a:r>
              <a:rPr lang="en"/>
              <a:t>rating vectors </a:t>
            </a:r>
            <a:r>
              <a:rPr b="1" lang="en"/>
              <a:t>r</a:t>
            </a:r>
            <a:r>
              <a:rPr b="1" baseline="-25000" lang="en"/>
              <a:t>x</a:t>
            </a:r>
            <a:r>
              <a:rPr b="1" lang="en"/>
              <a:t> </a:t>
            </a:r>
            <a:r>
              <a:rPr lang="en"/>
              <a:t>and </a:t>
            </a:r>
            <a:r>
              <a:rPr b="1" lang="en"/>
              <a:t>r</a:t>
            </a:r>
            <a:r>
              <a:rPr b="1" baseline="-25000" lang="en"/>
              <a:t>y</a:t>
            </a:r>
            <a:r>
              <a:rPr lang="en"/>
              <a:t>.</a:t>
            </a:r>
            <a:endParaRPr/>
          </a:p>
          <a:p>
            <a:pPr indent="-342900" lvl="0" marL="457200" rtl="0" algn="l">
              <a:spcBef>
                <a:spcPts val="0"/>
              </a:spcBef>
              <a:spcAft>
                <a:spcPts val="0"/>
              </a:spcAft>
              <a:buSzPts val="1800"/>
              <a:buChar char="●"/>
            </a:pPr>
            <a:r>
              <a:rPr lang="en"/>
              <a:t>We need a similarity metric</a:t>
            </a:r>
            <a:endParaRPr/>
          </a:p>
          <a:p>
            <a:pPr indent="0" lvl="0" marL="457200" rtl="0" algn="l">
              <a:spcBef>
                <a:spcPts val="0"/>
              </a:spcBef>
              <a:spcAft>
                <a:spcPts val="0"/>
              </a:spcAft>
              <a:buNone/>
            </a:pPr>
            <a:r>
              <a:rPr b="1" lang="en"/>
              <a:t>sim(x,y)</a:t>
            </a:r>
            <a:r>
              <a:rPr lang="en"/>
              <a:t> which should capture the</a:t>
            </a:r>
            <a:endParaRPr/>
          </a:p>
          <a:p>
            <a:pPr indent="0" lvl="0" marL="457200" rtl="0" algn="l">
              <a:spcBef>
                <a:spcPts val="0"/>
              </a:spcBef>
              <a:spcAft>
                <a:spcPts val="0"/>
              </a:spcAft>
              <a:buNone/>
            </a:pPr>
            <a:r>
              <a:rPr lang="en"/>
              <a:t>intuition that </a:t>
            </a:r>
            <a:r>
              <a:rPr b="1" lang="en"/>
              <a:t>sim(A,B) &gt; sim(A,C)</a:t>
            </a:r>
            <a:r>
              <a:rPr lang="en"/>
              <a:t>.  </a:t>
            </a:r>
            <a:endParaRPr/>
          </a:p>
          <a:p>
            <a:pPr indent="0" lvl="0" marL="457200" rtl="0" algn="l">
              <a:lnSpc>
                <a:spcPct val="100000"/>
              </a:lnSpc>
              <a:spcBef>
                <a:spcPts val="0"/>
              </a:spcBef>
              <a:spcAft>
                <a:spcPts val="0"/>
              </a:spcAft>
              <a:buNone/>
            </a:pPr>
            <a:r>
              <a:t/>
            </a:r>
            <a:endParaRPr/>
          </a:p>
          <a:p>
            <a:pPr indent="0" lvl="0" marL="457200" rtl="0" algn="l">
              <a:lnSpc>
                <a:spcPct val="100000"/>
              </a:lnSpc>
              <a:spcBef>
                <a:spcPts val="0"/>
              </a:spcBef>
              <a:spcAft>
                <a:spcPts val="0"/>
              </a:spcAft>
              <a:buNone/>
            </a:pPr>
            <a:r>
              <a:rPr lang="en"/>
              <a:t>Ways of calculating similarities: </a:t>
            </a:r>
            <a:endParaRPr/>
          </a:p>
          <a:p>
            <a:pPr indent="-342900" lvl="0" marL="457200" rtl="0" algn="l">
              <a:lnSpc>
                <a:spcPct val="100000"/>
              </a:lnSpc>
              <a:spcBef>
                <a:spcPts val="0"/>
              </a:spcBef>
              <a:spcAft>
                <a:spcPts val="0"/>
              </a:spcAft>
              <a:buSzPts val="1800"/>
              <a:buChar char="●"/>
            </a:pPr>
            <a:r>
              <a:rPr b="1" lang="en"/>
              <a:t>Jaccard Similarity</a:t>
            </a:r>
            <a:endParaRPr b="1"/>
          </a:p>
          <a:p>
            <a:pPr indent="-342900" lvl="0" marL="457200" rtl="0" algn="l">
              <a:lnSpc>
                <a:spcPct val="100000"/>
              </a:lnSpc>
              <a:spcBef>
                <a:spcPts val="0"/>
              </a:spcBef>
              <a:spcAft>
                <a:spcPts val="0"/>
              </a:spcAft>
              <a:buSzPts val="1800"/>
              <a:buChar char="●"/>
            </a:pPr>
            <a:r>
              <a:rPr b="1" lang="en"/>
              <a:t>Cosine Similarity </a:t>
            </a:r>
            <a:endParaRPr b="1"/>
          </a:p>
          <a:p>
            <a:pPr indent="-342900" lvl="0" marL="457200" rtl="0" algn="l">
              <a:lnSpc>
                <a:spcPct val="100000"/>
              </a:lnSpc>
              <a:spcBef>
                <a:spcPts val="0"/>
              </a:spcBef>
              <a:spcAft>
                <a:spcPts val="0"/>
              </a:spcAft>
              <a:buSzPts val="1800"/>
              <a:buChar char="●"/>
            </a:pPr>
            <a:r>
              <a:rPr b="1" lang="en"/>
              <a:t>Centered Cosine Similarity or Pearson correlation Coefficient  </a:t>
            </a:r>
            <a:endParaRPr b="1"/>
          </a:p>
          <a:p>
            <a:pPr indent="0" lvl="0" marL="457200" rtl="0" algn="l">
              <a:spcBef>
                <a:spcPts val="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55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Agenda</a:t>
            </a:r>
            <a:endParaRPr/>
          </a:p>
        </p:txBody>
      </p:sp>
      <p:sp>
        <p:nvSpPr>
          <p:cNvPr id="92" name="Google Shape;92;p14"/>
          <p:cNvSpPr txBox="1"/>
          <p:nvPr>
            <p:ph idx="1" type="body"/>
          </p:nvPr>
        </p:nvSpPr>
        <p:spPr>
          <a:xfrm>
            <a:off x="311700" y="1019925"/>
            <a:ext cx="8520600" cy="3524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Introduction</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Why Recommendation Systems ?</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Applications</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Utility Matrix</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Types of recommender Systems</a:t>
            </a:r>
            <a:endParaRPr>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AutoNum type="alphaLcPeriod"/>
            </a:pPr>
            <a:r>
              <a:rPr lang="en" sz="1800">
                <a:latin typeface="Times New Roman"/>
                <a:ea typeface="Times New Roman"/>
                <a:cs typeface="Times New Roman"/>
                <a:sym typeface="Times New Roman"/>
              </a:rPr>
              <a:t>Content-Based Systems</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AutoNum type="alphaLcPeriod"/>
            </a:pPr>
            <a:r>
              <a:rPr lang="en" sz="1800">
                <a:latin typeface="Times New Roman"/>
                <a:ea typeface="Times New Roman"/>
                <a:cs typeface="Times New Roman"/>
                <a:sym typeface="Times New Roman"/>
              </a:rPr>
              <a:t>Collaborative Filtering</a:t>
            </a:r>
            <a:endParaRPr sz="1800">
              <a:latin typeface="Times New Roman"/>
              <a:ea typeface="Times New Roman"/>
              <a:cs typeface="Times New Roman"/>
              <a:sym typeface="Times New Roman"/>
            </a:endParaRPr>
          </a:p>
          <a:p>
            <a:pPr indent="-342900" lvl="1" marL="914400" rtl="0" algn="l">
              <a:spcBef>
                <a:spcPts val="0"/>
              </a:spcBef>
              <a:spcAft>
                <a:spcPts val="0"/>
              </a:spcAft>
              <a:buSzPts val="1800"/>
              <a:buFont typeface="Times New Roman"/>
              <a:buAutoNum type="alphaLcPeriod"/>
            </a:pPr>
            <a:r>
              <a:rPr lang="en" sz="1800">
                <a:latin typeface="Times New Roman"/>
                <a:ea typeface="Times New Roman"/>
                <a:cs typeface="Times New Roman"/>
                <a:sym typeface="Times New Roman"/>
              </a:rPr>
              <a:t>Hybrid Filtering</a:t>
            </a:r>
            <a:endParaRPr sz="1800">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Algorithms</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U-V Decomposition</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Root Mean Square Error</a:t>
            </a:r>
            <a:endParaRPr>
              <a:latin typeface="Times New Roman"/>
              <a:ea typeface="Times New Roman"/>
              <a:cs typeface="Times New Roman"/>
              <a:sym typeface="Times New Roman"/>
            </a:endParaRPr>
          </a:p>
          <a:p>
            <a:pPr indent="-342900" lvl="0" marL="457200" rtl="0" algn="l">
              <a:spcBef>
                <a:spcPts val="0"/>
              </a:spcBef>
              <a:spcAft>
                <a:spcPts val="0"/>
              </a:spcAft>
              <a:buSzPts val="1800"/>
              <a:buFont typeface="Times New Roman"/>
              <a:buChar char="●"/>
            </a:pPr>
            <a:r>
              <a:rPr lang="en">
                <a:latin typeface="Times New Roman"/>
                <a:ea typeface="Times New Roman"/>
                <a:cs typeface="Times New Roman"/>
                <a:sym typeface="Times New Roman"/>
              </a:rPr>
              <a:t>Results</a:t>
            </a:r>
            <a:endParaRPr>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Jaccard Similarity</a:t>
            </a:r>
            <a:endParaRPr/>
          </a:p>
        </p:txBody>
      </p:sp>
      <p:sp>
        <p:nvSpPr>
          <p:cNvPr id="208" name="Google Shape;208;p32"/>
          <p:cNvSpPr txBox="1"/>
          <p:nvPr>
            <p:ph idx="1" type="body"/>
          </p:nvPr>
        </p:nvSpPr>
        <p:spPr>
          <a:xfrm>
            <a:off x="107800" y="1102050"/>
            <a:ext cx="8724600" cy="34668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sim(A,B) = | r</a:t>
            </a:r>
            <a:r>
              <a:rPr b="1" baseline="-25000" lang="en"/>
              <a:t>A</a:t>
            </a:r>
            <a:r>
              <a:rPr b="1" lang="en"/>
              <a:t>∩ </a:t>
            </a:r>
            <a:r>
              <a:rPr b="1" lang="en"/>
              <a:t>r</a:t>
            </a:r>
            <a:r>
              <a:rPr b="1" baseline="-25000" lang="en"/>
              <a:t>B</a:t>
            </a:r>
            <a:r>
              <a:rPr b="1" lang="en"/>
              <a:t>| / | r</a:t>
            </a:r>
            <a:r>
              <a:rPr b="1" baseline="-25000" lang="en"/>
              <a:t>A</a:t>
            </a:r>
            <a:r>
              <a:rPr b="1" lang="en"/>
              <a:t>∪ </a:t>
            </a:r>
            <a:r>
              <a:rPr b="1" lang="en"/>
              <a:t>r</a:t>
            </a:r>
            <a:r>
              <a:rPr b="1" baseline="-25000" lang="en"/>
              <a:t>B</a:t>
            </a:r>
            <a:r>
              <a:rPr b="1" lang="en"/>
              <a:t>|</a:t>
            </a:r>
            <a:endParaRPr b="1"/>
          </a:p>
          <a:p>
            <a:pPr indent="-342900" lvl="0" marL="457200" rtl="0" algn="l">
              <a:spcBef>
                <a:spcPts val="0"/>
              </a:spcBef>
              <a:spcAft>
                <a:spcPts val="0"/>
              </a:spcAft>
              <a:buSzPts val="1800"/>
              <a:buChar char="●"/>
            </a:pPr>
            <a:r>
              <a:rPr b="1" lang="en"/>
              <a:t>sim(A,B) = 1/5</a:t>
            </a:r>
            <a:endParaRPr b="1"/>
          </a:p>
          <a:p>
            <a:pPr indent="-342900" lvl="0" marL="457200" rtl="0" algn="l">
              <a:spcBef>
                <a:spcPts val="0"/>
              </a:spcBef>
              <a:spcAft>
                <a:spcPts val="0"/>
              </a:spcAft>
              <a:buSzPts val="1800"/>
              <a:buChar char="●"/>
            </a:pPr>
            <a:r>
              <a:rPr b="1" lang="en"/>
              <a:t>sim(A,C) = 2/4 </a:t>
            </a:r>
            <a:endParaRPr b="1"/>
          </a:p>
          <a:p>
            <a:pPr indent="-342900" lvl="0" marL="457200" rtl="0" algn="l">
              <a:spcBef>
                <a:spcPts val="0"/>
              </a:spcBef>
              <a:spcAft>
                <a:spcPts val="0"/>
              </a:spcAft>
              <a:buSzPts val="1800"/>
              <a:buChar char="●"/>
            </a:pPr>
            <a:r>
              <a:rPr lang="en"/>
              <a:t>That is</a:t>
            </a:r>
            <a:r>
              <a:rPr b="1" lang="en"/>
              <a:t> sim(A,B) &lt; sim(A,C)</a:t>
            </a:r>
            <a:r>
              <a:rPr lang="en"/>
              <a:t>.</a:t>
            </a:r>
            <a:endParaRPr/>
          </a:p>
          <a:p>
            <a:pPr indent="-342900" lvl="0" marL="457200" rtl="0" algn="l">
              <a:spcBef>
                <a:spcPts val="0"/>
              </a:spcBef>
              <a:spcAft>
                <a:spcPts val="0"/>
              </a:spcAft>
              <a:buSzPts val="1800"/>
              <a:buChar char="●"/>
            </a:pPr>
            <a:r>
              <a:rPr lang="en"/>
              <a:t>Contradicts our intuition. </a:t>
            </a:r>
            <a:endParaRPr/>
          </a:p>
          <a:p>
            <a:pPr indent="0" lvl="0" marL="457200" rtl="0" algn="l">
              <a:spcBef>
                <a:spcPts val="1600"/>
              </a:spcBef>
              <a:spcAft>
                <a:spcPts val="1600"/>
              </a:spcAft>
              <a:buNone/>
            </a:pPr>
            <a:r>
              <a:rPr b="1" lang="en"/>
              <a:t>Problem: </a:t>
            </a:r>
            <a:r>
              <a:rPr lang="en"/>
              <a:t>It Ignores the rating values </a:t>
            </a:r>
            <a:endParaRPr b="1"/>
          </a:p>
        </p:txBody>
      </p:sp>
      <p:pic>
        <p:nvPicPr>
          <p:cNvPr id="209" name="Google Shape;209;p32"/>
          <p:cNvPicPr preferRelativeResize="0"/>
          <p:nvPr/>
        </p:nvPicPr>
        <p:blipFill>
          <a:blip r:embed="rId3">
            <a:alphaModFix/>
          </a:blip>
          <a:stretch>
            <a:fillRect/>
          </a:stretch>
        </p:blipFill>
        <p:spPr>
          <a:xfrm>
            <a:off x="3969288" y="1077463"/>
            <a:ext cx="4905375" cy="13620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3"/>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Cosine Similarity  </a:t>
            </a:r>
            <a:endParaRPr/>
          </a:p>
          <a:p>
            <a:pPr indent="0" lvl="0" marL="0" rtl="0" algn="l">
              <a:spcBef>
                <a:spcPts val="0"/>
              </a:spcBef>
              <a:spcAft>
                <a:spcPts val="0"/>
              </a:spcAft>
              <a:buNone/>
            </a:pPr>
            <a:r>
              <a:t/>
            </a:r>
            <a:endParaRPr/>
          </a:p>
        </p:txBody>
      </p:sp>
      <p:sp>
        <p:nvSpPr>
          <p:cNvPr id="215" name="Google Shape;215;p33"/>
          <p:cNvSpPr txBox="1"/>
          <p:nvPr>
            <p:ph idx="1" type="body"/>
          </p:nvPr>
        </p:nvSpPr>
        <p:spPr>
          <a:xfrm>
            <a:off x="311700" y="1259575"/>
            <a:ext cx="8520600" cy="31263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sim(A,B) = cos(r</a:t>
            </a:r>
            <a:r>
              <a:rPr b="1" baseline="-25000" lang="en"/>
              <a:t>A</a:t>
            </a:r>
            <a:r>
              <a:rPr b="1" lang="en"/>
              <a:t>, r</a:t>
            </a:r>
            <a:r>
              <a:rPr b="1" baseline="-25000" lang="en"/>
              <a:t>B</a:t>
            </a:r>
            <a:r>
              <a:rPr b="1" lang="en"/>
              <a:t>) </a:t>
            </a:r>
            <a:endParaRPr b="1"/>
          </a:p>
          <a:p>
            <a:pPr indent="-342900" lvl="0" marL="457200" rtl="0" algn="l">
              <a:spcBef>
                <a:spcPts val="0"/>
              </a:spcBef>
              <a:spcAft>
                <a:spcPts val="0"/>
              </a:spcAft>
              <a:buSzPts val="1800"/>
              <a:buChar char="●"/>
            </a:pPr>
            <a:r>
              <a:rPr b="1" lang="en"/>
              <a:t>s</a:t>
            </a:r>
            <a:r>
              <a:rPr b="1" lang="en"/>
              <a:t>im(A,B) = 0.38 </a:t>
            </a:r>
            <a:r>
              <a:rPr lang="en"/>
              <a:t>and</a:t>
            </a:r>
            <a:endParaRPr/>
          </a:p>
          <a:p>
            <a:pPr indent="0" lvl="0" marL="457200" rtl="0" algn="l">
              <a:spcBef>
                <a:spcPts val="0"/>
              </a:spcBef>
              <a:spcAft>
                <a:spcPts val="0"/>
              </a:spcAft>
              <a:buNone/>
            </a:pPr>
            <a:r>
              <a:rPr b="1" lang="en"/>
              <a:t>sim(A,C) = 0.32</a:t>
            </a:r>
            <a:endParaRPr b="1"/>
          </a:p>
          <a:p>
            <a:pPr indent="-342900" lvl="0" marL="457200" rtl="0" algn="l">
              <a:spcBef>
                <a:spcPts val="0"/>
              </a:spcBef>
              <a:spcAft>
                <a:spcPts val="0"/>
              </a:spcAft>
              <a:buSzPts val="1800"/>
              <a:buChar char="●"/>
            </a:pPr>
            <a:r>
              <a:rPr lang="en"/>
              <a:t>In line with our intuition of </a:t>
            </a:r>
            <a:endParaRPr/>
          </a:p>
          <a:p>
            <a:pPr indent="457200" lvl="0" marL="0" rtl="0" algn="l">
              <a:spcBef>
                <a:spcPts val="0"/>
              </a:spcBef>
              <a:spcAft>
                <a:spcPts val="0"/>
              </a:spcAft>
              <a:buNone/>
            </a:pPr>
            <a:r>
              <a:rPr b="1" lang="en"/>
              <a:t>sim(A,B) &gt; sim(A,C) </a:t>
            </a:r>
            <a:r>
              <a:rPr lang="en"/>
              <a:t>but the difference is not too much </a:t>
            </a:r>
            <a:endParaRPr/>
          </a:p>
          <a:p>
            <a:pPr indent="0" lvl="0" marL="0" rtl="0" algn="l">
              <a:spcBef>
                <a:spcPts val="0"/>
              </a:spcBef>
              <a:spcAft>
                <a:spcPts val="0"/>
              </a:spcAft>
              <a:buNone/>
            </a:pPr>
            <a:r>
              <a:rPr lang="en"/>
              <a:t>Note: Treating unknown values as 0.</a:t>
            </a:r>
            <a:endParaRPr/>
          </a:p>
          <a:p>
            <a:pPr indent="457200" lvl="0" marL="0" rtl="0" algn="l">
              <a:spcBef>
                <a:spcPts val="0"/>
              </a:spcBef>
              <a:spcAft>
                <a:spcPts val="0"/>
              </a:spcAft>
              <a:buNone/>
            </a:pPr>
            <a:r>
              <a:rPr b="1" lang="en"/>
              <a:t>Problem: </a:t>
            </a:r>
            <a:r>
              <a:rPr lang="en"/>
              <a:t>Treats the missing values as Negative.</a:t>
            </a:r>
            <a:endParaRPr/>
          </a:p>
          <a:p>
            <a:pPr indent="457200" lvl="0" marL="0" rtl="0" algn="l">
              <a:spcBef>
                <a:spcPts val="0"/>
              </a:spcBef>
              <a:spcAft>
                <a:spcPts val="0"/>
              </a:spcAft>
              <a:buNone/>
            </a:pPr>
            <a:r>
              <a:rPr lang="en"/>
              <a:t>For example in this we assume user A rates HP2 as 0 (which is the least rating) although he likes HP1. </a:t>
            </a:r>
            <a:r>
              <a:rPr b="1" lang="en"/>
              <a:t> </a:t>
            </a:r>
            <a:r>
              <a:rPr lang="en"/>
              <a:t> </a:t>
            </a:r>
            <a:r>
              <a:rPr lang="en"/>
              <a:t> </a:t>
            </a:r>
            <a:endParaRPr/>
          </a:p>
        </p:txBody>
      </p:sp>
      <p:pic>
        <p:nvPicPr>
          <p:cNvPr id="216" name="Google Shape;216;p33"/>
          <p:cNvPicPr preferRelativeResize="0"/>
          <p:nvPr/>
        </p:nvPicPr>
        <p:blipFill>
          <a:blip r:embed="rId3">
            <a:alphaModFix/>
          </a:blip>
          <a:stretch>
            <a:fillRect/>
          </a:stretch>
        </p:blipFill>
        <p:spPr>
          <a:xfrm>
            <a:off x="3969288" y="1077463"/>
            <a:ext cx="4905375" cy="136207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Centered cosine</a:t>
            </a:r>
            <a:endParaRPr/>
          </a:p>
        </p:txBody>
      </p:sp>
      <p:sp>
        <p:nvSpPr>
          <p:cNvPr id="222" name="Google Shape;222;p34"/>
          <p:cNvSpPr txBox="1"/>
          <p:nvPr>
            <p:ph idx="1" type="body"/>
          </p:nvPr>
        </p:nvSpPr>
        <p:spPr>
          <a:xfrm>
            <a:off x="311700" y="1017800"/>
            <a:ext cx="3657600" cy="136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idea here is to Normalize the ratings by subtracting row mean or average rating of the user.</a:t>
            </a:r>
            <a:endParaRPr/>
          </a:p>
          <a:p>
            <a:pPr indent="0" lvl="0" marL="0" rtl="0" algn="l">
              <a:spcBef>
                <a:spcPts val="0"/>
              </a:spcBef>
              <a:spcAft>
                <a:spcPts val="0"/>
              </a:spcAft>
              <a:buNone/>
            </a:pPr>
            <a:r>
              <a:rPr b="1" lang="en"/>
              <a:t>Note:</a:t>
            </a:r>
            <a:r>
              <a:rPr lang="en"/>
              <a:t> Blank ratings treated as avg</a:t>
            </a:r>
            <a:endParaRPr/>
          </a:p>
        </p:txBody>
      </p:sp>
      <p:pic>
        <p:nvPicPr>
          <p:cNvPr id="223" name="Google Shape;223;p34"/>
          <p:cNvPicPr preferRelativeResize="0"/>
          <p:nvPr/>
        </p:nvPicPr>
        <p:blipFill>
          <a:blip r:embed="rId3">
            <a:alphaModFix/>
          </a:blip>
          <a:stretch>
            <a:fillRect/>
          </a:stretch>
        </p:blipFill>
        <p:spPr>
          <a:xfrm>
            <a:off x="3969288" y="1077463"/>
            <a:ext cx="4905375" cy="1362075"/>
          </a:xfrm>
          <a:prstGeom prst="rect">
            <a:avLst/>
          </a:prstGeom>
          <a:noFill/>
          <a:ln>
            <a:noFill/>
          </a:ln>
        </p:spPr>
      </p:pic>
      <p:sp>
        <p:nvSpPr>
          <p:cNvPr id="224" name="Google Shape;224;p34"/>
          <p:cNvSpPr txBox="1"/>
          <p:nvPr>
            <p:ph idx="1" type="body"/>
          </p:nvPr>
        </p:nvSpPr>
        <p:spPr>
          <a:xfrm>
            <a:off x="311700" y="2379800"/>
            <a:ext cx="8727900" cy="2317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average rating for A = 10/3 (sum of the ratings/ number of rated items).</a:t>
            </a:r>
            <a:r>
              <a:rPr lang="en"/>
              <a:t> </a:t>
            </a:r>
            <a:r>
              <a:rPr lang="en"/>
              <a:t>B= 14/3</a:t>
            </a:r>
            <a:endParaRPr/>
          </a:p>
          <a:p>
            <a:pPr indent="0" lvl="0" marL="0" rtl="0" algn="l">
              <a:spcBef>
                <a:spcPts val="0"/>
              </a:spcBef>
              <a:spcAft>
                <a:spcPts val="0"/>
              </a:spcAft>
              <a:buNone/>
            </a:pPr>
            <a:r>
              <a:rPr lang="en"/>
              <a:t>On normalizing A with HP1 = 4 - 10/3 = 2/3 </a:t>
            </a:r>
            <a:endParaRPr/>
          </a:p>
          <a:p>
            <a:pPr indent="0" lvl="0" marL="0" rtl="0" algn="l">
              <a:spcBef>
                <a:spcPts val="0"/>
              </a:spcBef>
              <a:spcAft>
                <a:spcPts val="0"/>
              </a:spcAft>
              <a:buNone/>
            </a:pPr>
            <a:r>
              <a:rPr b="1" lang="en"/>
              <a:t>We have thus centered the ratings around 0.</a:t>
            </a:r>
            <a:endParaRPr b="1"/>
          </a:p>
          <a:p>
            <a:pPr indent="0" lvl="0" marL="0" rtl="0" algn="l">
              <a:spcBef>
                <a:spcPts val="0"/>
              </a:spcBef>
              <a:spcAft>
                <a:spcPts val="0"/>
              </a:spcAft>
              <a:buNone/>
            </a:pPr>
            <a:r>
              <a:rPr lang="en"/>
              <a:t>i.e.  +ve rating = user liked the movie</a:t>
            </a:r>
            <a:endParaRPr/>
          </a:p>
          <a:p>
            <a:pPr indent="0" lvl="0" marL="0" rtl="0" algn="l">
              <a:spcBef>
                <a:spcPts val="0"/>
              </a:spcBef>
              <a:spcAft>
                <a:spcPts val="0"/>
              </a:spcAft>
              <a:buNone/>
            </a:pPr>
            <a:r>
              <a:rPr lang="en"/>
              <a:t>-ve rating = user disliked the movie</a:t>
            </a:r>
            <a:r>
              <a:rPr lang="en"/>
              <a:t> </a:t>
            </a:r>
            <a:endParaRPr/>
          </a:p>
        </p:txBody>
      </p:sp>
      <p:pic>
        <p:nvPicPr>
          <p:cNvPr id="225" name="Google Shape;225;p34"/>
          <p:cNvPicPr preferRelativeResize="0"/>
          <p:nvPr/>
        </p:nvPicPr>
        <p:blipFill>
          <a:blip r:embed="rId4">
            <a:alphaModFix/>
          </a:blip>
          <a:stretch>
            <a:fillRect/>
          </a:stretch>
        </p:blipFill>
        <p:spPr>
          <a:xfrm>
            <a:off x="4225843" y="3335000"/>
            <a:ext cx="4877432" cy="13620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3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Centered Cosine Similarity</a:t>
            </a:r>
            <a:endParaRPr/>
          </a:p>
        </p:txBody>
      </p:sp>
      <p:sp>
        <p:nvSpPr>
          <p:cNvPr id="231" name="Google Shape;231;p3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b="1" lang="en"/>
              <a:t>sim(A,B) = cos(r</a:t>
            </a:r>
            <a:r>
              <a:rPr b="1" baseline="-25000" lang="en"/>
              <a:t>A</a:t>
            </a:r>
            <a:r>
              <a:rPr b="1" lang="en"/>
              <a:t>, r</a:t>
            </a:r>
            <a:r>
              <a:rPr b="1" baseline="-25000" lang="en"/>
              <a:t>B</a:t>
            </a:r>
            <a:r>
              <a:rPr b="1" lang="en"/>
              <a:t>) </a:t>
            </a:r>
            <a:endParaRPr b="1"/>
          </a:p>
          <a:p>
            <a:pPr indent="-342900" lvl="0" marL="457200" rtl="0" algn="l">
              <a:spcBef>
                <a:spcPts val="0"/>
              </a:spcBef>
              <a:spcAft>
                <a:spcPts val="0"/>
              </a:spcAft>
              <a:buSzPts val="1800"/>
              <a:buChar char="●"/>
            </a:pPr>
            <a:r>
              <a:rPr b="1" lang="en"/>
              <a:t>sim(A,B) = 0.09 </a:t>
            </a:r>
            <a:r>
              <a:rPr lang="en"/>
              <a:t>and</a:t>
            </a:r>
            <a:endParaRPr/>
          </a:p>
          <a:p>
            <a:pPr indent="-342900" lvl="0" marL="457200" rtl="0" algn="l">
              <a:spcBef>
                <a:spcPts val="0"/>
              </a:spcBef>
              <a:spcAft>
                <a:spcPts val="0"/>
              </a:spcAft>
              <a:buSzPts val="1800"/>
              <a:buChar char="●"/>
            </a:pPr>
            <a:r>
              <a:rPr b="1" lang="en"/>
              <a:t>sim(A,C) = -0.56</a:t>
            </a:r>
            <a:endParaRPr/>
          </a:p>
          <a:p>
            <a:pPr indent="-342900" lvl="0" marL="457200" rtl="0" algn="l">
              <a:spcBef>
                <a:spcPts val="0"/>
              </a:spcBef>
              <a:spcAft>
                <a:spcPts val="0"/>
              </a:spcAft>
              <a:buSzPts val="1800"/>
              <a:buChar char="●"/>
            </a:pPr>
            <a:r>
              <a:rPr lang="en"/>
              <a:t>In line with our intuition of </a:t>
            </a:r>
            <a:endParaRPr/>
          </a:p>
          <a:p>
            <a:pPr indent="457200" lvl="0" marL="0" rtl="0" algn="l">
              <a:spcBef>
                <a:spcPts val="0"/>
              </a:spcBef>
              <a:spcAft>
                <a:spcPts val="0"/>
              </a:spcAft>
              <a:buNone/>
            </a:pPr>
            <a:r>
              <a:rPr b="1" lang="en"/>
              <a:t>sim(A,B) &gt; sim(A,C)</a:t>
            </a:r>
            <a:endParaRPr b="1"/>
          </a:p>
          <a:p>
            <a:pPr indent="0" lvl="0" marL="0" rtl="0" algn="l">
              <a:spcBef>
                <a:spcPts val="0"/>
              </a:spcBef>
              <a:spcAft>
                <a:spcPts val="0"/>
              </a:spcAft>
              <a:buNone/>
            </a:pPr>
            <a:r>
              <a:rPr b="1" lang="en"/>
              <a:t>Advantages:</a:t>
            </a:r>
            <a:endParaRPr b="1"/>
          </a:p>
          <a:p>
            <a:pPr indent="-342900" lvl="0" marL="457200" rtl="0" algn="l">
              <a:spcBef>
                <a:spcPts val="0"/>
              </a:spcBef>
              <a:spcAft>
                <a:spcPts val="0"/>
              </a:spcAft>
              <a:buSzPts val="1800"/>
              <a:buChar char="●"/>
            </a:pPr>
            <a:r>
              <a:rPr lang="en"/>
              <a:t>Missing ratings treated as “average”.</a:t>
            </a:r>
            <a:endParaRPr/>
          </a:p>
          <a:p>
            <a:pPr indent="-342900" lvl="0" marL="457200" rtl="0" algn="l">
              <a:spcBef>
                <a:spcPts val="0"/>
              </a:spcBef>
              <a:spcAft>
                <a:spcPts val="0"/>
              </a:spcAft>
              <a:buSzPts val="1800"/>
              <a:buChar char="●"/>
            </a:pPr>
            <a:r>
              <a:rPr lang="en"/>
              <a:t>Handles “tough raters” and “easy raters” </a:t>
            </a:r>
            <a:endParaRPr/>
          </a:p>
          <a:p>
            <a:pPr indent="0" lvl="0" marL="0" rtl="0" algn="l">
              <a:spcBef>
                <a:spcPts val="0"/>
              </a:spcBef>
              <a:spcAft>
                <a:spcPts val="0"/>
              </a:spcAft>
              <a:buNone/>
            </a:pPr>
            <a:r>
              <a:t/>
            </a:r>
            <a:endParaRPr b="1"/>
          </a:p>
        </p:txBody>
      </p:sp>
      <p:pic>
        <p:nvPicPr>
          <p:cNvPr id="232" name="Google Shape;232;p35"/>
          <p:cNvPicPr preferRelativeResize="0"/>
          <p:nvPr/>
        </p:nvPicPr>
        <p:blipFill>
          <a:blip r:embed="rId3">
            <a:alphaModFix/>
          </a:blip>
          <a:stretch>
            <a:fillRect/>
          </a:stretch>
        </p:blipFill>
        <p:spPr>
          <a:xfrm>
            <a:off x="4225843" y="972800"/>
            <a:ext cx="4877432" cy="13620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6" name="Shape 236"/>
        <p:cNvGrpSpPr/>
        <p:nvPr/>
      </p:nvGrpSpPr>
      <p:grpSpPr>
        <a:xfrm>
          <a:off x="0" y="0"/>
          <a:ext cx="0" cy="0"/>
          <a:chOff x="0" y="0"/>
          <a:chExt cx="0" cy="0"/>
        </a:xfrm>
      </p:grpSpPr>
      <p:sp>
        <p:nvSpPr>
          <p:cNvPr id="237" name="Google Shape;237;p3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238" name="Google Shape;238;p36"/>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What are the ways of calculating similarities between users?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3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Oswald"/>
                <a:ea typeface="Oswald"/>
                <a:cs typeface="Oswald"/>
                <a:sym typeface="Oswald"/>
              </a:rPr>
              <a:t>Collaborative Filtering</a:t>
            </a:r>
            <a:endParaRPr/>
          </a:p>
        </p:txBody>
      </p:sp>
      <p:sp>
        <p:nvSpPr>
          <p:cNvPr id="244" name="Google Shape;244;p3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rgbClr val="000000"/>
                </a:solidFill>
                <a:highlight>
                  <a:srgbClr val="FFFFFF"/>
                </a:highlight>
                <a:latin typeface="Arial"/>
                <a:ea typeface="Arial"/>
                <a:cs typeface="Arial"/>
                <a:sym typeface="Arial"/>
              </a:rPr>
              <a:t>In the newer, narrower sense, collaborative filtering is a method of making automatic </a:t>
            </a:r>
            <a:r>
              <a:rPr lang="en" sz="1200">
                <a:solidFill>
                  <a:srgbClr val="000000"/>
                </a:solidFill>
                <a:highlight>
                  <a:srgbClr val="FFFFFF"/>
                </a:highlight>
                <a:uFill>
                  <a:noFill/>
                </a:uFill>
                <a:latin typeface="Arial"/>
                <a:ea typeface="Arial"/>
                <a:cs typeface="Arial"/>
                <a:sym typeface="Arial"/>
                <a:hlinkClick r:id="rId3"/>
              </a:rPr>
              <a:t>predictions</a:t>
            </a:r>
            <a:r>
              <a:rPr lang="en" sz="1200">
                <a:solidFill>
                  <a:srgbClr val="000000"/>
                </a:solidFill>
                <a:highlight>
                  <a:srgbClr val="FFFFFF"/>
                </a:highlight>
                <a:latin typeface="Arial"/>
                <a:ea typeface="Arial"/>
                <a:cs typeface="Arial"/>
                <a:sym typeface="Arial"/>
              </a:rPr>
              <a:t> (filtering) about the interests of a </a:t>
            </a:r>
            <a:r>
              <a:rPr lang="en" sz="1200">
                <a:solidFill>
                  <a:srgbClr val="000000"/>
                </a:solidFill>
                <a:highlight>
                  <a:srgbClr val="FFFFFF"/>
                </a:highlight>
                <a:uFill>
                  <a:noFill/>
                </a:uFill>
                <a:latin typeface="Arial"/>
                <a:ea typeface="Arial"/>
                <a:cs typeface="Arial"/>
                <a:sym typeface="Arial"/>
                <a:hlinkClick r:id="rId4"/>
              </a:rPr>
              <a:t>user</a:t>
            </a:r>
            <a:r>
              <a:rPr lang="en" sz="1200">
                <a:solidFill>
                  <a:srgbClr val="000000"/>
                </a:solidFill>
                <a:highlight>
                  <a:srgbClr val="FFFFFF"/>
                </a:highlight>
                <a:latin typeface="Arial"/>
                <a:ea typeface="Arial"/>
                <a:cs typeface="Arial"/>
                <a:sym typeface="Arial"/>
              </a:rPr>
              <a:t> by collecting preferences or </a:t>
            </a:r>
            <a:r>
              <a:rPr lang="en" sz="1200">
                <a:solidFill>
                  <a:srgbClr val="000000"/>
                </a:solidFill>
                <a:highlight>
                  <a:srgbClr val="FFFFFF"/>
                </a:highlight>
                <a:uFill>
                  <a:noFill/>
                </a:uFill>
                <a:latin typeface="Arial"/>
                <a:ea typeface="Arial"/>
                <a:cs typeface="Arial"/>
                <a:sym typeface="Arial"/>
                <a:hlinkClick r:id="rId5"/>
              </a:rPr>
              <a:t>taste</a:t>
            </a:r>
            <a:r>
              <a:rPr lang="en" sz="1200">
                <a:solidFill>
                  <a:srgbClr val="000000"/>
                </a:solidFill>
                <a:highlight>
                  <a:srgbClr val="FFFFFF"/>
                </a:highlight>
                <a:latin typeface="Arial"/>
                <a:ea typeface="Arial"/>
                <a:cs typeface="Arial"/>
                <a:sym typeface="Arial"/>
              </a:rPr>
              <a:t> information from </a:t>
            </a:r>
            <a:r>
              <a:rPr lang="en" sz="1200">
                <a:solidFill>
                  <a:srgbClr val="000000"/>
                </a:solidFill>
                <a:highlight>
                  <a:srgbClr val="FFFFFF"/>
                </a:highlight>
                <a:uFill>
                  <a:noFill/>
                </a:uFill>
                <a:latin typeface="Arial"/>
                <a:ea typeface="Arial"/>
                <a:cs typeface="Arial"/>
                <a:sym typeface="Arial"/>
                <a:hlinkClick r:id="rId6"/>
              </a:rPr>
              <a:t>many users</a:t>
            </a:r>
            <a:r>
              <a:rPr lang="en" sz="1200">
                <a:solidFill>
                  <a:srgbClr val="000000"/>
                </a:solidFill>
                <a:highlight>
                  <a:srgbClr val="FFFFFF"/>
                </a:highlight>
                <a:latin typeface="Arial"/>
                <a:ea typeface="Arial"/>
                <a:cs typeface="Arial"/>
                <a:sym typeface="Arial"/>
              </a:rPr>
              <a:t> (collaborating). The underlying assumption of the collaborative filtering approach is that if a person </a:t>
            </a:r>
            <a:r>
              <a:rPr i="1" lang="en" sz="1200">
                <a:solidFill>
                  <a:srgbClr val="000000"/>
                </a:solidFill>
                <a:highlight>
                  <a:srgbClr val="FFFFFF"/>
                </a:highlight>
                <a:latin typeface="Arial"/>
                <a:ea typeface="Arial"/>
                <a:cs typeface="Arial"/>
                <a:sym typeface="Arial"/>
              </a:rPr>
              <a:t>A</a:t>
            </a:r>
            <a:r>
              <a:rPr lang="en" sz="1200">
                <a:solidFill>
                  <a:srgbClr val="000000"/>
                </a:solidFill>
                <a:highlight>
                  <a:srgbClr val="FFFFFF"/>
                </a:highlight>
                <a:latin typeface="Arial"/>
                <a:ea typeface="Arial"/>
                <a:cs typeface="Arial"/>
                <a:sym typeface="Arial"/>
              </a:rPr>
              <a:t> has the same opinion as a person </a:t>
            </a:r>
            <a:r>
              <a:rPr i="1" lang="en" sz="1200">
                <a:solidFill>
                  <a:srgbClr val="000000"/>
                </a:solidFill>
                <a:highlight>
                  <a:srgbClr val="FFFFFF"/>
                </a:highlight>
                <a:latin typeface="Arial"/>
                <a:ea typeface="Arial"/>
                <a:cs typeface="Arial"/>
                <a:sym typeface="Arial"/>
              </a:rPr>
              <a:t>B</a:t>
            </a:r>
            <a:r>
              <a:rPr lang="en" sz="1200">
                <a:solidFill>
                  <a:srgbClr val="000000"/>
                </a:solidFill>
                <a:highlight>
                  <a:srgbClr val="FFFFFF"/>
                </a:highlight>
                <a:latin typeface="Arial"/>
                <a:ea typeface="Arial"/>
                <a:cs typeface="Arial"/>
                <a:sym typeface="Arial"/>
              </a:rPr>
              <a:t> on an issue, A is more likely to have B's opinion on a different issue than that of a randomly chosen person.</a:t>
            </a:r>
            <a:endParaRPr sz="1200">
              <a:solidFill>
                <a:srgbClr val="000000"/>
              </a:solidFill>
              <a:highlight>
                <a:schemeClr val="lt1"/>
              </a:highlight>
              <a:latin typeface="Arial"/>
              <a:ea typeface="Arial"/>
              <a:cs typeface="Arial"/>
              <a:sym typeface="Arial"/>
            </a:endParaRPr>
          </a:p>
          <a:p>
            <a:pPr indent="0" lvl="0" marL="0" rtl="0" algn="l">
              <a:lnSpc>
                <a:spcPct val="115000"/>
              </a:lnSpc>
              <a:spcBef>
                <a:spcPts val="600"/>
              </a:spcBef>
              <a:spcAft>
                <a:spcPts val="0"/>
              </a:spcAft>
              <a:buNone/>
            </a:pPr>
            <a:r>
              <a:rPr b="1" lang="en" sz="1200" u="sng">
                <a:solidFill>
                  <a:srgbClr val="000000"/>
                </a:solidFill>
                <a:highlight>
                  <a:schemeClr val="lt1"/>
                </a:highlight>
                <a:latin typeface="Arial"/>
                <a:ea typeface="Arial"/>
                <a:cs typeface="Arial"/>
                <a:sym typeface="Arial"/>
              </a:rPr>
              <a:t>2 Main Entities:</a:t>
            </a:r>
            <a:endParaRPr b="1" sz="1200" u="sng">
              <a:solidFill>
                <a:srgbClr val="000000"/>
              </a:solidFill>
              <a:highlight>
                <a:schemeClr val="lt1"/>
              </a:highlight>
              <a:latin typeface="Arial"/>
              <a:ea typeface="Arial"/>
              <a:cs typeface="Arial"/>
              <a:sym typeface="Arial"/>
            </a:endParaRPr>
          </a:p>
          <a:p>
            <a:pPr indent="0" lvl="0" marL="0" rtl="0" algn="l">
              <a:lnSpc>
                <a:spcPct val="115000"/>
              </a:lnSpc>
              <a:spcBef>
                <a:spcPts val="700"/>
              </a:spcBef>
              <a:spcAft>
                <a:spcPts val="0"/>
              </a:spcAft>
              <a:buNone/>
            </a:pPr>
            <a:r>
              <a:rPr b="1" lang="en" sz="1200">
                <a:solidFill>
                  <a:srgbClr val="000000"/>
                </a:solidFill>
                <a:highlight>
                  <a:schemeClr val="lt1"/>
                </a:highlight>
                <a:latin typeface="Arial"/>
                <a:ea typeface="Arial"/>
                <a:cs typeface="Arial"/>
                <a:sym typeface="Arial"/>
              </a:rPr>
              <a:t>User:</a:t>
            </a:r>
            <a:r>
              <a:rPr lang="en" sz="1200">
                <a:solidFill>
                  <a:srgbClr val="000000"/>
                </a:solidFill>
                <a:highlight>
                  <a:schemeClr val="lt1"/>
                </a:highlight>
                <a:latin typeface="Arial"/>
                <a:ea typeface="Arial"/>
                <a:cs typeface="Arial"/>
                <a:sym typeface="Arial"/>
              </a:rPr>
              <a:t>Any individual who provides ratings to a system</a:t>
            </a:r>
            <a:endParaRPr sz="1200">
              <a:solidFill>
                <a:srgbClr val="000000"/>
              </a:solidFill>
              <a:highlight>
                <a:schemeClr val="lt1"/>
              </a:highlight>
              <a:latin typeface="Arial"/>
              <a:ea typeface="Arial"/>
              <a:cs typeface="Arial"/>
              <a:sym typeface="Arial"/>
            </a:endParaRPr>
          </a:p>
          <a:p>
            <a:pPr indent="0" lvl="0" marL="0" rtl="0" algn="l">
              <a:lnSpc>
                <a:spcPct val="115000"/>
              </a:lnSpc>
              <a:spcBef>
                <a:spcPts val="700"/>
              </a:spcBef>
              <a:spcAft>
                <a:spcPts val="0"/>
              </a:spcAft>
              <a:buNone/>
            </a:pPr>
            <a:r>
              <a:rPr b="1" lang="en" sz="1200">
                <a:solidFill>
                  <a:srgbClr val="000000"/>
                </a:solidFill>
                <a:highlight>
                  <a:schemeClr val="lt1"/>
                </a:highlight>
                <a:latin typeface="Arial"/>
                <a:ea typeface="Arial"/>
                <a:cs typeface="Arial"/>
                <a:sym typeface="Arial"/>
              </a:rPr>
              <a:t>Items:</a:t>
            </a:r>
            <a:r>
              <a:rPr lang="en" sz="1200">
                <a:solidFill>
                  <a:srgbClr val="000000"/>
                </a:solidFill>
                <a:highlight>
                  <a:schemeClr val="lt1"/>
                </a:highlight>
                <a:latin typeface="Arial"/>
                <a:ea typeface="Arial"/>
                <a:cs typeface="Arial"/>
                <a:sym typeface="Arial"/>
              </a:rPr>
              <a:t>Anything for which a human can provide a rating</a:t>
            </a:r>
            <a:endParaRPr sz="1200">
              <a:solidFill>
                <a:srgbClr val="000000"/>
              </a:solidFill>
              <a:highlight>
                <a:schemeClr val="lt1"/>
              </a:highlight>
              <a:latin typeface="Arial"/>
              <a:ea typeface="Arial"/>
              <a:cs typeface="Arial"/>
              <a:sym typeface="Arial"/>
            </a:endParaRPr>
          </a:p>
          <a:p>
            <a:pPr indent="0" lvl="0" marL="0" rtl="0" algn="l">
              <a:lnSpc>
                <a:spcPct val="115000"/>
              </a:lnSpc>
              <a:spcBef>
                <a:spcPts val="600"/>
              </a:spcBef>
              <a:spcAft>
                <a:spcPts val="0"/>
              </a:spcAft>
              <a:buNone/>
            </a:pPr>
            <a:r>
              <a:rPr b="1" lang="en" sz="1200" u="sng">
                <a:solidFill>
                  <a:srgbClr val="000000"/>
                </a:solidFill>
                <a:highlight>
                  <a:schemeClr val="lt1"/>
                </a:highlight>
                <a:latin typeface="Arial"/>
                <a:ea typeface="Arial"/>
                <a:cs typeface="Arial"/>
                <a:sym typeface="Arial"/>
              </a:rPr>
              <a:t>Basic Assumptions:</a:t>
            </a:r>
            <a:endParaRPr b="1" sz="1200" u="sng">
              <a:solidFill>
                <a:srgbClr val="000000"/>
              </a:solidFill>
              <a:highlight>
                <a:schemeClr val="lt1"/>
              </a:highlight>
              <a:latin typeface="Arial"/>
              <a:ea typeface="Arial"/>
              <a:cs typeface="Arial"/>
              <a:sym typeface="Arial"/>
            </a:endParaRPr>
          </a:p>
          <a:p>
            <a:pPr indent="0" lvl="0" marL="0" rtl="0" algn="l">
              <a:lnSpc>
                <a:spcPct val="115000"/>
              </a:lnSpc>
              <a:spcBef>
                <a:spcPts val="600"/>
              </a:spcBef>
              <a:spcAft>
                <a:spcPts val="0"/>
              </a:spcAft>
              <a:buNone/>
            </a:pPr>
            <a:r>
              <a:rPr lang="en" sz="1200">
                <a:solidFill>
                  <a:srgbClr val="000000"/>
                </a:solidFill>
                <a:highlight>
                  <a:schemeClr val="lt1"/>
                </a:highlight>
                <a:latin typeface="Arial"/>
                <a:ea typeface="Arial"/>
                <a:cs typeface="Arial"/>
                <a:sym typeface="Arial"/>
              </a:rPr>
              <a:t>-Users with similar interests have common preferences</a:t>
            </a:r>
            <a:endParaRPr sz="1200">
              <a:solidFill>
                <a:srgbClr val="000000"/>
              </a:solidFill>
              <a:highlight>
                <a:schemeClr val="lt1"/>
              </a:highlight>
              <a:latin typeface="Arial"/>
              <a:ea typeface="Arial"/>
              <a:cs typeface="Arial"/>
              <a:sym typeface="Arial"/>
            </a:endParaRPr>
          </a:p>
          <a:p>
            <a:pPr indent="0" lvl="0" marL="0" rtl="0" algn="l">
              <a:lnSpc>
                <a:spcPct val="115000"/>
              </a:lnSpc>
              <a:spcBef>
                <a:spcPts val="600"/>
              </a:spcBef>
              <a:spcAft>
                <a:spcPts val="0"/>
              </a:spcAft>
              <a:buNone/>
            </a:pPr>
            <a:r>
              <a:rPr lang="en" sz="1200">
                <a:solidFill>
                  <a:srgbClr val="000000"/>
                </a:solidFill>
                <a:highlight>
                  <a:schemeClr val="lt1"/>
                </a:highlight>
                <a:latin typeface="Arial"/>
                <a:ea typeface="Arial"/>
                <a:cs typeface="Arial"/>
                <a:sym typeface="Arial"/>
              </a:rPr>
              <a:t>-Sufficiently large number of user preference are available</a:t>
            </a:r>
            <a:endParaRPr sz="1200">
              <a:solidFill>
                <a:srgbClr val="000000"/>
              </a:solidFill>
              <a:highlight>
                <a:schemeClr val="lt1"/>
              </a:highlight>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3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Oswald"/>
                <a:ea typeface="Oswald"/>
                <a:cs typeface="Oswald"/>
                <a:sym typeface="Oswald"/>
              </a:rPr>
              <a:t>Collaborative Filtering - Types </a:t>
            </a:r>
            <a:endParaRPr>
              <a:solidFill>
                <a:srgbClr val="000000"/>
              </a:solidFill>
            </a:endParaRPr>
          </a:p>
        </p:txBody>
      </p:sp>
      <p:sp>
        <p:nvSpPr>
          <p:cNvPr id="250" name="Google Shape;250;p3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300">
                <a:solidFill>
                  <a:srgbClr val="000000"/>
                </a:solidFill>
                <a:latin typeface="Arial"/>
                <a:ea typeface="Arial"/>
                <a:cs typeface="Arial"/>
                <a:sym typeface="Arial"/>
              </a:rPr>
              <a:t>Collaborative filtering can be classified based on methodology and approach</a:t>
            </a:r>
            <a:endParaRPr sz="1300">
              <a:solidFill>
                <a:srgbClr val="000000"/>
              </a:solidFill>
              <a:latin typeface="Arial"/>
              <a:ea typeface="Arial"/>
              <a:cs typeface="Arial"/>
              <a:sym typeface="Arial"/>
            </a:endParaRPr>
          </a:p>
          <a:p>
            <a:pPr indent="0" lvl="0" marL="0" rtl="0" algn="l">
              <a:lnSpc>
                <a:spcPct val="115000"/>
              </a:lnSpc>
              <a:spcBef>
                <a:spcPts val="600"/>
              </a:spcBef>
              <a:spcAft>
                <a:spcPts val="0"/>
              </a:spcAft>
              <a:buNone/>
            </a:pPr>
            <a:r>
              <a:rPr lang="en" sz="1200">
                <a:solidFill>
                  <a:srgbClr val="000000"/>
                </a:solidFill>
                <a:latin typeface="Arial"/>
                <a:ea typeface="Arial"/>
                <a:cs typeface="Arial"/>
                <a:sym typeface="Arial"/>
              </a:rPr>
              <a:t>Types based on methodology</a:t>
            </a:r>
            <a:endParaRPr sz="12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200">
                <a:solidFill>
                  <a:srgbClr val="000000"/>
                </a:solidFill>
                <a:latin typeface="Arial"/>
                <a:ea typeface="Arial"/>
                <a:cs typeface="Arial"/>
                <a:sym typeface="Arial"/>
              </a:rPr>
              <a:t>1.User-based collaborative filtering</a:t>
            </a:r>
            <a:endParaRPr sz="1200">
              <a:solidFill>
                <a:srgbClr val="000000"/>
              </a:solidFill>
              <a:latin typeface="Arial"/>
              <a:ea typeface="Arial"/>
              <a:cs typeface="Arial"/>
              <a:sym typeface="Arial"/>
            </a:endParaRPr>
          </a:p>
          <a:p>
            <a:pPr indent="0" lvl="0" marL="457200" rtl="0" algn="l">
              <a:lnSpc>
                <a:spcPct val="115000"/>
              </a:lnSpc>
              <a:spcBef>
                <a:spcPts val="600"/>
              </a:spcBef>
              <a:spcAft>
                <a:spcPts val="0"/>
              </a:spcAft>
              <a:buNone/>
            </a:pPr>
            <a:r>
              <a:rPr lang="en" sz="1200">
                <a:solidFill>
                  <a:srgbClr val="000000"/>
                </a:solidFill>
                <a:latin typeface="Arial"/>
                <a:ea typeface="Arial"/>
                <a:cs typeface="Arial"/>
                <a:sym typeface="Arial"/>
              </a:rPr>
              <a:t>Look for users who share the same rating patterns with the active user (the user whom the prediction is for).</a:t>
            </a:r>
            <a:endParaRPr sz="1200">
              <a:solidFill>
                <a:srgbClr val="000000"/>
              </a:solidFill>
              <a:latin typeface="Arial"/>
              <a:ea typeface="Arial"/>
              <a:cs typeface="Arial"/>
              <a:sym typeface="Arial"/>
            </a:endParaRPr>
          </a:p>
          <a:p>
            <a:pPr indent="0" lvl="0" marL="457200" rtl="0" algn="l">
              <a:lnSpc>
                <a:spcPct val="115000"/>
              </a:lnSpc>
              <a:spcBef>
                <a:spcPts val="600"/>
              </a:spcBef>
              <a:spcAft>
                <a:spcPts val="0"/>
              </a:spcAft>
              <a:buNone/>
            </a:pPr>
            <a:r>
              <a:rPr lang="en" sz="1200">
                <a:solidFill>
                  <a:srgbClr val="000000"/>
                </a:solidFill>
                <a:latin typeface="Arial"/>
                <a:ea typeface="Arial"/>
                <a:cs typeface="Arial"/>
                <a:sym typeface="Arial"/>
              </a:rPr>
              <a:t>Use the ratings from those like-minded users found in step 1 to calculate a prediction for the active user</a:t>
            </a:r>
            <a:endParaRPr sz="1200">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 sz="1200">
                <a:solidFill>
                  <a:srgbClr val="000000"/>
                </a:solidFill>
                <a:latin typeface="Arial"/>
                <a:ea typeface="Arial"/>
                <a:cs typeface="Arial"/>
                <a:sym typeface="Arial"/>
              </a:rPr>
              <a:t>1.Item-based collaborative filtering</a:t>
            </a:r>
            <a:endParaRPr sz="1200">
              <a:solidFill>
                <a:srgbClr val="000000"/>
              </a:solidFill>
              <a:latin typeface="Arial"/>
              <a:ea typeface="Arial"/>
              <a:cs typeface="Arial"/>
              <a:sym typeface="Arial"/>
            </a:endParaRPr>
          </a:p>
          <a:p>
            <a:pPr indent="0" lvl="0" marL="457200" rtl="0" algn="l">
              <a:lnSpc>
                <a:spcPct val="115000"/>
              </a:lnSpc>
              <a:spcBef>
                <a:spcPts val="600"/>
              </a:spcBef>
              <a:spcAft>
                <a:spcPts val="0"/>
              </a:spcAft>
              <a:buNone/>
            </a:pPr>
            <a:r>
              <a:rPr lang="en" sz="1200">
                <a:solidFill>
                  <a:srgbClr val="000000"/>
                </a:solidFill>
                <a:latin typeface="Arial"/>
                <a:ea typeface="Arial"/>
                <a:cs typeface="Arial"/>
                <a:sym typeface="Arial"/>
              </a:rPr>
              <a:t>Build an item-item matrix determining relationships between pairs of items</a:t>
            </a:r>
            <a:endParaRPr sz="1200">
              <a:solidFill>
                <a:srgbClr val="000000"/>
              </a:solidFill>
              <a:latin typeface="Arial"/>
              <a:ea typeface="Arial"/>
              <a:cs typeface="Arial"/>
              <a:sym typeface="Arial"/>
            </a:endParaRPr>
          </a:p>
          <a:p>
            <a:pPr indent="0" lvl="0" marL="457200" rtl="0" algn="l">
              <a:lnSpc>
                <a:spcPct val="115000"/>
              </a:lnSpc>
              <a:spcBef>
                <a:spcPts val="600"/>
              </a:spcBef>
              <a:spcAft>
                <a:spcPts val="0"/>
              </a:spcAft>
              <a:buNone/>
            </a:pPr>
            <a:r>
              <a:rPr lang="en" sz="1200">
                <a:solidFill>
                  <a:srgbClr val="000000"/>
                </a:solidFill>
                <a:latin typeface="Arial"/>
                <a:ea typeface="Arial"/>
                <a:cs typeface="Arial"/>
                <a:sym typeface="Arial"/>
              </a:rPr>
              <a:t>Infer the tastes of the current user by examining the matrix and matching that user's data</a:t>
            </a:r>
            <a:endParaRPr sz="1200">
              <a:solidFill>
                <a:srgbClr val="000000"/>
              </a:solidFill>
              <a:latin typeface="Arial"/>
              <a:ea typeface="Arial"/>
              <a:cs typeface="Arial"/>
              <a:sym typeface="Arial"/>
            </a:endParaRPr>
          </a:p>
          <a:p>
            <a:pPr indent="0" lvl="0" marL="0" rtl="0" algn="l">
              <a:spcBef>
                <a:spcPts val="100"/>
              </a:spcBef>
              <a:spcAft>
                <a:spcPts val="1600"/>
              </a:spcAft>
              <a:buNone/>
            </a:pPr>
            <a:r>
              <a:t/>
            </a:r>
            <a:endParaRPr>
              <a:solidFill>
                <a:srgbClr val="0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4" name="Shape 254"/>
        <p:cNvGrpSpPr/>
        <p:nvPr/>
      </p:nvGrpSpPr>
      <p:grpSpPr>
        <a:xfrm>
          <a:off x="0" y="0"/>
          <a:ext cx="0" cy="0"/>
          <a:chOff x="0" y="0"/>
          <a:chExt cx="0" cy="0"/>
        </a:xfrm>
      </p:grpSpPr>
      <p:sp>
        <p:nvSpPr>
          <p:cNvPr id="255" name="Google Shape;255;p3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Oswald"/>
                <a:ea typeface="Oswald"/>
                <a:cs typeface="Oswald"/>
                <a:sym typeface="Oswald"/>
              </a:rPr>
              <a:t>Collaborative filtering - Algorithms</a:t>
            </a:r>
            <a:endParaRPr>
              <a:solidFill>
                <a:srgbClr val="000000"/>
              </a:solidFill>
            </a:endParaRPr>
          </a:p>
          <a:p>
            <a:pPr indent="0" lvl="0" marL="0" rtl="0" algn="l">
              <a:spcBef>
                <a:spcPts val="0"/>
              </a:spcBef>
              <a:spcAft>
                <a:spcPts val="0"/>
              </a:spcAft>
              <a:buNone/>
            </a:pPr>
            <a:r>
              <a:rPr lang="en">
                <a:solidFill>
                  <a:srgbClr val="FFFFFF"/>
                </a:solidFill>
                <a:latin typeface="Oswald"/>
                <a:ea typeface="Oswald"/>
                <a:cs typeface="Oswald"/>
                <a:sym typeface="Oswald"/>
              </a:rPr>
              <a:t>Collaborative filtering - Algorithms</a:t>
            </a:r>
            <a:endParaRPr/>
          </a:p>
        </p:txBody>
      </p:sp>
      <p:sp>
        <p:nvSpPr>
          <p:cNvPr id="256" name="Google Shape;256;p39"/>
          <p:cNvSpPr txBox="1"/>
          <p:nvPr>
            <p:ph idx="1" type="body"/>
          </p:nvPr>
        </p:nvSpPr>
        <p:spPr>
          <a:xfrm>
            <a:off x="311700" y="1229875"/>
            <a:ext cx="54000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200" u="sng">
                <a:solidFill>
                  <a:srgbClr val="000000"/>
                </a:solidFill>
                <a:latin typeface="Arial"/>
                <a:ea typeface="Arial"/>
                <a:cs typeface="Arial"/>
                <a:sym typeface="Arial"/>
              </a:rPr>
              <a:t>Memory based approach</a:t>
            </a:r>
            <a:endParaRPr b="1" sz="1200" u="sng">
              <a:solidFill>
                <a:srgbClr val="000000"/>
              </a:solidFill>
              <a:latin typeface="Arial"/>
              <a:ea typeface="Arial"/>
              <a:cs typeface="Arial"/>
              <a:sym typeface="Arial"/>
            </a:endParaRPr>
          </a:p>
          <a:p>
            <a:pPr indent="0" lvl="0" marL="0" rtl="0" algn="l">
              <a:lnSpc>
                <a:spcPct val="115000"/>
              </a:lnSpc>
              <a:spcBef>
                <a:spcPts val="1600"/>
              </a:spcBef>
              <a:spcAft>
                <a:spcPts val="0"/>
              </a:spcAft>
              <a:buNone/>
            </a:pPr>
            <a:r>
              <a:rPr lang="en" sz="1200">
                <a:solidFill>
                  <a:srgbClr val="000000"/>
                </a:solidFill>
                <a:latin typeface="Arial"/>
                <a:ea typeface="Arial"/>
                <a:cs typeface="Arial"/>
                <a:sym typeface="Arial"/>
              </a:rPr>
              <a:t>The memory-based approach uses user rating data to compute the similarity between users or items. Typical examples of this approach are neighbourhood-based CF and item-based/user-based top-N recommendations.</a:t>
            </a:r>
            <a:endParaRPr sz="1200">
              <a:solidFill>
                <a:srgbClr val="000000"/>
              </a:solidFill>
              <a:latin typeface="Arial"/>
              <a:ea typeface="Arial"/>
              <a:cs typeface="Arial"/>
              <a:sym typeface="Arial"/>
            </a:endParaRPr>
          </a:p>
          <a:p>
            <a:pPr indent="0" lvl="0" marL="0" rtl="0" algn="l">
              <a:lnSpc>
                <a:spcPct val="115000"/>
              </a:lnSpc>
              <a:spcBef>
                <a:spcPts val="1600"/>
              </a:spcBef>
              <a:spcAft>
                <a:spcPts val="0"/>
              </a:spcAft>
              <a:buNone/>
            </a:pPr>
            <a:r>
              <a:rPr b="1" lang="en" sz="1200" u="sng">
                <a:solidFill>
                  <a:srgbClr val="000000"/>
                </a:solidFill>
                <a:latin typeface="Arial"/>
                <a:ea typeface="Arial"/>
                <a:cs typeface="Arial"/>
                <a:sym typeface="Arial"/>
              </a:rPr>
              <a:t>Model based approach</a:t>
            </a:r>
            <a:endParaRPr b="1" sz="1200" u="sng">
              <a:solidFill>
                <a:srgbClr val="000000"/>
              </a:solidFill>
              <a:latin typeface="Arial"/>
              <a:ea typeface="Arial"/>
              <a:cs typeface="Arial"/>
              <a:sym typeface="Arial"/>
            </a:endParaRPr>
          </a:p>
          <a:p>
            <a:pPr indent="0" lvl="0" marL="0" rtl="0" algn="l">
              <a:lnSpc>
                <a:spcPct val="115000"/>
              </a:lnSpc>
              <a:spcBef>
                <a:spcPts val="1600"/>
              </a:spcBef>
              <a:spcAft>
                <a:spcPts val="0"/>
              </a:spcAft>
              <a:buNone/>
            </a:pPr>
            <a:r>
              <a:rPr lang="en" sz="1200">
                <a:solidFill>
                  <a:srgbClr val="000000"/>
                </a:solidFill>
                <a:latin typeface="Arial"/>
                <a:ea typeface="Arial"/>
                <a:cs typeface="Arial"/>
                <a:sym typeface="Arial"/>
              </a:rPr>
              <a:t>In this approach, models are developed using different data mining, machine learning algorithms to predict users' rating of unrated items. There are many model-based CF algorithms. Bayesian networks, clustering models, latent semantic models such as singular value decomposition, probabilistic latent semantic analysis, multiple multiplicative factor, latent Dirichlet allocation and Markov decision process based models.</a:t>
            </a:r>
            <a:endParaRPr sz="1200">
              <a:solidFill>
                <a:srgbClr val="000000"/>
              </a:solidFill>
              <a:latin typeface="Arial"/>
              <a:ea typeface="Arial"/>
              <a:cs typeface="Arial"/>
              <a:sym typeface="Arial"/>
            </a:endParaRPr>
          </a:p>
          <a:p>
            <a:pPr indent="0" lvl="0" marL="0" rtl="0" algn="l">
              <a:spcBef>
                <a:spcPts val="0"/>
              </a:spcBef>
              <a:spcAft>
                <a:spcPts val="1600"/>
              </a:spcAft>
              <a:buNone/>
            </a:pPr>
            <a:r>
              <a:t/>
            </a:r>
            <a:endParaRPr>
              <a:solidFill>
                <a:srgbClr val="000000"/>
              </a:solidFill>
            </a:endParaRPr>
          </a:p>
        </p:txBody>
      </p:sp>
      <p:pic>
        <p:nvPicPr>
          <p:cNvPr id="257" name="Google Shape;257;p39"/>
          <p:cNvPicPr preferRelativeResize="0"/>
          <p:nvPr/>
        </p:nvPicPr>
        <p:blipFill>
          <a:blip r:embed="rId3">
            <a:alphaModFix/>
          </a:blip>
          <a:stretch>
            <a:fillRect/>
          </a:stretch>
        </p:blipFill>
        <p:spPr>
          <a:xfrm>
            <a:off x="5711700" y="454400"/>
            <a:ext cx="3432300" cy="345414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Google Shape;262;p4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Pros/Cons of Collaborative Filtering</a:t>
            </a:r>
            <a:endParaRPr>
              <a:solidFill>
                <a:srgbClr val="000000"/>
              </a:solidFill>
            </a:endParaRPr>
          </a:p>
        </p:txBody>
      </p:sp>
      <p:sp>
        <p:nvSpPr>
          <p:cNvPr id="263" name="Google Shape;263;p4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sz="1200" u="sng">
                <a:solidFill>
                  <a:srgbClr val="000000"/>
                </a:solidFill>
                <a:latin typeface="Arial"/>
                <a:ea typeface="Arial"/>
                <a:cs typeface="Arial"/>
                <a:sym typeface="Arial"/>
              </a:rPr>
              <a:t>PROS</a:t>
            </a:r>
            <a:endParaRPr sz="1200" u="sng">
              <a:solidFill>
                <a:srgbClr val="000000"/>
              </a:solidFill>
              <a:latin typeface="Arial"/>
              <a:ea typeface="Arial"/>
              <a:cs typeface="Arial"/>
              <a:sym typeface="Arial"/>
            </a:endParaRPr>
          </a:p>
          <a:p>
            <a:pPr indent="-304800" lvl="0" marL="457200" rtl="0" algn="l">
              <a:spcBef>
                <a:spcPts val="1600"/>
              </a:spcBef>
              <a:spcAft>
                <a:spcPts val="0"/>
              </a:spcAft>
              <a:buClr>
                <a:srgbClr val="000000"/>
              </a:buClr>
              <a:buSzPts val="1200"/>
              <a:buFont typeface="Arial"/>
              <a:buChar char="●"/>
            </a:pPr>
            <a:r>
              <a:rPr lang="en" sz="1200">
                <a:solidFill>
                  <a:srgbClr val="000000"/>
                </a:solidFill>
                <a:latin typeface="Arial"/>
                <a:ea typeface="Arial"/>
                <a:cs typeface="Arial"/>
                <a:sym typeface="Arial"/>
              </a:rPr>
              <a:t> Works for any kind of item </a:t>
            </a:r>
            <a:endParaRPr sz="1200">
              <a:solidFill>
                <a:srgbClr val="000000"/>
              </a:solidFill>
              <a:latin typeface="Arial"/>
              <a:ea typeface="Arial"/>
              <a:cs typeface="Arial"/>
              <a:sym typeface="Arial"/>
            </a:endParaRPr>
          </a:p>
          <a:p>
            <a:pPr indent="0" lvl="0" marL="0" rtl="0" algn="l">
              <a:spcBef>
                <a:spcPts val="1600"/>
              </a:spcBef>
              <a:spcAft>
                <a:spcPts val="0"/>
              </a:spcAft>
              <a:buNone/>
            </a:pPr>
            <a:r>
              <a:rPr lang="en" sz="1200">
                <a:solidFill>
                  <a:srgbClr val="000000"/>
                </a:solidFill>
                <a:latin typeface="Arial"/>
                <a:ea typeface="Arial"/>
                <a:cs typeface="Arial"/>
                <a:sym typeface="Arial"/>
              </a:rPr>
              <a:t>	</a:t>
            </a:r>
            <a:r>
              <a:rPr lang="en" sz="1200" u="sng">
                <a:solidFill>
                  <a:srgbClr val="000000"/>
                </a:solidFill>
                <a:latin typeface="Arial"/>
                <a:ea typeface="Arial"/>
                <a:cs typeface="Arial"/>
                <a:sym typeface="Arial"/>
              </a:rPr>
              <a:t>CONS</a:t>
            </a:r>
            <a:endParaRPr sz="1200" u="sng">
              <a:solidFill>
                <a:srgbClr val="000000"/>
              </a:solidFill>
              <a:latin typeface="Arial"/>
              <a:ea typeface="Arial"/>
              <a:cs typeface="Arial"/>
              <a:sym typeface="Arial"/>
            </a:endParaRPr>
          </a:p>
          <a:p>
            <a:pPr indent="-304800" lvl="0" marL="457200" rtl="0" algn="l">
              <a:spcBef>
                <a:spcPts val="1600"/>
              </a:spcBef>
              <a:spcAft>
                <a:spcPts val="0"/>
              </a:spcAft>
              <a:buClr>
                <a:srgbClr val="000000"/>
              </a:buClr>
              <a:buSzPts val="1200"/>
              <a:buFont typeface="Arial"/>
              <a:buChar char="●"/>
            </a:pPr>
            <a:r>
              <a:rPr lang="en" sz="1200">
                <a:solidFill>
                  <a:srgbClr val="000000"/>
                </a:solidFill>
                <a:latin typeface="Arial"/>
                <a:ea typeface="Arial"/>
                <a:cs typeface="Arial"/>
                <a:sym typeface="Arial"/>
              </a:rPr>
              <a:t>No feature selection needed • </a:t>
            </a:r>
            <a:endParaRPr sz="12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lang="en" sz="1200">
                <a:solidFill>
                  <a:srgbClr val="000000"/>
                </a:solidFill>
                <a:latin typeface="Arial"/>
                <a:ea typeface="Arial"/>
                <a:cs typeface="Arial"/>
                <a:sym typeface="Arial"/>
              </a:rPr>
              <a:t>Cold Start:  Need enough users in the system to find a match </a:t>
            </a:r>
            <a:endParaRPr sz="12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lang="en" sz="1200">
                <a:solidFill>
                  <a:srgbClr val="000000"/>
                </a:solidFill>
                <a:latin typeface="Arial"/>
                <a:ea typeface="Arial"/>
                <a:cs typeface="Arial"/>
                <a:sym typeface="Arial"/>
              </a:rPr>
              <a:t>Sparsity: The user/ratings matrix is sparse – Hard to find users that have rated the same items </a:t>
            </a:r>
            <a:endParaRPr sz="1200">
              <a:solidFill>
                <a:srgbClr val="000000"/>
              </a:solidFill>
              <a:latin typeface="Arial"/>
              <a:ea typeface="Arial"/>
              <a:cs typeface="Arial"/>
              <a:sym typeface="Arial"/>
            </a:endParaRPr>
          </a:p>
          <a:p>
            <a:pPr indent="-304800" lvl="0" marL="457200" rtl="0" algn="l">
              <a:spcBef>
                <a:spcPts val="0"/>
              </a:spcBef>
              <a:spcAft>
                <a:spcPts val="0"/>
              </a:spcAft>
              <a:buClr>
                <a:srgbClr val="000000"/>
              </a:buClr>
              <a:buSzPts val="1200"/>
              <a:buFont typeface="Arial"/>
              <a:buChar char="●"/>
            </a:pPr>
            <a:r>
              <a:rPr lang="en" sz="1200">
                <a:solidFill>
                  <a:srgbClr val="000000"/>
                </a:solidFill>
                <a:latin typeface="Arial"/>
                <a:ea typeface="Arial"/>
                <a:cs typeface="Arial"/>
                <a:sym typeface="Arial"/>
              </a:rPr>
              <a:t>First rater: Cannot recommend an item that has not been previously rated (New items, Esoteric items)</a:t>
            </a:r>
            <a:endParaRPr sz="1200">
              <a:solidFill>
                <a:srgbClr val="000000"/>
              </a:solidFill>
              <a:latin typeface="Arial"/>
              <a:ea typeface="Arial"/>
              <a:cs typeface="Arial"/>
              <a:sym typeface="Arial"/>
            </a:endParaRPr>
          </a:p>
          <a:p>
            <a:pPr indent="-304800" lvl="0" marL="457200" rtl="0" algn="l">
              <a:spcBef>
                <a:spcPts val="0"/>
              </a:spcBef>
              <a:spcAft>
                <a:spcPts val="0"/>
              </a:spcAft>
              <a:buSzPts val="1200"/>
              <a:buFont typeface="Arial"/>
              <a:buChar char="●"/>
            </a:pPr>
            <a:r>
              <a:rPr lang="en" sz="1200">
                <a:solidFill>
                  <a:srgbClr val="000000"/>
                </a:solidFill>
                <a:latin typeface="Arial"/>
                <a:ea typeface="Arial"/>
                <a:cs typeface="Arial"/>
                <a:sym typeface="Arial"/>
              </a:rPr>
              <a:t>Popularity bias: Cannot recommend items to someone with unique taste. Tends to recommend popular items</a:t>
            </a:r>
            <a:endParaRPr sz="1200">
              <a:solidFill>
                <a:srgbClr val="000000"/>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7" name="Shape 267"/>
        <p:cNvGrpSpPr/>
        <p:nvPr/>
      </p:nvGrpSpPr>
      <p:grpSpPr>
        <a:xfrm>
          <a:off x="0" y="0"/>
          <a:ext cx="0" cy="0"/>
          <a:chOff x="0" y="0"/>
          <a:chExt cx="0" cy="0"/>
        </a:xfrm>
      </p:grpSpPr>
      <p:sp>
        <p:nvSpPr>
          <p:cNvPr id="268" name="Google Shape;268;p4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latin typeface="Oswald"/>
                <a:ea typeface="Oswald"/>
                <a:cs typeface="Oswald"/>
                <a:sym typeface="Oswald"/>
              </a:rPr>
              <a:t>Question</a:t>
            </a:r>
            <a:endParaRPr>
              <a:solidFill>
                <a:srgbClr val="000000"/>
              </a:solidFill>
            </a:endParaRPr>
          </a:p>
        </p:txBody>
      </p:sp>
      <p:sp>
        <p:nvSpPr>
          <p:cNvPr id="269" name="Google Shape;269;p4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000000"/>
                </a:solidFill>
                <a:latin typeface="Arial"/>
                <a:ea typeface="Arial"/>
                <a:cs typeface="Arial"/>
                <a:sym typeface="Arial"/>
              </a:rPr>
              <a:t>Types of approaches for Collaborative filtering ?</a:t>
            </a:r>
            <a:endParaRPr>
              <a:solidFill>
                <a:srgbClr val="000000"/>
              </a:solidFill>
              <a:latin typeface="Arial"/>
              <a:ea typeface="Arial"/>
              <a:cs typeface="Arial"/>
              <a:sym typeface="Arial"/>
            </a:endParaRPr>
          </a:p>
          <a:p>
            <a:pPr indent="0" lvl="0" marL="0" rtl="0" algn="l">
              <a:lnSpc>
                <a:spcPct val="115000"/>
              </a:lnSpc>
              <a:spcBef>
                <a:spcPts val="1600"/>
              </a:spcBef>
              <a:spcAft>
                <a:spcPts val="0"/>
              </a:spcAft>
              <a:buNone/>
            </a:pPr>
            <a:r>
              <a:rPr lang="en">
                <a:solidFill>
                  <a:srgbClr val="000000"/>
                </a:solidFill>
                <a:latin typeface="Arial"/>
                <a:ea typeface="Arial"/>
                <a:cs typeface="Arial"/>
                <a:sym typeface="Arial"/>
              </a:rPr>
              <a:t>Different types of similarity measures ?</a:t>
            </a:r>
            <a:endParaRPr>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a:t>
            </a:r>
            <a:endParaRPr/>
          </a:p>
        </p:txBody>
      </p:sp>
      <p:sp>
        <p:nvSpPr>
          <p:cNvPr id="98" name="Google Shape;98;p15"/>
          <p:cNvSpPr txBox="1"/>
          <p:nvPr>
            <p:ph idx="1" type="body"/>
          </p:nvPr>
        </p:nvSpPr>
        <p:spPr>
          <a:xfrm>
            <a:off x="311700" y="1017800"/>
            <a:ext cx="8520600" cy="3767100"/>
          </a:xfrm>
          <a:prstGeom prst="rect">
            <a:avLst/>
          </a:prstGeom>
        </p:spPr>
        <p:txBody>
          <a:bodyPr anchorCtr="0" anchor="t" bIns="91425" lIns="91425" spcFirstLastPara="1" rIns="91425" wrap="square" tIns="91425">
            <a:noAutofit/>
          </a:bodyPr>
          <a:lstStyle/>
          <a:p>
            <a:pPr indent="0" lvl="0" marL="514350" marR="561975" rtl="0" algn="just">
              <a:lnSpc>
                <a:spcPct val="100000"/>
              </a:lnSpc>
              <a:spcBef>
                <a:spcPts val="0"/>
              </a:spcBef>
              <a:spcAft>
                <a:spcPts val="0"/>
              </a:spcAft>
              <a:buNone/>
            </a:pPr>
            <a:r>
              <a:rPr lang="en">
                <a:latin typeface="Times New Roman"/>
                <a:ea typeface="Times New Roman"/>
                <a:cs typeface="Times New Roman"/>
                <a:sym typeface="Times New Roman"/>
              </a:rPr>
              <a:t>Recommender system belongs to the class of Information Retrieval , Data Mining and Machine Learning</a:t>
            </a:r>
            <a:endParaRPr>
              <a:latin typeface="Times New Roman"/>
              <a:ea typeface="Times New Roman"/>
              <a:cs typeface="Times New Roman"/>
              <a:sym typeface="Times New Roman"/>
            </a:endParaRPr>
          </a:p>
          <a:p>
            <a:pPr indent="0" lvl="0" marL="514350" marR="561975" rtl="0" algn="just">
              <a:lnSpc>
                <a:spcPct val="100000"/>
              </a:lnSpc>
              <a:spcBef>
                <a:spcPts val="1600"/>
              </a:spcBef>
              <a:spcAft>
                <a:spcPts val="0"/>
              </a:spcAft>
              <a:buNone/>
            </a:pPr>
            <a:r>
              <a:rPr lang="en">
                <a:latin typeface="Times New Roman"/>
                <a:ea typeface="Times New Roman"/>
                <a:cs typeface="Times New Roman"/>
                <a:sym typeface="Times New Roman"/>
              </a:rPr>
              <a:t>A recommender system or a recommendation system is a subclass of information filtering system that seeks to predict the "rating" or "preference" a user would give to an item. </a:t>
            </a:r>
            <a:endParaRPr>
              <a:latin typeface="Times New Roman"/>
              <a:ea typeface="Times New Roman"/>
              <a:cs typeface="Times New Roman"/>
              <a:sym typeface="Times New Roman"/>
            </a:endParaRPr>
          </a:p>
          <a:p>
            <a:pPr indent="0" lvl="0" marL="514350" marR="561975" rtl="0" algn="just">
              <a:lnSpc>
                <a:spcPct val="100000"/>
              </a:lnSpc>
              <a:spcBef>
                <a:spcPts val="1600"/>
              </a:spcBef>
              <a:spcAft>
                <a:spcPts val="0"/>
              </a:spcAft>
              <a:buNone/>
            </a:pPr>
            <a:r>
              <a:rPr lang="en">
                <a:latin typeface="Times New Roman"/>
                <a:ea typeface="Times New Roman"/>
                <a:cs typeface="Times New Roman"/>
                <a:sym typeface="Times New Roman"/>
              </a:rPr>
              <a:t>Good examples of recommendation systems are:</a:t>
            </a:r>
            <a:endParaRPr>
              <a:latin typeface="Times New Roman"/>
              <a:ea typeface="Times New Roman"/>
              <a:cs typeface="Times New Roman"/>
              <a:sym typeface="Times New Roman"/>
            </a:endParaRPr>
          </a:p>
          <a:p>
            <a:pPr indent="-114300" lvl="0" marL="571500" marR="561975" rtl="0" algn="just">
              <a:lnSpc>
                <a:spcPct val="100000"/>
              </a:lnSpc>
              <a:spcBef>
                <a:spcPts val="1600"/>
              </a:spcBef>
              <a:spcAft>
                <a:spcPts val="0"/>
              </a:spcAft>
              <a:buSzPts val="1800"/>
              <a:buFont typeface="Times New Roman"/>
              <a:buChar char="●"/>
            </a:pPr>
            <a:r>
              <a:rPr lang="en">
                <a:latin typeface="Times New Roman"/>
                <a:ea typeface="Times New Roman"/>
                <a:cs typeface="Times New Roman"/>
                <a:sym typeface="Times New Roman"/>
              </a:rPr>
              <a:t> Offering news articles to </a:t>
            </a:r>
            <a:r>
              <a:rPr lang="en">
                <a:latin typeface="Times New Roman"/>
                <a:ea typeface="Times New Roman"/>
                <a:cs typeface="Times New Roman"/>
                <a:sym typeface="Times New Roman"/>
              </a:rPr>
              <a:t>online</a:t>
            </a:r>
            <a:r>
              <a:rPr lang="en">
                <a:latin typeface="Times New Roman"/>
                <a:ea typeface="Times New Roman"/>
                <a:cs typeface="Times New Roman"/>
                <a:sym typeface="Times New Roman"/>
              </a:rPr>
              <a:t> newspaper readers, based on a prediction of reader interests. </a:t>
            </a:r>
            <a:endParaRPr>
              <a:latin typeface="Times New Roman"/>
              <a:ea typeface="Times New Roman"/>
              <a:cs typeface="Times New Roman"/>
              <a:sym typeface="Times New Roman"/>
            </a:endParaRPr>
          </a:p>
          <a:p>
            <a:pPr indent="-114300" lvl="0" marL="571500" marR="561975" rtl="0" algn="just">
              <a:lnSpc>
                <a:spcPct val="100000"/>
              </a:lnSpc>
              <a:spcBef>
                <a:spcPts val="0"/>
              </a:spcBef>
              <a:spcAft>
                <a:spcPts val="0"/>
              </a:spcAft>
              <a:buSzPts val="1800"/>
              <a:buFont typeface="Times New Roman"/>
              <a:buChar char="●"/>
            </a:pPr>
            <a:r>
              <a:rPr lang="en">
                <a:latin typeface="Times New Roman"/>
                <a:ea typeface="Times New Roman"/>
                <a:cs typeface="Times New Roman"/>
                <a:sym typeface="Times New Roman"/>
              </a:rPr>
              <a:t> Offering customers of an </a:t>
            </a:r>
            <a:r>
              <a:rPr lang="en">
                <a:latin typeface="Times New Roman"/>
                <a:ea typeface="Times New Roman"/>
                <a:cs typeface="Times New Roman"/>
                <a:sym typeface="Times New Roman"/>
              </a:rPr>
              <a:t>online</a:t>
            </a:r>
            <a:r>
              <a:rPr lang="en">
                <a:latin typeface="Times New Roman"/>
                <a:ea typeface="Times New Roman"/>
                <a:cs typeface="Times New Roman"/>
                <a:sym typeface="Times New Roman"/>
              </a:rPr>
              <a:t> retailer suggestions about what they might like to buy, based on their past history of purchases and/or product searches.</a:t>
            </a:r>
            <a:endParaRPr>
              <a:latin typeface="Times New Roman"/>
              <a:ea typeface="Times New Roman"/>
              <a:cs typeface="Times New Roman"/>
              <a:sym typeface="Times New Roman"/>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3" name="Shape 273"/>
        <p:cNvGrpSpPr/>
        <p:nvPr/>
      </p:nvGrpSpPr>
      <p:grpSpPr>
        <a:xfrm>
          <a:off x="0" y="0"/>
          <a:ext cx="0" cy="0"/>
          <a:chOff x="0" y="0"/>
          <a:chExt cx="0" cy="0"/>
        </a:xfrm>
      </p:grpSpPr>
      <p:sp>
        <p:nvSpPr>
          <p:cNvPr id="274" name="Google Shape;274;p42"/>
          <p:cNvSpPr txBox="1"/>
          <p:nvPr>
            <p:ph type="title"/>
          </p:nvPr>
        </p:nvSpPr>
        <p:spPr>
          <a:xfrm>
            <a:off x="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lang="en"/>
              <a:t>UV-Decomposition</a:t>
            </a:r>
            <a:endParaRPr/>
          </a:p>
        </p:txBody>
      </p:sp>
      <p:sp>
        <p:nvSpPr>
          <p:cNvPr id="275" name="Google Shape;275;p42"/>
          <p:cNvSpPr txBox="1"/>
          <p:nvPr>
            <p:ph idx="1" type="body"/>
          </p:nvPr>
        </p:nvSpPr>
        <p:spPr>
          <a:xfrm>
            <a:off x="0" y="1017800"/>
            <a:ext cx="9144000" cy="3884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Font typeface="Arial"/>
              <a:buChar char="❏"/>
            </a:pPr>
            <a:r>
              <a:rPr b="1" lang="en" sz="1400">
                <a:solidFill>
                  <a:srgbClr val="000000"/>
                </a:solidFill>
                <a:latin typeface="Arial"/>
                <a:ea typeface="Arial"/>
                <a:cs typeface="Arial"/>
                <a:sym typeface="Arial"/>
              </a:rPr>
              <a:t>It is an approach to estimating the blank entries in the utility matrix is to conjecture that the utility matrix is actually the product of two long, thin matrices</a:t>
            </a:r>
            <a:endParaRPr b="1"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b="1" lang="en" sz="1400">
                <a:solidFill>
                  <a:srgbClr val="000000"/>
                </a:solidFill>
                <a:latin typeface="Arial"/>
                <a:ea typeface="Arial"/>
                <a:cs typeface="Arial"/>
                <a:sym typeface="Arial"/>
              </a:rPr>
              <a:t>Consider movies as a case in point. Most users respond to a small number of features; they like certain  genres, famous actors or actresses that they like, even a few directors.</a:t>
            </a:r>
            <a:endParaRPr b="1"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b="1" lang="en" sz="1400">
                <a:solidFill>
                  <a:srgbClr val="000000"/>
                </a:solidFill>
                <a:latin typeface="Arial"/>
                <a:ea typeface="Arial"/>
                <a:cs typeface="Arial"/>
                <a:sym typeface="Arial"/>
              </a:rPr>
              <a:t>If we start with the utility matrix M, with n rows and m columns (i.e., there are n users and m items), then we might be able to find a matrix U with n rows and d columns and a matrix V with d rows and m columns, such that UV closely approximates M in those entries where M is non-blank.</a:t>
            </a:r>
            <a:endParaRPr b="1" sz="1400">
              <a:solidFill>
                <a:srgbClr val="000000"/>
              </a:solidFill>
              <a:latin typeface="Arial"/>
              <a:ea typeface="Arial"/>
              <a:cs typeface="Arial"/>
              <a:sym typeface="Arial"/>
            </a:endParaRPr>
          </a:p>
          <a:p>
            <a:pPr indent="-317500" lvl="0" marL="457200" rtl="0" algn="l">
              <a:spcBef>
                <a:spcPts val="0"/>
              </a:spcBef>
              <a:spcAft>
                <a:spcPts val="0"/>
              </a:spcAft>
              <a:buClr>
                <a:srgbClr val="000000"/>
              </a:buClr>
              <a:buSzPts val="1400"/>
              <a:buFont typeface="Arial"/>
              <a:buChar char="❏"/>
            </a:pPr>
            <a:r>
              <a:rPr b="1" lang="en" sz="1400">
                <a:solidFill>
                  <a:srgbClr val="000000"/>
                </a:solidFill>
                <a:latin typeface="Arial"/>
                <a:ea typeface="Arial"/>
                <a:cs typeface="Arial"/>
                <a:sym typeface="Arial"/>
              </a:rPr>
              <a:t>If so, then we have established that there are d dimensions that allow us to characterize both users and items closely. We can then use the entry in the product UV to estimate the corresponding blank entry in utility matrix M. </a:t>
            </a:r>
            <a:endParaRPr b="1" sz="1400">
              <a:solidFill>
                <a:srgbClr val="000000"/>
              </a:solidFill>
              <a:latin typeface="Arial"/>
              <a:ea typeface="Arial"/>
              <a:cs typeface="Arial"/>
              <a:sym typeface="Arial"/>
            </a:endParaRPr>
          </a:p>
          <a:p>
            <a:pPr indent="0" lvl="0" marL="0" rtl="0" algn="l">
              <a:spcBef>
                <a:spcPts val="0"/>
              </a:spcBef>
              <a:spcAft>
                <a:spcPts val="1600"/>
              </a:spcAft>
              <a:buNone/>
            </a:pPr>
            <a:r>
              <a:t/>
            </a:r>
            <a:endParaRPr>
              <a:solidFill>
                <a:srgbClr val="000000"/>
              </a:solidFill>
            </a:endParaRPr>
          </a:p>
        </p:txBody>
      </p:sp>
      <p:pic>
        <p:nvPicPr>
          <p:cNvPr id="276" name="Google Shape;276;p42"/>
          <p:cNvPicPr preferRelativeResize="0"/>
          <p:nvPr/>
        </p:nvPicPr>
        <p:blipFill>
          <a:blip r:embed="rId3">
            <a:alphaModFix/>
          </a:blip>
          <a:stretch>
            <a:fillRect/>
          </a:stretch>
        </p:blipFill>
        <p:spPr>
          <a:xfrm>
            <a:off x="2233375" y="3563175"/>
            <a:ext cx="4373949" cy="1183475"/>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0" name="Shape 280"/>
        <p:cNvGrpSpPr/>
        <p:nvPr/>
      </p:nvGrpSpPr>
      <p:grpSpPr>
        <a:xfrm>
          <a:off x="0" y="0"/>
          <a:ext cx="0" cy="0"/>
          <a:chOff x="0" y="0"/>
          <a:chExt cx="0" cy="0"/>
        </a:xfrm>
      </p:grpSpPr>
      <p:sp>
        <p:nvSpPr>
          <p:cNvPr id="281" name="Google Shape;281;p43"/>
          <p:cNvSpPr txBox="1"/>
          <p:nvPr>
            <p:ph type="title"/>
          </p:nvPr>
        </p:nvSpPr>
        <p:spPr>
          <a:xfrm>
            <a:off x="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t>
            </a:r>
            <a:r>
              <a:rPr lang="en"/>
              <a:t>Root-Mean Square Error</a:t>
            </a:r>
            <a:endParaRPr/>
          </a:p>
        </p:txBody>
      </p:sp>
      <p:sp>
        <p:nvSpPr>
          <p:cNvPr id="282" name="Google Shape;282;p43"/>
          <p:cNvSpPr txBox="1"/>
          <p:nvPr>
            <p:ph idx="1" type="body"/>
          </p:nvPr>
        </p:nvSpPr>
        <p:spPr>
          <a:xfrm>
            <a:off x="0" y="1017800"/>
            <a:ext cx="9144000" cy="3884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b="1">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en">
                <a:solidFill>
                  <a:srgbClr val="000000"/>
                </a:solidFill>
                <a:latin typeface="Arial"/>
                <a:ea typeface="Arial"/>
                <a:cs typeface="Arial"/>
                <a:sym typeface="Arial"/>
              </a:rPr>
              <a:t> Common Measures to evaluate how close the product UV is to M.</a:t>
            </a:r>
            <a:endParaRPr b="1">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en">
                <a:solidFill>
                  <a:srgbClr val="000000"/>
                </a:solidFill>
                <a:latin typeface="Arial"/>
                <a:ea typeface="Arial"/>
                <a:cs typeface="Arial"/>
                <a:sym typeface="Arial"/>
              </a:rPr>
              <a:t>  Calculating root-mean-square error (RMSE):</a:t>
            </a:r>
            <a:endParaRPr b="1">
              <a:solidFill>
                <a:srgbClr val="000000"/>
              </a:solidFill>
              <a:latin typeface="Arial"/>
              <a:ea typeface="Arial"/>
              <a:cs typeface="Arial"/>
              <a:sym typeface="Arial"/>
            </a:endParaRPr>
          </a:p>
          <a:p>
            <a:pPr indent="-342900" lvl="2" marL="1371600" rtl="0" algn="l">
              <a:spcBef>
                <a:spcPts val="0"/>
              </a:spcBef>
              <a:spcAft>
                <a:spcPts val="0"/>
              </a:spcAft>
              <a:buClr>
                <a:srgbClr val="000000"/>
              </a:buClr>
              <a:buSzPts val="1800"/>
              <a:buFont typeface="Arial"/>
              <a:buAutoNum type="arabicPeriod"/>
            </a:pPr>
            <a:r>
              <a:rPr b="1" lang="en" sz="1800">
                <a:solidFill>
                  <a:srgbClr val="000000"/>
                </a:solidFill>
                <a:latin typeface="Arial"/>
                <a:ea typeface="Arial"/>
                <a:cs typeface="Arial"/>
                <a:sym typeface="Arial"/>
              </a:rPr>
              <a:t>Sum, over all non blank entries in M the square of the difference between that entry and the corresponding entry in the product UV.</a:t>
            </a:r>
            <a:endParaRPr b="1" sz="1800">
              <a:solidFill>
                <a:srgbClr val="000000"/>
              </a:solidFill>
              <a:latin typeface="Arial"/>
              <a:ea typeface="Arial"/>
              <a:cs typeface="Arial"/>
              <a:sym typeface="Arial"/>
            </a:endParaRPr>
          </a:p>
          <a:p>
            <a:pPr indent="-342900" lvl="2" marL="1371600" rtl="0" algn="l">
              <a:spcBef>
                <a:spcPts val="0"/>
              </a:spcBef>
              <a:spcAft>
                <a:spcPts val="0"/>
              </a:spcAft>
              <a:buClr>
                <a:srgbClr val="000000"/>
              </a:buClr>
              <a:buSzPts val="1800"/>
              <a:buFont typeface="Arial"/>
              <a:buAutoNum type="arabicPeriod"/>
            </a:pPr>
            <a:r>
              <a:rPr b="1" lang="en" sz="1800">
                <a:solidFill>
                  <a:srgbClr val="000000"/>
                </a:solidFill>
                <a:latin typeface="Arial"/>
                <a:ea typeface="Arial"/>
                <a:cs typeface="Arial"/>
                <a:sym typeface="Arial"/>
              </a:rPr>
              <a:t>Take the mean of these squares by dividing by the number of terms  in the sum.</a:t>
            </a:r>
            <a:endParaRPr b="1" sz="1800">
              <a:solidFill>
                <a:srgbClr val="000000"/>
              </a:solidFill>
              <a:latin typeface="Arial"/>
              <a:ea typeface="Arial"/>
              <a:cs typeface="Arial"/>
              <a:sym typeface="Arial"/>
            </a:endParaRPr>
          </a:p>
          <a:p>
            <a:pPr indent="-342900" lvl="2" marL="1371600" rtl="0" algn="l">
              <a:spcBef>
                <a:spcPts val="0"/>
              </a:spcBef>
              <a:spcAft>
                <a:spcPts val="0"/>
              </a:spcAft>
              <a:buClr>
                <a:srgbClr val="000000"/>
              </a:buClr>
              <a:buSzPts val="1800"/>
              <a:buFont typeface="Arial"/>
              <a:buAutoNum type="arabicPeriod"/>
            </a:pPr>
            <a:r>
              <a:rPr b="1" lang="en" sz="1800">
                <a:solidFill>
                  <a:srgbClr val="000000"/>
                </a:solidFill>
                <a:latin typeface="Arial"/>
                <a:ea typeface="Arial"/>
                <a:cs typeface="Arial"/>
                <a:sym typeface="Arial"/>
              </a:rPr>
              <a:t>Take the square root of the mean.</a:t>
            </a:r>
            <a:endParaRPr b="1" sz="1800">
              <a:solidFill>
                <a:srgbClr val="000000"/>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6" name="Shape 286"/>
        <p:cNvGrpSpPr/>
        <p:nvPr/>
      </p:nvGrpSpPr>
      <p:grpSpPr>
        <a:xfrm>
          <a:off x="0" y="0"/>
          <a:ext cx="0" cy="0"/>
          <a:chOff x="0" y="0"/>
          <a:chExt cx="0" cy="0"/>
        </a:xfrm>
      </p:grpSpPr>
      <p:sp>
        <p:nvSpPr>
          <p:cNvPr id="287" name="Google Shape;287;p4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latin typeface="Nunito"/>
                <a:ea typeface="Nunito"/>
                <a:cs typeface="Nunito"/>
                <a:sym typeface="Nunito"/>
              </a:rPr>
              <a:t>Incremental Computation of aUV-Decomposition</a:t>
            </a:r>
            <a:endParaRPr sz="2600"/>
          </a:p>
        </p:txBody>
      </p:sp>
      <p:sp>
        <p:nvSpPr>
          <p:cNvPr id="288" name="Google Shape;288;p4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23850" lvl="0" marL="457200" rtl="0" algn="l">
              <a:lnSpc>
                <a:spcPct val="115000"/>
              </a:lnSpc>
              <a:spcBef>
                <a:spcPts val="0"/>
              </a:spcBef>
              <a:spcAft>
                <a:spcPts val="0"/>
              </a:spcAft>
              <a:buClr>
                <a:srgbClr val="000000"/>
              </a:buClr>
              <a:buSzPts val="1500"/>
              <a:buFont typeface="Arial"/>
              <a:buChar char="❏"/>
            </a:pPr>
            <a:r>
              <a:rPr b="1" lang="en" sz="1500">
                <a:solidFill>
                  <a:srgbClr val="000000"/>
                </a:solidFill>
                <a:latin typeface="Arial"/>
                <a:ea typeface="Arial"/>
                <a:cs typeface="Arial"/>
                <a:sym typeface="Arial"/>
              </a:rPr>
              <a:t>Finding the UV-decomposition with the least RMSE involves starting with some arbitrarily chosen U and V , and repeatedly adjusting U and V to make the RMSE smaller.</a:t>
            </a:r>
            <a:endParaRPr b="1" sz="1500">
              <a:solidFill>
                <a:srgbClr val="000000"/>
              </a:solidFill>
              <a:latin typeface="Arial"/>
              <a:ea typeface="Arial"/>
              <a:cs typeface="Arial"/>
              <a:sym typeface="Arial"/>
            </a:endParaRPr>
          </a:p>
          <a:p>
            <a:pPr indent="-323850" lvl="0" marL="457200" rtl="0" algn="l">
              <a:lnSpc>
                <a:spcPct val="115000"/>
              </a:lnSpc>
              <a:spcBef>
                <a:spcPts val="0"/>
              </a:spcBef>
              <a:spcAft>
                <a:spcPts val="0"/>
              </a:spcAft>
              <a:buClr>
                <a:srgbClr val="000000"/>
              </a:buClr>
              <a:buSzPts val="1500"/>
              <a:buFont typeface="Arial"/>
              <a:buChar char="❏"/>
            </a:pPr>
            <a:r>
              <a:rPr b="1" lang="en" sz="1500">
                <a:solidFill>
                  <a:srgbClr val="000000"/>
                </a:solidFill>
                <a:latin typeface="Arial"/>
                <a:ea typeface="Arial"/>
                <a:cs typeface="Arial"/>
                <a:sym typeface="Arial"/>
              </a:rPr>
              <a:t>We shall consider only adjustments to a single element of U or V , although in principle, one could make more complex adjustments.</a:t>
            </a:r>
            <a:endParaRPr b="1" sz="1500">
              <a:solidFill>
                <a:srgbClr val="000000"/>
              </a:solidFill>
              <a:latin typeface="Arial"/>
              <a:ea typeface="Arial"/>
              <a:cs typeface="Arial"/>
              <a:sym typeface="Arial"/>
            </a:endParaRPr>
          </a:p>
          <a:p>
            <a:pPr indent="-323850" lvl="0" marL="457200" rtl="0" algn="l">
              <a:lnSpc>
                <a:spcPct val="115000"/>
              </a:lnSpc>
              <a:spcBef>
                <a:spcPts val="0"/>
              </a:spcBef>
              <a:spcAft>
                <a:spcPts val="0"/>
              </a:spcAft>
              <a:buClr>
                <a:srgbClr val="000000"/>
              </a:buClr>
              <a:buSzPts val="1500"/>
              <a:buFont typeface="Arial"/>
              <a:buChar char="❏"/>
            </a:pPr>
            <a:r>
              <a:rPr b="1" lang="en" sz="1500">
                <a:solidFill>
                  <a:srgbClr val="000000"/>
                </a:solidFill>
                <a:latin typeface="Arial"/>
                <a:ea typeface="Arial"/>
                <a:cs typeface="Arial"/>
                <a:sym typeface="Arial"/>
              </a:rPr>
              <a:t>Whatever adjustments we allow, in a typical example there will be many </a:t>
            </a:r>
            <a:r>
              <a:rPr b="1" i="1" lang="en" sz="1500">
                <a:solidFill>
                  <a:srgbClr val="000000"/>
                </a:solidFill>
                <a:latin typeface="Arial"/>
                <a:ea typeface="Arial"/>
                <a:cs typeface="Arial"/>
                <a:sym typeface="Arial"/>
              </a:rPr>
              <a:t>local minima</a:t>
            </a:r>
            <a:r>
              <a:rPr b="1" lang="en" sz="1500">
                <a:solidFill>
                  <a:srgbClr val="000000"/>
                </a:solidFill>
                <a:latin typeface="Arial"/>
                <a:ea typeface="Arial"/>
                <a:cs typeface="Arial"/>
                <a:sym typeface="Arial"/>
              </a:rPr>
              <a:t> – matrices U and V such that no allowable adjustment reduces the RMSE.</a:t>
            </a:r>
            <a:endParaRPr b="1" sz="1500">
              <a:solidFill>
                <a:srgbClr val="000000"/>
              </a:solidFill>
              <a:latin typeface="Arial"/>
              <a:ea typeface="Arial"/>
              <a:cs typeface="Arial"/>
              <a:sym typeface="Arial"/>
            </a:endParaRPr>
          </a:p>
          <a:p>
            <a:pPr indent="-323850" lvl="0" marL="457200" rtl="0" algn="l">
              <a:lnSpc>
                <a:spcPct val="115000"/>
              </a:lnSpc>
              <a:spcBef>
                <a:spcPts val="0"/>
              </a:spcBef>
              <a:spcAft>
                <a:spcPts val="0"/>
              </a:spcAft>
              <a:buClr>
                <a:srgbClr val="000000"/>
              </a:buClr>
              <a:buSzPts val="1500"/>
              <a:buFont typeface="Arial"/>
              <a:buChar char="❏"/>
            </a:pPr>
            <a:r>
              <a:rPr b="1" lang="en" sz="1500">
                <a:solidFill>
                  <a:srgbClr val="000000"/>
                </a:solidFill>
                <a:latin typeface="Arial"/>
                <a:ea typeface="Arial"/>
                <a:cs typeface="Arial"/>
                <a:sym typeface="Arial"/>
              </a:rPr>
              <a:t>Unfortunately, only one of these local minima will be the </a:t>
            </a:r>
            <a:r>
              <a:rPr b="1" i="1" lang="en" sz="1500">
                <a:solidFill>
                  <a:srgbClr val="000000"/>
                </a:solidFill>
                <a:latin typeface="Arial"/>
                <a:ea typeface="Arial"/>
                <a:cs typeface="Arial"/>
                <a:sym typeface="Arial"/>
              </a:rPr>
              <a:t>global minimum</a:t>
            </a:r>
            <a:r>
              <a:rPr b="1" lang="en" sz="1500">
                <a:solidFill>
                  <a:srgbClr val="000000"/>
                </a:solidFill>
                <a:latin typeface="Arial"/>
                <a:ea typeface="Arial"/>
                <a:cs typeface="Arial"/>
                <a:sym typeface="Arial"/>
              </a:rPr>
              <a:t> – the matrices U and V that produce the least possible RMSE.</a:t>
            </a:r>
            <a:endParaRPr b="1" sz="1500">
              <a:solidFill>
                <a:srgbClr val="000000"/>
              </a:solidFill>
              <a:latin typeface="Arial"/>
              <a:ea typeface="Arial"/>
              <a:cs typeface="Arial"/>
              <a:sym typeface="Arial"/>
            </a:endParaRPr>
          </a:p>
          <a:p>
            <a:pPr indent="-323850" lvl="0" marL="457200" rtl="0" algn="l">
              <a:lnSpc>
                <a:spcPct val="115000"/>
              </a:lnSpc>
              <a:spcBef>
                <a:spcPts val="0"/>
              </a:spcBef>
              <a:spcAft>
                <a:spcPts val="0"/>
              </a:spcAft>
              <a:buClr>
                <a:srgbClr val="000000"/>
              </a:buClr>
              <a:buSzPts val="1500"/>
              <a:buFont typeface="Arial"/>
              <a:buChar char="❏"/>
            </a:pPr>
            <a:r>
              <a:rPr b="1" lang="en" sz="1500">
                <a:solidFill>
                  <a:srgbClr val="000000"/>
                </a:solidFill>
                <a:latin typeface="Arial"/>
                <a:ea typeface="Arial"/>
                <a:cs typeface="Arial"/>
                <a:sym typeface="Arial"/>
              </a:rPr>
              <a:t>To increase our chances of finding the global minimum, we need to pick many different starting points, that is, different choices of the initial matrices U and V.</a:t>
            </a:r>
            <a:endParaRPr b="1" sz="1500">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2" name="Shape 292"/>
        <p:cNvGrpSpPr/>
        <p:nvPr/>
      </p:nvGrpSpPr>
      <p:grpSpPr>
        <a:xfrm>
          <a:off x="0" y="0"/>
          <a:ext cx="0" cy="0"/>
          <a:chOff x="0" y="0"/>
          <a:chExt cx="0" cy="0"/>
        </a:xfrm>
      </p:grpSpPr>
      <p:sp>
        <p:nvSpPr>
          <p:cNvPr id="293" name="Google Shape;293;p4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294" name="Google Shape;294;p45"/>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What measure is used to evaluate the closeness of UV to Utility matrix (M)?</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8" name="Shape 298"/>
        <p:cNvGrpSpPr/>
        <p:nvPr/>
      </p:nvGrpSpPr>
      <p:grpSpPr>
        <a:xfrm>
          <a:off x="0" y="0"/>
          <a:ext cx="0" cy="0"/>
          <a:chOff x="0" y="0"/>
          <a:chExt cx="0" cy="0"/>
        </a:xfrm>
      </p:grpSpPr>
      <p:sp>
        <p:nvSpPr>
          <p:cNvPr id="299" name="Google Shape;299;p46"/>
          <p:cNvSpPr txBox="1"/>
          <p:nvPr>
            <p:ph type="title"/>
          </p:nvPr>
        </p:nvSpPr>
        <p:spPr>
          <a:xfrm>
            <a:off x="311700" y="1736075"/>
            <a:ext cx="8520600" cy="607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7200"/>
              <a:t>Any Queries?</a:t>
            </a:r>
            <a:endParaRPr sz="7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a:t>Why Recommendation Systems ?-The need</a:t>
            </a:r>
            <a:endParaRPr/>
          </a:p>
        </p:txBody>
      </p:sp>
      <p:sp>
        <p:nvSpPr>
          <p:cNvPr id="104" name="Google Shape;104;p16"/>
          <p:cNvSpPr txBox="1"/>
          <p:nvPr>
            <p:ph idx="1" type="body"/>
          </p:nvPr>
        </p:nvSpPr>
        <p:spPr>
          <a:xfrm>
            <a:off x="252475" y="1141050"/>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000000"/>
                </a:solidFill>
                <a:highlight>
                  <a:srgbClr val="FFFFFF"/>
                </a:highlight>
                <a:latin typeface="Times New Roman"/>
                <a:ea typeface="Times New Roman"/>
                <a:cs typeface="Times New Roman"/>
                <a:sym typeface="Times New Roman"/>
              </a:rPr>
              <a:t>One key reason why we need a recommender system in modern society is that people have too many options to use from, due to the prevalence of Internet. </a:t>
            </a:r>
            <a:endParaRPr sz="1600">
              <a:solidFill>
                <a:srgbClr val="000000"/>
              </a:solidFill>
              <a:highlight>
                <a:srgbClr val="FFFFFF"/>
              </a:highlight>
              <a:latin typeface="Times New Roman"/>
              <a:ea typeface="Times New Roman"/>
              <a:cs typeface="Times New Roman"/>
              <a:sym typeface="Times New Roman"/>
            </a:endParaRPr>
          </a:p>
          <a:p>
            <a:pPr indent="0" lvl="0" marL="0" rtl="0" algn="l">
              <a:spcBef>
                <a:spcPts val="1600"/>
              </a:spcBef>
              <a:spcAft>
                <a:spcPts val="0"/>
              </a:spcAft>
              <a:buNone/>
            </a:pPr>
            <a:r>
              <a:rPr lang="en" sz="1600">
                <a:solidFill>
                  <a:srgbClr val="000000"/>
                </a:solidFill>
                <a:highlight>
                  <a:srgbClr val="FFFFFF"/>
                </a:highlight>
                <a:latin typeface="Times New Roman"/>
                <a:ea typeface="Times New Roman"/>
                <a:cs typeface="Times New Roman"/>
                <a:sym typeface="Times New Roman"/>
              </a:rPr>
              <a:t>Netflix, for example, has an enormous collection of movies. Although the amount of available information increased, a new problem arose as people had a hard time selecting the items they actually want to see. This is where the recommender system comes in. </a:t>
            </a:r>
            <a:endParaRPr sz="1600">
              <a:solidFill>
                <a:srgbClr val="000000"/>
              </a:solidFill>
              <a:highlight>
                <a:srgbClr val="FFFFFF"/>
              </a:highlight>
              <a:latin typeface="Times New Roman"/>
              <a:ea typeface="Times New Roman"/>
              <a:cs typeface="Times New Roman"/>
              <a:sym typeface="Times New Roman"/>
            </a:endParaRPr>
          </a:p>
          <a:p>
            <a:pPr indent="0" lvl="0" marL="0" rtl="0" algn="l">
              <a:spcBef>
                <a:spcPts val="1600"/>
              </a:spcBef>
              <a:spcAft>
                <a:spcPts val="0"/>
              </a:spcAft>
              <a:buNone/>
            </a:pPr>
            <a:r>
              <a:rPr lang="en" sz="1600">
                <a:solidFill>
                  <a:srgbClr val="000000"/>
                </a:solidFill>
                <a:highlight>
                  <a:srgbClr val="FFFFFF"/>
                </a:highlight>
                <a:latin typeface="Times New Roman"/>
                <a:ea typeface="Times New Roman"/>
                <a:cs typeface="Times New Roman"/>
                <a:sym typeface="Times New Roman"/>
              </a:rPr>
              <a:t>To sum up in same  way, Recommender/Recommendation System is used to</a:t>
            </a:r>
            <a:endParaRPr sz="1600">
              <a:solidFill>
                <a:srgbClr val="000000"/>
              </a:solidFill>
              <a:highlight>
                <a:srgbClr val="FFFFFF"/>
              </a:highlight>
              <a:latin typeface="Times New Roman"/>
              <a:ea typeface="Times New Roman"/>
              <a:cs typeface="Times New Roman"/>
              <a:sym typeface="Times New Roman"/>
            </a:endParaRPr>
          </a:p>
          <a:p>
            <a:pPr indent="-317500" lvl="0" marL="457200" rtl="0" algn="l">
              <a:spcBef>
                <a:spcPts val="1600"/>
              </a:spcBef>
              <a:spcAft>
                <a:spcPts val="0"/>
              </a:spcAft>
              <a:buSzPts val="1400"/>
              <a:buFont typeface="Times New Roman"/>
              <a:buChar char="●"/>
            </a:pPr>
            <a:r>
              <a:rPr lang="en" sz="1400">
                <a:latin typeface="Times New Roman"/>
                <a:ea typeface="Times New Roman"/>
                <a:cs typeface="Times New Roman"/>
                <a:sym typeface="Times New Roman"/>
              </a:rPr>
              <a:t>To increase the items sold.</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Char char="●"/>
            </a:pPr>
            <a:r>
              <a:rPr lang="en" sz="1400">
                <a:latin typeface="Times New Roman"/>
                <a:ea typeface="Times New Roman"/>
                <a:cs typeface="Times New Roman"/>
                <a:sym typeface="Times New Roman"/>
              </a:rPr>
              <a:t>To increase the user Satisfaction.</a:t>
            </a:r>
            <a:endParaRPr sz="1400">
              <a:latin typeface="Times New Roman"/>
              <a:ea typeface="Times New Roman"/>
              <a:cs typeface="Times New Roman"/>
              <a:sym typeface="Times New Roman"/>
            </a:endParaRPr>
          </a:p>
          <a:p>
            <a:pPr indent="-317500" lvl="0" marL="457200" rtl="0" algn="l">
              <a:spcBef>
                <a:spcPts val="0"/>
              </a:spcBef>
              <a:spcAft>
                <a:spcPts val="0"/>
              </a:spcAft>
              <a:buSzPts val="1400"/>
              <a:buFont typeface="Times New Roman"/>
              <a:buChar char="●"/>
            </a:pPr>
            <a:r>
              <a:rPr lang="en" sz="1400">
                <a:latin typeface="Times New Roman"/>
                <a:ea typeface="Times New Roman"/>
                <a:cs typeface="Times New Roman"/>
                <a:sym typeface="Times New Roman"/>
              </a:rPr>
              <a:t>To better understand each individual user. etc</a:t>
            </a:r>
            <a:endParaRPr sz="140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Applications</a:t>
            </a:r>
            <a:endParaRPr/>
          </a:p>
        </p:txBody>
      </p:sp>
      <p:sp>
        <p:nvSpPr>
          <p:cNvPr id="110" name="Google Shape;110;p17"/>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b="1" lang="en"/>
              <a:t>Entertainment </a:t>
            </a:r>
            <a:r>
              <a:rPr lang="en"/>
              <a:t>- recommendations for movies, music, and IPTV. </a:t>
            </a:r>
            <a:endParaRPr/>
          </a:p>
          <a:p>
            <a:pPr indent="-342900" lvl="0" marL="457200" rtl="0" algn="l">
              <a:lnSpc>
                <a:spcPct val="115000"/>
              </a:lnSpc>
              <a:spcBef>
                <a:spcPts val="0"/>
              </a:spcBef>
              <a:spcAft>
                <a:spcPts val="0"/>
              </a:spcAft>
              <a:buSzPts val="1800"/>
              <a:buChar char="●"/>
            </a:pPr>
            <a:r>
              <a:rPr b="1" lang="en"/>
              <a:t>Content </a:t>
            </a:r>
            <a:r>
              <a:rPr lang="en"/>
              <a:t>- personalized newspapers, recommendation for documents, recommendations of Web pages, e-learning applications, and e-mail filters. </a:t>
            </a:r>
            <a:endParaRPr/>
          </a:p>
          <a:p>
            <a:pPr indent="-342900" lvl="0" marL="457200" rtl="0" algn="l">
              <a:lnSpc>
                <a:spcPct val="115000"/>
              </a:lnSpc>
              <a:spcBef>
                <a:spcPts val="0"/>
              </a:spcBef>
              <a:spcAft>
                <a:spcPts val="0"/>
              </a:spcAft>
              <a:buSzPts val="1800"/>
              <a:buChar char="●"/>
            </a:pPr>
            <a:r>
              <a:rPr lang="en"/>
              <a:t> </a:t>
            </a:r>
            <a:r>
              <a:rPr b="1" lang="en"/>
              <a:t>E-commerce </a:t>
            </a:r>
            <a:r>
              <a:rPr lang="en"/>
              <a:t>- recommendations for consumers of products to buy such as books, cameras, PCs etc. </a:t>
            </a:r>
            <a:endParaRPr/>
          </a:p>
          <a:p>
            <a:pPr indent="-342900" lvl="0" marL="457200" rtl="0" algn="l">
              <a:lnSpc>
                <a:spcPct val="115000"/>
              </a:lnSpc>
              <a:spcBef>
                <a:spcPts val="0"/>
              </a:spcBef>
              <a:spcAft>
                <a:spcPts val="0"/>
              </a:spcAft>
              <a:buSzPts val="1800"/>
              <a:buChar char="●"/>
            </a:pPr>
            <a:r>
              <a:rPr lang="en"/>
              <a:t> </a:t>
            </a:r>
            <a:r>
              <a:rPr b="1" lang="en"/>
              <a:t>Services </a:t>
            </a:r>
            <a:r>
              <a:rPr lang="en"/>
              <a:t>- recommendations of travel services, recommendation of experts for consultation, recommendation of houses to rent, or matchmaking services.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 1:</a:t>
            </a:r>
            <a:endParaRPr/>
          </a:p>
        </p:txBody>
      </p:sp>
      <p:sp>
        <p:nvSpPr>
          <p:cNvPr id="116" name="Google Shape;116;p18"/>
          <p:cNvSpPr txBox="1"/>
          <p:nvPr>
            <p:ph idx="1" type="body"/>
          </p:nvPr>
        </p:nvSpPr>
        <p:spPr>
          <a:xfrm>
            <a:off x="311700" y="1229875"/>
            <a:ext cx="8520600" cy="3339000"/>
          </a:xfrm>
          <a:prstGeom prst="rect">
            <a:avLst/>
          </a:prstGeom>
          <a:solidFill>
            <a:srgbClr val="A4C2F4"/>
          </a:solidFill>
        </p:spPr>
        <p:txBody>
          <a:bodyPr anchorCtr="0" anchor="t" bIns="91425" lIns="91425" spcFirstLastPara="1" rIns="91425" wrap="square" tIns="91425">
            <a:noAutofit/>
          </a:bodyPr>
          <a:lstStyle/>
          <a:p>
            <a:pPr indent="0" lvl="0" marL="0" rtl="0" algn="l">
              <a:spcBef>
                <a:spcPts val="0"/>
              </a:spcBef>
              <a:spcAft>
                <a:spcPts val="0"/>
              </a:spcAft>
              <a:buNone/>
            </a:pPr>
            <a:r>
              <a:rPr lang="en"/>
              <a:t>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457200" lvl="0" marL="1371600" rtl="0" algn="l">
              <a:spcBef>
                <a:spcPts val="1600"/>
              </a:spcBef>
              <a:spcAft>
                <a:spcPts val="1600"/>
              </a:spcAft>
              <a:buNone/>
            </a:pPr>
            <a:r>
              <a:rPr lang="en"/>
              <a:t>Where do we use the Recommender System?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Utility Matrix</a:t>
            </a:r>
            <a:endParaRPr>
              <a:solidFill>
                <a:srgbClr val="000000"/>
              </a:solidFill>
            </a:endParaRPr>
          </a:p>
        </p:txBody>
      </p:sp>
      <p:sp>
        <p:nvSpPr>
          <p:cNvPr id="122" name="Google Shape;122;p19"/>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The goal is to predict the values for the empty cells based on the information available in the cells which have been filled up.</a:t>
            </a:r>
            <a:endParaRPr/>
          </a:p>
          <a:p>
            <a:pPr indent="0" lvl="0" marL="0" rtl="0" algn="l">
              <a:lnSpc>
                <a:spcPct val="115000"/>
              </a:lnSpc>
              <a:spcBef>
                <a:spcPts val="0"/>
              </a:spcBef>
              <a:spcAft>
                <a:spcPts val="0"/>
              </a:spcAft>
              <a:buNone/>
            </a:pPr>
            <a:r>
              <a:rPr lang="en"/>
              <a:t>Higher the density of the matrix space, better is the recommendation.</a:t>
            </a:r>
            <a:endParaRPr/>
          </a:p>
          <a:p>
            <a:pPr indent="0" lvl="0" marL="0" rtl="0" algn="l">
              <a:lnSpc>
                <a:spcPct val="115000"/>
              </a:lnSpc>
              <a:spcBef>
                <a:spcPts val="0"/>
              </a:spcBef>
              <a:spcAft>
                <a:spcPts val="0"/>
              </a:spcAft>
              <a:buNone/>
            </a:pPr>
            <a:r>
              <a:rPr lang="en"/>
              <a:t>Example : Predict whether User A would like SW2</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1600"/>
              </a:spcBef>
              <a:spcAft>
                <a:spcPts val="0"/>
              </a:spcAft>
              <a:buNone/>
            </a:pPr>
            <a:r>
              <a:rPr lang="en" sz="900">
                <a:solidFill>
                  <a:srgbClr val="000000"/>
                </a:solidFill>
              </a:rPr>
              <a:t>The utility matrix we see above shows users rating for movies on a scale of 1 - 5, where in 5 being the highest rating for a movie and 1 the lowest. The values are blank if a user who has not rated. The movies names are abbreviations for Harry potter I, II, III  &amp; Twilight &amp; Star Wars 1,2 and 3. The users are represented by capital letters A through D.</a:t>
            </a:r>
            <a:endParaRPr sz="900">
              <a:solidFill>
                <a:srgbClr val="000000"/>
              </a:solidFill>
            </a:endParaRPr>
          </a:p>
          <a:p>
            <a:pPr indent="0" lvl="0" marL="0" rtl="0" algn="l">
              <a:lnSpc>
                <a:spcPct val="115000"/>
              </a:lnSpc>
              <a:spcBef>
                <a:spcPts val="1600"/>
              </a:spcBef>
              <a:spcAft>
                <a:spcPts val="0"/>
              </a:spcAft>
              <a:buNone/>
            </a:pPr>
            <a:r>
              <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t/>
            </a:r>
            <a:endParaRPr/>
          </a:p>
          <a:p>
            <a:pPr indent="457200" lvl="0" marL="0" rtl="0" algn="l">
              <a:lnSpc>
                <a:spcPct val="115000"/>
              </a:lnSpc>
              <a:spcBef>
                <a:spcPts val="0"/>
              </a:spcBef>
              <a:spcAft>
                <a:spcPts val="0"/>
              </a:spcAft>
              <a:buNone/>
            </a:pPr>
            <a:r>
              <a:rPr lang="en" sz="1400">
                <a:solidFill>
                  <a:srgbClr val="FFFFFF"/>
                </a:solidFill>
                <a:latin typeface="Arial"/>
                <a:ea typeface="Arial"/>
                <a:cs typeface="Arial"/>
                <a:sym typeface="Arial"/>
              </a:rPr>
              <a:t>r A would like SW2</a:t>
            </a:r>
            <a:endParaRPr sz="1400">
              <a:solidFill>
                <a:srgbClr val="FFFFFF"/>
              </a:solidFill>
              <a:latin typeface="Arial"/>
              <a:ea typeface="Arial"/>
              <a:cs typeface="Arial"/>
              <a:sym typeface="Arial"/>
            </a:endParaRPr>
          </a:p>
          <a:p>
            <a:pPr indent="0" lvl="0" marL="0" rtl="0" algn="l">
              <a:spcBef>
                <a:spcPts val="0"/>
              </a:spcBef>
              <a:spcAft>
                <a:spcPts val="1600"/>
              </a:spcAft>
              <a:buNone/>
            </a:pPr>
            <a:r>
              <a:t/>
            </a:r>
            <a:endParaRPr u="sng">
              <a:solidFill>
                <a:srgbClr val="000000"/>
              </a:solidFill>
            </a:endParaRPr>
          </a:p>
        </p:txBody>
      </p:sp>
      <p:pic>
        <p:nvPicPr>
          <p:cNvPr id="123" name="Google Shape;123;p19"/>
          <p:cNvPicPr preferRelativeResize="0"/>
          <p:nvPr/>
        </p:nvPicPr>
        <p:blipFill>
          <a:blip r:embed="rId3">
            <a:alphaModFix/>
          </a:blip>
          <a:stretch>
            <a:fillRect/>
          </a:stretch>
        </p:blipFill>
        <p:spPr>
          <a:xfrm>
            <a:off x="2325550" y="2571750"/>
            <a:ext cx="4057650" cy="1257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Question</a:t>
            </a:r>
            <a:endParaRPr/>
          </a:p>
        </p:txBody>
      </p:sp>
      <p:sp>
        <p:nvSpPr>
          <p:cNvPr id="129" name="Google Shape;129;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rPr lang="en"/>
              <a:t>What is the goal of an Utility Matrix?</a:t>
            </a:r>
            <a:endParaRPr/>
          </a:p>
          <a:p>
            <a:pPr indent="0" lvl="0" marL="457200" marR="0" rtl="0" algn="l">
              <a:lnSpc>
                <a:spcPct val="115000"/>
              </a:lnSpc>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Types of Recommendation Systems</a:t>
            </a:r>
            <a:endParaRPr/>
          </a:p>
        </p:txBody>
      </p:sp>
      <p:sp>
        <p:nvSpPr>
          <p:cNvPr id="135" name="Google Shape;135;p2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sz="2000"/>
              <a:t>Content-Based Systems</a:t>
            </a:r>
            <a:endParaRPr sz="2000"/>
          </a:p>
          <a:p>
            <a:pPr indent="0" lvl="0" marL="457200" rtl="0" algn="l">
              <a:spcBef>
                <a:spcPts val="1600"/>
              </a:spcBef>
              <a:spcAft>
                <a:spcPts val="0"/>
              </a:spcAft>
              <a:buNone/>
            </a:pPr>
            <a:r>
              <a:rPr lang="en" sz="2000"/>
              <a:t>Example: </a:t>
            </a:r>
            <a:endParaRPr sz="2000"/>
          </a:p>
          <a:p>
            <a:pPr indent="-355600" lvl="0" marL="457200" rtl="0" algn="l">
              <a:spcBef>
                <a:spcPts val="1600"/>
              </a:spcBef>
              <a:spcAft>
                <a:spcPts val="0"/>
              </a:spcAft>
              <a:buSzPts val="2000"/>
              <a:buChar char="●"/>
            </a:pPr>
            <a:r>
              <a:rPr lang="en" sz="2000"/>
              <a:t>Collaborative Filtering</a:t>
            </a:r>
            <a:endParaRPr sz="2000"/>
          </a:p>
          <a:p>
            <a:pPr indent="0" lvl="0" marL="457200" rtl="0" algn="l">
              <a:spcBef>
                <a:spcPts val="1600"/>
              </a:spcBef>
              <a:spcAft>
                <a:spcPts val="0"/>
              </a:spcAft>
              <a:buNone/>
            </a:pPr>
            <a:r>
              <a:rPr lang="en" sz="2000"/>
              <a:t>Example: Netflix</a:t>
            </a:r>
            <a:endParaRPr sz="2000"/>
          </a:p>
          <a:p>
            <a:pPr indent="-355600" lvl="0" marL="457200" rtl="0" algn="l">
              <a:spcBef>
                <a:spcPts val="1600"/>
              </a:spcBef>
              <a:spcAft>
                <a:spcPts val="0"/>
              </a:spcAft>
              <a:buSzPts val="2000"/>
              <a:buChar char="●"/>
            </a:pPr>
            <a:r>
              <a:rPr lang="en" sz="2000"/>
              <a:t>Hybrid Filtering</a:t>
            </a:r>
            <a:endParaRPr sz="2000"/>
          </a:p>
          <a:p>
            <a:pPr indent="0" lvl="0" marL="457200" rtl="0" algn="l">
              <a:spcBef>
                <a:spcPts val="1600"/>
              </a:spcBef>
              <a:spcAft>
                <a:spcPts val="1600"/>
              </a:spcAft>
              <a:buNone/>
            </a:pPr>
            <a:r>
              <a:rPr lang="en" sz="2000"/>
              <a:t>Example: Amazon.com</a:t>
            </a:r>
            <a:endParaRPr sz="2000"/>
          </a:p>
        </p:txBody>
      </p:sp>
      <p:pic>
        <p:nvPicPr>
          <p:cNvPr id="136" name="Google Shape;136;p21"/>
          <p:cNvPicPr preferRelativeResize="0"/>
          <p:nvPr/>
        </p:nvPicPr>
        <p:blipFill>
          <a:blip r:embed="rId3">
            <a:alphaModFix/>
          </a:blip>
          <a:stretch>
            <a:fillRect/>
          </a:stretch>
        </p:blipFill>
        <p:spPr>
          <a:xfrm>
            <a:off x="4793700" y="1145225"/>
            <a:ext cx="4038600" cy="3423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