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Average" panose="02000503040000020003" pitchFamily="2" charset="77"/>
      <p:regular r:id="rId22"/>
    </p:embeddedFont>
    <p:embeddedFont>
      <p:font typeface="Oswald" pitchFamily="2" charset="77"/>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0"/>
  </p:normalViewPr>
  <p:slideViewPr>
    <p:cSldViewPr snapToGrid="0">
      <p:cViewPr varScale="1">
        <p:scale>
          <a:sx n="122" d="100"/>
          <a:sy n="122" d="100"/>
        </p:scale>
        <p:origin x="824"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2305648f4_1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2305648f4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2305648f4_1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72305648f4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1f82232d7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1f82232d7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Arjun, Venkata Sai, Aishwarya, Chaitanya, Jacob</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71eabb880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71eabb880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Arjun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71eabb880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71eabb880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Chaitanya</a:t>
            </a:r>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71eabb880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71eabb880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Venkata Sai</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71eabb8806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71eabb880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Venkata Sai</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722bb467e2_6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722bb467e2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Aishwarya</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72305648f4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72305648f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72305648f4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72305648f4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2299891f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2299891f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Jacob</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2299891fa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2299891fa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Ankit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71f82232d7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71f82232d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Ankit, Prutha, Abhilash, Snehal</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720860185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720860185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Prutha - Uploaded the video in shared folder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208601852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7208601852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Abhilash</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7208601852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7208601852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Abhilash</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7208601852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7208601852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Snehal</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7208601852_0_1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7208601852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Snehal</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Recommender Systems</a:t>
            </a:r>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2"/>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Which score can be used to evaluate how important a word is to a document?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TF-IDF Score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Part 2</a:t>
            </a:r>
            <a:br>
              <a:rPr lang="en"/>
            </a:br>
            <a:r>
              <a:rPr lang="en"/>
              <a:t>Collaborative Filtering</a:t>
            </a:r>
            <a:br>
              <a:rPr lang="en"/>
            </a:br>
            <a:r>
              <a:rPr lang="en"/>
              <a:t>Dimensionality Reduction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Collaborative Filtering</a:t>
            </a:r>
            <a:endParaRPr/>
          </a:p>
        </p:txBody>
      </p:sp>
      <p:sp>
        <p:nvSpPr>
          <p:cNvPr id="131" name="Google Shape;131;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Process of recommending products to users based on the purchase activity of similar users. </a:t>
            </a:r>
            <a:endParaRPr/>
          </a:p>
          <a:p>
            <a:pPr marL="457200" lvl="0" indent="-342900" algn="l" rtl="0">
              <a:spcBef>
                <a:spcPts val="0"/>
              </a:spcBef>
              <a:spcAft>
                <a:spcPts val="0"/>
              </a:spcAft>
              <a:buSzPts val="1800"/>
              <a:buChar char="●"/>
            </a:pPr>
            <a:r>
              <a:rPr lang="en"/>
              <a:t>Distance measure like Jaccard or cosine distance can be used to identify similar users.</a:t>
            </a:r>
            <a:endParaRPr/>
          </a:p>
          <a:p>
            <a:pPr marL="457200" lvl="0" indent="-342900" algn="l" rtl="0">
              <a:spcBef>
                <a:spcPts val="0"/>
              </a:spcBef>
              <a:spcAft>
                <a:spcPts val="0"/>
              </a:spcAft>
              <a:buSzPts val="1800"/>
              <a:buChar char="●"/>
            </a:pPr>
            <a:r>
              <a:rPr lang="en"/>
              <a:t>Increases in sales through personalized offers inviting users to spend more time on the platform.</a:t>
            </a:r>
            <a:endParaRPr/>
          </a:p>
          <a:p>
            <a:pPr marL="457200" lvl="0" indent="-342900" algn="l" rtl="0">
              <a:spcBef>
                <a:spcPts val="0"/>
              </a:spcBef>
              <a:spcAft>
                <a:spcPts val="0"/>
              </a:spcAft>
              <a:buSzPts val="1800"/>
              <a:buChar char="●"/>
            </a:pPr>
            <a:r>
              <a:rPr lang="en"/>
              <a:t>Used by major tech giants like YouTube, Netflix and Spotify. </a:t>
            </a:r>
            <a:endParaRPr/>
          </a:p>
          <a:p>
            <a:pPr marL="457200" lvl="0" indent="-342900" algn="l" rtl="0">
              <a:spcBef>
                <a:spcPts val="0"/>
              </a:spcBef>
              <a:spcAft>
                <a:spcPts val="0"/>
              </a:spcAft>
              <a:buSzPts val="1800"/>
              <a:buChar char="●"/>
            </a:pPr>
            <a:r>
              <a:rPr lang="en"/>
              <a:t>2 broad categories </a:t>
            </a:r>
            <a:endParaRPr/>
          </a:p>
          <a:p>
            <a:pPr marL="914400" lvl="1" indent="-317500" algn="l" rtl="0">
              <a:spcBef>
                <a:spcPts val="0"/>
              </a:spcBef>
              <a:spcAft>
                <a:spcPts val="0"/>
              </a:spcAft>
              <a:buSzPts val="1400"/>
              <a:buChar char="○"/>
            </a:pPr>
            <a:r>
              <a:rPr lang="en"/>
              <a:t>User-user collaborative filtering. </a:t>
            </a:r>
            <a:endParaRPr/>
          </a:p>
          <a:p>
            <a:pPr marL="914400" lvl="1" indent="-317500" algn="l" rtl="0">
              <a:spcBef>
                <a:spcPts val="0"/>
              </a:spcBef>
              <a:spcAft>
                <a:spcPts val="0"/>
              </a:spcAft>
              <a:buSzPts val="1400"/>
              <a:buChar char="○"/>
            </a:pPr>
            <a:r>
              <a:rPr lang="en"/>
              <a:t>Item-item collaborative filtering. </a:t>
            </a:r>
            <a:endParaRPr/>
          </a:p>
          <a:p>
            <a:pPr marL="0" lvl="0" indent="0" algn="l" rtl="0">
              <a:spcBef>
                <a:spcPts val="1600"/>
              </a:spcBef>
              <a:spcAft>
                <a:spcPts val="0"/>
              </a:spcAft>
              <a:buNone/>
            </a:pPr>
            <a:endParaRPr/>
          </a:p>
          <a:p>
            <a:pPr marL="91440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Data Cleaning</a:t>
            </a:r>
            <a:endParaRPr/>
          </a:p>
          <a:p>
            <a:pPr marL="0" lvl="0" indent="0" algn="l" rtl="0">
              <a:spcBef>
                <a:spcPts val="0"/>
              </a:spcBef>
              <a:spcAft>
                <a:spcPts val="0"/>
              </a:spcAft>
              <a:buNone/>
            </a:pPr>
            <a:endParaRPr/>
          </a:p>
        </p:txBody>
      </p:sp>
      <p:sp>
        <p:nvSpPr>
          <p:cNvPr id="137" name="Google Shape;137;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	When considering movie ratings, for instance, </a:t>
            </a:r>
            <a:endParaRPr sz="1400"/>
          </a:p>
          <a:p>
            <a:pPr marL="457200" lvl="0" indent="-317500" algn="l" rtl="0">
              <a:spcBef>
                <a:spcPts val="1600"/>
              </a:spcBef>
              <a:spcAft>
                <a:spcPts val="0"/>
              </a:spcAft>
              <a:buSzPts val="1400"/>
              <a:buAutoNum type="arabicPeriod"/>
            </a:pPr>
            <a:r>
              <a:rPr lang="en" sz="1400"/>
              <a:t>Normalization:</a:t>
            </a:r>
            <a:endParaRPr sz="1400"/>
          </a:p>
          <a:p>
            <a:pPr marL="914400" lvl="1" indent="-317500" algn="l" rtl="0">
              <a:spcBef>
                <a:spcPts val="0"/>
              </a:spcBef>
              <a:spcAft>
                <a:spcPts val="0"/>
              </a:spcAft>
              <a:buSzPts val="1400"/>
              <a:buAutoNum type="alphaLcPeriod"/>
            </a:pPr>
            <a:r>
              <a:rPr lang="en"/>
              <a:t>If we normalize movie ratings, we get negative numbers for low ratings and positive numbers for high ratings. </a:t>
            </a:r>
            <a:endParaRPr/>
          </a:p>
          <a:p>
            <a:pPr marL="914400" lvl="1" indent="-317500" algn="l" rtl="0">
              <a:spcBef>
                <a:spcPts val="0"/>
              </a:spcBef>
              <a:spcAft>
                <a:spcPts val="0"/>
              </a:spcAft>
              <a:buSzPts val="1400"/>
              <a:buAutoNum type="alphaLcPeriod"/>
            </a:pPr>
            <a:r>
              <a:rPr lang="en"/>
              <a:t>Cosine distance will be opposite for users who have opposite views on similar movies watched. </a:t>
            </a:r>
            <a:endParaRPr/>
          </a:p>
          <a:p>
            <a:pPr marL="914400" lvl="1" indent="-317500" algn="l" rtl="0">
              <a:spcBef>
                <a:spcPts val="0"/>
              </a:spcBef>
              <a:spcAft>
                <a:spcPts val="0"/>
              </a:spcAft>
              <a:buSzPts val="1400"/>
              <a:buAutoNum type="alphaLcPeriod"/>
            </a:pPr>
            <a:r>
              <a:rPr lang="en"/>
              <a:t>Similarly, the cosine distance will be small for users who have similar ratings on common movies</a:t>
            </a:r>
            <a:endParaRPr/>
          </a:p>
          <a:p>
            <a:pPr marL="457200" lvl="0" indent="-317500" algn="l" rtl="0">
              <a:spcBef>
                <a:spcPts val="0"/>
              </a:spcBef>
              <a:spcAft>
                <a:spcPts val="0"/>
              </a:spcAft>
              <a:buSzPts val="1400"/>
              <a:buAutoNum type="arabicPeriod"/>
            </a:pPr>
            <a:r>
              <a:rPr lang="en" sz="1400"/>
              <a:t>Eliminate Similarity:</a:t>
            </a:r>
            <a:endParaRPr sz="1400"/>
          </a:p>
          <a:p>
            <a:pPr marL="914400" lvl="1" indent="-317500" algn="l" rtl="0">
              <a:spcBef>
                <a:spcPts val="0"/>
              </a:spcBef>
              <a:spcAft>
                <a:spcPts val="0"/>
              </a:spcAft>
              <a:buSzPts val="1400"/>
              <a:buAutoNum type="alphaLcPeriod"/>
            </a:pPr>
            <a:r>
              <a:rPr lang="en"/>
              <a:t>The similarity between movies a user rates highly to those with low ratings can be eliminated by rounding off</a:t>
            </a:r>
            <a:endParaRPr/>
          </a:p>
          <a:p>
            <a:pPr marL="914400" lvl="1" indent="-317500" algn="l" rtl="0">
              <a:spcBef>
                <a:spcPts val="0"/>
              </a:spcBef>
              <a:spcAft>
                <a:spcPts val="0"/>
              </a:spcAft>
              <a:buSzPts val="1400"/>
              <a:buAutoNum type="alphaLcPeriod"/>
            </a:pPr>
            <a:r>
              <a:rPr lang="en"/>
              <a:t>For instance, ratings above 3 (on a scale of 5) can be considered 1 and ratings below 3 can be considered unrated. </a:t>
            </a:r>
            <a:endParaRPr/>
          </a:p>
          <a:p>
            <a:pPr marL="0" lvl="0" indent="0" algn="l" rtl="0">
              <a:spcBef>
                <a:spcPts val="1600"/>
              </a:spcBef>
              <a:spcAft>
                <a:spcPts val="0"/>
              </a:spcAft>
              <a:buNone/>
            </a:pPr>
            <a:endParaRPr/>
          </a:p>
          <a:p>
            <a:pPr marL="0" lvl="0" indent="0" algn="l" rtl="0">
              <a:spcBef>
                <a:spcPts val="1600"/>
              </a:spcBef>
              <a:spcAft>
                <a:spcPts val="0"/>
              </a:spcAft>
              <a:buNone/>
            </a:pPr>
            <a:r>
              <a:rPr lang="en"/>
              <a:t>	</a:t>
            </a:r>
            <a:endParaRPr/>
          </a:p>
          <a:p>
            <a:pPr marL="0" lvl="0" indent="0" algn="l" rtl="0">
              <a:spcBef>
                <a:spcPts val="1600"/>
              </a:spcBef>
              <a:spcAft>
                <a:spcPts val="0"/>
              </a:spcAft>
              <a:buNone/>
            </a:pPr>
            <a:r>
              <a:rPr lang="en"/>
              <a:t>	</a:t>
            </a:r>
            <a:endParaRPr/>
          </a:p>
          <a:p>
            <a:pPr marL="0" lvl="0" indent="0" algn="l" rtl="0">
              <a:spcBef>
                <a:spcPts val="1600"/>
              </a:spcBef>
              <a:spcAft>
                <a:spcPts val="1600"/>
              </a:spcAft>
              <a:buNone/>
            </a:pPr>
            <a:r>
              <a:rPr lang="en"/>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Duality Of Similarity	</a:t>
            </a:r>
            <a:endParaRPr/>
          </a:p>
        </p:txBody>
      </p:sp>
      <p:sp>
        <p:nvSpPr>
          <p:cNvPr id="143" name="Google Shape;143;p27"/>
          <p:cNvSpPr txBox="1">
            <a:spLocks noGrp="1"/>
          </p:cNvSpPr>
          <p:nvPr>
            <p:ph type="body" idx="1"/>
          </p:nvPr>
        </p:nvSpPr>
        <p:spPr>
          <a:xfrm>
            <a:off x="311700" y="961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Collaborative filtering can be performed in two ways. </a:t>
            </a:r>
            <a:endParaRPr/>
          </a:p>
          <a:p>
            <a:pPr marL="457200" lvl="0" indent="-342900" algn="l" rtl="0">
              <a:spcBef>
                <a:spcPts val="0"/>
              </a:spcBef>
              <a:spcAft>
                <a:spcPts val="0"/>
              </a:spcAft>
              <a:buSzPts val="1800"/>
              <a:buChar char="●"/>
            </a:pPr>
            <a:r>
              <a:rPr lang="en"/>
              <a:t>A dual approach for user-user collaborative filtering is item-item collaborative filtering.</a:t>
            </a:r>
            <a:endParaRPr/>
          </a:p>
          <a:p>
            <a:pPr marL="457200" lvl="0" indent="-342900" algn="l" rtl="0">
              <a:spcBef>
                <a:spcPts val="0"/>
              </a:spcBef>
              <a:spcAft>
                <a:spcPts val="0"/>
              </a:spcAft>
              <a:buSzPts val="1800"/>
              <a:buChar char="●"/>
            </a:pPr>
            <a:r>
              <a:rPr lang="en"/>
              <a:t>It is similar to the traditional user-user CF. We find the neighbourhood of similar items to a given item and we see that for what user the given item can be recommended in order for the given item to get liked by the user we are going to recommend.  </a:t>
            </a:r>
            <a:endParaRPr/>
          </a:p>
          <a:p>
            <a:pPr marL="457200" lvl="0" indent="-342900" algn="l" rtl="0">
              <a:spcBef>
                <a:spcPts val="0"/>
              </a:spcBef>
              <a:spcAft>
                <a:spcPts val="0"/>
              </a:spcAft>
              <a:buSzPts val="1800"/>
              <a:buChar char="●"/>
            </a:pPr>
            <a:r>
              <a:rPr lang="en"/>
              <a:t>In theory one may tend to say both have similar performances.</a:t>
            </a:r>
            <a:endParaRPr/>
          </a:p>
          <a:p>
            <a:pPr marL="457200" lvl="0" indent="-342900" algn="l" rtl="0">
              <a:spcBef>
                <a:spcPts val="0"/>
              </a:spcBef>
              <a:spcAft>
                <a:spcPts val="0"/>
              </a:spcAft>
              <a:buSzPts val="1800"/>
              <a:buChar char="●"/>
            </a:pPr>
            <a:r>
              <a:rPr lang="en"/>
              <a:t>In reality items tend to more classifiable into simpler terms than users. So, item-item CF shows more reliable performance.</a:t>
            </a:r>
            <a:endParaRPr/>
          </a:p>
          <a:p>
            <a:pPr marL="457200" lvl="0" indent="-342900" algn="l" rtl="0">
              <a:spcBef>
                <a:spcPts val="0"/>
              </a:spcBef>
              <a:spcAft>
                <a:spcPts val="0"/>
              </a:spcAft>
              <a:buSzPts val="1800"/>
              <a:buChar char="●"/>
            </a:pPr>
            <a:r>
              <a:rPr lang="en"/>
              <a:t>For instance, we can have users who likes both rock and classical, but there is rarely an item that belong to both of the genres. </a:t>
            </a:r>
            <a:endParaRPr/>
          </a:p>
          <a:p>
            <a:pPr marL="457200" lvl="0" indent="0" algn="l" rtl="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Clustering Users and Items</a:t>
            </a:r>
            <a:endParaRPr/>
          </a:p>
        </p:txBody>
      </p:sp>
      <p:sp>
        <p:nvSpPr>
          <p:cNvPr id="149" name="Google Shape;149;p28"/>
          <p:cNvSpPr txBox="1">
            <a:spLocks noGrp="1"/>
          </p:cNvSpPr>
          <p:nvPr>
            <p:ph type="body" idx="1"/>
          </p:nvPr>
        </p:nvSpPr>
        <p:spPr>
          <a:xfrm>
            <a:off x="311700" y="961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As we face problems in dealing with user-item pairs because of very less information available, we prefer to cluster the users or items or both.</a:t>
            </a:r>
            <a:endParaRPr/>
          </a:p>
          <a:p>
            <a:pPr marL="457200" lvl="0" indent="-342900" algn="l" rtl="0">
              <a:spcBef>
                <a:spcPts val="0"/>
              </a:spcBef>
              <a:spcAft>
                <a:spcPts val="0"/>
              </a:spcAft>
              <a:buSzPts val="1800"/>
              <a:buChar char="●"/>
            </a:pPr>
            <a:r>
              <a:rPr lang="en"/>
              <a:t>Clustering can be performed based on the distance measures we have learned or any other.</a:t>
            </a:r>
            <a:endParaRPr/>
          </a:p>
          <a:p>
            <a:pPr marL="457200" lvl="0" indent="-342900" algn="l" rtl="0">
              <a:spcBef>
                <a:spcPts val="0"/>
              </a:spcBef>
              <a:spcAft>
                <a:spcPts val="0"/>
              </a:spcAft>
              <a:buSzPts val="1800"/>
              <a:buChar char="●"/>
            </a:pPr>
            <a:r>
              <a:rPr lang="en"/>
              <a:t>We prefer to cluster into small numbers initially and later follow a hierarchical approach to cluster further.</a:t>
            </a:r>
            <a:endParaRPr/>
          </a:p>
          <a:p>
            <a:pPr marL="457200" lvl="0" indent="-342900" algn="l" rtl="0">
              <a:spcBef>
                <a:spcPts val="0"/>
              </a:spcBef>
              <a:spcAft>
                <a:spcPts val="0"/>
              </a:spcAft>
              <a:buSzPts val="1800"/>
              <a:buChar char="●"/>
            </a:pPr>
            <a:r>
              <a:rPr lang="en"/>
              <a:t>We can cluster either items or users or both and we keep on clustering until we have an intuitively reasonable number of clusters of each kind.</a:t>
            </a:r>
            <a:endParaRPr/>
          </a:p>
          <a:p>
            <a:pPr marL="457200" lvl="0" indent="-342900" algn="l" rtl="0">
              <a:spcBef>
                <a:spcPts val="0"/>
              </a:spcBef>
              <a:spcAft>
                <a:spcPts val="0"/>
              </a:spcAft>
              <a:buSzPts val="1800"/>
              <a:buChar char="●"/>
            </a:pPr>
            <a:r>
              <a:rPr lang="en"/>
              <a:t>After that we compute a cluster-cluster utility matrix</a:t>
            </a:r>
            <a:endParaRPr/>
          </a:p>
          <a:p>
            <a:pPr marL="457200" lvl="0" indent="-342900" algn="l" rtl="0">
              <a:spcBef>
                <a:spcPts val="0"/>
              </a:spcBef>
              <a:spcAft>
                <a:spcPts val="0"/>
              </a:spcAft>
              <a:buSzPts val="1800"/>
              <a:buChar char="●"/>
            </a:pPr>
            <a:r>
              <a:rPr lang="en"/>
              <a:t>If we were to fill the entry of user U and item I then we fill it with the entry in the cluster-cluster utility matrix looking for the clusters they belong to. If we find the cluster-cluster matrix entry as empty then we follow normal approach.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Dimensionality Reduction</a:t>
            </a:r>
            <a:endParaRPr/>
          </a:p>
        </p:txBody>
      </p:sp>
      <p:sp>
        <p:nvSpPr>
          <p:cNvPr id="155" name="Google Shape;155;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Dimensionality reduction is simply, the process of reducing the dimension of your feature set.</a:t>
            </a:r>
            <a:endParaRPr/>
          </a:p>
          <a:p>
            <a:pPr marL="457200" lvl="0" indent="-342900" algn="l" rtl="0">
              <a:spcBef>
                <a:spcPts val="0"/>
              </a:spcBef>
              <a:spcAft>
                <a:spcPts val="0"/>
              </a:spcAft>
              <a:buSzPts val="1800"/>
              <a:buChar char="●"/>
            </a:pPr>
            <a:r>
              <a:rPr lang="en"/>
              <a:t>UV-Decomposition - Allows us to decompose a matrix M into the product of two matrices, U and V, to estimate blank values within M</a:t>
            </a:r>
            <a:endParaRPr/>
          </a:p>
          <a:p>
            <a:pPr marL="457200" lvl="0" indent="-342900" algn="l" rtl="0">
              <a:spcBef>
                <a:spcPts val="0"/>
              </a:spcBef>
              <a:spcAft>
                <a:spcPts val="0"/>
              </a:spcAft>
              <a:buSzPts val="1800"/>
              <a:buChar char="●"/>
            </a:pPr>
            <a:r>
              <a:rPr lang="en"/>
              <a:t>Typically judged by Root Mean Square Error (RMSE)</a:t>
            </a:r>
            <a:endParaRPr/>
          </a:p>
          <a:p>
            <a:pPr marL="0" lvl="0" indent="0" algn="l" rtl="0">
              <a:spcBef>
                <a:spcPts val="1600"/>
              </a:spcBef>
              <a:spcAft>
                <a:spcPts val="1600"/>
              </a:spcAft>
              <a:buNone/>
            </a:pPr>
            <a:endParaRPr/>
          </a:p>
        </p:txBody>
      </p:sp>
      <p:pic>
        <p:nvPicPr>
          <p:cNvPr id="156" name="Google Shape;156;p29"/>
          <p:cNvPicPr preferRelativeResize="0"/>
          <p:nvPr/>
        </p:nvPicPr>
        <p:blipFill>
          <a:blip r:embed="rId3">
            <a:alphaModFix/>
          </a:blip>
          <a:stretch>
            <a:fillRect/>
          </a:stretch>
        </p:blipFill>
        <p:spPr>
          <a:xfrm>
            <a:off x="1949375" y="2771838"/>
            <a:ext cx="5124450" cy="15525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Which method could be used to group users and items into categories to make recommendation easier?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1"/>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Clustering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291800" y="328375"/>
            <a:ext cx="7852200" cy="861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Introduction</a:t>
            </a:r>
            <a:endParaRPr/>
          </a:p>
        </p:txBody>
      </p:sp>
      <p:sp>
        <p:nvSpPr>
          <p:cNvPr id="66" name="Google Shape;66;p14"/>
          <p:cNvSpPr txBox="1"/>
          <p:nvPr/>
        </p:nvSpPr>
        <p:spPr>
          <a:xfrm>
            <a:off x="291800" y="1068050"/>
            <a:ext cx="8491500" cy="37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accent3"/>
                </a:solidFill>
                <a:latin typeface="Average"/>
                <a:ea typeface="Average"/>
                <a:cs typeface="Average"/>
                <a:sym typeface="Average"/>
              </a:rPr>
              <a:t>A recommender system, also known as a recommendation engine, is an information filtering system whose purpose is to recommend or suggest items or actions to a user</a:t>
            </a:r>
            <a:endParaRPr sz="1800">
              <a:solidFill>
                <a:schemeClr val="accent3"/>
              </a:solidFill>
              <a:latin typeface="Average"/>
              <a:ea typeface="Average"/>
              <a:cs typeface="Average"/>
              <a:sym typeface="Average"/>
            </a:endParaRPr>
          </a:p>
          <a:p>
            <a:pPr marL="0" lvl="0" indent="0" algn="l" rtl="0">
              <a:spcBef>
                <a:spcPts val="0"/>
              </a:spcBef>
              <a:spcAft>
                <a:spcPts val="0"/>
              </a:spcAft>
              <a:buNone/>
            </a:pPr>
            <a:endParaRPr sz="1800">
              <a:solidFill>
                <a:schemeClr val="accent3"/>
              </a:solidFill>
              <a:latin typeface="Average"/>
              <a:ea typeface="Average"/>
              <a:cs typeface="Average"/>
              <a:sym typeface="Average"/>
            </a:endParaRPr>
          </a:p>
          <a:p>
            <a:pPr marL="0" lvl="0" indent="0" algn="l" rtl="0">
              <a:spcBef>
                <a:spcPts val="0"/>
              </a:spcBef>
              <a:spcAft>
                <a:spcPts val="0"/>
              </a:spcAft>
              <a:buNone/>
            </a:pPr>
            <a:r>
              <a:rPr lang="en" sz="1800">
                <a:solidFill>
                  <a:schemeClr val="accent3"/>
                </a:solidFill>
                <a:latin typeface="Average"/>
                <a:ea typeface="Average"/>
                <a:cs typeface="Average"/>
                <a:sym typeface="Average"/>
              </a:rPr>
              <a:t>The recommendation may consist of:</a:t>
            </a:r>
            <a:endParaRPr sz="1800">
              <a:solidFill>
                <a:schemeClr val="accent3"/>
              </a:solidFill>
              <a:latin typeface="Average"/>
              <a:ea typeface="Average"/>
              <a:cs typeface="Average"/>
              <a:sym typeface="Average"/>
            </a:endParaRPr>
          </a:p>
          <a:p>
            <a:pPr marL="457200" lvl="0" indent="-342900" algn="l" rtl="0">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Offering articles to online readers, based on a prediction of reader interests. </a:t>
            </a:r>
            <a:endParaRPr sz="1800">
              <a:solidFill>
                <a:schemeClr val="accent3"/>
              </a:solidFill>
              <a:latin typeface="Average"/>
              <a:ea typeface="Average"/>
              <a:cs typeface="Average"/>
              <a:sym typeface="Average"/>
            </a:endParaRPr>
          </a:p>
          <a:p>
            <a:pPr marL="457200" lvl="0" indent="-342900" algn="l" rtl="0">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Offering customers an suggestion about what they might like to buy, based on their past history and/or product searches compared with the habits of similar users.</a:t>
            </a:r>
            <a:endParaRPr sz="1800">
              <a:solidFill>
                <a:schemeClr val="accent3"/>
              </a:solidFill>
              <a:latin typeface="Average"/>
              <a:ea typeface="Average"/>
              <a:cs typeface="Average"/>
              <a:sym typeface="Average"/>
            </a:endParaRPr>
          </a:p>
          <a:p>
            <a:pPr marL="0" lvl="0" indent="0" algn="l" rtl="0">
              <a:spcBef>
                <a:spcPts val="0"/>
              </a:spcBef>
              <a:spcAft>
                <a:spcPts val="0"/>
              </a:spcAft>
              <a:buNone/>
            </a:pPr>
            <a:endParaRPr sz="1800">
              <a:solidFill>
                <a:schemeClr val="accent3"/>
              </a:solidFill>
              <a:latin typeface="Average"/>
              <a:ea typeface="Average"/>
              <a:cs typeface="Average"/>
              <a:sym typeface="Average"/>
            </a:endParaRPr>
          </a:p>
          <a:p>
            <a:pPr marL="0" lvl="0" indent="0" algn="l" rtl="0">
              <a:spcBef>
                <a:spcPts val="0"/>
              </a:spcBef>
              <a:spcAft>
                <a:spcPts val="0"/>
              </a:spcAft>
              <a:buNone/>
            </a:pPr>
            <a:r>
              <a:rPr lang="en" sz="1800">
                <a:solidFill>
                  <a:schemeClr val="accent3"/>
                </a:solidFill>
                <a:latin typeface="Average"/>
                <a:ea typeface="Average"/>
                <a:cs typeface="Average"/>
                <a:sym typeface="Average"/>
              </a:rPr>
              <a:t>It can be said that, Recommendation engines are nothing but an automated form of “shop counter guy”. You ask him for a product. Not only will he show that product, but also the related ones which you could buy.</a:t>
            </a:r>
            <a:endParaRPr sz="1800">
              <a:solidFill>
                <a:schemeClr val="accent3"/>
              </a:solidFill>
              <a:latin typeface="Average"/>
              <a:ea typeface="Average"/>
              <a:cs typeface="Average"/>
              <a:sym typeface="Averag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291800" y="328375"/>
            <a:ext cx="7852200" cy="861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Why use Recommendation Systems</a:t>
            </a:r>
            <a:endParaRPr/>
          </a:p>
        </p:txBody>
      </p:sp>
      <p:sp>
        <p:nvSpPr>
          <p:cNvPr id="72" name="Google Shape;72;p15"/>
          <p:cNvSpPr txBox="1"/>
          <p:nvPr/>
        </p:nvSpPr>
        <p:spPr>
          <a:xfrm>
            <a:off x="291800" y="1068050"/>
            <a:ext cx="8491500" cy="37383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We are in an information society. The quantity of information increases day by day and it goes over our limited processing capabilities</a:t>
            </a:r>
            <a:endParaRPr sz="1800">
              <a:solidFill>
                <a:schemeClr val="accent3"/>
              </a:solidFill>
              <a:latin typeface="Average"/>
              <a:ea typeface="Average"/>
              <a:cs typeface="Average"/>
              <a:sym typeface="Average"/>
            </a:endParaRPr>
          </a:p>
          <a:p>
            <a:pPr marL="457200" lvl="0" indent="-342900" algn="l" rtl="0">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For example, Netflix, It has an enormous collection of content. Because of so much information people had a hard time selecting the items they actually want to see. For this reason,  they need something able to recommend or suggest us and this is where recommendation system kicks in.</a:t>
            </a:r>
            <a:endParaRPr sz="1800">
              <a:solidFill>
                <a:schemeClr val="accent3"/>
              </a:solidFill>
              <a:latin typeface="Average"/>
              <a:ea typeface="Average"/>
              <a:cs typeface="Average"/>
              <a:sym typeface="Average"/>
            </a:endParaRPr>
          </a:p>
          <a:p>
            <a:pPr marL="457200" lvl="0" indent="0" algn="l" rtl="0">
              <a:spcBef>
                <a:spcPts val="0"/>
              </a:spcBef>
              <a:spcAft>
                <a:spcPts val="0"/>
              </a:spcAft>
              <a:buNone/>
            </a:pPr>
            <a:endParaRPr sz="1800">
              <a:solidFill>
                <a:schemeClr val="accent3"/>
              </a:solidFill>
              <a:latin typeface="Average"/>
              <a:ea typeface="Average"/>
              <a:cs typeface="Average"/>
              <a:sym typeface="Average"/>
            </a:endParaRPr>
          </a:p>
          <a:p>
            <a:pPr marL="0" lvl="0" indent="0" algn="l" rtl="0">
              <a:spcBef>
                <a:spcPts val="0"/>
              </a:spcBef>
              <a:spcAft>
                <a:spcPts val="0"/>
              </a:spcAft>
              <a:buNone/>
            </a:pPr>
            <a:r>
              <a:rPr lang="en" sz="1800">
                <a:solidFill>
                  <a:schemeClr val="accent3"/>
                </a:solidFill>
                <a:latin typeface="Average"/>
                <a:ea typeface="Average"/>
                <a:cs typeface="Average"/>
                <a:sym typeface="Average"/>
              </a:rPr>
              <a:t>Therefore Recommendation System is used to</a:t>
            </a:r>
            <a:endParaRPr sz="1800">
              <a:solidFill>
                <a:schemeClr val="accent3"/>
              </a:solidFill>
              <a:latin typeface="Average"/>
              <a:ea typeface="Average"/>
              <a:cs typeface="Average"/>
              <a:sym typeface="Average"/>
            </a:endParaRPr>
          </a:p>
          <a:p>
            <a:pPr marL="457200" lvl="0" indent="-342900" algn="l" rtl="0">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Make search space smaller.</a:t>
            </a:r>
            <a:endParaRPr sz="1800">
              <a:solidFill>
                <a:schemeClr val="accent3"/>
              </a:solidFill>
              <a:latin typeface="Average"/>
              <a:ea typeface="Average"/>
              <a:cs typeface="Average"/>
              <a:sym typeface="Average"/>
            </a:endParaRPr>
          </a:p>
          <a:p>
            <a:pPr marL="457200" lvl="0" indent="-342900" algn="l" rtl="0">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Increase trust and customer loyalty.</a:t>
            </a:r>
            <a:endParaRPr sz="1800">
              <a:solidFill>
                <a:schemeClr val="accent3"/>
              </a:solidFill>
              <a:latin typeface="Average"/>
              <a:ea typeface="Average"/>
              <a:cs typeface="Average"/>
              <a:sym typeface="Average"/>
            </a:endParaRPr>
          </a:p>
          <a:p>
            <a:pPr marL="457200" lvl="0" indent="-342900" algn="l" rtl="0">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Increase sales.</a:t>
            </a:r>
            <a:endParaRPr sz="1800">
              <a:solidFill>
                <a:schemeClr val="accent3"/>
              </a:solidFill>
              <a:latin typeface="Average"/>
              <a:ea typeface="Average"/>
              <a:cs typeface="Average"/>
              <a:sym typeface="Average"/>
            </a:endParaRPr>
          </a:p>
          <a:p>
            <a:pPr marL="457200" lvl="0" indent="-342900" algn="l" rtl="0">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Better understand each customer</a:t>
            </a:r>
            <a:endParaRPr sz="1800">
              <a:solidFill>
                <a:schemeClr val="accent3"/>
              </a:solidFill>
              <a:latin typeface="Average"/>
              <a:ea typeface="Average"/>
              <a:cs typeface="Average"/>
              <a:sym typeface="Average"/>
            </a:endParaRPr>
          </a:p>
          <a:p>
            <a:pPr marL="457200" lvl="0" indent="-342900" algn="l" rtl="0">
              <a:spcBef>
                <a:spcPts val="0"/>
              </a:spcBef>
              <a:spcAft>
                <a:spcPts val="0"/>
              </a:spcAft>
              <a:buClr>
                <a:schemeClr val="accent3"/>
              </a:buClr>
              <a:buSzPts val="1800"/>
              <a:buFont typeface="Average"/>
              <a:buChar char="●"/>
            </a:pPr>
            <a:r>
              <a:rPr lang="en" sz="1800">
                <a:solidFill>
                  <a:schemeClr val="accent3"/>
                </a:solidFill>
                <a:latin typeface="Average"/>
                <a:ea typeface="Average"/>
                <a:cs typeface="Average"/>
                <a:sym typeface="Average"/>
              </a:rPr>
              <a:t>Discover new things.</a:t>
            </a:r>
            <a:endParaRPr sz="1800">
              <a:solidFill>
                <a:schemeClr val="accent3"/>
              </a:solidFill>
              <a:latin typeface="Average"/>
              <a:ea typeface="Average"/>
              <a:cs typeface="Average"/>
              <a:sym typeface="Average"/>
            </a:endParaRPr>
          </a:p>
          <a:p>
            <a:pPr marL="0" lvl="0" indent="0" algn="l" rtl="0">
              <a:spcBef>
                <a:spcPts val="0"/>
              </a:spcBef>
              <a:spcAft>
                <a:spcPts val="0"/>
              </a:spcAft>
              <a:buNone/>
            </a:pPr>
            <a:endParaRPr sz="1800">
              <a:solidFill>
                <a:schemeClr val="accent3"/>
              </a:solidFill>
              <a:latin typeface="Average"/>
              <a:ea typeface="Average"/>
              <a:cs typeface="Average"/>
              <a:sym typeface="Averag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Part 1</a:t>
            </a:r>
            <a:br>
              <a:rPr lang="en"/>
            </a:br>
            <a:r>
              <a:rPr lang="en"/>
              <a:t>A Model for Recommendation Systems</a:t>
            </a:r>
            <a:endParaRPr/>
          </a:p>
          <a:p>
            <a:pPr marL="0" lvl="0" indent="0" algn="ctr" rtl="0">
              <a:spcBef>
                <a:spcPts val="0"/>
              </a:spcBef>
              <a:spcAft>
                <a:spcPts val="0"/>
              </a:spcAft>
              <a:buNone/>
            </a:pPr>
            <a:r>
              <a:rPr lang="en"/>
              <a:t>Content-Based Systems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291800" y="328375"/>
            <a:ext cx="7852200" cy="861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Content-Based Systems</a:t>
            </a:r>
            <a:endParaRPr/>
          </a:p>
        </p:txBody>
      </p:sp>
      <p:sp>
        <p:nvSpPr>
          <p:cNvPr id="83" name="Google Shape;83;p17"/>
          <p:cNvSpPr txBox="1"/>
          <p:nvPr/>
        </p:nvSpPr>
        <p:spPr>
          <a:xfrm flipH="1">
            <a:off x="291975" y="1068050"/>
            <a:ext cx="5801700" cy="3734400"/>
          </a:xfrm>
          <a:prstGeom prst="rect">
            <a:avLst/>
          </a:prstGeom>
          <a:noFill/>
          <a:ln>
            <a:noFill/>
          </a:ln>
          <a:effectLst>
            <a:reflection dist="38100" dir="5400000" fadeDir="5400012" sy="-100000" algn="bl" rotWithShape="0"/>
          </a:effectLst>
        </p:spPr>
        <p:txBody>
          <a:bodyPr spcFirstLastPara="1" wrap="square" lIns="91425" tIns="91425" rIns="91425" bIns="91425" anchor="t" anchorCtr="0">
            <a:noAutofit/>
          </a:bodyPr>
          <a:lstStyle/>
          <a:p>
            <a:pPr marL="457200" lvl="0" indent="-342900" algn="l" rtl="0">
              <a:spcBef>
                <a:spcPts val="0"/>
              </a:spcBef>
              <a:spcAft>
                <a:spcPts val="0"/>
              </a:spcAft>
              <a:buClr>
                <a:srgbClr val="CCCCCC"/>
              </a:buClr>
              <a:buSzPts val="1800"/>
              <a:buFont typeface="Average"/>
              <a:buChar char="●"/>
            </a:pPr>
            <a:r>
              <a:rPr lang="en" sz="1800">
                <a:solidFill>
                  <a:srgbClr val="CCCCCC"/>
                </a:solidFill>
                <a:latin typeface="Average"/>
                <a:ea typeface="Average"/>
                <a:cs typeface="Average"/>
                <a:sym typeface="Average"/>
              </a:rPr>
              <a:t>It is a domain-dependent algorithm  which emphasizes more on the analysis of the attributes of items in order to make a prediction.</a:t>
            </a:r>
            <a:endParaRPr sz="1800">
              <a:solidFill>
                <a:srgbClr val="CCCCCC"/>
              </a:solidFill>
              <a:latin typeface="Average"/>
              <a:ea typeface="Average"/>
              <a:cs typeface="Average"/>
              <a:sym typeface="Average"/>
            </a:endParaRPr>
          </a:p>
          <a:p>
            <a:pPr marL="457200" lvl="0" indent="-342900" algn="l" rtl="0">
              <a:spcBef>
                <a:spcPts val="0"/>
              </a:spcBef>
              <a:spcAft>
                <a:spcPts val="0"/>
              </a:spcAft>
              <a:buClr>
                <a:srgbClr val="CCCCCC"/>
              </a:buClr>
              <a:buSzPts val="1800"/>
              <a:buFont typeface="Average"/>
              <a:buChar char="●"/>
            </a:pPr>
            <a:r>
              <a:rPr lang="en" sz="1800">
                <a:solidFill>
                  <a:srgbClr val="CCCCCC"/>
                </a:solidFill>
                <a:latin typeface="Average"/>
                <a:ea typeface="Average"/>
                <a:cs typeface="Average"/>
                <a:sym typeface="Average"/>
              </a:rPr>
              <a:t>The item profile is created as a set of terms that occurs in a document.</a:t>
            </a:r>
            <a:endParaRPr sz="1800">
              <a:solidFill>
                <a:srgbClr val="CCCCCC"/>
              </a:solidFill>
              <a:latin typeface="Average"/>
              <a:ea typeface="Average"/>
              <a:cs typeface="Average"/>
              <a:sym typeface="Average"/>
            </a:endParaRPr>
          </a:p>
          <a:p>
            <a:pPr marL="457200" lvl="0" indent="-342900" algn="l" rtl="0">
              <a:spcBef>
                <a:spcPts val="0"/>
              </a:spcBef>
              <a:spcAft>
                <a:spcPts val="0"/>
              </a:spcAft>
              <a:buClr>
                <a:srgbClr val="CCCCCC"/>
              </a:buClr>
              <a:buSzPts val="1800"/>
              <a:buFont typeface="Average"/>
              <a:buChar char="●"/>
            </a:pPr>
            <a:r>
              <a:rPr lang="en" sz="1800">
                <a:solidFill>
                  <a:srgbClr val="CCCCCC"/>
                </a:solidFill>
                <a:latin typeface="Average"/>
                <a:ea typeface="Average"/>
                <a:cs typeface="Average"/>
                <a:sym typeface="Average"/>
              </a:rPr>
              <a:t>The user profile is created by analyzing the content of items which have been explored by the user.</a:t>
            </a:r>
            <a:endParaRPr sz="1800">
              <a:solidFill>
                <a:srgbClr val="CCCCCC"/>
              </a:solidFill>
              <a:latin typeface="Average"/>
              <a:ea typeface="Average"/>
              <a:cs typeface="Average"/>
              <a:sym typeface="Average"/>
            </a:endParaRPr>
          </a:p>
          <a:p>
            <a:pPr marL="457200" lvl="0" indent="-342900" algn="l" rtl="0">
              <a:spcBef>
                <a:spcPts val="0"/>
              </a:spcBef>
              <a:spcAft>
                <a:spcPts val="0"/>
              </a:spcAft>
              <a:buClr>
                <a:srgbClr val="CCCCCC"/>
              </a:buClr>
              <a:buSzPts val="1800"/>
              <a:buFont typeface="Average"/>
              <a:buChar char="●"/>
            </a:pPr>
            <a:r>
              <a:rPr lang="en" sz="1800">
                <a:solidFill>
                  <a:srgbClr val="CCCCCC"/>
                </a:solidFill>
                <a:latin typeface="Average"/>
                <a:ea typeface="Average"/>
                <a:cs typeface="Average"/>
                <a:sym typeface="Average"/>
              </a:rPr>
              <a:t>Recommendation is made on the user profiles using features extracted from the content of the items the user has evaluated in the past.</a:t>
            </a:r>
            <a:endParaRPr sz="1800" b="1" i="1">
              <a:solidFill>
                <a:srgbClr val="CCCCCC"/>
              </a:solidFill>
              <a:latin typeface="Average"/>
              <a:ea typeface="Average"/>
              <a:cs typeface="Average"/>
              <a:sym typeface="Average"/>
            </a:endParaRPr>
          </a:p>
          <a:p>
            <a:pPr marL="457200" lvl="0" indent="-342900" algn="l" rtl="0">
              <a:spcBef>
                <a:spcPts val="0"/>
              </a:spcBef>
              <a:spcAft>
                <a:spcPts val="0"/>
              </a:spcAft>
              <a:buClr>
                <a:srgbClr val="CCCCCC"/>
              </a:buClr>
              <a:buSzPts val="1800"/>
              <a:buFont typeface="Average"/>
              <a:buChar char="●"/>
            </a:pPr>
            <a:r>
              <a:rPr lang="en" sz="1800">
                <a:solidFill>
                  <a:srgbClr val="CCCCCC"/>
                </a:solidFill>
                <a:latin typeface="Average"/>
                <a:ea typeface="Average"/>
                <a:cs typeface="Average"/>
                <a:sym typeface="Average"/>
              </a:rPr>
              <a:t>Applications in recommendation of movies,  songs, websites, books etc.</a:t>
            </a:r>
            <a:endParaRPr sz="1800">
              <a:solidFill>
                <a:srgbClr val="CCCCCC"/>
              </a:solidFill>
              <a:latin typeface="Average"/>
              <a:ea typeface="Average"/>
              <a:cs typeface="Average"/>
              <a:sym typeface="Average"/>
            </a:endParaRPr>
          </a:p>
          <a:p>
            <a:pPr marL="457200" lvl="0" indent="0" algn="l" rtl="0">
              <a:spcBef>
                <a:spcPts val="0"/>
              </a:spcBef>
              <a:spcAft>
                <a:spcPts val="0"/>
              </a:spcAft>
              <a:buNone/>
            </a:pPr>
            <a:endParaRPr sz="1800">
              <a:solidFill>
                <a:srgbClr val="CCCCCC"/>
              </a:solidFill>
              <a:latin typeface="Average"/>
              <a:ea typeface="Average"/>
              <a:cs typeface="Average"/>
              <a:sym typeface="Average"/>
            </a:endParaRPr>
          </a:p>
        </p:txBody>
      </p:sp>
      <p:pic>
        <p:nvPicPr>
          <p:cNvPr id="84" name="Google Shape;84;p17"/>
          <p:cNvPicPr preferRelativeResize="0"/>
          <p:nvPr/>
        </p:nvPicPr>
        <p:blipFill>
          <a:blip r:embed="rId3">
            <a:alphaModFix/>
          </a:blip>
          <a:stretch>
            <a:fillRect/>
          </a:stretch>
        </p:blipFill>
        <p:spPr>
          <a:xfrm>
            <a:off x="6221403" y="1068050"/>
            <a:ext cx="2538349" cy="32927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235600" y="258125"/>
            <a:ext cx="7852200" cy="861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Item Profiles</a:t>
            </a:r>
            <a:endParaRPr/>
          </a:p>
        </p:txBody>
      </p:sp>
      <p:sp>
        <p:nvSpPr>
          <p:cNvPr id="90" name="Google Shape;90;p18"/>
          <p:cNvSpPr txBox="1"/>
          <p:nvPr/>
        </p:nvSpPr>
        <p:spPr>
          <a:xfrm>
            <a:off x="323225" y="1025900"/>
            <a:ext cx="8460000" cy="38085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Clr>
                <a:srgbClr val="CCCCCC"/>
              </a:buClr>
              <a:buSzPts val="2400"/>
              <a:buFont typeface="Average"/>
              <a:buChar char="●"/>
            </a:pPr>
            <a:r>
              <a:rPr lang="en" sz="2400">
                <a:solidFill>
                  <a:srgbClr val="CCCCCC"/>
                </a:solidFill>
                <a:latin typeface="Average"/>
                <a:ea typeface="Average"/>
                <a:cs typeface="Average"/>
                <a:sym typeface="Average"/>
              </a:rPr>
              <a:t>Content based systems maintain important characteristics of an item in an </a:t>
            </a:r>
            <a:r>
              <a:rPr lang="en" sz="2400" b="1">
                <a:solidFill>
                  <a:srgbClr val="CCCCCC"/>
                </a:solidFill>
                <a:latin typeface="Average"/>
                <a:ea typeface="Average"/>
                <a:cs typeface="Average"/>
                <a:sym typeface="Average"/>
              </a:rPr>
              <a:t>item profile</a:t>
            </a:r>
            <a:endParaRPr sz="2400">
              <a:solidFill>
                <a:srgbClr val="CCCCCC"/>
              </a:solidFill>
              <a:latin typeface="Average"/>
              <a:ea typeface="Average"/>
              <a:cs typeface="Average"/>
              <a:sym typeface="Average"/>
            </a:endParaRPr>
          </a:p>
          <a:p>
            <a:pPr marL="457200" lvl="0" indent="-381000" algn="l" rtl="0">
              <a:spcBef>
                <a:spcPts val="0"/>
              </a:spcBef>
              <a:spcAft>
                <a:spcPts val="0"/>
              </a:spcAft>
              <a:buClr>
                <a:srgbClr val="CCCCCC"/>
              </a:buClr>
              <a:buSzPts val="2400"/>
              <a:buFont typeface="Average"/>
              <a:buChar char="●"/>
            </a:pPr>
            <a:r>
              <a:rPr lang="en" sz="2400">
                <a:solidFill>
                  <a:srgbClr val="CCCCCC"/>
                </a:solidFill>
                <a:latin typeface="Average"/>
                <a:ea typeface="Average"/>
                <a:cs typeface="Average"/>
                <a:sym typeface="Average"/>
              </a:rPr>
              <a:t>Each profile is a vector of features</a:t>
            </a:r>
            <a:endParaRPr sz="2400">
              <a:solidFill>
                <a:srgbClr val="CCCCCC"/>
              </a:solidFill>
              <a:latin typeface="Average"/>
              <a:ea typeface="Average"/>
              <a:cs typeface="Average"/>
              <a:sym typeface="Average"/>
            </a:endParaRPr>
          </a:p>
          <a:p>
            <a:pPr marL="457200" lvl="0" indent="-381000" algn="l" rtl="0">
              <a:spcBef>
                <a:spcPts val="0"/>
              </a:spcBef>
              <a:spcAft>
                <a:spcPts val="0"/>
              </a:spcAft>
              <a:buClr>
                <a:srgbClr val="CCCCCC"/>
              </a:buClr>
              <a:buSzPts val="2400"/>
              <a:buFont typeface="Average"/>
              <a:buChar char="●"/>
            </a:pPr>
            <a:r>
              <a:rPr lang="en" sz="2400">
                <a:solidFill>
                  <a:srgbClr val="CCCCCC"/>
                </a:solidFill>
                <a:latin typeface="Average"/>
                <a:ea typeface="Average"/>
                <a:cs typeface="Average"/>
                <a:sym typeface="Average"/>
              </a:rPr>
              <a:t>Item profile of a book will look like:</a:t>
            </a:r>
            <a:endParaRPr sz="2400">
              <a:solidFill>
                <a:srgbClr val="CCCCCC"/>
              </a:solidFill>
              <a:latin typeface="Average"/>
              <a:ea typeface="Average"/>
              <a:cs typeface="Average"/>
              <a:sym typeface="Average"/>
            </a:endParaRPr>
          </a:p>
          <a:p>
            <a:pPr marL="457200" lvl="0" indent="0" algn="l" rtl="0">
              <a:spcBef>
                <a:spcPts val="0"/>
              </a:spcBef>
              <a:spcAft>
                <a:spcPts val="0"/>
              </a:spcAft>
              <a:buNone/>
            </a:pPr>
            <a:r>
              <a:rPr lang="en" sz="2400">
                <a:solidFill>
                  <a:srgbClr val="CCCCCC"/>
                </a:solidFill>
                <a:latin typeface="Average"/>
                <a:ea typeface="Average"/>
                <a:cs typeface="Average"/>
                <a:sym typeface="Average"/>
              </a:rPr>
              <a:t>Book: title, author, year of publication, genre</a:t>
            </a:r>
            <a:endParaRPr sz="2400">
              <a:solidFill>
                <a:srgbClr val="CCCCCC"/>
              </a:solidFill>
              <a:latin typeface="Average"/>
              <a:ea typeface="Average"/>
              <a:cs typeface="Average"/>
              <a:sym typeface="Average"/>
            </a:endParaRPr>
          </a:p>
          <a:p>
            <a:pPr marL="457200" lvl="0" indent="-381000" algn="l" rtl="0">
              <a:spcBef>
                <a:spcPts val="0"/>
              </a:spcBef>
              <a:spcAft>
                <a:spcPts val="0"/>
              </a:spcAft>
              <a:buClr>
                <a:srgbClr val="CCCCCC"/>
              </a:buClr>
              <a:buSzPts val="2400"/>
              <a:buFont typeface="Average"/>
              <a:buChar char="●"/>
            </a:pPr>
            <a:r>
              <a:rPr lang="en" sz="2400">
                <a:solidFill>
                  <a:srgbClr val="CCCCCC"/>
                </a:solidFill>
                <a:latin typeface="Average"/>
                <a:ea typeface="Average"/>
                <a:cs typeface="Average"/>
                <a:sym typeface="Average"/>
              </a:rPr>
              <a:t>TF-IDF (Term frequency * Inverse Doc Frequency)</a:t>
            </a:r>
            <a:endParaRPr sz="2400">
              <a:solidFill>
                <a:srgbClr val="CCCCCC"/>
              </a:solidFill>
              <a:latin typeface="Average"/>
              <a:ea typeface="Average"/>
              <a:cs typeface="Average"/>
              <a:sym typeface="Average"/>
            </a:endParaRPr>
          </a:p>
          <a:p>
            <a:pPr marL="457200" lvl="0" indent="0" algn="l" rtl="0">
              <a:spcBef>
                <a:spcPts val="0"/>
              </a:spcBef>
              <a:spcAft>
                <a:spcPts val="0"/>
              </a:spcAft>
              <a:buNone/>
            </a:pPr>
            <a:r>
              <a:rPr lang="en" sz="2400">
                <a:solidFill>
                  <a:srgbClr val="CCCCCC"/>
                </a:solidFill>
                <a:latin typeface="Average"/>
                <a:ea typeface="Average"/>
                <a:cs typeface="Average"/>
                <a:sym typeface="Average"/>
              </a:rPr>
              <a:t>index can be used to extract these important features of the items.</a:t>
            </a:r>
            <a:endParaRPr sz="2400">
              <a:solidFill>
                <a:srgbClr val="CCCCCC"/>
              </a:solidFill>
              <a:latin typeface="Average"/>
              <a:ea typeface="Average"/>
              <a:cs typeface="Average"/>
              <a:sym typeface="Average"/>
            </a:endParaRPr>
          </a:p>
          <a:p>
            <a:pPr marL="457200" lvl="0" indent="-381000" algn="l" rtl="0">
              <a:spcBef>
                <a:spcPts val="0"/>
              </a:spcBef>
              <a:spcAft>
                <a:spcPts val="0"/>
              </a:spcAft>
              <a:buClr>
                <a:srgbClr val="CCCCCC"/>
              </a:buClr>
              <a:buSzPts val="2400"/>
              <a:buFont typeface="Average"/>
              <a:buChar char="●"/>
            </a:pPr>
            <a:r>
              <a:rPr lang="en" sz="2400">
                <a:solidFill>
                  <a:srgbClr val="CCCCCC"/>
                </a:solidFill>
                <a:latin typeface="Average"/>
                <a:ea typeface="Average"/>
                <a:cs typeface="Average"/>
                <a:sym typeface="Average"/>
              </a:rPr>
              <a:t>The features with highest TF-IDF scores are selected</a:t>
            </a:r>
            <a:endParaRPr sz="2400">
              <a:solidFill>
                <a:srgbClr val="CCCCCC"/>
              </a:solidFill>
              <a:latin typeface="Average"/>
              <a:ea typeface="Average"/>
              <a:cs typeface="Average"/>
              <a:sym typeface="Averag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291825" y="286225"/>
            <a:ext cx="7852200" cy="861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Calculating TF-IDF</a:t>
            </a:r>
            <a:endParaRPr/>
          </a:p>
        </p:txBody>
      </p:sp>
      <p:sp>
        <p:nvSpPr>
          <p:cNvPr id="96" name="Google Shape;96;p19"/>
          <p:cNvSpPr txBox="1"/>
          <p:nvPr/>
        </p:nvSpPr>
        <p:spPr>
          <a:xfrm>
            <a:off x="351325" y="991625"/>
            <a:ext cx="8431800" cy="407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rgbClr val="CCCCCC"/>
                </a:solidFill>
                <a:latin typeface="Average"/>
                <a:ea typeface="Average"/>
                <a:cs typeface="Average"/>
                <a:sym typeface="Average"/>
              </a:rPr>
              <a:t>fij = frequency of term (feature) i in doc (item) j</a:t>
            </a:r>
            <a:endParaRPr sz="2400">
              <a:solidFill>
                <a:srgbClr val="CCCCCC"/>
              </a:solidFill>
              <a:latin typeface="Average"/>
              <a:ea typeface="Average"/>
              <a:cs typeface="Average"/>
              <a:sym typeface="Average"/>
            </a:endParaRPr>
          </a:p>
          <a:p>
            <a:pPr marL="0" lvl="0" indent="0" algn="l" rtl="0">
              <a:spcBef>
                <a:spcPts val="0"/>
              </a:spcBef>
              <a:spcAft>
                <a:spcPts val="0"/>
              </a:spcAft>
              <a:buNone/>
            </a:pPr>
            <a:endParaRPr sz="2400">
              <a:solidFill>
                <a:srgbClr val="CCCCCC"/>
              </a:solidFill>
              <a:latin typeface="Average"/>
              <a:ea typeface="Average"/>
              <a:cs typeface="Average"/>
              <a:sym typeface="Average"/>
            </a:endParaRPr>
          </a:p>
          <a:p>
            <a:pPr marL="0" lvl="0" indent="0" algn="l" rtl="0">
              <a:spcBef>
                <a:spcPts val="0"/>
              </a:spcBef>
              <a:spcAft>
                <a:spcPts val="0"/>
              </a:spcAft>
              <a:buNone/>
            </a:pPr>
            <a:endParaRPr sz="2400">
              <a:solidFill>
                <a:srgbClr val="CCCCCC"/>
              </a:solidFill>
              <a:latin typeface="Average"/>
              <a:ea typeface="Average"/>
              <a:cs typeface="Average"/>
              <a:sym typeface="Average"/>
            </a:endParaRPr>
          </a:p>
          <a:p>
            <a:pPr marL="0" lvl="0" indent="0" algn="l" rtl="0">
              <a:spcBef>
                <a:spcPts val="0"/>
              </a:spcBef>
              <a:spcAft>
                <a:spcPts val="0"/>
              </a:spcAft>
              <a:buNone/>
            </a:pPr>
            <a:endParaRPr sz="2400">
              <a:solidFill>
                <a:srgbClr val="CCCCCC"/>
              </a:solidFill>
              <a:latin typeface="Average"/>
              <a:ea typeface="Average"/>
              <a:cs typeface="Average"/>
              <a:sym typeface="Average"/>
            </a:endParaRPr>
          </a:p>
          <a:p>
            <a:pPr marL="0" lvl="0" indent="0" algn="l" rtl="0">
              <a:spcBef>
                <a:spcPts val="0"/>
              </a:spcBef>
              <a:spcAft>
                <a:spcPts val="0"/>
              </a:spcAft>
              <a:buNone/>
            </a:pPr>
            <a:r>
              <a:rPr lang="en" sz="2400">
                <a:solidFill>
                  <a:srgbClr val="CCCCCC"/>
                </a:solidFill>
                <a:latin typeface="Average"/>
                <a:ea typeface="Average"/>
                <a:cs typeface="Average"/>
                <a:sym typeface="Average"/>
              </a:rPr>
              <a:t>Note: we normalize TF  to discount for “longer”  documents</a:t>
            </a:r>
            <a:endParaRPr sz="2400">
              <a:solidFill>
                <a:srgbClr val="CCCCCC"/>
              </a:solidFill>
              <a:latin typeface="Average"/>
              <a:ea typeface="Average"/>
              <a:cs typeface="Average"/>
              <a:sym typeface="Average"/>
            </a:endParaRPr>
          </a:p>
          <a:p>
            <a:pPr marL="0" lvl="0" indent="0" algn="l" rtl="0">
              <a:spcBef>
                <a:spcPts val="0"/>
              </a:spcBef>
              <a:spcAft>
                <a:spcPts val="0"/>
              </a:spcAft>
              <a:buNone/>
            </a:pPr>
            <a:r>
              <a:rPr lang="en" sz="2400">
                <a:solidFill>
                  <a:srgbClr val="CCCCCC"/>
                </a:solidFill>
                <a:latin typeface="Average"/>
                <a:ea typeface="Average"/>
                <a:cs typeface="Average"/>
                <a:sym typeface="Average"/>
              </a:rPr>
              <a:t>n</a:t>
            </a:r>
            <a:r>
              <a:rPr lang="en" sz="2400" baseline="-25000">
                <a:solidFill>
                  <a:srgbClr val="CCCCCC"/>
                </a:solidFill>
                <a:latin typeface="Average"/>
                <a:ea typeface="Average"/>
                <a:cs typeface="Average"/>
                <a:sym typeface="Average"/>
              </a:rPr>
              <a:t>i</a:t>
            </a:r>
            <a:r>
              <a:rPr lang="en" sz="2400">
                <a:solidFill>
                  <a:srgbClr val="CCCCCC"/>
                </a:solidFill>
                <a:latin typeface="Average"/>
                <a:ea typeface="Average"/>
                <a:cs typeface="Average"/>
                <a:sym typeface="Average"/>
              </a:rPr>
              <a:t> = number of docs that mention term</a:t>
            </a:r>
            <a:r>
              <a:rPr lang="en" sz="2400" b="1">
                <a:solidFill>
                  <a:srgbClr val="CCCCCC"/>
                </a:solidFill>
                <a:latin typeface="Average"/>
                <a:ea typeface="Average"/>
                <a:cs typeface="Average"/>
                <a:sym typeface="Average"/>
              </a:rPr>
              <a:t> i</a:t>
            </a:r>
            <a:r>
              <a:rPr lang="en" sz="2400">
                <a:solidFill>
                  <a:srgbClr val="CCCCCC"/>
                </a:solidFill>
                <a:latin typeface="Average"/>
                <a:ea typeface="Average"/>
                <a:cs typeface="Average"/>
                <a:sym typeface="Average"/>
              </a:rPr>
              <a:t>  </a:t>
            </a:r>
            <a:endParaRPr sz="2400">
              <a:solidFill>
                <a:srgbClr val="CCCCCC"/>
              </a:solidFill>
              <a:latin typeface="Average"/>
              <a:ea typeface="Average"/>
              <a:cs typeface="Average"/>
              <a:sym typeface="Average"/>
            </a:endParaRPr>
          </a:p>
          <a:p>
            <a:pPr marL="0" lvl="0" indent="0" algn="l" rtl="0">
              <a:spcBef>
                <a:spcPts val="0"/>
              </a:spcBef>
              <a:spcAft>
                <a:spcPts val="0"/>
              </a:spcAft>
              <a:buNone/>
            </a:pPr>
            <a:r>
              <a:rPr lang="en" sz="2400">
                <a:solidFill>
                  <a:srgbClr val="CCCCCC"/>
                </a:solidFill>
                <a:latin typeface="Average"/>
                <a:ea typeface="Average"/>
                <a:cs typeface="Average"/>
                <a:sym typeface="Average"/>
              </a:rPr>
              <a:t>N = total number of docs</a:t>
            </a:r>
            <a:endParaRPr sz="2400">
              <a:solidFill>
                <a:srgbClr val="CCCCCC"/>
              </a:solidFill>
              <a:latin typeface="Average"/>
              <a:ea typeface="Average"/>
              <a:cs typeface="Average"/>
              <a:sym typeface="Average"/>
            </a:endParaRPr>
          </a:p>
          <a:p>
            <a:pPr marL="0" lvl="0" indent="0" algn="l" rtl="0">
              <a:spcBef>
                <a:spcPts val="0"/>
              </a:spcBef>
              <a:spcAft>
                <a:spcPts val="0"/>
              </a:spcAft>
              <a:buNone/>
            </a:pPr>
            <a:r>
              <a:rPr lang="en" sz="2400">
                <a:solidFill>
                  <a:srgbClr val="CCCCCC"/>
                </a:solidFill>
                <a:latin typeface="Average"/>
                <a:ea typeface="Average"/>
                <a:cs typeface="Average"/>
                <a:sym typeface="Average"/>
              </a:rPr>
              <a:t>TF-IDF score:	w</a:t>
            </a:r>
            <a:r>
              <a:rPr lang="en" sz="2400" baseline="-25000">
                <a:solidFill>
                  <a:srgbClr val="CCCCCC"/>
                </a:solidFill>
                <a:latin typeface="Average"/>
                <a:ea typeface="Average"/>
                <a:cs typeface="Average"/>
                <a:sym typeface="Average"/>
              </a:rPr>
              <a:t>ij</a:t>
            </a:r>
            <a:r>
              <a:rPr lang="en" sz="2400">
                <a:solidFill>
                  <a:srgbClr val="CCCCCC"/>
                </a:solidFill>
                <a:latin typeface="Average"/>
                <a:ea typeface="Average"/>
                <a:cs typeface="Average"/>
                <a:sym typeface="Average"/>
              </a:rPr>
              <a:t> = TF  × IDF</a:t>
            </a:r>
            <a:endParaRPr sz="2400">
              <a:solidFill>
                <a:srgbClr val="CCCCCC"/>
              </a:solidFill>
              <a:latin typeface="Average"/>
              <a:ea typeface="Average"/>
              <a:cs typeface="Average"/>
              <a:sym typeface="Average"/>
            </a:endParaRPr>
          </a:p>
          <a:p>
            <a:pPr marL="0" lvl="0" indent="0" algn="l" rtl="0">
              <a:spcBef>
                <a:spcPts val="0"/>
              </a:spcBef>
              <a:spcAft>
                <a:spcPts val="0"/>
              </a:spcAft>
              <a:buNone/>
            </a:pPr>
            <a:r>
              <a:rPr lang="en" sz="2400">
                <a:solidFill>
                  <a:srgbClr val="CCCCCC"/>
                </a:solidFill>
                <a:latin typeface="Average"/>
                <a:ea typeface="Average"/>
                <a:cs typeface="Average"/>
                <a:sym typeface="Average"/>
              </a:rPr>
              <a:t>Doc profile = set of words with highest TF-IDF</a:t>
            </a:r>
            <a:endParaRPr sz="2400">
              <a:solidFill>
                <a:srgbClr val="CCCCCC"/>
              </a:solidFill>
              <a:latin typeface="Average"/>
              <a:ea typeface="Average"/>
              <a:cs typeface="Average"/>
              <a:sym typeface="Average"/>
            </a:endParaRPr>
          </a:p>
          <a:p>
            <a:pPr marL="0" lvl="0" indent="0" algn="l" rtl="0">
              <a:spcBef>
                <a:spcPts val="0"/>
              </a:spcBef>
              <a:spcAft>
                <a:spcPts val="0"/>
              </a:spcAft>
              <a:buNone/>
            </a:pPr>
            <a:r>
              <a:rPr lang="en" sz="2400">
                <a:solidFill>
                  <a:srgbClr val="CCCCCC"/>
                </a:solidFill>
                <a:latin typeface="Average"/>
                <a:ea typeface="Average"/>
                <a:cs typeface="Average"/>
                <a:sym typeface="Average"/>
              </a:rPr>
              <a:t>scores, together with their scores</a:t>
            </a:r>
            <a:endParaRPr sz="2400">
              <a:solidFill>
                <a:srgbClr val="CCCCCC"/>
              </a:solidFill>
              <a:latin typeface="Average"/>
              <a:ea typeface="Average"/>
              <a:cs typeface="Average"/>
              <a:sym typeface="Average"/>
            </a:endParaRPr>
          </a:p>
          <a:p>
            <a:pPr marL="0" lvl="0" indent="0" algn="l" rtl="0">
              <a:spcBef>
                <a:spcPts val="0"/>
              </a:spcBef>
              <a:spcAft>
                <a:spcPts val="0"/>
              </a:spcAft>
              <a:buNone/>
            </a:pPr>
            <a:endParaRPr sz="2400">
              <a:solidFill>
                <a:srgbClr val="CCCCCC"/>
              </a:solidFill>
              <a:latin typeface="Average"/>
              <a:ea typeface="Average"/>
              <a:cs typeface="Average"/>
              <a:sym typeface="Average"/>
            </a:endParaRPr>
          </a:p>
        </p:txBody>
      </p:sp>
      <p:pic>
        <p:nvPicPr>
          <p:cNvPr id="97" name="Google Shape;97;p19"/>
          <p:cNvPicPr preferRelativeResize="0"/>
          <p:nvPr/>
        </p:nvPicPr>
        <p:blipFill>
          <a:blip r:embed="rId3">
            <a:alphaModFix/>
          </a:blip>
          <a:stretch>
            <a:fillRect/>
          </a:stretch>
        </p:blipFill>
        <p:spPr>
          <a:xfrm>
            <a:off x="499453" y="1681250"/>
            <a:ext cx="2395525" cy="600075"/>
          </a:xfrm>
          <a:prstGeom prst="rect">
            <a:avLst/>
          </a:prstGeom>
          <a:noFill/>
          <a:ln>
            <a:noFill/>
          </a:ln>
        </p:spPr>
      </p:pic>
      <p:pic>
        <p:nvPicPr>
          <p:cNvPr id="98" name="Google Shape;98;p19"/>
          <p:cNvPicPr preferRelativeResize="0"/>
          <p:nvPr/>
        </p:nvPicPr>
        <p:blipFill>
          <a:blip r:embed="rId4">
            <a:alphaModFix/>
          </a:blip>
          <a:stretch>
            <a:fillRect/>
          </a:stretch>
        </p:blipFill>
        <p:spPr>
          <a:xfrm>
            <a:off x="4122300" y="1681251"/>
            <a:ext cx="2152650" cy="6000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05875" y="272175"/>
            <a:ext cx="7852200" cy="861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Advantages of Content-based approach</a:t>
            </a:r>
            <a:endParaRPr/>
          </a:p>
        </p:txBody>
      </p:sp>
      <p:sp>
        <p:nvSpPr>
          <p:cNvPr id="104" name="Google Shape;104;p20"/>
          <p:cNvSpPr txBox="1"/>
          <p:nvPr/>
        </p:nvSpPr>
        <p:spPr>
          <a:xfrm>
            <a:off x="393500" y="1068050"/>
            <a:ext cx="8474100" cy="38226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Clr>
                <a:srgbClr val="CCCCCC"/>
              </a:buClr>
              <a:buSzPts val="2400"/>
              <a:buFont typeface="Average"/>
              <a:buChar char="●"/>
            </a:pPr>
            <a:r>
              <a:rPr lang="en" sz="2400" b="1">
                <a:solidFill>
                  <a:srgbClr val="CCCCCC"/>
                </a:solidFill>
                <a:latin typeface="Average"/>
                <a:ea typeface="Average"/>
                <a:cs typeface="Average"/>
                <a:sym typeface="Average"/>
              </a:rPr>
              <a:t>User Independant:</a:t>
            </a:r>
            <a:r>
              <a:rPr lang="en" sz="2400">
                <a:solidFill>
                  <a:srgbClr val="CCCCCC"/>
                </a:solidFill>
                <a:latin typeface="Average"/>
                <a:ea typeface="Average"/>
                <a:cs typeface="Average"/>
                <a:sym typeface="Average"/>
              </a:rPr>
              <a:t> Does not require the data for other users.</a:t>
            </a:r>
            <a:endParaRPr sz="2400">
              <a:solidFill>
                <a:srgbClr val="CCCCCC"/>
              </a:solidFill>
              <a:latin typeface="Average"/>
              <a:ea typeface="Average"/>
              <a:cs typeface="Average"/>
              <a:sym typeface="Average"/>
            </a:endParaRPr>
          </a:p>
          <a:p>
            <a:pPr marL="457200" lvl="0" indent="-381000" algn="l" rtl="0">
              <a:spcBef>
                <a:spcPts val="0"/>
              </a:spcBef>
              <a:spcAft>
                <a:spcPts val="0"/>
              </a:spcAft>
              <a:buClr>
                <a:srgbClr val="CCCCCC"/>
              </a:buClr>
              <a:buSzPts val="2400"/>
              <a:buFont typeface="Average"/>
              <a:buChar char="●"/>
            </a:pPr>
            <a:r>
              <a:rPr lang="en" sz="2400">
                <a:solidFill>
                  <a:srgbClr val="CCCCCC"/>
                </a:solidFill>
                <a:latin typeface="Average"/>
                <a:ea typeface="Average"/>
                <a:cs typeface="Average"/>
                <a:sym typeface="Average"/>
              </a:rPr>
              <a:t>Different users having different taste can get the recommendation.</a:t>
            </a:r>
            <a:endParaRPr sz="2400">
              <a:solidFill>
                <a:srgbClr val="CCCCCC"/>
              </a:solidFill>
              <a:latin typeface="Average"/>
              <a:ea typeface="Average"/>
              <a:cs typeface="Average"/>
              <a:sym typeface="Average"/>
            </a:endParaRPr>
          </a:p>
          <a:p>
            <a:pPr marL="457200" lvl="0" indent="-381000" algn="l" rtl="0">
              <a:spcBef>
                <a:spcPts val="0"/>
              </a:spcBef>
              <a:spcAft>
                <a:spcPts val="0"/>
              </a:spcAft>
              <a:buClr>
                <a:srgbClr val="CCCCCC"/>
              </a:buClr>
              <a:buSzPts val="2400"/>
              <a:buFont typeface="Average"/>
              <a:buChar char="●"/>
            </a:pPr>
            <a:r>
              <a:rPr lang="en" sz="2400">
                <a:solidFill>
                  <a:srgbClr val="CCCCCC"/>
                </a:solidFill>
                <a:latin typeface="Average"/>
                <a:ea typeface="Average"/>
                <a:cs typeface="Average"/>
                <a:sym typeface="Average"/>
              </a:rPr>
              <a:t>It can recommend completely unseen and unpopular items. That is it can recommend new items.</a:t>
            </a:r>
            <a:endParaRPr sz="2400">
              <a:solidFill>
                <a:srgbClr val="CCCCCC"/>
              </a:solidFill>
              <a:latin typeface="Average"/>
              <a:ea typeface="Average"/>
              <a:cs typeface="Average"/>
              <a:sym typeface="Average"/>
            </a:endParaRPr>
          </a:p>
          <a:p>
            <a:pPr marL="457200" lvl="0" indent="-381000" algn="l" rtl="0">
              <a:spcBef>
                <a:spcPts val="0"/>
              </a:spcBef>
              <a:spcAft>
                <a:spcPts val="0"/>
              </a:spcAft>
              <a:buClr>
                <a:srgbClr val="CCCCCC"/>
              </a:buClr>
              <a:buSzPts val="2400"/>
              <a:buFont typeface="Average"/>
              <a:buChar char="●"/>
            </a:pPr>
            <a:r>
              <a:rPr lang="en" sz="2400" b="1">
                <a:solidFill>
                  <a:srgbClr val="CCCCCC"/>
                </a:solidFill>
                <a:latin typeface="Average"/>
                <a:ea typeface="Average"/>
                <a:cs typeface="Average"/>
                <a:sym typeface="Average"/>
              </a:rPr>
              <a:t>Transparency: </a:t>
            </a:r>
            <a:r>
              <a:rPr lang="en" sz="2400">
                <a:solidFill>
                  <a:srgbClr val="CCCCCC"/>
                </a:solidFill>
                <a:latin typeface="Average"/>
                <a:ea typeface="Average"/>
                <a:cs typeface="Average"/>
                <a:sym typeface="Average"/>
              </a:rPr>
              <a:t> It provides explanation of recommended items by listing content-features that caused an item to be recommended.</a:t>
            </a:r>
            <a:endParaRPr sz="2400">
              <a:solidFill>
                <a:srgbClr val="CCCCCC"/>
              </a:solidFill>
              <a:latin typeface="Average"/>
              <a:ea typeface="Average"/>
              <a:cs typeface="Average"/>
              <a:sym typeface="Averag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460475" y="230000"/>
            <a:ext cx="7852200" cy="861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Disadvantages of Content-based approach</a:t>
            </a:r>
            <a:endParaRPr/>
          </a:p>
        </p:txBody>
      </p:sp>
      <p:sp>
        <p:nvSpPr>
          <p:cNvPr id="110" name="Google Shape;110;p21"/>
          <p:cNvSpPr txBox="1"/>
          <p:nvPr/>
        </p:nvSpPr>
        <p:spPr>
          <a:xfrm>
            <a:off x="449700" y="997775"/>
            <a:ext cx="8432100" cy="39069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Clr>
                <a:srgbClr val="CCCCCC"/>
              </a:buClr>
              <a:buSzPts val="2400"/>
              <a:buFont typeface="Average"/>
              <a:buChar char="●"/>
            </a:pPr>
            <a:r>
              <a:rPr lang="en" sz="2400">
                <a:solidFill>
                  <a:srgbClr val="CCCCCC"/>
                </a:solidFill>
                <a:latin typeface="Average"/>
                <a:ea typeface="Average"/>
                <a:cs typeface="Average"/>
                <a:sym typeface="Average"/>
              </a:rPr>
              <a:t>Extraction of important features is difficult</a:t>
            </a:r>
            <a:endParaRPr sz="2400">
              <a:solidFill>
                <a:srgbClr val="CCCCCC"/>
              </a:solidFill>
              <a:latin typeface="Average"/>
              <a:ea typeface="Average"/>
              <a:cs typeface="Average"/>
              <a:sym typeface="Average"/>
            </a:endParaRPr>
          </a:p>
          <a:p>
            <a:pPr marL="457200" lvl="0" indent="-381000" algn="l" rtl="0">
              <a:spcBef>
                <a:spcPts val="0"/>
              </a:spcBef>
              <a:spcAft>
                <a:spcPts val="0"/>
              </a:spcAft>
              <a:buClr>
                <a:srgbClr val="CCCCCC"/>
              </a:buClr>
              <a:buSzPts val="2400"/>
              <a:buFont typeface="Average"/>
              <a:buChar char="●"/>
            </a:pPr>
            <a:r>
              <a:rPr lang="en" sz="2400" b="1">
                <a:solidFill>
                  <a:srgbClr val="CCCCCC"/>
                </a:solidFill>
                <a:latin typeface="Average"/>
                <a:ea typeface="Average"/>
                <a:cs typeface="Average"/>
                <a:sym typeface="Average"/>
              </a:rPr>
              <a:t>Insufficient content:</a:t>
            </a:r>
            <a:r>
              <a:rPr lang="en" sz="2400">
                <a:solidFill>
                  <a:srgbClr val="CCCCCC"/>
                </a:solidFill>
                <a:latin typeface="Average"/>
                <a:ea typeface="Average"/>
                <a:cs typeface="Average"/>
                <a:sym typeface="Average"/>
              </a:rPr>
              <a:t> If the information is not enough to discriminate the items precisely, the recommendation might not be precise.</a:t>
            </a:r>
            <a:endParaRPr sz="2400">
              <a:solidFill>
                <a:srgbClr val="CCCCCC"/>
              </a:solidFill>
              <a:latin typeface="Average"/>
              <a:ea typeface="Average"/>
              <a:cs typeface="Average"/>
              <a:sym typeface="Average"/>
            </a:endParaRPr>
          </a:p>
          <a:p>
            <a:pPr marL="457200" lvl="0" indent="-381000" algn="l" rtl="0">
              <a:spcBef>
                <a:spcPts val="0"/>
              </a:spcBef>
              <a:spcAft>
                <a:spcPts val="0"/>
              </a:spcAft>
              <a:buClr>
                <a:srgbClr val="CCCCCC"/>
              </a:buClr>
              <a:buSzPts val="2400"/>
              <a:buFont typeface="Average"/>
              <a:buChar char="●"/>
            </a:pPr>
            <a:r>
              <a:rPr lang="en" sz="2400">
                <a:solidFill>
                  <a:srgbClr val="CCCCCC"/>
                </a:solidFill>
                <a:latin typeface="Average"/>
                <a:ea typeface="Average"/>
                <a:cs typeface="Average"/>
                <a:sym typeface="Average"/>
              </a:rPr>
              <a:t>Building a new user profile is difficult</a:t>
            </a:r>
            <a:endParaRPr sz="2400">
              <a:solidFill>
                <a:srgbClr val="CCCCCC"/>
              </a:solidFill>
              <a:latin typeface="Average"/>
              <a:ea typeface="Average"/>
              <a:cs typeface="Average"/>
              <a:sym typeface="Average"/>
            </a:endParaRPr>
          </a:p>
          <a:p>
            <a:pPr marL="457200" lvl="0" indent="-381000" algn="l" rtl="0">
              <a:spcBef>
                <a:spcPts val="0"/>
              </a:spcBef>
              <a:spcAft>
                <a:spcPts val="0"/>
              </a:spcAft>
              <a:buClr>
                <a:srgbClr val="CCCCCC"/>
              </a:buClr>
              <a:buSzPts val="2400"/>
              <a:buFont typeface="Average"/>
              <a:buChar char="●"/>
            </a:pPr>
            <a:r>
              <a:rPr lang="en" sz="2400">
                <a:solidFill>
                  <a:srgbClr val="CCCCCC"/>
                </a:solidFill>
                <a:latin typeface="Average"/>
                <a:ea typeface="Average"/>
                <a:cs typeface="Average"/>
                <a:sym typeface="Average"/>
              </a:rPr>
              <a:t>It never recommends items outside a user’s content profile</a:t>
            </a:r>
            <a:endParaRPr sz="2400">
              <a:solidFill>
                <a:srgbClr val="CCCCCC"/>
              </a:solidFill>
              <a:latin typeface="Average"/>
              <a:ea typeface="Average"/>
              <a:cs typeface="Average"/>
              <a:sym typeface="Average"/>
            </a:endParaRPr>
          </a:p>
          <a:p>
            <a:pPr marL="457200" lvl="0" indent="-381000" algn="l" rtl="0">
              <a:spcBef>
                <a:spcPts val="0"/>
              </a:spcBef>
              <a:spcAft>
                <a:spcPts val="0"/>
              </a:spcAft>
              <a:buClr>
                <a:srgbClr val="CCCCCC"/>
              </a:buClr>
              <a:buSzPts val="2400"/>
              <a:buFont typeface="Average"/>
              <a:buChar char="●"/>
            </a:pPr>
            <a:r>
              <a:rPr lang="en" sz="2400">
                <a:solidFill>
                  <a:srgbClr val="CCCCCC"/>
                </a:solidFill>
                <a:latin typeface="Average"/>
                <a:ea typeface="Average"/>
                <a:cs typeface="Average"/>
                <a:sym typeface="Average"/>
              </a:rPr>
              <a:t>Content-based method provides a limit degree of novelty, since it has to match up the features of profile and items. The recommendation might not surprise the user.</a:t>
            </a:r>
            <a:endParaRPr sz="2400">
              <a:solidFill>
                <a:srgbClr val="CCCCCC"/>
              </a:solidFill>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1233</Words>
  <Application>Microsoft Macintosh PowerPoint</Application>
  <PresentationFormat>On-screen Show (16:9)</PresentationFormat>
  <Paragraphs>116</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Oswald</vt:lpstr>
      <vt:lpstr>Average</vt:lpstr>
      <vt:lpstr>Arial</vt:lpstr>
      <vt:lpstr>Slate</vt:lpstr>
      <vt:lpstr>Recommender Systems</vt:lpstr>
      <vt:lpstr>Introduction</vt:lpstr>
      <vt:lpstr>Why use Recommendation Systems</vt:lpstr>
      <vt:lpstr>Part 1 A Model for Recommendation Systems Content-Based Systems</vt:lpstr>
      <vt:lpstr>Content-Based Systems</vt:lpstr>
      <vt:lpstr>Item Profiles</vt:lpstr>
      <vt:lpstr>Calculating TF-IDF</vt:lpstr>
      <vt:lpstr>Advantages of Content-based approach</vt:lpstr>
      <vt:lpstr>Disadvantages of Content-based approach</vt:lpstr>
      <vt:lpstr>Which score can be used to evaluate how important a word is to a document? </vt:lpstr>
      <vt:lpstr>TF-IDF Score</vt:lpstr>
      <vt:lpstr>Part 2 Collaborative Filtering Dimensionality Reduction</vt:lpstr>
      <vt:lpstr>Collaborative Filtering</vt:lpstr>
      <vt:lpstr>Data Cleaning </vt:lpstr>
      <vt:lpstr>Duality Of Similarity </vt:lpstr>
      <vt:lpstr>Clustering Users and Items</vt:lpstr>
      <vt:lpstr>Dimensionality Reduction</vt:lpstr>
      <vt:lpstr>Which method could be used to group users and items into categories to make recommendation easier? </vt:lpstr>
      <vt:lpstr>Clustering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Recommender Systems</dc:title>
  <cp:lastModifiedBy>apnav poptani</cp:lastModifiedBy>
  <cp:revision>1</cp:revision>
  <dcterms:modified xsi:type="dcterms:W3CDTF">2020-03-31T20:04:02Z</dcterms:modified>
</cp:coreProperties>
</file>