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816" y="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27988404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lang="en"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WHAT IS A BID? A SET OF WORDS</a:t>
            </a:r>
          </a:p>
          <a:p>
            <a:pPr lvl="0">
              <a:spcBef>
                <a:spcPts val="0"/>
              </a:spcBef>
              <a:buNone/>
            </a:pPr>
            <a:r>
              <a:rPr lang="en" dirty="0"/>
              <a:t>HOW DO YOU LOWER THE AMOUNT OF WORK? Sorting by rarest-first</a:t>
            </a:r>
          </a:p>
          <a:p>
            <a:pPr lvl="0">
              <a:spcBef>
                <a:spcPts val="0"/>
              </a:spcBef>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What is the benefits of using the MapReduce and Bulk-Synchronous Solutions to the Graph Model?</a:t>
            </a:r>
          </a:p>
          <a:p>
            <a:pPr lvl="0">
              <a:spcBef>
                <a:spcPts val="0"/>
              </a:spcBef>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dirty="0"/>
              <a:t>What are the things that are considered when solving the Adwords Problem and which one can be ignored in practice?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dirty="0"/>
              <a:t>Is the Greedy Algorithm or the Balance Algorithm better to salve </a:t>
            </a:r>
            <a:r>
              <a:rPr lang="en" sz="1400" b="1" dirty="0">
                <a:solidFill>
                  <a:schemeClr val="dk2"/>
                </a:solidFill>
                <a:latin typeface="Roboto"/>
                <a:ea typeface="Roboto"/>
                <a:cs typeface="Roboto"/>
                <a:sym typeface="Roboto"/>
              </a:rPr>
              <a:t>The Adwords Problem?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2744012" y="756700"/>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1" name="Shape 11"/>
          <p:cNvSpPr/>
          <p:nvPr/>
        </p:nvSpPr>
        <p:spPr>
          <a:xfrm rot="10800000">
            <a:off x="5318350" y="32667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2" name="Shape 12"/>
          <p:cNvSpPr txBox="1">
            <a:spLocks noGrp="1"/>
          </p:cNvSpPr>
          <p:nvPr>
            <p:ph type="ctrTitle"/>
          </p:nvPr>
        </p:nvSpPr>
        <p:spPr>
          <a:xfrm>
            <a:off x="3044700" y="1444255"/>
            <a:ext cx="3054600" cy="1537199"/>
          </a:xfrm>
          <a:prstGeom prst="rect">
            <a:avLst/>
          </a:prstGeom>
        </p:spPr>
        <p:txBody>
          <a:bodyPr lIns="91425" tIns="91425" rIns="91425" bIns="91425" anchor="b"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13" name="Shape 13"/>
          <p:cNvSpPr txBox="1">
            <a:spLocks noGrp="1"/>
          </p:cNvSpPr>
          <p:nvPr>
            <p:ph type="subTitle" idx="1"/>
          </p:nvPr>
        </p:nvSpPr>
        <p:spPr>
          <a:xfrm>
            <a:off x="3044700" y="3116580"/>
            <a:ext cx="3054600" cy="701400"/>
          </a:xfrm>
          <a:prstGeom prst="rect">
            <a:avLst/>
          </a:prstGeom>
        </p:spPr>
        <p:txBody>
          <a:bodyPr lIns="91425" tIns="91425" rIns="91425" bIns="91425" anchor="t" anchorCtr="0"/>
          <a:lstStyle>
            <a:lvl1pPr lvl="0" algn="ctr" rtl="0">
              <a:lnSpc>
                <a:spcPct val="100000"/>
              </a:lnSpc>
              <a:spcBef>
                <a:spcPts val="0"/>
              </a:spcBef>
              <a:spcAft>
                <a:spcPts val="0"/>
              </a:spcAft>
              <a:buSzPct val="100000"/>
              <a:buFont typeface="Economica"/>
              <a:buNone/>
              <a:defRPr sz="2100">
                <a:latin typeface="Economica"/>
                <a:ea typeface="Economica"/>
                <a:cs typeface="Economica"/>
                <a:sym typeface="Economica"/>
              </a:defRPr>
            </a:lvl1pPr>
            <a:lvl2pPr lvl="1" algn="ctr" rtl="0">
              <a:lnSpc>
                <a:spcPct val="100000"/>
              </a:lnSpc>
              <a:spcBef>
                <a:spcPts val="0"/>
              </a:spcBef>
              <a:spcAft>
                <a:spcPts val="0"/>
              </a:spcAft>
              <a:buSzPct val="100000"/>
              <a:buFont typeface="Economica"/>
              <a:buNone/>
              <a:defRPr sz="2100">
                <a:latin typeface="Economica"/>
                <a:ea typeface="Economica"/>
                <a:cs typeface="Economica"/>
                <a:sym typeface="Economica"/>
              </a:defRPr>
            </a:lvl2pPr>
            <a:lvl3pPr lvl="2" algn="ctr" rtl="0">
              <a:lnSpc>
                <a:spcPct val="100000"/>
              </a:lnSpc>
              <a:spcBef>
                <a:spcPts val="0"/>
              </a:spcBef>
              <a:spcAft>
                <a:spcPts val="0"/>
              </a:spcAft>
              <a:buSzPct val="100000"/>
              <a:buFont typeface="Economica"/>
              <a:buNone/>
              <a:defRPr sz="2100">
                <a:latin typeface="Economica"/>
                <a:ea typeface="Economica"/>
                <a:cs typeface="Economica"/>
                <a:sym typeface="Economica"/>
              </a:defRPr>
            </a:lvl3pPr>
            <a:lvl4pPr lvl="3" algn="ctr" rtl="0">
              <a:lnSpc>
                <a:spcPct val="100000"/>
              </a:lnSpc>
              <a:spcBef>
                <a:spcPts val="0"/>
              </a:spcBef>
              <a:spcAft>
                <a:spcPts val="0"/>
              </a:spcAft>
              <a:buSzPct val="100000"/>
              <a:buFont typeface="Economica"/>
              <a:buNone/>
              <a:defRPr sz="2100">
                <a:latin typeface="Economica"/>
                <a:ea typeface="Economica"/>
                <a:cs typeface="Economica"/>
                <a:sym typeface="Economica"/>
              </a:defRPr>
            </a:lvl4pPr>
            <a:lvl5pPr lvl="4" algn="ctr" rtl="0">
              <a:lnSpc>
                <a:spcPct val="100000"/>
              </a:lnSpc>
              <a:spcBef>
                <a:spcPts val="0"/>
              </a:spcBef>
              <a:spcAft>
                <a:spcPts val="0"/>
              </a:spcAft>
              <a:buSzPct val="100000"/>
              <a:buFont typeface="Economica"/>
              <a:buNone/>
              <a:defRPr sz="2100">
                <a:latin typeface="Economica"/>
                <a:ea typeface="Economica"/>
                <a:cs typeface="Economica"/>
                <a:sym typeface="Economica"/>
              </a:defRPr>
            </a:lvl5pPr>
            <a:lvl6pPr lvl="5" algn="ctr" rtl="0">
              <a:lnSpc>
                <a:spcPct val="100000"/>
              </a:lnSpc>
              <a:spcBef>
                <a:spcPts val="0"/>
              </a:spcBef>
              <a:spcAft>
                <a:spcPts val="0"/>
              </a:spcAft>
              <a:buSzPct val="100000"/>
              <a:buFont typeface="Economica"/>
              <a:buNone/>
              <a:defRPr sz="2100">
                <a:latin typeface="Economica"/>
                <a:ea typeface="Economica"/>
                <a:cs typeface="Economica"/>
                <a:sym typeface="Economica"/>
              </a:defRPr>
            </a:lvl6pPr>
            <a:lvl7pPr lvl="6" algn="ctr" rtl="0">
              <a:lnSpc>
                <a:spcPct val="100000"/>
              </a:lnSpc>
              <a:spcBef>
                <a:spcPts val="0"/>
              </a:spcBef>
              <a:spcAft>
                <a:spcPts val="0"/>
              </a:spcAft>
              <a:buSzPct val="100000"/>
              <a:buFont typeface="Economica"/>
              <a:buNone/>
              <a:defRPr sz="2100">
                <a:latin typeface="Economica"/>
                <a:ea typeface="Economica"/>
                <a:cs typeface="Economica"/>
                <a:sym typeface="Economica"/>
              </a:defRPr>
            </a:lvl7pPr>
            <a:lvl8pPr lvl="7" algn="ctr" rtl="0">
              <a:lnSpc>
                <a:spcPct val="100000"/>
              </a:lnSpc>
              <a:spcBef>
                <a:spcPts val="0"/>
              </a:spcBef>
              <a:spcAft>
                <a:spcPts val="0"/>
              </a:spcAft>
              <a:buSzPct val="100000"/>
              <a:buFont typeface="Economica"/>
              <a:buNone/>
              <a:defRPr sz="2100">
                <a:latin typeface="Economica"/>
                <a:ea typeface="Economica"/>
                <a:cs typeface="Economica"/>
                <a:sym typeface="Economica"/>
              </a:defRPr>
            </a:lvl8pPr>
            <a:lvl9pPr lvl="8" algn="ctr" rtl="0">
              <a:lnSpc>
                <a:spcPct val="100000"/>
              </a:lnSpc>
              <a:spcBef>
                <a:spcPts val="0"/>
              </a:spcBef>
              <a:spcAft>
                <a:spcPts val="0"/>
              </a:spcAft>
              <a:buSzPct val="100000"/>
              <a:buFont typeface="Economica"/>
              <a:buNone/>
              <a:defRPr sz="2100">
                <a:latin typeface="Economica"/>
                <a:ea typeface="Economica"/>
                <a:cs typeface="Economica"/>
                <a:sym typeface="Economica"/>
              </a:defRPr>
            </a:lvl9pPr>
          </a:lstStyle>
          <a:p>
            <a:endParaRPr/>
          </a:p>
        </p:txBody>
      </p:sp>
      <p:sp>
        <p:nvSpPr>
          <p:cNvPr id="14" name="Shape 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3" name="Shape 53"/>
          <p:cNvSpPr txBox="1">
            <a:spLocks noGrp="1"/>
          </p:cNvSpPr>
          <p:nvPr>
            <p:ph type="title"/>
          </p:nvPr>
        </p:nvSpPr>
        <p:spPr>
          <a:xfrm>
            <a:off x="311700" y="957125"/>
            <a:ext cx="8520600" cy="2128800"/>
          </a:xfrm>
          <a:prstGeom prst="rect">
            <a:avLst/>
          </a:prstGeom>
        </p:spPr>
        <p:txBody>
          <a:bodyPr lIns="91425" tIns="91425" rIns="91425" bIns="91425" anchor="ctr" anchorCtr="0"/>
          <a:lstStyle>
            <a:lvl1pPr lvl="0" algn="ctr" rtl="0">
              <a:spcBef>
                <a:spcPts val="0"/>
              </a:spcBef>
              <a:buClr>
                <a:schemeClr val="lt2"/>
              </a:buClr>
              <a:buSzPct val="100000"/>
              <a:defRPr sz="16000">
                <a:solidFill>
                  <a:schemeClr val="lt2"/>
                </a:solidFill>
              </a:defRPr>
            </a:lvl1pPr>
            <a:lvl2pPr lvl="1" algn="ctr" rtl="0">
              <a:spcBef>
                <a:spcPts val="0"/>
              </a:spcBef>
              <a:buClr>
                <a:schemeClr val="lt2"/>
              </a:buClr>
              <a:buSzPct val="100000"/>
              <a:defRPr sz="16000">
                <a:solidFill>
                  <a:schemeClr val="lt2"/>
                </a:solidFill>
              </a:defRPr>
            </a:lvl2pPr>
            <a:lvl3pPr lvl="2" algn="ctr" rtl="0">
              <a:spcBef>
                <a:spcPts val="0"/>
              </a:spcBef>
              <a:buClr>
                <a:schemeClr val="lt2"/>
              </a:buClr>
              <a:buSzPct val="100000"/>
              <a:defRPr sz="16000">
                <a:solidFill>
                  <a:schemeClr val="lt2"/>
                </a:solidFill>
              </a:defRPr>
            </a:lvl3pPr>
            <a:lvl4pPr lvl="3" algn="ctr" rtl="0">
              <a:spcBef>
                <a:spcPts val="0"/>
              </a:spcBef>
              <a:buClr>
                <a:schemeClr val="lt2"/>
              </a:buClr>
              <a:buSzPct val="100000"/>
              <a:defRPr sz="16000">
                <a:solidFill>
                  <a:schemeClr val="lt2"/>
                </a:solidFill>
              </a:defRPr>
            </a:lvl4pPr>
            <a:lvl5pPr lvl="4" algn="ctr" rtl="0">
              <a:spcBef>
                <a:spcPts val="0"/>
              </a:spcBef>
              <a:buClr>
                <a:schemeClr val="lt2"/>
              </a:buClr>
              <a:buSzPct val="100000"/>
              <a:defRPr sz="16000">
                <a:solidFill>
                  <a:schemeClr val="lt2"/>
                </a:solidFill>
              </a:defRPr>
            </a:lvl5pPr>
            <a:lvl6pPr lvl="5" algn="ctr" rtl="0">
              <a:spcBef>
                <a:spcPts val="0"/>
              </a:spcBef>
              <a:buClr>
                <a:schemeClr val="lt2"/>
              </a:buClr>
              <a:buSzPct val="100000"/>
              <a:defRPr sz="16000">
                <a:solidFill>
                  <a:schemeClr val="lt2"/>
                </a:solidFill>
              </a:defRPr>
            </a:lvl6pPr>
            <a:lvl7pPr lvl="6" algn="ctr" rtl="0">
              <a:spcBef>
                <a:spcPts val="0"/>
              </a:spcBef>
              <a:buClr>
                <a:schemeClr val="lt2"/>
              </a:buClr>
              <a:buSzPct val="100000"/>
              <a:defRPr sz="16000">
                <a:solidFill>
                  <a:schemeClr val="lt2"/>
                </a:solidFill>
              </a:defRPr>
            </a:lvl7pPr>
            <a:lvl8pPr lvl="7" algn="ctr" rtl="0">
              <a:spcBef>
                <a:spcPts val="0"/>
              </a:spcBef>
              <a:buClr>
                <a:schemeClr val="lt2"/>
              </a:buClr>
              <a:buSzPct val="100000"/>
              <a:defRPr sz="16000">
                <a:solidFill>
                  <a:schemeClr val="lt2"/>
                </a:solidFill>
              </a:defRPr>
            </a:lvl8pPr>
            <a:lvl9pPr lvl="8" algn="ctr" rtl="0">
              <a:spcBef>
                <a:spcPts val="0"/>
              </a:spcBef>
              <a:buClr>
                <a:schemeClr val="lt2"/>
              </a:buClr>
              <a:buSzPct val="100000"/>
              <a:defRPr sz="16000">
                <a:solidFill>
                  <a:schemeClr val="lt2"/>
                </a:solidFill>
              </a:defRPr>
            </a:lvl9pPr>
          </a:lstStyle>
          <a:p>
            <a:endParaRPr/>
          </a:p>
        </p:txBody>
      </p:sp>
      <p:sp>
        <p:nvSpPr>
          <p:cNvPr id="54" name="Shape 54"/>
          <p:cNvSpPr txBox="1">
            <a:spLocks noGrp="1"/>
          </p:cNvSpPr>
          <p:nvPr>
            <p:ph type="body" idx="1"/>
          </p:nvPr>
        </p:nvSpPr>
        <p:spPr>
          <a:xfrm>
            <a:off x="311700" y="3162000"/>
            <a:ext cx="8520600" cy="1071600"/>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55" name="Shape 5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p:nvPr/>
        </p:nvSpPr>
        <p:spPr>
          <a:xfrm flipH="1">
            <a:off x="7595937" y="4602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7" name="Shape 17"/>
          <p:cNvSpPr/>
          <p:nvPr/>
        </p:nvSpPr>
        <p:spPr>
          <a:xfrm rot="10800000" flipH="1">
            <a:off x="466425" y="35583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8" name="Shape 18"/>
          <p:cNvSpPr txBox="1">
            <a:spLocks noGrp="1"/>
          </p:cNvSpPr>
          <p:nvPr>
            <p:ph type="title"/>
          </p:nvPr>
        </p:nvSpPr>
        <p:spPr>
          <a:xfrm>
            <a:off x="773700" y="1806450"/>
            <a:ext cx="7596600" cy="1530600"/>
          </a:xfrm>
          <a:prstGeom prst="rect">
            <a:avLst/>
          </a:prstGeom>
        </p:spPr>
        <p:txBody>
          <a:bodyPr lIns="91425" tIns="91425" rIns="91425" bIns="91425" anchor="ctr"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2" name="Shape 22"/>
          <p:cNvSpPr txBox="1">
            <a:spLocks noGrp="1"/>
          </p:cNvSpPr>
          <p:nvPr>
            <p:ph type="title"/>
          </p:nvPr>
        </p:nvSpPr>
        <p:spPr>
          <a:xfrm>
            <a:off x="311700" y="315925"/>
            <a:ext cx="8520600" cy="831300"/>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3" name="Shape 23"/>
          <p:cNvSpPr txBox="1">
            <a:spLocks noGrp="1"/>
          </p:cNvSpPr>
          <p:nvPr>
            <p:ph type="body" idx="1"/>
          </p:nvPr>
        </p:nvSpPr>
        <p:spPr>
          <a:xfrm>
            <a:off x="311700" y="1225225"/>
            <a:ext cx="8520600" cy="33540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315925"/>
            <a:ext cx="8520600" cy="831300"/>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7" name="Shape 27"/>
          <p:cNvSpPr txBox="1">
            <a:spLocks noGrp="1"/>
          </p:cNvSpPr>
          <p:nvPr>
            <p:ph type="body" idx="1"/>
          </p:nvPr>
        </p:nvSpPr>
        <p:spPr>
          <a:xfrm>
            <a:off x="311700" y="1225225"/>
            <a:ext cx="3999900" cy="33540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8" name="Shape 28"/>
          <p:cNvSpPr txBox="1">
            <a:spLocks noGrp="1"/>
          </p:cNvSpPr>
          <p:nvPr>
            <p:ph type="body" idx="2"/>
          </p:nvPr>
        </p:nvSpPr>
        <p:spPr>
          <a:xfrm>
            <a:off x="4832400" y="1225225"/>
            <a:ext cx="3999900" cy="33540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15925"/>
            <a:ext cx="8520600" cy="831300"/>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rtl="0">
              <a:spcBef>
                <a:spcPts val="0"/>
              </a:spcBef>
              <a:buSzPct val="100000"/>
              <a:defRPr sz="3000"/>
            </a:lvl1pPr>
            <a:lvl2pPr lvl="1" rtl="0">
              <a:spcBef>
                <a:spcPts val="0"/>
              </a:spcBef>
              <a:buSzPct val="100000"/>
              <a:defRPr sz="3000"/>
            </a:lvl2pPr>
            <a:lvl3pPr lvl="2" rtl="0">
              <a:spcBef>
                <a:spcPts val="0"/>
              </a:spcBef>
              <a:buSzPct val="100000"/>
              <a:defRPr sz="3000"/>
            </a:lvl3pPr>
            <a:lvl4pPr lvl="3" rtl="0">
              <a:spcBef>
                <a:spcPts val="0"/>
              </a:spcBef>
              <a:buSzPct val="100000"/>
              <a:defRPr sz="3000"/>
            </a:lvl4pPr>
            <a:lvl5pPr lvl="4" rtl="0">
              <a:spcBef>
                <a:spcPts val="0"/>
              </a:spcBef>
              <a:buSzPct val="100000"/>
              <a:defRPr sz="3000"/>
            </a:lvl5pPr>
            <a:lvl6pPr lvl="5" rtl="0">
              <a:spcBef>
                <a:spcPts val="0"/>
              </a:spcBef>
              <a:buSzPct val="100000"/>
              <a:defRPr sz="3000"/>
            </a:lvl6pPr>
            <a:lvl7pPr lvl="6" rtl="0">
              <a:spcBef>
                <a:spcPts val="0"/>
              </a:spcBef>
              <a:buSzPct val="100000"/>
              <a:defRPr sz="3000"/>
            </a:lvl7pPr>
            <a:lvl8pPr lvl="7" rtl="0">
              <a:spcBef>
                <a:spcPts val="0"/>
              </a:spcBef>
              <a:buSzPct val="100000"/>
              <a:defRPr sz="3000"/>
            </a:lvl8pPr>
            <a:lvl9pPr lvl="8" rtl="0">
              <a:spcBef>
                <a:spcPts val="0"/>
              </a:spcBef>
              <a:buSzPct val="100000"/>
              <a:defRPr sz="3000"/>
            </a:lvl9pPr>
          </a:lstStyle>
          <a:p>
            <a:endParaRPr/>
          </a:p>
        </p:txBody>
      </p:sp>
      <p:sp>
        <p:nvSpPr>
          <p:cNvPr id="35" name="Shape 35"/>
          <p:cNvSpPr txBox="1">
            <a:spLocks noGrp="1"/>
          </p:cNvSpPr>
          <p:nvPr>
            <p:ph type="body" idx="1"/>
          </p:nvPr>
        </p:nvSpPr>
        <p:spPr>
          <a:xfrm>
            <a:off x="311700" y="1399399"/>
            <a:ext cx="2808000" cy="27849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36" name="Shape 3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9" name="Shape 39"/>
          <p:cNvSpPr txBox="1">
            <a:spLocks noGrp="1"/>
          </p:cNvSpPr>
          <p:nvPr>
            <p:ph type="title"/>
          </p:nvPr>
        </p:nvSpPr>
        <p:spPr>
          <a:xfrm>
            <a:off x="490250" y="450150"/>
            <a:ext cx="5878800" cy="4090800"/>
          </a:xfrm>
          <a:prstGeom prst="rect">
            <a:avLst/>
          </a:prstGeom>
        </p:spPr>
        <p:txBody>
          <a:bodyPr lIns="91425" tIns="91425" rIns="91425" bIns="91425" anchor="ctr" anchorCtr="0"/>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cxnSp>
        <p:nvCxnSpPr>
          <p:cNvPr id="43" name="Shape 43"/>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4" name="Shape 44"/>
          <p:cNvSpPr txBox="1">
            <a:spLocks noGrp="1"/>
          </p:cNvSpPr>
          <p:nvPr>
            <p:ph type="title"/>
          </p:nvPr>
        </p:nvSpPr>
        <p:spPr>
          <a:xfrm>
            <a:off x="265500" y="929275"/>
            <a:ext cx="4045200" cy="1786200"/>
          </a:xfrm>
          <a:prstGeom prst="rect">
            <a:avLst/>
          </a:prstGeom>
        </p:spPr>
        <p:txBody>
          <a:bodyPr lIns="91425" tIns="91425" rIns="91425" bIns="91425" anchor="b" anchorCtr="0"/>
          <a:lstStyle>
            <a:lvl1pPr lvl="0" algn="ctr" rtl="0">
              <a:spcBef>
                <a:spcPts val="0"/>
              </a:spcBef>
              <a:buClr>
                <a:schemeClr val="lt2"/>
              </a:buClr>
              <a:defRPr>
                <a:solidFill>
                  <a:schemeClr val="lt2"/>
                </a:solidFill>
              </a:defRPr>
            </a:lvl1pPr>
            <a:lvl2pPr lvl="1" algn="ctr" rtl="0">
              <a:spcBef>
                <a:spcPts val="0"/>
              </a:spcBef>
              <a:buClr>
                <a:schemeClr val="lt2"/>
              </a:buClr>
              <a:defRPr>
                <a:solidFill>
                  <a:schemeClr val="lt2"/>
                </a:solidFill>
              </a:defRPr>
            </a:lvl2pPr>
            <a:lvl3pPr lvl="2" algn="ctr" rtl="0">
              <a:spcBef>
                <a:spcPts val="0"/>
              </a:spcBef>
              <a:buClr>
                <a:schemeClr val="lt2"/>
              </a:buClr>
              <a:defRPr>
                <a:solidFill>
                  <a:schemeClr val="lt2"/>
                </a:solidFill>
              </a:defRPr>
            </a:lvl3pPr>
            <a:lvl4pPr lvl="3" algn="ctr" rtl="0">
              <a:spcBef>
                <a:spcPts val="0"/>
              </a:spcBef>
              <a:buClr>
                <a:schemeClr val="lt2"/>
              </a:buClr>
              <a:defRPr>
                <a:solidFill>
                  <a:schemeClr val="lt2"/>
                </a:solidFill>
              </a:defRPr>
            </a:lvl4pPr>
            <a:lvl5pPr lvl="4" algn="ctr" rtl="0">
              <a:spcBef>
                <a:spcPts val="0"/>
              </a:spcBef>
              <a:buClr>
                <a:schemeClr val="lt2"/>
              </a:buClr>
              <a:defRPr>
                <a:solidFill>
                  <a:schemeClr val="lt2"/>
                </a:solidFill>
              </a:defRPr>
            </a:lvl5pPr>
            <a:lvl6pPr lvl="5" algn="ctr" rtl="0">
              <a:spcBef>
                <a:spcPts val="0"/>
              </a:spcBef>
              <a:buClr>
                <a:schemeClr val="lt2"/>
              </a:buClr>
              <a:defRPr>
                <a:solidFill>
                  <a:schemeClr val="lt2"/>
                </a:solidFill>
              </a:defRPr>
            </a:lvl6pPr>
            <a:lvl7pPr lvl="6" algn="ctr" rtl="0">
              <a:spcBef>
                <a:spcPts val="0"/>
              </a:spcBef>
              <a:buClr>
                <a:schemeClr val="lt2"/>
              </a:buClr>
              <a:defRPr>
                <a:solidFill>
                  <a:schemeClr val="lt2"/>
                </a:solidFill>
              </a:defRPr>
            </a:lvl7pPr>
            <a:lvl8pPr lvl="7" algn="ctr" rtl="0">
              <a:spcBef>
                <a:spcPts val="0"/>
              </a:spcBef>
              <a:buClr>
                <a:schemeClr val="lt2"/>
              </a:buClr>
              <a:defRPr>
                <a:solidFill>
                  <a:schemeClr val="lt2"/>
                </a:solidFill>
              </a:defRPr>
            </a:lvl8pPr>
            <a:lvl9pPr lvl="8" algn="ctr" rtl="0">
              <a:spcBef>
                <a:spcPts val="0"/>
              </a:spcBef>
              <a:buClr>
                <a:schemeClr val="lt2"/>
              </a:buClr>
              <a:defRPr>
                <a:solidFill>
                  <a:schemeClr val="lt2"/>
                </a:solidFill>
              </a:defRPr>
            </a:lvl9pPr>
          </a:lstStyle>
          <a:p>
            <a:endParaRPr/>
          </a:p>
        </p:txBody>
      </p:sp>
      <p:sp>
        <p:nvSpPr>
          <p:cNvPr id="45" name="Shape 45"/>
          <p:cNvSpPr txBox="1">
            <a:spLocks noGrp="1"/>
          </p:cNvSpPr>
          <p:nvPr>
            <p:ph type="subTitle" idx="1"/>
          </p:nvPr>
        </p:nvSpPr>
        <p:spPr>
          <a:xfrm>
            <a:off x="265500" y="2769000"/>
            <a:ext cx="4045200" cy="1574100"/>
          </a:xfrm>
          <a:prstGeom prst="rect">
            <a:avLst/>
          </a:prstGeom>
        </p:spPr>
        <p:txBody>
          <a:bodyPr lIns="91425" tIns="91425" rIns="91425" bIns="91425" anchor="t" anchorCtr="0"/>
          <a:lstStyle>
            <a:lvl1pPr lvl="0" algn="ctr" rtl="0">
              <a:lnSpc>
                <a:spcPct val="100000"/>
              </a:lnSpc>
              <a:spcBef>
                <a:spcPts val="0"/>
              </a:spcBef>
              <a:spcAft>
                <a:spcPts val="0"/>
              </a:spcAft>
              <a:buSzPct val="100000"/>
              <a:buFont typeface="Economica"/>
              <a:buNone/>
              <a:defRPr sz="2400">
                <a:latin typeface="Economica"/>
                <a:ea typeface="Economica"/>
                <a:cs typeface="Economica"/>
                <a:sym typeface="Economica"/>
              </a:defRPr>
            </a:lvl1pPr>
            <a:lvl2pPr lvl="1" algn="ctr" rtl="0">
              <a:lnSpc>
                <a:spcPct val="100000"/>
              </a:lnSpc>
              <a:spcBef>
                <a:spcPts val="0"/>
              </a:spcBef>
              <a:spcAft>
                <a:spcPts val="0"/>
              </a:spcAft>
              <a:buSzPct val="100000"/>
              <a:buFont typeface="Economica"/>
              <a:buNone/>
              <a:defRPr sz="2400">
                <a:latin typeface="Economica"/>
                <a:ea typeface="Economica"/>
                <a:cs typeface="Economica"/>
                <a:sym typeface="Economica"/>
              </a:defRPr>
            </a:lvl2pPr>
            <a:lvl3pPr lvl="2" algn="ctr" rtl="0">
              <a:lnSpc>
                <a:spcPct val="100000"/>
              </a:lnSpc>
              <a:spcBef>
                <a:spcPts val="0"/>
              </a:spcBef>
              <a:spcAft>
                <a:spcPts val="0"/>
              </a:spcAft>
              <a:buSzPct val="100000"/>
              <a:buFont typeface="Economica"/>
              <a:buNone/>
              <a:defRPr sz="2400">
                <a:latin typeface="Economica"/>
                <a:ea typeface="Economica"/>
                <a:cs typeface="Economica"/>
                <a:sym typeface="Economica"/>
              </a:defRPr>
            </a:lvl3pPr>
            <a:lvl4pPr lvl="3" algn="ctr" rtl="0">
              <a:lnSpc>
                <a:spcPct val="100000"/>
              </a:lnSpc>
              <a:spcBef>
                <a:spcPts val="0"/>
              </a:spcBef>
              <a:spcAft>
                <a:spcPts val="0"/>
              </a:spcAft>
              <a:buSzPct val="100000"/>
              <a:buFont typeface="Economica"/>
              <a:buNone/>
              <a:defRPr sz="2400">
                <a:latin typeface="Economica"/>
                <a:ea typeface="Economica"/>
                <a:cs typeface="Economica"/>
                <a:sym typeface="Economica"/>
              </a:defRPr>
            </a:lvl4pPr>
            <a:lvl5pPr lvl="4" algn="ctr" rtl="0">
              <a:lnSpc>
                <a:spcPct val="100000"/>
              </a:lnSpc>
              <a:spcBef>
                <a:spcPts val="0"/>
              </a:spcBef>
              <a:spcAft>
                <a:spcPts val="0"/>
              </a:spcAft>
              <a:buSzPct val="100000"/>
              <a:buFont typeface="Economica"/>
              <a:buNone/>
              <a:defRPr sz="2400">
                <a:latin typeface="Economica"/>
                <a:ea typeface="Economica"/>
                <a:cs typeface="Economica"/>
                <a:sym typeface="Economica"/>
              </a:defRPr>
            </a:lvl5pPr>
            <a:lvl6pPr lvl="5" algn="ctr" rtl="0">
              <a:lnSpc>
                <a:spcPct val="100000"/>
              </a:lnSpc>
              <a:spcBef>
                <a:spcPts val="0"/>
              </a:spcBef>
              <a:spcAft>
                <a:spcPts val="0"/>
              </a:spcAft>
              <a:buSzPct val="100000"/>
              <a:buFont typeface="Economica"/>
              <a:buNone/>
              <a:defRPr sz="2400">
                <a:latin typeface="Economica"/>
                <a:ea typeface="Economica"/>
                <a:cs typeface="Economica"/>
                <a:sym typeface="Economica"/>
              </a:defRPr>
            </a:lvl6pPr>
            <a:lvl7pPr lvl="6" algn="ctr" rtl="0">
              <a:lnSpc>
                <a:spcPct val="100000"/>
              </a:lnSpc>
              <a:spcBef>
                <a:spcPts val="0"/>
              </a:spcBef>
              <a:spcAft>
                <a:spcPts val="0"/>
              </a:spcAft>
              <a:buSzPct val="100000"/>
              <a:buFont typeface="Economica"/>
              <a:buNone/>
              <a:defRPr sz="2400">
                <a:latin typeface="Economica"/>
                <a:ea typeface="Economica"/>
                <a:cs typeface="Economica"/>
                <a:sym typeface="Economica"/>
              </a:defRPr>
            </a:lvl7pPr>
            <a:lvl8pPr lvl="7" algn="ctr" rtl="0">
              <a:lnSpc>
                <a:spcPct val="100000"/>
              </a:lnSpc>
              <a:spcBef>
                <a:spcPts val="0"/>
              </a:spcBef>
              <a:spcAft>
                <a:spcPts val="0"/>
              </a:spcAft>
              <a:buSzPct val="100000"/>
              <a:buFont typeface="Economica"/>
              <a:buNone/>
              <a:defRPr sz="2400">
                <a:latin typeface="Economica"/>
                <a:ea typeface="Economica"/>
                <a:cs typeface="Economica"/>
                <a:sym typeface="Economica"/>
              </a:defRPr>
            </a:lvl8pPr>
            <a:lvl9pPr lvl="8" algn="ctr" rtl="0">
              <a:lnSpc>
                <a:spcPct val="100000"/>
              </a:lnSpc>
              <a:spcBef>
                <a:spcPts val="0"/>
              </a:spcBef>
              <a:spcAft>
                <a:spcPts val="0"/>
              </a:spcAft>
              <a:buSzPct val="100000"/>
              <a:buFont typeface="Economica"/>
              <a:buNone/>
              <a:defRPr sz="2400">
                <a:latin typeface="Economica"/>
                <a:ea typeface="Economica"/>
                <a:cs typeface="Economica"/>
                <a:sym typeface="Economica"/>
              </a:defRPr>
            </a:lvl9pPr>
          </a:lstStyle>
          <a:p>
            <a:endParaRPr/>
          </a:p>
        </p:txBody>
      </p:sp>
      <p:sp>
        <p:nvSpPr>
          <p:cNvPr id="46" name="Shape 46"/>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rtl="0">
              <a:spcBef>
                <a:spcPts val="0"/>
              </a:spcBef>
              <a:buClr>
                <a:schemeClr val="lt1"/>
              </a:buClr>
              <a:defRPr>
                <a:solidFill>
                  <a:schemeClr val="lt1"/>
                </a:solidFill>
              </a:defRPr>
            </a:lvl1pPr>
            <a:lvl2pPr lvl="1" rtl="0">
              <a:spcBef>
                <a:spcPts val="0"/>
              </a:spcBef>
              <a:buClr>
                <a:schemeClr val="lt1"/>
              </a:buClr>
              <a:defRPr>
                <a:solidFill>
                  <a:schemeClr val="lt1"/>
                </a:solidFill>
              </a:defRPr>
            </a:lvl2pPr>
            <a:lvl3pPr lvl="2" rtl="0">
              <a:spcBef>
                <a:spcPts val="0"/>
              </a:spcBef>
              <a:buClr>
                <a:schemeClr val="lt1"/>
              </a:buClr>
              <a:defRPr>
                <a:solidFill>
                  <a:schemeClr val="lt1"/>
                </a:solidFill>
              </a:defRPr>
            </a:lvl3pPr>
            <a:lvl4pPr lvl="3" rtl="0">
              <a:spcBef>
                <a:spcPts val="0"/>
              </a:spcBef>
              <a:buClr>
                <a:schemeClr val="lt1"/>
              </a:buClr>
              <a:defRPr>
                <a:solidFill>
                  <a:schemeClr val="lt1"/>
                </a:solidFill>
              </a:defRPr>
            </a:lvl4pPr>
            <a:lvl5pPr lvl="4" rtl="0">
              <a:spcBef>
                <a:spcPts val="0"/>
              </a:spcBef>
              <a:buClr>
                <a:schemeClr val="lt1"/>
              </a:buClr>
              <a:defRPr>
                <a:solidFill>
                  <a:schemeClr val="lt1"/>
                </a:solidFill>
              </a:defRPr>
            </a:lvl5pPr>
            <a:lvl6pPr lvl="5" rtl="0">
              <a:spcBef>
                <a:spcPts val="0"/>
              </a:spcBef>
              <a:buClr>
                <a:schemeClr val="lt1"/>
              </a:buClr>
              <a:defRPr>
                <a:solidFill>
                  <a:schemeClr val="lt1"/>
                </a:solidFill>
              </a:defRPr>
            </a:lvl6pPr>
            <a:lvl7pPr lvl="6" rtl="0">
              <a:spcBef>
                <a:spcPts val="0"/>
              </a:spcBef>
              <a:buClr>
                <a:schemeClr val="lt1"/>
              </a:buClr>
              <a:defRPr>
                <a:solidFill>
                  <a:schemeClr val="lt1"/>
                </a:solidFill>
              </a:defRPr>
            </a:lvl7pPr>
            <a:lvl8pPr lvl="7" rtl="0">
              <a:spcBef>
                <a:spcPts val="0"/>
              </a:spcBef>
              <a:buClr>
                <a:schemeClr val="lt1"/>
              </a:buClr>
              <a:defRPr>
                <a:solidFill>
                  <a:schemeClr val="lt1"/>
                </a:solidFill>
              </a:defRPr>
            </a:lvl8pPr>
            <a:lvl9pPr lvl="8" rtl="0">
              <a:spcBef>
                <a:spcPts val="0"/>
              </a:spcBef>
              <a:buClr>
                <a:schemeClr val="lt1"/>
              </a:buClr>
              <a:defRPr>
                <a:solidFill>
                  <a:schemeClr val="lt1"/>
                </a:solidFill>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9500" y="4218925"/>
            <a:ext cx="5998800" cy="598800"/>
          </a:xfrm>
          <a:prstGeom prst="rect">
            <a:avLst/>
          </a:prstGeom>
        </p:spPr>
        <p:txBody>
          <a:bodyPr lIns="91425" tIns="91425" rIns="91425" bIns="91425" anchor="ctr" anchorCtr="0"/>
          <a:lstStyle>
            <a:lvl1pPr lvl="0" rtl="0">
              <a:lnSpc>
                <a:spcPct val="100000"/>
              </a:lnSpc>
              <a:spcBef>
                <a:spcPts val="0"/>
              </a:spcBef>
              <a:spcAft>
                <a:spcPts val="0"/>
              </a:spcAft>
              <a:buSzPct val="100000"/>
              <a:buFont typeface="Economica"/>
              <a:buNone/>
              <a:defRPr sz="2400">
                <a:latin typeface="Economica"/>
                <a:ea typeface="Economica"/>
                <a:cs typeface="Economica"/>
                <a:sym typeface="Economica"/>
              </a:defRPr>
            </a:lvl1pPr>
          </a:lstStyle>
          <a:p>
            <a:endParaRPr/>
          </a:p>
        </p:txBody>
      </p:sp>
      <p:sp>
        <p:nvSpPr>
          <p:cNvPr id="50" name="Shape 5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15925"/>
            <a:ext cx="8520600" cy="831300"/>
          </a:xfrm>
          <a:prstGeom prst="rect">
            <a:avLst/>
          </a:prstGeom>
          <a:noFill/>
          <a:ln>
            <a:noFill/>
          </a:ln>
        </p:spPr>
        <p:txBody>
          <a:bodyPr lIns="91425" tIns="91425" rIns="91425" bIns="91425" anchor="b" anchorCtr="0"/>
          <a:lstStyle>
            <a:lvl1pPr lvl="0" rtl="0">
              <a:spcBef>
                <a:spcPts val="0"/>
              </a:spcBef>
              <a:buClr>
                <a:schemeClr val="dk1"/>
              </a:buClr>
              <a:buSzPct val="100000"/>
              <a:buFont typeface="Economica"/>
              <a:buNone/>
              <a:defRPr sz="4200">
                <a:solidFill>
                  <a:schemeClr val="dk1"/>
                </a:solidFill>
                <a:latin typeface="Economica"/>
                <a:ea typeface="Economica"/>
                <a:cs typeface="Economica"/>
                <a:sym typeface="Economica"/>
              </a:defRPr>
            </a:lvl1pPr>
            <a:lvl2pPr lvl="1" rtl="0">
              <a:spcBef>
                <a:spcPts val="0"/>
              </a:spcBef>
              <a:buClr>
                <a:schemeClr val="dk1"/>
              </a:buClr>
              <a:buSzPct val="100000"/>
              <a:buFont typeface="Economica"/>
              <a:buNone/>
              <a:defRPr sz="4200">
                <a:solidFill>
                  <a:schemeClr val="dk1"/>
                </a:solidFill>
                <a:latin typeface="Economica"/>
                <a:ea typeface="Economica"/>
                <a:cs typeface="Economica"/>
                <a:sym typeface="Economica"/>
              </a:defRPr>
            </a:lvl2pPr>
            <a:lvl3pPr lvl="2" rtl="0">
              <a:spcBef>
                <a:spcPts val="0"/>
              </a:spcBef>
              <a:buClr>
                <a:schemeClr val="dk1"/>
              </a:buClr>
              <a:buSzPct val="100000"/>
              <a:buFont typeface="Economica"/>
              <a:buNone/>
              <a:defRPr sz="4200">
                <a:solidFill>
                  <a:schemeClr val="dk1"/>
                </a:solidFill>
                <a:latin typeface="Economica"/>
                <a:ea typeface="Economica"/>
                <a:cs typeface="Economica"/>
                <a:sym typeface="Economica"/>
              </a:defRPr>
            </a:lvl3pPr>
            <a:lvl4pPr lvl="3" rtl="0">
              <a:spcBef>
                <a:spcPts val="0"/>
              </a:spcBef>
              <a:buClr>
                <a:schemeClr val="dk1"/>
              </a:buClr>
              <a:buSzPct val="100000"/>
              <a:buFont typeface="Economica"/>
              <a:buNone/>
              <a:defRPr sz="4200">
                <a:solidFill>
                  <a:schemeClr val="dk1"/>
                </a:solidFill>
                <a:latin typeface="Economica"/>
                <a:ea typeface="Economica"/>
                <a:cs typeface="Economica"/>
                <a:sym typeface="Economica"/>
              </a:defRPr>
            </a:lvl4pPr>
            <a:lvl5pPr lvl="4" rtl="0">
              <a:spcBef>
                <a:spcPts val="0"/>
              </a:spcBef>
              <a:buClr>
                <a:schemeClr val="dk1"/>
              </a:buClr>
              <a:buSzPct val="100000"/>
              <a:buFont typeface="Economica"/>
              <a:buNone/>
              <a:defRPr sz="4200">
                <a:solidFill>
                  <a:schemeClr val="dk1"/>
                </a:solidFill>
                <a:latin typeface="Economica"/>
                <a:ea typeface="Economica"/>
                <a:cs typeface="Economica"/>
                <a:sym typeface="Economica"/>
              </a:defRPr>
            </a:lvl5pPr>
            <a:lvl6pPr lvl="5" rtl="0">
              <a:spcBef>
                <a:spcPts val="0"/>
              </a:spcBef>
              <a:buClr>
                <a:schemeClr val="dk1"/>
              </a:buClr>
              <a:buSzPct val="100000"/>
              <a:buFont typeface="Economica"/>
              <a:buNone/>
              <a:defRPr sz="4200">
                <a:solidFill>
                  <a:schemeClr val="dk1"/>
                </a:solidFill>
                <a:latin typeface="Economica"/>
                <a:ea typeface="Economica"/>
                <a:cs typeface="Economica"/>
                <a:sym typeface="Economica"/>
              </a:defRPr>
            </a:lvl6pPr>
            <a:lvl7pPr lvl="6" rtl="0">
              <a:spcBef>
                <a:spcPts val="0"/>
              </a:spcBef>
              <a:buClr>
                <a:schemeClr val="dk1"/>
              </a:buClr>
              <a:buSzPct val="100000"/>
              <a:buFont typeface="Economica"/>
              <a:buNone/>
              <a:defRPr sz="4200">
                <a:solidFill>
                  <a:schemeClr val="dk1"/>
                </a:solidFill>
                <a:latin typeface="Economica"/>
                <a:ea typeface="Economica"/>
                <a:cs typeface="Economica"/>
                <a:sym typeface="Economica"/>
              </a:defRPr>
            </a:lvl7pPr>
            <a:lvl8pPr lvl="7" rtl="0">
              <a:spcBef>
                <a:spcPts val="0"/>
              </a:spcBef>
              <a:buClr>
                <a:schemeClr val="dk1"/>
              </a:buClr>
              <a:buSzPct val="100000"/>
              <a:buFont typeface="Economica"/>
              <a:buNone/>
              <a:defRPr sz="4200">
                <a:solidFill>
                  <a:schemeClr val="dk1"/>
                </a:solidFill>
                <a:latin typeface="Economica"/>
                <a:ea typeface="Economica"/>
                <a:cs typeface="Economica"/>
                <a:sym typeface="Economica"/>
              </a:defRPr>
            </a:lvl8pPr>
            <a:lvl9pPr lvl="8" rtl="0">
              <a:spcBef>
                <a:spcPts val="0"/>
              </a:spcBef>
              <a:buClr>
                <a:schemeClr val="dk1"/>
              </a:buClr>
              <a:buSzPct val="100000"/>
              <a:buFont typeface="Economica"/>
              <a:buNone/>
              <a:defRPr sz="4200">
                <a:solidFill>
                  <a:schemeClr val="dk1"/>
                </a:solidFill>
                <a:latin typeface="Economica"/>
                <a:ea typeface="Economica"/>
                <a:cs typeface="Economica"/>
                <a:sym typeface="Economica"/>
              </a:defRPr>
            </a:lvl9pPr>
          </a:lstStyle>
          <a:p>
            <a:endParaRPr/>
          </a:p>
        </p:txBody>
      </p:sp>
      <p:sp>
        <p:nvSpPr>
          <p:cNvPr id="7" name="Shape 7"/>
          <p:cNvSpPr txBox="1">
            <a:spLocks noGrp="1"/>
          </p:cNvSpPr>
          <p:nvPr>
            <p:ph type="body" idx="1"/>
          </p:nvPr>
        </p:nvSpPr>
        <p:spPr>
          <a:xfrm>
            <a:off x="311700" y="1225225"/>
            <a:ext cx="8520600" cy="33540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dk1"/>
              </a:buClr>
              <a:buSzPct val="100000"/>
              <a:buFont typeface="Economica"/>
              <a:defRPr sz="1800">
                <a:solidFill>
                  <a:schemeClr val="dk1"/>
                </a:solidFill>
                <a:latin typeface="Economica"/>
                <a:ea typeface="Economica"/>
                <a:cs typeface="Economica"/>
                <a:sym typeface="Economica"/>
              </a:defRPr>
            </a:lvl1pPr>
            <a:lvl2pPr lvl="1" rtl="0">
              <a:lnSpc>
                <a:spcPct val="115000"/>
              </a:lnSpc>
              <a:spcBef>
                <a:spcPts val="0"/>
              </a:spcBef>
              <a:spcAft>
                <a:spcPts val="1600"/>
              </a:spcAft>
              <a:buClr>
                <a:schemeClr val="dk1"/>
              </a:buClr>
              <a:buFont typeface="Economica"/>
              <a:defRPr>
                <a:solidFill>
                  <a:schemeClr val="dk1"/>
                </a:solidFill>
                <a:latin typeface="Economica"/>
                <a:ea typeface="Economica"/>
                <a:cs typeface="Economica"/>
                <a:sym typeface="Economica"/>
              </a:defRPr>
            </a:lvl2pPr>
            <a:lvl3pPr lvl="2" rtl="0">
              <a:lnSpc>
                <a:spcPct val="115000"/>
              </a:lnSpc>
              <a:spcBef>
                <a:spcPts val="0"/>
              </a:spcBef>
              <a:spcAft>
                <a:spcPts val="1600"/>
              </a:spcAft>
              <a:buClr>
                <a:schemeClr val="dk1"/>
              </a:buClr>
              <a:buFont typeface="Economica"/>
              <a:defRPr>
                <a:solidFill>
                  <a:schemeClr val="dk1"/>
                </a:solidFill>
                <a:latin typeface="Economica"/>
                <a:ea typeface="Economica"/>
                <a:cs typeface="Economica"/>
                <a:sym typeface="Economica"/>
              </a:defRPr>
            </a:lvl3pPr>
            <a:lvl4pPr lvl="3" rtl="0">
              <a:lnSpc>
                <a:spcPct val="115000"/>
              </a:lnSpc>
              <a:spcBef>
                <a:spcPts val="0"/>
              </a:spcBef>
              <a:spcAft>
                <a:spcPts val="1600"/>
              </a:spcAft>
              <a:buClr>
                <a:schemeClr val="dk1"/>
              </a:buClr>
              <a:buFont typeface="Economica"/>
              <a:defRPr>
                <a:solidFill>
                  <a:schemeClr val="dk1"/>
                </a:solidFill>
                <a:latin typeface="Economica"/>
                <a:ea typeface="Economica"/>
                <a:cs typeface="Economica"/>
                <a:sym typeface="Economica"/>
              </a:defRPr>
            </a:lvl4pPr>
            <a:lvl5pPr lvl="4" rtl="0">
              <a:lnSpc>
                <a:spcPct val="115000"/>
              </a:lnSpc>
              <a:spcBef>
                <a:spcPts val="0"/>
              </a:spcBef>
              <a:spcAft>
                <a:spcPts val="1600"/>
              </a:spcAft>
              <a:buClr>
                <a:schemeClr val="dk1"/>
              </a:buClr>
              <a:buFont typeface="Economica"/>
              <a:defRPr>
                <a:solidFill>
                  <a:schemeClr val="dk1"/>
                </a:solidFill>
                <a:latin typeface="Economica"/>
                <a:ea typeface="Economica"/>
                <a:cs typeface="Economica"/>
                <a:sym typeface="Economica"/>
              </a:defRPr>
            </a:lvl5pPr>
            <a:lvl6pPr lvl="5" rtl="0">
              <a:lnSpc>
                <a:spcPct val="115000"/>
              </a:lnSpc>
              <a:spcBef>
                <a:spcPts val="0"/>
              </a:spcBef>
              <a:spcAft>
                <a:spcPts val="1600"/>
              </a:spcAft>
              <a:buClr>
                <a:schemeClr val="dk1"/>
              </a:buClr>
              <a:buFont typeface="Economica"/>
              <a:defRPr>
                <a:solidFill>
                  <a:schemeClr val="dk1"/>
                </a:solidFill>
                <a:latin typeface="Economica"/>
                <a:ea typeface="Economica"/>
                <a:cs typeface="Economica"/>
                <a:sym typeface="Economica"/>
              </a:defRPr>
            </a:lvl6pPr>
            <a:lvl7pPr lvl="6" rtl="0">
              <a:lnSpc>
                <a:spcPct val="115000"/>
              </a:lnSpc>
              <a:spcBef>
                <a:spcPts val="0"/>
              </a:spcBef>
              <a:spcAft>
                <a:spcPts val="1600"/>
              </a:spcAft>
              <a:buClr>
                <a:schemeClr val="dk1"/>
              </a:buClr>
              <a:buFont typeface="Economica"/>
              <a:defRPr>
                <a:solidFill>
                  <a:schemeClr val="dk1"/>
                </a:solidFill>
                <a:latin typeface="Economica"/>
                <a:ea typeface="Economica"/>
                <a:cs typeface="Economica"/>
                <a:sym typeface="Economica"/>
              </a:defRPr>
            </a:lvl7pPr>
            <a:lvl8pPr lvl="7" rtl="0">
              <a:lnSpc>
                <a:spcPct val="115000"/>
              </a:lnSpc>
              <a:spcBef>
                <a:spcPts val="0"/>
              </a:spcBef>
              <a:spcAft>
                <a:spcPts val="1600"/>
              </a:spcAft>
              <a:buClr>
                <a:schemeClr val="dk1"/>
              </a:buClr>
              <a:buFont typeface="Economica"/>
              <a:defRPr>
                <a:solidFill>
                  <a:schemeClr val="dk1"/>
                </a:solidFill>
                <a:latin typeface="Economica"/>
                <a:ea typeface="Economica"/>
                <a:cs typeface="Economica"/>
                <a:sym typeface="Economica"/>
              </a:defRPr>
            </a:lvl8pPr>
            <a:lvl9pPr lvl="8" rtl="0">
              <a:lnSpc>
                <a:spcPct val="115000"/>
              </a:lnSpc>
              <a:spcBef>
                <a:spcPts val="0"/>
              </a:spcBef>
              <a:spcAft>
                <a:spcPts val="1600"/>
              </a:spcAft>
              <a:buClr>
                <a:schemeClr val="dk1"/>
              </a:buClr>
              <a:buFont typeface="Economica"/>
              <a:defRPr>
                <a:solidFill>
                  <a:schemeClr val="dk1"/>
                </a:solidFill>
                <a:latin typeface="Economica"/>
                <a:ea typeface="Economica"/>
                <a:cs typeface="Economica"/>
                <a:sym typeface="Economica"/>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youtube.com/v/TVQ1XBHxMtk"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8.jp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377400" y="1969533"/>
            <a:ext cx="8520600" cy="989700"/>
          </a:xfrm>
          <a:prstGeom prst="rect">
            <a:avLst/>
          </a:prstGeom>
        </p:spPr>
        <p:txBody>
          <a:bodyPr lIns="91425" tIns="91425" rIns="91425" bIns="91425" anchor="b" anchorCtr="0">
            <a:noAutofit/>
          </a:bodyPr>
          <a:lstStyle/>
          <a:p>
            <a:pPr lvl="0">
              <a:spcBef>
                <a:spcPts val="0"/>
              </a:spcBef>
              <a:buNone/>
            </a:pPr>
            <a:r>
              <a:rPr lang="en" sz="3600" i="1" dirty="0"/>
              <a:t>Advertising on the web</a:t>
            </a:r>
          </a:p>
        </p:txBody>
      </p:sp>
      <p:sp>
        <p:nvSpPr>
          <p:cNvPr id="63" name="Shape 63"/>
          <p:cNvSpPr txBox="1">
            <a:spLocks noGrp="1"/>
          </p:cNvSpPr>
          <p:nvPr>
            <p:ph type="subTitle" idx="1"/>
          </p:nvPr>
        </p:nvSpPr>
        <p:spPr>
          <a:xfrm>
            <a:off x="377400" y="1852575"/>
            <a:ext cx="8520600" cy="2877300"/>
          </a:xfrm>
          <a:prstGeom prst="rect">
            <a:avLst/>
          </a:prstGeom>
        </p:spPr>
        <p:txBody>
          <a:bodyPr lIns="91425" tIns="91425" rIns="91425" bIns="91425" anchor="t" anchorCtr="0">
            <a:noAutofit/>
          </a:bodyPr>
          <a:lstStyle/>
          <a:p>
            <a:pPr lvl="0">
              <a:spcBef>
                <a:spcPts val="0"/>
              </a:spcBef>
              <a:buNone/>
            </a:pPr>
            <a:endParaRPr dirty="0">
              <a:solidFill>
                <a:srgbClr val="000000"/>
              </a:solidFill>
            </a:endParaRPr>
          </a:p>
          <a:p>
            <a:pPr lvl="0">
              <a:spcBef>
                <a:spcPts val="0"/>
              </a:spcBef>
              <a:buNone/>
            </a:pPr>
            <a:endParaRPr dirty="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11700" y="213400"/>
            <a:ext cx="8520600" cy="831300"/>
          </a:xfrm>
          <a:prstGeom prst="rect">
            <a:avLst/>
          </a:prstGeom>
        </p:spPr>
        <p:txBody>
          <a:bodyPr lIns="91425" tIns="91425" rIns="91425" bIns="91425" anchor="b" anchorCtr="0">
            <a:noAutofit/>
          </a:bodyPr>
          <a:lstStyle/>
          <a:p>
            <a:pPr lvl="0">
              <a:spcBef>
                <a:spcPts val="0"/>
              </a:spcBef>
              <a:buNone/>
            </a:pPr>
            <a:r>
              <a:rPr lang="en"/>
              <a:t>Matching Bids and Search Queries</a:t>
            </a:r>
          </a:p>
        </p:txBody>
      </p:sp>
      <p:sp>
        <p:nvSpPr>
          <p:cNvPr id="134" name="Shape 134"/>
          <p:cNvSpPr txBox="1">
            <a:spLocks noGrp="1"/>
          </p:cNvSpPr>
          <p:nvPr>
            <p:ph type="body" idx="1"/>
          </p:nvPr>
        </p:nvSpPr>
        <p:spPr>
          <a:xfrm>
            <a:off x="311700" y="894750"/>
            <a:ext cx="8520600" cy="3354000"/>
          </a:xfrm>
          <a:prstGeom prst="rect">
            <a:avLst/>
          </a:prstGeom>
        </p:spPr>
        <p:txBody>
          <a:bodyPr lIns="91425" tIns="91425" rIns="91425" bIns="91425" anchor="t" anchorCtr="0">
            <a:noAutofit/>
          </a:bodyPr>
          <a:lstStyle/>
          <a:p>
            <a:pPr marL="457200" lvl="0" indent="-228600" rtl="0">
              <a:lnSpc>
                <a:spcPct val="100000"/>
              </a:lnSpc>
              <a:spcBef>
                <a:spcPts val="0"/>
              </a:spcBef>
            </a:pPr>
            <a:r>
              <a:rPr lang="en" dirty="0"/>
              <a:t>If a search query occurs having exactly that set of words in some order, then the bid is said to match the query, and it becomes a candidate for selection. We can avoid having to deal with word order by storing all sets of words representing a bid in alphabetic order. The list of words in sorted order forms the hash-key for the bid, and these bids may be stored in a hash table used as an index.</a:t>
            </a:r>
          </a:p>
          <a:p>
            <a:pPr marL="457200" lvl="0" indent="-228600" rtl="0">
              <a:lnSpc>
                <a:spcPct val="100000"/>
              </a:lnSpc>
              <a:spcBef>
                <a:spcPts val="0"/>
              </a:spcBef>
            </a:pPr>
            <a:r>
              <a:rPr lang="en" dirty="0"/>
              <a:t>Search queries also have their words sorted prior to lookup. When we hash the sorted list, we find in the hash table all the bids for exactly that set of words. They can be retrieved quickly, since we have only to look at the contents of that bucket.</a:t>
            </a:r>
          </a:p>
          <a:p>
            <a:pPr marL="457200" lvl="0" indent="-228600">
              <a:lnSpc>
                <a:spcPct val="100000"/>
              </a:lnSpc>
              <a:spcBef>
                <a:spcPts val="0"/>
              </a:spcBef>
            </a:pPr>
            <a:r>
              <a:rPr lang="en" dirty="0"/>
              <a:t> If there are a million advertisers, each bidding on 100 queries, and the record of the bid requires 100 bytes, then we require ten gigabytes of main memory, which is well within the limits of what is feasible for a single machine.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
              <a:t>More Complex Matching Problems</a:t>
            </a:r>
          </a:p>
        </p:txBody>
      </p:sp>
      <p:sp>
        <p:nvSpPr>
          <p:cNvPr id="140" name="Shape 140"/>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a:lnSpc>
                <a:spcPct val="100000"/>
              </a:lnSpc>
              <a:spcBef>
                <a:spcPts val="0"/>
              </a:spcBef>
              <a:buNone/>
            </a:pPr>
            <a:r>
              <a:rPr lang="en" dirty="0"/>
              <a:t>We can still maintain a hash-table index for the bids, but the number of subsets of words in a hundred-word email is much too large to look up all the sets, or even all the small sets of about three words. They all involve standing queries that users post to a site, expecting the site to notify them whenever something matching the query becomes available at the site. EX:</a:t>
            </a:r>
          </a:p>
          <a:p>
            <a:pPr lvl="0">
              <a:lnSpc>
                <a:spcPct val="100000"/>
              </a:lnSpc>
              <a:spcBef>
                <a:spcPts val="0"/>
              </a:spcBef>
              <a:buNone/>
            </a:pPr>
            <a:r>
              <a:rPr lang="en" dirty="0"/>
              <a:t>1. Twitter allows one to follow all the “tweets” of a given person. However, it is feasible to allow users to specify a set of words, such as “ipod free music”</a:t>
            </a:r>
          </a:p>
          <a:p>
            <a:pPr lvl="0" rtl="0">
              <a:lnSpc>
                <a:spcPct val="100000"/>
              </a:lnSpc>
              <a:spcBef>
                <a:spcPts val="0"/>
              </a:spcBef>
              <a:buNone/>
            </a:pPr>
            <a:r>
              <a:rPr lang="en" dirty="0"/>
              <a:t>2. Online news sites often allow users to select from among certain keywords or phrases, e.g., “healthcare” and receive alerts whenever a new news article contains that word or consecutive sequence of words. It is simpler than the email/adwords problem for several reasons. Matching single words or consecutive sequences of words, even in a long article, is not as time-consuming as matching small sets of words.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
              <a:t> A Matching Algorithm for Documents and Bids</a:t>
            </a:r>
          </a:p>
        </p:txBody>
      </p:sp>
      <p:sp>
        <p:nvSpPr>
          <p:cNvPr id="146" name="Shape 146"/>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marL="457200" lvl="0" indent="-228600" rtl="0">
              <a:lnSpc>
                <a:spcPct val="100000"/>
              </a:lnSpc>
              <a:spcBef>
                <a:spcPts val="0"/>
              </a:spcBef>
            </a:pPr>
            <a:r>
              <a:rPr lang="en" dirty="0"/>
              <a:t>A </a:t>
            </a:r>
            <a:r>
              <a:rPr lang="en" b="1" u="sng" dirty="0"/>
              <a:t>bid</a:t>
            </a:r>
            <a:r>
              <a:rPr lang="en" dirty="0"/>
              <a:t> is a (typically small) set of words. A document is a larger set of words, such as an email, tweet, or news article. We assume there are many bids, perhaps on the order of a hundred million or a billion.</a:t>
            </a:r>
          </a:p>
          <a:p>
            <a:pPr marL="457200" lvl="0" indent="-228600" rtl="0">
              <a:lnSpc>
                <a:spcPct val="100000"/>
              </a:lnSpc>
              <a:spcBef>
                <a:spcPts val="0"/>
              </a:spcBef>
            </a:pPr>
            <a:r>
              <a:rPr lang="en" dirty="0"/>
              <a:t>We shall, as before, represent a bid by its words listed in some order. There are two new elements in the representation. First, we shall include a status with each list of words. The status is an integer indicating how many of the first words on the list have been matched by the current document. When a bid is stored in the index, its status is always 0(zero).</a:t>
            </a:r>
          </a:p>
          <a:p>
            <a:pPr marL="457200" lvl="0" indent="-228600">
              <a:lnSpc>
                <a:spcPct val="100000"/>
              </a:lnSpc>
              <a:spcBef>
                <a:spcPts val="0"/>
              </a:spcBef>
            </a:pPr>
            <a:r>
              <a:rPr lang="en" dirty="0"/>
              <a:t>Second, while the order of words could be lexicographic, we can lower the amount of work by ordering words by the rarest-first.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
              <a:t>Bid Example	</a:t>
            </a:r>
          </a:p>
        </p:txBody>
      </p:sp>
      <p:sp>
        <p:nvSpPr>
          <p:cNvPr id="152" name="Shape 152"/>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sz="1700" dirty="0"/>
              <a:t>For each word w, in the sorted order:</a:t>
            </a:r>
          </a:p>
          <a:p>
            <a:pPr lvl="0" rtl="0">
              <a:lnSpc>
                <a:spcPct val="100000"/>
              </a:lnSpc>
              <a:spcBef>
                <a:spcPts val="0"/>
              </a:spcBef>
              <a:spcAft>
                <a:spcPts val="0"/>
              </a:spcAft>
              <a:buNone/>
            </a:pPr>
            <a:endParaRPr sz="1700" dirty="0"/>
          </a:p>
          <a:p>
            <a:pPr lvl="0" rtl="0">
              <a:lnSpc>
                <a:spcPct val="100000"/>
              </a:lnSpc>
              <a:spcBef>
                <a:spcPts val="0"/>
              </a:spcBef>
              <a:spcAft>
                <a:spcPts val="0"/>
              </a:spcAft>
              <a:buNone/>
            </a:pPr>
            <a:r>
              <a:rPr lang="en" sz="1700" dirty="0"/>
              <a:t>1. Using w as the hash-key for the table of partially matched bids,</a:t>
            </a:r>
          </a:p>
          <a:p>
            <a:pPr marL="457200" lvl="0" indent="457200">
              <a:lnSpc>
                <a:spcPct val="100000"/>
              </a:lnSpc>
              <a:spcBef>
                <a:spcPts val="0"/>
              </a:spcBef>
              <a:spcAft>
                <a:spcPts val="0"/>
              </a:spcAft>
              <a:buNone/>
            </a:pPr>
            <a:r>
              <a:rPr lang="en" sz="1700" dirty="0"/>
              <a:t> find those bids having w as key. </a:t>
            </a:r>
          </a:p>
          <a:p>
            <a:pPr lvl="0">
              <a:lnSpc>
                <a:spcPct val="100000"/>
              </a:lnSpc>
              <a:spcBef>
                <a:spcPts val="0"/>
              </a:spcBef>
              <a:spcAft>
                <a:spcPts val="0"/>
              </a:spcAft>
              <a:buNone/>
            </a:pPr>
            <a:r>
              <a:rPr lang="en" sz="1700" dirty="0"/>
              <a:t>2. For each such bid b, if w is the last word of b, move b to the table of matched bids. </a:t>
            </a:r>
          </a:p>
          <a:p>
            <a:pPr lvl="0">
              <a:lnSpc>
                <a:spcPct val="100000"/>
              </a:lnSpc>
              <a:spcBef>
                <a:spcPts val="0"/>
              </a:spcBef>
              <a:spcAft>
                <a:spcPts val="0"/>
              </a:spcAft>
              <a:buNone/>
            </a:pPr>
            <a:r>
              <a:rPr lang="en" sz="1700" dirty="0"/>
              <a:t>3. If w is not the last word of b, add 1 to b’s status, and rehash b using the word whose position is one more than the new status, as the hash-key. </a:t>
            </a:r>
          </a:p>
          <a:p>
            <a:pPr lvl="0">
              <a:lnSpc>
                <a:spcPct val="100000"/>
              </a:lnSpc>
              <a:spcBef>
                <a:spcPts val="0"/>
              </a:spcBef>
              <a:spcAft>
                <a:spcPts val="0"/>
              </a:spcAft>
              <a:buNone/>
            </a:pPr>
            <a:r>
              <a:rPr lang="en" sz="1700" dirty="0"/>
              <a:t>4. Using w as the hash key for the table of all bids, find those bids for which w is their first word in the sorted order. </a:t>
            </a:r>
          </a:p>
          <a:p>
            <a:pPr lvl="0">
              <a:lnSpc>
                <a:spcPct val="100000"/>
              </a:lnSpc>
              <a:spcBef>
                <a:spcPts val="0"/>
              </a:spcBef>
              <a:spcAft>
                <a:spcPts val="0"/>
              </a:spcAft>
              <a:buNone/>
            </a:pPr>
            <a:r>
              <a:rPr lang="en" sz="1700" dirty="0"/>
              <a:t>5. For each such bid b, if there is only one word on its list, copy it to the table of matched bids.</a:t>
            </a:r>
          </a:p>
          <a:p>
            <a:pPr lvl="0" rtl="0">
              <a:lnSpc>
                <a:spcPct val="100000"/>
              </a:lnSpc>
              <a:spcBef>
                <a:spcPts val="0"/>
              </a:spcBef>
              <a:spcAft>
                <a:spcPts val="0"/>
              </a:spcAft>
              <a:buNone/>
            </a:pPr>
            <a:r>
              <a:rPr lang="en" sz="1700" dirty="0"/>
              <a:t>6. If b consists of more than one word, add it, with status 1, to the table of partially matched bids, using the second word of b as the hash-key.</a:t>
            </a:r>
          </a:p>
          <a:p>
            <a:pPr lvl="0">
              <a:lnSpc>
                <a:spcPct val="100000"/>
              </a:lnSpc>
              <a:spcBef>
                <a:spcPts val="0"/>
              </a:spcBef>
              <a:spcAft>
                <a:spcPts val="0"/>
              </a:spcAft>
              <a:buNone/>
            </a:pPr>
            <a:endParaRPr sz="1700" dirty="0"/>
          </a:p>
          <a:p>
            <a:pPr lvl="0">
              <a:lnSpc>
                <a:spcPct val="100000"/>
              </a:lnSpc>
              <a:spcBef>
                <a:spcPts val="0"/>
              </a:spcBef>
              <a:spcAft>
                <a:spcPts val="0"/>
              </a:spcAft>
              <a:buNone/>
            </a:pPr>
            <a:endParaRPr sz="1700" dirty="0"/>
          </a:p>
        </p:txBody>
      </p:sp>
      <p:pic>
        <p:nvPicPr>
          <p:cNvPr id="153" name="Shape 153"/>
          <p:cNvPicPr preferRelativeResize="0"/>
          <p:nvPr/>
        </p:nvPicPr>
        <p:blipFill>
          <a:blip r:embed="rId3">
            <a:alphaModFix/>
          </a:blip>
          <a:stretch>
            <a:fillRect/>
          </a:stretch>
        </p:blipFill>
        <p:spPr>
          <a:xfrm>
            <a:off x="6195900" y="129575"/>
            <a:ext cx="2948100" cy="1751673"/>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 sz="3600" dirty="0"/>
              <a:t>MapReduce Solution to Graph Model</a:t>
            </a:r>
          </a:p>
        </p:txBody>
      </p:sp>
      <p:sp>
        <p:nvSpPr>
          <p:cNvPr id="159" name="Shape 159"/>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marL="457200" lvl="0" indent="-228600" rtl="0">
              <a:spcBef>
                <a:spcPts val="0"/>
              </a:spcBef>
            </a:pPr>
            <a:r>
              <a:rPr lang="en" dirty="0"/>
              <a:t>The MapReduce solution to the graph model is used to decrease the communication and the movement of large data</a:t>
            </a:r>
          </a:p>
          <a:p>
            <a:pPr marL="457200" lvl="0" indent="-228600" rtl="0">
              <a:spcBef>
                <a:spcPts val="0"/>
              </a:spcBef>
            </a:pPr>
            <a:r>
              <a:rPr lang="en" dirty="0"/>
              <a:t>The solution utilized a modified join, semi-join before processing.  </a:t>
            </a:r>
          </a:p>
          <a:p>
            <a:pPr marL="914400" lvl="1" indent="-228600" rtl="0">
              <a:spcBef>
                <a:spcPts val="0"/>
              </a:spcBef>
            </a:pPr>
            <a:r>
              <a:rPr lang="en" dirty="0"/>
              <a:t>A semijoin removed all R’s that do not have a corresponding b value in S for a dataset R(a,b) and S(b,c)</a:t>
            </a:r>
          </a:p>
          <a:p>
            <a:pPr marL="914400" lvl="1" indent="-228600" rtl="0">
              <a:spcBef>
                <a:spcPts val="0"/>
              </a:spcBef>
            </a:pPr>
            <a:r>
              <a:rPr lang="en" dirty="0"/>
              <a:t>If a is really large, this will reduce the computation of the MapReduce</a:t>
            </a:r>
          </a:p>
          <a:p>
            <a:pPr marL="0" lvl="0" indent="0">
              <a:spcBef>
                <a:spcPts val="0"/>
              </a:spcBef>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 sz="2800" dirty="0"/>
              <a:t>The Bulk-Synchronous Solution to Graph Model</a:t>
            </a:r>
          </a:p>
        </p:txBody>
      </p:sp>
      <p:sp>
        <p:nvSpPr>
          <p:cNvPr id="165" name="Shape 165"/>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marL="457200" lvl="0" indent="-228600" rtl="0">
              <a:lnSpc>
                <a:spcPct val="100000"/>
              </a:lnSpc>
              <a:spcBef>
                <a:spcPts val="0"/>
              </a:spcBef>
              <a:spcAft>
                <a:spcPts val="0"/>
              </a:spcAft>
            </a:pPr>
            <a:r>
              <a:rPr lang="en" sz="1600" dirty="0"/>
              <a:t>Like the MapReduce solution, the Bulk-Synchronous Solution to the Graph Model reduces the amount of communications between nodes by using a semijoin but it also is done in parallel</a:t>
            </a:r>
          </a:p>
          <a:p>
            <a:pPr marL="457200" lvl="0" indent="-228600" rtl="0">
              <a:lnSpc>
                <a:spcPct val="100000"/>
              </a:lnSpc>
              <a:spcBef>
                <a:spcPts val="0"/>
              </a:spcBef>
              <a:spcAft>
                <a:spcPts val="0"/>
              </a:spcAft>
            </a:pPr>
            <a:r>
              <a:rPr lang="en" sz="1600" dirty="0"/>
              <a:t>In the Bulk-Synchronous solution to the Graph Model for a set R(a, b) and S(b, </a:t>
            </a:r>
          </a:p>
          <a:p>
            <a:pPr marL="914400" lvl="1" indent="-228600" rtl="0">
              <a:lnSpc>
                <a:spcPct val="100000"/>
              </a:lnSpc>
              <a:spcBef>
                <a:spcPts val="0"/>
              </a:spcBef>
              <a:spcAft>
                <a:spcPts val="0"/>
              </a:spcAft>
            </a:pPr>
            <a:r>
              <a:rPr lang="en" sz="1200" dirty="0"/>
              <a:t>Creates a graph node for each tuple</a:t>
            </a:r>
          </a:p>
          <a:p>
            <a:pPr marL="914400" lvl="1" indent="-228600" rtl="0">
              <a:lnSpc>
                <a:spcPct val="100000"/>
              </a:lnSpc>
              <a:spcBef>
                <a:spcPts val="0"/>
              </a:spcBef>
              <a:spcAft>
                <a:spcPts val="0"/>
              </a:spcAft>
            </a:pPr>
            <a:r>
              <a:rPr lang="en" sz="1200" dirty="0"/>
              <a:t>Create a graph node for each value of b</a:t>
            </a:r>
          </a:p>
          <a:p>
            <a:pPr marL="914400" lvl="1" indent="-228600" rtl="0">
              <a:lnSpc>
                <a:spcPct val="100000"/>
              </a:lnSpc>
              <a:spcBef>
                <a:spcPts val="0"/>
              </a:spcBef>
              <a:spcAft>
                <a:spcPts val="0"/>
              </a:spcAft>
            </a:pPr>
            <a:r>
              <a:rPr lang="en" sz="1200" dirty="0"/>
              <a:t>For each tuple, connect/send messages to the corresponding value of b</a:t>
            </a:r>
          </a:p>
          <a:p>
            <a:pPr marL="914400" lvl="1" indent="-228600" rtl="0">
              <a:lnSpc>
                <a:spcPct val="100000"/>
              </a:lnSpc>
              <a:spcBef>
                <a:spcPts val="0"/>
              </a:spcBef>
              <a:spcAft>
                <a:spcPts val="0"/>
              </a:spcAft>
            </a:pPr>
            <a:r>
              <a:rPr lang="en" sz="1200" dirty="0"/>
              <a:t>Send messages if the b node has at least one S node and R node.</a:t>
            </a:r>
          </a:p>
          <a:p>
            <a:pPr marL="914400" lvl="1" indent="-228600" rtl="0">
              <a:lnSpc>
                <a:spcPct val="100000"/>
              </a:lnSpc>
              <a:spcBef>
                <a:spcPts val="0"/>
              </a:spcBef>
              <a:spcAft>
                <a:spcPts val="0"/>
              </a:spcAft>
            </a:pPr>
            <a:r>
              <a:rPr lang="en" sz="1200" dirty="0"/>
              <a:t>After this, it will do a MapReduce like process for all non-dangling tuples..</a:t>
            </a:r>
          </a:p>
          <a:p>
            <a:pPr marL="457200" lvl="0" indent="-228600" rtl="0">
              <a:lnSpc>
                <a:spcPct val="100000"/>
              </a:lnSpc>
              <a:spcBef>
                <a:spcPts val="0"/>
              </a:spcBef>
              <a:spcAft>
                <a:spcPts val="0"/>
              </a:spcAft>
            </a:pPr>
            <a:r>
              <a:rPr lang="en" sz="1600" dirty="0"/>
              <a:t>Some examples of Bulk-Synchronous Systems are:</a:t>
            </a:r>
          </a:p>
          <a:p>
            <a:pPr marL="914400" lvl="1" indent="-228600" rtl="0">
              <a:lnSpc>
                <a:spcPct val="100000"/>
              </a:lnSpc>
              <a:spcBef>
                <a:spcPts val="0"/>
              </a:spcBef>
              <a:spcAft>
                <a:spcPts val="0"/>
              </a:spcAft>
            </a:pPr>
            <a:r>
              <a:rPr lang="en" sz="1200" dirty="0"/>
              <a:t>Pregel - Google’s</a:t>
            </a:r>
          </a:p>
          <a:p>
            <a:pPr marL="914400" lvl="1" indent="-228600" rtl="0">
              <a:lnSpc>
                <a:spcPct val="100000"/>
              </a:lnSpc>
              <a:spcBef>
                <a:spcPts val="0"/>
              </a:spcBef>
              <a:spcAft>
                <a:spcPts val="0"/>
              </a:spcAft>
            </a:pPr>
            <a:r>
              <a:rPr lang="en" sz="1200" dirty="0"/>
              <a:t>Giraph - opensource Pregel build on Hadoop</a:t>
            </a:r>
          </a:p>
          <a:p>
            <a:pPr marL="914400" lvl="1" indent="-228600" rtl="0">
              <a:lnSpc>
                <a:spcPct val="100000"/>
              </a:lnSpc>
              <a:spcBef>
                <a:spcPts val="0"/>
              </a:spcBef>
              <a:spcAft>
                <a:spcPts val="0"/>
              </a:spcAft>
            </a:pPr>
            <a:r>
              <a:rPr lang="en" sz="1200" dirty="0"/>
              <a:t>GraphX - for sparks</a:t>
            </a:r>
          </a:p>
          <a:p>
            <a:pPr marL="914400" lvl="1" indent="-228600" rtl="0">
              <a:lnSpc>
                <a:spcPct val="100000"/>
              </a:lnSpc>
              <a:spcBef>
                <a:spcPts val="0"/>
              </a:spcBef>
              <a:spcAft>
                <a:spcPts val="0"/>
              </a:spcAft>
            </a:pPr>
            <a:r>
              <a:rPr lang="en" sz="1200" dirty="0"/>
              <a:t>GraphLab - is built to handle higher degree nodes</a:t>
            </a:r>
            <a:endParaRPr lang="en" dirty="0"/>
          </a:p>
          <a:p>
            <a:pPr marL="0" lvl="0" indent="0">
              <a:lnSpc>
                <a:spcPct val="100000"/>
              </a:lnSpc>
              <a:spcBef>
                <a:spcPts val="0"/>
              </a:spcBef>
              <a:spcAft>
                <a:spcPts val="0"/>
              </a:spcAft>
              <a:buNone/>
            </a:pPr>
            <a:endParaRPr dirty="0"/>
          </a:p>
        </p:txBody>
      </p:sp>
      <p:pic>
        <p:nvPicPr>
          <p:cNvPr id="166" name="Shape 166" descr="Untitled drawing.jpg"/>
          <p:cNvPicPr preferRelativeResize="0"/>
          <p:nvPr/>
        </p:nvPicPr>
        <p:blipFill>
          <a:blip r:embed="rId3">
            <a:alphaModFix/>
          </a:blip>
          <a:stretch>
            <a:fillRect/>
          </a:stretch>
        </p:blipFill>
        <p:spPr>
          <a:xfrm>
            <a:off x="6307650" y="2540345"/>
            <a:ext cx="2524649" cy="2490978"/>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
              <a:t>Video</a:t>
            </a:r>
          </a:p>
        </p:txBody>
      </p:sp>
      <p:sp>
        <p:nvSpPr>
          <p:cNvPr id="172" name="Shape 172"/>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a:spcBef>
                <a:spcPts val="0"/>
              </a:spcBef>
              <a:buNone/>
            </a:pPr>
            <a:endParaRPr/>
          </a:p>
        </p:txBody>
      </p:sp>
      <p:sp>
        <p:nvSpPr>
          <p:cNvPr id="173" name="Shape 173" descr="Get your Free AdWords Starter Toolkit here: http://ryanmasters.com/adwords-toolkit  So what is Google AdWords? How does AdWords work?  Here's a short 4 minute high level overview of how you can use Google AdWords to grow your business." title="What is AdWords? How Google AdWords Works in 4 Minutes">
            <a:hlinkClick r:id="rId3"/>
          </p:cNvPr>
          <p:cNvSpPr/>
          <p:nvPr/>
        </p:nvSpPr>
        <p:spPr>
          <a:xfrm>
            <a:off x="2156875" y="1225225"/>
            <a:ext cx="4572000" cy="3429000"/>
          </a:xfrm>
          <a:prstGeom prst="rect">
            <a:avLst/>
          </a:prstGeom>
          <a:blipFill>
            <a:blip r:embed="rId4">
              <a:alphaModFix/>
            </a:blip>
            <a:stretch>
              <a:fillRect/>
            </a:stretch>
          </a:blipFill>
          <a:ln>
            <a:noFill/>
          </a:ln>
        </p:spPr>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773700" y="1806450"/>
            <a:ext cx="7596600" cy="1530600"/>
          </a:xfrm>
          <a:prstGeom prst="rect">
            <a:avLst/>
          </a:prstGeom>
        </p:spPr>
        <p:txBody>
          <a:bodyPr lIns="91425" tIns="91425" rIns="91425" bIns="91425" anchor="ctr" anchorCtr="0">
            <a:noAutofit/>
          </a:bodyPr>
          <a:lstStyle/>
          <a:p>
            <a:pPr lvl="0">
              <a:spcBef>
                <a:spcPts val="0"/>
              </a:spcBef>
              <a:buNone/>
            </a:pPr>
            <a:r>
              <a:rPr lang="en"/>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
              <a:t>On-Line Advertising</a:t>
            </a:r>
          </a:p>
        </p:txBody>
      </p:sp>
      <p:sp>
        <p:nvSpPr>
          <p:cNvPr id="69" name="Shape 69"/>
          <p:cNvSpPr txBox="1">
            <a:spLocks noGrp="1"/>
          </p:cNvSpPr>
          <p:nvPr>
            <p:ph type="body" idx="1"/>
          </p:nvPr>
        </p:nvSpPr>
        <p:spPr>
          <a:xfrm>
            <a:off x="311700" y="1017800"/>
            <a:ext cx="8520600" cy="3843300"/>
          </a:xfrm>
          <a:prstGeom prst="rect">
            <a:avLst/>
          </a:prstGeom>
        </p:spPr>
        <p:txBody>
          <a:bodyPr lIns="91425" tIns="91425" rIns="91425" bIns="91425" anchor="t" anchorCtr="0">
            <a:noAutofit/>
          </a:bodyPr>
          <a:lstStyle/>
          <a:p>
            <a:pPr marL="457200" lvl="0" indent="-330200" rtl="0">
              <a:lnSpc>
                <a:spcPct val="100000"/>
              </a:lnSpc>
              <a:spcBef>
                <a:spcPts val="0"/>
              </a:spcBef>
              <a:buSzPct val="100000"/>
              <a:buAutoNum type="arabicPeriod"/>
            </a:pPr>
            <a:r>
              <a:rPr lang="en" sz="1600" dirty="0"/>
              <a:t>Main places to show ads to customer</a:t>
            </a:r>
          </a:p>
          <a:p>
            <a:pPr marL="914400" marR="0" lvl="1" indent="-330200" algn="l" rtl="0">
              <a:lnSpc>
                <a:spcPct val="100000"/>
              </a:lnSpc>
              <a:spcBef>
                <a:spcPts val="0"/>
              </a:spcBef>
              <a:spcAft>
                <a:spcPts val="1600"/>
              </a:spcAft>
              <a:buClr>
                <a:srgbClr val="000000"/>
              </a:buClr>
              <a:buSzPct val="100000"/>
              <a:buAutoNum type="alphaLcPeriod"/>
            </a:pPr>
            <a:r>
              <a:rPr lang="en" sz="1600" dirty="0"/>
              <a:t>Some sites, such as eBay, Craigslist, or auto trading sites allow advertisers to post their ads directly (FREE, FEE or COMMISSION)</a:t>
            </a:r>
          </a:p>
          <a:p>
            <a:pPr marL="914400" lvl="1" indent="-330200" rtl="0">
              <a:lnSpc>
                <a:spcPct val="100000"/>
              </a:lnSpc>
              <a:spcBef>
                <a:spcPts val="0"/>
              </a:spcBef>
              <a:buSzPct val="100000"/>
              <a:buAutoNum type="alphaLcPeriod"/>
            </a:pPr>
            <a:r>
              <a:rPr lang="en" sz="1600" dirty="0"/>
              <a:t>Search ads are placed among the results of a search query</a:t>
            </a:r>
          </a:p>
          <a:p>
            <a:pPr marL="914400" lvl="1" indent="-330200" rtl="0">
              <a:lnSpc>
                <a:spcPct val="100000"/>
              </a:lnSpc>
              <a:spcBef>
                <a:spcPts val="0"/>
              </a:spcBef>
              <a:buSzPct val="100000"/>
              <a:buAutoNum type="alphaLcPeriod"/>
            </a:pPr>
            <a:r>
              <a:rPr lang="en" sz="1600" dirty="0"/>
              <a:t>Online Stores such as Amazon show ads in many contexts. Ads are not paid by the manufacturers of the product advertised.</a:t>
            </a:r>
          </a:p>
          <a:p>
            <a:pPr marL="914400" lvl="1" indent="-330200" rtl="0">
              <a:lnSpc>
                <a:spcPct val="100000"/>
              </a:lnSpc>
              <a:spcBef>
                <a:spcPts val="0"/>
              </a:spcBef>
              <a:buSzPct val="100000"/>
              <a:buAutoNum type="alphaLcPeriod"/>
            </a:pPr>
            <a:r>
              <a:rPr lang="en" sz="1600" dirty="0"/>
              <a:t>Display ads are placed on many Websites. Advertisers pay for the display at a fixed per impression</a:t>
            </a:r>
          </a:p>
          <a:p>
            <a:pPr lvl="0">
              <a:lnSpc>
                <a:spcPct val="100000"/>
              </a:lnSpc>
              <a:spcBef>
                <a:spcPts val="0"/>
              </a:spcBef>
              <a:buNone/>
            </a:pPr>
            <a:endParaRPr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
              <a:t>Issues for Display Ads</a:t>
            </a:r>
          </a:p>
        </p:txBody>
      </p:sp>
      <p:sp>
        <p:nvSpPr>
          <p:cNvPr id="75" name="Shape 75"/>
          <p:cNvSpPr txBox="1">
            <a:spLocks noGrp="1"/>
          </p:cNvSpPr>
          <p:nvPr>
            <p:ph type="body" idx="1"/>
          </p:nvPr>
        </p:nvSpPr>
        <p:spPr>
          <a:xfrm>
            <a:off x="311700" y="1282425"/>
            <a:ext cx="8520600" cy="3339000"/>
          </a:xfrm>
          <a:prstGeom prst="rect">
            <a:avLst/>
          </a:prstGeom>
        </p:spPr>
        <p:txBody>
          <a:bodyPr lIns="91425" tIns="91425" rIns="91425" bIns="91425" anchor="t" anchorCtr="0">
            <a:noAutofit/>
          </a:bodyPr>
          <a:lstStyle/>
          <a:p>
            <a:pPr marL="457200" lvl="0" indent="-228600" rtl="0">
              <a:lnSpc>
                <a:spcPct val="100000"/>
              </a:lnSpc>
              <a:spcBef>
                <a:spcPts val="0"/>
              </a:spcBef>
            </a:pPr>
            <a:r>
              <a:rPr lang="en" dirty="0"/>
              <a:t>Lack of focus on newspaper</a:t>
            </a:r>
          </a:p>
          <a:p>
            <a:pPr marL="457200" lvl="0" indent="-228600" rtl="0">
              <a:lnSpc>
                <a:spcPct val="100000"/>
              </a:lnSpc>
              <a:spcBef>
                <a:spcPts val="0"/>
              </a:spcBef>
            </a:pPr>
            <a:r>
              <a:rPr lang="en" dirty="0"/>
              <a:t>Ad blocking</a:t>
            </a:r>
          </a:p>
          <a:p>
            <a:pPr marL="457200" lvl="0" indent="-228600" rtl="0">
              <a:lnSpc>
                <a:spcPct val="100000"/>
              </a:lnSpc>
              <a:spcBef>
                <a:spcPts val="0"/>
              </a:spcBef>
            </a:pPr>
            <a:r>
              <a:rPr lang="en" dirty="0"/>
              <a:t>Website can use an inverted index of word</a:t>
            </a:r>
          </a:p>
          <a:p>
            <a:pPr marL="457200" lvl="0" indent="-228600" rtl="0">
              <a:lnSpc>
                <a:spcPct val="100000"/>
              </a:lnSpc>
              <a:spcBef>
                <a:spcPts val="0"/>
              </a:spcBef>
            </a:pPr>
            <a:r>
              <a:rPr lang="en" dirty="0"/>
              <a:t>Ranking ads</a:t>
            </a:r>
          </a:p>
          <a:p>
            <a:pPr marL="457200" lvl="0" indent="-228600" rtl="0">
              <a:lnSpc>
                <a:spcPct val="100000"/>
              </a:lnSpc>
              <a:spcBef>
                <a:spcPts val="0"/>
              </a:spcBef>
            </a:pPr>
            <a:r>
              <a:rPr lang="en" dirty="0"/>
              <a:t>Position of the ad in a list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
              <a:t>On-line and Off-line Algorithms</a:t>
            </a:r>
          </a:p>
        </p:txBody>
      </p:sp>
      <p:sp>
        <p:nvSpPr>
          <p:cNvPr id="81" name="Shape 81"/>
          <p:cNvSpPr txBox="1">
            <a:spLocks noGrp="1"/>
          </p:cNvSpPr>
          <p:nvPr>
            <p:ph type="body" idx="1"/>
          </p:nvPr>
        </p:nvSpPr>
        <p:spPr>
          <a:xfrm>
            <a:off x="311700" y="1225225"/>
            <a:ext cx="3999900" cy="3354000"/>
          </a:xfrm>
          <a:prstGeom prst="rect">
            <a:avLst/>
          </a:prstGeom>
        </p:spPr>
        <p:txBody>
          <a:bodyPr lIns="91425" tIns="91425" rIns="91425" bIns="91425" anchor="t" anchorCtr="0">
            <a:noAutofit/>
          </a:bodyPr>
          <a:lstStyle/>
          <a:p>
            <a:pPr lvl="0">
              <a:spcBef>
                <a:spcPts val="0"/>
              </a:spcBef>
              <a:buNone/>
            </a:pPr>
            <a:r>
              <a:rPr lang="en" sz="1800" b="1"/>
              <a:t>On-line</a:t>
            </a:r>
          </a:p>
          <a:p>
            <a:pPr lvl="0">
              <a:spcBef>
                <a:spcPts val="0"/>
              </a:spcBef>
              <a:buNone/>
            </a:pPr>
            <a:endParaRPr sz="1800" b="1"/>
          </a:p>
          <a:p>
            <a:pPr lvl="0">
              <a:spcBef>
                <a:spcPts val="0"/>
              </a:spcBef>
              <a:buNone/>
            </a:pPr>
            <a:r>
              <a:rPr lang="en" sz="1800"/>
              <a:t>Can get parts or all of its input data while running. </a:t>
            </a:r>
          </a:p>
          <a:p>
            <a:pPr lvl="0">
              <a:spcBef>
                <a:spcPts val="0"/>
              </a:spcBef>
              <a:buNone/>
            </a:pPr>
            <a:r>
              <a:rPr lang="en" sz="1800"/>
              <a:t>When all the information for the algorithm is not available before the algorithm makes a decision. </a:t>
            </a:r>
          </a:p>
        </p:txBody>
      </p:sp>
      <p:sp>
        <p:nvSpPr>
          <p:cNvPr id="82" name="Shape 82"/>
          <p:cNvSpPr txBox="1">
            <a:spLocks noGrp="1"/>
          </p:cNvSpPr>
          <p:nvPr>
            <p:ph type="body" idx="2"/>
          </p:nvPr>
        </p:nvSpPr>
        <p:spPr>
          <a:xfrm>
            <a:off x="4832400" y="1225225"/>
            <a:ext cx="3999900" cy="3354000"/>
          </a:xfrm>
          <a:prstGeom prst="rect">
            <a:avLst/>
          </a:prstGeom>
        </p:spPr>
        <p:txBody>
          <a:bodyPr lIns="91425" tIns="91425" rIns="91425" bIns="91425" anchor="t" anchorCtr="0">
            <a:noAutofit/>
          </a:bodyPr>
          <a:lstStyle/>
          <a:p>
            <a:pPr lvl="0">
              <a:spcBef>
                <a:spcPts val="0"/>
              </a:spcBef>
              <a:buNone/>
            </a:pPr>
            <a:r>
              <a:rPr lang="en" sz="1800" b="1"/>
              <a:t>Off-line</a:t>
            </a:r>
          </a:p>
          <a:p>
            <a:pPr lvl="0">
              <a:spcBef>
                <a:spcPts val="0"/>
              </a:spcBef>
              <a:buNone/>
            </a:pPr>
            <a:endParaRPr sz="1800" b="1"/>
          </a:p>
          <a:p>
            <a:pPr lvl="0">
              <a:spcBef>
                <a:spcPts val="0"/>
              </a:spcBef>
              <a:buNone/>
            </a:pPr>
            <a:r>
              <a:rPr lang="en" sz="1800"/>
              <a:t>All the data needed by the algorithm is presented initially. </a:t>
            </a:r>
          </a:p>
          <a:p>
            <a:pPr lvl="0">
              <a:spcBef>
                <a:spcPts val="0"/>
              </a:spcBef>
              <a:buNone/>
            </a:pPr>
            <a:r>
              <a:rPr lang="en" sz="1800"/>
              <a:t>Algorithm can access data in any order. Once the algorithm is finished it produces an answer</a:t>
            </a:r>
          </a:p>
        </p:txBody>
      </p:sp>
      <p:pic>
        <p:nvPicPr>
          <p:cNvPr id="83" name="Shape 83"/>
          <p:cNvPicPr preferRelativeResize="0"/>
          <p:nvPr/>
        </p:nvPicPr>
        <p:blipFill>
          <a:blip r:embed="rId3">
            <a:alphaModFix/>
          </a:blip>
          <a:stretch>
            <a:fillRect/>
          </a:stretch>
        </p:blipFill>
        <p:spPr>
          <a:xfrm>
            <a:off x="1689350" y="1296100"/>
            <a:ext cx="937775" cy="937775"/>
          </a:xfrm>
          <a:prstGeom prst="rect">
            <a:avLst/>
          </a:prstGeom>
          <a:noFill/>
          <a:ln>
            <a:noFill/>
          </a:ln>
        </p:spPr>
      </p:pic>
      <p:pic>
        <p:nvPicPr>
          <p:cNvPr id="84" name="Shape 84"/>
          <p:cNvPicPr preferRelativeResize="0"/>
          <p:nvPr/>
        </p:nvPicPr>
        <p:blipFill>
          <a:blip r:embed="rId4">
            <a:alphaModFix/>
          </a:blip>
          <a:stretch>
            <a:fillRect/>
          </a:stretch>
        </p:blipFill>
        <p:spPr>
          <a:xfrm>
            <a:off x="6076200" y="1153650"/>
            <a:ext cx="1222675" cy="12226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
              <a:t>Greedy Algorithm and the Competitive Ratio</a:t>
            </a:r>
          </a:p>
        </p:txBody>
      </p:sp>
      <p:sp>
        <p:nvSpPr>
          <p:cNvPr id="90" name="Shape 90"/>
          <p:cNvSpPr txBox="1">
            <a:spLocks noGrp="1"/>
          </p:cNvSpPr>
          <p:nvPr>
            <p:ph type="body" idx="1"/>
          </p:nvPr>
        </p:nvSpPr>
        <p:spPr>
          <a:xfrm>
            <a:off x="311700" y="1225225"/>
            <a:ext cx="3999900" cy="3354000"/>
          </a:xfrm>
          <a:prstGeom prst="rect">
            <a:avLst/>
          </a:prstGeom>
        </p:spPr>
        <p:txBody>
          <a:bodyPr lIns="91425" tIns="91425" rIns="91425" bIns="91425" anchor="t" anchorCtr="0">
            <a:noAutofit/>
          </a:bodyPr>
          <a:lstStyle/>
          <a:p>
            <a:pPr lvl="0">
              <a:lnSpc>
                <a:spcPct val="100000"/>
              </a:lnSpc>
              <a:spcBef>
                <a:spcPts val="0"/>
              </a:spcBef>
              <a:buNone/>
            </a:pPr>
            <a:r>
              <a:rPr lang="en" sz="1800" b="1" dirty="0"/>
              <a:t>Greedy Algorithm</a:t>
            </a:r>
          </a:p>
          <a:p>
            <a:pPr lvl="0">
              <a:lnSpc>
                <a:spcPct val="100000"/>
              </a:lnSpc>
              <a:spcBef>
                <a:spcPts val="0"/>
              </a:spcBef>
              <a:buNone/>
            </a:pPr>
            <a:endParaRPr sz="1800" b="1" dirty="0"/>
          </a:p>
          <a:p>
            <a:pPr lvl="0">
              <a:lnSpc>
                <a:spcPct val="100000"/>
              </a:lnSpc>
              <a:spcBef>
                <a:spcPts val="0"/>
              </a:spcBef>
              <a:buNone/>
            </a:pPr>
            <a:endParaRPr sz="1800" b="1" dirty="0"/>
          </a:p>
          <a:p>
            <a:pPr lvl="0">
              <a:lnSpc>
                <a:spcPct val="100000"/>
              </a:lnSpc>
              <a:spcBef>
                <a:spcPts val="0"/>
              </a:spcBef>
              <a:buNone/>
            </a:pPr>
            <a:endParaRPr sz="1800" b="1" dirty="0"/>
          </a:p>
          <a:p>
            <a:pPr lvl="0">
              <a:lnSpc>
                <a:spcPct val="100000"/>
              </a:lnSpc>
              <a:spcBef>
                <a:spcPts val="0"/>
              </a:spcBef>
              <a:buNone/>
            </a:pPr>
            <a:r>
              <a:rPr lang="en" sz="1800" dirty="0"/>
              <a:t>Many on-line algorithms are </a:t>
            </a:r>
            <a:r>
              <a:rPr lang="en" sz="1800" i="1" dirty="0"/>
              <a:t>greedy</a:t>
            </a:r>
            <a:r>
              <a:rPr lang="en" sz="1800" dirty="0"/>
              <a:t> algorithms. Greedy algorithms make their decision in response to each input element by maximizing some function of the input element and the past.</a:t>
            </a:r>
          </a:p>
        </p:txBody>
      </p:sp>
      <p:sp>
        <p:nvSpPr>
          <p:cNvPr id="91" name="Shape 91"/>
          <p:cNvSpPr txBox="1">
            <a:spLocks noGrp="1"/>
          </p:cNvSpPr>
          <p:nvPr>
            <p:ph type="body" idx="2"/>
          </p:nvPr>
        </p:nvSpPr>
        <p:spPr>
          <a:xfrm>
            <a:off x="4832400" y="1225225"/>
            <a:ext cx="3999900" cy="3354000"/>
          </a:xfrm>
          <a:prstGeom prst="rect">
            <a:avLst/>
          </a:prstGeom>
        </p:spPr>
        <p:txBody>
          <a:bodyPr lIns="91425" tIns="91425" rIns="91425" bIns="91425" anchor="t" anchorCtr="0">
            <a:noAutofit/>
          </a:bodyPr>
          <a:lstStyle/>
          <a:p>
            <a:pPr lvl="0">
              <a:lnSpc>
                <a:spcPct val="100000"/>
              </a:lnSpc>
              <a:spcBef>
                <a:spcPts val="0"/>
              </a:spcBef>
              <a:buNone/>
            </a:pPr>
            <a:r>
              <a:rPr lang="en" sz="1800" b="1" dirty="0"/>
              <a:t>Competitive Ratio</a:t>
            </a:r>
          </a:p>
          <a:p>
            <a:pPr lvl="0">
              <a:lnSpc>
                <a:spcPct val="100000"/>
              </a:lnSpc>
              <a:spcBef>
                <a:spcPts val="0"/>
              </a:spcBef>
              <a:buNone/>
            </a:pPr>
            <a:endParaRPr sz="1800" b="1" dirty="0"/>
          </a:p>
          <a:p>
            <a:pPr lvl="0">
              <a:lnSpc>
                <a:spcPct val="100000"/>
              </a:lnSpc>
              <a:spcBef>
                <a:spcPts val="0"/>
              </a:spcBef>
              <a:buNone/>
            </a:pPr>
            <a:r>
              <a:rPr lang="en" sz="1800" dirty="0"/>
              <a:t>When comparing on-line and off-line algorithms, we can expect that there will be some constant </a:t>
            </a:r>
            <a:r>
              <a:rPr lang="en" sz="1800" i="1" dirty="0"/>
              <a:t>c</a:t>
            </a:r>
            <a:r>
              <a:rPr lang="en" sz="1800" dirty="0"/>
              <a:t> less than 1 such that on any input, the result of an on-line algorithm is at least </a:t>
            </a:r>
            <a:r>
              <a:rPr lang="en" sz="1800" i="1" dirty="0"/>
              <a:t>c</a:t>
            </a:r>
            <a:r>
              <a:rPr lang="en" sz="1800" dirty="0"/>
              <a:t> times the result of the optimum off-line algorithm.</a:t>
            </a:r>
          </a:p>
        </p:txBody>
      </p:sp>
      <p:pic>
        <p:nvPicPr>
          <p:cNvPr id="92" name="Shape 92"/>
          <p:cNvPicPr preferRelativeResize="0"/>
          <p:nvPr/>
        </p:nvPicPr>
        <p:blipFill>
          <a:blip r:embed="rId3">
            <a:alphaModFix/>
          </a:blip>
          <a:stretch>
            <a:fillRect/>
          </a:stretch>
        </p:blipFill>
        <p:spPr>
          <a:xfrm>
            <a:off x="1512800" y="1225225"/>
            <a:ext cx="2136549" cy="2136549"/>
          </a:xfrm>
          <a:prstGeom prst="rect">
            <a:avLst/>
          </a:prstGeom>
          <a:noFill/>
          <a:ln>
            <a:noFill/>
          </a:ln>
        </p:spPr>
      </p:pic>
      <p:cxnSp>
        <p:nvCxnSpPr>
          <p:cNvPr id="93" name="Shape 93"/>
          <p:cNvCxnSpPr/>
          <p:nvPr/>
        </p:nvCxnSpPr>
        <p:spPr>
          <a:xfrm>
            <a:off x="6925250" y="1670125"/>
            <a:ext cx="1327800" cy="0"/>
          </a:xfrm>
          <a:prstGeom prst="straightConnector1">
            <a:avLst/>
          </a:prstGeom>
          <a:noFill/>
          <a:ln w="19050" cap="flat" cmpd="sng">
            <a:solidFill>
              <a:schemeClr val="dk2"/>
            </a:solidFill>
            <a:prstDash val="solid"/>
            <a:round/>
            <a:headEnd type="none" w="lg" len="lg"/>
            <a:tailEnd type="none" w="lg" len="lg"/>
          </a:ln>
        </p:spPr>
      </p:cxnSp>
      <p:sp>
        <p:nvSpPr>
          <p:cNvPr id="94" name="Shape 94"/>
          <p:cNvSpPr txBox="1"/>
          <p:nvPr/>
        </p:nvSpPr>
        <p:spPr>
          <a:xfrm>
            <a:off x="6925250" y="1239400"/>
            <a:ext cx="1327800" cy="386700"/>
          </a:xfrm>
          <a:prstGeom prst="rect">
            <a:avLst/>
          </a:prstGeom>
          <a:noFill/>
          <a:ln>
            <a:noFill/>
          </a:ln>
        </p:spPr>
        <p:txBody>
          <a:bodyPr lIns="91425" tIns="91425" rIns="91425" bIns="91425" anchor="t" anchorCtr="0">
            <a:noAutofit/>
          </a:bodyPr>
          <a:lstStyle/>
          <a:p>
            <a:pPr lvl="0">
              <a:spcBef>
                <a:spcPts val="0"/>
              </a:spcBef>
              <a:buNone/>
            </a:pPr>
            <a:r>
              <a:rPr lang="en" sz="1800">
                <a:latin typeface="Economica"/>
                <a:ea typeface="Economica"/>
                <a:cs typeface="Economica"/>
                <a:sym typeface="Economica"/>
              </a:rPr>
              <a:t>On-line Result</a:t>
            </a:r>
          </a:p>
        </p:txBody>
      </p:sp>
      <p:sp>
        <p:nvSpPr>
          <p:cNvPr id="95" name="Shape 95"/>
          <p:cNvSpPr txBox="1"/>
          <p:nvPr/>
        </p:nvSpPr>
        <p:spPr>
          <a:xfrm>
            <a:off x="6925250" y="1714150"/>
            <a:ext cx="1327800" cy="386700"/>
          </a:xfrm>
          <a:prstGeom prst="rect">
            <a:avLst/>
          </a:prstGeom>
          <a:noFill/>
          <a:ln>
            <a:noFill/>
          </a:ln>
        </p:spPr>
        <p:txBody>
          <a:bodyPr lIns="91425" tIns="91425" rIns="91425" bIns="91425" anchor="t" anchorCtr="0">
            <a:noAutofit/>
          </a:bodyPr>
          <a:lstStyle/>
          <a:p>
            <a:pPr lvl="0" rtl="0">
              <a:spcBef>
                <a:spcPts val="0"/>
              </a:spcBef>
              <a:buNone/>
            </a:pPr>
            <a:r>
              <a:rPr lang="en" sz="1800">
                <a:latin typeface="Economica"/>
                <a:ea typeface="Economica"/>
                <a:cs typeface="Economica"/>
                <a:sym typeface="Economica"/>
              </a:rPr>
              <a:t>Off-line Result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235075"/>
            <a:ext cx="8520600" cy="607800"/>
          </a:xfrm>
          <a:prstGeom prst="rect">
            <a:avLst/>
          </a:prstGeom>
        </p:spPr>
        <p:txBody>
          <a:bodyPr lIns="91425" tIns="91425" rIns="91425" bIns="91425" anchor="b" anchorCtr="0">
            <a:noAutofit/>
          </a:bodyPr>
          <a:lstStyle/>
          <a:p>
            <a:pPr lvl="0">
              <a:spcBef>
                <a:spcPts val="0"/>
              </a:spcBef>
              <a:buNone/>
            </a:pPr>
            <a:r>
              <a:rPr lang="en"/>
              <a:t>The Matching Problem</a:t>
            </a:r>
          </a:p>
        </p:txBody>
      </p:sp>
      <p:sp>
        <p:nvSpPr>
          <p:cNvPr id="101" name="Shape 101"/>
          <p:cNvSpPr txBox="1">
            <a:spLocks noGrp="1"/>
          </p:cNvSpPr>
          <p:nvPr>
            <p:ph type="body" idx="1"/>
          </p:nvPr>
        </p:nvSpPr>
        <p:spPr>
          <a:xfrm>
            <a:off x="311700" y="616975"/>
            <a:ext cx="8520600" cy="2507400"/>
          </a:xfrm>
          <a:prstGeom prst="rect">
            <a:avLst/>
          </a:prstGeom>
        </p:spPr>
        <p:txBody>
          <a:bodyPr lIns="91425" tIns="91425" rIns="91425" bIns="91425" anchor="t" anchorCtr="0">
            <a:noAutofit/>
          </a:bodyPr>
          <a:lstStyle/>
          <a:p>
            <a:pPr lvl="0" rtl="0">
              <a:lnSpc>
                <a:spcPct val="100000"/>
              </a:lnSpc>
              <a:spcBef>
                <a:spcPts val="1000"/>
              </a:spcBef>
              <a:spcAft>
                <a:spcPts val="0"/>
              </a:spcAft>
              <a:buNone/>
            </a:pPr>
            <a:r>
              <a:rPr lang="en" b="1" dirty="0">
                <a:solidFill>
                  <a:srgbClr val="000000"/>
                </a:solidFill>
              </a:rPr>
              <a:t>Definition</a:t>
            </a:r>
            <a:r>
              <a:rPr lang="en" dirty="0">
                <a:solidFill>
                  <a:srgbClr val="000000"/>
                </a:solidFill>
              </a:rPr>
              <a:t>: a large number of advertisers want to deliver multiple messages to a large number of consumers.</a:t>
            </a:r>
          </a:p>
          <a:p>
            <a:pPr lvl="0" rtl="0">
              <a:lnSpc>
                <a:spcPct val="100000"/>
              </a:lnSpc>
              <a:spcBef>
                <a:spcPts val="1000"/>
              </a:spcBef>
              <a:spcAft>
                <a:spcPts val="0"/>
              </a:spcAft>
              <a:buNone/>
            </a:pPr>
            <a:r>
              <a:rPr lang="en" b="1" dirty="0">
                <a:solidFill>
                  <a:srgbClr val="000000"/>
                </a:solidFill>
              </a:rPr>
              <a:t>Matching</a:t>
            </a:r>
            <a:r>
              <a:rPr lang="en" dirty="0">
                <a:solidFill>
                  <a:srgbClr val="000000"/>
                </a:solidFill>
              </a:rPr>
              <a:t>: subset of the edges such that no node is an end of two or more edges.</a:t>
            </a:r>
          </a:p>
          <a:p>
            <a:pPr lvl="0" rtl="0">
              <a:lnSpc>
                <a:spcPct val="100000"/>
              </a:lnSpc>
              <a:spcBef>
                <a:spcPts val="1000"/>
              </a:spcBef>
              <a:spcAft>
                <a:spcPts val="0"/>
              </a:spcAft>
              <a:buNone/>
            </a:pPr>
            <a:r>
              <a:rPr lang="en" b="1" dirty="0">
                <a:solidFill>
                  <a:srgbClr val="000000"/>
                </a:solidFill>
              </a:rPr>
              <a:t>Perfect</a:t>
            </a:r>
            <a:r>
              <a:rPr lang="en" dirty="0">
                <a:solidFill>
                  <a:srgbClr val="000000"/>
                </a:solidFill>
              </a:rPr>
              <a:t> </a:t>
            </a:r>
            <a:r>
              <a:rPr lang="en" b="1" dirty="0">
                <a:solidFill>
                  <a:srgbClr val="000000"/>
                </a:solidFill>
              </a:rPr>
              <a:t>Matching</a:t>
            </a:r>
            <a:r>
              <a:rPr lang="en" dirty="0">
                <a:solidFill>
                  <a:srgbClr val="000000"/>
                </a:solidFill>
              </a:rPr>
              <a:t>: when every node appears in the matching.</a:t>
            </a:r>
          </a:p>
          <a:p>
            <a:pPr lvl="0" rtl="0">
              <a:lnSpc>
                <a:spcPct val="100000"/>
              </a:lnSpc>
              <a:spcBef>
                <a:spcPts val="1000"/>
              </a:spcBef>
              <a:spcAft>
                <a:spcPts val="0"/>
              </a:spcAft>
              <a:buNone/>
            </a:pPr>
            <a:r>
              <a:rPr lang="en" dirty="0">
                <a:solidFill>
                  <a:srgbClr val="000000"/>
                </a:solidFill>
              </a:rPr>
              <a:t>Search queries were introduced by Overture in 2000 -&gt; Google AdWords</a:t>
            </a:r>
          </a:p>
          <a:p>
            <a:pPr lvl="0" rtl="0">
              <a:lnSpc>
                <a:spcPct val="100000"/>
              </a:lnSpc>
              <a:spcBef>
                <a:spcPts val="1000"/>
              </a:spcBef>
              <a:spcAft>
                <a:spcPts val="0"/>
              </a:spcAft>
              <a:buNone/>
            </a:pPr>
            <a:r>
              <a:rPr lang="en" dirty="0">
                <a:solidFill>
                  <a:srgbClr val="000000"/>
                </a:solidFill>
              </a:rPr>
              <a:t>Advertisers ”bid” on search keywords -&gt; When someone searches for that keyword, the highest bidder’s ad is shown -&gt; Advertiser is charged only if the ad is clicked on.</a:t>
            </a:r>
          </a:p>
        </p:txBody>
      </p:sp>
      <p:sp>
        <p:nvSpPr>
          <p:cNvPr id="102" name="Shape 102"/>
          <p:cNvSpPr txBox="1"/>
          <p:nvPr/>
        </p:nvSpPr>
        <p:spPr>
          <a:xfrm>
            <a:off x="5369675" y="3620575"/>
            <a:ext cx="1709100" cy="318000"/>
          </a:xfrm>
          <a:prstGeom prst="rect">
            <a:avLst/>
          </a:prstGeom>
          <a:noFill/>
          <a:ln>
            <a:noFill/>
          </a:ln>
        </p:spPr>
        <p:txBody>
          <a:bodyPr lIns="91425" tIns="91425" rIns="91425" bIns="91425" anchor="t" anchorCtr="0">
            <a:noAutofit/>
          </a:bodyPr>
          <a:lstStyle/>
          <a:p>
            <a:pPr lvl="0" algn="ctr" rtl="0">
              <a:lnSpc>
                <a:spcPct val="115000"/>
              </a:lnSpc>
              <a:spcBef>
                <a:spcPts val="0"/>
              </a:spcBef>
              <a:buNone/>
            </a:pPr>
            <a:r>
              <a:rPr lang="en" sz="1800">
                <a:latin typeface="Economica"/>
                <a:ea typeface="Economica"/>
                <a:cs typeface="Economica"/>
                <a:sym typeface="Economica"/>
              </a:rPr>
              <a:t>Bi-partite graph</a:t>
            </a:r>
          </a:p>
        </p:txBody>
      </p:sp>
      <p:sp>
        <p:nvSpPr>
          <p:cNvPr id="103" name="Shape 103"/>
          <p:cNvSpPr txBox="1"/>
          <p:nvPr/>
        </p:nvSpPr>
        <p:spPr>
          <a:xfrm>
            <a:off x="655925" y="3436975"/>
            <a:ext cx="3097500" cy="685200"/>
          </a:xfrm>
          <a:prstGeom prst="rect">
            <a:avLst/>
          </a:prstGeom>
          <a:noFill/>
          <a:ln>
            <a:noFill/>
          </a:ln>
        </p:spPr>
        <p:txBody>
          <a:bodyPr lIns="91425" tIns="91425" rIns="91425" bIns="91425" anchor="t" anchorCtr="0">
            <a:noAutofit/>
          </a:bodyPr>
          <a:lstStyle/>
          <a:p>
            <a:pPr lvl="0" rtl="0">
              <a:lnSpc>
                <a:spcPct val="115000"/>
              </a:lnSpc>
              <a:spcBef>
                <a:spcPts val="0"/>
              </a:spcBef>
              <a:buNone/>
            </a:pPr>
            <a:r>
              <a:rPr lang="en" sz="1800">
                <a:latin typeface="Economica"/>
                <a:ea typeface="Economica"/>
                <a:cs typeface="Economica"/>
                <a:sym typeface="Economica"/>
              </a:rPr>
              <a:t>Ads: 1, 2, 3, 4,…</a:t>
            </a:r>
          </a:p>
          <a:p>
            <a:pPr lvl="0" rtl="0">
              <a:lnSpc>
                <a:spcPct val="115000"/>
              </a:lnSpc>
              <a:spcBef>
                <a:spcPts val="0"/>
              </a:spcBef>
              <a:buNone/>
            </a:pPr>
            <a:r>
              <a:rPr lang="en" sz="1800">
                <a:latin typeface="Economica"/>
                <a:ea typeface="Economica"/>
                <a:cs typeface="Economica"/>
                <a:sym typeface="Economica"/>
              </a:rPr>
              <a:t>Users / search queries: a, b, c, d,…</a:t>
            </a:r>
          </a:p>
        </p:txBody>
      </p:sp>
      <p:pic>
        <p:nvPicPr>
          <p:cNvPr id="104" name="Shape 104"/>
          <p:cNvPicPr preferRelativeResize="0"/>
          <p:nvPr/>
        </p:nvPicPr>
        <p:blipFill>
          <a:blip r:embed="rId3">
            <a:alphaModFix/>
          </a:blip>
          <a:stretch>
            <a:fillRect/>
          </a:stretch>
        </p:blipFill>
        <p:spPr>
          <a:xfrm>
            <a:off x="3659650" y="3086000"/>
            <a:ext cx="1517649" cy="182242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306650"/>
            <a:ext cx="8520600" cy="607800"/>
          </a:xfrm>
          <a:prstGeom prst="rect">
            <a:avLst/>
          </a:prstGeom>
        </p:spPr>
        <p:txBody>
          <a:bodyPr lIns="91425" tIns="91425" rIns="91425" bIns="91425" anchor="b" anchorCtr="0">
            <a:noAutofit/>
          </a:bodyPr>
          <a:lstStyle/>
          <a:p>
            <a:pPr lvl="0" rtl="0">
              <a:spcBef>
                <a:spcPts val="0"/>
              </a:spcBef>
              <a:buNone/>
            </a:pPr>
            <a:r>
              <a:rPr lang="en"/>
              <a:t>Maximal Matching</a:t>
            </a:r>
          </a:p>
        </p:txBody>
      </p:sp>
      <p:sp>
        <p:nvSpPr>
          <p:cNvPr id="110" name="Shape 110"/>
          <p:cNvSpPr txBox="1">
            <a:spLocks noGrp="1"/>
          </p:cNvSpPr>
          <p:nvPr>
            <p:ph type="body" idx="1"/>
          </p:nvPr>
        </p:nvSpPr>
        <p:spPr>
          <a:xfrm>
            <a:off x="311700" y="688550"/>
            <a:ext cx="8520600" cy="1278600"/>
          </a:xfrm>
          <a:prstGeom prst="rect">
            <a:avLst/>
          </a:prstGeom>
        </p:spPr>
        <p:txBody>
          <a:bodyPr lIns="91425" tIns="91425" rIns="91425" bIns="91425" anchor="t" anchorCtr="0">
            <a:noAutofit/>
          </a:bodyPr>
          <a:lstStyle/>
          <a:p>
            <a:pPr lvl="0" rtl="0">
              <a:lnSpc>
                <a:spcPct val="100000"/>
              </a:lnSpc>
              <a:spcBef>
                <a:spcPts val="1000"/>
              </a:spcBef>
              <a:spcAft>
                <a:spcPts val="0"/>
              </a:spcAft>
              <a:buNone/>
            </a:pPr>
            <a:r>
              <a:rPr lang="en" dirty="0">
                <a:solidFill>
                  <a:srgbClr val="000000"/>
                </a:solidFill>
              </a:rPr>
              <a:t>Greedy algorithm: We consider the edges in whatever order they are given. When we consider (x, y), add this edge to the matching if neither x nor y are ends of any edge selected for the matching so far.</a:t>
            </a:r>
          </a:p>
          <a:p>
            <a:pPr lvl="0" rtl="0">
              <a:lnSpc>
                <a:spcPct val="100000"/>
              </a:lnSpc>
              <a:spcBef>
                <a:spcPts val="1000"/>
              </a:spcBef>
              <a:spcAft>
                <a:spcPts val="0"/>
              </a:spcAft>
              <a:buNone/>
            </a:pPr>
            <a:r>
              <a:rPr lang="en" dirty="0">
                <a:solidFill>
                  <a:srgbClr val="000000"/>
                </a:solidFill>
              </a:rPr>
              <a:t>Perfect Match: Ford-Fulkerson, Augmenting Path, and Hopcroft-Karp algorithms.</a:t>
            </a:r>
          </a:p>
          <a:p>
            <a:pPr lvl="0" rtl="0">
              <a:lnSpc>
                <a:spcPct val="100000"/>
              </a:lnSpc>
              <a:spcBef>
                <a:spcPts val="0"/>
              </a:spcBef>
              <a:buNone/>
            </a:pPr>
            <a:endParaRPr dirty="0"/>
          </a:p>
        </p:txBody>
      </p:sp>
      <p:grpSp>
        <p:nvGrpSpPr>
          <p:cNvPr id="111" name="Shape 111"/>
          <p:cNvGrpSpPr/>
          <p:nvPr/>
        </p:nvGrpSpPr>
        <p:grpSpPr>
          <a:xfrm>
            <a:off x="2304274" y="1935249"/>
            <a:ext cx="4535449" cy="2186225"/>
            <a:chOff x="1791374" y="2253224"/>
            <a:chExt cx="4535449" cy="2186225"/>
          </a:xfrm>
        </p:grpSpPr>
        <p:pic>
          <p:nvPicPr>
            <p:cNvPr id="112" name="Shape 112"/>
            <p:cNvPicPr preferRelativeResize="0"/>
            <p:nvPr/>
          </p:nvPicPr>
          <p:blipFill>
            <a:blip r:embed="rId3">
              <a:alphaModFix/>
            </a:blip>
            <a:stretch>
              <a:fillRect/>
            </a:stretch>
          </p:blipFill>
          <p:spPr>
            <a:xfrm>
              <a:off x="1791374" y="2253224"/>
              <a:ext cx="1882347" cy="2154179"/>
            </a:xfrm>
            <a:prstGeom prst="rect">
              <a:avLst/>
            </a:prstGeom>
            <a:noFill/>
            <a:ln>
              <a:noFill/>
            </a:ln>
          </p:spPr>
        </p:pic>
        <p:pic>
          <p:nvPicPr>
            <p:cNvPr id="113" name="Shape 113"/>
            <p:cNvPicPr preferRelativeResize="0"/>
            <p:nvPr/>
          </p:nvPicPr>
          <p:blipFill>
            <a:blip r:embed="rId4">
              <a:alphaModFix/>
            </a:blip>
            <a:stretch>
              <a:fillRect/>
            </a:stretch>
          </p:blipFill>
          <p:spPr>
            <a:xfrm>
              <a:off x="4497011" y="2285271"/>
              <a:ext cx="1829813" cy="2154179"/>
            </a:xfrm>
            <a:prstGeom prst="rect">
              <a:avLst/>
            </a:prstGeom>
            <a:noFill/>
            <a:ln>
              <a:noFill/>
            </a:ln>
          </p:spPr>
        </p:pic>
        <p:sp>
          <p:nvSpPr>
            <p:cNvPr id="114" name="Shape 114"/>
            <p:cNvSpPr/>
            <p:nvPr/>
          </p:nvSpPr>
          <p:spPr>
            <a:xfrm>
              <a:off x="3824497" y="3212867"/>
              <a:ext cx="672600" cy="234900"/>
            </a:xfrm>
            <a:prstGeom prst="rightArrow">
              <a:avLst>
                <a:gd name="adj1" fmla="val 50000"/>
                <a:gd name="adj2" fmla="val 50000"/>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15" name="Shape 115"/>
          <p:cNvSpPr txBox="1"/>
          <p:nvPr/>
        </p:nvSpPr>
        <p:spPr>
          <a:xfrm>
            <a:off x="2391650" y="4224775"/>
            <a:ext cx="1804500" cy="445200"/>
          </a:xfrm>
          <a:prstGeom prst="rect">
            <a:avLst/>
          </a:prstGeom>
          <a:noFill/>
          <a:ln>
            <a:noFill/>
          </a:ln>
        </p:spPr>
        <p:txBody>
          <a:bodyPr lIns="91425" tIns="91425" rIns="91425" bIns="91425" anchor="t" anchorCtr="0">
            <a:noAutofit/>
          </a:bodyPr>
          <a:lstStyle/>
          <a:p>
            <a:pPr lvl="0" algn="ctr" rtl="0">
              <a:lnSpc>
                <a:spcPct val="115000"/>
              </a:lnSpc>
              <a:spcBef>
                <a:spcPts val="0"/>
              </a:spcBef>
              <a:buNone/>
            </a:pPr>
            <a:r>
              <a:rPr lang="en" sz="1800">
                <a:latin typeface="Economica"/>
                <a:ea typeface="Economica"/>
                <a:cs typeface="Economica"/>
                <a:sym typeface="Economica"/>
              </a:rPr>
              <a:t>{(1,a), (2,b), (3,d)} </a:t>
            </a:r>
          </a:p>
        </p:txBody>
      </p:sp>
      <p:sp>
        <p:nvSpPr>
          <p:cNvPr id="116" name="Shape 116"/>
          <p:cNvSpPr txBox="1"/>
          <p:nvPr/>
        </p:nvSpPr>
        <p:spPr>
          <a:xfrm>
            <a:off x="4872000" y="4256575"/>
            <a:ext cx="2090700" cy="381600"/>
          </a:xfrm>
          <a:prstGeom prst="rect">
            <a:avLst/>
          </a:prstGeom>
          <a:noFill/>
          <a:ln>
            <a:noFill/>
          </a:ln>
        </p:spPr>
        <p:txBody>
          <a:bodyPr lIns="91425" tIns="91425" rIns="91425" bIns="91425" anchor="t" anchorCtr="0">
            <a:noAutofit/>
          </a:bodyPr>
          <a:lstStyle/>
          <a:p>
            <a:pPr lvl="0" rtl="0">
              <a:lnSpc>
                <a:spcPct val="115000"/>
              </a:lnSpc>
              <a:spcBef>
                <a:spcPts val="0"/>
              </a:spcBef>
              <a:buNone/>
            </a:pPr>
            <a:r>
              <a:rPr lang="en" sz="1800">
                <a:latin typeface="Economica"/>
                <a:ea typeface="Economica"/>
                <a:cs typeface="Economica"/>
                <a:sym typeface="Economica"/>
              </a:rPr>
              <a:t>{(1,c), (2,b), (3,d), (4,a)}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
              <a:t>Fundamental Problem of Search Advertising</a:t>
            </a:r>
          </a:p>
        </p:txBody>
      </p:sp>
      <p:sp>
        <p:nvSpPr>
          <p:cNvPr id="122" name="Shape 122"/>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a:lnSpc>
                <a:spcPct val="100000"/>
              </a:lnSpc>
              <a:spcBef>
                <a:spcPts val="0"/>
              </a:spcBef>
              <a:buNone/>
            </a:pPr>
            <a:r>
              <a:rPr lang="en" b="1" dirty="0"/>
              <a:t>The Adwords Problem</a:t>
            </a:r>
            <a:r>
              <a:rPr lang="en" dirty="0"/>
              <a:t> - Is how to pick which ads are displayed on a search page when a user types in a query.</a:t>
            </a:r>
          </a:p>
          <a:p>
            <a:pPr lvl="0">
              <a:lnSpc>
                <a:spcPct val="100000"/>
              </a:lnSpc>
              <a:spcBef>
                <a:spcPts val="0"/>
              </a:spcBef>
              <a:buNone/>
            </a:pPr>
            <a:r>
              <a:rPr lang="en" dirty="0"/>
              <a:t>The </a:t>
            </a:r>
            <a:r>
              <a:rPr lang="en" b="1" dirty="0"/>
              <a:t>ideal off-line</a:t>
            </a:r>
            <a:r>
              <a:rPr lang="en" dirty="0"/>
              <a:t> algorithm uses all of the budgets money so its </a:t>
            </a:r>
            <a:r>
              <a:rPr lang="en" b="1" dirty="0"/>
              <a:t>competitive ratio = 1</a:t>
            </a:r>
          </a:p>
          <a:p>
            <a:pPr lvl="0">
              <a:lnSpc>
                <a:spcPct val="100000"/>
              </a:lnSpc>
              <a:spcBef>
                <a:spcPts val="0"/>
              </a:spcBef>
              <a:buNone/>
            </a:pPr>
            <a:r>
              <a:rPr lang="en" dirty="0"/>
              <a:t>The order of the ad’s must be determined by an </a:t>
            </a:r>
            <a:r>
              <a:rPr lang="en" b="1" dirty="0"/>
              <a:t>on-line</a:t>
            </a:r>
            <a:r>
              <a:rPr lang="en" dirty="0"/>
              <a:t> algorithm that must consider:</a:t>
            </a:r>
          </a:p>
          <a:p>
            <a:pPr marL="457200" lvl="0" indent="-342900" rtl="0">
              <a:lnSpc>
                <a:spcPct val="100000"/>
              </a:lnSpc>
              <a:spcBef>
                <a:spcPts val="0"/>
              </a:spcBef>
              <a:buSzPct val="100000"/>
              <a:buAutoNum type="arabicPeriod"/>
            </a:pPr>
            <a:r>
              <a:rPr lang="en" dirty="0"/>
              <a:t>The </a:t>
            </a:r>
            <a:r>
              <a:rPr lang="en" b="1" dirty="0"/>
              <a:t>limited number</a:t>
            </a:r>
            <a:r>
              <a:rPr lang="en" dirty="0"/>
              <a:t> of advertisement slots for any given query.</a:t>
            </a:r>
          </a:p>
          <a:p>
            <a:pPr marL="457200" lvl="0" indent="-342900" rtl="0">
              <a:lnSpc>
                <a:spcPct val="100000"/>
              </a:lnSpc>
              <a:spcBef>
                <a:spcPts val="0"/>
              </a:spcBef>
              <a:buSzPct val="100000"/>
              <a:buAutoNum type="arabicPeriod"/>
            </a:pPr>
            <a:r>
              <a:rPr lang="en" dirty="0"/>
              <a:t>The </a:t>
            </a:r>
            <a:r>
              <a:rPr lang="en" b="1" dirty="0"/>
              <a:t>budget</a:t>
            </a:r>
            <a:r>
              <a:rPr lang="en" dirty="0"/>
              <a:t> on how much a company will pay for all the uses of their add.</a:t>
            </a:r>
          </a:p>
          <a:p>
            <a:pPr marL="457200" lvl="0" indent="-342900" rtl="0">
              <a:lnSpc>
                <a:spcPct val="100000"/>
              </a:lnSpc>
              <a:spcBef>
                <a:spcPts val="0"/>
              </a:spcBef>
              <a:buSzPct val="100000"/>
              <a:buAutoNum type="arabicPeriod"/>
            </a:pPr>
            <a:r>
              <a:rPr lang="en" dirty="0"/>
              <a:t>The</a:t>
            </a:r>
            <a:r>
              <a:rPr lang="en" b="1" dirty="0"/>
              <a:t> total amount expected to be made</a:t>
            </a:r>
            <a:r>
              <a:rPr lang="en" dirty="0"/>
              <a:t> by the ad not which company bid the highest.</a:t>
            </a:r>
          </a:p>
          <a:p>
            <a:pPr lvl="0" rtl="0">
              <a:lnSpc>
                <a:spcPct val="100000"/>
              </a:lnSpc>
              <a:spcBef>
                <a:spcPts val="0"/>
              </a:spcBef>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
              <a:t>Solutions with example</a:t>
            </a:r>
          </a:p>
        </p:txBody>
      </p:sp>
      <p:sp>
        <p:nvSpPr>
          <p:cNvPr id="128" name="Shape 128"/>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lnSpc>
                <a:spcPct val="100000"/>
              </a:lnSpc>
              <a:spcBef>
                <a:spcPts val="0"/>
              </a:spcBef>
              <a:buNone/>
            </a:pPr>
            <a:r>
              <a:rPr lang="en" dirty="0"/>
              <a:t>Assume two bidders A</a:t>
            </a:r>
            <a:r>
              <a:rPr lang="en" baseline="-25000" dirty="0"/>
              <a:t>1</a:t>
            </a:r>
            <a:r>
              <a:rPr lang="en" dirty="0"/>
              <a:t> and A</a:t>
            </a:r>
            <a:r>
              <a:rPr lang="en" baseline="-25000" dirty="0"/>
              <a:t>2</a:t>
            </a:r>
            <a:r>
              <a:rPr lang="en" dirty="0"/>
              <a:t>, two possible queries X or Y, bids of 1 or 0, budgets B = 2, and a query pattern of X</a:t>
            </a:r>
            <a:r>
              <a:rPr lang="en" baseline="-25000" dirty="0"/>
              <a:t>1</a:t>
            </a:r>
            <a:r>
              <a:rPr lang="en" dirty="0"/>
              <a:t>X</a:t>
            </a:r>
            <a:r>
              <a:rPr lang="en" baseline="-25000" dirty="0"/>
              <a:t>2</a:t>
            </a:r>
            <a:r>
              <a:rPr lang="en" dirty="0"/>
              <a:t>Y</a:t>
            </a:r>
            <a:r>
              <a:rPr lang="en" baseline="-25000" dirty="0"/>
              <a:t>1</a:t>
            </a:r>
            <a:r>
              <a:rPr lang="en" dirty="0"/>
              <a:t>Y</a:t>
            </a:r>
            <a:r>
              <a:rPr lang="en" baseline="-25000" dirty="0"/>
              <a:t>2</a:t>
            </a:r>
            <a:r>
              <a:rPr lang="en" dirty="0"/>
              <a:t>.</a:t>
            </a:r>
          </a:p>
          <a:p>
            <a:pPr lvl="0" rtl="0">
              <a:lnSpc>
                <a:spcPct val="100000"/>
              </a:lnSpc>
              <a:spcBef>
                <a:spcPts val="0"/>
              </a:spcBef>
              <a:buNone/>
            </a:pPr>
            <a:r>
              <a:rPr lang="en" dirty="0"/>
              <a:t>If A</a:t>
            </a:r>
            <a:r>
              <a:rPr lang="en" baseline="-25000" dirty="0"/>
              <a:t>1</a:t>
            </a:r>
            <a:r>
              <a:rPr lang="en" dirty="0"/>
              <a:t> bids 1 on X. A</a:t>
            </a:r>
            <a:r>
              <a:rPr lang="en" baseline="-25000" dirty="0"/>
              <a:t>2</a:t>
            </a:r>
            <a:r>
              <a:rPr lang="en" dirty="0"/>
              <a:t> bids 1 on X and Y. X</a:t>
            </a:r>
            <a:r>
              <a:rPr lang="en" baseline="-25000" dirty="0"/>
              <a:t>1</a:t>
            </a:r>
            <a:r>
              <a:rPr lang="en" dirty="0"/>
              <a:t>→ A</a:t>
            </a:r>
            <a:r>
              <a:rPr lang="en" baseline="-25000" dirty="0"/>
              <a:t>2</a:t>
            </a:r>
            <a:r>
              <a:rPr lang="en" dirty="0"/>
              <a:t>.</a:t>
            </a:r>
          </a:p>
          <a:p>
            <a:pPr lvl="0">
              <a:lnSpc>
                <a:spcPct val="100000"/>
              </a:lnSpc>
              <a:spcBef>
                <a:spcPts val="0"/>
              </a:spcBef>
              <a:buNone/>
            </a:pPr>
            <a:r>
              <a:rPr lang="en" b="1" dirty="0"/>
              <a:t>Greedy Algorithm - </a:t>
            </a:r>
            <a:r>
              <a:rPr lang="en" dirty="0"/>
              <a:t>considers price of bid. X</a:t>
            </a:r>
            <a:r>
              <a:rPr lang="en" baseline="-25000" dirty="0"/>
              <a:t>2</a:t>
            </a:r>
            <a:r>
              <a:rPr lang="en" dirty="0"/>
              <a:t>→A</a:t>
            </a:r>
            <a:r>
              <a:rPr lang="en" baseline="-25000" dirty="0"/>
              <a:t>2</a:t>
            </a:r>
            <a:r>
              <a:rPr lang="en" dirty="0"/>
              <a:t>, Y → nothing. </a:t>
            </a:r>
            <a:r>
              <a:rPr lang="en" b="1" dirty="0"/>
              <a:t>Competitive Ratio = ½</a:t>
            </a:r>
          </a:p>
          <a:p>
            <a:pPr lvl="0">
              <a:lnSpc>
                <a:spcPct val="100000"/>
              </a:lnSpc>
              <a:spcBef>
                <a:spcPts val="0"/>
              </a:spcBef>
              <a:buNone/>
            </a:pPr>
            <a:r>
              <a:rPr lang="en" b="1" dirty="0"/>
              <a:t>Balance Algorithm</a:t>
            </a:r>
            <a:r>
              <a:rPr lang="en" dirty="0"/>
              <a:t> - considers price of bid and remaining budget. X</a:t>
            </a:r>
            <a:r>
              <a:rPr lang="en" baseline="-25000" dirty="0"/>
              <a:t>2</a:t>
            </a:r>
            <a:r>
              <a:rPr lang="en" dirty="0"/>
              <a:t>→A</a:t>
            </a:r>
            <a:r>
              <a:rPr lang="en" baseline="-25000" dirty="0"/>
              <a:t>1</a:t>
            </a:r>
            <a:r>
              <a:rPr lang="en" dirty="0"/>
              <a:t>, Y</a:t>
            </a:r>
            <a:r>
              <a:rPr lang="en" baseline="-25000" dirty="0"/>
              <a:t>1</a:t>
            </a:r>
            <a:r>
              <a:rPr lang="en" dirty="0"/>
              <a:t>→A</a:t>
            </a:r>
            <a:r>
              <a:rPr lang="en" baseline="-25000" dirty="0"/>
              <a:t>2</a:t>
            </a:r>
            <a:r>
              <a:rPr lang="en" dirty="0"/>
              <a:t>, Y</a:t>
            </a:r>
            <a:r>
              <a:rPr lang="en" baseline="-25000" dirty="0"/>
              <a:t>2</a:t>
            </a:r>
            <a:r>
              <a:rPr lang="en" dirty="0"/>
              <a:t>→nothing. </a:t>
            </a:r>
            <a:r>
              <a:rPr lang="en" b="1" dirty="0"/>
              <a:t>Competitive Ratio = ¾</a:t>
            </a:r>
          </a:p>
          <a:p>
            <a:pPr lvl="0" rtl="0">
              <a:lnSpc>
                <a:spcPct val="100000"/>
              </a:lnSpc>
              <a:spcBef>
                <a:spcPts val="0"/>
              </a:spcBef>
              <a:buNone/>
            </a:pPr>
            <a:r>
              <a:rPr lang="en" b="1" dirty="0"/>
              <a:t>Generalised form </a:t>
            </a:r>
            <a:r>
              <a:rPr lang="en" dirty="0"/>
              <a:t>- advertiser → A</a:t>
            </a:r>
            <a:r>
              <a:rPr lang="en" baseline="-25000" dirty="0"/>
              <a:t>i</a:t>
            </a:r>
            <a:r>
              <a:rPr lang="en" dirty="0"/>
              <a:t>, bid → x</a:t>
            </a:r>
            <a:r>
              <a:rPr lang="en" baseline="-25000" dirty="0"/>
              <a:t>i</a:t>
            </a:r>
            <a:r>
              <a:rPr lang="en" dirty="0"/>
              <a:t>, unspent fraction of A</a:t>
            </a:r>
            <a:r>
              <a:rPr lang="en" baseline="-25000" dirty="0"/>
              <a:t>i</a:t>
            </a:r>
            <a:r>
              <a:rPr lang="en" dirty="0"/>
              <a:t>’s budget → f</a:t>
            </a:r>
            <a:r>
              <a:rPr lang="en" baseline="-25000" dirty="0"/>
              <a:t>i</a:t>
            </a:r>
            <a:r>
              <a:rPr lang="en" dirty="0"/>
              <a:t> then ψ</a:t>
            </a:r>
            <a:r>
              <a:rPr lang="en" baseline="-25000" dirty="0"/>
              <a:t>i</a:t>
            </a:r>
            <a:r>
              <a:rPr lang="en" dirty="0"/>
              <a:t>=x</a:t>
            </a:r>
            <a:r>
              <a:rPr lang="en" baseline="-25000" dirty="0"/>
              <a:t>i</a:t>
            </a:r>
            <a:r>
              <a:rPr lang="en" dirty="0"/>
              <a:t>(1-e</a:t>
            </a:r>
            <a:r>
              <a:rPr lang="en" baseline="30000" dirty="0"/>
              <a:t>-fi</a:t>
            </a:r>
            <a:r>
              <a:rPr lang="en" dirty="0"/>
              <a:t>). Query is assigned to A</a:t>
            </a:r>
            <a:r>
              <a:rPr lang="en" baseline="-25000" dirty="0"/>
              <a:t>i </a:t>
            </a:r>
            <a:r>
              <a:rPr lang="en" dirty="0"/>
              <a:t>such that ψ</a:t>
            </a:r>
            <a:r>
              <a:rPr lang="en" baseline="-25000" dirty="0"/>
              <a:t>i </a:t>
            </a:r>
            <a:r>
              <a:rPr lang="en" dirty="0"/>
              <a:t>is a maximum.</a:t>
            </a:r>
          </a:p>
        </p:txBody>
      </p:sp>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1781</Words>
  <Application>Microsoft Office PowerPoint</Application>
  <PresentationFormat>On-screen Show (16:9)</PresentationFormat>
  <Paragraphs>107</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Roboto</vt:lpstr>
      <vt:lpstr>Arial</vt:lpstr>
      <vt:lpstr>Economica</vt:lpstr>
      <vt:lpstr>luxe</vt:lpstr>
      <vt:lpstr>Advertising on the web</vt:lpstr>
      <vt:lpstr>On-Line Advertising</vt:lpstr>
      <vt:lpstr>Issues for Display Ads</vt:lpstr>
      <vt:lpstr>On-line and Off-line Algorithms</vt:lpstr>
      <vt:lpstr>Greedy Algorithm and the Competitive Ratio</vt:lpstr>
      <vt:lpstr>The Matching Problem</vt:lpstr>
      <vt:lpstr>Maximal Matching</vt:lpstr>
      <vt:lpstr>Fundamental Problem of Search Advertising</vt:lpstr>
      <vt:lpstr>Solutions with example</vt:lpstr>
      <vt:lpstr>Matching Bids and Search Queries</vt:lpstr>
      <vt:lpstr>More Complex Matching Problems</vt:lpstr>
      <vt:lpstr> A Matching Algorithm for Documents and Bids</vt:lpstr>
      <vt:lpstr>Bid Example </vt:lpstr>
      <vt:lpstr>MapReduce Solution to Graph Model</vt:lpstr>
      <vt:lpstr>The Bulk-Synchronous Solution to Graph Model</vt:lpstr>
      <vt:lpstr>Video</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Advertising on the web</dc:title>
  <cp:lastModifiedBy>Arun kumar</cp:lastModifiedBy>
  <cp:revision>6</cp:revision>
  <dcterms:modified xsi:type="dcterms:W3CDTF">2017-04-25T18:20:06Z</dcterms:modified>
</cp:coreProperties>
</file>