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embeddedFontLst>
    <p:embeddedFont>
      <p:font typeface="Lato" panose="020B060402020202020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582e7ac82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582e7ac82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582e7ac82f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582e7ac82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582e7ac82f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582e7ac82f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5694d661fc_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5694d661fc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5694d661fc_2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5694d661fc_2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5694d661fc_2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5694d661fc_2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5694d661fc_5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5694d661fc_5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5694d661fc_5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5694d661fc_5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5694d661fc_5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5694d661fc_5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5694d661fc_5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5694d661fc_5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694d661fc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694d661fc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5694d661fc_5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5694d661fc_5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5694d661fc_5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5694d661fc_5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5699db516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5699db516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5699db5162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5699db5162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5699db5162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5699db5162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694d661fc_0_3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694d661fc_0_3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5694d661fc_0_3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5694d661fc_0_3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5694d661fc_1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5694d661fc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5694d661fc_1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5694d661fc_1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5694d661fc_0_3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5694d661fc_0_3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5694d661fc_0_3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5694d661fc_0_3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5694d661fc_0_3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5694d661fc_0_3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50400" y="83425"/>
            <a:ext cx="90432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1800"/>
              <a:t>Computational Advertising</a:t>
            </a:r>
            <a:endParaRPr sz="1800"/>
          </a:p>
          <a:p>
            <a:pPr marL="0" lvl="0" indent="0" algn="ctr" rtl="0">
              <a:spcBef>
                <a:spcPts val="0"/>
              </a:spcBef>
              <a:spcAft>
                <a:spcPts val="0"/>
              </a:spcAft>
              <a:buNone/>
            </a:pPr>
            <a:r>
              <a:rPr lang="en" sz="1800"/>
              <a:t>and</a:t>
            </a:r>
            <a:endParaRPr sz="1800"/>
          </a:p>
          <a:p>
            <a:pPr marL="0" lvl="0" indent="0" algn="ctr" rtl="0">
              <a:spcBef>
                <a:spcPts val="0"/>
              </a:spcBef>
              <a:spcAft>
                <a:spcPts val="0"/>
              </a:spcAft>
              <a:buNone/>
            </a:pPr>
            <a:r>
              <a:rPr lang="en" sz="1800"/>
              <a:t>Comparison between Mapreduce and Bulk Synchronous systems</a:t>
            </a:r>
            <a:endParaRPr sz="1800"/>
          </a:p>
        </p:txBody>
      </p:sp>
      <p:sp>
        <p:nvSpPr>
          <p:cNvPr id="55" name="Google Shape;55;p13"/>
          <p:cNvSpPr txBox="1">
            <a:spLocks noGrp="1"/>
          </p:cNvSpPr>
          <p:nvPr>
            <p:ph type="subTitle" idx="1"/>
          </p:nvPr>
        </p:nvSpPr>
        <p:spPr>
          <a:xfrm>
            <a:off x="356525" y="2307425"/>
            <a:ext cx="8520600" cy="2186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Picking the Best Ad</a:t>
            </a:r>
            <a:endParaRPr/>
          </a:p>
          <a:p>
            <a:pPr marL="0" lvl="0" indent="0" algn="l" rtl="0">
              <a:spcBef>
                <a:spcPts val="0"/>
              </a:spcBef>
              <a:spcAft>
                <a:spcPts val="0"/>
              </a:spcAft>
              <a:buNone/>
            </a:pPr>
            <a:endParaRPr/>
          </a:p>
        </p:txBody>
      </p:sp>
      <p:sp>
        <p:nvSpPr>
          <p:cNvPr id="116" name="Google Shape;116;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History </a:t>
            </a:r>
            <a:endParaRPr/>
          </a:p>
          <a:p>
            <a:pPr marL="457200" lvl="0" indent="-342900" algn="l" rtl="0">
              <a:spcBef>
                <a:spcPts val="1600"/>
              </a:spcBef>
              <a:spcAft>
                <a:spcPts val="0"/>
              </a:spcAft>
              <a:buSzPts val="1800"/>
              <a:buChar char="●"/>
            </a:pPr>
            <a:r>
              <a:rPr lang="en"/>
              <a:t>Advertisers bid on search keywords.</a:t>
            </a:r>
            <a:endParaRPr/>
          </a:p>
          <a:p>
            <a:pPr marL="457200" lvl="0" indent="-342900" algn="l" rtl="0">
              <a:spcBef>
                <a:spcPts val="0"/>
              </a:spcBef>
              <a:spcAft>
                <a:spcPts val="0"/>
              </a:spcAft>
              <a:buSzPts val="1800"/>
              <a:buChar char="●"/>
            </a:pPr>
            <a:r>
              <a:rPr lang="en"/>
              <a:t>Advertiser pays only when ad is clicked </a:t>
            </a:r>
            <a:endParaRPr/>
          </a:p>
          <a:p>
            <a:pPr marL="0" lvl="0" indent="0" algn="l" rtl="0">
              <a:spcBef>
                <a:spcPts val="1600"/>
              </a:spcBef>
              <a:spcAft>
                <a:spcPts val="0"/>
              </a:spcAft>
              <a:buNone/>
            </a:pPr>
            <a:r>
              <a:rPr lang="en"/>
              <a:t>Adwords Problem </a:t>
            </a:r>
            <a:endParaRPr/>
          </a:p>
          <a:p>
            <a:pPr marL="457200" lvl="0" indent="-342900" algn="l" rtl="0">
              <a:spcBef>
                <a:spcPts val="1600"/>
              </a:spcBef>
              <a:spcAft>
                <a:spcPts val="0"/>
              </a:spcAft>
              <a:buSzPts val="1800"/>
              <a:buChar char="●"/>
            </a:pPr>
            <a:r>
              <a:rPr lang="en"/>
              <a:t>Many Advertisers bid on each query</a:t>
            </a:r>
            <a:endParaRPr/>
          </a:p>
          <a:p>
            <a:pPr marL="457200" lvl="0" indent="-342900" algn="l" rtl="0">
              <a:spcBef>
                <a:spcPts val="0"/>
              </a:spcBef>
              <a:spcAft>
                <a:spcPts val="0"/>
              </a:spcAft>
              <a:buSzPts val="1800"/>
              <a:buChar char="●"/>
            </a:pPr>
            <a:r>
              <a:rPr lang="en"/>
              <a:t>Search engine must pick a subset of advertisers whose ads are shown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Analysing Balance</a:t>
            </a:r>
            <a:endParaRPr/>
          </a:p>
        </p:txBody>
      </p:sp>
      <p:sp>
        <p:nvSpPr>
          <p:cNvPr id="122" name="Google Shape;122;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two advertisers, A1 and A2, each with budget B greater than 1, an even number.</a:t>
            </a:r>
            <a:endParaRPr/>
          </a:p>
          <a:p>
            <a:pPr marL="0" lvl="0" indent="0" algn="l" rtl="0">
              <a:spcBef>
                <a:spcPts val="1600"/>
              </a:spcBef>
              <a:spcAft>
                <a:spcPts val="0"/>
              </a:spcAft>
              <a:buNone/>
            </a:pPr>
            <a:r>
              <a:rPr lang="en"/>
              <a:t>optimal solution exhausts both advertisers’ budgets. I.e, revenue to search engine =2B</a:t>
            </a:r>
            <a:endParaRPr/>
          </a:p>
          <a:p>
            <a:pPr marL="0" lvl="0" indent="0" algn="l" rtl="0">
              <a:spcBef>
                <a:spcPts val="1600"/>
              </a:spcBef>
              <a:spcAft>
                <a:spcPts val="0"/>
              </a:spcAft>
              <a:buNone/>
            </a:pPr>
            <a:r>
              <a:rPr lang="en"/>
              <a:t>Balance must exhaust at least one advertiser’s budget, If not, we can allocate more queries</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Question</a:t>
            </a:r>
            <a:endParaRPr/>
          </a:p>
        </p:txBody>
      </p:sp>
      <p:sp>
        <p:nvSpPr>
          <p:cNvPr id="128" name="Google Shape;128;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What does the Search Engine guarantee its advertisers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FF"/>
                </a:solidFill>
              </a:rPr>
              <a:t>Balance Algorithm</a:t>
            </a:r>
            <a:endParaRPr sz="3000">
              <a:solidFill>
                <a:srgbClr val="FFFFFF"/>
              </a:solidFill>
            </a:endParaRPr>
          </a:p>
        </p:txBody>
      </p:sp>
      <p:sp>
        <p:nvSpPr>
          <p:cNvPr id="134" name="Google Shape;134;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400">
                <a:solidFill>
                  <a:srgbClr val="FFFFFF"/>
                </a:solidFill>
              </a:rPr>
              <a:t>This is a simple improvement to greedy algorithm</a:t>
            </a:r>
            <a:endParaRPr sz="2400">
              <a:solidFill>
                <a:srgbClr val="FFFFFF"/>
              </a:solidFill>
            </a:endParaRPr>
          </a:p>
          <a:p>
            <a:pPr marL="0" lvl="0" indent="0" algn="l" rtl="0">
              <a:lnSpc>
                <a:spcPct val="115000"/>
              </a:lnSpc>
              <a:spcBef>
                <a:spcPts val="0"/>
              </a:spcBef>
              <a:spcAft>
                <a:spcPts val="0"/>
              </a:spcAft>
              <a:buNone/>
            </a:pPr>
            <a:r>
              <a:rPr lang="en" sz="2400">
                <a:solidFill>
                  <a:srgbClr val="FFFFFF"/>
                </a:solidFill>
              </a:rPr>
              <a:t>•Improved competitive ratio than greedy algorithm</a:t>
            </a:r>
            <a:endParaRPr sz="2400">
              <a:solidFill>
                <a:srgbClr val="FFFFFF"/>
              </a:solidFill>
            </a:endParaRPr>
          </a:p>
          <a:p>
            <a:pPr marL="0" lvl="0" indent="0" algn="l" rtl="0">
              <a:lnSpc>
                <a:spcPct val="115000"/>
              </a:lnSpc>
              <a:spcBef>
                <a:spcPts val="0"/>
              </a:spcBef>
              <a:spcAft>
                <a:spcPts val="0"/>
              </a:spcAft>
              <a:buNone/>
            </a:pPr>
            <a:r>
              <a:rPr lang="en" sz="2400">
                <a:solidFill>
                  <a:srgbClr val="FFFFFF"/>
                </a:solidFill>
              </a:rPr>
              <a:t>•The competitive ratio is 75% for the case of two advertisers</a:t>
            </a:r>
            <a:endParaRPr sz="2400">
              <a:solidFill>
                <a:srgbClr val="FFFFFF"/>
              </a:solidFill>
            </a:endParaRPr>
          </a:p>
          <a:p>
            <a:pPr marL="0" lvl="0" indent="0" algn="l" rtl="0">
              <a:lnSpc>
                <a:spcPct val="115000"/>
              </a:lnSpc>
              <a:spcBef>
                <a:spcPts val="0"/>
              </a:spcBef>
              <a:spcAft>
                <a:spcPts val="0"/>
              </a:spcAft>
              <a:buNone/>
            </a:pPr>
            <a:r>
              <a:rPr lang="en" sz="2400">
                <a:solidFill>
                  <a:srgbClr val="FFFFFF"/>
                </a:solidFill>
              </a:rPr>
              <a:t>•The competitive ratio is about 63% for a greater number of advertisers</a:t>
            </a:r>
            <a:endParaRPr sz="2400">
              <a:solidFill>
                <a:srgbClr val="FFFFFF"/>
              </a:solidFill>
            </a:endParaRPr>
          </a:p>
          <a:p>
            <a:pPr marL="0" lvl="0" indent="0" algn="l" rtl="0">
              <a:lnSpc>
                <a:spcPct val="115000"/>
              </a:lnSpc>
              <a:spcBef>
                <a:spcPts val="0"/>
              </a:spcBef>
              <a:spcAft>
                <a:spcPts val="0"/>
              </a:spcAft>
              <a:buNone/>
            </a:pPr>
            <a:r>
              <a:rPr lang="en" sz="2400">
                <a:solidFill>
                  <a:srgbClr val="FFFFFF"/>
                </a:solidFill>
              </a:rPr>
              <a:t>•For each query, the advertiser with the largest remaining  budget will be picked</a:t>
            </a:r>
            <a:endParaRPr sz="2400">
              <a:solidFill>
                <a:srgbClr val="FFFFFF"/>
              </a:solidFill>
            </a:endParaRPr>
          </a:p>
          <a:p>
            <a:pPr marL="0" lvl="0" indent="0" algn="l" rtl="0">
              <a:lnSpc>
                <a:spcPct val="115000"/>
              </a:lnSpc>
              <a:spcBef>
                <a:spcPts val="0"/>
              </a:spcBef>
              <a:spcAft>
                <a:spcPts val="0"/>
              </a:spcAft>
              <a:buNone/>
            </a:pPr>
            <a:r>
              <a:rPr lang="en" sz="2400">
                <a:solidFill>
                  <a:srgbClr val="FFFFFF"/>
                </a:solidFill>
              </a:rPr>
              <a:t>•Break the ties arbitrarily</a:t>
            </a:r>
            <a:endParaRPr sz="2400">
              <a:solidFill>
                <a:srgbClr val="FFFFFF"/>
              </a:solidFill>
            </a:endParaRPr>
          </a:p>
          <a:p>
            <a:pPr marL="0" lvl="0" indent="0" algn="l" rtl="0">
              <a:spcBef>
                <a:spcPts val="0"/>
              </a:spcBef>
              <a:spcAft>
                <a:spcPts val="1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rgbClr val="FFFFFF"/>
                </a:solidFill>
              </a:rPr>
              <a:t>Balance Algorithm Example</a:t>
            </a:r>
            <a:endParaRPr sz="3000">
              <a:solidFill>
                <a:srgbClr val="FFFFFF"/>
              </a:solidFill>
            </a:endParaRPr>
          </a:p>
        </p:txBody>
      </p:sp>
      <p:sp>
        <p:nvSpPr>
          <p:cNvPr id="140" name="Google Shape;140;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2400">
                <a:solidFill>
                  <a:srgbClr val="FFFFFF"/>
                </a:solidFill>
              </a:rPr>
              <a:t>•Example: Consider two advertisers A1 and A2, each bidding on query q.</a:t>
            </a:r>
            <a:endParaRPr sz="2400">
              <a:solidFill>
                <a:srgbClr val="FFFFFF"/>
              </a:solidFill>
            </a:endParaRPr>
          </a:p>
          <a:p>
            <a:pPr marL="0" lvl="0" indent="0" algn="l" rtl="0">
              <a:lnSpc>
                <a:spcPct val="90000"/>
              </a:lnSpc>
              <a:spcBef>
                <a:spcPts val="0"/>
              </a:spcBef>
              <a:spcAft>
                <a:spcPts val="0"/>
              </a:spcAft>
              <a:buNone/>
            </a:pPr>
            <a:r>
              <a:rPr lang="en" sz="2400">
                <a:solidFill>
                  <a:srgbClr val="FFFFFF"/>
                </a:solidFill>
              </a:rPr>
              <a:t>•A1: bid = 1, balance = 110.</a:t>
            </a:r>
            <a:endParaRPr sz="2400">
              <a:solidFill>
                <a:srgbClr val="FFFFFF"/>
              </a:solidFill>
            </a:endParaRPr>
          </a:p>
          <a:p>
            <a:pPr marL="0" lvl="0" indent="0" algn="l" rtl="0">
              <a:lnSpc>
                <a:spcPct val="90000"/>
              </a:lnSpc>
              <a:spcBef>
                <a:spcPts val="0"/>
              </a:spcBef>
              <a:spcAft>
                <a:spcPts val="0"/>
              </a:spcAft>
              <a:buNone/>
            </a:pPr>
            <a:r>
              <a:rPr lang="en" sz="2400">
                <a:solidFill>
                  <a:srgbClr val="FFFFFF"/>
                </a:solidFill>
              </a:rPr>
              <a:t>•A2: bid = 10, balance = 100.</a:t>
            </a:r>
            <a:endParaRPr sz="2400">
              <a:solidFill>
                <a:srgbClr val="FFFFFF"/>
              </a:solidFill>
            </a:endParaRPr>
          </a:p>
          <a:p>
            <a:pPr marL="0" lvl="0" indent="0" algn="l" rtl="0">
              <a:lnSpc>
                <a:spcPct val="90000"/>
              </a:lnSpc>
              <a:spcBef>
                <a:spcPts val="0"/>
              </a:spcBef>
              <a:spcAft>
                <a:spcPts val="0"/>
              </a:spcAft>
              <a:buNone/>
            </a:pPr>
            <a:r>
              <a:rPr lang="en" sz="2400">
                <a:solidFill>
                  <a:srgbClr val="FFFFFF"/>
                </a:solidFill>
              </a:rPr>
              <a:t>•First 10 occurrences of query q, all go to A1, and A1 then gets 10 q’s for every one that A2 gets.</a:t>
            </a:r>
            <a:endParaRPr sz="2400">
              <a:solidFill>
                <a:srgbClr val="FFFFFF"/>
              </a:solidFill>
            </a:endParaRPr>
          </a:p>
          <a:p>
            <a:pPr marL="0" lvl="0" indent="0" algn="l" rtl="0">
              <a:lnSpc>
                <a:spcPct val="90000"/>
              </a:lnSpc>
              <a:spcBef>
                <a:spcPts val="0"/>
              </a:spcBef>
              <a:spcAft>
                <a:spcPts val="0"/>
              </a:spcAft>
              <a:buNone/>
            </a:pPr>
            <a:r>
              <a:rPr lang="en" sz="2400">
                <a:solidFill>
                  <a:srgbClr val="FFFFFF"/>
                </a:solidFill>
              </a:rPr>
              <a:t>•What if there are only 10 occurrences of q?</a:t>
            </a:r>
            <a:endParaRPr sz="2400">
              <a:solidFill>
                <a:srgbClr val="FFFFFF"/>
              </a:solidFill>
            </a:endParaRPr>
          </a:p>
          <a:p>
            <a:pPr marL="0" lvl="0" indent="0" algn="l" rtl="0">
              <a:lnSpc>
                <a:spcPct val="90000"/>
              </a:lnSpc>
              <a:spcBef>
                <a:spcPts val="0"/>
              </a:spcBef>
              <a:spcAft>
                <a:spcPts val="0"/>
              </a:spcAft>
              <a:buNone/>
            </a:pPr>
            <a:r>
              <a:rPr lang="en" sz="2400">
                <a:solidFill>
                  <a:srgbClr val="FFFFFF"/>
                </a:solidFill>
              </a:rPr>
              <a:t>•Optimal yields $100 whereas Balance yields only $10.</a:t>
            </a:r>
            <a:endParaRPr sz="2400">
              <a:solidFill>
                <a:srgbClr val="FFFFFF"/>
              </a:solidFill>
            </a:endParaRPr>
          </a:p>
          <a:p>
            <a:pPr marL="0" lvl="0" indent="0" algn="l" rtl="0">
              <a:spcBef>
                <a:spcPts val="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	</a:t>
            </a:r>
            <a:endParaRPr/>
          </a:p>
        </p:txBody>
      </p:sp>
      <p:sp>
        <p:nvSpPr>
          <p:cNvPr id="146" name="Google Shape;146;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Which is best algorithm : Greedy Algorithm or Balanced Algorithm.</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8"/>
          <p:cNvSpPr txBox="1">
            <a:spLocks noGrp="1"/>
          </p:cNvSpPr>
          <p:nvPr>
            <p:ph type="title"/>
          </p:nvPr>
        </p:nvSpPr>
        <p:spPr>
          <a:xfrm>
            <a:off x="311700" y="409900"/>
            <a:ext cx="8520600" cy="4442700"/>
          </a:xfrm>
          <a:prstGeom prst="rect">
            <a:avLst/>
          </a:prstGeom>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endParaRPr sz="2800">
              <a:solidFill>
                <a:schemeClr val="accent2"/>
              </a:solidFill>
            </a:endParaRPr>
          </a:p>
          <a:p>
            <a:pPr marL="0" lvl="0" indent="0" algn="l" rtl="0">
              <a:lnSpc>
                <a:spcPct val="115000"/>
              </a:lnSpc>
              <a:spcBef>
                <a:spcPts val="0"/>
              </a:spcBef>
              <a:spcAft>
                <a:spcPts val="0"/>
              </a:spcAft>
              <a:buNone/>
            </a:pPr>
            <a:endParaRPr sz="2800">
              <a:solidFill>
                <a:schemeClr val="accent2"/>
              </a:solidFill>
            </a:endParaRPr>
          </a:p>
          <a:p>
            <a:pPr marL="0" lvl="0" indent="0" algn="l" rtl="0">
              <a:lnSpc>
                <a:spcPct val="115000"/>
              </a:lnSpc>
              <a:spcBef>
                <a:spcPts val="0"/>
              </a:spcBef>
              <a:spcAft>
                <a:spcPts val="0"/>
              </a:spcAft>
              <a:buNone/>
            </a:pPr>
            <a:endParaRPr sz="2800">
              <a:solidFill>
                <a:schemeClr val="accent2"/>
              </a:solidFill>
            </a:endParaRPr>
          </a:p>
          <a:p>
            <a:pPr marL="0" lvl="0" indent="0" algn="l" rtl="0">
              <a:lnSpc>
                <a:spcPct val="115000"/>
              </a:lnSpc>
              <a:spcBef>
                <a:spcPts val="0"/>
              </a:spcBef>
              <a:spcAft>
                <a:spcPts val="0"/>
              </a:spcAft>
              <a:buNone/>
            </a:pPr>
            <a:endParaRPr sz="2800">
              <a:solidFill>
                <a:schemeClr val="accent2"/>
              </a:solidFill>
            </a:endParaRPr>
          </a:p>
          <a:p>
            <a:pPr marL="0" lvl="0" indent="0" algn="ctr" rtl="0">
              <a:lnSpc>
                <a:spcPct val="115000"/>
              </a:lnSpc>
              <a:spcBef>
                <a:spcPts val="0"/>
              </a:spcBef>
              <a:spcAft>
                <a:spcPts val="0"/>
              </a:spcAft>
              <a:buNone/>
            </a:pPr>
            <a:r>
              <a:rPr lang="en" sz="2800">
                <a:solidFill>
                  <a:schemeClr val="lt2"/>
                </a:solidFill>
              </a:rPr>
              <a:t>Comparison of MapReduce with Bulk-Synchronous Systems</a:t>
            </a:r>
            <a:endParaRPr sz="2800">
              <a:solidFill>
                <a:schemeClr val="lt2"/>
              </a:solidFill>
            </a:endParaRPr>
          </a:p>
          <a:p>
            <a:pPr marL="0" lvl="0" indent="0" algn="l" rtl="0">
              <a:lnSpc>
                <a:spcPct val="115000"/>
              </a:lnSpc>
              <a:spcBef>
                <a:spcPts val="0"/>
              </a:spcBef>
              <a:spcAft>
                <a:spcPts val="0"/>
              </a:spcAft>
              <a:buNone/>
            </a:pPr>
            <a:endParaRPr sz="2800" b="1">
              <a:solidFill>
                <a:schemeClr val="accent2"/>
              </a:solidFill>
            </a:endParaRPr>
          </a:p>
          <a:p>
            <a:pPr marL="0" lvl="0" indent="0" algn="l" rtl="0">
              <a:lnSpc>
                <a:spcPct val="115000"/>
              </a:lnSpc>
              <a:spcBef>
                <a:spcPts val="0"/>
              </a:spcBef>
              <a:spcAft>
                <a:spcPts val="0"/>
              </a:spcAft>
              <a:buNone/>
            </a:pPr>
            <a:endParaRPr sz="1800" b="1">
              <a:solidFill>
                <a:schemeClr val="accent2"/>
              </a:solidFill>
            </a:endParaRPr>
          </a:p>
          <a:p>
            <a:pPr marL="0" lvl="0" indent="0" algn="l" rtl="0">
              <a:lnSpc>
                <a:spcPct val="115000"/>
              </a:lnSpc>
              <a:spcBef>
                <a:spcPts val="0"/>
              </a:spcBef>
              <a:spcAft>
                <a:spcPts val="0"/>
              </a:spcAft>
              <a:buNone/>
            </a:pPr>
            <a:r>
              <a:rPr lang="en" sz="2500" b="1">
                <a:solidFill>
                  <a:schemeClr val="accent2"/>
                </a:solidFill>
              </a:rPr>
              <a:t>Review of Bulk-Synchronous</a:t>
            </a:r>
            <a:endParaRPr sz="2500" b="1">
              <a:solidFill>
                <a:schemeClr val="accent2"/>
              </a:solidFill>
            </a:endParaRPr>
          </a:p>
          <a:p>
            <a:pPr marL="0" lvl="0" indent="0" algn="l" rtl="0">
              <a:lnSpc>
                <a:spcPct val="115000"/>
              </a:lnSpc>
              <a:spcBef>
                <a:spcPts val="0"/>
              </a:spcBef>
              <a:spcAft>
                <a:spcPts val="0"/>
              </a:spcAft>
              <a:buNone/>
            </a:pPr>
            <a:r>
              <a:rPr lang="en" sz="2500" b="1">
                <a:solidFill>
                  <a:schemeClr val="accent2"/>
                </a:solidFill>
              </a:rPr>
              <a:t>Communication Costs</a:t>
            </a:r>
            <a:endParaRPr sz="2500" b="1">
              <a:solidFill>
                <a:schemeClr val="accent2"/>
              </a:solidFill>
            </a:endParaRPr>
          </a:p>
          <a:p>
            <a:pPr marL="0" lvl="0" indent="0" algn="l" rtl="0">
              <a:lnSpc>
                <a:spcPct val="115000"/>
              </a:lnSpc>
              <a:spcBef>
                <a:spcPts val="0"/>
              </a:spcBef>
              <a:spcAft>
                <a:spcPts val="0"/>
              </a:spcAft>
              <a:buNone/>
            </a:pPr>
            <a:r>
              <a:rPr lang="en" sz="2500" b="1">
                <a:solidFill>
                  <a:schemeClr val="accent2"/>
                </a:solidFill>
              </a:rPr>
              <a:t>Problem of Semijoin</a:t>
            </a:r>
            <a:endParaRPr sz="2500">
              <a:solidFill>
                <a:schemeClr val="accent2"/>
              </a:solidFill>
            </a:endParaRPr>
          </a:p>
          <a:p>
            <a:pPr marL="0" lvl="0" indent="0" algn="l" rtl="0">
              <a:lnSpc>
                <a:spcPct val="115000"/>
              </a:lnSpc>
              <a:spcBef>
                <a:spcPts val="0"/>
              </a:spcBef>
              <a:spcAft>
                <a:spcPts val="0"/>
              </a:spcAft>
              <a:buNone/>
            </a:pPr>
            <a:endParaRPr sz="2800">
              <a:solidFill>
                <a:schemeClr val="accent2"/>
              </a:solidFill>
            </a:endParaRPr>
          </a:p>
          <a:p>
            <a:pPr marL="0" lvl="0" indent="0" algn="l" rtl="0">
              <a:lnSpc>
                <a:spcPct val="115000"/>
              </a:lnSpc>
              <a:spcBef>
                <a:spcPts val="0"/>
              </a:spcBef>
              <a:spcAft>
                <a:spcPts val="0"/>
              </a:spcAft>
              <a:buNone/>
            </a:pPr>
            <a:endParaRPr sz="2800">
              <a:solidFill>
                <a:schemeClr val="accent2"/>
              </a:solidFill>
            </a:endParaRPr>
          </a:p>
          <a:p>
            <a:pPr marL="0" lvl="0" indent="0" algn="l" rtl="0">
              <a:lnSpc>
                <a:spcPct val="115000"/>
              </a:lnSpc>
              <a:spcBef>
                <a:spcPts val="0"/>
              </a:spcBef>
              <a:spcAft>
                <a:spcPts val="0"/>
              </a:spcAft>
              <a:buNone/>
            </a:pPr>
            <a:endParaRPr sz="2800">
              <a:solidFill>
                <a:schemeClr val="accent2"/>
              </a:solidFill>
            </a:endParaRPr>
          </a:p>
          <a:p>
            <a:pPr marL="0" lvl="0" indent="0" algn="l" rtl="0">
              <a:lnSpc>
                <a:spcPct val="115000"/>
              </a:lnSpc>
              <a:spcBef>
                <a:spcPts val="0"/>
              </a:spcBef>
              <a:spcAft>
                <a:spcPts val="0"/>
              </a:spcAft>
              <a:buNone/>
            </a:pPr>
            <a:endParaRPr sz="2800">
              <a:solidFill>
                <a:schemeClr val="accent2"/>
              </a:solidFill>
            </a:endParaRPr>
          </a:p>
          <a:p>
            <a:pPr marL="0" lvl="0" indent="0" algn="ctr" rtl="0">
              <a:spcBef>
                <a:spcPts val="0"/>
              </a:spcBef>
              <a:spcAft>
                <a:spcPts val="0"/>
              </a:spcAft>
              <a:buNone/>
            </a:pPr>
            <a:endParaRPr sz="2800">
              <a:solidFill>
                <a:schemeClr val="accent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15000"/>
              </a:lnSpc>
              <a:spcBef>
                <a:spcPts val="800"/>
              </a:spcBef>
              <a:spcAft>
                <a:spcPts val="0"/>
              </a:spcAft>
              <a:buNone/>
            </a:pPr>
            <a:r>
              <a:rPr lang="en" sz="2400">
                <a:solidFill>
                  <a:schemeClr val="accent2"/>
                </a:solidFill>
              </a:rPr>
              <a:t>Graph is a non linear data structure</a:t>
            </a:r>
            <a:endParaRPr sz="2400">
              <a:solidFill>
                <a:schemeClr val="accent2"/>
              </a:solidFill>
            </a:endParaRPr>
          </a:p>
          <a:p>
            <a:pPr marL="0" lvl="0" indent="0" algn="l" rtl="0">
              <a:lnSpc>
                <a:spcPct val="115000"/>
              </a:lnSpc>
              <a:spcBef>
                <a:spcPts val="800"/>
              </a:spcBef>
              <a:spcAft>
                <a:spcPts val="0"/>
              </a:spcAft>
              <a:buNone/>
            </a:pPr>
            <a:r>
              <a:rPr lang="en" sz="2400">
                <a:solidFill>
                  <a:srgbClr val="FFFFFF"/>
                </a:solidFill>
              </a:rPr>
              <a:t>Collection of vertices and edges</a:t>
            </a:r>
            <a:endParaRPr sz="2400">
              <a:solidFill>
                <a:srgbClr val="FFFFFF"/>
              </a:solidFill>
            </a:endParaRPr>
          </a:p>
          <a:p>
            <a:pPr marL="0" lvl="0" indent="0" algn="l" rtl="0">
              <a:lnSpc>
                <a:spcPct val="115000"/>
              </a:lnSpc>
              <a:spcBef>
                <a:spcPts val="800"/>
              </a:spcBef>
              <a:spcAft>
                <a:spcPts val="0"/>
              </a:spcAft>
              <a:buNone/>
            </a:pPr>
            <a:endParaRPr>
              <a:solidFill>
                <a:srgbClr val="FFFFFF"/>
              </a:solidFill>
            </a:endParaRPr>
          </a:p>
          <a:p>
            <a:pPr marL="0" lvl="0" indent="0" algn="l" rtl="0">
              <a:lnSpc>
                <a:spcPct val="115000"/>
              </a:lnSpc>
              <a:spcBef>
                <a:spcPts val="800"/>
              </a:spcBef>
              <a:spcAft>
                <a:spcPts val="0"/>
              </a:spcAft>
              <a:buNone/>
            </a:pPr>
            <a:r>
              <a:rPr lang="en">
                <a:solidFill>
                  <a:srgbClr val="FFFFFF"/>
                </a:solidFill>
              </a:rPr>
              <a:t>Examples of Graphs</a:t>
            </a:r>
            <a:endParaRPr>
              <a:solidFill>
                <a:srgbClr val="FFFFFF"/>
              </a:solidFill>
            </a:endParaRPr>
          </a:p>
          <a:p>
            <a:pPr marL="0" lvl="0" indent="0" algn="l" rtl="0">
              <a:lnSpc>
                <a:spcPct val="115000"/>
              </a:lnSpc>
              <a:spcBef>
                <a:spcPts val="700"/>
              </a:spcBef>
              <a:spcAft>
                <a:spcPts val="0"/>
              </a:spcAft>
              <a:buNone/>
            </a:pPr>
            <a:r>
              <a:rPr lang="en">
                <a:solidFill>
                  <a:srgbClr val="FFFFFF"/>
                </a:solidFill>
              </a:rPr>
              <a:t>Hyperlink structure of the Web</a:t>
            </a:r>
            <a:endParaRPr>
              <a:solidFill>
                <a:srgbClr val="FFFFFF"/>
              </a:solidFill>
            </a:endParaRPr>
          </a:p>
          <a:p>
            <a:pPr marL="0" lvl="0" indent="0" algn="l" rtl="0">
              <a:lnSpc>
                <a:spcPct val="115000"/>
              </a:lnSpc>
              <a:spcBef>
                <a:spcPts val="0"/>
              </a:spcBef>
              <a:spcAft>
                <a:spcPts val="0"/>
              </a:spcAft>
              <a:buNone/>
            </a:pPr>
            <a:r>
              <a:rPr lang="en">
                <a:solidFill>
                  <a:srgbClr val="FFFFFF"/>
                </a:solidFill>
              </a:rPr>
              <a:t>Physical structure of computers on the Internet</a:t>
            </a:r>
            <a:endParaRPr>
              <a:solidFill>
                <a:srgbClr val="FFFFFF"/>
              </a:solidFill>
            </a:endParaRPr>
          </a:p>
          <a:p>
            <a:pPr marL="0" lvl="0" indent="0" algn="l" rtl="0">
              <a:lnSpc>
                <a:spcPct val="115000"/>
              </a:lnSpc>
              <a:spcBef>
                <a:spcPts val="0"/>
              </a:spcBef>
              <a:spcAft>
                <a:spcPts val="0"/>
              </a:spcAft>
              <a:buNone/>
            </a:pPr>
            <a:r>
              <a:rPr lang="en">
                <a:solidFill>
                  <a:srgbClr val="FFFFFF"/>
                </a:solidFill>
              </a:rPr>
              <a:t>Interstate highway system</a:t>
            </a:r>
            <a:endParaRPr>
              <a:solidFill>
                <a:srgbClr val="FFFFFF"/>
              </a:solidFill>
            </a:endParaRPr>
          </a:p>
          <a:p>
            <a:pPr marL="0" lvl="0" indent="0" algn="l" rtl="0">
              <a:lnSpc>
                <a:spcPct val="115000"/>
              </a:lnSpc>
              <a:spcBef>
                <a:spcPts val="0"/>
              </a:spcBef>
              <a:spcAft>
                <a:spcPts val="0"/>
              </a:spcAft>
              <a:buNone/>
            </a:pPr>
            <a:r>
              <a:rPr lang="en">
                <a:solidFill>
                  <a:srgbClr val="FFFFFF"/>
                </a:solidFill>
              </a:rPr>
              <a:t>Social networks</a:t>
            </a:r>
            <a:endParaRPr>
              <a:solidFill>
                <a:srgbClr val="FFFFFF"/>
              </a:solidFill>
            </a:endParaRPr>
          </a:p>
          <a:p>
            <a:pPr marL="0" lvl="0" indent="0" algn="l" rtl="0">
              <a:lnSpc>
                <a:spcPct val="115000"/>
              </a:lnSpc>
              <a:spcBef>
                <a:spcPts val="800"/>
              </a:spcBef>
              <a:spcAft>
                <a:spcPts val="0"/>
              </a:spcAft>
              <a:buNone/>
            </a:pPr>
            <a:endParaRPr>
              <a:solidFill>
                <a:srgbClr val="FFFFFF"/>
              </a:solidFill>
            </a:endParaRPr>
          </a:p>
          <a:p>
            <a:pPr marL="0" lvl="0" indent="0" algn="l" rtl="0">
              <a:spcBef>
                <a:spcPts val="0"/>
              </a:spcBef>
              <a:spcAft>
                <a:spcPts val="1600"/>
              </a:spcAft>
              <a:buNone/>
            </a:pPr>
            <a:endParaRPr sz="2400"/>
          </a:p>
        </p:txBody>
      </p:sp>
      <p:sp>
        <p:nvSpPr>
          <p:cNvPr id="157" name="Google Shape;157;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chemeClr val="lt2"/>
                </a:solidFill>
              </a:rPr>
              <a:t>What is a Graph?</a:t>
            </a:r>
            <a:endParaRPr sz="3000">
              <a:solidFill>
                <a:schemeClr val="lt2"/>
              </a:solidFill>
            </a:endParaRPr>
          </a:p>
        </p:txBody>
      </p:sp>
      <p:pic>
        <p:nvPicPr>
          <p:cNvPr id="158" name="Google Shape;158;p29"/>
          <p:cNvPicPr preferRelativeResize="0"/>
          <p:nvPr/>
        </p:nvPicPr>
        <p:blipFill>
          <a:blip r:embed="rId3">
            <a:alphaModFix/>
          </a:blip>
          <a:stretch>
            <a:fillRect/>
          </a:stretch>
        </p:blipFill>
        <p:spPr>
          <a:xfrm>
            <a:off x="5405000" y="1152475"/>
            <a:ext cx="3040825" cy="30408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2"/>
                </a:solidFill>
              </a:rPr>
              <a:t>Views all computation as a recursion on some graph.</a:t>
            </a:r>
            <a:endParaRPr>
              <a:solidFill>
                <a:schemeClr val="accent2"/>
              </a:solidFill>
            </a:endParaRPr>
          </a:p>
          <a:p>
            <a:pPr marL="0" lvl="0" indent="0" algn="l" rtl="0">
              <a:spcBef>
                <a:spcPts val="0"/>
              </a:spcBef>
              <a:spcAft>
                <a:spcPts val="0"/>
              </a:spcAft>
              <a:buNone/>
            </a:pPr>
            <a:r>
              <a:rPr lang="en">
                <a:solidFill>
                  <a:schemeClr val="accent2"/>
                </a:solidFill>
              </a:rPr>
              <a:t>Graph nodes send messages to one another.</a:t>
            </a:r>
            <a:endParaRPr>
              <a:solidFill>
                <a:schemeClr val="accent2"/>
              </a:solidFill>
            </a:endParaRPr>
          </a:p>
          <a:p>
            <a:pPr marL="0" lvl="0" indent="0" algn="l" rtl="0">
              <a:spcBef>
                <a:spcPts val="700"/>
              </a:spcBef>
              <a:spcAft>
                <a:spcPts val="0"/>
              </a:spcAft>
              <a:buNone/>
            </a:pPr>
            <a:r>
              <a:rPr lang="en">
                <a:solidFill>
                  <a:schemeClr val="accent2"/>
                </a:solidFill>
              </a:rPr>
              <a:t>Messages bunched into </a:t>
            </a:r>
            <a:r>
              <a:rPr lang="en" i="1">
                <a:solidFill>
                  <a:schemeClr val="accent2"/>
                </a:solidFill>
              </a:rPr>
              <a:t>supersteps</a:t>
            </a:r>
            <a:r>
              <a:rPr lang="en">
                <a:solidFill>
                  <a:schemeClr val="accent2"/>
                </a:solidFill>
              </a:rPr>
              <a:t>, where each graph node processes all data received.</a:t>
            </a:r>
            <a:endParaRPr>
              <a:solidFill>
                <a:schemeClr val="accent2"/>
              </a:solidFill>
            </a:endParaRPr>
          </a:p>
          <a:p>
            <a:pPr marL="0" lvl="0" indent="0" algn="l" rtl="0">
              <a:spcBef>
                <a:spcPts val="700"/>
              </a:spcBef>
              <a:spcAft>
                <a:spcPts val="0"/>
              </a:spcAft>
              <a:buNone/>
            </a:pPr>
            <a:r>
              <a:rPr lang="en">
                <a:solidFill>
                  <a:schemeClr val="accent2"/>
                </a:solidFill>
              </a:rPr>
              <a:t>Sending individual messages would result in far too much overhead.</a:t>
            </a:r>
            <a:endParaRPr>
              <a:solidFill>
                <a:schemeClr val="accent2"/>
              </a:solidFill>
            </a:endParaRPr>
          </a:p>
          <a:p>
            <a:pPr marL="0" lvl="0" indent="0" algn="l" rtl="0">
              <a:spcBef>
                <a:spcPts val="700"/>
              </a:spcBef>
              <a:spcAft>
                <a:spcPts val="0"/>
              </a:spcAft>
              <a:buNone/>
            </a:pPr>
            <a:endParaRPr>
              <a:solidFill>
                <a:schemeClr val="accent2"/>
              </a:solidFill>
            </a:endParaRPr>
          </a:p>
          <a:p>
            <a:pPr marL="0" lvl="0" indent="0" algn="l" rtl="0">
              <a:lnSpc>
                <a:spcPct val="90000"/>
              </a:lnSpc>
              <a:spcBef>
                <a:spcPts val="0"/>
              </a:spcBef>
              <a:spcAft>
                <a:spcPts val="0"/>
              </a:spcAft>
              <a:buNone/>
            </a:pPr>
            <a:r>
              <a:rPr lang="en">
                <a:solidFill>
                  <a:srgbClr val="FFFFFF"/>
                </a:solidFill>
              </a:rPr>
              <a:t>Due to the size of graph data, graphs often require usage of </a:t>
            </a:r>
            <a:r>
              <a:rPr lang="en">
                <a:solidFill>
                  <a:srgbClr val="E98915"/>
                </a:solidFill>
              </a:rPr>
              <a:t>parallel processing for efficient computation</a:t>
            </a:r>
            <a:endParaRPr>
              <a:solidFill>
                <a:srgbClr val="E98915"/>
              </a:solidFill>
            </a:endParaRPr>
          </a:p>
          <a:p>
            <a:pPr marL="0" lvl="0" indent="0" algn="l" rtl="0">
              <a:spcBef>
                <a:spcPts val="0"/>
              </a:spcBef>
              <a:spcAft>
                <a:spcPts val="0"/>
              </a:spcAft>
              <a:buNone/>
            </a:pPr>
            <a:endParaRPr>
              <a:solidFill>
                <a:schemeClr val="accent2"/>
              </a:solidFill>
            </a:endParaRPr>
          </a:p>
          <a:p>
            <a:pPr marL="0" lvl="0" indent="0" algn="l" rtl="0">
              <a:spcBef>
                <a:spcPts val="0"/>
              </a:spcBef>
              <a:spcAft>
                <a:spcPts val="1600"/>
              </a:spcAft>
              <a:buNone/>
            </a:pPr>
            <a:endParaRPr/>
          </a:p>
        </p:txBody>
      </p:sp>
      <p:sp>
        <p:nvSpPr>
          <p:cNvPr id="164" name="Google Shape;164;p30"/>
          <p:cNvSpPr txBox="1">
            <a:spLocks noGrp="1"/>
          </p:cNvSpPr>
          <p:nvPr>
            <p:ph type="title"/>
          </p:nvPr>
        </p:nvSpPr>
        <p:spPr>
          <a:xfrm>
            <a:off x="311700" y="445025"/>
            <a:ext cx="87102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lt2"/>
                </a:solidFill>
              </a:rPr>
              <a:t>The Graph Model</a:t>
            </a:r>
            <a:endParaRPr>
              <a:solidFill>
                <a:schemeClr val="lt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a:solidFill>
                  <a:srgbClr val="FFFFFF"/>
                </a:solidFill>
              </a:rPr>
              <a:t>Create a graph node for every tuple in R and S</a:t>
            </a:r>
            <a:endParaRPr>
              <a:solidFill>
                <a:srgbClr val="FFFFFF"/>
              </a:solidFill>
            </a:endParaRPr>
          </a:p>
          <a:p>
            <a:pPr marL="0" lvl="0" indent="0" algn="l" rtl="0">
              <a:lnSpc>
                <a:spcPct val="90000"/>
              </a:lnSpc>
              <a:spcBef>
                <a:spcPts val="0"/>
              </a:spcBef>
              <a:spcAft>
                <a:spcPts val="0"/>
              </a:spcAft>
              <a:buNone/>
            </a:pPr>
            <a:r>
              <a:rPr lang="en">
                <a:solidFill>
                  <a:srgbClr val="FFFFFF"/>
                </a:solidFill>
              </a:rPr>
              <a:t>Create a graph node for every B-value.</a:t>
            </a:r>
            <a:endParaRPr>
              <a:solidFill>
                <a:srgbClr val="FFFFFF"/>
              </a:solidFill>
            </a:endParaRPr>
          </a:p>
          <a:p>
            <a:pPr marL="0" lvl="0" indent="0" algn="l" rtl="0">
              <a:lnSpc>
                <a:spcPct val="90000"/>
              </a:lnSpc>
              <a:spcBef>
                <a:spcPts val="0"/>
              </a:spcBef>
              <a:spcAft>
                <a:spcPts val="0"/>
              </a:spcAft>
              <a:buNone/>
            </a:pPr>
            <a:r>
              <a:rPr lang="en">
                <a:solidFill>
                  <a:srgbClr val="FFFFFF"/>
                </a:solidFill>
              </a:rPr>
              <a:t>Tuples from S send a message to its corresponding</a:t>
            </a:r>
            <a:endParaRPr>
              <a:solidFill>
                <a:srgbClr val="FFFFFF"/>
              </a:solidFill>
            </a:endParaRPr>
          </a:p>
          <a:p>
            <a:pPr marL="0" lvl="0" indent="0" algn="l" rtl="0">
              <a:lnSpc>
                <a:spcPct val="90000"/>
              </a:lnSpc>
              <a:spcBef>
                <a:spcPts val="0"/>
              </a:spcBef>
              <a:spcAft>
                <a:spcPts val="0"/>
              </a:spcAft>
              <a:buNone/>
            </a:pPr>
            <a:r>
              <a:rPr lang="en">
                <a:solidFill>
                  <a:srgbClr val="FFFFFF"/>
                </a:solidFill>
              </a:rPr>
              <a:t>B-value</a:t>
            </a:r>
            <a:endParaRPr>
              <a:solidFill>
                <a:srgbClr val="FFFFFF"/>
              </a:solidFill>
            </a:endParaRPr>
          </a:p>
          <a:p>
            <a:pPr marL="0" lvl="0" indent="0" algn="l" rtl="0">
              <a:lnSpc>
                <a:spcPct val="90000"/>
              </a:lnSpc>
              <a:spcBef>
                <a:spcPts val="0"/>
              </a:spcBef>
              <a:spcAft>
                <a:spcPts val="0"/>
              </a:spcAft>
              <a:buNone/>
            </a:pPr>
            <a:r>
              <a:rPr lang="en">
                <a:solidFill>
                  <a:srgbClr val="FFFFFF"/>
                </a:solidFill>
              </a:rPr>
              <a:t>Similarly, Tuples from R send a message to its</a:t>
            </a:r>
            <a:endParaRPr>
              <a:solidFill>
                <a:srgbClr val="FFFFFF"/>
              </a:solidFill>
            </a:endParaRPr>
          </a:p>
          <a:p>
            <a:pPr marL="0" lvl="0" indent="0" algn="l" rtl="0">
              <a:lnSpc>
                <a:spcPct val="90000"/>
              </a:lnSpc>
              <a:spcBef>
                <a:spcPts val="0"/>
              </a:spcBef>
              <a:spcAft>
                <a:spcPts val="0"/>
              </a:spcAft>
              <a:buNone/>
            </a:pPr>
            <a:r>
              <a:rPr lang="en">
                <a:solidFill>
                  <a:srgbClr val="FFFFFF"/>
                </a:solidFill>
              </a:rPr>
              <a:t>corresponding b in  B-value.</a:t>
            </a:r>
            <a:endParaRPr>
              <a:solidFill>
                <a:srgbClr val="FFFFFF"/>
              </a:solidFill>
            </a:endParaRPr>
          </a:p>
          <a:p>
            <a:pPr marL="0" lvl="0" indent="0" algn="l" rtl="0">
              <a:lnSpc>
                <a:spcPct val="90000"/>
              </a:lnSpc>
              <a:spcBef>
                <a:spcPts val="0"/>
              </a:spcBef>
              <a:spcAft>
                <a:spcPts val="0"/>
              </a:spcAft>
              <a:buNone/>
            </a:pPr>
            <a:r>
              <a:rPr lang="en">
                <a:solidFill>
                  <a:srgbClr val="FFFFFF"/>
                </a:solidFill>
              </a:rPr>
              <a:t>Now, the node for 'b' sends message to R, if it has</a:t>
            </a:r>
            <a:endParaRPr>
              <a:solidFill>
                <a:srgbClr val="FFFFFF"/>
              </a:solidFill>
            </a:endParaRPr>
          </a:p>
          <a:p>
            <a:pPr marL="0" lvl="0" indent="0" algn="l" rtl="0">
              <a:lnSpc>
                <a:spcPct val="90000"/>
              </a:lnSpc>
              <a:spcBef>
                <a:spcPts val="0"/>
              </a:spcBef>
              <a:spcAft>
                <a:spcPts val="0"/>
              </a:spcAft>
              <a:buNone/>
            </a:pPr>
            <a:r>
              <a:rPr lang="en">
                <a:solidFill>
                  <a:srgbClr val="FFFFFF"/>
                </a:solidFill>
              </a:rPr>
              <a:t>received at least a single request from S</a:t>
            </a:r>
            <a:endParaRPr>
              <a:solidFill>
                <a:srgbClr val="FFFFFF"/>
              </a:solidFill>
            </a:endParaRPr>
          </a:p>
          <a:p>
            <a:pPr marL="0" lvl="0" indent="0" algn="l" rtl="0">
              <a:lnSpc>
                <a:spcPct val="90000"/>
              </a:lnSpc>
              <a:spcBef>
                <a:spcPts val="0"/>
              </a:spcBef>
              <a:spcAft>
                <a:spcPts val="0"/>
              </a:spcAft>
              <a:buNone/>
            </a:pPr>
            <a:r>
              <a:rPr lang="en">
                <a:solidFill>
                  <a:srgbClr val="FFFFFF"/>
                </a:solidFill>
              </a:rPr>
              <a:t>Atlast, the traditional map-reduce operation is </a:t>
            </a:r>
            <a:endParaRPr>
              <a:solidFill>
                <a:srgbClr val="FFFFFF"/>
              </a:solidFill>
            </a:endParaRPr>
          </a:p>
          <a:p>
            <a:pPr marL="0" lvl="0" indent="0" algn="l" rtl="0">
              <a:lnSpc>
                <a:spcPct val="90000"/>
              </a:lnSpc>
              <a:spcBef>
                <a:spcPts val="0"/>
              </a:spcBef>
              <a:spcAft>
                <a:spcPts val="0"/>
              </a:spcAft>
              <a:buNone/>
            </a:pPr>
            <a:r>
              <a:rPr lang="en">
                <a:solidFill>
                  <a:srgbClr val="FFFFFF"/>
                </a:solidFill>
              </a:rPr>
              <a:t>performed without considering the non-dangling </a:t>
            </a:r>
            <a:endParaRPr>
              <a:solidFill>
                <a:srgbClr val="FFFFFF"/>
              </a:solidFill>
            </a:endParaRPr>
          </a:p>
          <a:p>
            <a:pPr marL="0" lvl="0" indent="0" algn="l" rtl="0">
              <a:lnSpc>
                <a:spcPct val="90000"/>
              </a:lnSpc>
              <a:spcBef>
                <a:spcPts val="0"/>
              </a:spcBef>
              <a:spcAft>
                <a:spcPts val="0"/>
              </a:spcAft>
              <a:buNone/>
            </a:pPr>
            <a:r>
              <a:rPr lang="en">
                <a:solidFill>
                  <a:srgbClr val="FFFFFF"/>
                </a:solidFill>
              </a:rPr>
              <a:t>tuples in S</a:t>
            </a:r>
            <a:endParaRPr>
              <a:solidFill>
                <a:srgbClr val="FFFFFF"/>
              </a:solidFill>
            </a:endParaRPr>
          </a:p>
          <a:p>
            <a:pPr marL="0" lvl="0" indent="0" algn="l" rtl="0">
              <a:spcBef>
                <a:spcPts val="0"/>
              </a:spcBef>
              <a:spcAft>
                <a:spcPts val="0"/>
              </a:spcAft>
              <a:buNone/>
            </a:pPr>
            <a:endParaRPr/>
          </a:p>
          <a:p>
            <a:pPr marL="0" lvl="0" indent="0" algn="l" rtl="0">
              <a:spcBef>
                <a:spcPts val="1600"/>
              </a:spcBef>
              <a:spcAft>
                <a:spcPts val="1600"/>
              </a:spcAft>
              <a:buNone/>
            </a:pPr>
            <a:endParaRPr/>
          </a:p>
        </p:txBody>
      </p:sp>
      <p:sp>
        <p:nvSpPr>
          <p:cNvPr id="170" name="Google Shape;170;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lt2"/>
                </a:solidFill>
              </a:rPr>
              <a:t>Bulk Synchronous Parallel Solution to Graph Model</a:t>
            </a:r>
            <a:endParaRPr>
              <a:solidFill>
                <a:schemeClr val="lt2"/>
              </a:solidFill>
            </a:endParaRPr>
          </a:p>
        </p:txBody>
      </p:sp>
      <p:pic>
        <p:nvPicPr>
          <p:cNvPr id="171" name="Google Shape;171;p31"/>
          <p:cNvPicPr preferRelativeResize="0"/>
          <p:nvPr/>
        </p:nvPicPr>
        <p:blipFill>
          <a:blip r:embed="rId3">
            <a:alphaModFix/>
          </a:blip>
          <a:stretch>
            <a:fillRect/>
          </a:stretch>
        </p:blipFill>
        <p:spPr>
          <a:xfrm>
            <a:off x="5924600" y="1414775"/>
            <a:ext cx="2907700" cy="26897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254525"/>
            <a:ext cx="8520600" cy="1874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Computational Advertising</a:t>
            </a:r>
            <a:endParaRPr/>
          </a:p>
          <a:p>
            <a:pPr marL="0" lvl="0" indent="0" algn="ctr" rtl="0">
              <a:spcBef>
                <a:spcPts val="0"/>
              </a:spcBef>
              <a:spcAft>
                <a:spcPts val="0"/>
              </a:spcAft>
              <a:buNone/>
            </a:pPr>
            <a:endParaRPr/>
          </a:p>
          <a:p>
            <a:pPr marL="0" lvl="0" indent="0" algn="just" rtl="0">
              <a:spcBef>
                <a:spcPts val="0"/>
              </a:spcBef>
              <a:spcAft>
                <a:spcPts val="0"/>
              </a:spcAft>
              <a:buNone/>
            </a:pPr>
            <a:r>
              <a:rPr lang="en" sz="1800">
                <a:solidFill>
                  <a:schemeClr val="accent2"/>
                </a:solidFill>
              </a:rPr>
              <a:t>Find the most relevant ads matching a particular context on the Web. The context depends on the type of advertising and could mean the content where the ad is shown, the user who is viewing the ad, or the social network of the user.</a:t>
            </a:r>
            <a:endParaRPr sz="1800">
              <a:solidFill>
                <a:schemeClr val="accent2"/>
              </a:solidFill>
            </a:endParaRPr>
          </a:p>
          <a:p>
            <a:pPr marL="0" lvl="0" indent="0" algn="ctr" rtl="0">
              <a:spcBef>
                <a:spcPts val="0"/>
              </a:spcBef>
              <a:spcAft>
                <a:spcPts val="0"/>
              </a:spcAft>
              <a:buNone/>
            </a:pPr>
            <a:endParaRPr/>
          </a:p>
        </p:txBody>
      </p:sp>
      <p:sp>
        <p:nvSpPr>
          <p:cNvPr id="61" name="Google Shape;61;p14"/>
          <p:cNvSpPr txBox="1">
            <a:spLocks noGrp="1"/>
          </p:cNvSpPr>
          <p:nvPr>
            <p:ph type="body" idx="1"/>
          </p:nvPr>
        </p:nvSpPr>
        <p:spPr>
          <a:xfrm>
            <a:off x="367725" y="2386850"/>
            <a:ext cx="8520600" cy="2017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accent2"/>
                </a:solidFill>
              </a:rPr>
              <a:t>Greedy Algorithms</a:t>
            </a:r>
            <a:endParaRPr b="1">
              <a:solidFill>
                <a:schemeClr val="accent2"/>
              </a:solidFill>
            </a:endParaRPr>
          </a:p>
          <a:p>
            <a:pPr marL="0" lvl="0" indent="0" algn="ctr" rtl="0">
              <a:spcBef>
                <a:spcPts val="1600"/>
              </a:spcBef>
              <a:spcAft>
                <a:spcPts val="0"/>
              </a:spcAft>
              <a:buNone/>
            </a:pPr>
            <a:r>
              <a:rPr lang="en" b="1">
                <a:solidFill>
                  <a:schemeClr val="accent2"/>
                </a:solidFill>
              </a:rPr>
              <a:t>Competitive Algorithms</a:t>
            </a:r>
            <a:endParaRPr b="1">
              <a:solidFill>
                <a:schemeClr val="accent2"/>
              </a:solidFill>
            </a:endParaRPr>
          </a:p>
          <a:p>
            <a:pPr marL="0" lvl="0" indent="0" algn="ctr" rtl="0">
              <a:spcBef>
                <a:spcPts val="1600"/>
              </a:spcBef>
              <a:spcAft>
                <a:spcPts val="0"/>
              </a:spcAft>
              <a:buNone/>
            </a:pPr>
            <a:r>
              <a:rPr lang="en" b="1">
                <a:solidFill>
                  <a:schemeClr val="accent2"/>
                </a:solidFill>
              </a:rPr>
              <a:t>Picking the Best Advertisement</a:t>
            </a:r>
            <a:endParaRPr b="1">
              <a:solidFill>
                <a:schemeClr val="accent2"/>
              </a:solidFill>
            </a:endParaRPr>
          </a:p>
          <a:p>
            <a:pPr marL="0" lvl="0" indent="0" algn="ctr" rtl="0">
              <a:spcBef>
                <a:spcPts val="1600"/>
              </a:spcBef>
              <a:spcAft>
                <a:spcPts val="1600"/>
              </a:spcAft>
              <a:buNone/>
            </a:pPr>
            <a:r>
              <a:rPr lang="en" b="1">
                <a:solidFill>
                  <a:schemeClr val="accent2"/>
                </a:solidFill>
              </a:rPr>
              <a:t>The Balance Algorithm</a:t>
            </a:r>
            <a:endParaRPr>
              <a:solidFill>
                <a:schemeClr val="accent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solidFill>
                  <a:schemeClr val="accent2"/>
                </a:solidFill>
              </a:rPr>
              <a:t>Some examples of Bulk-Synchronous Systems are:</a:t>
            </a:r>
            <a:endParaRPr sz="2800">
              <a:solidFill>
                <a:schemeClr val="accent2"/>
              </a:solidFill>
            </a:endParaRPr>
          </a:p>
          <a:p>
            <a:pPr marL="0" lvl="0" indent="0" algn="l" rtl="0">
              <a:spcBef>
                <a:spcPts val="0"/>
              </a:spcBef>
              <a:spcAft>
                <a:spcPts val="0"/>
              </a:spcAft>
              <a:buNone/>
            </a:pPr>
            <a:r>
              <a:rPr lang="en" sz="2800">
                <a:solidFill>
                  <a:schemeClr val="accent2"/>
                </a:solidFill>
              </a:rPr>
              <a:t>Pregel - Google</a:t>
            </a:r>
            <a:endParaRPr sz="2800">
              <a:solidFill>
                <a:schemeClr val="accent2"/>
              </a:solidFill>
            </a:endParaRPr>
          </a:p>
          <a:p>
            <a:pPr marL="0" lvl="0" indent="0" algn="l" rtl="0">
              <a:spcBef>
                <a:spcPts val="0"/>
              </a:spcBef>
              <a:spcAft>
                <a:spcPts val="0"/>
              </a:spcAft>
              <a:buNone/>
            </a:pPr>
            <a:r>
              <a:rPr lang="en" sz="2800">
                <a:solidFill>
                  <a:schemeClr val="accent2"/>
                </a:solidFill>
              </a:rPr>
              <a:t>Giraph - opensource Pregel build on Hadoop</a:t>
            </a:r>
            <a:endParaRPr sz="2800">
              <a:solidFill>
                <a:schemeClr val="accent2"/>
              </a:solidFill>
            </a:endParaRPr>
          </a:p>
          <a:p>
            <a:pPr marL="0" lvl="0" indent="0" algn="l" rtl="0">
              <a:spcBef>
                <a:spcPts val="0"/>
              </a:spcBef>
              <a:spcAft>
                <a:spcPts val="0"/>
              </a:spcAft>
              <a:buNone/>
            </a:pPr>
            <a:r>
              <a:rPr lang="en" sz="2800">
                <a:solidFill>
                  <a:schemeClr val="accent2"/>
                </a:solidFill>
              </a:rPr>
              <a:t>GraphX - for sparks</a:t>
            </a:r>
            <a:endParaRPr sz="2800">
              <a:solidFill>
                <a:schemeClr val="accent2"/>
              </a:solidFill>
            </a:endParaRPr>
          </a:p>
          <a:p>
            <a:pPr marL="0" lvl="0" indent="0" algn="l" rtl="0">
              <a:spcBef>
                <a:spcPts val="0"/>
              </a:spcBef>
              <a:spcAft>
                <a:spcPts val="0"/>
              </a:spcAft>
              <a:buNone/>
            </a:pPr>
            <a:r>
              <a:rPr lang="en" sz="2800">
                <a:solidFill>
                  <a:schemeClr val="accent2"/>
                </a:solidFill>
              </a:rPr>
              <a:t>GraphLab - is built to handle higher degree nodes</a:t>
            </a:r>
            <a:endParaRPr sz="2800">
              <a:solidFill>
                <a:schemeClr val="accent2"/>
              </a:solidFill>
            </a:endParaRPr>
          </a:p>
          <a:p>
            <a:pPr marL="0" lvl="0" indent="0" algn="l" rtl="0">
              <a:spcBef>
                <a:spcPts val="0"/>
              </a:spcBef>
              <a:spcAft>
                <a:spcPts val="1600"/>
              </a:spcAft>
              <a:buNone/>
            </a:pPr>
            <a:endParaRPr/>
          </a:p>
        </p:txBody>
      </p:sp>
      <p:sp>
        <p:nvSpPr>
          <p:cNvPr id="177" name="Google Shape;177;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b="1">
                <a:solidFill>
                  <a:schemeClr val="lt2"/>
                </a:solidFill>
              </a:rPr>
              <a:t>Applications of Bulk-Synchronous </a:t>
            </a:r>
            <a:endParaRPr sz="3000">
              <a:solidFill>
                <a:schemeClr val="lt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3"/>
          <p:cNvSpPr txBox="1">
            <a:spLocks noGrp="1"/>
          </p:cNvSpPr>
          <p:nvPr>
            <p:ph type="title"/>
          </p:nvPr>
        </p:nvSpPr>
        <p:spPr>
          <a:xfrm>
            <a:off x="311700" y="1401575"/>
            <a:ext cx="8520600" cy="159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solidFill>
                  <a:schemeClr val="lt2"/>
                </a:solidFill>
              </a:rPr>
              <a:t>QUESTION??</a:t>
            </a:r>
            <a:endParaRPr sz="3000">
              <a:solidFill>
                <a:schemeClr val="lt2"/>
              </a:solidFill>
            </a:endParaRPr>
          </a:p>
          <a:p>
            <a:pPr marL="0" lvl="0" indent="0" algn="ctr" rtl="0">
              <a:spcBef>
                <a:spcPts val="0"/>
              </a:spcBef>
              <a:spcAft>
                <a:spcPts val="0"/>
              </a:spcAft>
              <a:buNone/>
            </a:pPr>
            <a:r>
              <a:rPr lang="en" sz="3000">
                <a:solidFill>
                  <a:schemeClr val="lt2"/>
                </a:solidFill>
              </a:rPr>
              <a:t>Name one application of Bulk Synchronous technique.</a:t>
            </a:r>
            <a:endParaRPr sz="3000">
              <a:solidFill>
                <a:schemeClr val="lt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SemiJoin</a:t>
            </a:r>
            <a:endParaRPr/>
          </a:p>
        </p:txBody>
      </p:sp>
      <p:sp>
        <p:nvSpPr>
          <p:cNvPr id="188" name="Google Shape;188;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r>
              <a:rPr lang="en"/>
              <a:t>What is Semijoin?</a:t>
            </a:r>
            <a:endParaRPr/>
          </a:p>
          <a:p>
            <a:pPr marL="457200" lvl="0" indent="-342900" algn="l" rtl="0">
              <a:spcBef>
                <a:spcPts val="1600"/>
              </a:spcBef>
              <a:spcAft>
                <a:spcPts val="0"/>
              </a:spcAft>
              <a:buSzPts val="1800"/>
              <a:buChar char="-"/>
            </a:pPr>
            <a:r>
              <a:rPr lang="en"/>
              <a:t>When a dataset R is large then many records in R may not be actually referenced by any records in a said table L. Therefore semi-join can be used to avoid sending the records in R  that will not join with L. </a:t>
            </a:r>
            <a:endParaRPr/>
          </a:p>
          <a:p>
            <a:pPr marL="457200" lvl="0" indent="-342900" algn="l" rtl="0">
              <a:spcBef>
                <a:spcPts val="0"/>
              </a:spcBef>
              <a:spcAft>
                <a:spcPts val="0"/>
              </a:spcAft>
              <a:buSzPts val="1800"/>
              <a:buChar char="-"/>
            </a:pPr>
            <a:r>
              <a:rPr lang="en"/>
              <a:t>Although semi-join avoids sending the records in R that will not join with L, it does this at the cost of an extra scan of said table L.</a:t>
            </a:r>
            <a:endParaRPr/>
          </a:p>
          <a:p>
            <a:pPr marL="0" lvl="0" indent="0" algn="l" rtl="0">
              <a:spcBef>
                <a:spcPts val="1600"/>
              </a:spcBef>
              <a:spcAft>
                <a:spcPts val="1600"/>
              </a:spcAft>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Problem with Semijoin</a:t>
            </a:r>
            <a:endParaRPr/>
          </a:p>
        </p:txBody>
      </p:sp>
      <p:sp>
        <p:nvSpPr>
          <p:cNvPr id="194" name="Google Shape;194;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457200" lvl="0" indent="-342900" algn="l" rtl="0">
              <a:spcBef>
                <a:spcPts val="1600"/>
              </a:spcBef>
              <a:spcAft>
                <a:spcPts val="0"/>
              </a:spcAft>
              <a:buSzPts val="1800"/>
              <a:buChar char="-"/>
            </a:pPr>
            <a:r>
              <a:rPr lang="en"/>
              <a:t>Consider a example of Join of T(P,Q) and S(Q,R), where : </a:t>
            </a:r>
            <a:endParaRPr/>
          </a:p>
          <a:p>
            <a:pPr marL="457200" lvl="0" indent="-342900" algn="l" rtl="0">
              <a:spcBef>
                <a:spcPts val="0"/>
              </a:spcBef>
              <a:spcAft>
                <a:spcPts val="0"/>
              </a:spcAft>
              <a:buSzPts val="1800"/>
              <a:buChar char="-"/>
            </a:pPr>
            <a:r>
              <a:rPr lang="en"/>
              <a:t>A is really large field - a video ; Q is the video ID ; S(Q,R)is small number of streaming requests, where R is the destination.</a:t>
            </a:r>
            <a:endParaRPr/>
          </a:p>
          <a:p>
            <a:pPr marL="457200" lvl="0" indent="-342900" algn="l" rtl="0">
              <a:spcBef>
                <a:spcPts val="0"/>
              </a:spcBef>
              <a:spcAft>
                <a:spcPts val="0"/>
              </a:spcAft>
              <a:buSzPts val="1800"/>
              <a:buChar char="-"/>
            </a:pPr>
            <a:r>
              <a:rPr lang="en"/>
              <a:t>In semjoin - Find all values of Q in S and filter those (p,q) in T that are </a:t>
            </a:r>
            <a:r>
              <a:rPr lang="en">
                <a:solidFill>
                  <a:srgbClr val="FF0000"/>
                </a:solidFill>
              </a:rPr>
              <a:t>dangling</a:t>
            </a:r>
            <a:r>
              <a:rPr lang="en"/>
              <a:t> -- will not join anything in S</a:t>
            </a:r>
            <a:endParaRPr/>
          </a:p>
          <a:p>
            <a:pPr marL="457200" lvl="0" indent="-342900" algn="l" rtl="0">
              <a:spcBef>
                <a:spcPts val="0"/>
              </a:spcBef>
              <a:spcAft>
                <a:spcPts val="0"/>
              </a:spcAft>
              <a:buSzPts val="1800"/>
              <a:buChar char="-"/>
            </a:pPr>
            <a:r>
              <a:rPr lang="en"/>
              <a:t>Then Map need not move dangling tuples to any reducer. </a:t>
            </a:r>
            <a:endParaRPr/>
          </a:p>
          <a:p>
            <a:pPr marL="457200" lvl="0" indent="-342900" algn="l" rtl="0">
              <a:spcBef>
                <a:spcPts val="0"/>
              </a:spcBef>
              <a:spcAft>
                <a:spcPts val="0"/>
              </a:spcAft>
              <a:buSzPts val="1800"/>
              <a:buChar char="-"/>
            </a:pPr>
            <a:r>
              <a:rPr lang="en"/>
              <a:t>The problem with semijoin is that it also requires that very T-tuple be sent to its mapper to some reducer. </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ctr" rtl="0">
              <a:spcBef>
                <a:spcPts val="1600"/>
              </a:spcBef>
              <a:spcAft>
                <a:spcPts val="0"/>
              </a:spcAft>
              <a:buNone/>
            </a:pPr>
            <a:r>
              <a:rPr lang="en"/>
              <a:t>QUESTION??</a:t>
            </a:r>
            <a:endParaRPr/>
          </a:p>
          <a:p>
            <a:pPr marL="0" lvl="0" indent="0" algn="ctr" rtl="0">
              <a:spcBef>
                <a:spcPts val="1600"/>
              </a:spcBef>
              <a:spcAft>
                <a:spcPts val="1600"/>
              </a:spcAft>
              <a:buNone/>
            </a:pPr>
            <a:r>
              <a:rPr lang="en"/>
              <a:t>Mention one problem of Semijoin?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FEFEF"/>
        </a:solidFill>
        <a:effectLst/>
      </p:bgPr>
    </p:bg>
    <p:spTree>
      <p:nvGrpSpPr>
        <p:cNvPr id="1" name="Shape 65"/>
        <p:cNvGrpSpPr/>
        <p:nvPr/>
      </p:nvGrpSpPr>
      <p:grpSpPr>
        <a:xfrm>
          <a:off x="0" y="0"/>
          <a:ext cx="0" cy="0"/>
          <a:chOff x="0" y="0"/>
          <a:chExt cx="0" cy="0"/>
        </a:xfrm>
      </p:grpSpPr>
      <p:pic>
        <p:nvPicPr>
          <p:cNvPr id="66" name="Google Shape;66;p15"/>
          <p:cNvPicPr preferRelativeResize="0"/>
          <p:nvPr/>
        </p:nvPicPr>
        <p:blipFill>
          <a:blip r:embed="rId3">
            <a:alphaModFix/>
          </a:blip>
          <a:stretch>
            <a:fillRect/>
          </a:stretch>
        </p:blipFill>
        <p:spPr>
          <a:xfrm>
            <a:off x="1766050" y="877425"/>
            <a:ext cx="1409700" cy="1409700"/>
          </a:xfrm>
          <a:prstGeom prst="rect">
            <a:avLst/>
          </a:prstGeom>
          <a:noFill/>
          <a:ln>
            <a:noFill/>
          </a:ln>
        </p:spPr>
      </p:pic>
      <p:pic>
        <p:nvPicPr>
          <p:cNvPr id="67" name="Google Shape;67;p15"/>
          <p:cNvPicPr preferRelativeResize="0"/>
          <p:nvPr/>
        </p:nvPicPr>
        <p:blipFill>
          <a:blip r:embed="rId4">
            <a:alphaModFix/>
          </a:blip>
          <a:stretch>
            <a:fillRect/>
          </a:stretch>
        </p:blipFill>
        <p:spPr>
          <a:xfrm>
            <a:off x="5805225" y="667875"/>
            <a:ext cx="1847850" cy="1828800"/>
          </a:xfrm>
          <a:prstGeom prst="rect">
            <a:avLst/>
          </a:prstGeom>
          <a:noFill/>
          <a:ln>
            <a:noFill/>
          </a:ln>
        </p:spPr>
      </p:pic>
      <p:sp>
        <p:nvSpPr>
          <p:cNvPr id="68" name="Google Shape;68;p15"/>
          <p:cNvSpPr txBox="1"/>
          <p:nvPr/>
        </p:nvSpPr>
        <p:spPr>
          <a:xfrm>
            <a:off x="386650" y="2700625"/>
            <a:ext cx="4168500" cy="1669800"/>
          </a:xfrm>
          <a:prstGeom prst="rect">
            <a:avLst/>
          </a:prstGeom>
          <a:no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lnSpc>
                <a:spcPct val="125454"/>
              </a:lnSpc>
              <a:spcBef>
                <a:spcPts val="0"/>
              </a:spcBef>
              <a:spcAft>
                <a:spcPts val="0"/>
              </a:spcAft>
              <a:buNone/>
            </a:pPr>
            <a:r>
              <a:rPr lang="en" sz="1800"/>
              <a:t>Data can be obtained when the algorithm runs.</a:t>
            </a:r>
            <a:endParaRPr sz="1800"/>
          </a:p>
          <a:p>
            <a:pPr marL="0" lvl="0" indent="0" algn="ctr" rtl="0">
              <a:lnSpc>
                <a:spcPct val="125454"/>
              </a:lnSpc>
              <a:spcBef>
                <a:spcPts val="1600"/>
              </a:spcBef>
              <a:spcAft>
                <a:spcPts val="0"/>
              </a:spcAft>
              <a:buNone/>
            </a:pPr>
            <a:r>
              <a:rPr lang="en" sz="1800"/>
              <a:t>Decision making does not take place until all the information are obtained</a:t>
            </a:r>
            <a:endParaRPr sz="1800"/>
          </a:p>
          <a:p>
            <a:pPr marL="0" lvl="0" indent="0" algn="ctr" rtl="0">
              <a:spcBef>
                <a:spcPts val="1600"/>
              </a:spcBef>
              <a:spcAft>
                <a:spcPts val="0"/>
              </a:spcAft>
              <a:buNone/>
            </a:pPr>
            <a:endParaRPr/>
          </a:p>
        </p:txBody>
      </p:sp>
      <p:sp>
        <p:nvSpPr>
          <p:cNvPr id="69" name="Google Shape;69;p15"/>
          <p:cNvSpPr txBox="1"/>
          <p:nvPr/>
        </p:nvSpPr>
        <p:spPr>
          <a:xfrm>
            <a:off x="4762500" y="2700550"/>
            <a:ext cx="3933300" cy="1669800"/>
          </a:xfrm>
          <a:prstGeom prst="rect">
            <a:avLst/>
          </a:prstGeom>
          <a:no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sz="1800"/>
              <a:t>Data needed is provided to algorithm initially</a:t>
            </a:r>
            <a:endParaRPr sz="1800"/>
          </a:p>
          <a:p>
            <a:pPr marL="0" lvl="0" indent="0" algn="ctr" rtl="0">
              <a:spcBef>
                <a:spcPts val="0"/>
              </a:spcBef>
              <a:spcAft>
                <a:spcPts val="0"/>
              </a:spcAft>
              <a:buNone/>
            </a:pPr>
            <a:endParaRPr sz="1800"/>
          </a:p>
          <a:p>
            <a:pPr marL="0" lvl="0" indent="0" algn="ctr" rtl="0">
              <a:spcBef>
                <a:spcPts val="0"/>
              </a:spcBef>
              <a:spcAft>
                <a:spcPts val="0"/>
              </a:spcAft>
              <a:buNone/>
            </a:pPr>
            <a:r>
              <a:rPr lang="en" sz="1800"/>
              <a:t>Data access can be of any order, algorithm provides an answer once executed</a:t>
            </a:r>
            <a:endParaRPr sz="1800"/>
          </a:p>
        </p:txBody>
      </p:sp>
      <p:sp>
        <p:nvSpPr>
          <p:cNvPr id="70" name="Google Shape;70;p15"/>
          <p:cNvSpPr txBox="1"/>
          <p:nvPr/>
        </p:nvSpPr>
        <p:spPr>
          <a:xfrm>
            <a:off x="1501575" y="241950"/>
            <a:ext cx="3384300" cy="369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t>Online Algorithms</a:t>
            </a:r>
            <a:endParaRPr sz="1800" b="1"/>
          </a:p>
        </p:txBody>
      </p:sp>
      <p:sp>
        <p:nvSpPr>
          <p:cNvPr id="71" name="Google Shape;71;p15"/>
          <p:cNvSpPr txBox="1"/>
          <p:nvPr/>
        </p:nvSpPr>
        <p:spPr>
          <a:xfrm>
            <a:off x="5658925" y="241950"/>
            <a:ext cx="3384300" cy="369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t>Offline Algorithms</a:t>
            </a:r>
            <a:endParaRPr sz="18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Greedy Algorithms</a:t>
            </a:r>
            <a:endParaRPr/>
          </a:p>
        </p:txBody>
      </p:sp>
      <p:sp>
        <p:nvSpPr>
          <p:cNvPr id="77" name="Google Shape;77;p16"/>
          <p:cNvSpPr txBox="1"/>
          <p:nvPr/>
        </p:nvSpPr>
        <p:spPr>
          <a:xfrm>
            <a:off x="311700" y="1420100"/>
            <a:ext cx="8686200" cy="32721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800">
                <a:solidFill>
                  <a:srgbClr val="FFFFFF"/>
                </a:solidFill>
                <a:latin typeface="Lato"/>
                <a:ea typeface="Lato"/>
                <a:cs typeface="Lato"/>
                <a:sym typeface="Lato"/>
              </a:rPr>
              <a:t>● These algorithms make their decision to an object one step at a time, at each step choosing the locally best option.</a:t>
            </a:r>
            <a:endParaRPr sz="1800">
              <a:solidFill>
                <a:srgbClr val="FFFFFF"/>
              </a:solidFill>
              <a:latin typeface="Lato"/>
              <a:ea typeface="Lato"/>
              <a:cs typeface="Lato"/>
              <a:sym typeface="Lato"/>
            </a:endParaRPr>
          </a:p>
          <a:p>
            <a:pPr marL="0" lvl="0" indent="0" algn="just" rtl="0">
              <a:lnSpc>
                <a:spcPct val="115000"/>
              </a:lnSpc>
              <a:spcBef>
                <a:spcPts val="0"/>
              </a:spcBef>
              <a:spcAft>
                <a:spcPts val="0"/>
              </a:spcAft>
              <a:buNone/>
            </a:pPr>
            <a:endParaRPr sz="1800">
              <a:solidFill>
                <a:srgbClr val="FFFFFF"/>
              </a:solidFill>
              <a:latin typeface="Lato"/>
              <a:ea typeface="Lato"/>
              <a:cs typeface="Lato"/>
              <a:sym typeface="Lato"/>
            </a:endParaRPr>
          </a:p>
          <a:p>
            <a:pPr marL="0" lvl="0" indent="0" algn="just" rtl="0">
              <a:lnSpc>
                <a:spcPct val="115000"/>
              </a:lnSpc>
              <a:spcBef>
                <a:spcPts val="0"/>
              </a:spcBef>
              <a:spcAft>
                <a:spcPts val="0"/>
              </a:spcAft>
              <a:buNone/>
            </a:pPr>
            <a:r>
              <a:rPr lang="en" sz="1800">
                <a:solidFill>
                  <a:srgbClr val="FFFFFF"/>
                </a:solidFill>
                <a:latin typeface="Lato"/>
                <a:ea typeface="Lato"/>
                <a:cs typeface="Lato"/>
                <a:sym typeface="Lato"/>
              </a:rPr>
              <a:t>● Problem solving heuristic to optimize choice.</a:t>
            </a:r>
            <a:endParaRPr sz="1800">
              <a:solidFill>
                <a:srgbClr val="FFFFFF"/>
              </a:solidFill>
              <a:latin typeface="Lato"/>
              <a:ea typeface="Lato"/>
              <a:cs typeface="Lato"/>
              <a:sym typeface="Lato"/>
            </a:endParaRPr>
          </a:p>
          <a:p>
            <a:pPr marL="0" lvl="0" indent="0" algn="just" rtl="0">
              <a:lnSpc>
                <a:spcPct val="115000"/>
              </a:lnSpc>
              <a:spcBef>
                <a:spcPts val="0"/>
              </a:spcBef>
              <a:spcAft>
                <a:spcPts val="0"/>
              </a:spcAft>
              <a:buNone/>
            </a:pPr>
            <a:endParaRPr sz="1800">
              <a:solidFill>
                <a:srgbClr val="FFFFFF"/>
              </a:solidFill>
              <a:latin typeface="Lato"/>
              <a:ea typeface="Lato"/>
              <a:cs typeface="Lato"/>
              <a:sym typeface="Lato"/>
            </a:endParaRPr>
          </a:p>
          <a:p>
            <a:pPr marL="0" lvl="0" indent="0" algn="just" rtl="0">
              <a:lnSpc>
                <a:spcPct val="115000"/>
              </a:lnSpc>
              <a:spcBef>
                <a:spcPts val="0"/>
              </a:spcBef>
              <a:spcAft>
                <a:spcPts val="0"/>
              </a:spcAft>
              <a:buNone/>
            </a:pPr>
            <a:r>
              <a:rPr lang="en" sz="1800">
                <a:solidFill>
                  <a:srgbClr val="FFFFFF"/>
                </a:solidFill>
                <a:latin typeface="Lato"/>
                <a:ea typeface="Lato"/>
                <a:cs typeface="Lato"/>
                <a:sym typeface="Lato"/>
              </a:rPr>
              <a:t>● In some cases, greedy algorithms construct the globally best choice by repeatedly choosing the locally best option.</a:t>
            </a:r>
            <a:endParaRPr>
              <a:solidFill>
                <a:srgbClr val="FFFFFF"/>
              </a:solidFill>
              <a:latin typeface="Lato"/>
              <a:ea typeface="Lato"/>
              <a:cs typeface="Lato"/>
              <a:sym typeface="Lato"/>
            </a:endParaRPr>
          </a:p>
          <a:p>
            <a:pPr marL="0" lvl="0" indent="0" algn="just"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Advantages and Disadvantages</a:t>
            </a:r>
            <a:endParaRPr/>
          </a:p>
        </p:txBody>
      </p:sp>
      <p:sp>
        <p:nvSpPr>
          <p:cNvPr id="83" name="Google Shape;83;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400">
                <a:solidFill>
                  <a:srgbClr val="FFFFFF"/>
                </a:solidFill>
                <a:latin typeface="Lato"/>
                <a:ea typeface="Lato"/>
                <a:cs typeface="Lato"/>
                <a:sym typeface="Lato"/>
              </a:rPr>
              <a:t>● Pros</a:t>
            </a:r>
            <a:endParaRPr sz="2400">
              <a:solidFill>
                <a:srgbClr val="FFFFFF"/>
              </a:solidFill>
              <a:latin typeface="Lato"/>
              <a:ea typeface="Lato"/>
              <a:cs typeface="Lato"/>
              <a:sym typeface="Lato"/>
            </a:endParaRPr>
          </a:p>
          <a:p>
            <a:pPr marL="0" lvl="0" indent="0" algn="l" rtl="0">
              <a:lnSpc>
                <a:spcPct val="115000"/>
              </a:lnSpc>
              <a:spcBef>
                <a:spcPts val="0"/>
              </a:spcBef>
              <a:spcAft>
                <a:spcPts val="0"/>
              </a:spcAft>
              <a:buNone/>
            </a:pPr>
            <a:r>
              <a:rPr lang="en" sz="1400">
                <a:solidFill>
                  <a:srgbClr val="FFFFFF"/>
                </a:solidFill>
                <a:latin typeface="Lato"/>
                <a:ea typeface="Lato"/>
                <a:cs typeface="Lato"/>
                <a:sym typeface="Lato"/>
              </a:rPr>
              <a:t>○ </a:t>
            </a:r>
            <a:r>
              <a:rPr lang="en" b="1">
                <a:solidFill>
                  <a:srgbClr val="FFFFFF"/>
                </a:solidFill>
                <a:latin typeface="Lato"/>
                <a:ea typeface="Lato"/>
                <a:cs typeface="Lato"/>
                <a:sym typeface="Lato"/>
              </a:rPr>
              <a:t>Simplicity</a:t>
            </a:r>
            <a:r>
              <a:rPr lang="en" sz="1400">
                <a:solidFill>
                  <a:srgbClr val="FFFFFF"/>
                </a:solidFill>
                <a:latin typeface="Lato"/>
                <a:ea typeface="Lato"/>
                <a:cs typeface="Lato"/>
                <a:sym typeface="Lato"/>
              </a:rPr>
              <a:t> -- greedy algorithms are easier to describe and code than others</a:t>
            </a:r>
            <a:endParaRPr sz="1400">
              <a:solidFill>
                <a:srgbClr val="FFFFFF"/>
              </a:solidFill>
              <a:latin typeface="Lato"/>
              <a:ea typeface="Lato"/>
              <a:cs typeface="Lato"/>
              <a:sym typeface="Lato"/>
            </a:endParaRPr>
          </a:p>
          <a:p>
            <a:pPr marL="0" lvl="0" indent="0" algn="l" rtl="0">
              <a:lnSpc>
                <a:spcPct val="115000"/>
              </a:lnSpc>
              <a:spcBef>
                <a:spcPts val="0"/>
              </a:spcBef>
              <a:spcAft>
                <a:spcPts val="0"/>
              </a:spcAft>
              <a:buNone/>
            </a:pPr>
            <a:endParaRPr sz="1400">
              <a:solidFill>
                <a:srgbClr val="FFFFFF"/>
              </a:solidFill>
              <a:latin typeface="Lato"/>
              <a:ea typeface="Lato"/>
              <a:cs typeface="Lato"/>
              <a:sym typeface="Lato"/>
            </a:endParaRPr>
          </a:p>
          <a:p>
            <a:pPr marL="0" lvl="0" indent="0" algn="l" rtl="0">
              <a:lnSpc>
                <a:spcPct val="115000"/>
              </a:lnSpc>
              <a:spcBef>
                <a:spcPts val="0"/>
              </a:spcBef>
              <a:spcAft>
                <a:spcPts val="0"/>
              </a:spcAft>
              <a:buNone/>
            </a:pPr>
            <a:r>
              <a:rPr lang="en" sz="1400">
                <a:solidFill>
                  <a:srgbClr val="FFFFFF"/>
                </a:solidFill>
                <a:latin typeface="Lato"/>
                <a:ea typeface="Lato"/>
                <a:cs typeface="Lato"/>
                <a:sym typeface="Lato"/>
              </a:rPr>
              <a:t>○ </a:t>
            </a:r>
            <a:r>
              <a:rPr lang="en" b="1">
                <a:solidFill>
                  <a:srgbClr val="FFFFFF"/>
                </a:solidFill>
                <a:latin typeface="Lato"/>
                <a:ea typeface="Lato"/>
                <a:cs typeface="Lato"/>
                <a:sym typeface="Lato"/>
              </a:rPr>
              <a:t>Efficiency</a:t>
            </a:r>
            <a:r>
              <a:rPr lang="en" sz="1400">
                <a:solidFill>
                  <a:srgbClr val="FFFFFF"/>
                </a:solidFill>
                <a:latin typeface="Lato"/>
                <a:ea typeface="Lato"/>
                <a:cs typeface="Lato"/>
                <a:sym typeface="Lato"/>
              </a:rPr>
              <a:t> -- greedy algorithms can be implemented more efficiently than others</a:t>
            </a:r>
            <a:endParaRPr sz="1400">
              <a:solidFill>
                <a:srgbClr val="FFFFFF"/>
              </a:solidFill>
              <a:latin typeface="Lato"/>
              <a:ea typeface="Lato"/>
              <a:cs typeface="Lato"/>
              <a:sym typeface="Lato"/>
            </a:endParaRPr>
          </a:p>
          <a:p>
            <a:pPr marL="0" lvl="0" indent="0" algn="l" rtl="0">
              <a:lnSpc>
                <a:spcPct val="115000"/>
              </a:lnSpc>
              <a:spcBef>
                <a:spcPts val="0"/>
              </a:spcBef>
              <a:spcAft>
                <a:spcPts val="0"/>
              </a:spcAft>
              <a:buNone/>
            </a:pPr>
            <a:endParaRPr sz="1400">
              <a:solidFill>
                <a:srgbClr val="FFFFFF"/>
              </a:solidFill>
              <a:latin typeface="Lato"/>
              <a:ea typeface="Lato"/>
              <a:cs typeface="Lato"/>
              <a:sym typeface="Lato"/>
            </a:endParaRPr>
          </a:p>
          <a:p>
            <a:pPr marL="0" lvl="0" indent="0" algn="l" rtl="0">
              <a:lnSpc>
                <a:spcPct val="115000"/>
              </a:lnSpc>
              <a:spcBef>
                <a:spcPts val="0"/>
              </a:spcBef>
              <a:spcAft>
                <a:spcPts val="0"/>
              </a:spcAft>
              <a:buNone/>
            </a:pPr>
            <a:r>
              <a:rPr lang="en" sz="2400">
                <a:solidFill>
                  <a:srgbClr val="FFFFFF"/>
                </a:solidFill>
                <a:latin typeface="Lato"/>
                <a:ea typeface="Lato"/>
                <a:cs typeface="Lato"/>
                <a:sym typeface="Lato"/>
              </a:rPr>
              <a:t>● Cons</a:t>
            </a:r>
            <a:endParaRPr sz="2400">
              <a:solidFill>
                <a:srgbClr val="FFFFFF"/>
              </a:solidFill>
              <a:latin typeface="Lato"/>
              <a:ea typeface="Lato"/>
              <a:cs typeface="Lato"/>
              <a:sym typeface="Lato"/>
            </a:endParaRPr>
          </a:p>
          <a:p>
            <a:pPr marL="0" lvl="0" indent="0" algn="l" rtl="0">
              <a:lnSpc>
                <a:spcPct val="115000"/>
              </a:lnSpc>
              <a:spcBef>
                <a:spcPts val="0"/>
              </a:spcBef>
              <a:spcAft>
                <a:spcPts val="0"/>
              </a:spcAft>
              <a:buNone/>
            </a:pPr>
            <a:r>
              <a:rPr lang="en" sz="1400">
                <a:solidFill>
                  <a:srgbClr val="FFFFFF"/>
                </a:solidFill>
                <a:latin typeface="Lato"/>
                <a:ea typeface="Lato"/>
                <a:cs typeface="Lato"/>
                <a:sym typeface="Lato"/>
              </a:rPr>
              <a:t>○ </a:t>
            </a:r>
            <a:r>
              <a:rPr lang="en" b="1">
                <a:solidFill>
                  <a:srgbClr val="FFFFFF"/>
                </a:solidFill>
                <a:latin typeface="Lato"/>
                <a:ea typeface="Lato"/>
                <a:cs typeface="Lato"/>
                <a:sym typeface="Lato"/>
              </a:rPr>
              <a:t>Simplicity</a:t>
            </a:r>
            <a:r>
              <a:rPr lang="en" sz="1400">
                <a:solidFill>
                  <a:srgbClr val="FFFFFF"/>
                </a:solidFill>
                <a:latin typeface="Lato"/>
                <a:ea typeface="Lato"/>
                <a:cs typeface="Lato"/>
                <a:sym typeface="Lato"/>
              </a:rPr>
              <a:t> -- it works to construct local optimal steps and not the global optimal result (short sighted optimization)</a:t>
            </a:r>
            <a:endParaRPr sz="1400">
              <a:solidFill>
                <a:srgbClr val="FFFFFF"/>
              </a:solidFill>
              <a:latin typeface="Lato"/>
              <a:ea typeface="Lato"/>
              <a:cs typeface="Lato"/>
              <a:sym typeface="Lato"/>
            </a:endParaRPr>
          </a:p>
          <a:p>
            <a:pPr marL="0" lvl="0" indent="0" algn="l" rtl="0">
              <a:lnSpc>
                <a:spcPct val="115000"/>
              </a:lnSpc>
              <a:spcBef>
                <a:spcPts val="0"/>
              </a:spcBef>
              <a:spcAft>
                <a:spcPts val="0"/>
              </a:spcAft>
              <a:buNone/>
            </a:pPr>
            <a:endParaRPr sz="1400">
              <a:solidFill>
                <a:srgbClr val="FFFFFF"/>
              </a:solidFill>
              <a:latin typeface="Lato"/>
              <a:ea typeface="Lato"/>
              <a:cs typeface="Lato"/>
              <a:sym typeface="Lato"/>
            </a:endParaRPr>
          </a:p>
          <a:p>
            <a:pPr marL="0" lvl="0" indent="0" algn="l" rtl="0">
              <a:lnSpc>
                <a:spcPct val="115000"/>
              </a:lnSpc>
              <a:spcBef>
                <a:spcPts val="0"/>
              </a:spcBef>
              <a:spcAft>
                <a:spcPts val="0"/>
              </a:spcAft>
              <a:buNone/>
            </a:pPr>
            <a:r>
              <a:rPr lang="en" sz="1400">
                <a:solidFill>
                  <a:srgbClr val="FFFFFF"/>
                </a:solidFill>
                <a:latin typeface="Lato"/>
                <a:ea typeface="Lato"/>
                <a:cs typeface="Lato"/>
                <a:sym typeface="Lato"/>
              </a:rPr>
              <a:t>○ </a:t>
            </a:r>
            <a:r>
              <a:rPr lang="en" b="1">
                <a:solidFill>
                  <a:srgbClr val="FFFFFF"/>
                </a:solidFill>
                <a:latin typeface="Lato"/>
                <a:ea typeface="Lato"/>
                <a:cs typeface="Lato"/>
                <a:sym typeface="Lato"/>
              </a:rPr>
              <a:t>Efficiency</a:t>
            </a:r>
            <a:r>
              <a:rPr lang="en" sz="1400">
                <a:solidFill>
                  <a:srgbClr val="FFFFFF"/>
                </a:solidFill>
                <a:latin typeface="Lato"/>
                <a:ea typeface="Lato"/>
                <a:cs typeface="Lato"/>
                <a:sym typeface="Lato"/>
              </a:rPr>
              <a:t> -- when its wrong its severely wrong</a:t>
            </a:r>
            <a:endParaRPr sz="1400">
              <a:solidFill>
                <a:srgbClr val="FFFFFF"/>
              </a:solidFill>
              <a:latin typeface="Lato"/>
              <a:ea typeface="Lato"/>
              <a:cs typeface="Lato"/>
              <a:sym typeface="Lato"/>
            </a:endParaRPr>
          </a:p>
          <a:p>
            <a:pPr marL="0" lvl="0" indent="0" algn="l" rtl="0">
              <a:spcBef>
                <a:spcPts val="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a:t>
            </a:r>
            <a:endParaRPr/>
          </a:p>
        </p:txBody>
      </p:sp>
      <p:sp>
        <p:nvSpPr>
          <p:cNvPr id="89" name="Google Shape;89;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Give some advantages of Greedy Algorithms</a:t>
            </a:r>
            <a:endParaRPr/>
          </a:p>
        </p:txBody>
      </p:sp>
      <p:pic>
        <p:nvPicPr>
          <p:cNvPr id="90" name="Google Shape;90;p18"/>
          <p:cNvPicPr preferRelativeResize="0"/>
          <p:nvPr/>
        </p:nvPicPr>
        <p:blipFill>
          <a:blip r:embed="rId3">
            <a:alphaModFix/>
          </a:blip>
          <a:stretch>
            <a:fillRect/>
          </a:stretch>
        </p:blipFill>
        <p:spPr>
          <a:xfrm>
            <a:off x="1251775" y="1661475"/>
            <a:ext cx="6491699" cy="32458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154800" y="2097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B7B7B7"/>
                </a:solidFill>
              </a:rPr>
              <a:t>Competitive Algorithms</a:t>
            </a:r>
            <a:endParaRPr>
              <a:solidFill>
                <a:srgbClr val="B7B7B7"/>
              </a:solidFill>
            </a:endParaRPr>
          </a:p>
        </p:txBody>
      </p:sp>
      <p:sp>
        <p:nvSpPr>
          <p:cNvPr id="96" name="Google Shape;96;p19"/>
          <p:cNvSpPr txBox="1">
            <a:spLocks noGrp="1"/>
          </p:cNvSpPr>
          <p:nvPr>
            <p:ph type="body" idx="1"/>
          </p:nvPr>
        </p:nvSpPr>
        <p:spPr>
          <a:xfrm>
            <a:off x="311700" y="863550"/>
            <a:ext cx="8520600" cy="411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When comparing online and offline algorithms, we can expect that there will be some constant </a:t>
            </a:r>
            <a:r>
              <a:rPr lang="en" i="1">
                <a:solidFill>
                  <a:srgbClr val="FFFFFF"/>
                </a:solidFill>
              </a:rPr>
              <a:t>c </a:t>
            </a:r>
            <a:r>
              <a:rPr lang="en">
                <a:solidFill>
                  <a:srgbClr val="FFFFFF"/>
                </a:solidFill>
              </a:rPr>
              <a:t>less than 1 such that on any input, the result of an on-line algorithm is at least </a:t>
            </a:r>
            <a:r>
              <a:rPr lang="en" i="1">
                <a:solidFill>
                  <a:srgbClr val="FFFFFF"/>
                </a:solidFill>
              </a:rPr>
              <a:t>c </a:t>
            </a:r>
            <a:r>
              <a:rPr lang="en">
                <a:solidFill>
                  <a:srgbClr val="FFFFFF"/>
                </a:solidFill>
              </a:rPr>
              <a:t>times the result of the optimal offline algorithm.</a:t>
            </a:r>
            <a:endParaRPr>
              <a:solidFill>
                <a:srgbClr val="FFFFFF"/>
              </a:solidFill>
            </a:endParaRPr>
          </a:p>
          <a:p>
            <a:pPr marL="0" lvl="0" indent="0" algn="l" rtl="0">
              <a:lnSpc>
                <a:spcPct val="125454"/>
              </a:lnSpc>
              <a:spcBef>
                <a:spcPts val="1600"/>
              </a:spcBef>
              <a:spcAft>
                <a:spcPts val="0"/>
              </a:spcAft>
              <a:buNone/>
            </a:pPr>
            <a:r>
              <a:rPr lang="en">
                <a:solidFill>
                  <a:srgbClr val="FFFFFF"/>
                </a:solidFill>
                <a:latin typeface="Lato"/>
                <a:ea typeface="Lato"/>
                <a:cs typeface="Lato"/>
                <a:sym typeface="Lato"/>
              </a:rPr>
              <a:t>Comparing the performance of online algorithm with corresponding offline algorithm for same problem instance.</a:t>
            </a:r>
            <a:endParaRPr>
              <a:solidFill>
                <a:srgbClr val="FFFFFF"/>
              </a:solidFill>
              <a:latin typeface="Lato"/>
              <a:ea typeface="Lato"/>
              <a:cs typeface="Lato"/>
              <a:sym typeface="Lato"/>
            </a:endParaRPr>
          </a:p>
          <a:p>
            <a:pPr marL="0" lvl="0" indent="0" algn="ctr" rtl="0">
              <a:lnSpc>
                <a:spcPct val="125454"/>
              </a:lnSpc>
              <a:spcBef>
                <a:spcPts val="0"/>
              </a:spcBef>
              <a:spcAft>
                <a:spcPts val="0"/>
              </a:spcAft>
              <a:buNone/>
            </a:pPr>
            <a:r>
              <a:rPr lang="en" b="1">
                <a:solidFill>
                  <a:srgbClr val="FFFFFF"/>
                </a:solidFill>
                <a:latin typeface="Lato"/>
                <a:ea typeface="Lato"/>
                <a:cs typeface="Lato"/>
                <a:sym typeface="Lato"/>
              </a:rPr>
              <a:t>Competitive ratio =  min </a:t>
            </a:r>
            <a:r>
              <a:rPr lang="en" sz="3000" b="1" baseline="-25000">
                <a:solidFill>
                  <a:srgbClr val="FFFFFF"/>
                </a:solidFill>
                <a:latin typeface="Lato"/>
                <a:ea typeface="Lato"/>
                <a:cs typeface="Lato"/>
                <a:sym typeface="Lato"/>
              </a:rPr>
              <a:t>over all possible inputs sequences</a:t>
            </a:r>
            <a:r>
              <a:rPr lang="en" b="1">
                <a:solidFill>
                  <a:srgbClr val="FFFFFF"/>
                </a:solidFill>
                <a:latin typeface="Lato"/>
                <a:ea typeface="Lato"/>
                <a:cs typeface="Lato"/>
                <a:sym typeface="Lato"/>
              </a:rPr>
              <a:t>( | M online | / | M opt| )</a:t>
            </a:r>
            <a:endParaRPr b="1">
              <a:solidFill>
                <a:srgbClr val="FFFFFF"/>
              </a:solidFill>
              <a:latin typeface="Lato"/>
              <a:ea typeface="Lato"/>
              <a:cs typeface="Lato"/>
              <a:sym typeface="Lato"/>
            </a:endParaRPr>
          </a:p>
          <a:p>
            <a:pPr marL="0" lvl="0" indent="0" algn="ctr" rtl="0">
              <a:lnSpc>
                <a:spcPct val="125454"/>
              </a:lnSpc>
              <a:spcBef>
                <a:spcPts val="0"/>
              </a:spcBef>
              <a:spcAft>
                <a:spcPts val="0"/>
              </a:spcAft>
              <a:buNone/>
            </a:pPr>
            <a:endParaRPr b="1">
              <a:solidFill>
                <a:srgbClr val="FFFFFF"/>
              </a:solidFill>
              <a:latin typeface="Lato"/>
              <a:ea typeface="Lato"/>
              <a:cs typeface="Lato"/>
              <a:sym typeface="Lato"/>
            </a:endParaRPr>
          </a:p>
          <a:p>
            <a:pPr marL="0" lvl="0" indent="0" algn="ctr" rtl="0">
              <a:lnSpc>
                <a:spcPct val="125454"/>
              </a:lnSpc>
              <a:spcBef>
                <a:spcPts val="0"/>
              </a:spcBef>
              <a:spcAft>
                <a:spcPts val="0"/>
              </a:spcAft>
              <a:buNone/>
            </a:pPr>
            <a:r>
              <a:rPr lang="en">
                <a:solidFill>
                  <a:srgbClr val="FFFFFF"/>
                </a:solidFill>
                <a:latin typeface="Lato"/>
                <a:ea typeface="Lato"/>
                <a:cs typeface="Lato"/>
                <a:sym typeface="Lato"/>
              </a:rPr>
              <a:t>where | M online |  = cardinality of online algorithm</a:t>
            </a:r>
            <a:endParaRPr>
              <a:solidFill>
                <a:srgbClr val="FFFFFF"/>
              </a:solidFill>
              <a:latin typeface="Lato"/>
              <a:ea typeface="Lato"/>
              <a:cs typeface="Lato"/>
              <a:sym typeface="Lato"/>
            </a:endParaRPr>
          </a:p>
          <a:p>
            <a:pPr marL="0" lvl="0" indent="0" algn="ctr" rtl="0">
              <a:spcBef>
                <a:spcPts val="0"/>
              </a:spcBef>
              <a:spcAft>
                <a:spcPts val="1600"/>
              </a:spcAft>
              <a:buNone/>
            </a:pPr>
            <a:r>
              <a:rPr lang="en">
                <a:solidFill>
                  <a:srgbClr val="FFFFFF"/>
                </a:solidFill>
                <a:latin typeface="Lato"/>
                <a:ea typeface="Lato"/>
                <a:cs typeface="Lato"/>
                <a:sym typeface="Lato"/>
              </a:rPr>
              <a:t>where | M opt|  = cardinality of optimal offline algorithm</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0"/>
          <p:cNvSpPr txBox="1">
            <a:spLocks noGrp="1"/>
          </p:cNvSpPr>
          <p:nvPr>
            <p:ph type="body" idx="1"/>
          </p:nvPr>
        </p:nvSpPr>
        <p:spPr>
          <a:xfrm>
            <a:off x="244475" y="782400"/>
            <a:ext cx="8520600" cy="2893200"/>
          </a:xfrm>
          <a:prstGeom prst="rect">
            <a:avLst/>
          </a:prstGeom>
        </p:spPr>
        <p:txBody>
          <a:bodyPr spcFirstLastPara="1" wrap="square" lIns="91425" tIns="91425" rIns="91425" bIns="91425" anchor="t" anchorCtr="0">
            <a:noAutofit/>
          </a:bodyPr>
          <a:lstStyle/>
          <a:p>
            <a:pPr marL="0" lvl="0" indent="0" algn="l" rtl="0">
              <a:lnSpc>
                <a:spcPct val="125454"/>
              </a:lnSpc>
              <a:spcBef>
                <a:spcPts val="0"/>
              </a:spcBef>
              <a:spcAft>
                <a:spcPts val="0"/>
              </a:spcAft>
              <a:buNone/>
            </a:pPr>
            <a:r>
              <a:rPr lang="en" sz="1400">
                <a:solidFill>
                  <a:srgbClr val="FFFFFF"/>
                </a:solidFill>
                <a:latin typeface="Lato"/>
                <a:ea typeface="Lato"/>
                <a:cs typeface="Lato"/>
                <a:sym typeface="Lato"/>
              </a:rPr>
              <a:t>Online Advertising Service where advertisers bid for queries on the search engine.</a:t>
            </a:r>
            <a:endParaRPr sz="1400">
              <a:solidFill>
                <a:srgbClr val="FFFFFF"/>
              </a:solidFill>
              <a:latin typeface="Lato"/>
              <a:ea typeface="Lato"/>
              <a:cs typeface="Lato"/>
              <a:sym typeface="Lato"/>
            </a:endParaRPr>
          </a:p>
          <a:p>
            <a:pPr marL="0" lvl="0" indent="0" algn="l" rtl="0">
              <a:lnSpc>
                <a:spcPct val="125454"/>
              </a:lnSpc>
              <a:spcBef>
                <a:spcPts val="0"/>
              </a:spcBef>
              <a:spcAft>
                <a:spcPts val="0"/>
              </a:spcAft>
              <a:buNone/>
            </a:pPr>
            <a:r>
              <a:rPr lang="en" sz="1400">
                <a:solidFill>
                  <a:srgbClr val="FFFFFF"/>
                </a:solidFill>
                <a:latin typeface="Lato"/>
                <a:ea typeface="Lato"/>
                <a:cs typeface="Lato"/>
                <a:sym typeface="Lato"/>
              </a:rPr>
              <a:t>Search engine selects and displays ads for a small subset of the bidders in a purpose of achieving the goal of maximizing search engine’s revenue </a:t>
            </a:r>
            <a:endParaRPr sz="1400">
              <a:solidFill>
                <a:srgbClr val="FFFFFF"/>
              </a:solidFill>
              <a:latin typeface="Lato"/>
              <a:ea typeface="Lato"/>
              <a:cs typeface="Lato"/>
              <a:sym typeface="Lato"/>
            </a:endParaRPr>
          </a:p>
          <a:p>
            <a:pPr marL="0" lvl="0" indent="0" algn="l" rtl="0">
              <a:lnSpc>
                <a:spcPct val="125454"/>
              </a:lnSpc>
              <a:spcBef>
                <a:spcPts val="1600"/>
              </a:spcBef>
              <a:spcAft>
                <a:spcPts val="0"/>
              </a:spcAft>
              <a:buNone/>
            </a:pPr>
            <a:r>
              <a:rPr lang="en" sz="1400">
                <a:solidFill>
                  <a:srgbClr val="FFFFFF"/>
                </a:solidFill>
                <a:latin typeface="Lato"/>
                <a:ea typeface="Lato"/>
                <a:cs typeface="Lato"/>
                <a:sym typeface="Lato"/>
              </a:rPr>
              <a:t>Advertisers: A and B; A bids on query x and B bids on queries x and y</a:t>
            </a:r>
            <a:endParaRPr sz="1400">
              <a:solidFill>
                <a:srgbClr val="FFFFFF"/>
              </a:solidFill>
              <a:latin typeface="Lato"/>
              <a:ea typeface="Lato"/>
              <a:cs typeface="Lato"/>
              <a:sym typeface="Lato"/>
            </a:endParaRPr>
          </a:p>
          <a:p>
            <a:pPr marL="0" lvl="0" indent="0" algn="l" rtl="0">
              <a:lnSpc>
                <a:spcPct val="125454"/>
              </a:lnSpc>
              <a:spcBef>
                <a:spcPts val="1600"/>
              </a:spcBef>
              <a:spcAft>
                <a:spcPts val="0"/>
              </a:spcAft>
              <a:buNone/>
            </a:pPr>
            <a:r>
              <a:rPr lang="en" sz="1400">
                <a:solidFill>
                  <a:srgbClr val="FFFFFF"/>
                </a:solidFill>
                <a:latin typeface="Lato"/>
                <a:ea typeface="Lato"/>
                <a:cs typeface="Lato"/>
                <a:sym typeface="Lato"/>
              </a:rPr>
              <a:t> Sequence of queries: xxyy</a:t>
            </a:r>
            <a:endParaRPr sz="1400">
              <a:solidFill>
                <a:srgbClr val="FFFFFF"/>
              </a:solidFill>
              <a:latin typeface="Lato"/>
              <a:ea typeface="Lato"/>
              <a:cs typeface="Lato"/>
              <a:sym typeface="Lato"/>
            </a:endParaRPr>
          </a:p>
          <a:p>
            <a:pPr marL="0" lvl="0" indent="0" algn="l" rtl="0">
              <a:lnSpc>
                <a:spcPct val="125454"/>
              </a:lnSpc>
              <a:spcBef>
                <a:spcPts val="0"/>
              </a:spcBef>
              <a:spcAft>
                <a:spcPts val="0"/>
              </a:spcAft>
              <a:buNone/>
            </a:pPr>
            <a:r>
              <a:rPr lang="en" sz="1400">
                <a:solidFill>
                  <a:srgbClr val="FFFFFF"/>
                </a:solidFill>
                <a:latin typeface="Lato"/>
                <a:ea typeface="Lato"/>
                <a:cs typeface="Lato"/>
                <a:sym typeface="Lato"/>
              </a:rPr>
              <a:t>Query assigned to advertiser who has the maximum remaining budget </a:t>
            </a:r>
            <a:endParaRPr sz="1400">
              <a:solidFill>
                <a:srgbClr val="FFFFFF"/>
              </a:solidFill>
              <a:latin typeface="Lato"/>
              <a:ea typeface="Lato"/>
              <a:cs typeface="Lato"/>
              <a:sym typeface="Lato"/>
            </a:endParaRPr>
          </a:p>
          <a:p>
            <a:pPr marL="0" lvl="0" indent="0" algn="l" rtl="0">
              <a:lnSpc>
                <a:spcPct val="125454"/>
              </a:lnSpc>
              <a:spcBef>
                <a:spcPts val="0"/>
              </a:spcBef>
              <a:spcAft>
                <a:spcPts val="0"/>
              </a:spcAft>
              <a:buNone/>
            </a:pPr>
            <a:r>
              <a:rPr lang="en" sz="1400">
                <a:solidFill>
                  <a:srgbClr val="FFFFFF"/>
                </a:solidFill>
                <a:latin typeface="Lato"/>
                <a:ea typeface="Lato"/>
                <a:cs typeface="Lato"/>
                <a:sym typeface="Lato"/>
              </a:rPr>
              <a:t>Competitive Ratio = ¾ </a:t>
            </a:r>
            <a:endParaRPr sz="1400">
              <a:solidFill>
                <a:srgbClr val="FFFFFF"/>
              </a:solidFill>
              <a:latin typeface="Lato"/>
              <a:ea typeface="Lato"/>
              <a:cs typeface="Lato"/>
              <a:sym typeface="Lato"/>
            </a:endParaRPr>
          </a:p>
          <a:p>
            <a:pPr marL="0" lvl="0" indent="0" algn="l" rtl="0">
              <a:spcBef>
                <a:spcPts val="0"/>
              </a:spcBef>
              <a:spcAft>
                <a:spcPts val="1600"/>
              </a:spcAft>
              <a:buNone/>
            </a:pPr>
            <a:endParaRPr/>
          </a:p>
        </p:txBody>
      </p:sp>
      <p:sp>
        <p:nvSpPr>
          <p:cNvPr id="102" name="Google Shape;102;p20"/>
          <p:cNvSpPr txBox="1">
            <a:spLocks noGrp="1"/>
          </p:cNvSpPr>
          <p:nvPr>
            <p:ph type="title"/>
          </p:nvPr>
        </p:nvSpPr>
        <p:spPr>
          <a:xfrm>
            <a:off x="154800" y="2097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B7B7B7"/>
                </a:solidFill>
              </a:rPr>
              <a:t>Real time example: Google Adwords</a:t>
            </a:r>
            <a:endParaRPr>
              <a:solidFill>
                <a:srgbClr val="B7B7B7"/>
              </a:solidFill>
            </a:endParaRPr>
          </a:p>
        </p:txBody>
      </p:sp>
      <p:pic>
        <p:nvPicPr>
          <p:cNvPr id="103" name="Google Shape;103;p20"/>
          <p:cNvPicPr preferRelativeResize="0"/>
          <p:nvPr/>
        </p:nvPicPr>
        <p:blipFill>
          <a:blip r:embed="rId3">
            <a:alphaModFix/>
          </a:blip>
          <a:stretch>
            <a:fillRect/>
          </a:stretch>
        </p:blipFill>
        <p:spPr>
          <a:xfrm>
            <a:off x="325525" y="3249700"/>
            <a:ext cx="3473276" cy="1750875"/>
          </a:xfrm>
          <a:prstGeom prst="rect">
            <a:avLst/>
          </a:prstGeom>
          <a:noFill/>
          <a:ln>
            <a:noFill/>
          </a:ln>
        </p:spPr>
      </p:pic>
      <p:pic>
        <p:nvPicPr>
          <p:cNvPr id="104" name="Google Shape;104;p20"/>
          <p:cNvPicPr preferRelativeResize="0"/>
          <p:nvPr/>
        </p:nvPicPr>
        <p:blipFill>
          <a:blip r:embed="rId4">
            <a:alphaModFix/>
          </a:blip>
          <a:stretch>
            <a:fillRect/>
          </a:stretch>
        </p:blipFill>
        <p:spPr>
          <a:xfrm>
            <a:off x="4572000" y="3178238"/>
            <a:ext cx="4331075" cy="1893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311700" y="713975"/>
            <a:ext cx="8520600" cy="123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Could you name some examples for competitive algorithms?</a:t>
            </a:r>
            <a:endParaRPr/>
          </a:p>
        </p:txBody>
      </p:sp>
      <p:pic>
        <p:nvPicPr>
          <p:cNvPr id="110" name="Google Shape;110;p21"/>
          <p:cNvPicPr preferRelativeResize="0"/>
          <p:nvPr/>
        </p:nvPicPr>
        <p:blipFill>
          <a:blip r:embed="rId3">
            <a:alphaModFix/>
          </a:blip>
          <a:stretch>
            <a:fillRect/>
          </a:stretch>
        </p:blipFill>
        <p:spPr>
          <a:xfrm>
            <a:off x="3032300" y="1949675"/>
            <a:ext cx="2889025" cy="2889025"/>
          </a:xfrm>
          <a:prstGeom prst="rect">
            <a:avLst/>
          </a:prstGeom>
          <a:noFill/>
          <a:ln>
            <a:noFill/>
          </a:ln>
        </p:spPr>
      </p:pic>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1163</Words>
  <Application>Microsoft Office PowerPoint</Application>
  <PresentationFormat>On-screen Show (16:9)</PresentationFormat>
  <Paragraphs>143</Paragraphs>
  <Slides>24</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Lato</vt:lpstr>
      <vt:lpstr>Simple Dark</vt:lpstr>
      <vt:lpstr>Computational Advertising and Comparison between Mapreduce and Bulk Synchronous systems</vt:lpstr>
      <vt:lpstr>Computational Advertising  Find the most relevant ads matching a particular context on the Web. The context depends on the type of advertising and could mean the content where the ad is shown, the user who is viewing the ad, or the social network of the user. </vt:lpstr>
      <vt:lpstr>PowerPoint Presentation</vt:lpstr>
      <vt:lpstr>Greedy Algorithms</vt:lpstr>
      <vt:lpstr>Advantages and Disadvantages</vt:lpstr>
      <vt:lpstr>Question</vt:lpstr>
      <vt:lpstr>Competitive Algorithms</vt:lpstr>
      <vt:lpstr>Real time example: Google Adwords</vt:lpstr>
      <vt:lpstr>Could you name some examples for competitive algorithms?</vt:lpstr>
      <vt:lpstr>Picking the Best Ad </vt:lpstr>
      <vt:lpstr>Analysing Balance</vt:lpstr>
      <vt:lpstr>Question</vt:lpstr>
      <vt:lpstr>Balance Algorithm</vt:lpstr>
      <vt:lpstr>Balance Algorithm Example</vt:lpstr>
      <vt:lpstr>Question: </vt:lpstr>
      <vt:lpstr>    Comparison of MapReduce with Bulk-Synchronous Systems   Review of Bulk-Synchronous Communication Costs Problem of Semijoin     </vt:lpstr>
      <vt:lpstr>What is a Graph?</vt:lpstr>
      <vt:lpstr>The Graph Model</vt:lpstr>
      <vt:lpstr>Bulk Synchronous Parallel Solution to Graph Model</vt:lpstr>
      <vt:lpstr>Applications of Bulk-Synchronous </vt:lpstr>
      <vt:lpstr>QUESTION?? Name one application of Bulk Synchronous technique.</vt:lpstr>
      <vt:lpstr> SemiJoin</vt:lpstr>
      <vt:lpstr>Problem with Semijoin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Computational Advertising and Comparison between Mapreduce and Bulk Synchronous systems</dc:title>
  <cp:lastModifiedBy>. Apurwa</cp:lastModifiedBy>
  <cp:revision>1</cp:revision>
  <dcterms:modified xsi:type="dcterms:W3CDTF">2019-04-30T17:20:43Z</dcterms:modified>
</cp:coreProperties>
</file>