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Average" panose="020B0604020202020204" charset="0"/>
      <p:regular r:id="rId25"/>
    </p:embeddedFont>
    <p:embeddedFont>
      <p:font typeface="Oswald" panose="020B060402020202020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7563e7450b_1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7563e7450b_1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7563e7450b_3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7563e7450b_3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655b9d11a0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655b9d11a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655b9d11a0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655b9d11a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655b9d11a0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655b9d11a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655b9d11a0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655b9d11a0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7563e7450b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7563e7450b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7563e7450b_3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7563e7450b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7563e7450b_3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7563e7450b_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7563e7450b_3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7563e7450b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7563e7450b_8_5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7563e7450b_8_5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64380274f9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64380274f9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7563e7450b_3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7563e7450b_3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7563e7450b_3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7563e7450b_3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7563e7450b_1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7563e7450b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7563e7450b_3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7563e7450b_3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7563e7450b_3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7563e7450b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64380275f6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64380275f6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655b9d11a0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655b9d11a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655b9d11a0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655b9d11a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7563e7450b_3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7563e7450b_3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7563e7450b_3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7563e7450b_3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311700" y="445025"/>
            <a:ext cx="8520600" cy="1346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b="1" dirty="0"/>
              <a:t>Computational Advertising </a:t>
            </a:r>
            <a:endParaRPr b="1" dirty="0"/>
          </a:p>
          <a:p>
            <a:pPr marL="0" lvl="0" indent="0" algn="ctr" rtl="0">
              <a:spcBef>
                <a:spcPts val="0"/>
              </a:spcBef>
              <a:spcAft>
                <a:spcPts val="0"/>
              </a:spcAft>
              <a:buClr>
                <a:schemeClr val="dk1"/>
              </a:buClr>
              <a:buSzPts val="1100"/>
              <a:buFont typeface="Arial"/>
              <a:buNone/>
            </a:pPr>
            <a:br>
              <a:rPr lang="en-US" sz="1400" b="1" dirty="0"/>
            </a:br>
            <a:r>
              <a:rPr lang="en-US" sz="1400" b="1" dirty="0"/>
              <a:t>A</a:t>
            </a:r>
            <a:r>
              <a:rPr lang="en" sz="1400" b="1" dirty="0"/>
              <a:t>nd</a:t>
            </a:r>
            <a:br>
              <a:rPr lang="en" sz="1400" b="1" dirty="0"/>
            </a:br>
            <a:endParaRPr sz="1400" b="1" dirty="0"/>
          </a:p>
          <a:p>
            <a:pPr marL="0" lvl="0" indent="0" algn="ctr" rtl="0">
              <a:spcBef>
                <a:spcPts val="0"/>
              </a:spcBef>
              <a:spcAft>
                <a:spcPts val="0"/>
              </a:spcAft>
              <a:buClr>
                <a:schemeClr val="dk1"/>
              </a:buClr>
              <a:buSzPts val="1100"/>
              <a:buFont typeface="Arial"/>
              <a:buNone/>
            </a:pPr>
            <a:r>
              <a:rPr lang="en" sz="1800" b="1" dirty="0"/>
              <a:t>  Comparison between MapReduce and bulk-synchronous systems</a:t>
            </a:r>
            <a:endParaRPr sz="1800" b="1" dirty="0"/>
          </a:p>
          <a:p>
            <a:pPr marL="0" lvl="0" indent="0" algn="ctr" rtl="0">
              <a:spcBef>
                <a:spcPts val="0"/>
              </a:spcBef>
              <a:spcAft>
                <a:spcPts val="0"/>
              </a:spcAft>
              <a:buNone/>
            </a:pPr>
            <a:endParaRPr sz="2400" b="1" i="1" dirty="0"/>
          </a:p>
          <a:p>
            <a:pPr marL="0" lvl="0" indent="0" algn="l" rtl="0">
              <a:spcBef>
                <a:spcPts val="0"/>
              </a:spcBef>
              <a:spcAft>
                <a:spcPts val="0"/>
              </a:spcAft>
              <a:buNone/>
            </a:pPr>
            <a:endParaRPr dirty="0"/>
          </a:p>
        </p:txBody>
      </p:sp>
      <p:sp>
        <p:nvSpPr>
          <p:cNvPr id="60" name="Google Shape;60;p13"/>
          <p:cNvSpPr txBox="1"/>
          <p:nvPr/>
        </p:nvSpPr>
        <p:spPr>
          <a:xfrm>
            <a:off x="2381550" y="1695200"/>
            <a:ext cx="4380900" cy="300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b="1" dirty="0">
              <a:solidFill>
                <a:schemeClr val="accent3"/>
              </a:solidFill>
              <a:latin typeface="Average"/>
              <a:ea typeface="Average"/>
              <a:cs typeface="Average"/>
              <a:sym typeface="Averag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Adwords Problem</a:t>
            </a:r>
            <a:endParaRPr/>
          </a:p>
        </p:txBody>
      </p:sp>
      <p:sp>
        <p:nvSpPr>
          <p:cNvPr id="120" name="Google Shape;120;p22"/>
          <p:cNvSpPr txBox="1">
            <a:spLocks noGrp="1"/>
          </p:cNvSpPr>
          <p:nvPr>
            <p:ph type="body" idx="1"/>
          </p:nvPr>
        </p:nvSpPr>
        <p:spPr>
          <a:xfrm>
            <a:off x="311700" y="1152475"/>
            <a:ext cx="8520600" cy="38262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
              <a:t>Metric used:</a:t>
            </a:r>
            <a:endParaRPr/>
          </a:p>
          <a:p>
            <a:pPr marL="457200" lvl="0" indent="0" algn="l" rtl="0">
              <a:lnSpc>
                <a:spcPct val="150000"/>
              </a:lnSpc>
              <a:spcBef>
                <a:spcPts val="0"/>
              </a:spcBef>
              <a:spcAft>
                <a:spcPts val="0"/>
              </a:spcAft>
              <a:buNone/>
            </a:pPr>
            <a:r>
              <a:rPr lang="en"/>
              <a:t>  AD RANK  =  CPC BID  X  QUALITY SCORE</a:t>
            </a:r>
            <a:endParaRPr/>
          </a:p>
          <a:p>
            <a:pPr marL="457200" lvl="0" indent="-342900" algn="l" rtl="0">
              <a:lnSpc>
                <a:spcPct val="150000"/>
              </a:lnSpc>
              <a:spcBef>
                <a:spcPts val="0"/>
              </a:spcBef>
              <a:spcAft>
                <a:spcPts val="0"/>
              </a:spcAft>
              <a:buSzPts val="1800"/>
              <a:buChar char="●"/>
            </a:pPr>
            <a:r>
              <a:rPr lang="en"/>
              <a:t>The Quality Score is typically the relationship between ad group, keywords, ad and landing page and what a user is looking for and the likelihood that someone will click the ad.</a:t>
            </a:r>
            <a:endParaRPr/>
          </a:p>
          <a:p>
            <a:pPr marL="457200" lvl="0" indent="-342900" algn="l" rtl="0">
              <a:lnSpc>
                <a:spcPct val="150000"/>
              </a:lnSpc>
              <a:spcBef>
                <a:spcPts val="0"/>
              </a:spcBef>
              <a:spcAft>
                <a:spcPts val="0"/>
              </a:spcAft>
              <a:buSzPts val="1800"/>
              <a:buChar char="●"/>
            </a:pPr>
            <a:r>
              <a:rPr lang="en"/>
              <a:t>Advertisers: A and B; </a:t>
            </a:r>
            <a:endParaRPr/>
          </a:p>
          <a:p>
            <a:pPr marL="457200" lvl="0" indent="0" algn="l" rtl="0">
              <a:lnSpc>
                <a:spcPct val="150000"/>
              </a:lnSpc>
              <a:spcBef>
                <a:spcPts val="0"/>
              </a:spcBef>
              <a:spcAft>
                <a:spcPts val="0"/>
              </a:spcAft>
              <a:buNone/>
            </a:pPr>
            <a:r>
              <a:rPr lang="en"/>
              <a:t>A bids on query x and B bids on queries x and y</a:t>
            </a:r>
            <a:endParaRPr/>
          </a:p>
          <a:p>
            <a:pPr marL="457200" lvl="0" indent="-342900" algn="l" rtl="0">
              <a:lnSpc>
                <a:spcPct val="150000"/>
              </a:lnSpc>
              <a:spcBef>
                <a:spcPts val="0"/>
              </a:spcBef>
              <a:spcAft>
                <a:spcPts val="0"/>
              </a:spcAft>
              <a:buSzPts val="1800"/>
              <a:buChar char="●"/>
            </a:pPr>
            <a:r>
              <a:rPr lang="en"/>
              <a:t>Sequence of queries: xxyy</a:t>
            </a:r>
            <a:endParaRPr/>
          </a:p>
          <a:p>
            <a:pPr marL="457200" lvl="0" indent="-342900" algn="l" rtl="0">
              <a:lnSpc>
                <a:spcPct val="150000"/>
              </a:lnSpc>
              <a:spcBef>
                <a:spcPts val="0"/>
              </a:spcBef>
              <a:spcAft>
                <a:spcPts val="0"/>
              </a:spcAft>
              <a:buSzPts val="1800"/>
              <a:buChar char="●"/>
            </a:pPr>
            <a:r>
              <a:rPr lang="en"/>
              <a:t>Query assigned to advertiser who has the maximum ad rank</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311700" y="334625"/>
            <a:ext cx="8520600" cy="57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Performance - based Advertising.</a:t>
            </a:r>
            <a:endParaRPr/>
          </a:p>
        </p:txBody>
      </p:sp>
      <p:sp>
        <p:nvSpPr>
          <p:cNvPr id="126" name="Google Shape;126;p23"/>
          <p:cNvSpPr txBox="1">
            <a:spLocks noGrp="1"/>
          </p:cNvSpPr>
          <p:nvPr>
            <p:ph type="body" idx="1"/>
          </p:nvPr>
        </p:nvSpPr>
        <p:spPr>
          <a:xfrm>
            <a:off x="311700" y="1028700"/>
            <a:ext cx="8520600" cy="40599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a:t>Performance-based advertising is the business model by which referrers of the product or service are paid commissions for referring it. </a:t>
            </a:r>
            <a:endParaRPr/>
          </a:p>
          <a:p>
            <a:pPr marL="0" lvl="0" indent="0" algn="l" rtl="0">
              <a:lnSpc>
                <a:spcPct val="150000"/>
              </a:lnSpc>
              <a:spcBef>
                <a:spcPts val="1600"/>
              </a:spcBef>
              <a:spcAft>
                <a:spcPts val="0"/>
              </a:spcAft>
              <a:buNone/>
            </a:pPr>
            <a:r>
              <a:rPr lang="en" b="1"/>
              <a:t>Crucial Elements:</a:t>
            </a:r>
            <a:endParaRPr b="1"/>
          </a:p>
          <a:p>
            <a:pPr marL="457200" lvl="0" indent="-342900" algn="l" rtl="0">
              <a:lnSpc>
                <a:spcPct val="150000"/>
              </a:lnSpc>
              <a:spcBef>
                <a:spcPts val="1600"/>
              </a:spcBef>
              <a:spcAft>
                <a:spcPts val="0"/>
              </a:spcAft>
              <a:buSzPts val="1800"/>
              <a:buChar char="●"/>
            </a:pPr>
            <a:r>
              <a:rPr lang="en"/>
              <a:t>First is ads that will catch the attention of the public. </a:t>
            </a:r>
            <a:endParaRPr/>
          </a:p>
          <a:p>
            <a:pPr marL="457200" lvl="0" indent="-342900" algn="l" rtl="0">
              <a:lnSpc>
                <a:spcPct val="150000"/>
              </a:lnSpc>
              <a:spcBef>
                <a:spcPts val="0"/>
              </a:spcBef>
              <a:spcAft>
                <a:spcPts val="0"/>
              </a:spcAft>
              <a:buSzPts val="1800"/>
              <a:buChar char="●"/>
            </a:pPr>
            <a:r>
              <a:rPr lang="en"/>
              <a:t>Then, a second key point is placing ads on relevant topics or locations. Marketers call this targeting. </a:t>
            </a:r>
            <a:endParaRPr/>
          </a:p>
          <a:p>
            <a:pPr marL="457200" lvl="0" indent="-342900" algn="l" rtl="0">
              <a:lnSpc>
                <a:spcPct val="150000"/>
              </a:lnSpc>
              <a:spcBef>
                <a:spcPts val="0"/>
              </a:spcBef>
              <a:spcAft>
                <a:spcPts val="0"/>
              </a:spcAft>
              <a:buSzPts val="1800"/>
              <a:buChar char="●"/>
            </a:pPr>
            <a:r>
              <a:rPr lang="en"/>
              <a:t>A third key point is making user-friendly landing pages for click ads. </a:t>
            </a:r>
            <a:endParaRPr/>
          </a:p>
          <a:p>
            <a:pPr marL="457200" lvl="0" indent="-342900" algn="l" rtl="0">
              <a:lnSpc>
                <a:spcPct val="150000"/>
              </a:lnSpc>
              <a:spcBef>
                <a:spcPts val="0"/>
              </a:spcBef>
              <a:spcAft>
                <a:spcPts val="0"/>
              </a:spcAft>
              <a:buSzPts val="1800"/>
              <a:buChar char="●"/>
            </a:pPr>
            <a:r>
              <a:rPr lang="en"/>
              <a:t>Last, but not least is monitoring and adjustment to increase click responses.</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4"/>
          <p:cNvSpPr txBox="1">
            <a:spLocks noGrp="1"/>
          </p:cNvSpPr>
          <p:nvPr>
            <p:ph type="title"/>
          </p:nvPr>
        </p:nvSpPr>
        <p:spPr>
          <a:xfrm>
            <a:off x="311700" y="234325"/>
            <a:ext cx="8520600" cy="5727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a:t>Example:</a:t>
            </a:r>
            <a:endParaRPr/>
          </a:p>
        </p:txBody>
      </p:sp>
      <p:sp>
        <p:nvSpPr>
          <p:cNvPr id="132" name="Google Shape;132;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33" name="Google Shape;133;p24"/>
          <p:cNvPicPr preferRelativeResize="0"/>
          <p:nvPr/>
        </p:nvPicPr>
        <p:blipFill>
          <a:blip r:embed="rId3">
            <a:alphaModFix/>
          </a:blip>
          <a:stretch>
            <a:fillRect/>
          </a:stretch>
        </p:blipFill>
        <p:spPr>
          <a:xfrm>
            <a:off x="311700" y="807025"/>
            <a:ext cx="8520601" cy="4138175"/>
          </a:xfrm>
          <a:prstGeom prst="rect">
            <a:avLst/>
          </a:prstGeom>
          <a:noFill/>
          <a:ln>
            <a:noFill/>
          </a:ln>
        </p:spPr>
      </p:pic>
      <p:pic>
        <p:nvPicPr>
          <p:cNvPr id="134" name="Google Shape;134;p24"/>
          <p:cNvPicPr preferRelativeResize="0"/>
          <p:nvPr/>
        </p:nvPicPr>
        <p:blipFill>
          <a:blip r:embed="rId4">
            <a:alphaModFix/>
          </a:blip>
          <a:stretch>
            <a:fillRect/>
          </a:stretch>
        </p:blipFill>
        <p:spPr>
          <a:xfrm>
            <a:off x="5750213" y="1635875"/>
            <a:ext cx="2066925" cy="2552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5"/>
          <p:cNvSpPr txBox="1">
            <a:spLocks noGrp="1"/>
          </p:cNvSpPr>
          <p:nvPr>
            <p:ph type="title"/>
          </p:nvPr>
        </p:nvSpPr>
        <p:spPr>
          <a:xfrm>
            <a:off x="311700" y="3211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more balanced Approach: </a:t>
            </a:r>
            <a:endParaRPr/>
          </a:p>
        </p:txBody>
      </p:sp>
      <p:sp>
        <p:nvSpPr>
          <p:cNvPr id="140" name="Google Shape;140;p25"/>
          <p:cNvSpPr txBox="1">
            <a:spLocks noGrp="1"/>
          </p:cNvSpPr>
          <p:nvPr>
            <p:ph type="body" idx="1"/>
          </p:nvPr>
        </p:nvSpPr>
        <p:spPr>
          <a:xfrm>
            <a:off x="311700" y="626675"/>
            <a:ext cx="7980000" cy="35703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a:p>
          <a:p>
            <a:pPr marL="457200" lvl="0" indent="-342900" algn="l" rtl="0">
              <a:lnSpc>
                <a:spcPct val="150000"/>
              </a:lnSpc>
              <a:spcBef>
                <a:spcPts val="1600"/>
              </a:spcBef>
              <a:spcAft>
                <a:spcPts val="0"/>
              </a:spcAft>
              <a:buSzPts val="1800"/>
              <a:buChar char="●"/>
            </a:pPr>
            <a:r>
              <a:rPr lang="en"/>
              <a:t>Balance Algorithm</a:t>
            </a:r>
            <a:endParaRPr/>
          </a:p>
          <a:p>
            <a:pPr marL="457200" lvl="0" indent="-342900" algn="l" rtl="0">
              <a:lnSpc>
                <a:spcPct val="150000"/>
              </a:lnSpc>
              <a:spcBef>
                <a:spcPts val="0"/>
              </a:spcBef>
              <a:spcAft>
                <a:spcPts val="0"/>
              </a:spcAft>
              <a:buSzPts val="1800"/>
              <a:buChar char="●"/>
            </a:pPr>
            <a:r>
              <a:rPr lang="en"/>
              <a:t>Improvement to the Greedy Algorithm</a:t>
            </a:r>
            <a:endParaRPr/>
          </a:p>
          <a:p>
            <a:pPr marL="457200" lvl="0" indent="-342900" algn="l" rtl="0">
              <a:lnSpc>
                <a:spcPct val="150000"/>
              </a:lnSpc>
              <a:spcBef>
                <a:spcPts val="0"/>
              </a:spcBef>
              <a:spcAft>
                <a:spcPts val="0"/>
              </a:spcAft>
              <a:buSzPts val="1800"/>
              <a:buChar char="●"/>
            </a:pPr>
            <a:r>
              <a:rPr lang="en"/>
              <a:t>Queries are assigned to the advertisers that bid on the query with the largest remaining budget.</a:t>
            </a:r>
            <a:endParaRPr/>
          </a:p>
          <a:p>
            <a:pPr marL="457200" lvl="0" indent="-342900" algn="l" rtl="0">
              <a:lnSpc>
                <a:spcPct val="150000"/>
              </a:lnSpc>
              <a:spcBef>
                <a:spcPts val="0"/>
              </a:spcBef>
              <a:spcAft>
                <a:spcPts val="0"/>
              </a:spcAft>
              <a:buSzPts val="1800"/>
              <a:buChar char="●"/>
            </a:pPr>
            <a:r>
              <a:rPr lang="en"/>
              <a:t>Uses some of each advertisers budget</a:t>
            </a:r>
            <a:endParaRPr/>
          </a:p>
          <a:p>
            <a:pPr marL="0" lvl="0" indent="0" algn="l" rtl="0">
              <a:spcBef>
                <a:spcPts val="1600"/>
              </a:spcBef>
              <a:spcAft>
                <a:spcPts val="16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Generalized Balanced Algorithm</a:t>
            </a:r>
            <a:endParaRPr/>
          </a:p>
        </p:txBody>
      </p:sp>
      <p:sp>
        <p:nvSpPr>
          <p:cNvPr id="146" name="Google Shape;146;p26"/>
          <p:cNvSpPr txBox="1">
            <a:spLocks noGrp="1"/>
          </p:cNvSpPr>
          <p:nvPr>
            <p:ph type="body" idx="1"/>
          </p:nvPr>
        </p:nvSpPr>
        <p:spPr>
          <a:xfrm>
            <a:off x="311700" y="1076275"/>
            <a:ext cx="8520600" cy="37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generalization?: </a:t>
            </a:r>
            <a:endParaRPr/>
          </a:p>
          <a:p>
            <a:pPr marL="0" lvl="0" indent="0" algn="l" rtl="0">
              <a:spcBef>
                <a:spcPts val="1600"/>
              </a:spcBef>
              <a:spcAft>
                <a:spcPts val="0"/>
              </a:spcAft>
              <a:buNone/>
            </a:pPr>
            <a:r>
              <a:rPr lang="en"/>
              <a:t>If we train the system with certain values of bids, then it will be able to identify the relevant data but when we apply different values of bids it produces terrible BALANCE and this is where generalization comes into the picture.</a:t>
            </a:r>
            <a:endParaRPr/>
          </a:p>
          <a:p>
            <a:pPr marL="0" lvl="0" indent="0" algn="l" rtl="0">
              <a:spcBef>
                <a:spcPts val="1600"/>
              </a:spcBef>
              <a:spcAft>
                <a:spcPts val="0"/>
              </a:spcAft>
              <a:buNone/>
            </a:pPr>
            <a:r>
              <a:rPr lang="en"/>
              <a:t>It was designed to solve the problems of greedy algorithm, however, there are certain limitations in balanced algorithm.</a:t>
            </a:r>
            <a:endParaRPr/>
          </a:p>
          <a:p>
            <a:pPr marL="0" lvl="0" indent="0" algn="l" rtl="0">
              <a:spcBef>
                <a:spcPts val="1600"/>
              </a:spcBef>
              <a:spcAft>
                <a:spcPts val="0"/>
              </a:spcAft>
              <a:buNone/>
            </a:pPr>
            <a:r>
              <a:rPr lang="en"/>
              <a:t>For the different values of bid(untrained data) it does not result expected balanced output.</a:t>
            </a:r>
            <a:endParaRPr/>
          </a:p>
          <a:p>
            <a:pPr marL="0" lvl="0" indent="0" algn="l" rtl="0">
              <a:spcBef>
                <a:spcPts val="1600"/>
              </a:spcBef>
              <a:spcAft>
                <a:spcPts val="0"/>
              </a:spcAft>
              <a:buNone/>
            </a:pPr>
            <a:r>
              <a:rPr lang="en"/>
              <a:t>The competitive ratio for Generalized balanced algorithm is (1-1/e)</a:t>
            </a:r>
            <a:endParaRPr/>
          </a:p>
          <a:p>
            <a:pPr marL="0" lvl="0" indent="0" algn="l" rtl="0">
              <a:spcBef>
                <a:spcPts val="1600"/>
              </a:spcBef>
              <a:spcAft>
                <a:spcPts val="16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7"/>
          <p:cNvPicPr preferRelativeResize="0"/>
          <p:nvPr/>
        </p:nvPicPr>
        <p:blipFill>
          <a:blip r:embed="rId3">
            <a:alphaModFix/>
          </a:blip>
          <a:stretch>
            <a:fillRect/>
          </a:stretch>
        </p:blipFill>
        <p:spPr>
          <a:xfrm>
            <a:off x="435300" y="666151"/>
            <a:ext cx="8168299" cy="41140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Graph </a:t>
            </a:r>
            <a:endParaRPr/>
          </a:p>
        </p:txBody>
      </p:sp>
      <p:sp>
        <p:nvSpPr>
          <p:cNvPr id="157" name="Google Shape;157;p28"/>
          <p:cNvSpPr txBox="1">
            <a:spLocks noGrp="1"/>
          </p:cNvSpPr>
          <p:nvPr>
            <p:ph type="body" idx="1"/>
          </p:nvPr>
        </p:nvSpPr>
        <p:spPr>
          <a:xfrm>
            <a:off x="311700" y="1055238"/>
            <a:ext cx="8368200" cy="39015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a:t>Graph is a non-linear data structure.</a:t>
            </a:r>
            <a:endParaRPr/>
          </a:p>
          <a:p>
            <a:pPr marL="457200" lvl="0" indent="-342900" algn="l" rtl="0">
              <a:lnSpc>
                <a:spcPct val="115000"/>
              </a:lnSpc>
              <a:spcBef>
                <a:spcPts val="0"/>
              </a:spcBef>
              <a:spcAft>
                <a:spcPts val="0"/>
              </a:spcAft>
              <a:buSzPts val="1800"/>
              <a:buChar char="●"/>
            </a:pPr>
            <a:r>
              <a:rPr lang="en"/>
              <a:t>It is a pictorial representation of a set of objects where some pairs of objects are connected by links. The inter-connected objects are called vertices, and the links that connect the vertices are called edges.</a:t>
            </a:r>
            <a:endParaRPr/>
          </a:p>
          <a:p>
            <a:pPr marL="0" lvl="0" indent="0" algn="l" rtl="0">
              <a:lnSpc>
                <a:spcPct val="115000"/>
              </a:lnSpc>
              <a:spcBef>
                <a:spcPts val="0"/>
              </a:spcBef>
              <a:spcAft>
                <a:spcPts val="0"/>
              </a:spcAft>
              <a:buNone/>
            </a:pPr>
            <a:endParaRPr sz="1000"/>
          </a:p>
          <a:p>
            <a:pPr marL="0" lvl="0" indent="0" algn="l" rtl="0">
              <a:spcBef>
                <a:spcPts val="0"/>
              </a:spcBef>
              <a:spcAft>
                <a:spcPts val="0"/>
              </a:spcAft>
              <a:buNone/>
            </a:pPr>
            <a:r>
              <a:rPr lang="en" sz="2000" b="1"/>
              <a:t>Examples of Graphs</a:t>
            </a:r>
            <a:endParaRPr sz="2000" b="1"/>
          </a:p>
          <a:p>
            <a:pPr marL="457200" lvl="0" indent="-342900" algn="l" rtl="0">
              <a:lnSpc>
                <a:spcPct val="115000"/>
              </a:lnSpc>
              <a:spcBef>
                <a:spcPts val="0"/>
              </a:spcBef>
              <a:spcAft>
                <a:spcPts val="0"/>
              </a:spcAft>
              <a:buSzPts val="1800"/>
              <a:buChar char="●"/>
            </a:pPr>
            <a:r>
              <a:rPr lang="en"/>
              <a:t>Social networks</a:t>
            </a:r>
            <a:endParaRPr/>
          </a:p>
          <a:p>
            <a:pPr marL="457200" lvl="0" indent="-342900" algn="l" rtl="0">
              <a:lnSpc>
                <a:spcPct val="115000"/>
              </a:lnSpc>
              <a:spcBef>
                <a:spcPts val="0"/>
              </a:spcBef>
              <a:spcAft>
                <a:spcPts val="0"/>
              </a:spcAft>
              <a:buSzPts val="1800"/>
              <a:buChar char="●"/>
            </a:pPr>
            <a:r>
              <a:rPr lang="en"/>
              <a:t>Physical Structure of the computers on the Internet</a:t>
            </a:r>
            <a:endParaRPr/>
          </a:p>
          <a:p>
            <a:pPr marL="457200" lvl="0" indent="-342900" algn="l" rtl="0">
              <a:lnSpc>
                <a:spcPct val="115000"/>
              </a:lnSpc>
              <a:spcBef>
                <a:spcPts val="0"/>
              </a:spcBef>
              <a:spcAft>
                <a:spcPts val="0"/>
              </a:spcAft>
              <a:buSzPts val="1800"/>
              <a:buChar char="●"/>
            </a:pPr>
            <a:r>
              <a:rPr lang="en"/>
              <a:t>Interstate Highway system</a:t>
            </a:r>
            <a:endParaRPr/>
          </a:p>
          <a:p>
            <a:pPr marL="457200" lvl="0" indent="-342900" algn="l" rtl="0">
              <a:lnSpc>
                <a:spcPct val="115000"/>
              </a:lnSpc>
              <a:spcBef>
                <a:spcPts val="0"/>
              </a:spcBef>
              <a:spcAft>
                <a:spcPts val="0"/>
              </a:spcAft>
              <a:buSzPts val="1800"/>
              <a:buChar char="●"/>
            </a:pPr>
            <a:r>
              <a:rPr lang="en"/>
              <a:t>Recommendations on e-commerce websites</a:t>
            </a:r>
            <a:endParaRPr/>
          </a:p>
          <a:p>
            <a:pPr marL="457200" lvl="0" indent="-342900" algn="l" rtl="0">
              <a:lnSpc>
                <a:spcPct val="115000"/>
              </a:lnSpc>
              <a:spcBef>
                <a:spcPts val="0"/>
              </a:spcBef>
              <a:spcAft>
                <a:spcPts val="0"/>
              </a:spcAft>
              <a:buSzPts val="1800"/>
              <a:buChar char="●"/>
            </a:pPr>
            <a:r>
              <a:rPr lang="en"/>
              <a:t>Used to study molecules in Chemistry and Physics</a:t>
            </a:r>
            <a:endParaRPr/>
          </a:p>
          <a:p>
            <a:pPr marL="0" lvl="0" indent="0" algn="l" rtl="0">
              <a:spcBef>
                <a:spcPts val="0"/>
              </a:spcBef>
              <a:spcAft>
                <a:spcPts val="0"/>
              </a:spcAft>
              <a:buNone/>
            </a:pPr>
            <a:endParaRPr sz="2400" b="1"/>
          </a:p>
          <a:p>
            <a:pPr marL="0" lvl="0" indent="0" algn="l" rtl="0">
              <a:spcBef>
                <a:spcPts val="0"/>
              </a:spcBef>
              <a:spcAft>
                <a:spcPts val="1600"/>
              </a:spcAft>
              <a:buNone/>
            </a:pPr>
            <a:endParaRPr/>
          </a:p>
        </p:txBody>
      </p:sp>
      <p:pic>
        <p:nvPicPr>
          <p:cNvPr id="158" name="Google Shape;158;p28"/>
          <p:cNvPicPr preferRelativeResize="0"/>
          <p:nvPr/>
        </p:nvPicPr>
        <p:blipFill>
          <a:blip r:embed="rId3">
            <a:alphaModFix/>
          </a:blip>
          <a:stretch>
            <a:fillRect/>
          </a:stretch>
        </p:blipFill>
        <p:spPr>
          <a:xfrm>
            <a:off x="6110600" y="3696021"/>
            <a:ext cx="1877175" cy="1316723"/>
          </a:xfrm>
          <a:prstGeom prst="rect">
            <a:avLst/>
          </a:prstGeom>
          <a:noFill/>
          <a:ln>
            <a:noFill/>
          </a:ln>
        </p:spPr>
      </p:pic>
      <p:pic>
        <p:nvPicPr>
          <p:cNvPr id="159" name="Google Shape;159;p28"/>
          <p:cNvPicPr preferRelativeResize="0"/>
          <p:nvPr/>
        </p:nvPicPr>
        <p:blipFill>
          <a:blip r:embed="rId4">
            <a:alphaModFix/>
          </a:blip>
          <a:stretch>
            <a:fillRect/>
          </a:stretch>
        </p:blipFill>
        <p:spPr>
          <a:xfrm>
            <a:off x="6963227" y="2331975"/>
            <a:ext cx="2180775" cy="1348027"/>
          </a:xfrm>
          <a:prstGeom prst="rect">
            <a:avLst/>
          </a:prstGeom>
          <a:noFill/>
          <a:ln>
            <a:noFill/>
          </a:ln>
        </p:spPr>
      </p:pic>
      <p:pic>
        <p:nvPicPr>
          <p:cNvPr id="160" name="Google Shape;160;p28"/>
          <p:cNvPicPr preferRelativeResize="0"/>
          <p:nvPr/>
        </p:nvPicPr>
        <p:blipFill>
          <a:blip r:embed="rId5">
            <a:alphaModFix/>
          </a:blip>
          <a:stretch>
            <a:fillRect/>
          </a:stretch>
        </p:blipFill>
        <p:spPr>
          <a:xfrm>
            <a:off x="5199549" y="2424224"/>
            <a:ext cx="1613850" cy="814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9"/>
          <p:cNvSpPr txBox="1">
            <a:spLocks noGrp="1"/>
          </p:cNvSpPr>
          <p:nvPr>
            <p:ph type="title"/>
          </p:nvPr>
        </p:nvSpPr>
        <p:spPr>
          <a:xfrm>
            <a:off x="317825" y="0"/>
            <a:ext cx="8368200" cy="6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Graph Problem </a:t>
            </a:r>
            <a:endParaRPr/>
          </a:p>
        </p:txBody>
      </p:sp>
      <p:sp>
        <p:nvSpPr>
          <p:cNvPr id="166" name="Google Shape;166;p29"/>
          <p:cNvSpPr txBox="1">
            <a:spLocks noGrp="1"/>
          </p:cNvSpPr>
          <p:nvPr>
            <p:ph type="body" idx="1"/>
          </p:nvPr>
        </p:nvSpPr>
        <p:spPr>
          <a:xfrm>
            <a:off x="387900" y="686100"/>
            <a:ext cx="8368200" cy="17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●Finding Shortest Path</a:t>
            </a:r>
            <a:endParaRPr/>
          </a:p>
          <a:p>
            <a:pPr marL="457200" lvl="0" indent="-317500" algn="l" rtl="0">
              <a:lnSpc>
                <a:spcPct val="115000"/>
              </a:lnSpc>
              <a:spcBef>
                <a:spcPts val="0"/>
              </a:spcBef>
              <a:spcAft>
                <a:spcPts val="0"/>
              </a:spcAft>
              <a:buSzPts val="1400"/>
              <a:buChar char="-"/>
            </a:pPr>
            <a:r>
              <a:rPr lang="en" sz="1400"/>
              <a:t>Routing Internet Traffic and Logistics</a:t>
            </a:r>
            <a:endParaRPr sz="1400"/>
          </a:p>
          <a:p>
            <a:pPr marL="0" lvl="0" indent="0" algn="l" rtl="0">
              <a:lnSpc>
                <a:spcPct val="115000"/>
              </a:lnSpc>
              <a:spcBef>
                <a:spcPts val="0"/>
              </a:spcBef>
              <a:spcAft>
                <a:spcPts val="0"/>
              </a:spcAft>
              <a:buNone/>
            </a:pPr>
            <a:r>
              <a:rPr lang="en"/>
              <a:t>●Finding Minimum Spanning Trees</a:t>
            </a:r>
            <a:endParaRPr/>
          </a:p>
          <a:p>
            <a:pPr marL="457200" lvl="0" indent="-317500" algn="l" rtl="0">
              <a:lnSpc>
                <a:spcPct val="115000"/>
              </a:lnSpc>
              <a:spcBef>
                <a:spcPts val="0"/>
              </a:spcBef>
              <a:spcAft>
                <a:spcPts val="0"/>
              </a:spcAft>
              <a:buSzPts val="1400"/>
              <a:buChar char="-"/>
            </a:pPr>
            <a:r>
              <a:rPr lang="en" sz="1400"/>
              <a:t>Telephone Network Design</a:t>
            </a:r>
            <a:endParaRPr sz="1400"/>
          </a:p>
          <a:p>
            <a:pPr marL="0" lvl="0" indent="0" algn="l" rtl="0">
              <a:lnSpc>
                <a:spcPct val="115000"/>
              </a:lnSpc>
              <a:spcBef>
                <a:spcPts val="0"/>
              </a:spcBef>
              <a:spcAft>
                <a:spcPts val="0"/>
              </a:spcAft>
              <a:buNone/>
            </a:pPr>
            <a:r>
              <a:rPr lang="en"/>
              <a:t>●Maximum Flow Problem</a:t>
            </a:r>
            <a:endParaRPr/>
          </a:p>
          <a:p>
            <a:pPr marL="457200" lvl="0" indent="-317500" algn="l" rtl="0">
              <a:lnSpc>
                <a:spcPct val="115000"/>
              </a:lnSpc>
              <a:spcBef>
                <a:spcPts val="0"/>
              </a:spcBef>
              <a:spcAft>
                <a:spcPts val="0"/>
              </a:spcAft>
              <a:buSzPts val="1400"/>
              <a:buChar char="-"/>
            </a:pPr>
            <a:r>
              <a:rPr lang="en" sz="1400"/>
              <a:t>Airline Scheduling</a:t>
            </a:r>
            <a:endParaRPr sz="1400"/>
          </a:p>
          <a:p>
            <a:pPr marL="0" lvl="0" indent="0" algn="l" rtl="0">
              <a:lnSpc>
                <a:spcPct val="115000"/>
              </a:lnSpc>
              <a:spcBef>
                <a:spcPts val="0"/>
              </a:spcBef>
              <a:spcAft>
                <a:spcPts val="0"/>
              </a:spcAft>
              <a:buNone/>
            </a:pPr>
            <a:r>
              <a:rPr lang="en"/>
              <a:t>●Bipartite Matching</a:t>
            </a:r>
            <a:endParaRPr/>
          </a:p>
          <a:p>
            <a:pPr marL="457200" lvl="0" indent="-317500" algn="l" rtl="0">
              <a:lnSpc>
                <a:spcPct val="115000"/>
              </a:lnSpc>
              <a:spcBef>
                <a:spcPts val="0"/>
              </a:spcBef>
              <a:spcAft>
                <a:spcPts val="0"/>
              </a:spcAft>
              <a:buSzPts val="1400"/>
              <a:buChar char="-"/>
            </a:pPr>
            <a:r>
              <a:rPr lang="en" sz="1400"/>
              <a:t>Monster.com, Match.com</a:t>
            </a:r>
            <a:endParaRPr sz="1400"/>
          </a:p>
          <a:p>
            <a:pPr marL="0" lvl="0" indent="0" algn="l" rtl="0">
              <a:lnSpc>
                <a:spcPct val="115000"/>
              </a:lnSpc>
              <a:spcBef>
                <a:spcPts val="0"/>
              </a:spcBef>
              <a:spcAft>
                <a:spcPts val="0"/>
              </a:spcAft>
              <a:buNone/>
            </a:pPr>
            <a:r>
              <a:rPr lang="en"/>
              <a:t>●PageRank</a:t>
            </a:r>
            <a:endParaRPr/>
          </a:p>
          <a:p>
            <a:pPr marL="0" lvl="0" indent="0" algn="l" rtl="0">
              <a:lnSpc>
                <a:spcPct val="115000"/>
              </a:lnSpc>
              <a:spcBef>
                <a:spcPts val="0"/>
              </a:spcBef>
              <a:spcAft>
                <a:spcPts val="0"/>
              </a:spcAft>
              <a:buNone/>
            </a:pPr>
            <a:endParaRPr/>
          </a:p>
          <a:p>
            <a:pPr marL="0" lvl="0" indent="0" algn="l" rtl="0">
              <a:spcBef>
                <a:spcPts val="0"/>
              </a:spcBef>
              <a:spcAft>
                <a:spcPts val="0"/>
              </a:spcAft>
              <a:buNone/>
            </a:pPr>
            <a:r>
              <a:rPr lang="en" sz="2400" b="1"/>
              <a:t>Processing Graph Data</a:t>
            </a:r>
            <a:endParaRPr sz="2400" b="1"/>
          </a:p>
          <a:p>
            <a:pPr marL="0" lvl="0" indent="0" algn="l" rtl="0">
              <a:lnSpc>
                <a:spcPct val="115000"/>
              </a:lnSpc>
              <a:spcBef>
                <a:spcPts val="0"/>
              </a:spcBef>
              <a:spcAft>
                <a:spcPts val="0"/>
              </a:spcAft>
              <a:buNone/>
            </a:pPr>
            <a:r>
              <a:rPr lang="en"/>
              <a:t>●As the size of the graph data is very large, parallel processing has to be used for efficient computation.</a:t>
            </a:r>
            <a:endParaRPr/>
          </a:p>
          <a:p>
            <a:pPr marL="0" lvl="0" indent="0" algn="l" rtl="0">
              <a:lnSpc>
                <a:spcPct val="115000"/>
              </a:lnSpc>
              <a:spcBef>
                <a:spcPts val="0"/>
              </a:spcBef>
              <a:spcAft>
                <a:spcPts val="0"/>
              </a:spcAft>
              <a:buNone/>
            </a:pPr>
            <a:r>
              <a:rPr lang="en"/>
              <a:t>●Techniques Used : MapReduce, Bulk-Synchronous Systems</a:t>
            </a:r>
            <a:endParaRPr/>
          </a:p>
          <a:p>
            <a:pPr marL="0" lvl="0" indent="0" algn="l" rtl="0">
              <a:spcBef>
                <a:spcPts val="0"/>
              </a:spcBef>
              <a:spcAft>
                <a:spcPts val="1600"/>
              </a:spcAft>
              <a:buNone/>
            </a:pPr>
            <a:endParaRPr/>
          </a:p>
        </p:txBody>
      </p:sp>
      <p:pic>
        <p:nvPicPr>
          <p:cNvPr id="167" name="Google Shape;167;p29"/>
          <p:cNvPicPr preferRelativeResize="0"/>
          <p:nvPr/>
        </p:nvPicPr>
        <p:blipFill>
          <a:blip r:embed="rId3">
            <a:alphaModFix/>
          </a:blip>
          <a:stretch>
            <a:fillRect/>
          </a:stretch>
        </p:blipFill>
        <p:spPr>
          <a:xfrm>
            <a:off x="3716113" y="1688750"/>
            <a:ext cx="1571625" cy="2009775"/>
          </a:xfrm>
          <a:prstGeom prst="rect">
            <a:avLst/>
          </a:prstGeom>
          <a:noFill/>
          <a:ln>
            <a:noFill/>
          </a:ln>
        </p:spPr>
      </p:pic>
      <p:pic>
        <p:nvPicPr>
          <p:cNvPr id="168" name="Google Shape;168;p29"/>
          <p:cNvPicPr preferRelativeResize="0"/>
          <p:nvPr/>
        </p:nvPicPr>
        <p:blipFill>
          <a:blip r:embed="rId4">
            <a:alphaModFix/>
          </a:blip>
          <a:stretch>
            <a:fillRect/>
          </a:stretch>
        </p:blipFill>
        <p:spPr>
          <a:xfrm>
            <a:off x="5431875" y="83875"/>
            <a:ext cx="3324225" cy="2209800"/>
          </a:xfrm>
          <a:prstGeom prst="rect">
            <a:avLst/>
          </a:prstGeom>
          <a:noFill/>
          <a:ln>
            <a:noFill/>
          </a:ln>
        </p:spPr>
      </p:pic>
      <p:pic>
        <p:nvPicPr>
          <p:cNvPr id="169" name="Google Shape;169;p29"/>
          <p:cNvPicPr preferRelativeResize="0"/>
          <p:nvPr/>
        </p:nvPicPr>
        <p:blipFill>
          <a:blip r:embed="rId5">
            <a:alphaModFix/>
          </a:blip>
          <a:stretch>
            <a:fillRect/>
          </a:stretch>
        </p:blipFill>
        <p:spPr>
          <a:xfrm>
            <a:off x="5817625" y="2571750"/>
            <a:ext cx="2552700" cy="1009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0"/>
          <p:cNvSpPr txBox="1">
            <a:spLocks noGrp="1"/>
          </p:cNvSpPr>
          <p:nvPr>
            <p:ph type="title"/>
          </p:nvPr>
        </p:nvSpPr>
        <p:spPr>
          <a:xfrm>
            <a:off x="311700" y="276400"/>
            <a:ext cx="8520600" cy="70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Map Reduce Programming Model for Graph Problem</a:t>
            </a:r>
            <a:endParaRPr b="1"/>
          </a:p>
        </p:txBody>
      </p:sp>
      <p:sp>
        <p:nvSpPr>
          <p:cNvPr id="175" name="Google Shape;175;p30"/>
          <p:cNvSpPr txBox="1">
            <a:spLocks noGrp="1"/>
          </p:cNvSpPr>
          <p:nvPr>
            <p:ph type="body" idx="1"/>
          </p:nvPr>
        </p:nvSpPr>
        <p:spPr>
          <a:xfrm>
            <a:off x="311700" y="978400"/>
            <a:ext cx="8520600" cy="35904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b="1"/>
              <a:t>Why Map Reduce?</a:t>
            </a:r>
            <a:endParaRPr b="1"/>
          </a:p>
          <a:p>
            <a:pPr marL="457200" lvl="0" indent="-342900" algn="l" rtl="0">
              <a:lnSpc>
                <a:spcPct val="200000"/>
              </a:lnSpc>
              <a:spcBef>
                <a:spcPts val="1600"/>
              </a:spcBef>
              <a:spcAft>
                <a:spcPts val="0"/>
              </a:spcAft>
              <a:buSzPts val="1800"/>
              <a:buChar char="●"/>
            </a:pPr>
            <a:r>
              <a:rPr lang="en" b="1"/>
              <a:t>Can process big set of data, large clusters in a reliable manner.</a:t>
            </a:r>
            <a:endParaRPr b="1"/>
          </a:p>
          <a:p>
            <a:pPr marL="457200" lvl="0" indent="-342900" algn="l" rtl="0">
              <a:lnSpc>
                <a:spcPct val="200000"/>
              </a:lnSpc>
              <a:spcBef>
                <a:spcPts val="0"/>
              </a:spcBef>
              <a:spcAft>
                <a:spcPts val="0"/>
              </a:spcAft>
              <a:buSzPts val="1800"/>
              <a:buChar char="●"/>
            </a:pPr>
            <a:r>
              <a:rPr lang="en" b="1"/>
              <a:t>Computing/Grouping</a:t>
            </a:r>
            <a:endParaRPr b="1"/>
          </a:p>
          <a:p>
            <a:pPr marL="457200" lvl="0" indent="-342900" algn="l" rtl="0">
              <a:lnSpc>
                <a:spcPct val="200000"/>
              </a:lnSpc>
              <a:spcBef>
                <a:spcPts val="0"/>
              </a:spcBef>
              <a:spcAft>
                <a:spcPts val="0"/>
              </a:spcAft>
              <a:buSzPts val="1800"/>
              <a:buChar char="●"/>
            </a:pPr>
            <a:r>
              <a:rPr lang="en" b="1"/>
              <a:t>Independent blocks</a:t>
            </a:r>
            <a:endParaRPr b="1"/>
          </a:p>
          <a:p>
            <a:pPr marL="457200" lvl="0" indent="-342900" algn="l" rtl="0">
              <a:lnSpc>
                <a:spcPct val="200000"/>
              </a:lnSpc>
              <a:spcBef>
                <a:spcPts val="0"/>
              </a:spcBef>
              <a:spcAft>
                <a:spcPts val="0"/>
              </a:spcAft>
              <a:buSzPts val="1800"/>
              <a:buChar char="●"/>
            </a:pPr>
            <a:r>
              <a:rPr lang="en" b="1"/>
              <a:t>Parallel processing - performs </a:t>
            </a:r>
            <a:br>
              <a:rPr lang="en" b="1"/>
            </a:br>
            <a:r>
              <a:rPr lang="en" b="1"/>
              <a:t>aggregation</a:t>
            </a:r>
            <a:endParaRPr b="1"/>
          </a:p>
          <a:p>
            <a:pPr marL="45720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176" name="Google Shape;176;p30"/>
          <p:cNvPicPr preferRelativeResize="0"/>
          <p:nvPr/>
        </p:nvPicPr>
        <p:blipFill>
          <a:blip r:embed="rId3">
            <a:alphaModFix/>
          </a:blip>
          <a:stretch>
            <a:fillRect/>
          </a:stretch>
        </p:blipFill>
        <p:spPr>
          <a:xfrm>
            <a:off x="4041525" y="2104949"/>
            <a:ext cx="4934775" cy="28708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1"/>
          <p:cNvSpPr txBox="1">
            <a:spLocks noGrp="1"/>
          </p:cNvSpPr>
          <p:nvPr>
            <p:ph type="title"/>
          </p:nvPr>
        </p:nvSpPr>
        <p:spPr>
          <a:xfrm>
            <a:off x="311700" y="276400"/>
            <a:ext cx="85206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does Map Reduce work? </a:t>
            </a:r>
            <a:endParaRPr b="1"/>
          </a:p>
        </p:txBody>
      </p:sp>
      <p:sp>
        <p:nvSpPr>
          <p:cNvPr id="182" name="Google Shape;182;p31"/>
          <p:cNvSpPr txBox="1">
            <a:spLocks noGrp="1"/>
          </p:cNvSpPr>
          <p:nvPr>
            <p:ph type="body" idx="1"/>
          </p:nvPr>
        </p:nvSpPr>
        <p:spPr>
          <a:xfrm>
            <a:off x="311700" y="889000"/>
            <a:ext cx="8520600" cy="4176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Map - The input data is first split into smaller blocks. Each block is then assigned to a mapper for processing.</a:t>
            </a:r>
            <a:endParaRPr/>
          </a:p>
          <a:p>
            <a:pPr marL="457200" lvl="0" indent="-342900" algn="l" rtl="0">
              <a:spcBef>
                <a:spcPts val="0"/>
              </a:spcBef>
              <a:spcAft>
                <a:spcPts val="0"/>
              </a:spcAft>
              <a:buSzPts val="1800"/>
              <a:buChar char="●"/>
            </a:pPr>
            <a:r>
              <a:rPr lang="en"/>
              <a:t>Combine - Runs individually on each mapper server. It reduces the data on each mapper further to a simplified form before passing it downstream.</a:t>
            </a:r>
            <a:endParaRPr/>
          </a:p>
          <a:p>
            <a:pPr marL="457200" lvl="0" indent="-342900" algn="l" rtl="0">
              <a:spcBef>
                <a:spcPts val="0"/>
              </a:spcBef>
              <a:spcAft>
                <a:spcPts val="0"/>
              </a:spcAft>
              <a:buSzPts val="1800"/>
              <a:buChar char="●"/>
            </a:pPr>
            <a:r>
              <a:rPr lang="en"/>
              <a:t>Partition - the process that translates </a:t>
            </a:r>
            <a:br>
              <a:rPr lang="en"/>
            </a:br>
            <a:r>
              <a:rPr lang="en"/>
              <a:t>the &lt;key, value&gt; pairs resulting from </a:t>
            </a:r>
            <a:br>
              <a:rPr lang="en"/>
            </a:br>
            <a:r>
              <a:rPr lang="en"/>
              <a:t>mappers to another set of &lt;key, value&gt; </a:t>
            </a:r>
            <a:br>
              <a:rPr lang="en"/>
            </a:br>
            <a:r>
              <a:rPr lang="en"/>
              <a:t>pairs to feed into the reducer.</a:t>
            </a:r>
            <a:endParaRPr/>
          </a:p>
          <a:p>
            <a:pPr marL="457200" lvl="0" indent="-342900" algn="l" rtl="0">
              <a:spcBef>
                <a:spcPts val="0"/>
              </a:spcBef>
              <a:spcAft>
                <a:spcPts val="0"/>
              </a:spcAft>
              <a:buSzPts val="1800"/>
              <a:buChar char="●"/>
            </a:pPr>
            <a:r>
              <a:rPr lang="en"/>
              <a:t>Reduce - All the map output values </a:t>
            </a:r>
            <a:br>
              <a:rPr lang="en"/>
            </a:br>
            <a:r>
              <a:rPr lang="en"/>
              <a:t>that have the same key are assigned to</a:t>
            </a:r>
            <a:br>
              <a:rPr lang="en"/>
            </a:br>
            <a:r>
              <a:rPr lang="en"/>
              <a:t>a single reducer, which then </a:t>
            </a:r>
            <a:br>
              <a:rPr lang="en"/>
            </a:br>
            <a:r>
              <a:rPr lang="en"/>
              <a:t>aggregates the values for that key.</a:t>
            </a:r>
            <a:endParaRPr/>
          </a:p>
          <a:p>
            <a:pPr marL="0" lvl="0" indent="0" algn="l" rtl="0">
              <a:spcBef>
                <a:spcPts val="1600"/>
              </a:spcBef>
              <a:spcAft>
                <a:spcPts val="1600"/>
              </a:spcAft>
              <a:buNone/>
            </a:pPr>
            <a:r>
              <a:rPr lang="en"/>
              <a:t>34</a:t>
            </a:r>
            <a:endParaRPr/>
          </a:p>
        </p:txBody>
      </p:sp>
      <p:pic>
        <p:nvPicPr>
          <p:cNvPr id="183" name="Google Shape;183;p31"/>
          <p:cNvPicPr preferRelativeResize="0"/>
          <p:nvPr/>
        </p:nvPicPr>
        <p:blipFill>
          <a:blip r:embed="rId3">
            <a:alphaModFix/>
          </a:blip>
          <a:stretch>
            <a:fillRect/>
          </a:stretch>
        </p:blipFill>
        <p:spPr>
          <a:xfrm>
            <a:off x="4572000" y="2303800"/>
            <a:ext cx="4476374" cy="2629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Definition - Computational advertising</a:t>
            </a:r>
            <a:endParaRPr b="1"/>
          </a:p>
        </p:txBody>
      </p:sp>
      <p:sp>
        <p:nvSpPr>
          <p:cNvPr id="66" name="Google Shape;66;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
              <a:t>Computational advertising, popularly known as Online advertising or Web advertising, refers to finding the most relevant ads matching a particular context on the web.</a:t>
            </a:r>
            <a:endParaRPr/>
          </a:p>
          <a:p>
            <a:pPr marL="457200" lvl="0" indent="-342900" algn="l" rtl="0">
              <a:lnSpc>
                <a:spcPct val="150000"/>
              </a:lnSpc>
              <a:spcBef>
                <a:spcPts val="0"/>
              </a:spcBef>
              <a:spcAft>
                <a:spcPts val="0"/>
              </a:spcAft>
              <a:buSzPts val="1800"/>
              <a:buChar char="●"/>
            </a:pPr>
            <a:r>
              <a:rPr lang="en"/>
              <a:t>It is a scientific sub-discipline at the intersection of information retrieval, statistical modeling, machine learning, optimization, large scale search and text analysis</a:t>
            </a:r>
            <a:endParaRPr/>
          </a:p>
          <a:p>
            <a:pPr marL="457200" lvl="0" indent="-342900" algn="l" rtl="0">
              <a:lnSpc>
                <a:spcPct val="150000"/>
              </a:lnSpc>
              <a:spcBef>
                <a:spcPts val="0"/>
              </a:spcBef>
              <a:spcAft>
                <a:spcPts val="0"/>
              </a:spcAft>
              <a:buSzPts val="1800"/>
              <a:buChar char="●"/>
            </a:pPr>
            <a:r>
              <a:rPr lang="en"/>
              <a:t>The central challenge of computational advertising is to find the "best match" between a given user in a given context and a suitable advertisement.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2"/>
          <p:cNvSpPr txBox="1">
            <a:spLocks noGrp="1"/>
          </p:cNvSpPr>
          <p:nvPr>
            <p:ph type="title"/>
          </p:nvPr>
        </p:nvSpPr>
        <p:spPr>
          <a:xfrm>
            <a:off x="320040" y="457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Bulk Synchronous Systems</a:t>
            </a:r>
            <a:endParaRPr/>
          </a:p>
        </p:txBody>
      </p:sp>
      <p:sp>
        <p:nvSpPr>
          <p:cNvPr id="189" name="Google Shape;189;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The bulk synchronous parallel (BSP) is a bridging model for designing parallel algorithms. </a:t>
            </a:r>
            <a:endParaRPr/>
          </a:p>
          <a:p>
            <a:pPr marL="457200" lvl="0" indent="-342900" algn="l" rtl="0">
              <a:lnSpc>
                <a:spcPct val="100000"/>
              </a:lnSpc>
              <a:spcBef>
                <a:spcPts val="1600"/>
              </a:spcBef>
              <a:spcAft>
                <a:spcPts val="0"/>
              </a:spcAft>
              <a:buSzPts val="1800"/>
              <a:buChar char="●"/>
            </a:pPr>
            <a:r>
              <a:rPr lang="en"/>
              <a:t>The components of BSP are :</a:t>
            </a:r>
            <a:endParaRPr/>
          </a:p>
          <a:p>
            <a:pPr marL="914400" lvl="1" indent="-317500" algn="l" rtl="0">
              <a:lnSpc>
                <a:spcPct val="115000"/>
              </a:lnSpc>
              <a:spcBef>
                <a:spcPts val="1600"/>
              </a:spcBef>
              <a:spcAft>
                <a:spcPts val="0"/>
              </a:spcAft>
              <a:buSzPts val="1400"/>
              <a:buChar char="○"/>
            </a:pPr>
            <a:r>
              <a:rPr lang="en"/>
              <a:t>Processors</a:t>
            </a:r>
            <a:endParaRPr/>
          </a:p>
          <a:p>
            <a:pPr marL="914400" lvl="1" indent="-317500" algn="l" rtl="0">
              <a:lnSpc>
                <a:spcPct val="115000"/>
              </a:lnSpc>
              <a:spcBef>
                <a:spcPts val="0"/>
              </a:spcBef>
              <a:spcAft>
                <a:spcPts val="0"/>
              </a:spcAft>
              <a:buSzPts val="1400"/>
              <a:buChar char="○"/>
            </a:pPr>
            <a:r>
              <a:rPr lang="en"/>
              <a:t>Network</a:t>
            </a:r>
            <a:endParaRPr/>
          </a:p>
          <a:p>
            <a:pPr marL="914400" lvl="1" indent="-317500" algn="l" rtl="0">
              <a:lnSpc>
                <a:spcPct val="115000"/>
              </a:lnSpc>
              <a:spcBef>
                <a:spcPts val="0"/>
              </a:spcBef>
              <a:spcAft>
                <a:spcPts val="0"/>
              </a:spcAft>
              <a:buSzPts val="1400"/>
              <a:buChar char="○"/>
            </a:pPr>
            <a:r>
              <a:rPr lang="en"/>
              <a:t>Hardware Facility</a:t>
            </a:r>
            <a:endParaRPr/>
          </a:p>
          <a:p>
            <a:pPr marL="457200" lvl="0" indent="-342900" algn="l" rtl="0">
              <a:lnSpc>
                <a:spcPct val="100000"/>
              </a:lnSpc>
              <a:spcBef>
                <a:spcPts val="0"/>
              </a:spcBef>
              <a:spcAft>
                <a:spcPts val="0"/>
              </a:spcAft>
              <a:buSzPts val="1800"/>
              <a:buChar char="●"/>
            </a:pPr>
            <a:r>
              <a:rPr lang="en"/>
              <a:t>The components of supersteps are:</a:t>
            </a:r>
            <a:endParaRPr/>
          </a:p>
          <a:p>
            <a:pPr marL="914400" lvl="1" indent="-317500" algn="l" rtl="0">
              <a:lnSpc>
                <a:spcPct val="115000"/>
              </a:lnSpc>
              <a:spcBef>
                <a:spcPts val="1600"/>
              </a:spcBef>
              <a:spcAft>
                <a:spcPts val="0"/>
              </a:spcAft>
              <a:buSzPts val="1400"/>
              <a:buChar char="○"/>
            </a:pPr>
            <a:r>
              <a:rPr lang="en"/>
              <a:t>Concurrent Computation</a:t>
            </a:r>
            <a:endParaRPr/>
          </a:p>
          <a:p>
            <a:pPr marL="914400" lvl="1" indent="-317500" algn="l" rtl="0">
              <a:lnSpc>
                <a:spcPct val="115000"/>
              </a:lnSpc>
              <a:spcBef>
                <a:spcPts val="0"/>
              </a:spcBef>
              <a:spcAft>
                <a:spcPts val="0"/>
              </a:spcAft>
              <a:buSzPts val="1400"/>
              <a:buChar char="○"/>
            </a:pPr>
            <a:r>
              <a:rPr lang="en"/>
              <a:t>Communication</a:t>
            </a:r>
            <a:endParaRPr/>
          </a:p>
          <a:p>
            <a:pPr marL="914400" lvl="1" indent="-317500" algn="l" rtl="0">
              <a:lnSpc>
                <a:spcPct val="115000"/>
              </a:lnSpc>
              <a:spcBef>
                <a:spcPts val="0"/>
              </a:spcBef>
              <a:spcAft>
                <a:spcPts val="0"/>
              </a:spcAft>
              <a:buSzPts val="1400"/>
              <a:buChar char="○"/>
            </a:pPr>
            <a:r>
              <a:rPr lang="en"/>
              <a:t>Barrier Synchronization</a:t>
            </a:r>
            <a:endParaRPr/>
          </a:p>
          <a:p>
            <a:pPr marL="45720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190" name="Google Shape;190;p32"/>
          <p:cNvPicPr preferRelativeResize="0"/>
          <p:nvPr/>
        </p:nvPicPr>
        <p:blipFill rotWithShape="1">
          <a:blip r:embed="rId3">
            <a:alphaModFix/>
          </a:blip>
          <a:srcRect t="5374"/>
          <a:stretch/>
        </p:blipFill>
        <p:spPr>
          <a:xfrm>
            <a:off x="4629150" y="1786150"/>
            <a:ext cx="3966425" cy="2383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3"/>
          <p:cNvSpPr txBox="1">
            <a:spLocks noGrp="1"/>
          </p:cNvSpPr>
          <p:nvPr>
            <p:ph type="title"/>
          </p:nvPr>
        </p:nvSpPr>
        <p:spPr>
          <a:xfrm>
            <a:off x="320050" y="161125"/>
            <a:ext cx="7924500" cy="55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BSP model for Graph Processing</a:t>
            </a:r>
            <a:endParaRPr sz="3000"/>
          </a:p>
        </p:txBody>
      </p:sp>
      <p:sp>
        <p:nvSpPr>
          <p:cNvPr id="196" name="Google Shape;196;p33"/>
          <p:cNvSpPr txBox="1">
            <a:spLocks noGrp="1"/>
          </p:cNvSpPr>
          <p:nvPr>
            <p:ph type="body" idx="1"/>
          </p:nvPr>
        </p:nvSpPr>
        <p:spPr>
          <a:xfrm>
            <a:off x="265925" y="718825"/>
            <a:ext cx="5671800" cy="4516800"/>
          </a:xfrm>
          <a:prstGeom prst="rect">
            <a:avLst/>
          </a:prstGeom>
        </p:spPr>
        <p:txBody>
          <a:bodyPr spcFirstLastPara="1" wrap="square" lIns="91425" tIns="91425" rIns="91425" bIns="91425" anchor="t" anchorCtr="0">
            <a:noAutofit/>
          </a:bodyPr>
          <a:lstStyle/>
          <a:p>
            <a:pPr marL="457200" lvl="0" indent="-317500" algn="just" rtl="0">
              <a:lnSpc>
                <a:spcPct val="150000"/>
              </a:lnSpc>
              <a:spcBef>
                <a:spcPts val="0"/>
              </a:spcBef>
              <a:spcAft>
                <a:spcPts val="0"/>
              </a:spcAft>
              <a:buSzPts val="1400"/>
              <a:buFont typeface="Lato"/>
              <a:buChar char="●"/>
            </a:pPr>
            <a:r>
              <a:rPr lang="en" sz="1400" b="1"/>
              <a:t>Processing occurs in a series of supersteps.</a:t>
            </a:r>
            <a:endParaRPr sz="1400" b="1"/>
          </a:p>
          <a:p>
            <a:pPr marL="457200" lvl="0" indent="-317500" algn="just" rtl="0">
              <a:lnSpc>
                <a:spcPct val="150000"/>
              </a:lnSpc>
              <a:spcBef>
                <a:spcPts val="0"/>
              </a:spcBef>
              <a:spcAft>
                <a:spcPts val="0"/>
              </a:spcAft>
              <a:buSzPts val="1400"/>
              <a:buFont typeface="Lato"/>
              <a:buChar char="●"/>
            </a:pPr>
            <a:r>
              <a:rPr lang="en" sz="1400" b="1"/>
              <a:t>In every super step, a user defined function is executed in parallel on every active vertex.</a:t>
            </a:r>
            <a:endParaRPr sz="1400" b="1"/>
          </a:p>
          <a:p>
            <a:pPr marL="457200" lvl="0" indent="-317500" algn="just" rtl="0">
              <a:lnSpc>
                <a:spcPct val="150000"/>
              </a:lnSpc>
              <a:spcBef>
                <a:spcPts val="0"/>
              </a:spcBef>
              <a:spcAft>
                <a:spcPts val="0"/>
              </a:spcAft>
              <a:buSzPts val="1400"/>
              <a:buFont typeface="Lato"/>
              <a:buChar char="●"/>
            </a:pPr>
            <a:r>
              <a:rPr lang="en" sz="1400" b="1"/>
              <a:t>All graph vertices are partitioned and loaded into local memories of machines (hosts).</a:t>
            </a:r>
            <a:endParaRPr sz="1400" b="1"/>
          </a:p>
          <a:p>
            <a:pPr marL="457200" lvl="0" indent="-317500" algn="just" rtl="0">
              <a:lnSpc>
                <a:spcPct val="150000"/>
              </a:lnSpc>
              <a:spcBef>
                <a:spcPts val="0"/>
              </a:spcBef>
              <a:spcAft>
                <a:spcPts val="0"/>
              </a:spcAft>
              <a:buSzPts val="1400"/>
              <a:buFont typeface="Lato"/>
              <a:buChar char="●"/>
            </a:pPr>
            <a:r>
              <a:rPr lang="en" sz="1400" b="1"/>
              <a:t>Graph processing is organized by means of messages sent across machines with individual graph nodes.</a:t>
            </a:r>
            <a:endParaRPr sz="1400" b="1"/>
          </a:p>
          <a:p>
            <a:pPr marL="457200" lvl="0" indent="-317500" algn="just" rtl="0">
              <a:lnSpc>
                <a:spcPct val="150000"/>
              </a:lnSpc>
              <a:spcBef>
                <a:spcPts val="0"/>
              </a:spcBef>
              <a:spcAft>
                <a:spcPts val="0"/>
              </a:spcAft>
              <a:buSzPts val="1400"/>
              <a:buFont typeface="Lato"/>
              <a:buChar char="●"/>
            </a:pPr>
            <a:r>
              <a:rPr lang="en" sz="1400" b="1"/>
              <a:t>At every super step, each host receives messages from other hosts that are related to nodes preserved by this host.</a:t>
            </a:r>
            <a:endParaRPr sz="1400" b="1"/>
          </a:p>
          <a:p>
            <a:pPr marL="457200" lvl="0" indent="-317500" algn="just" rtl="0">
              <a:lnSpc>
                <a:spcPct val="150000"/>
              </a:lnSpc>
              <a:spcBef>
                <a:spcPts val="0"/>
              </a:spcBef>
              <a:spcAft>
                <a:spcPts val="0"/>
              </a:spcAft>
              <a:buSzPts val="1400"/>
              <a:buFont typeface="Lato"/>
              <a:buChar char="●"/>
            </a:pPr>
            <a:r>
              <a:rPr lang="en" sz="1400" b="1"/>
              <a:t>Program terminates when there are no more messages to send b/w hosts or maximum iterations reached.</a:t>
            </a:r>
            <a:endParaRPr sz="1400" b="1"/>
          </a:p>
          <a:p>
            <a:pPr marL="0" lvl="0" indent="0" algn="just" rtl="0">
              <a:spcBef>
                <a:spcPts val="0"/>
              </a:spcBef>
              <a:spcAft>
                <a:spcPts val="1600"/>
              </a:spcAft>
              <a:buNone/>
            </a:pPr>
            <a:endParaRPr sz="1100"/>
          </a:p>
        </p:txBody>
      </p:sp>
      <p:pic>
        <p:nvPicPr>
          <p:cNvPr id="197" name="Google Shape;197;p33"/>
          <p:cNvPicPr preferRelativeResize="0"/>
          <p:nvPr/>
        </p:nvPicPr>
        <p:blipFill>
          <a:blip r:embed="rId3">
            <a:alphaModFix/>
          </a:blip>
          <a:stretch>
            <a:fillRect/>
          </a:stretch>
        </p:blipFill>
        <p:spPr>
          <a:xfrm>
            <a:off x="6208200" y="1812525"/>
            <a:ext cx="2815399" cy="20424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4"/>
          <p:cNvSpPr txBox="1">
            <a:spLocks noGrp="1"/>
          </p:cNvSpPr>
          <p:nvPr>
            <p:ph type="body" idx="1"/>
          </p:nvPr>
        </p:nvSpPr>
        <p:spPr>
          <a:xfrm>
            <a:off x="311700" y="1884600"/>
            <a:ext cx="8520600" cy="1374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6000" b="1"/>
              <a:t>        </a:t>
            </a:r>
            <a:r>
              <a:rPr lang="en" sz="6000" b="1">
                <a:solidFill>
                  <a:srgbClr val="FFFFFF"/>
                </a:solidFill>
              </a:rPr>
              <a:t>THANK YOU</a:t>
            </a:r>
            <a:endParaRPr sz="6000" b="1">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242275"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Online- Offline Algorithms</a:t>
            </a:r>
            <a:endParaRPr/>
          </a:p>
        </p:txBody>
      </p:sp>
      <p:sp>
        <p:nvSpPr>
          <p:cNvPr id="72" name="Google Shape;72;p15"/>
          <p:cNvSpPr txBox="1">
            <a:spLocks noGrp="1"/>
          </p:cNvSpPr>
          <p:nvPr>
            <p:ph type="body" idx="1"/>
          </p:nvPr>
        </p:nvSpPr>
        <p:spPr>
          <a:xfrm>
            <a:off x="311700" y="1017725"/>
            <a:ext cx="4075200" cy="37674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r>
              <a:rPr lang="en"/>
              <a:t>OFFLINE</a:t>
            </a:r>
            <a:endParaRPr/>
          </a:p>
          <a:p>
            <a:pPr marL="457200" lvl="0" indent="-342900" algn="l" rtl="0">
              <a:lnSpc>
                <a:spcPct val="90000"/>
              </a:lnSpc>
              <a:spcBef>
                <a:spcPts val="1000"/>
              </a:spcBef>
              <a:spcAft>
                <a:spcPts val="0"/>
              </a:spcAft>
              <a:buSzPts val="1800"/>
              <a:buChar char="●"/>
            </a:pPr>
            <a:r>
              <a:rPr lang="en"/>
              <a:t>Performed on static data </a:t>
            </a:r>
            <a:endParaRPr/>
          </a:p>
          <a:p>
            <a:pPr marL="457200" lvl="0" indent="-342900" algn="l" rtl="0">
              <a:lnSpc>
                <a:spcPct val="90000"/>
              </a:lnSpc>
              <a:spcBef>
                <a:spcPts val="0"/>
              </a:spcBef>
              <a:spcAft>
                <a:spcPts val="0"/>
              </a:spcAft>
              <a:buSzPts val="1800"/>
              <a:buChar char="●"/>
            </a:pPr>
            <a:r>
              <a:rPr lang="en"/>
              <a:t>See whole data set </a:t>
            </a:r>
            <a:endParaRPr/>
          </a:p>
          <a:p>
            <a:pPr marL="457200" lvl="0" indent="-342900" algn="l" rtl="0">
              <a:lnSpc>
                <a:spcPct val="90000"/>
              </a:lnSpc>
              <a:spcBef>
                <a:spcPts val="0"/>
              </a:spcBef>
              <a:spcAft>
                <a:spcPts val="0"/>
              </a:spcAft>
              <a:buSzPts val="1800"/>
              <a:buChar char="●"/>
            </a:pPr>
            <a:r>
              <a:rPr lang="en"/>
              <a:t>Find optimal function for the whole dataset</a:t>
            </a:r>
            <a:endParaRPr/>
          </a:p>
          <a:p>
            <a:pPr marL="0" lvl="0" indent="0" algn="l" rtl="0">
              <a:lnSpc>
                <a:spcPct val="90000"/>
              </a:lnSpc>
              <a:spcBef>
                <a:spcPts val="1000"/>
              </a:spcBef>
              <a:spcAft>
                <a:spcPts val="0"/>
              </a:spcAft>
              <a:buNone/>
            </a:pPr>
            <a:endParaRPr/>
          </a:p>
        </p:txBody>
      </p:sp>
      <p:sp>
        <p:nvSpPr>
          <p:cNvPr id="73" name="Google Shape;73;p15"/>
          <p:cNvSpPr txBox="1"/>
          <p:nvPr/>
        </p:nvSpPr>
        <p:spPr>
          <a:xfrm>
            <a:off x="4462000" y="1017725"/>
            <a:ext cx="4416000" cy="37674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endParaRPr sz="1800">
              <a:solidFill>
                <a:schemeClr val="accent3"/>
              </a:solidFill>
              <a:latin typeface="Average"/>
              <a:ea typeface="Average"/>
              <a:cs typeface="Average"/>
              <a:sym typeface="Average"/>
            </a:endParaRPr>
          </a:p>
          <a:p>
            <a:pPr marL="0" lvl="0" indent="0" algn="l" rtl="0">
              <a:lnSpc>
                <a:spcPct val="90000"/>
              </a:lnSpc>
              <a:spcBef>
                <a:spcPts val="1000"/>
              </a:spcBef>
              <a:spcAft>
                <a:spcPts val="0"/>
              </a:spcAft>
              <a:buNone/>
            </a:pPr>
            <a:endParaRPr sz="1800">
              <a:solidFill>
                <a:schemeClr val="accent3"/>
              </a:solidFill>
              <a:latin typeface="Average"/>
              <a:ea typeface="Average"/>
              <a:cs typeface="Average"/>
              <a:sym typeface="Average"/>
            </a:endParaRPr>
          </a:p>
          <a:p>
            <a:pPr marL="0" lvl="0" indent="0" algn="l" rtl="0">
              <a:lnSpc>
                <a:spcPct val="90000"/>
              </a:lnSpc>
              <a:spcBef>
                <a:spcPts val="1000"/>
              </a:spcBef>
              <a:spcAft>
                <a:spcPts val="0"/>
              </a:spcAft>
              <a:buNone/>
            </a:pPr>
            <a:endParaRPr sz="1800">
              <a:solidFill>
                <a:schemeClr val="accent3"/>
              </a:solidFill>
              <a:latin typeface="Average"/>
              <a:ea typeface="Average"/>
              <a:cs typeface="Average"/>
              <a:sym typeface="Average"/>
            </a:endParaRPr>
          </a:p>
          <a:p>
            <a:pPr marL="0" lvl="0" indent="0" algn="l" rtl="0">
              <a:lnSpc>
                <a:spcPct val="90000"/>
              </a:lnSpc>
              <a:spcBef>
                <a:spcPts val="1000"/>
              </a:spcBef>
              <a:spcAft>
                <a:spcPts val="0"/>
              </a:spcAft>
              <a:buNone/>
            </a:pPr>
            <a:r>
              <a:rPr lang="en" sz="1800">
                <a:solidFill>
                  <a:schemeClr val="accent3"/>
                </a:solidFill>
                <a:latin typeface="Average"/>
                <a:ea typeface="Average"/>
                <a:cs typeface="Average"/>
                <a:sym typeface="Average"/>
              </a:rPr>
              <a:t>ONLINE</a:t>
            </a:r>
            <a:endParaRPr sz="1800">
              <a:solidFill>
                <a:schemeClr val="accent3"/>
              </a:solidFill>
              <a:latin typeface="Average"/>
              <a:ea typeface="Average"/>
              <a:cs typeface="Average"/>
              <a:sym typeface="Average"/>
            </a:endParaRPr>
          </a:p>
          <a:p>
            <a:pPr marL="457200" lvl="0" indent="-342900" algn="l" rtl="0">
              <a:lnSpc>
                <a:spcPct val="90000"/>
              </a:lnSpc>
              <a:spcBef>
                <a:spcPts val="1000"/>
              </a:spcBef>
              <a:spcAft>
                <a:spcPts val="0"/>
              </a:spcAft>
              <a:buClr>
                <a:schemeClr val="accent3"/>
              </a:buClr>
              <a:buSzPts val="1800"/>
              <a:buFont typeface="Average"/>
              <a:buChar char="●"/>
            </a:pPr>
            <a:r>
              <a:rPr lang="en" sz="1800">
                <a:solidFill>
                  <a:schemeClr val="accent3"/>
                </a:solidFill>
                <a:latin typeface="Average"/>
                <a:ea typeface="Average"/>
                <a:cs typeface="Average"/>
                <a:sym typeface="Average"/>
              </a:rPr>
              <a:t>Performed on incomplete data </a:t>
            </a:r>
            <a:endParaRPr sz="1800">
              <a:solidFill>
                <a:schemeClr val="accent3"/>
              </a:solidFill>
              <a:latin typeface="Average"/>
              <a:ea typeface="Average"/>
              <a:cs typeface="Average"/>
              <a:sym typeface="Average"/>
            </a:endParaRPr>
          </a:p>
          <a:p>
            <a:pPr marL="457200" lvl="0" indent="-342900" algn="l" rtl="0">
              <a:lnSpc>
                <a:spcPct val="90000"/>
              </a:lnSpc>
              <a:spcBef>
                <a:spcPts val="0"/>
              </a:spcBef>
              <a:spcAft>
                <a:spcPts val="0"/>
              </a:spcAft>
              <a:buClr>
                <a:schemeClr val="accent3"/>
              </a:buClr>
              <a:buSzPts val="1800"/>
              <a:buFont typeface="Average"/>
              <a:buChar char="●"/>
            </a:pPr>
            <a:r>
              <a:rPr lang="en" sz="1800">
                <a:solidFill>
                  <a:schemeClr val="accent3"/>
                </a:solidFill>
                <a:latin typeface="Average"/>
                <a:ea typeface="Average"/>
                <a:cs typeface="Average"/>
                <a:sym typeface="Average"/>
              </a:rPr>
              <a:t>Streaming data, with partial results </a:t>
            </a:r>
            <a:endParaRPr sz="1800">
              <a:solidFill>
                <a:schemeClr val="accent3"/>
              </a:solidFill>
              <a:latin typeface="Average"/>
              <a:ea typeface="Average"/>
              <a:cs typeface="Average"/>
              <a:sym typeface="Average"/>
            </a:endParaRPr>
          </a:p>
          <a:p>
            <a:pPr marL="457200" lvl="0" indent="-342900" algn="l" rtl="0">
              <a:lnSpc>
                <a:spcPct val="90000"/>
              </a:lnSpc>
              <a:spcBef>
                <a:spcPts val="0"/>
              </a:spcBef>
              <a:spcAft>
                <a:spcPts val="0"/>
              </a:spcAft>
              <a:buClr>
                <a:schemeClr val="accent3"/>
              </a:buClr>
              <a:buSzPts val="1800"/>
              <a:buFont typeface="Average"/>
              <a:buChar char="●"/>
            </a:pPr>
            <a:r>
              <a:rPr lang="en" sz="1800">
                <a:solidFill>
                  <a:schemeClr val="accent3"/>
                </a:solidFill>
                <a:latin typeface="Average"/>
                <a:ea typeface="Average"/>
                <a:cs typeface="Average"/>
                <a:sym typeface="Average"/>
              </a:rPr>
              <a:t>Future data unknown</a:t>
            </a:r>
            <a:endParaRPr sz="1800">
              <a:solidFill>
                <a:schemeClr val="accent3"/>
              </a:solidFill>
              <a:latin typeface="Average"/>
              <a:ea typeface="Average"/>
              <a:cs typeface="Average"/>
              <a:sym typeface="Average"/>
            </a:endParaRPr>
          </a:p>
          <a:p>
            <a:pPr marL="457200" lvl="0" indent="-342900" algn="l" rtl="0">
              <a:lnSpc>
                <a:spcPct val="90000"/>
              </a:lnSpc>
              <a:spcBef>
                <a:spcPts val="0"/>
              </a:spcBef>
              <a:spcAft>
                <a:spcPts val="0"/>
              </a:spcAft>
              <a:buClr>
                <a:schemeClr val="accent3"/>
              </a:buClr>
              <a:buSzPts val="1800"/>
              <a:buFont typeface="Average"/>
              <a:buChar char="●"/>
            </a:pPr>
            <a:r>
              <a:rPr lang="en" sz="1800">
                <a:solidFill>
                  <a:schemeClr val="accent3"/>
                </a:solidFill>
                <a:latin typeface="Average"/>
                <a:ea typeface="Average"/>
                <a:cs typeface="Average"/>
                <a:sym typeface="Average"/>
              </a:rPr>
              <a:t>Algorithms will always be less optimal than offline </a:t>
            </a:r>
            <a:endParaRPr sz="1800">
              <a:solidFill>
                <a:schemeClr val="accent3"/>
              </a:solidFill>
              <a:latin typeface="Average"/>
              <a:ea typeface="Average"/>
              <a:cs typeface="Average"/>
              <a:sym typeface="Average"/>
            </a:endParaRPr>
          </a:p>
          <a:p>
            <a:pPr marL="457200" lvl="0" indent="-342900" algn="l" rtl="0">
              <a:lnSpc>
                <a:spcPct val="90000"/>
              </a:lnSpc>
              <a:spcBef>
                <a:spcPts val="0"/>
              </a:spcBef>
              <a:spcAft>
                <a:spcPts val="0"/>
              </a:spcAft>
              <a:buClr>
                <a:schemeClr val="accent3"/>
              </a:buClr>
              <a:buSzPts val="1800"/>
              <a:buFont typeface="Average"/>
              <a:buChar char="●"/>
            </a:pPr>
            <a:r>
              <a:rPr lang="en" sz="1800">
                <a:solidFill>
                  <a:schemeClr val="accent3"/>
                </a:solidFill>
                <a:latin typeface="Average"/>
                <a:ea typeface="Average"/>
                <a:cs typeface="Average"/>
                <a:sym typeface="Average"/>
              </a:rPr>
              <a:t>Make irrevocable decisions on imperfect data</a:t>
            </a:r>
            <a:endParaRPr sz="1800">
              <a:solidFill>
                <a:schemeClr val="accent3"/>
              </a:solidFill>
              <a:latin typeface="Average"/>
              <a:ea typeface="Average"/>
              <a:cs typeface="Average"/>
              <a:sym typeface="Average"/>
            </a:endParaRPr>
          </a:p>
          <a:p>
            <a:pPr marL="0" lvl="0" indent="0" algn="l" rtl="0">
              <a:lnSpc>
                <a:spcPct val="90000"/>
              </a:lnSpc>
              <a:spcBef>
                <a:spcPts val="1000"/>
              </a:spcBef>
              <a:spcAft>
                <a:spcPts val="0"/>
              </a:spcAft>
              <a:buNone/>
            </a:pPr>
            <a:endParaRPr sz="1800">
              <a:solidFill>
                <a:schemeClr val="accent3"/>
              </a:solidFill>
              <a:latin typeface="Average"/>
              <a:ea typeface="Average"/>
              <a:cs typeface="Average"/>
              <a:sym typeface="Average"/>
            </a:endParaRPr>
          </a:p>
        </p:txBody>
      </p:sp>
      <p:pic>
        <p:nvPicPr>
          <p:cNvPr id="74" name="Google Shape;74;p15"/>
          <p:cNvPicPr preferRelativeResize="0"/>
          <p:nvPr/>
        </p:nvPicPr>
        <p:blipFill>
          <a:blip r:embed="rId3">
            <a:alphaModFix/>
          </a:blip>
          <a:stretch>
            <a:fillRect/>
          </a:stretch>
        </p:blipFill>
        <p:spPr>
          <a:xfrm>
            <a:off x="6271387" y="1110300"/>
            <a:ext cx="953575" cy="953575"/>
          </a:xfrm>
          <a:prstGeom prst="rect">
            <a:avLst/>
          </a:prstGeom>
          <a:noFill/>
          <a:ln>
            <a:noFill/>
          </a:ln>
        </p:spPr>
      </p:pic>
      <p:pic>
        <p:nvPicPr>
          <p:cNvPr id="75" name="Google Shape;75;p15"/>
          <p:cNvPicPr preferRelativeResize="0"/>
          <p:nvPr/>
        </p:nvPicPr>
        <p:blipFill>
          <a:blip r:embed="rId4">
            <a:alphaModFix/>
          </a:blip>
          <a:stretch>
            <a:fillRect/>
          </a:stretch>
        </p:blipFill>
        <p:spPr>
          <a:xfrm>
            <a:off x="1778450" y="1110300"/>
            <a:ext cx="989500" cy="953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Advertising on the Web</a:t>
            </a:r>
            <a:endParaRPr/>
          </a:p>
        </p:txBody>
      </p:sp>
      <p:sp>
        <p:nvSpPr>
          <p:cNvPr id="81" name="Google Shape;81;p16"/>
          <p:cNvSpPr txBox="1">
            <a:spLocks noGrp="1"/>
          </p:cNvSpPr>
          <p:nvPr>
            <p:ph type="body" idx="1"/>
          </p:nvPr>
        </p:nvSpPr>
        <p:spPr>
          <a:xfrm>
            <a:off x="311700" y="1017725"/>
            <a:ext cx="8703000" cy="39543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1000"/>
              </a:spcBef>
              <a:spcAft>
                <a:spcPts val="0"/>
              </a:spcAft>
              <a:buSzPts val="1800"/>
              <a:buChar char="●"/>
            </a:pPr>
            <a:r>
              <a:rPr lang="en"/>
              <a:t>Advertising is a form of marketing communication used to encourage, persuade, or manipulate an audience (viewers, readers or listeners; sometimes a specific group) to take or continue to take some action. </a:t>
            </a:r>
            <a:endParaRPr/>
          </a:p>
          <a:p>
            <a:pPr marL="457200" lvl="0" indent="-342900" algn="l" rtl="0">
              <a:lnSpc>
                <a:spcPct val="150000"/>
              </a:lnSpc>
              <a:spcBef>
                <a:spcPts val="0"/>
              </a:spcBef>
              <a:spcAft>
                <a:spcPts val="0"/>
              </a:spcAft>
              <a:buSzPts val="1800"/>
              <a:buChar char="●"/>
            </a:pPr>
            <a:r>
              <a:rPr lang="en"/>
              <a:t>Companies like Amazon, Alibaba use ads to increase the sales</a:t>
            </a:r>
            <a:endParaRPr/>
          </a:p>
          <a:p>
            <a:pPr marL="457200" lvl="0" indent="-342900" algn="l" rtl="0">
              <a:lnSpc>
                <a:spcPct val="150000"/>
              </a:lnSpc>
              <a:spcBef>
                <a:spcPts val="0"/>
              </a:spcBef>
              <a:spcAft>
                <a:spcPts val="0"/>
              </a:spcAft>
              <a:buSzPts val="1800"/>
              <a:buChar char="●"/>
            </a:pPr>
            <a:r>
              <a:rPr lang="en"/>
              <a:t>Ads may be based on the search results</a:t>
            </a:r>
            <a:endParaRPr/>
          </a:p>
          <a:p>
            <a:pPr marL="457200" lvl="0" indent="-342900" algn="l" rtl="0">
              <a:lnSpc>
                <a:spcPct val="150000"/>
              </a:lnSpc>
              <a:spcBef>
                <a:spcPts val="0"/>
              </a:spcBef>
              <a:spcAft>
                <a:spcPts val="0"/>
              </a:spcAft>
              <a:buSzPts val="1800"/>
              <a:buChar char="●"/>
            </a:pPr>
            <a:r>
              <a:rPr lang="en"/>
              <a:t>Billions of opportunities daily  </a:t>
            </a:r>
            <a:endParaRPr/>
          </a:p>
          <a:p>
            <a:pPr marL="457200" lvl="0" indent="-342900" algn="l" rtl="0">
              <a:lnSpc>
                <a:spcPct val="150000"/>
              </a:lnSpc>
              <a:spcBef>
                <a:spcPts val="0"/>
              </a:spcBef>
              <a:spcAft>
                <a:spcPts val="0"/>
              </a:spcAft>
              <a:buSzPts val="1800"/>
              <a:buChar char="●"/>
            </a:pPr>
            <a:r>
              <a:rPr lang="en"/>
              <a:t>Open to personalization via rich context of impression  </a:t>
            </a:r>
            <a:endParaRPr/>
          </a:p>
          <a:p>
            <a:pPr marL="457200" lvl="0" indent="-342900" algn="l" rtl="0">
              <a:lnSpc>
                <a:spcPct val="150000"/>
              </a:lnSpc>
              <a:spcBef>
                <a:spcPts val="0"/>
              </a:spcBef>
              <a:spcAft>
                <a:spcPts val="0"/>
              </a:spcAft>
              <a:buSzPts val="1800"/>
              <a:buChar char="●"/>
            </a:pPr>
            <a:r>
              <a:rPr lang="en"/>
              <a:t>Effectiveness is measurable: can measure click-through rates as % of impressions, and conversions as % of clicks</a:t>
            </a:r>
            <a:endParaRPr/>
          </a:p>
          <a:p>
            <a:pPr marL="0" lvl="0" indent="0" algn="l" rtl="0">
              <a:spcBef>
                <a:spcPts val="0"/>
              </a:spcBef>
              <a:spcAft>
                <a:spcPts val="1600"/>
              </a:spcAft>
              <a:buNone/>
            </a:pP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Greedy Algorithm</a:t>
            </a:r>
            <a:endParaRPr/>
          </a:p>
        </p:txBody>
      </p:sp>
      <p:sp>
        <p:nvSpPr>
          <p:cNvPr id="87" name="Google Shape;87;p17"/>
          <p:cNvSpPr txBox="1">
            <a:spLocks noGrp="1"/>
          </p:cNvSpPr>
          <p:nvPr>
            <p:ph type="body" idx="1"/>
          </p:nvPr>
        </p:nvSpPr>
        <p:spPr>
          <a:xfrm>
            <a:off x="2314125" y="863950"/>
            <a:ext cx="6664500" cy="39495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endParaRPr/>
          </a:p>
          <a:p>
            <a:pPr marL="457200" marR="0" lvl="0" indent="-342900" algn="l" rtl="0">
              <a:lnSpc>
                <a:spcPct val="115000"/>
              </a:lnSpc>
              <a:spcBef>
                <a:spcPts val="1600"/>
              </a:spcBef>
              <a:spcAft>
                <a:spcPts val="0"/>
              </a:spcAft>
              <a:buSzPts val="1800"/>
              <a:buChar char="●"/>
            </a:pPr>
            <a:r>
              <a:rPr lang="en"/>
              <a:t>A greedy algorithm is a simple, intuitive algorithm that is used in optimization problems. </a:t>
            </a:r>
            <a:endParaRPr/>
          </a:p>
          <a:p>
            <a:pPr marL="457200" marR="0" lvl="0" indent="-342900" algn="l" rtl="0">
              <a:lnSpc>
                <a:spcPct val="115000"/>
              </a:lnSpc>
              <a:spcBef>
                <a:spcPts val="0"/>
              </a:spcBef>
              <a:spcAft>
                <a:spcPts val="0"/>
              </a:spcAft>
              <a:buSzPts val="1800"/>
              <a:buChar char="●"/>
            </a:pPr>
            <a:r>
              <a:rPr lang="en" b="1" i="1"/>
              <a:t>A greedy algorithm, as the name suggests, always makes the choice that seems to be the best at that moment i.e. it picks the best immediate output, but does not consider the big picture.</a:t>
            </a:r>
            <a:endParaRPr b="1" i="1"/>
          </a:p>
          <a:p>
            <a:pPr marL="457200" marR="0" lvl="0" indent="-342900" algn="l" rtl="0">
              <a:lnSpc>
                <a:spcPct val="115000"/>
              </a:lnSpc>
              <a:spcBef>
                <a:spcPts val="0"/>
              </a:spcBef>
              <a:spcAft>
                <a:spcPts val="0"/>
              </a:spcAft>
              <a:buSzPts val="1800"/>
              <a:buChar char="●"/>
            </a:pPr>
            <a:r>
              <a:rPr lang="en"/>
              <a:t>This means that it makes a locally-optimal choice in the hope that this choice will lead to a globally-optimal solution. </a:t>
            </a:r>
            <a:endParaRPr/>
          </a:p>
          <a:p>
            <a:pPr marL="457200" marR="0" lvl="0" indent="-342900" algn="l" rtl="0">
              <a:lnSpc>
                <a:spcPct val="115000"/>
              </a:lnSpc>
              <a:spcBef>
                <a:spcPts val="0"/>
              </a:spcBef>
              <a:spcAft>
                <a:spcPts val="0"/>
              </a:spcAft>
              <a:buSzPts val="1800"/>
              <a:buChar char="●"/>
            </a:pPr>
            <a:r>
              <a:rPr lang="en"/>
              <a:t>However, generally greedy algorithms do not provide globally optimized solutions. </a:t>
            </a:r>
            <a:endParaRPr/>
          </a:p>
          <a:p>
            <a:pPr marL="0" marR="0" lvl="0" indent="0" algn="l" rtl="0">
              <a:lnSpc>
                <a:spcPct val="115000"/>
              </a:lnSpc>
              <a:spcBef>
                <a:spcPts val="1600"/>
              </a:spcBef>
              <a:spcAft>
                <a:spcPts val="0"/>
              </a:spcAft>
              <a:buNone/>
            </a:pPr>
            <a:endParaRPr/>
          </a:p>
          <a:p>
            <a:pPr marL="0" marR="0" lvl="0" indent="0" algn="l" rtl="0">
              <a:lnSpc>
                <a:spcPct val="115000"/>
              </a:lnSpc>
              <a:spcBef>
                <a:spcPts val="1600"/>
              </a:spcBef>
              <a:spcAft>
                <a:spcPts val="0"/>
              </a:spcAft>
              <a:buNone/>
            </a:pPr>
            <a:endParaRPr/>
          </a:p>
          <a:p>
            <a:pPr marL="457200" marR="0" lvl="0" indent="0" algn="l" rtl="0">
              <a:lnSpc>
                <a:spcPct val="115000"/>
              </a:lnSpc>
              <a:spcBef>
                <a:spcPts val="1600"/>
              </a:spcBef>
              <a:spcAft>
                <a:spcPts val="1600"/>
              </a:spcAft>
              <a:buNone/>
            </a:pPr>
            <a:endParaRPr/>
          </a:p>
        </p:txBody>
      </p:sp>
      <p:pic>
        <p:nvPicPr>
          <p:cNvPr id="88" name="Google Shape;88;p17"/>
          <p:cNvPicPr preferRelativeResize="0"/>
          <p:nvPr/>
        </p:nvPicPr>
        <p:blipFill>
          <a:blip r:embed="rId3">
            <a:alphaModFix/>
          </a:blip>
          <a:stretch>
            <a:fillRect/>
          </a:stretch>
        </p:blipFill>
        <p:spPr>
          <a:xfrm>
            <a:off x="193400" y="1821650"/>
            <a:ext cx="2120726" cy="2326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Advantages and Disadvantages</a:t>
            </a:r>
            <a:endParaRPr/>
          </a:p>
        </p:txBody>
      </p:sp>
      <p:sp>
        <p:nvSpPr>
          <p:cNvPr id="94" name="Google Shape;94;p18"/>
          <p:cNvSpPr txBox="1">
            <a:spLocks noGrp="1"/>
          </p:cNvSpPr>
          <p:nvPr>
            <p:ph type="body" idx="1"/>
          </p:nvPr>
        </p:nvSpPr>
        <p:spPr>
          <a:xfrm>
            <a:off x="215050" y="1152475"/>
            <a:ext cx="5591700" cy="372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i="1" u="sng"/>
              <a:t>Pros: </a:t>
            </a:r>
            <a:endParaRPr b="1" i="1" u="sng"/>
          </a:p>
          <a:p>
            <a:pPr marL="457200" marR="0" lvl="0" indent="-342900" algn="l" rtl="0">
              <a:lnSpc>
                <a:spcPct val="115000"/>
              </a:lnSpc>
              <a:spcBef>
                <a:spcPts val="1600"/>
              </a:spcBef>
              <a:spcAft>
                <a:spcPts val="0"/>
              </a:spcAft>
              <a:buSzPts val="1800"/>
              <a:buAutoNum type="arabicPeriod"/>
            </a:pPr>
            <a:r>
              <a:rPr lang="en"/>
              <a:t>Easy to design and implement greedy algorithms </a:t>
            </a:r>
            <a:endParaRPr/>
          </a:p>
          <a:p>
            <a:pPr marL="457200" marR="0" lvl="0" indent="-342900" algn="l" rtl="0">
              <a:lnSpc>
                <a:spcPct val="115000"/>
              </a:lnSpc>
              <a:spcBef>
                <a:spcPts val="0"/>
              </a:spcBef>
              <a:spcAft>
                <a:spcPts val="0"/>
              </a:spcAft>
              <a:buSzPts val="1800"/>
              <a:buAutoNum type="arabicPeriod"/>
            </a:pPr>
            <a:r>
              <a:rPr lang="en"/>
              <a:t>Faster to execute </a:t>
            </a:r>
            <a:endParaRPr/>
          </a:p>
          <a:p>
            <a:pPr marL="0" marR="0" lvl="0" indent="0" algn="l" rtl="0">
              <a:lnSpc>
                <a:spcPct val="115000"/>
              </a:lnSpc>
              <a:spcBef>
                <a:spcPts val="1600"/>
              </a:spcBef>
              <a:spcAft>
                <a:spcPts val="0"/>
              </a:spcAft>
              <a:buNone/>
            </a:pPr>
            <a:r>
              <a:rPr lang="en" b="1" i="1" u="sng"/>
              <a:t>Cons:</a:t>
            </a:r>
            <a:endParaRPr b="1" i="1" u="sng"/>
          </a:p>
          <a:p>
            <a:pPr marL="457200" lvl="0" indent="-342900" algn="l" rtl="0">
              <a:spcBef>
                <a:spcPts val="1600"/>
              </a:spcBef>
              <a:spcAft>
                <a:spcPts val="0"/>
              </a:spcAft>
              <a:buSzPts val="1800"/>
              <a:buAutoNum type="arabicPeriod"/>
            </a:pPr>
            <a:r>
              <a:rPr lang="en"/>
              <a:t>Even with the correct algorithm, it is hard to prove why it is correct.</a:t>
            </a:r>
            <a:endParaRPr/>
          </a:p>
          <a:p>
            <a:pPr marL="457200" marR="0" lvl="0" indent="-342900" algn="l" rtl="0">
              <a:lnSpc>
                <a:spcPct val="115000"/>
              </a:lnSpc>
              <a:spcBef>
                <a:spcPts val="0"/>
              </a:spcBef>
              <a:spcAft>
                <a:spcPts val="0"/>
              </a:spcAft>
              <a:buSzPts val="1800"/>
              <a:buAutoNum type="arabicPeriod"/>
            </a:pPr>
            <a:r>
              <a:rPr lang="en"/>
              <a:t>However, in many problems, a greedy strategy does not produce an optimal solution.</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95" name="Google Shape;95;p18"/>
          <p:cNvPicPr preferRelativeResize="0"/>
          <p:nvPr/>
        </p:nvPicPr>
        <p:blipFill>
          <a:blip r:embed="rId3">
            <a:alphaModFix/>
          </a:blip>
          <a:stretch>
            <a:fillRect/>
          </a:stretch>
        </p:blipFill>
        <p:spPr>
          <a:xfrm>
            <a:off x="6010650" y="2827152"/>
            <a:ext cx="2715950" cy="1779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 </a:t>
            </a:r>
            <a:endParaRPr/>
          </a:p>
        </p:txBody>
      </p:sp>
      <p:sp>
        <p:nvSpPr>
          <p:cNvPr id="101" name="Google Shape;101;p19"/>
          <p:cNvSpPr txBox="1">
            <a:spLocks noGrp="1"/>
          </p:cNvSpPr>
          <p:nvPr>
            <p:ph type="body" idx="1"/>
          </p:nvPr>
        </p:nvSpPr>
        <p:spPr>
          <a:xfrm>
            <a:off x="311700" y="921850"/>
            <a:ext cx="8520600" cy="3647100"/>
          </a:xfrm>
          <a:prstGeom prst="rect">
            <a:avLst/>
          </a:prstGeom>
        </p:spPr>
        <p:txBody>
          <a:bodyPr spcFirstLastPara="1" wrap="square" lIns="91425" tIns="91425" rIns="91425" bIns="91425" anchor="t" anchorCtr="0">
            <a:noAutofit/>
          </a:bodyPr>
          <a:lstStyle/>
          <a:p>
            <a:pPr marL="0" lvl="0" indent="0" algn="l" rtl="0">
              <a:spcBef>
                <a:spcPts val="1900"/>
              </a:spcBef>
              <a:spcAft>
                <a:spcPts val="0"/>
              </a:spcAft>
              <a:buNone/>
            </a:pPr>
            <a:r>
              <a:rPr lang="en"/>
              <a:t>The greedy algorithm is quite powerful and works well for a wide range of problems. Most networking algorithms use the greedy approach, such as:</a:t>
            </a:r>
            <a:endParaRPr/>
          </a:p>
          <a:p>
            <a:pPr marL="0" lvl="0" indent="0" algn="l" rtl="0">
              <a:spcBef>
                <a:spcPts val="2300"/>
              </a:spcBef>
              <a:spcAft>
                <a:spcPts val="0"/>
              </a:spcAft>
              <a:buNone/>
            </a:pPr>
            <a:r>
              <a:rPr lang="en" b="1" i="1"/>
              <a:t>Travelling Salesman Problem , Dijkstra's Minimal Spanning Tree Algorithm</a:t>
            </a:r>
            <a:endParaRPr b="1" i="1"/>
          </a:p>
          <a:p>
            <a:pPr marL="0" lvl="0" indent="0" algn="l" rtl="0">
              <a:spcBef>
                <a:spcPts val="2300"/>
              </a:spcBef>
              <a:spcAft>
                <a:spcPts val="0"/>
              </a:spcAft>
              <a:buNone/>
            </a:pPr>
            <a:r>
              <a:rPr lang="en"/>
              <a:t>Example : Counting coins : $36 = $20+$10+$5+$1 = 4 coins                                  </a:t>
            </a:r>
            <a:endParaRPr/>
          </a:p>
          <a:p>
            <a:pPr marL="457200" lvl="0" indent="0" algn="l" rtl="0">
              <a:spcBef>
                <a:spcPts val="2300"/>
              </a:spcBef>
              <a:spcAft>
                <a:spcPts val="0"/>
              </a:spcAft>
              <a:buNone/>
            </a:pPr>
            <a:endParaRPr/>
          </a:p>
          <a:p>
            <a:pPr marL="0" lvl="0" indent="0" algn="l" rtl="0">
              <a:spcBef>
                <a:spcPts val="1100"/>
              </a:spcBef>
              <a:spcAft>
                <a:spcPts val="1600"/>
              </a:spcAft>
              <a:buNone/>
            </a:pPr>
            <a:endParaRPr/>
          </a:p>
        </p:txBody>
      </p:sp>
      <p:pic>
        <p:nvPicPr>
          <p:cNvPr id="102" name="Google Shape;102;p19"/>
          <p:cNvPicPr preferRelativeResize="0"/>
          <p:nvPr/>
        </p:nvPicPr>
        <p:blipFill>
          <a:blip r:embed="rId3">
            <a:alphaModFix/>
          </a:blip>
          <a:stretch>
            <a:fillRect/>
          </a:stretch>
        </p:blipFill>
        <p:spPr>
          <a:xfrm>
            <a:off x="455075" y="3177825"/>
            <a:ext cx="3389650" cy="1650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Competitive Ratio </a:t>
            </a:r>
            <a:endParaRPr/>
          </a:p>
        </p:txBody>
      </p:sp>
      <p:sp>
        <p:nvSpPr>
          <p:cNvPr id="108" name="Google Shape;108;p20"/>
          <p:cNvSpPr txBox="1">
            <a:spLocks noGrp="1"/>
          </p:cNvSpPr>
          <p:nvPr>
            <p:ph type="body" idx="1"/>
          </p:nvPr>
        </p:nvSpPr>
        <p:spPr>
          <a:xfrm>
            <a:off x="311700" y="1152475"/>
            <a:ext cx="8520600" cy="3886200"/>
          </a:xfrm>
          <a:prstGeom prst="rect">
            <a:avLst/>
          </a:prstGeom>
        </p:spPr>
        <p:txBody>
          <a:bodyPr spcFirstLastPara="1" wrap="square" lIns="91425" tIns="91425" rIns="91425" bIns="91425" anchor="t" anchorCtr="0">
            <a:noAutofit/>
          </a:bodyPr>
          <a:lstStyle/>
          <a:p>
            <a:pPr marL="457200" lvl="0" indent="-342900" algn="l" rtl="0">
              <a:lnSpc>
                <a:spcPct val="90000"/>
              </a:lnSpc>
              <a:spcBef>
                <a:spcPts val="0"/>
              </a:spcBef>
              <a:spcAft>
                <a:spcPts val="0"/>
              </a:spcAft>
              <a:buSzPts val="1800"/>
              <a:buChar char="●"/>
            </a:pPr>
            <a:r>
              <a:rPr lang="en"/>
              <a:t>A comparison of an online algorithm with the best possible offline algorithm</a:t>
            </a:r>
            <a:endParaRPr/>
          </a:p>
          <a:p>
            <a:pPr marL="0" lvl="0" indent="0" algn="l" rtl="0">
              <a:lnSpc>
                <a:spcPct val="90000"/>
              </a:lnSpc>
              <a:spcBef>
                <a:spcPts val="0"/>
              </a:spcBef>
              <a:spcAft>
                <a:spcPts val="0"/>
              </a:spcAft>
              <a:buNone/>
            </a:pPr>
            <a:endParaRPr/>
          </a:p>
          <a:p>
            <a:pPr marL="457200" lvl="0" indent="-342900" algn="l" rtl="0">
              <a:lnSpc>
                <a:spcPct val="90000"/>
              </a:lnSpc>
              <a:spcBef>
                <a:spcPts val="0"/>
              </a:spcBef>
              <a:spcAft>
                <a:spcPts val="0"/>
              </a:spcAft>
              <a:buSzPts val="1800"/>
              <a:buChar char="●"/>
            </a:pPr>
            <a:r>
              <a:rPr lang="en"/>
              <a:t>There will be some constant c &lt; 1 such that for any input, the result of online algorithm is at least c times the result of optimum offline algorithm</a:t>
            </a:r>
            <a:endParaRPr/>
          </a:p>
          <a:p>
            <a:pPr marL="0" lvl="0" indent="0" algn="l" rtl="0">
              <a:lnSpc>
                <a:spcPct val="90000"/>
              </a:lnSpc>
              <a:spcBef>
                <a:spcPts val="1600"/>
              </a:spcBef>
              <a:spcAft>
                <a:spcPts val="0"/>
              </a:spcAft>
              <a:buNone/>
            </a:pPr>
            <a:endParaRPr/>
          </a:p>
          <a:p>
            <a:pPr marL="457200" lvl="0" indent="-342900" algn="l" rtl="0">
              <a:lnSpc>
                <a:spcPct val="90000"/>
              </a:lnSpc>
              <a:spcBef>
                <a:spcPts val="1600"/>
              </a:spcBef>
              <a:spcAft>
                <a:spcPts val="0"/>
              </a:spcAft>
              <a:buSzPts val="1800"/>
              <a:buChar char="●"/>
            </a:pPr>
            <a:r>
              <a:rPr lang="en"/>
              <a:t>Competitive ratio =  min </a:t>
            </a:r>
            <a:r>
              <a:rPr lang="en" baseline="-25000"/>
              <a:t>all possible inputs I </a:t>
            </a:r>
            <a:r>
              <a:rPr lang="en"/>
              <a:t>( | M </a:t>
            </a:r>
            <a:r>
              <a:rPr lang="en" baseline="-25000"/>
              <a:t>online</a:t>
            </a:r>
            <a:r>
              <a:rPr lang="en"/>
              <a:t> | / | M </a:t>
            </a:r>
            <a:r>
              <a:rPr lang="en" baseline="-25000"/>
              <a:t>opt</a:t>
            </a:r>
            <a:r>
              <a:rPr lang="en"/>
              <a:t>| )</a:t>
            </a:r>
            <a:endParaRPr/>
          </a:p>
          <a:p>
            <a:pPr marL="0" lvl="0" indent="0" algn="l" rtl="0">
              <a:lnSpc>
                <a:spcPct val="90000"/>
              </a:lnSpc>
              <a:spcBef>
                <a:spcPts val="800"/>
              </a:spcBef>
              <a:spcAft>
                <a:spcPts val="0"/>
              </a:spcAft>
              <a:buNone/>
            </a:pPr>
            <a:r>
              <a:rPr lang="en"/>
              <a:t>        </a:t>
            </a:r>
            <a:endParaRPr/>
          </a:p>
          <a:p>
            <a:pPr marL="0" lvl="0" indent="0" algn="l" rtl="0">
              <a:lnSpc>
                <a:spcPct val="90000"/>
              </a:lnSpc>
              <a:spcBef>
                <a:spcPts val="800"/>
              </a:spcBef>
              <a:spcAft>
                <a:spcPts val="0"/>
              </a:spcAft>
              <a:buNone/>
            </a:pPr>
            <a:r>
              <a:rPr lang="en"/>
              <a:t>        where | M </a:t>
            </a:r>
            <a:r>
              <a:rPr lang="en" baseline="-25000"/>
              <a:t>online</a:t>
            </a:r>
            <a:r>
              <a:rPr lang="en"/>
              <a:t> |  = cardinality of online algorithm</a:t>
            </a:r>
            <a:endParaRPr/>
          </a:p>
          <a:p>
            <a:pPr marL="0" lvl="0" indent="0" algn="l" rtl="0">
              <a:lnSpc>
                <a:spcPct val="90000"/>
              </a:lnSpc>
              <a:spcBef>
                <a:spcPts val="800"/>
              </a:spcBef>
              <a:spcAft>
                <a:spcPts val="0"/>
              </a:spcAft>
              <a:buNone/>
            </a:pPr>
            <a:r>
              <a:rPr lang="en"/>
              <a:t>        where | M </a:t>
            </a:r>
            <a:r>
              <a:rPr lang="en" baseline="-25000"/>
              <a:t>opt</a:t>
            </a:r>
            <a:r>
              <a:rPr lang="en"/>
              <a:t>|  = cardinality of optimal offline algorithm</a:t>
            </a:r>
            <a:endParaRPr/>
          </a:p>
          <a:p>
            <a:pPr marL="0" lvl="0" indent="0" algn="l" rtl="0">
              <a:lnSpc>
                <a:spcPct val="90000"/>
              </a:lnSpc>
              <a:spcBef>
                <a:spcPts val="800"/>
              </a:spcBef>
              <a:spcAft>
                <a:spcPts val="0"/>
              </a:spcAft>
              <a:buNone/>
            </a:pPr>
            <a:endParaRPr>
              <a:solidFill>
                <a:srgbClr val="FFFFFF"/>
              </a:solidFill>
            </a:endParaRPr>
          </a:p>
          <a:p>
            <a:pPr marL="0" lvl="0" indent="0" algn="l" rtl="0">
              <a:spcBef>
                <a:spcPts val="0"/>
              </a:spcBef>
              <a:spcAft>
                <a:spcPts val="16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Adwords Problem </a:t>
            </a:r>
            <a:endParaRPr/>
          </a:p>
        </p:txBody>
      </p:sp>
      <p:sp>
        <p:nvSpPr>
          <p:cNvPr id="114" name="Google Shape;114;p21"/>
          <p:cNvSpPr txBox="1">
            <a:spLocks noGrp="1"/>
          </p:cNvSpPr>
          <p:nvPr>
            <p:ph type="body" idx="1"/>
          </p:nvPr>
        </p:nvSpPr>
        <p:spPr>
          <a:xfrm>
            <a:off x="311700" y="1152475"/>
            <a:ext cx="8520600" cy="38760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
              <a:t>Google's advertising system in which advertisers bid on certain keywords in order for their clickable ads to appear in Google's search results.</a:t>
            </a:r>
            <a:endParaRPr/>
          </a:p>
          <a:p>
            <a:pPr marL="457200" lvl="0" indent="-342900" algn="l" rtl="0">
              <a:lnSpc>
                <a:spcPct val="150000"/>
              </a:lnSpc>
              <a:spcBef>
                <a:spcPts val="0"/>
              </a:spcBef>
              <a:spcAft>
                <a:spcPts val="0"/>
              </a:spcAft>
              <a:buSzPts val="1800"/>
              <a:buChar char="●"/>
            </a:pPr>
            <a:r>
              <a:rPr lang="en"/>
              <a:t>Since advertisers have to pay for these clicks, this is how Google makes money from search.</a:t>
            </a:r>
            <a:endParaRPr/>
          </a:p>
          <a:p>
            <a:pPr marL="457200" lvl="0" indent="-342900" algn="l" rtl="0">
              <a:lnSpc>
                <a:spcPct val="150000"/>
              </a:lnSpc>
              <a:spcBef>
                <a:spcPts val="0"/>
              </a:spcBef>
              <a:spcAft>
                <a:spcPts val="0"/>
              </a:spcAft>
              <a:buClr>
                <a:srgbClr val="FFFFFF"/>
              </a:buClr>
              <a:buSzPts val="1800"/>
              <a:buChar char="●"/>
            </a:pPr>
            <a:r>
              <a:rPr lang="en"/>
              <a:t>The price advertisers willing to pay for each click is called</a:t>
            </a:r>
            <a:r>
              <a:rPr lang="en">
                <a:solidFill>
                  <a:srgbClr val="FFFFFF"/>
                </a:solidFill>
              </a:rPr>
              <a:t> </a:t>
            </a:r>
            <a:r>
              <a:rPr lang="en" b="1">
                <a:solidFill>
                  <a:srgbClr val="FFFF00"/>
                </a:solidFill>
              </a:rPr>
              <a:t>cost-per-click (CPC)</a:t>
            </a:r>
            <a:r>
              <a:rPr lang="en">
                <a:solidFill>
                  <a:srgbClr val="FFFFFF"/>
                </a:solidFill>
              </a:rPr>
              <a:t>.</a:t>
            </a:r>
            <a:endParaRPr>
              <a:solidFill>
                <a:srgbClr val="FFFFFF"/>
              </a:solidFill>
            </a:endParaRPr>
          </a:p>
          <a:p>
            <a:pPr marL="457200" lvl="0" indent="-342900" algn="l" rtl="0">
              <a:lnSpc>
                <a:spcPct val="150000"/>
              </a:lnSpc>
              <a:spcBef>
                <a:spcPts val="0"/>
              </a:spcBef>
              <a:spcAft>
                <a:spcPts val="0"/>
              </a:spcAft>
              <a:buSzPts val="1800"/>
              <a:buChar char="●"/>
            </a:pPr>
            <a:r>
              <a:rPr lang="en"/>
              <a:t>Search engine selects and displays ads for a small subset of the bidders in a purpose of achieving the goal of maximizing search engine’s revenue.</a:t>
            </a:r>
            <a:endParaRPr/>
          </a:p>
          <a:p>
            <a:pPr marL="457200" lvl="0" indent="-342900" algn="l" rtl="0">
              <a:lnSpc>
                <a:spcPct val="150000"/>
              </a:lnSpc>
              <a:spcBef>
                <a:spcPts val="0"/>
              </a:spcBef>
              <a:spcAft>
                <a:spcPts val="0"/>
              </a:spcAft>
              <a:buSzPts val="1800"/>
              <a:buChar char="●"/>
            </a:pPr>
            <a:r>
              <a:rPr lang="en"/>
              <a:t>The decision regarding which ads to show must be made on-line.</a:t>
            </a:r>
            <a:endParaRPr/>
          </a:p>
          <a:p>
            <a:pPr marL="0" lvl="0" indent="0" algn="l" rtl="0">
              <a:lnSpc>
                <a:spcPct val="125000"/>
              </a:lnSpc>
              <a:spcBef>
                <a:spcPts val="0"/>
              </a:spcBef>
              <a:spcAft>
                <a:spcPts val="0"/>
              </a:spcAft>
              <a:buNone/>
            </a:pPr>
            <a:endParaRPr>
              <a:solidFill>
                <a:srgbClr val="FFFFFF"/>
              </a:solidFill>
            </a:endParaRPr>
          </a:p>
          <a:p>
            <a:pPr marL="0" lvl="0" indent="0" algn="l" rtl="0">
              <a:spcBef>
                <a:spcPts val="0"/>
              </a:spcBef>
              <a:spcAft>
                <a:spcPts val="1600"/>
              </a:spcAft>
              <a:buNone/>
            </a:pPr>
            <a:endParaRPr/>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1298</Words>
  <Application>Microsoft Office PowerPoint</Application>
  <PresentationFormat>On-screen Show (16:9)</PresentationFormat>
  <Paragraphs>148</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Lato</vt:lpstr>
      <vt:lpstr>Oswald</vt:lpstr>
      <vt:lpstr>Average</vt:lpstr>
      <vt:lpstr>Arial</vt:lpstr>
      <vt:lpstr>Slate</vt:lpstr>
      <vt:lpstr>Computational Advertising   And    Comparison between MapReduce and bulk-synchronous systems  </vt:lpstr>
      <vt:lpstr>Definition - Computational advertising</vt:lpstr>
      <vt:lpstr>Online- Offline Algorithms</vt:lpstr>
      <vt:lpstr>Advertising on the Web</vt:lpstr>
      <vt:lpstr>Greedy Algorithm</vt:lpstr>
      <vt:lpstr>Advantages and Disadvantages</vt:lpstr>
      <vt:lpstr>Example </vt:lpstr>
      <vt:lpstr>Competitive Ratio </vt:lpstr>
      <vt:lpstr>Adwords Problem </vt:lpstr>
      <vt:lpstr>Adwords Problem</vt:lpstr>
      <vt:lpstr>Performance - based Advertising.</vt:lpstr>
      <vt:lpstr>Example:</vt:lpstr>
      <vt:lpstr>A more balanced Approach: </vt:lpstr>
      <vt:lpstr>Generalized Balanced Algorithm</vt:lpstr>
      <vt:lpstr>PowerPoint Presentation</vt:lpstr>
      <vt:lpstr>Graph </vt:lpstr>
      <vt:lpstr>Graph Problem </vt:lpstr>
      <vt:lpstr>Map Reduce Programming Model for Graph Problem</vt:lpstr>
      <vt:lpstr>How does Map Reduce work? </vt:lpstr>
      <vt:lpstr>Bulk Synchronous Systems</vt:lpstr>
      <vt:lpstr>BSP model for Graph Processing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Advertising   And    Comparison between MapReduce and bulk-synchronous systems  </dc:title>
  <cp:lastModifiedBy>Tanmay Mhaske</cp:lastModifiedBy>
  <cp:revision>1</cp:revision>
  <dcterms:modified xsi:type="dcterms:W3CDTF">2019-12-03T16:39:12Z</dcterms:modified>
</cp:coreProperties>
</file>