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39" y="2017078"/>
            <a:ext cx="8072120" cy="9420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39" y="750455"/>
            <a:ext cx="8072120" cy="13879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2017078"/>
            <a:ext cx="8072120" cy="291053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2638" y="6447472"/>
            <a:ext cx="203200" cy="1970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‹#›</a:t>
            </a:fld>
            <a:endParaRPr sz="1200">
              <a:latin typeface="Gill Sans MT"/>
              <a:cs typeface="Gill Sans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34" Type="http://schemas.openxmlformats.org/officeDocument/2006/relationships/image" Target="../media/image5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36" Type="http://schemas.openxmlformats.org/officeDocument/2006/relationships/image" Target="../media/image53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35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96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10.png"/><Relationship Id="rId5" Type="http://schemas.openxmlformats.org/officeDocument/2006/relationships/image" Target="../media/image105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104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6.png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23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g"/><Relationship Id="rId13" Type="http://schemas.openxmlformats.org/officeDocument/2006/relationships/image" Target="../media/image162.png"/><Relationship Id="rId18" Type="http://schemas.openxmlformats.org/officeDocument/2006/relationships/image" Target="../media/image16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12" Type="http://schemas.openxmlformats.org/officeDocument/2006/relationships/image" Target="../media/image161.jpg"/><Relationship Id="rId17" Type="http://schemas.openxmlformats.org/officeDocument/2006/relationships/image" Target="../media/image166.png"/><Relationship Id="rId2" Type="http://schemas.openxmlformats.org/officeDocument/2006/relationships/image" Target="../media/image151.jpg"/><Relationship Id="rId16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54.jpg"/><Relationship Id="rId15" Type="http://schemas.openxmlformats.org/officeDocument/2006/relationships/image" Target="../media/image164.png"/><Relationship Id="rId10" Type="http://schemas.openxmlformats.org/officeDocument/2006/relationships/image" Target="../media/image159.png"/><Relationship Id="rId19" Type="http://schemas.openxmlformats.org/officeDocument/2006/relationships/image" Target="../media/image168.jpg"/><Relationship Id="rId4" Type="http://schemas.openxmlformats.org/officeDocument/2006/relationships/image" Target="../media/image153.png"/><Relationship Id="rId9" Type="http://schemas.openxmlformats.org/officeDocument/2006/relationships/image" Target="../media/image158.png"/><Relationship Id="rId14" Type="http://schemas.openxmlformats.org/officeDocument/2006/relationships/image" Target="../media/image16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18" Type="http://schemas.openxmlformats.org/officeDocument/2006/relationships/image" Target="../media/image189.png"/><Relationship Id="rId3" Type="http://schemas.openxmlformats.org/officeDocument/2006/relationships/image" Target="../media/image174.png"/><Relationship Id="rId21" Type="http://schemas.openxmlformats.org/officeDocument/2006/relationships/image" Target="../media/image192.png"/><Relationship Id="rId7" Type="http://schemas.openxmlformats.org/officeDocument/2006/relationships/image" Target="../media/image178.png"/><Relationship Id="rId12" Type="http://schemas.openxmlformats.org/officeDocument/2006/relationships/image" Target="../media/image183.png"/><Relationship Id="rId17" Type="http://schemas.openxmlformats.org/officeDocument/2006/relationships/image" Target="../media/image188.png"/><Relationship Id="rId2" Type="http://schemas.openxmlformats.org/officeDocument/2006/relationships/image" Target="../media/image173.png"/><Relationship Id="rId16" Type="http://schemas.openxmlformats.org/officeDocument/2006/relationships/image" Target="../media/image187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5" Type="http://schemas.openxmlformats.org/officeDocument/2006/relationships/image" Target="../media/image186.png"/><Relationship Id="rId10" Type="http://schemas.openxmlformats.org/officeDocument/2006/relationships/image" Target="../media/image181.png"/><Relationship Id="rId19" Type="http://schemas.openxmlformats.org/officeDocument/2006/relationships/image" Target="../media/image190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Relationship Id="rId14" Type="http://schemas.openxmlformats.org/officeDocument/2006/relationships/image" Target="../media/image18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image" Target="../media/image175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2907" y="3398520"/>
            <a:ext cx="212661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0" dirty="0">
                <a:solidFill>
                  <a:srgbClr val="404040"/>
                </a:solidFill>
                <a:latin typeface="Arial"/>
                <a:cs typeface="Arial"/>
              </a:rPr>
              <a:t>Reza </a:t>
            </a:r>
            <a:r>
              <a:rPr sz="3200" spc="-75" dirty="0">
                <a:solidFill>
                  <a:srgbClr val="404040"/>
                </a:solidFill>
                <a:latin typeface="Arial"/>
                <a:cs typeface="Arial"/>
              </a:rPr>
              <a:t>Zadeh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3064" rIns="0" bIns="0" rtlCol="0">
            <a:noAutofit/>
          </a:bodyPr>
          <a:lstStyle/>
          <a:p>
            <a:pPr marL="88900">
              <a:lnSpc>
                <a:spcPct val="100000"/>
              </a:lnSpc>
            </a:pPr>
            <a:r>
              <a:rPr sz="4300" spc="-165" dirty="0">
                <a:latin typeface="Arial"/>
                <a:cs typeface="Arial"/>
              </a:rPr>
              <a:t>Distribute</a:t>
            </a:r>
            <a:r>
              <a:rPr sz="4300" spc="-75" dirty="0">
                <a:latin typeface="Arial"/>
                <a:cs typeface="Arial"/>
              </a:rPr>
              <a:t>d</a:t>
            </a:r>
            <a:r>
              <a:rPr sz="4300" spc="-225" dirty="0">
                <a:latin typeface="Arial"/>
                <a:cs typeface="Arial"/>
              </a:rPr>
              <a:t> </a:t>
            </a:r>
            <a:r>
              <a:rPr sz="4300" spc="-160" dirty="0">
                <a:latin typeface="Arial"/>
                <a:cs typeface="Arial"/>
              </a:rPr>
              <a:t>Computin</a:t>
            </a:r>
            <a:r>
              <a:rPr sz="4300" spc="-50" dirty="0">
                <a:latin typeface="Arial"/>
                <a:cs typeface="Arial"/>
              </a:rPr>
              <a:t>g</a:t>
            </a:r>
            <a:r>
              <a:rPr sz="4300" spc="-225" dirty="0">
                <a:latin typeface="Arial"/>
                <a:cs typeface="Arial"/>
              </a:rPr>
              <a:t> </a:t>
            </a:r>
            <a:r>
              <a:rPr sz="4300" spc="-145" dirty="0">
                <a:latin typeface="Arial"/>
                <a:cs typeface="Arial"/>
              </a:rPr>
              <a:t>wit</a:t>
            </a:r>
            <a:r>
              <a:rPr sz="4300" spc="-50" dirty="0">
                <a:latin typeface="Arial"/>
                <a:cs typeface="Arial"/>
              </a:rPr>
              <a:t>h</a:t>
            </a:r>
            <a:r>
              <a:rPr sz="4300" spc="-225" dirty="0">
                <a:latin typeface="Arial"/>
                <a:cs typeface="Arial"/>
              </a:rPr>
              <a:t> </a:t>
            </a:r>
            <a:r>
              <a:rPr sz="4300" spc="-180" dirty="0">
                <a:latin typeface="Arial"/>
                <a:cs typeface="Arial"/>
              </a:rPr>
              <a:t>Spark</a:t>
            </a:r>
            <a:endParaRPr sz="4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4200504"/>
            <a:ext cx="3104657" cy="197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4992" y="6141719"/>
            <a:ext cx="262890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Th</a:t>
            </a:r>
            <a:r>
              <a:rPr sz="2000" spc="-5" dirty="0">
                <a:latin typeface="Corbel"/>
                <a:cs typeface="Corbel"/>
              </a:rPr>
              <a:t>a</a:t>
            </a:r>
            <a:r>
              <a:rPr sz="2000" spc="0" dirty="0">
                <a:latin typeface="Corbel"/>
                <a:cs typeface="Corbel"/>
              </a:rPr>
              <a:t>nks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0" dirty="0">
                <a:latin typeface="Corbel"/>
                <a:cs typeface="Corbel"/>
              </a:rPr>
              <a:t>to </a:t>
            </a:r>
            <a:r>
              <a:rPr sz="2000" spc="-20" dirty="0">
                <a:latin typeface="Corbel"/>
                <a:cs typeface="Corbel"/>
              </a:rPr>
              <a:t>Mate</a:t>
            </a:r>
            <a:r>
              <a:rPr sz="2000" spc="-5" dirty="0">
                <a:latin typeface="Corbel"/>
                <a:cs typeface="Corbel"/>
              </a:rPr>
              <a:t>i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0" dirty="0">
                <a:latin typeface="Corbel"/>
                <a:cs typeface="Corbel"/>
              </a:rPr>
              <a:t>Z</a:t>
            </a:r>
            <a:r>
              <a:rPr sz="2000" spc="-10" dirty="0">
                <a:latin typeface="Corbel"/>
                <a:cs typeface="Corbel"/>
              </a:rPr>
              <a:t>aharia.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697" y="6141719"/>
            <a:ext cx="2740025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30" dirty="0">
                <a:latin typeface="Corbel"/>
                <a:cs typeface="Corbel"/>
              </a:rPr>
              <a:t>T</a:t>
            </a:r>
            <a:r>
              <a:rPr sz="2000" spc="-15" dirty="0">
                <a:latin typeface="Corbel"/>
                <a:cs typeface="Corbel"/>
              </a:rPr>
              <a:t>wee</a:t>
            </a:r>
            <a:r>
              <a:rPr sz="2000" spc="0" dirty="0">
                <a:latin typeface="Corbel"/>
                <a:cs typeface="Corbel"/>
              </a:rPr>
              <a:t>t with </a:t>
            </a:r>
            <a:r>
              <a:rPr sz="2000" spc="-20" dirty="0">
                <a:latin typeface="Corbel"/>
                <a:cs typeface="Corbel"/>
              </a:rPr>
              <a:t>#</a:t>
            </a:r>
            <a:r>
              <a:rPr sz="2000" spc="-10" dirty="0">
                <a:latin typeface="Corbel"/>
                <a:cs typeface="Corbel"/>
              </a:rPr>
              <a:t>fearthespark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9059" y="4347150"/>
            <a:ext cx="2719604" cy="1672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5549" y="3505200"/>
            <a:ext cx="3468032" cy="787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8075"/>
            <a:ext cx="7727315" cy="809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375"/>
              </a:lnSpc>
              <a:tabLst>
                <a:tab pos="3364229" algn="l"/>
              </a:tabLst>
            </a:pPr>
            <a:r>
              <a:rPr sz="5400" spc="-95" dirty="0">
                <a:latin typeface="Arial"/>
                <a:cs typeface="Arial"/>
              </a:rPr>
              <a:t>Limitations	</a:t>
            </a:r>
            <a:r>
              <a:rPr sz="5400" spc="-70" dirty="0">
                <a:latin typeface="Arial"/>
                <a:cs typeface="Arial"/>
              </a:rPr>
              <a:t>of</a:t>
            </a:r>
            <a:r>
              <a:rPr sz="5400" spc="-5" dirty="0">
                <a:latin typeface="Arial"/>
                <a:cs typeface="Arial"/>
              </a:rPr>
              <a:t> </a:t>
            </a:r>
            <a:r>
              <a:rPr sz="5400" spc="-100" dirty="0">
                <a:latin typeface="Arial"/>
                <a:cs typeface="Arial"/>
              </a:rPr>
              <a:t>MapReduce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2017078"/>
            <a:ext cx="8166100" cy="2505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800"/>
              </a:lnSpc>
            </a:pPr>
            <a:r>
              <a:rPr sz="3200" spc="-60" dirty="0">
                <a:latin typeface="Arial"/>
                <a:cs typeface="Arial"/>
              </a:rPr>
              <a:t>MapReduce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is </a:t>
            </a:r>
            <a:r>
              <a:rPr sz="3200" spc="-55" dirty="0">
                <a:latin typeface="Arial"/>
                <a:cs typeface="Arial"/>
              </a:rPr>
              <a:t>g</a:t>
            </a:r>
            <a:r>
              <a:rPr sz="3200" spc="-95" dirty="0">
                <a:latin typeface="Arial"/>
                <a:cs typeface="Arial"/>
              </a:rPr>
              <a:t>r</a:t>
            </a:r>
            <a:r>
              <a:rPr sz="3200" spc="-75" dirty="0">
                <a:latin typeface="Arial"/>
                <a:cs typeface="Arial"/>
              </a:rPr>
              <a:t>eat </a:t>
            </a:r>
            <a:r>
              <a:rPr sz="3200" spc="-40" dirty="0">
                <a:latin typeface="Arial"/>
                <a:cs typeface="Arial"/>
              </a:rPr>
              <a:t>at </a:t>
            </a:r>
            <a:r>
              <a:rPr sz="3200" spc="-35" dirty="0">
                <a:latin typeface="Arial"/>
                <a:cs typeface="Arial"/>
              </a:rPr>
              <a:t>one-pass </a:t>
            </a:r>
            <a:r>
              <a:rPr sz="3200" spc="-20" dirty="0">
                <a:latin typeface="Arial"/>
                <a:cs typeface="Arial"/>
              </a:rPr>
              <a:t>computation,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10" dirty="0">
                <a:latin typeface="Arial"/>
                <a:cs typeface="Arial"/>
              </a:rPr>
              <a:t>but </a:t>
            </a:r>
            <a:r>
              <a:rPr sz="3200" spc="-75" dirty="0">
                <a:latin typeface="Arial"/>
                <a:cs typeface="Arial"/>
              </a:rPr>
              <a:t>inefficient </a:t>
            </a:r>
            <a:r>
              <a:rPr sz="3200" spc="-50" dirty="0">
                <a:latin typeface="Arial"/>
                <a:cs typeface="Arial"/>
              </a:rPr>
              <a:t>for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i="1" spc="-45" dirty="0">
                <a:latin typeface="Arial"/>
                <a:cs typeface="Arial"/>
              </a:rPr>
              <a:t>multi-pass</a:t>
            </a:r>
            <a:r>
              <a:rPr sz="3200" i="1" spc="-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200" spc="-45" dirty="0">
                <a:latin typeface="Arial"/>
                <a:cs typeface="Arial"/>
              </a:rPr>
              <a:t>No </a:t>
            </a:r>
            <a:r>
              <a:rPr sz="3200" spc="-65" dirty="0">
                <a:latin typeface="Arial"/>
                <a:cs typeface="Arial"/>
              </a:rPr>
              <a:t>efficient </a:t>
            </a:r>
            <a:r>
              <a:rPr sz="3200" spc="-70" dirty="0">
                <a:latin typeface="Arial"/>
                <a:cs typeface="Arial"/>
              </a:rPr>
              <a:t>primitives </a:t>
            </a:r>
            <a:r>
              <a:rPr sz="3200" spc="-50" dirty="0">
                <a:latin typeface="Arial"/>
                <a:cs typeface="Arial"/>
              </a:rPr>
              <a:t>for </a:t>
            </a:r>
            <a:r>
              <a:rPr sz="3200" spc="-35" dirty="0">
                <a:latin typeface="Arial"/>
                <a:cs typeface="Arial"/>
              </a:rPr>
              <a:t>data </a:t>
            </a:r>
            <a:r>
              <a:rPr sz="3200" spc="-75" dirty="0">
                <a:latin typeface="Arial"/>
                <a:cs typeface="Arial"/>
              </a:rPr>
              <a:t>sharing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55" dirty="0">
                <a:latin typeface="Arial"/>
                <a:cs typeface="Arial"/>
              </a:rPr>
              <a:t>State </a:t>
            </a:r>
            <a:r>
              <a:rPr sz="2700" spc="-30" dirty="0">
                <a:latin typeface="Arial"/>
                <a:cs typeface="Arial"/>
              </a:rPr>
              <a:t>between steps </a:t>
            </a:r>
            <a:r>
              <a:rPr sz="2700" spc="-45" dirty="0">
                <a:latin typeface="Arial"/>
                <a:cs typeface="Arial"/>
              </a:rPr>
              <a:t>goes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25" dirty="0">
                <a:latin typeface="Arial"/>
                <a:cs typeface="Arial"/>
              </a:rPr>
              <a:t>distributed </a:t>
            </a:r>
            <a:r>
              <a:rPr sz="2700" spc="-95" dirty="0">
                <a:latin typeface="Arial"/>
                <a:cs typeface="Arial"/>
              </a:rPr>
              <a:t>file </a:t>
            </a:r>
            <a:r>
              <a:rPr sz="2700" spc="-45" dirty="0">
                <a:latin typeface="Arial"/>
                <a:cs typeface="Arial"/>
              </a:rPr>
              <a:t>system</a:t>
            </a:r>
            <a:endParaRPr sz="2700">
              <a:latin typeface="Arial"/>
              <a:cs typeface="Arial"/>
            </a:endParaRPr>
          </a:p>
          <a:p>
            <a:pPr marL="241300">
              <a:lnSpc>
                <a:spcPts val="3145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45" dirty="0">
                <a:latin typeface="Arial"/>
                <a:cs typeface="Arial"/>
              </a:rPr>
              <a:t>Slow due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105" dirty="0">
                <a:latin typeface="Arial"/>
                <a:cs typeface="Arial"/>
              </a:rPr>
              <a:t>r</a:t>
            </a:r>
            <a:r>
              <a:rPr sz="2700" spc="-50" dirty="0">
                <a:latin typeface="Arial"/>
                <a:cs typeface="Arial"/>
              </a:rPr>
              <a:t>eplication </a:t>
            </a:r>
            <a:r>
              <a:rPr sz="2700" spc="-165" dirty="0">
                <a:latin typeface="Arial"/>
                <a:cs typeface="Arial"/>
              </a:rPr>
              <a:t>&amp; </a:t>
            </a:r>
            <a:r>
              <a:rPr sz="2700" spc="-40" dirty="0">
                <a:latin typeface="Arial"/>
                <a:cs typeface="Arial"/>
              </a:rPr>
              <a:t>disk storage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9996" y="1857893"/>
            <a:ext cx="885305" cy="922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823" y="1982067"/>
            <a:ext cx="782384" cy="726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0823" y="1884269"/>
            <a:ext cx="782384" cy="195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0823" y="1884270"/>
            <a:ext cx="782383" cy="195595"/>
          </a:xfrm>
          <a:custGeom>
            <a:avLst/>
            <a:gdLst/>
            <a:ahLst/>
            <a:cxnLst/>
            <a:rect l="l" t="t" r="r" b="b"/>
            <a:pathLst>
              <a:path w="782383" h="195595">
                <a:moveTo>
                  <a:pt x="782383" y="97797"/>
                </a:moveTo>
                <a:lnTo>
                  <a:pt x="751641" y="135865"/>
                </a:lnTo>
                <a:lnTo>
                  <a:pt x="706906" y="155556"/>
                </a:lnTo>
                <a:lnTo>
                  <a:pt x="667806" y="166951"/>
                </a:lnTo>
                <a:lnTo>
                  <a:pt x="622224" y="176726"/>
                </a:lnTo>
                <a:lnTo>
                  <a:pt x="570967" y="184679"/>
                </a:lnTo>
                <a:lnTo>
                  <a:pt x="514838" y="190610"/>
                </a:lnTo>
                <a:lnTo>
                  <a:pt x="454645" y="194315"/>
                </a:lnTo>
                <a:lnTo>
                  <a:pt x="391191" y="195595"/>
                </a:lnTo>
                <a:lnTo>
                  <a:pt x="359108" y="195271"/>
                </a:lnTo>
                <a:lnTo>
                  <a:pt x="297183" y="192753"/>
                </a:lnTo>
                <a:lnTo>
                  <a:pt x="238922" y="187910"/>
                </a:lnTo>
                <a:lnTo>
                  <a:pt x="185128" y="180943"/>
                </a:lnTo>
                <a:lnTo>
                  <a:pt x="136608" y="172054"/>
                </a:lnTo>
                <a:lnTo>
                  <a:pt x="94166" y="161443"/>
                </a:lnTo>
                <a:lnTo>
                  <a:pt x="43664" y="142741"/>
                </a:lnTo>
                <a:lnTo>
                  <a:pt x="11369" y="121299"/>
                </a:lnTo>
                <a:lnTo>
                  <a:pt x="0" y="97797"/>
                </a:lnTo>
                <a:lnTo>
                  <a:pt x="1296" y="89776"/>
                </a:lnTo>
                <a:lnTo>
                  <a:pt x="30741" y="59730"/>
                </a:lnTo>
                <a:lnTo>
                  <a:pt x="75477" y="40039"/>
                </a:lnTo>
                <a:lnTo>
                  <a:pt x="114577" y="28644"/>
                </a:lnTo>
                <a:lnTo>
                  <a:pt x="160159" y="18869"/>
                </a:lnTo>
                <a:lnTo>
                  <a:pt x="211416" y="10916"/>
                </a:lnTo>
                <a:lnTo>
                  <a:pt x="267545" y="4985"/>
                </a:lnTo>
                <a:lnTo>
                  <a:pt x="327738" y="1280"/>
                </a:lnTo>
                <a:lnTo>
                  <a:pt x="391191" y="0"/>
                </a:lnTo>
                <a:lnTo>
                  <a:pt x="423275" y="324"/>
                </a:lnTo>
                <a:lnTo>
                  <a:pt x="485199" y="2842"/>
                </a:lnTo>
                <a:lnTo>
                  <a:pt x="543461" y="7685"/>
                </a:lnTo>
                <a:lnTo>
                  <a:pt x="597255" y="14652"/>
                </a:lnTo>
                <a:lnTo>
                  <a:pt x="645775" y="23541"/>
                </a:lnTo>
                <a:lnTo>
                  <a:pt x="688216" y="34152"/>
                </a:lnTo>
                <a:lnTo>
                  <a:pt x="738719" y="52854"/>
                </a:lnTo>
                <a:lnTo>
                  <a:pt x="771014" y="74295"/>
                </a:lnTo>
                <a:lnTo>
                  <a:pt x="782383" y="97797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823" y="1982067"/>
            <a:ext cx="782383" cy="726278"/>
          </a:xfrm>
          <a:custGeom>
            <a:avLst/>
            <a:gdLst/>
            <a:ahLst/>
            <a:cxnLst/>
            <a:rect l="l" t="t" r="r" b="b"/>
            <a:pathLst>
              <a:path w="782383" h="726278">
                <a:moveTo>
                  <a:pt x="782383" y="628480"/>
                </a:moveTo>
                <a:lnTo>
                  <a:pt x="751641" y="666548"/>
                </a:lnTo>
                <a:lnTo>
                  <a:pt x="706906" y="686239"/>
                </a:lnTo>
                <a:lnTo>
                  <a:pt x="667806" y="697634"/>
                </a:lnTo>
                <a:lnTo>
                  <a:pt x="622224" y="707409"/>
                </a:lnTo>
                <a:lnTo>
                  <a:pt x="570967" y="715362"/>
                </a:lnTo>
                <a:lnTo>
                  <a:pt x="514838" y="721293"/>
                </a:lnTo>
                <a:lnTo>
                  <a:pt x="454645" y="724998"/>
                </a:lnTo>
                <a:lnTo>
                  <a:pt x="391191" y="726278"/>
                </a:lnTo>
                <a:lnTo>
                  <a:pt x="359108" y="725954"/>
                </a:lnTo>
                <a:lnTo>
                  <a:pt x="297183" y="723436"/>
                </a:lnTo>
                <a:lnTo>
                  <a:pt x="238922" y="718593"/>
                </a:lnTo>
                <a:lnTo>
                  <a:pt x="185128" y="711626"/>
                </a:lnTo>
                <a:lnTo>
                  <a:pt x="136608" y="702737"/>
                </a:lnTo>
                <a:lnTo>
                  <a:pt x="94166" y="692126"/>
                </a:lnTo>
                <a:lnTo>
                  <a:pt x="43664" y="673424"/>
                </a:lnTo>
                <a:lnTo>
                  <a:pt x="11369" y="651982"/>
                </a:lnTo>
                <a:lnTo>
                  <a:pt x="0" y="628480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3208" y="2296308"/>
            <a:ext cx="512957" cy="0"/>
          </a:xfrm>
          <a:custGeom>
            <a:avLst/>
            <a:gdLst/>
            <a:ahLst/>
            <a:cxnLst/>
            <a:rect l="l" t="t" r="r" b="b"/>
            <a:pathLst>
              <a:path w="512957">
                <a:moveTo>
                  <a:pt x="0" y="0"/>
                </a:moveTo>
                <a:lnTo>
                  <a:pt x="512957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5461" y="2237353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4845" y="0"/>
                </a:moveTo>
                <a:lnTo>
                  <a:pt x="7067" y="2045"/>
                </a:lnTo>
                <a:lnTo>
                  <a:pt x="0" y="14164"/>
                </a:lnTo>
                <a:lnTo>
                  <a:pt x="2045" y="21940"/>
                </a:lnTo>
                <a:lnTo>
                  <a:pt x="65498" y="58954"/>
                </a:lnTo>
                <a:lnTo>
                  <a:pt x="2045" y="95968"/>
                </a:lnTo>
                <a:lnTo>
                  <a:pt x="0" y="103745"/>
                </a:lnTo>
                <a:lnTo>
                  <a:pt x="7067" y="115862"/>
                </a:lnTo>
                <a:lnTo>
                  <a:pt x="14845" y="117908"/>
                </a:lnTo>
                <a:lnTo>
                  <a:pt x="115909" y="58954"/>
                </a:lnTo>
                <a:lnTo>
                  <a:pt x="14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720" y="2044931"/>
            <a:ext cx="1009996" cy="5486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0566" y="2094807"/>
            <a:ext cx="739832" cy="461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81002" y="2072458"/>
            <a:ext cx="910005" cy="447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1002" y="2072458"/>
            <a:ext cx="910004" cy="447698"/>
          </a:xfrm>
          <a:custGeom>
            <a:avLst/>
            <a:gdLst/>
            <a:ahLst/>
            <a:cxnLst/>
            <a:rect l="l" t="t" r="r" b="b"/>
            <a:pathLst>
              <a:path w="910004" h="447698">
                <a:moveTo>
                  <a:pt x="0" y="0"/>
                </a:moveTo>
                <a:lnTo>
                  <a:pt x="910004" y="0"/>
                </a:lnTo>
                <a:lnTo>
                  <a:pt x="910004" y="447698"/>
                </a:lnTo>
                <a:lnTo>
                  <a:pt x="0" y="447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29754" y="2143908"/>
            <a:ext cx="61849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ite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. 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91008" y="2296308"/>
            <a:ext cx="471682" cy="0"/>
          </a:xfrm>
          <a:custGeom>
            <a:avLst/>
            <a:gdLst/>
            <a:ahLst/>
            <a:cxnLst/>
            <a:rect l="l" t="t" r="r" b="b"/>
            <a:pathLst>
              <a:path w="471682">
                <a:moveTo>
                  <a:pt x="0" y="0"/>
                </a:moveTo>
                <a:lnTo>
                  <a:pt x="471682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1986" y="2237353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4843" y="0"/>
                </a:moveTo>
                <a:lnTo>
                  <a:pt x="7067" y="2045"/>
                </a:lnTo>
                <a:lnTo>
                  <a:pt x="0" y="14164"/>
                </a:lnTo>
                <a:lnTo>
                  <a:pt x="2045" y="21940"/>
                </a:lnTo>
                <a:lnTo>
                  <a:pt x="65498" y="58954"/>
                </a:lnTo>
                <a:lnTo>
                  <a:pt x="2045" y="95968"/>
                </a:lnTo>
                <a:lnTo>
                  <a:pt x="0" y="103745"/>
                </a:lnTo>
                <a:lnTo>
                  <a:pt x="7067" y="115862"/>
                </a:lnTo>
                <a:lnTo>
                  <a:pt x="14843" y="117908"/>
                </a:lnTo>
                <a:lnTo>
                  <a:pt x="115909" y="58954"/>
                </a:lnTo>
                <a:lnTo>
                  <a:pt x="14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3314" y="2296198"/>
            <a:ext cx="512958" cy="5296"/>
          </a:xfrm>
          <a:custGeom>
            <a:avLst/>
            <a:gdLst/>
            <a:ahLst/>
            <a:cxnLst/>
            <a:rect l="l" t="t" r="r" b="b"/>
            <a:pathLst>
              <a:path w="512958" h="5296">
                <a:moveTo>
                  <a:pt x="0" y="5296"/>
                </a:moveTo>
                <a:lnTo>
                  <a:pt x="512958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95111" y="2238032"/>
            <a:ext cx="116365" cy="117901"/>
          </a:xfrm>
          <a:custGeom>
            <a:avLst/>
            <a:gdLst/>
            <a:ahLst/>
            <a:cxnLst/>
            <a:rect l="l" t="t" r="r" b="b"/>
            <a:pathLst>
              <a:path w="116365" h="117901">
                <a:moveTo>
                  <a:pt x="14697" y="0"/>
                </a:moveTo>
                <a:lnTo>
                  <a:pt x="6943" y="2125"/>
                </a:lnTo>
                <a:lnTo>
                  <a:pt x="0" y="14315"/>
                </a:lnTo>
                <a:lnTo>
                  <a:pt x="2125" y="22070"/>
                </a:lnTo>
                <a:lnTo>
                  <a:pt x="65958" y="58427"/>
                </a:lnTo>
                <a:lnTo>
                  <a:pt x="2890" y="96094"/>
                </a:lnTo>
                <a:lnTo>
                  <a:pt x="924" y="103892"/>
                </a:lnTo>
                <a:lnTo>
                  <a:pt x="8117" y="115935"/>
                </a:lnTo>
                <a:lnTo>
                  <a:pt x="15915" y="117901"/>
                </a:lnTo>
                <a:lnTo>
                  <a:pt x="116365" y="57906"/>
                </a:lnTo>
                <a:lnTo>
                  <a:pt x="146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2451" y="2044931"/>
            <a:ext cx="1009996" cy="5486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91297" y="2094807"/>
            <a:ext cx="739832" cy="4613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1109" y="2072458"/>
            <a:ext cx="910004" cy="447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1110" y="2072458"/>
            <a:ext cx="910004" cy="447698"/>
          </a:xfrm>
          <a:custGeom>
            <a:avLst/>
            <a:gdLst/>
            <a:ahLst/>
            <a:cxnLst/>
            <a:rect l="l" t="t" r="r" b="b"/>
            <a:pathLst>
              <a:path w="910004" h="447698">
                <a:moveTo>
                  <a:pt x="0" y="0"/>
                </a:moveTo>
                <a:lnTo>
                  <a:pt x="910004" y="0"/>
                </a:lnTo>
                <a:lnTo>
                  <a:pt x="910004" y="447698"/>
                </a:lnTo>
                <a:lnTo>
                  <a:pt x="0" y="447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59862" y="2143908"/>
            <a:ext cx="61849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ite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>
                <a:solidFill>
                  <a:srgbClr val="FFFFFF"/>
                </a:solidFill>
                <a:latin typeface="Arial"/>
                <a:cs typeface="Arial"/>
              </a:rPr>
              <a:t>. 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21114" y="2296308"/>
            <a:ext cx="471682" cy="0"/>
          </a:xfrm>
          <a:custGeom>
            <a:avLst/>
            <a:gdLst/>
            <a:ahLst/>
            <a:cxnLst/>
            <a:rect l="l" t="t" r="r" b="b"/>
            <a:pathLst>
              <a:path w="471682">
                <a:moveTo>
                  <a:pt x="0" y="0"/>
                </a:moveTo>
                <a:lnTo>
                  <a:pt x="471682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2091" y="2237353"/>
            <a:ext cx="115910" cy="117908"/>
          </a:xfrm>
          <a:custGeom>
            <a:avLst/>
            <a:gdLst/>
            <a:ahLst/>
            <a:cxnLst/>
            <a:rect l="l" t="t" r="r" b="b"/>
            <a:pathLst>
              <a:path w="115910" h="117908">
                <a:moveTo>
                  <a:pt x="14845" y="0"/>
                </a:moveTo>
                <a:lnTo>
                  <a:pt x="7068" y="2045"/>
                </a:lnTo>
                <a:lnTo>
                  <a:pt x="0" y="14164"/>
                </a:lnTo>
                <a:lnTo>
                  <a:pt x="2047" y="21940"/>
                </a:lnTo>
                <a:lnTo>
                  <a:pt x="65500" y="58954"/>
                </a:lnTo>
                <a:lnTo>
                  <a:pt x="2047" y="95968"/>
                </a:lnTo>
                <a:lnTo>
                  <a:pt x="0" y="103745"/>
                </a:lnTo>
                <a:lnTo>
                  <a:pt x="7068" y="115862"/>
                </a:lnTo>
                <a:lnTo>
                  <a:pt x="14845" y="117908"/>
                </a:lnTo>
                <a:lnTo>
                  <a:pt x="115910" y="58954"/>
                </a:lnTo>
                <a:lnTo>
                  <a:pt x="14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6921" y="2301495"/>
            <a:ext cx="512957" cy="0"/>
          </a:xfrm>
          <a:custGeom>
            <a:avLst/>
            <a:gdLst/>
            <a:ahLst/>
            <a:cxnLst/>
            <a:rect l="l" t="t" r="r" b="b"/>
            <a:pathLst>
              <a:path w="512957">
                <a:moveTo>
                  <a:pt x="0" y="0"/>
                </a:moveTo>
                <a:lnTo>
                  <a:pt x="512957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09176" y="2242541"/>
            <a:ext cx="115907" cy="117908"/>
          </a:xfrm>
          <a:custGeom>
            <a:avLst/>
            <a:gdLst/>
            <a:ahLst/>
            <a:cxnLst/>
            <a:rect l="l" t="t" r="r" b="b"/>
            <a:pathLst>
              <a:path w="115907" h="117908">
                <a:moveTo>
                  <a:pt x="14843" y="0"/>
                </a:moveTo>
                <a:lnTo>
                  <a:pt x="7067" y="2045"/>
                </a:lnTo>
                <a:lnTo>
                  <a:pt x="0" y="14163"/>
                </a:lnTo>
                <a:lnTo>
                  <a:pt x="2045" y="21939"/>
                </a:lnTo>
                <a:lnTo>
                  <a:pt x="65498" y="58953"/>
                </a:lnTo>
                <a:lnTo>
                  <a:pt x="2045" y="95967"/>
                </a:lnTo>
                <a:lnTo>
                  <a:pt x="0" y="103743"/>
                </a:lnTo>
                <a:lnTo>
                  <a:pt x="7067" y="115860"/>
                </a:lnTo>
                <a:lnTo>
                  <a:pt x="14843" y="117908"/>
                </a:lnTo>
                <a:lnTo>
                  <a:pt x="115907" y="58953"/>
                </a:lnTo>
                <a:lnTo>
                  <a:pt x="14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903650" y="2123364"/>
            <a:ext cx="569595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5110" algn="l"/>
                <a:tab pos="478155" algn="l"/>
              </a:tabLst>
            </a:pPr>
            <a:r>
              <a:rPr sz="2200" dirty="0">
                <a:latin typeface="Arial"/>
                <a:cs typeface="Arial"/>
              </a:rPr>
              <a:t>.	.	.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39563" y="2763126"/>
            <a:ext cx="57594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49702" y="1515662"/>
            <a:ext cx="93980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9400" marR="12700" indent="-266700">
              <a:lnSpc>
                <a:spcPts val="1900"/>
              </a:lnSpc>
            </a:pPr>
            <a:r>
              <a:rPr sz="1600" spc="-60" dirty="0">
                <a:latin typeface="Arial"/>
                <a:cs typeface="Arial"/>
              </a:rPr>
              <a:t>file </a:t>
            </a:r>
            <a:r>
              <a:rPr sz="1600" spc="-30" dirty="0">
                <a:latin typeface="Arial"/>
                <a:cs typeface="Arial"/>
              </a:rPr>
              <a:t>system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r</a:t>
            </a:r>
            <a:r>
              <a:rPr sz="1600" spc="-40" dirty="0">
                <a:latin typeface="Arial"/>
                <a:cs typeface="Arial"/>
              </a:rPr>
              <a:t>ead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028180" y="1515662"/>
            <a:ext cx="93980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700" marR="12700" indent="-254000">
              <a:lnSpc>
                <a:spcPts val="1900"/>
              </a:lnSpc>
            </a:pPr>
            <a:r>
              <a:rPr sz="1600" spc="-60" dirty="0">
                <a:latin typeface="Arial"/>
                <a:cs typeface="Arial"/>
              </a:rPr>
              <a:t>file </a:t>
            </a:r>
            <a:r>
              <a:rPr sz="1600" spc="-3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write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379647" y="1515662"/>
            <a:ext cx="93980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9400" marR="12700" indent="-266700">
              <a:lnSpc>
                <a:spcPts val="1900"/>
              </a:lnSpc>
            </a:pPr>
            <a:r>
              <a:rPr sz="1600" spc="-60" dirty="0">
                <a:latin typeface="Arial"/>
                <a:cs typeface="Arial"/>
              </a:rPr>
              <a:t>file </a:t>
            </a:r>
            <a:r>
              <a:rPr sz="1600" spc="-30" dirty="0">
                <a:latin typeface="Arial"/>
                <a:cs typeface="Arial"/>
              </a:rPr>
              <a:t>system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r</a:t>
            </a:r>
            <a:r>
              <a:rPr sz="1600" spc="-40" dirty="0">
                <a:latin typeface="Arial"/>
                <a:cs typeface="Arial"/>
              </a:rPr>
              <a:t>ead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58512" y="1515662"/>
            <a:ext cx="93980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700" marR="12700" indent="-254000">
              <a:lnSpc>
                <a:spcPts val="1900"/>
              </a:lnSpc>
            </a:pPr>
            <a:r>
              <a:rPr sz="1600" spc="-60" dirty="0">
                <a:latin typeface="Arial"/>
                <a:cs typeface="Arial"/>
              </a:rPr>
              <a:t>file </a:t>
            </a:r>
            <a:r>
              <a:rPr sz="1600" spc="-30" dirty="0">
                <a:latin typeface="Arial"/>
                <a:cs typeface="Arial"/>
              </a:rPr>
              <a:t>system</a:t>
            </a:r>
            <a:r>
              <a:rPr sz="1600" spc="-20" dirty="0">
                <a:latin typeface="Arial"/>
                <a:cs typeface="Arial"/>
              </a:rPr>
              <a:t> write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39563" y="5333531"/>
            <a:ext cx="57594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latin typeface="Arial"/>
                <a:cs typeface="Arial"/>
              </a:rPr>
              <a:t>Input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22181" y="3775938"/>
            <a:ext cx="1816643" cy="1076964"/>
          </a:xfrm>
          <a:custGeom>
            <a:avLst/>
            <a:gdLst/>
            <a:ahLst/>
            <a:cxnLst/>
            <a:rect l="l" t="t" r="r" b="b"/>
            <a:pathLst>
              <a:path w="1816643" h="1076964">
                <a:moveTo>
                  <a:pt x="0" y="1076964"/>
                </a:moveTo>
                <a:lnTo>
                  <a:pt x="1816643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7860" y="3763085"/>
            <a:ext cx="108347" cy="104454"/>
          </a:xfrm>
          <a:custGeom>
            <a:avLst/>
            <a:gdLst/>
            <a:ahLst/>
            <a:cxnLst/>
            <a:rect l="l" t="t" r="r" b="b"/>
            <a:pathLst>
              <a:path w="108347" h="104454">
                <a:moveTo>
                  <a:pt x="108347" y="25706"/>
                </a:moveTo>
                <a:lnTo>
                  <a:pt x="79282" y="25706"/>
                </a:lnTo>
                <a:lnTo>
                  <a:pt x="43576" y="89904"/>
                </a:lnTo>
                <a:lnTo>
                  <a:pt x="45780" y="97637"/>
                </a:lnTo>
                <a:lnTo>
                  <a:pt x="58040" y="104454"/>
                </a:lnTo>
                <a:lnTo>
                  <a:pt x="65773" y="102250"/>
                </a:lnTo>
                <a:lnTo>
                  <a:pt x="108347" y="25706"/>
                </a:lnTo>
                <a:close/>
              </a:path>
              <a:path w="108347" h="104454">
                <a:moveTo>
                  <a:pt x="122645" y="0"/>
                </a:moveTo>
                <a:lnTo>
                  <a:pt x="5645" y="825"/>
                </a:lnTo>
                <a:lnTo>
                  <a:pt x="0" y="6551"/>
                </a:lnTo>
                <a:lnTo>
                  <a:pt x="99" y="20579"/>
                </a:lnTo>
                <a:lnTo>
                  <a:pt x="5824" y="26224"/>
                </a:lnTo>
                <a:lnTo>
                  <a:pt x="108347" y="25706"/>
                </a:lnTo>
                <a:lnTo>
                  <a:pt x="1226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22181" y="4529509"/>
            <a:ext cx="1813511" cy="323393"/>
          </a:xfrm>
          <a:custGeom>
            <a:avLst/>
            <a:gdLst/>
            <a:ahLst/>
            <a:cxnLst/>
            <a:rect l="l" t="t" r="r" b="b"/>
            <a:pathLst>
              <a:path w="1813511" h="323393">
                <a:moveTo>
                  <a:pt x="0" y="323393"/>
                </a:moveTo>
                <a:lnTo>
                  <a:pt x="1813511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8532" y="4484787"/>
            <a:ext cx="121973" cy="116077"/>
          </a:xfrm>
          <a:custGeom>
            <a:avLst/>
            <a:gdLst/>
            <a:ahLst/>
            <a:cxnLst/>
            <a:rect l="l" t="t" r="r" b="b"/>
            <a:pathLst>
              <a:path w="121973" h="116077">
                <a:moveTo>
                  <a:pt x="12128" y="0"/>
                </a:moveTo>
                <a:lnTo>
                  <a:pt x="4832" y="3380"/>
                </a:lnTo>
                <a:lnTo>
                  <a:pt x="0" y="16550"/>
                </a:lnTo>
                <a:lnTo>
                  <a:pt x="3380" y="23846"/>
                </a:lnTo>
                <a:lnTo>
                  <a:pt x="72345" y="49146"/>
                </a:lnTo>
                <a:lnTo>
                  <a:pt x="16376" y="96725"/>
                </a:lnTo>
                <a:lnTo>
                  <a:pt x="15727" y="104740"/>
                </a:lnTo>
                <a:lnTo>
                  <a:pt x="24813" y="115427"/>
                </a:lnTo>
                <a:lnTo>
                  <a:pt x="32828" y="116077"/>
                </a:lnTo>
                <a:lnTo>
                  <a:pt x="121973" y="40297"/>
                </a:lnTo>
                <a:lnTo>
                  <a:pt x="121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22181" y="4852903"/>
            <a:ext cx="1813764" cy="418199"/>
          </a:xfrm>
          <a:custGeom>
            <a:avLst/>
            <a:gdLst/>
            <a:ahLst/>
            <a:cxnLst/>
            <a:rect l="l" t="t" r="r" b="b"/>
            <a:pathLst>
              <a:path w="1813764" h="418199">
                <a:moveTo>
                  <a:pt x="0" y="0"/>
                </a:moveTo>
                <a:lnTo>
                  <a:pt x="1813764" y="41819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37496" y="5196612"/>
            <a:ext cx="123009" cy="114893"/>
          </a:xfrm>
          <a:custGeom>
            <a:avLst/>
            <a:gdLst/>
            <a:ahLst/>
            <a:cxnLst/>
            <a:rect l="l" t="t" r="r" b="b"/>
            <a:pathLst>
              <a:path w="123009" h="114893">
                <a:moveTo>
                  <a:pt x="37773" y="0"/>
                </a:moveTo>
                <a:lnTo>
                  <a:pt x="29737" y="246"/>
                </a:lnTo>
                <a:lnTo>
                  <a:pt x="20126" y="10466"/>
                </a:lnTo>
                <a:lnTo>
                  <a:pt x="20373" y="18502"/>
                </a:lnTo>
                <a:lnTo>
                  <a:pt x="73888" y="68827"/>
                </a:lnTo>
                <a:lnTo>
                  <a:pt x="3741" y="90638"/>
                </a:lnTo>
                <a:lnTo>
                  <a:pt x="0" y="97756"/>
                </a:lnTo>
                <a:lnTo>
                  <a:pt x="4165" y="111151"/>
                </a:lnTo>
                <a:lnTo>
                  <a:pt x="11282" y="114893"/>
                </a:lnTo>
                <a:lnTo>
                  <a:pt x="123009" y="80153"/>
                </a:lnTo>
                <a:lnTo>
                  <a:pt x="377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49771" y="3763477"/>
            <a:ext cx="543119" cy="0"/>
          </a:xfrm>
          <a:custGeom>
            <a:avLst/>
            <a:gdLst/>
            <a:ahLst/>
            <a:cxnLst/>
            <a:rect l="l" t="t" r="r" b="b"/>
            <a:pathLst>
              <a:path w="543119">
                <a:moveTo>
                  <a:pt x="0" y="0"/>
                </a:moveTo>
                <a:lnTo>
                  <a:pt x="54311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02187" y="3704522"/>
            <a:ext cx="115909" cy="117909"/>
          </a:xfrm>
          <a:custGeom>
            <a:avLst/>
            <a:gdLst/>
            <a:ahLst/>
            <a:cxnLst/>
            <a:rect l="l" t="t" r="r" b="b"/>
            <a:pathLst>
              <a:path w="115909" h="117909">
                <a:moveTo>
                  <a:pt x="14845" y="0"/>
                </a:moveTo>
                <a:lnTo>
                  <a:pt x="7068" y="2047"/>
                </a:lnTo>
                <a:lnTo>
                  <a:pt x="0" y="14164"/>
                </a:lnTo>
                <a:lnTo>
                  <a:pt x="2047" y="21940"/>
                </a:lnTo>
                <a:lnTo>
                  <a:pt x="65500" y="58954"/>
                </a:lnTo>
                <a:lnTo>
                  <a:pt x="2047" y="95968"/>
                </a:lnTo>
                <a:lnTo>
                  <a:pt x="0" y="103745"/>
                </a:lnTo>
                <a:lnTo>
                  <a:pt x="7068" y="115862"/>
                </a:lnTo>
                <a:lnTo>
                  <a:pt x="14845" y="117909"/>
                </a:lnTo>
                <a:lnTo>
                  <a:pt x="115909" y="58954"/>
                </a:lnTo>
                <a:lnTo>
                  <a:pt x="14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49771" y="4525477"/>
            <a:ext cx="543119" cy="0"/>
          </a:xfrm>
          <a:custGeom>
            <a:avLst/>
            <a:gdLst/>
            <a:ahLst/>
            <a:cxnLst/>
            <a:rect l="l" t="t" r="r" b="b"/>
            <a:pathLst>
              <a:path w="543119">
                <a:moveTo>
                  <a:pt x="0" y="0"/>
                </a:moveTo>
                <a:lnTo>
                  <a:pt x="54311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02187" y="4466522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4845" y="0"/>
                </a:moveTo>
                <a:lnTo>
                  <a:pt x="7068" y="2047"/>
                </a:lnTo>
                <a:lnTo>
                  <a:pt x="0" y="14164"/>
                </a:lnTo>
                <a:lnTo>
                  <a:pt x="2047" y="21940"/>
                </a:lnTo>
                <a:lnTo>
                  <a:pt x="65500" y="58954"/>
                </a:lnTo>
                <a:lnTo>
                  <a:pt x="2047" y="95968"/>
                </a:lnTo>
                <a:lnTo>
                  <a:pt x="0" y="103745"/>
                </a:lnTo>
                <a:lnTo>
                  <a:pt x="7068" y="115862"/>
                </a:lnTo>
                <a:lnTo>
                  <a:pt x="14845" y="117908"/>
                </a:lnTo>
                <a:lnTo>
                  <a:pt x="115909" y="58954"/>
                </a:lnTo>
                <a:lnTo>
                  <a:pt x="14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9771" y="5278344"/>
            <a:ext cx="543119" cy="0"/>
          </a:xfrm>
          <a:custGeom>
            <a:avLst/>
            <a:gdLst/>
            <a:ahLst/>
            <a:cxnLst/>
            <a:rect l="l" t="t" r="r" b="b"/>
            <a:pathLst>
              <a:path w="543119">
                <a:moveTo>
                  <a:pt x="0" y="0"/>
                </a:moveTo>
                <a:lnTo>
                  <a:pt x="543119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02187" y="5219391"/>
            <a:ext cx="115909" cy="117908"/>
          </a:xfrm>
          <a:custGeom>
            <a:avLst/>
            <a:gdLst/>
            <a:ahLst/>
            <a:cxnLst/>
            <a:rect l="l" t="t" r="r" b="b"/>
            <a:pathLst>
              <a:path w="115909" h="117908">
                <a:moveTo>
                  <a:pt x="14845" y="0"/>
                </a:moveTo>
                <a:lnTo>
                  <a:pt x="7068" y="2045"/>
                </a:lnTo>
                <a:lnTo>
                  <a:pt x="0" y="14163"/>
                </a:lnTo>
                <a:lnTo>
                  <a:pt x="2047" y="21939"/>
                </a:lnTo>
                <a:lnTo>
                  <a:pt x="65500" y="58953"/>
                </a:lnTo>
                <a:lnTo>
                  <a:pt x="2047" y="95967"/>
                </a:lnTo>
                <a:lnTo>
                  <a:pt x="0" y="103743"/>
                </a:lnTo>
                <a:lnTo>
                  <a:pt x="7068" y="115860"/>
                </a:lnTo>
                <a:lnTo>
                  <a:pt x="14845" y="117908"/>
                </a:lnTo>
                <a:lnTo>
                  <a:pt x="115909" y="58953"/>
                </a:lnTo>
                <a:lnTo>
                  <a:pt x="148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65617" y="3445625"/>
            <a:ext cx="594360" cy="681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17969" y="3474022"/>
            <a:ext cx="492899" cy="5789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28717" y="3970779"/>
            <a:ext cx="82151" cy="82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517969" y="3474022"/>
            <a:ext cx="492899" cy="578907"/>
          </a:xfrm>
          <a:custGeom>
            <a:avLst/>
            <a:gdLst/>
            <a:ahLst/>
            <a:cxnLst/>
            <a:rect l="l" t="t" r="r" b="b"/>
            <a:pathLst>
              <a:path w="492899" h="578907">
                <a:moveTo>
                  <a:pt x="410747" y="578907"/>
                </a:moveTo>
                <a:lnTo>
                  <a:pt x="427178" y="513186"/>
                </a:lnTo>
                <a:lnTo>
                  <a:pt x="492899" y="496755"/>
                </a:lnTo>
                <a:lnTo>
                  <a:pt x="410747" y="578907"/>
                </a:lnTo>
                <a:lnTo>
                  <a:pt x="0" y="578907"/>
                </a:lnTo>
                <a:lnTo>
                  <a:pt x="0" y="0"/>
                </a:lnTo>
                <a:lnTo>
                  <a:pt x="492899" y="0"/>
                </a:lnTo>
                <a:lnTo>
                  <a:pt x="492899" y="496755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65617" y="4210396"/>
            <a:ext cx="594360" cy="6774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17969" y="4236022"/>
            <a:ext cx="492899" cy="5789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28717" y="4732779"/>
            <a:ext cx="82151" cy="821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17969" y="4236022"/>
            <a:ext cx="492899" cy="578907"/>
          </a:xfrm>
          <a:custGeom>
            <a:avLst/>
            <a:gdLst/>
            <a:ahLst/>
            <a:cxnLst/>
            <a:rect l="l" t="t" r="r" b="b"/>
            <a:pathLst>
              <a:path w="492899" h="578907">
                <a:moveTo>
                  <a:pt x="410747" y="578907"/>
                </a:moveTo>
                <a:lnTo>
                  <a:pt x="427178" y="513186"/>
                </a:lnTo>
                <a:lnTo>
                  <a:pt x="492899" y="496755"/>
                </a:lnTo>
                <a:lnTo>
                  <a:pt x="410747" y="578907"/>
                </a:lnTo>
                <a:lnTo>
                  <a:pt x="0" y="578907"/>
                </a:lnTo>
                <a:lnTo>
                  <a:pt x="0" y="0"/>
                </a:lnTo>
                <a:lnTo>
                  <a:pt x="492899" y="0"/>
                </a:lnTo>
                <a:lnTo>
                  <a:pt x="492899" y="496755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65617" y="4962697"/>
            <a:ext cx="594360" cy="677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17969" y="4988891"/>
            <a:ext cx="492899" cy="5789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28717" y="5485646"/>
            <a:ext cx="82151" cy="82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517969" y="4988891"/>
            <a:ext cx="492899" cy="578907"/>
          </a:xfrm>
          <a:custGeom>
            <a:avLst/>
            <a:gdLst/>
            <a:ahLst/>
            <a:cxnLst/>
            <a:rect l="l" t="t" r="r" b="b"/>
            <a:pathLst>
              <a:path w="492899" h="578907">
                <a:moveTo>
                  <a:pt x="410747" y="578907"/>
                </a:moveTo>
                <a:lnTo>
                  <a:pt x="427178" y="513186"/>
                </a:lnTo>
                <a:lnTo>
                  <a:pt x="492899" y="496755"/>
                </a:lnTo>
                <a:lnTo>
                  <a:pt x="410747" y="578907"/>
                </a:lnTo>
                <a:lnTo>
                  <a:pt x="0" y="578907"/>
                </a:lnTo>
                <a:lnTo>
                  <a:pt x="0" y="0"/>
                </a:lnTo>
                <a:lnTo>
                  <a:pt x="492899" y="0"/>
                </a:lnTo>
                <a:lnTo>
                  <a:pt x="492899" y="496755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12374" y="3512126"/>
            <a:ext cx="1587731" cy="548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19945" y="3562003"/>
            <a:ext cx="968432" cy="4613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60790" y="3539626"/>
            <a:ext cx="1488981" cy="4476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60790" y="3539627"/>
            <a:ext cx="1488981" cy="447698"/>
          </a:xfrm>
          <a:custGeom>
            <a:avLst/>
            <a:gdLst/>
            <a:ahLst/>
            <a:cxnLst/>
            <a:rect l="l" t="t" r="r" b="b"/>
            <a:pathLst>
              <a:path w="1488981" h="447698">
                <a:moveTo>
                  <a:pt x="0" y="0"/>
                </a:moveTo>
                <a:lnTo>
                  <a:pt x="1488981" y="0"/>
                </a:lnTo>
                <a:lnTo>
                  <a:pt x="1488981" y="447698"/>
                </a:lnTo>
                <a:lnTo>
                  <a:pt x="0" y="447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783280" y="3611077"/>
            <a:ext cx="848994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query 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412374" y="4272741"/>
            <a:ext cx="1587731" cy="5486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19945" y="4326774"/>
            <a:ext cx="968432" cy="457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60790" y="4301626"/>
            <a:ext cx="1488981" cy="4476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60790" y="4301627"/>
            <a:ext cx="1488981" cy="447698"/>
          </a:xfrm>
          <a:custGeom>
            <a:avLst/>
            <a:gdLst/>
            <a:ahLst/>
            <a:cxnLst/>
            <a:rect l="l" t="t" r="r" b="b"/>
            <a:pathLst>
              <a:path w="1488981" h="447698">
                <a:moveTo>
                  <a:pt x="0" y="0"/>
                </a:moveTo>
                <a:lnTo>
                  <a:pt x="1488981" y="0"/>
                </a:lnTo>
                <a:lnTo>
                  <a:pt x="1488981" y="447698"/>
                </a:lnTo>
                <a:lnTo>
                  <a:pt x="0" y="447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783280" y="4373076"/>
            <a:ext cx="848994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query 2</a:t>
            </a:r>
            <a:endParaRPr sz="2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412374" y="5025043"/>
            <a:ext cx="1587731" cy="5486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19945" y="5074919"/>
            <a:ext cx="980901" cy="4613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60790" y="5052527"/>
            <a:ext cx="1488981" cy="44769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60790" y="5052527"/>
            <a:ext cx="1488981" cy="447698"/>
          </a:xfrm>
          <a:custGeom>
            <a:avLst/>
            <a:gdLst/>
            <a:ahLst/>
            <a:cxnLst/>
            <a:rect l="l" t="t" r="r" b="b"/>
            <a:pathLst>
              <a:path w="1488981" h="447698">
                <a:moveTo>
                  <a:pt x="0" y="0"/>
                </a:moveTo>
                <a:lnTo>
                  <a:pt x="1488981" y="0"/>
                </a:lnTo>
                <a:lnTo>
                  <a:pt x="1488981" y="447698"/>
                </a:lnTo>
                <a:lnTo>
                  <a:pt x="0" y="44769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783280" y="5123977"/>
            <a:ext cx="848994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query 3</a:t>
            </a:r>
            <a:endParaRPr sz="2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21751" y="3574252"/>
            <a:ext cx="82550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80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esult 1</a:t>
            </a:r>
            <a:endParaRPr sz="2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121751" y="4329358"/>
            <a:ext cx="82550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80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esult 2</a:t>
            </a:r>
            <a:endParaRPr sz="2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121751" y="5100214"/>
            <a:ext cx="82550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80" dirty="0">
                <a:latin typeface="Arial"/>
                <a:cs typeface="Arial"/>
              </a:rPr>
              <a:t>r</a:t>
            </a:r>
            <a:r>
              <a:rPr sz="2000" spc="-45" dirty="0">
                <a:latin typeface="Arial"/>
                <a:cs typeface="Arial"/>
              </a:rPr>
              <a:t>esult 3</a:t>
            </a:r>
            <a:endParaRPr sz="20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622181" y="4852903"/>
            <a:ext cx="1818135" cy="1059663"/>
          </a:xfrm>
          <a:custGeom>
            <a:avLst/>
            <a:gdLst/>
            <a:ahLst/>
            <a:cxnLst/>
            <a:rect l="l" t="t" r="r" b="b"/>
            <a:pathLst>
              <a:path w="1818135" h="1059663">
                <a:moveTo>
                  <a:pt x="0" y="0"/>
                </a:moveTo>
                <a:lnTo>
                  <a:pt x="1818135" y="1059663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39396" y="5821286"/>
            <a:ext cx="122695" cy="104016"/>
          </a:xfrm>
          <a:custGeom>
            <a:avLst/>
            <a:gdLst/>
            <a:ahLst/>
            <a:cxnLst/>
            <a:rect l="l" t="t" r="r" b="b"/>
            <a:pathLst>
              <a:path w="122695" h="104016">
                <a:moveTo>
                  <a:pt x="57317" y="0"/>
                </a:moveTo>
                <a:lnTo>
                  <a:pt x="45109" y="6909"/>
                </a:lnTo>
                <a:lnTo>
                  <a:pt x="42961" y="14658"/>
                </a:lnTo>
                <a:lnTo>
                  <a:pt x="79143" y="78589"/>
                </a:lnTo>
                <a:lnTo>
                  <a:pt x="5684" y="78616"/>
                </a:lnTo>
                <a:lnTo>
                  <a:pt x="0" y="84304"/>
                </a:lnTo>
                <a:lnTo>
                  <a:pt x="6" y="98332"/>
                </a:lnTo>
                <a:lnTo>
                  <a:pt x="5693" y="104016"/>
                </a:lnTo>
                <a:lnTo>
                  <a:pt x="122695" y="103972"/>
                </a:lnTo>
                <a:lnTo>
                  <a:pt x="65065" y="2147"/>
                </a:lnTo>
                <a:lnTo>
                  <a:pt x="573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32534" y="4767582"/>
            <a:ext cx="289645" cy="170640"/>
          </a:xfrm>
          <a:custGeom>
            <a:avLst/>
            <a:gdLst/>
            <a:ahLst/>
            <a:cxnLst/>
            <a:rect l="l" t="t" r="r" b="b"/>
            <a:pathLst>
              <a:path w="289645" h="170640">
                <a:moveTo>
                  <a:pt x="0" y="85320"/>
                </a:moveTo>
                <a:lnTo>
                  <a:pt x="144822" y="0"/>
                </a:lnTo>
                <a:lnTo>
                  <a:pt x="289645" y="85320"/>
                </a:lnTo>
                <a:lnTo>
                  <a:pt x="144822" y="170640"/>
                </a:lnTo>
                <a:lnTo>
                  <a:pt x="0" y="8532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09996" y="4414057"/>
            <a:ext cx="885305" cy="92686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60823" y="4540784"/>
            <a:ext cx="782384" cy="72627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0823" y="4442986"/>
            <a:ext cx="782384" cy="1955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60823" y="4442986"/>
            <a:ext cx="782383" cy="195595"/>
          </a:xfrm>
          <a:custGeom>
            <a:avLst/>
            <a:gdLst/>
            <a:ahLst/>
            <a:cxnLst/>
            <a:rect l="l" t="t" r="r" b="b"/>
            <a:pathLst>
              <a:path w="782383" h="195595">
                <a:moveTo>
                  <a:pt x="782383" y="97797"/>
                </a:moveTo>
                <a:lnTo>
                  <a:pt x="751641" y="135865"/>
                </a:lnTo>
                <a:lnTo>
                  <a:pt x="706906" y="155556"/>
                </a:lnTo>
                <a:lnTo>
                  <a:pt x="667806" y="166951"/>
                </a:lnTo>
                <a:lnTo>
                  <a:pt x="622224" y="176726"/>
                </a:lnTo>
                <a:lnTo>
                  <a:pt x="570967" y="184679"/>
                </a:lnTo>
                <a:lnTo>
                  <a:pt x="514838" y="190610"/>
                </a:lnTo>
                <a:lnTo>
                  <a:pt x="454645" y="194315"/>
                </a:lnTo>
                <a:lnTo>
                  <a:pt x="391191" y="195595"/>
                </a:lnTo>
                <a:lnTo>
                  <a:pt x="359108" y="195271"/>
                </a:lnTo>
                <a:lnTo>
                  <a:pt x="297183" y="192753"/>
                </a:lnTo>
                <a:lnTo>
                  <a:pt x="238922" y="187910"/>
                </a:lnTo>
                <a:lnTo>
                  <a:pt x="185128" y="180943"/>
                </a:lnTo>
                <a:lnTo>
                  <a:pt x="136608" y="172054"/>
                </a:lnTo>
                <a:lnTo>
                  <a:pt x="94166" y="161443"/>
                </a:lnTo>
                <a:lnTo>
                  <a:pt x="43664" y="142741"/>
                </a:lnTo>
                <a:lnTo>
                  <a:pt x="11369" y="121299"/>
                </a:lnTo>
                <a:lnTo>
                  <a:pt x="0" y="97797"/>
                </a:lnTo>
                <a:lnTo>
                  <a:pt x="1296" y="89776"/>
                </a:lnTo>
                <a:lnTo>
                  <a:pt x="30741" y="59730"/>
                </a:lnTo>
                <a:lnTo>
                  <a:pt x="75477" y="40039"/>
                </a:lnTo>
                <a:lnTo>
                  <a:pt x="114577" y="28644"/>
                </a:lnTo>
                <a:lnTo>
                  <a:pt x="160159" y="18869"/>
                </a:lnTo>
                <a:lnTo>
                  <a:pt x="211416" y="10916"/>
                </a:lnTo>
                <a:lnTo>
                  <a:pt x="267545" y="4985"/>
                </a:lnTo>
                <a:lnTo>
                  <a:pt x="327738" y="1280"/>
                </a:lnTo>
                <a:lnTo>
                  <a:pt x="391191" y="0"/>
                </a:lnTo>
                <a:lnTo>
                  <a:pt x="423275" y="324"/>
                </a:lnTo>
                <a:lnTo>
                  <a:pt x="485199" y="2842"/>
                </a:lnTo>
                <a:lnTo>
                  <a:pt x="543461" y="7685"/>
                </a:lnTo>
                <a:lnTo>
                  <a:pt x="597255" y="14652"/>
                </a:lnTo>
                <a:lnTo>
                  <a:pt x="645775" y="23541"/>
                </a:lnTo>
                <a:lnTo>
                  <a:pt x="688216" y="34152"/>
                </a:lnTo>
                <a:lnTo>
                  <a:pt x="738719" y="52854"/>
                </a:lnTo>
                <a:lnTo>
                  <a:pt x="771014" y="74295"/>
                </a:lnTo>
                <a:lnTo>
                  <a:pt x="782383" y="97797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0823" y="4540784"/>
            <a:ext cx="782383" cy="726278"/>
          </a:xfrm>
          <a:custGeom>
            <a:avLst/>
            <a:gdLst/>
            <a:ahLst/>
            <a:cxnLst/>
            <a:rect l="l" t="t" r="r" b="b"/>
            <a:pathLst>
              <a:path w="782383" h="726278">
                <a:moveTo>
                  <a:pt x="782383" y="628480"/>
                </a:moveTo>
                <a:lnTo>
                  <a:pt x="751641" y="666548"/>
                </a:lnTo>
                <a:lnTo>
                  <a:pt x="706906" y="686239"/>
                </a:lnTo>
                <a:lnTo>
                  <a:pt x="667806" y="697634"/>
                </a:lnTo>
                <a:lnTo>
                  <a:pt x="622224" y="707409"/>
                </a:lnTo>
                <a:lnTo>
                  <a:pt x="570967" y="715362"/>
                </a:lnTo>
                <a:lnTo>
                  <a:pt x="514838" y="721293"/>
                </a:lnTo>
                <a:lnTo>
                  <a:pt x="454645" y="724998"/>
                </a:lnTo>
                <a:lnTo>
                  <a:pt x="391191" y="726278"/>
                </a:lnTo>
                <a:lnTo>
                  <a:pt x="359108" y="725954"/>
                </a:lnTo>
                <a:lnTo>
                  <a:pt x="297183" y="723436"/>
                </a:lnTo>
                <a:lnTo>
                  <a:pt x="238922" y="718593"/>
                </a:lnTo>
                <a:lnTo>
                  <a:pt x="185128" y="711626"/>
                </a:lnTo>
                <a:lnTo>
                  <a:pt x="136608" y="702737"/>
                </a:lnTo>
                <a:lnTo>
                  <a:pt x="94166" y="692126"/>
                </a:lnTo>
                <a:lnTo>
                  <a:pt x="43664" y="673424"/>
                </a:lnTo>
                <a:lnTo>
                  <a:pt x="11369" y="651982"/>
                </a:lnTo>
                <a:lnTo>
                  <a:pt x="0" y="628480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0703" y="6091714"/>
            <a:ext cx="7562592" cy="631284"/>
          </a:xfrm>
          <a:custGeom>
            <a:avLst/>
            <a:gdLst/>
            <a:ahLst/>
            <a:cxnLst/>
            <a:rect l="l" t="t" r="r" b="b"/>
            <a:pathLst>
              <a:path w="7562592" h="631284">
                <a:moveTo>
                  <a:pt x="7459011" y="0"/>
                </a:moveTo>
                <a:lnTo>
                  <a:pt x="95704" y="294"/>
                </a:lnTo>
                <a:lnTo>
                  <a:pt x="55067" y="12039"/>
                </a:lnTo>
                <a:lnTo>
                  <a:pt x="23248" y="38187"/>
                </a:lnTo>
                <a:lnTo>
                  <a:pt x="3997" y="74985"/>
                </a:lnTo>
                <a:lnTo>
                  <a:pt x="0" y="103580"/>
                </a:lnTo>
                <a:lnTo>
                  <a:pt x="295" y="535580"/>
                </a:lnTo>
                <a:lnTo>
                  <a:pt x="12039" y="576217"/>
                </a:lnTo>
                <a:lnTo>
                  <a:pt x="38187" y="608036"/>
                </a:lnTo>
                <a:lnTo>
                  <a:pt x="74985" y="627287"/>
                </a:lnTo>
                <a:lnTo>
                  <a:pt x="103580" y="631284"/>
                </a:lnTo>
                <a:lnTo>
                  <a:pt x="7466888" y="630989"/>
                </a:lnTo>
                <a:lnTo>
                  <a:pt x="7507524" y="619244"/>
                </a:lnTo>
                <a:lnTo>
                  <a:pt x="7539344" y="593097"/>
                </a:lnTo>
                <a:lnTo>
                  <a:pt x="7558595" y="556299"/>
                </a:lnTo>
                <a:lnTo>
                  <a:pt x="7562592" y="527703"/>
                </a:lnTo>
                <a:lnTo>
                  <a:pt x="7562297" y="95704"/>
                </a:lnTo>
                <a:lnTo>
                  <a:pt x="7550552" y="55067"/>
                </a:lnTo>
                <a:lnTo>
                  <a:pt x="7524405" y="23247"/>
                </a:lnTo>
                <a:lnTo>
                  <a:pt x="7487607" y="3997"/>
                </a:lnTo>
                <a:lnTo>
                  <a:pt x="7459011" y="0"/>
                </a:lnTo>
                <a:close/>
              </a:path>
            </a:pathLst>
          </a:custGeom>
          <a:solidFill>
            <a:srgbClr val="E3EBF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0703" y="6091714"/>
            <a:ext cx="7562592" cy="631284"/>
          </a:xfrm>
          <a:custGeom>
            <a:avLst/>
            <a:gdLst/>
            <a:ahLst/>
            <a:cxnLst/>
            <a:rect l="l" t="t" r="r" b="b"/>
            <a:pathLst>
              <a:path w="7562592" h="631284">
                <a:moveTo>
                  <a:pt x="0" y="103580"/>
                </a:moveTo>
                <a:lnTo>
                  <a:pt x="8786" y="61767"/>
                </a:lnTo>
                <a:lnTo>
                  <a:pt x="32643" y="28102"/>
                </a:lnTo>
                <a:lnTo>
                  <a:pt x="67818" y="6339"/>
                </a:lnTo>
                <a:lnTo>
                  <a:pt x="7459011" y="0"/>
                </a:lnTo>
                <a:lnTo>
                  <a:pt x="7473622" y="1022"/>
                </a:lnTo>
                <a:lnTo>
                  <a:pt x="7513136" y="15249"/>
                </a:lnTo>
                <a:lnTo>
                  <a:pt x="7543251" y="43296"/>
                </a:lnTo>
                <a:lnTo>
                  <a:pt x="7560213" y="81410"/>
                </a:lnTo>
                <a:lnTo>
                  <a:pt x="7562592" y="527703"/>
                </a:lnTo>
                <a:lnTo>
                  <a:pt x="7561569" y="542315"/>
                </a:lnTo>
                <a:lnTo>
                  <a:pt x="7547342" y="581829"/>
                </a:lnTo>
                <a:lnTo>
                  <a:pt x="7519295" y="611943"/>
                </a:lnTo>
                <a:lnTo>
                  <a:pt x="7481181" y="628906"/>
                </a:lnTo>
                <a:lnTo>
                  <a:pt x="103580" y="631284"/>
                </a:lnTo>
                <a:lnTo>
                  <a:pt x="88969" y="630262"/>
                </a:lnTo>
                <a:lnTo>
                  <a:pt x="49455" y="616035"/>
                </a:lnTo>
                <a:lnTo>
                  <a:pt x="19340" y="587988"/>
                </a:lnTo>
                <a:lnTo>
                  <a:pt x="2378" y="549874"/>
                </a:lnTo>
                <a:lnTo>
                  <a:pt x="0" y="103580"/>
                </a:lnTo>
                <a:close/>
              </a:path>
            </a:pathLst>
          </a:custGeom>
          <a:ln w="19049">
            <a:solidFill>
              <a:srgbClr val="6095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252622" y="5622650"/>
            <a:ext cx="6644640" cy="996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11530" algn="ctr">
              <a:lnSpc>
                <a:spcPct val="100000"/>
              </a:lnSpc>
              <a:tabLst>
                <a:tab pos="232410" algn="l"/>
                <a:tab pos="465455" algn="l"/>
              </a:tabLst>
            </a:pPr>
            <a:r>
              <a:rPr sz="2200" dirty="0">
                <a:latin typeface="Arial"/>
                <a:cs typeface="Arial"/>
              </a:rPr>
              <a:t>.	.	.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000" spc="-55" dirty="0">
                <a:latin typeface="Arial"/>
                <a:cs typeface="Arial"/>
              </a:rPr>
              <a:t>Commonly </a:t>
            </a:r>
            <a:r>
              <a:rPr sz="3000" spc="-35" dirty="0">
                <a:latin typeface="Arial"/>
                <a:cs typeface="Arial"/>
              </a:rPr>
              <a:t>spend 90% </a:t>
            </a:r>
            <a:r>
              <a:rPr sz="3000" spc="-40" dirty="0">
                <a:latin typeface="Arial"/>
                <a:cs typeface="Arial"/>
              </a:rPr>
              <a:t>of </a:t>
            </a:r>
            <a:r>
              <a:rPr sz="3000" spc="-45" dirty="0">
                <a:latin typeface="Arial"/>
                <a:cs typeface="Arial"/>
              </a:rPr>
              <a:t>time </a:t>
            </a:r>
            <a:r>
              <a:rPr sz="3000" spc="-30" dirty="0">
                <a:latin typeface="Arial"/>
                <a:cs typeface="Arial"/>
              </a:rPr>
              <a:t>doing </a:t>
            </a:r>
            <a:r>
              <a:rPr sz="3000" spc="-40" dirty="0">
                <a:latin typeface="Arial"/>
                <a:cs typeface="Arial"/>
              </a:rPr>
              <a:t>I/O</a:t>
            </a:r>
            <a:endParaRPr sz="30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807314" y="3594973"/>
            <a:ext cx="93980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79400" marR="12700" indent="-266700">
              <a:lnSpc>
                <a:spcPts val="1900"/>
              </a:lnSpc>
            </a:pPr>
            <a:r>
              <a:rPr sz="1600" spc="-60" dirty="0">
                <a:latin typeface="Arial"/>
                <a:cs typeface="Arial"/>
              </a:rPr>
              <a:t>file </a:t>
            </a:r>
            <a:r>
              <a:rPr sz="1600" spc="-30" dirty="0">
                <a:latin typeface="Arial"/>
                <a:cs typeface="Arial"/>
              </a:rPr>
              <a:t>system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r</a:t>
            </a:r>
            <a:r>
              <a:rPr sz="1600" spc="-40" dirty="0">
                <a:latin typeface="Arial"/>
                <a:cs typeface="Arial"/>
              </a:rPr>
              <a:t>ead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736571" y="1891145"/>
            <a:ext cx="752301" cy="78970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87523" y="1999688"/>
            <a:ext cx="652426" cy="6056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87524" y="1918135"/>
            <a:ext cx="652425" cy="1631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87523" y="1918135"/>
            <a:ext cx="652425" cy="163105"/>
          </a:xfrm>
          <a:custGeom>
            <a:avLst/>
            <a:gdLst/>
            <a:ahLst/>
            <a:cxnLst/>
            <a:rect l="l" t="t" r="r" b="b"/>
            <a:pathLst>
              <a:path w="652425" h="163105">
                <a:moveTo>
                  <a:pt x="652425" y="81553"/>
                </a:moveTo>
                <a:lnTo>
                  <a:pt x="626790" y="113297"/>
                </a:lnTo>
                <a:lnTo>
                  <a:pt x="589485" y="129717"/>
                </a:lnTo>
                <a:lnTo>
                  <a:pt x="538508" y="143474"/>
                </a:lnTo>
                <a:lnTo>
                  <a:pt x="498048" y="150887"/>
                </a:lnTo>
                <a:lnTo>
                  <a:pt x="453189" y="156697"/>
                </a:lnTo>
                <a:lnTo>
                  <a:pt x="404605" y="160735"/>
                </a:lnTo>
                <a:lnTo>
                  <a:pt x="352967" y="162835"/>
                </a:lnTo>
                <a:lnTo>
                  <a:pt x="326213" y="163105"/>
                </a:lnTo>
                <a:lnTo>
                  <a:pt x="299458" y="162835"/>
                </a:lnTo>
                <a:lnTo>
                  <a:pt x="247820" y="160735"/>
                </a:lnTo>
                <a:lnTo>
                  <a:pt x="199236" y="156697"/>
                </a:lnTo>
                <a:lnTo>
                  <a:pt x="154378" y="150887"/>
                </a:lnTo>
                <a:lnTo>
                  <a:pt x="113917" y="143474"/>
                </a:lnTo>
                <a:lnTo>
                  <a:pt x="62940" y="129717"/>
                </a:lnTo>
                <a:lnTo>
                  <a:pt x="25635" y="113297"/>
                </a:lnTo>
                <a:lnTo>
                  <a:pt x="0" y="81553"/>
                </a:lnTo>
                <a:lnTo>
                  <a:pt x="1081" y="74864"/>
                </a:lnTo>
                <a:lnTo>
                  <a:pt x="36411" y="44074"/>
                </a:lnTo>
                <a:lnTo>
                  <a:pt x="78525" y="28479"/>
                </a:lnTo>
                <a:lnTo>
                  <a:pt x="133555" y="15735"/>
                </a:lnTo>
                <a:lnTo>
                  <a:pt x="176299" y="9102"/>
                </a:lnTo>
                <a:lnTo>
                  <a:pt x="223104" y="4157"/>
                </a:lnTo>
                <a:lnTo>
                  <a:pt x="273299" y="1067"/>
                </a:lnTo>
                <a:lnTo>
                  <a:pt x="326213" y="0"/>
                </a:lnTo>
                <a:lnTo>
                  <a:pt x="352967" y="270"/>
                </a:lnTo>
                <a:lnTo>
                  <a:pt x="404605" y="2370"/>
                </a:lnTo>
                <a:lnTo>
                  <a:pt x="453189" y="6408"/>
                </a:lnTo>
                <a:lnTo>
                  <a:pt x="498048" y="12218"/>
                </a:lnTo>
                <a:lnTo>
                  <a:pt x="538508" y="19631"/>
                </a:lnTo>
                <a:lnTo>
                  <a:pt x="589485" y="33388"/>
                </a:lnTo>
                <a:lnTo>
                  <a:pt x="626790" y="49808"/>
                </a:lnTo>
                <a:lnTo>
                  <a:pt x="652425" y="81553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87523" y="1999688"/>
            <a:ext cx="652425" cy="605637"/>
          </a:xfrm>
          <a:custGeom>
            <a:avLst/>
            <a:gdLst/>
            <a:ahLst/>
            <a:cxnLst/>
            <a:rect l="l" t="t" r="r" b="b"/>
            <a:pathLst>
              <a:path w="652425" h="605637">
                <a:moveTo>
                  <a:pt x="652425" y="524084"/>
                </a:moveTo>
                <a:lnTo>
                  <a:pt x="626790" y="555828"/>
                </a:lnTo>
                <a:lnTo>
                  <a:pt x="589485" y="572248"/>
                </a:lnTo>
                <a:lnTo>
                  <a:pt x="538508" y="586006"/>
                </a:lnTo>
                <a:lnTo>
                  <a:pt x="498048" y="593419"/>
                </a:lnTo>
                <a:lnTo>
                  <a:pt x="453189" y="599228"/>
                </a:lnTo>
                <a:lnTo>
                  <a:pt x="404605" y="603267"/>
                </a:lnTo>
                <a:lnTo>
                  <a:pt x="352967" y="605367"/>
                </a:lnTo>
                <a:lnTo>
                  <a:pt x="326213" y="605637"/>
                </a:lnTo>
                <a:lnTo>
                  <a:pt x="299458" y="605367"/>
                </a:lnTo>
                <a:lnTo>
                  <a:pt x="247820" y="603267"/>
                </a:lnTo>
                <a:lnTo>
                  <a:pt x="199236" y="599228"/>
                </a:lnTo>
                <a:lnTo>
                  <a:pt x="154378" y="593419"/>
                </a:lnTo>
                <a:lnTo>
                  <a:pt x="113917" y="586006"/>
                </a:lnTo>
                <a:lnTo>
                  <a:pt x="62940" y="572248"/>
                </a:lnTo>
                <a:lnTo>
                  <a:pt x="25635" y="555828"/>
                </a:lnTo>
                <a:lnTo>
                  <a:pt x="0" y="524084"/>
                </a:lnTo>
                <a:lnTo>
                  <a:pt x="1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815541" y="1965959"/>
            <a:ext cx="752301" cy="7897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66920" y="2075317"/>
            <a:ext cx="652426" cy="6056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66921" y="1993764"/>
            <a:ext cx="652425" cy="1631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66920" y="1993764"/>
            <a:ext cx="652425" cy="163105"/>
          </a:xfrm>
          <a:custGeom>
            <a:avLst/>
            <a:gdLst/>
            <a:ahLst/>
            <a:cxnLst/>
            <a:rect l="l" t="t" r="r" b="b"/>
            <a:pathLst>
              <a:path w="652425" h="163105">
                <a:moveTo>
                  <a:pt x="652425" y="81553"/>
                </a:moveTo>
                <a:lnTo>
                  <a:pt x="626790" y="113297"/>
                </a:lnTo>
                <a:lnTo>
                  <a:pt x="589485" y="129717"/>
                </a:lnTo>
                <a:lnTo>
                  <a:pt x="538508" y="143474"/>
                </a:lnTo>
                <a:lnTo>
                  <a:pt x="498048" y="150887"/>
                </a:lnTo>
                <a:lnTo>
                  <a:pt x="453189" y="156697"/>
                </a:lnTo>
                <a:lnTo>
                  <a:pt x="404605" y="160735"/>
                </a:lnTo>
                <a:lnTo>
                  <a:pt x="352967" y="162835"/>
                </a:lnTo>
                <a:lnTo>
                  <a:pt x="326212" y="163105"/>
                </a:lnTo>
                <a:lnTo>
                  <a:pt x="299458" y="162835"/>
                </a:lnTo>
                <a:lnTo>
                  <a:pt x="247820" y="160735"/>
                </a:lnTo>
                <a:lnTo>
                  <a:pt x="199236" y="156697"/>
                </a:lnTo>
                <a:lnTo>
                  <a:pt x="154378" y="150887"/>
                </a:lnTo>
                <a:lnTo>
                  <a:pt x="113917" y="143474"/>
                </a:lnTo>
                <a:lnTo>
                  <a:pt x="62940" y="129717"/>
                </a:lnTo>
                <a:lnTo>
                  <a:pt x="25635" y="113297"/>
                </a:lnTo>
                <a:lnTo>
                  <a:pt x="0" y="81553"/>
                </a:lnTo>
                <a:lnTo>
                  <a:pt x="1081" y="74864"/>
                </a:lnTo>
                <a:lnTo>
                  <a:pt x="36411" y="44074"/>
                </a:lnTo>
                <a:lnTo>
                  <a:pt x="78525" y="28479"/>
                </a:lnTo>
                <a:lnTo>
                  <a:pt x="133555" y="15735"/>
                </a:lnTo>
                <a:lnTo>
                  <a:pt x="176299" y="9102"/>
                </a:lnTo>
                <a:lnTo>
                  <a:pt x="223104" y="4157"/>
                </a:lnTo>
                <a:lnTo>
                  <a:pt x="273299" y="1067"/>
                </a:lnTo>
                <a:lnTo>
                  <a:pt x="326212" y="0"/>
                </a:lnTo>
                <a:lnTo>
                  <a:pt x="352967" y="270"/>
                </a:lnTo>
                <a:lnTo>
                  <a:pt x="404605" y="2370"/>
                </a:lnTo>
                <a:lnTo>
                  <a:pt x="453189" y="6408"/>
                </a:lnTo>
                <a:lnTo>
                  <a:pt x="498048" y="12218"/>
                </a:lnTo>
                <a:lnTo>
                  <a:pt x="538508" y="19631"/>
                </a:lnTo>
                <a:lnTo>
                  <a:pt x="589485" y="33388"/>
                </a:lnTo>
                <a:lnTo>
                  <a:pt x="626790" y="49808"/>
                </a:lnTo>
                <a:lnTo>
                  <a:pt x="652425" y="81553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66920" y="2075317"/>
            <a:ext cx="652425" cy="605637"/>
          </a:xfrm>
          <a:custGeom>
            <a:avLst/>
            <a:gdLst/>
            <a:ahLst/>
            <a:cxnLst/>
            <a:rect l="l" t="t" r="r" b="b"/>
            <a:pathLst>
              <a:path w="652425" h="605637">
                <a:moveTo>
                  <a:pt x="652425" y="524084"/>
                </a:moveTo>
                <a:lnTo>
                  <a:pt x="626790" y="555828"/>
                </a:lnTo>
                <a:lnTo>
                  <a:pt x="589485" y="572248"/>
                </a:lnTo>
                <a:lnTo>
                  <a:pt x="538508" y="586006"/>
                </a:lnTo>
                <a:lnTo>
                  <a:pt x="498048" y="593419"/>
                </a:lnTo>
                <a:lnTo>
                  <a:pt x="453189" y="599228"/>
                </a:lnTo>
                <a:lnTo>
                  <a:pt x="404605" y="603267"/>
                </a:lnTo>
                <a:lnTo>
                  <a:pt x="352967" y="605367"/>
                </a:lnTo>
                <a:lnTo>
                  <a:pt x="326212" y="605637"/>
                </a:lnTo>
                <a:lnTo>
                  <a:pt x="299458" y="605367"/>
                </a:lnTo>
                <a:lnTo>
                  <a:pt x="247820" y="603267"/>
                </a:lnTo>
                <a:lnTo>
                  <a:pt x="199236" y="599228"/>
                </a:lnTo>
                <a:lnTo>
                  <a:pt x="154378" y="593419"/>
                </a:lnTo>
                <a:lnTo>
                  <a:pt x="113917" y="586006"/>
                </a:lnTo>
                <a:lnTo>
                  <a:pt x="62940" y="572248"/>
                </a:lnTo>
                <a:lnTo>
                  <a:pt x="25635" y="555828"/>
                </a:lnTo>
                <a:lnTo>
                  <a:pt x="0" y="524084"/>
                </a:lnTo>
                <a:lnTo>
                  <a:pt x="1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98669" y="2053243"/>
            <a:ext cx="752301" cy="78970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47459" y="2163655"/>
            <a:ext cx="652428" cy="60563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47460" y="2082102"/>
            <a:ext cx="652426" cy="1631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47459" y="2082102"/>
            <a:ext cx="652426" cy="163105"/>
          </a:xfrm>
          <a:custGeom>
            <a:avLst/>
            <a:gdLst/>
            <a:ahLst/>
            <a:cxnLst/>
            <a:rect l="l" t="t" r="r" b="b"/>
            <a:pathLst>
              <a:path w="652426" h="163105">
                <a:moveTo>
                  <a:pt x="652426" y="81553"/>
                </a:moveTo>
                <a:lnTo>
                  <a:pt x="626790" y="113297"/>
                </a:lnTo>
                <a:lnTo>
                  <a:pt x="589485" y="129717"/>
                </a:lnTo>
                <a:lnTo>
                  <a:pt x="538509" y="143474"/>
                </a:lnTo>
                <a:lnTo>
                  <a:pt x="498048" y="150887"/>
                </a:lnTo>
                <a:lnTo>
                  <a:pt x="453189" y="156697"/>
                </a:lnTo>
                <a:lnTo>
                  <a:pt x="404605" y="160735"/>
                </a:lnTo>
                <a:lnTo>
                  <a:pt x="352967" y="162835"/>
                </a:lnTo>
                <a:lnTo>
                  <a:pt x="326212" y="163105"/>
                </a:lnTo>
                <a:lnTo>
                  <a:pt x="299458" y="162835"/>
                </a:lnTo>
                <a:lnTo>
                  <a:pt x="247820" y="160735"/>
                </a:lnTo>
                <a:lnTo>
                  <a:pt x="199236" y="156697"/>
                </a:lnTo>
                <a:lnTo>
                  <a:pt x="154378" y="150887"/>
                </a:lnTo>
                <a:lnTo>
                  <a:pt x="113917" y="143474"/>
                </a:lnTo>
                <a:lnTo>
                  <a:pt x="62940" y="129717"/>
                </a:lnTo>
                <a:lnTo>
                  <a:pt x="25635" y="113297"/>
                </a:lnTo>
                <a:lnTo>
                  <a:pt x="0" y="81553"/>
                </a:lnTo>
                <a:lnTo>
                  <a:pt x="1081" y="74864"/>
                </a:lnTo>
                <a:lnTo>
                  <a:pt x="36411" y="44074"/>
                </a:lnTo>
                <a:lnTo>
                  <a:pt x="78525" y="28479"/>
                </a:lnTo>
                <a:lnTo>
                  <a:pt x="133555" y="15735"/>
                </a:lnTo>
                <a:lnTo>
                  <a:pt x="176299" y="9102"/>
                </a:lnTo>
                <a:lnTo>
                  <a:pt x="223104" y="4157"/>
                </a:lnTo>
                <a:lnTo>
                  <a:pt x="273299" y="1067"/>
                </a:lnTo>
                <a:lnTo>
                  <a:pt x="326212" y="0"/>
                </a:lnTo>
                <a:lnTo>
                  <a:pt x="352967" y="270"/>
                </a:lnTo>
                <a:lnTo>
                  <a:pt x="404605" y="2370"/>
                </a:lnTo>
                <a:lnTo>
                  <a:pt x="453189" y="6408"/>
                </a:lnTo>
                <a:lnTo>
                  <a:pt x="498048" y="12218"/>
                </a:lnTo>
                <a:lnTo>
                  <a:pt x="538509" y="19631"/>
                </a:lnTo>
                <a:lnTo>
                  <a:pt x="589485" y="33388"/>
                </a:lnTo>
                <a:lnTo>
                  <a:pt x="626790" y="49808"/>
                </a:lnTo>
                <a:lnTo>
                  <a:pt x="652426" y="81553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47459" y="2163656"/>
            <a:ext cx="652426" cy="605637"/>
          </a:xfrm>
          <a:custGeom>
            <a:avLst/>
            <a:gdLst/>
            <a:ahLst/>
            <a:cxnLst/>
            <a:rect l="l" t="t" r="r" b="b"/>
            <a:pathLst>
              <a:path w="652426" h="605637">
                <a:moveTo>
                  <a:pt x="652426" y="524084"/>
                </a:moveTo>
                <a:lnTo>
                  <a:pt x="626790" y="555828"/>
                </a:lnTo>
                <a:lnTo>
                  <a:pt x="589485" y="572248"/>
                </a:lnTo>
                <a:lnTo>
                  <a:pt x="538509" y="586006"/>
                </a:lnTo>
                <a:lnTo>
                  <a:pt x="498048" y="593419"/>
                </a:lnTo>
                <a:lnTo>
                  <a:pt x="453189" y="599228"/>
                </a:lnTo>
                <a:lnTo>
                  <a:pt x="404605" y="603267"/>
                </a:lnTo>
                <a:lnTo>
                  <a:pt x="352967" y="605367"/>
                </a:lnTo>
                <a:lnTo>
                  <a:pt x="326212" y="605637"/>
                </a:lnTo>
                <a:lnTo>
                  <a:pt x="299458" y="605367"/>
                </a:lnTo>
                <a:lnTo>
                  <a:pt x="247820" y="603267"/>
                </a:lnTo>
                <a:lnTo>
                  <a:pt x="199236" y="599228"/>
                </a:lnTo>
                <a:lnTo>
                  <a:pt x="154378" y="593419"/>
                </a:lnTo>
                <a:lnTo>
                  <a:pt x="113917" y="586006"/>
                </a:lnTo>
                <a:lnTo>
                  <a:pt x="62940" y="572248"/>
                </a:lnTo>
                <a:lnTo>
                  <a:pt x="25635" y="555828"/>
                </a:lnTo>
                <a:lnTo>
                  <a:pt x="0" y="524084"/>
                </a:lnTo>
                <a:lnTo>
                  <a:pt x="1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67300" y="1891145"/>
            <a:ext cx="752301" cy="78970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17630" y="1999688"/>
            <a:ext cx="652426" cy="60563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517630" y="1918135"/>
            <a:ext cx="652426" cy="16310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17630" y="1918135"/>
            <a:ext cx="652425" cy="163105"/>
          </a:xfrm>
          <a:custGeom>
            <a:avLst/>
            <a:gdLst/>
            <a:ahLst/>
            <a:cxnLst/>
            <a:rect l="l" t="t" r="r" b="b"/>
            <a:pathLst>
              <a:path w="652425" h="163105">
                <a:moveTo>
                  <a:pt x="652425" y="81553"/>
                </a:moveTo>
                <a:lnTo>
                  <a:pt x="626789" y="113297"/>
                </a:lnTo>
                <a:lnTo>
                  <a:pt x="589485" y="129717"/>
                </a:lnTo>
                <a:lnTo>
                  <a:pt x="538508" y="143474"/>
                </a:lnTo>
                <a:lnTo>
                  <a:pt x="498047" y="150887"/>
                </a:lnTo>
                <a:lnTo>
                  <a:pt x="453189" y="156697"/>
                </a:lnTo>
                <a:lnTo>
                  <a:pt x="404605" y="160735"/>
                </a:lnTo>
                <a:lnTo>
                  <a:pt x="352967" y="162835"/>
                </a:lnTo>
                <a:lnTo>
                  <a:pt x="326212" y="163105"/>
                </a:lnTo>
                <a:lnTo>
                  <a:pt x="299458" y="162835"/>
                </a:lnTo>
                <a:lnTo>
                  <a:pt x="247819" y="160735"/>
                </a:lnTo>
                <a:lnTo>
                  <a:pt x="199235" y="156697"/>
                </a:lnTo>
                <a:lnTo>
                  <a:pt x="154377" y="150887"/>
                </a:lnTo>
                <a:lnTo>
                  <a:pt x="113916" y="143474"/>
                </a:lnTo>
                <a:lnTo>
                  <a:pt x="62940" y="129717"/>
                </a:lnTo>
                <a:lnTo>
                  <a:pt x="25635" y="113297"/>
                </a:lnTo>
                <a:lnTo>
                  <a:pt x="0" y="81553"/>
                </a:lnTo>
                <a:lnTo>
                  <a:pt x="1081" y="74864"/>
                </a:lnTo>
                <a:lnTo>
                  <a:pt x="36411" y="44074"/>
                </a:lnTo>
                <a:lnTo>
                  <a:pt x="78525" y="28479"/>
                </a:lnTo>
                <a:lnTo>
                  <a:pt x="133555" y="15735"/>
                </a:lnTo>
                <a:lnTo>
                  <a:pt x="176298" y="9102"/>
                </a:lnTo>
                <a:lnTo>
                  <a:pt x="223104" y="4157"/>
                </a:lnTo>
                <a:lnTo>
                  <a:pt x="273299" y="1067"/>
                </a:lnTo>
                <a:lnTo>
                  <a:pt x="326212" y="0"/>
                </a:lnTo>
                <a:lnTo>
                  <a:pt x="352967" y="270"/>
                </a:lnTo>
                <a:lnTo>
                  <a:pt x="404605" y="2370"/>
                </a:lnTo>
                <a:lnTo>
                  <a:pt x="453189" y="6408"/>
                </a:lnTo>
                <a:lnTo>
                  <a:pt x="498047" y="12218"/>
                </a:lnTo>
                <a:lnTo>
                  <a:pt x="538508" y="19631"/>
                </a:lnTo>
                <a:lnTo>
                  <a:pt x="589485" y="33388"/>
                </a:lnTo>
                <a:lnTo>
                  <a:pt x="626789" y="49808"/>
                </a:lnTo>
                <a:lnTo>
                  <a:pt x="652425" y="81553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17630" y="1999688"/>
            <a:ext cx="652425" cy="605637"/>
          </a:xfrm>
          <a:custGeom>
            <a:avLst/>
            <a:gdLst/>
            <a:ahLst/>
            <a:cxnLst/>
            <a:rect l="l" t="t" r="r" b="b"/>
            <a:pathLst>
              <a:path w="652425" h="605637">
                <a:moveTo>
                  <a:pt x="652425" y="524084"/>
                </a:moveTo>
                <a:lnTo>
                  <a:pt x="626789" y="555828"/>
                </a:lnTo>
                <a:lnTo>
                  <a:pt x="589485" y="572248"/>
                </a:lnTo>
                <a:lnTo>
                  <a:pt x="538508" y="586006"/>
                </a:lnTo>
                <a:lnTo>
                  <a:pt x="498047" y="593419"/>
                </a:lnTo>
                <a:lnTo>
                  <a:pt x="453189" y="599228"/>
                </a:lnTo>
                <a:lnTo>
                  <a:pt x="404605" y="603267"/>
                </a:lnTo>
                <a:lnTo>
                  <a:pt x="352967" y="605367"/>
                </a:lnTo>
                <a:lnTo>
                  <a:pt x="326212" y="605637"/>
                </a:lnTo>
                <a:lnTo>
                  <a:pt x="299458" y="605367"/>
                </a:lnTo>
                <a:lnTo>
                  <a:pt x="247819" y="603267"/>
                </a:lnTo>
                <a:lnTo>
                  <a:pt x="199235" y="599228"/>
                </a:lnTo>
                <a:lnTo>
                  <a:pt x="154377" y="593419"/>
                </a:lnTo>
                <a:lnTo>
                  <a:pt x="113916" y="586006"/>
                </a:lnTo>
                <a:lnTo>
                  <a:pt x="62940" y="572248"/>
                </a:lnTo>
                <a:lnTo>
                  <a:pt x="25635" y="555828"/>
                </a:lnTo>
                <a:lnTo>
                  <a:pt x="0" y="524084"/>
                </a:lnTo>
                <a:lnTo>
                  <a:pt x="0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546272" y="1965959"/>
            <a:ext cx="752301" cy="78970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97027" y="2075317"/>
            <a:ext cx="652426" cy="60563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97029" y="1993764"/>
            <a:ext cx="652425" cy="1631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97028" y="1993764"/>
            <a:ext cx="652425" cy="163105"/>
          </a:xfrm>
          <a:custGeom>
            <a:avLst/>
            <a:gdLst/>
            <a:ahLst/>
            <a:cxnLst/>
            <a:rect l="l" t="t" r="r" b="b"/>
            <a:pathLst>
              <a:path w="652425" h="163105">
                <a:moveTo>
                  <a:pt x="652425" y="81553"/>
                </a:moveTo>
                <a:lnTo>
                  <a:pt x="626789" y="113297"/>
                </a:lnTo>
                <a:lnTo>
                  <a:pt x="589485" y="129717"/>
                </a:lnTo>
                <a:lnTo>
                  <a:pt x="538508" y="143474"/>
                </a:lnTo>
                <a:lnTo>
                  <a:pt x="498047" y="150887"/>
                </a:lnTo>
                <a:lnTo>
                  <a:pt x="453189" y="156697"/>
                </a:lnTo>
                <a:lnTo>
                  <a:pt x="404605" y="160735"/>
                </a:lnTo>
                <a:lnTo>
                  <a:pt x="352967" y="162835"/>
                </a:lnTo>
                <a:lnTo>
                  <a:pt x="326212" y="163105"/>
                </a:lnTo>
                <a:lnTo>
                  <a:pt x="299458" y="162835"/>
                </a:lnTo>
                <a:lnTo>
                  <a:pt x="247819" y="160735"/>
                </a:lnTo>
                <a:lnTo>
                  <a:pt x="199235" y="156697"/>
                </a:lnTo>
                <a:lnTo>
                  <a:pt x="154377" y="150887"/>
                </a:lnTo>
                <a:lnTo>
                  <a:pt x="113916" y="143474"/>
                </a:lnTo>
                <a:lnTo>
                  <a:pt x="62940" y="129717"/>
                </a:lnTo>
                <a:lnTo>
                  <a:pt x="25635" y="113297"/>
                </a:lnTo>
                <a:lnTo>
                  <a:pt x="0" y="81553"/>
                </a:lnTo>
                <a:lnTo>
                  <a:pt x="1081" y="74864"/>
                </a:lnTo>
                <a:lnTo>
                  <a:pt x="36411" y="44074"/>
                </a:lnTo>
                <a:lnTo>
                  <a:pt x="78525" y="28479"/>
                </a:lnTo>
                <a:lnTo>
                  <a:pt x="133555" y="15735"/>
                </a:lnTo>
                <a:lnTo>
                  <a:pt x="176298" y="9102"/>
                </a:lnTo>
                <a:lnTo>
                  <a:pt x="223104" y="4157"/>
                </a:lnTo>
                <a:lnTo>
                  <a:pt x="273299" y="1067"/>
                </a:lnTo>
                <a:lnTo>
                  <a:pt x="326212" y="0"/>
                </a:lnTo>
                <a:lnTo>
                  <a:pt x="352967" y="270"/>
                </a:lnTo>
                <a:lnTo>
                  <a:pt x="404605" y="2370"/>
                </a:lnTo>
                <a:lnTo>
                  <a:pt x="453189" y="6408"/>
                </a:lnTo>
                <a:lnTo>
                  <a:pt x="498047" y="12218"/>
                </a:lnTo>
                <a:lnTo>
                  <a:pt x="538508" y="19631"/>
                </a:lnTo>
                <a:lnTo>
                  <a:pt x="589485" y="33388"/>
                </a:lnTo>
                <a:lnTo>
                  <a:pt x="626789" y="49808"/>
                </a:lnTo>
                <a:lnTo>
                  <a:pt x="652425" y="81553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97028" y="2075317"/>
            <a:ext cx="652425" cy="605637"/>
          </a:xfrm>
          <a:custGeom>
            <a:avLst/>
            <a:gdLst/>
            <a:ahLst/>
            <a:cxnLst/>
            <a:rect l="l" t="t" r="r" b="b"/>
            <a:pathLst>
              <a:path w="652425" h="605637">
                <a:moveTo>
                  <a:pt x="652425" y="524084"/>
                </a:moveTo>
                <a:lnTo>
                  <a:pt x="626789" y="555828"/>
                </a:lnTo>
                <a:lnTo>
                  <a:pt x="589485" y="572248"/>
                </a:lnTo>
                <a:lnTo>
                  <a:pt x="538508" y="586006"/>
                </a:lnTo>
                <a:lnTo>
                  <a:pt x="498047" y="593419"/>
                </a:lnTo>
                <a:lnTo>
                  <a:pt x="453189" y="599228"/>
                </a:lnTo>
                <a:lnTo>
                  <a:pt x="404605" y="603267"/>
                </a:lnTo>
                <a:lnTo>
                  <a:pt x="352967" y="605367"/>
                </a:lnTo>
                <a:lnTo>
                  <a:pt x="326212" y="605637"/>
                </a:lnTo>
                <a:lnTo>
                  <a:pt x="299458" y="605367"/>
                </a:lnTo>
                <a:lnTo>
                  <a:pt x="247819" y="603267"/>
                </a:lnTo>
                <a:lnTo>
                  <a:pt x="199235" y="599228"/>
                </a:lnTo>
                <a:lnTo>
                  <a:pt x="154377" y="593419"/>
                </a:lnTo>
                <a:lnTo>
                  <a:pt x="113916" y="586006"/>
                </a:lnTo>
                <a:lnTo>
                  <a:pt x="62940" y="572248"/>
                </a:lnTo>
                <a:lnTo>
                  <a:pt x="25635" y="555828"/>
                </a:lnTo>
                <a:lnTo>
                  <a:pt x="0" y="524084"/>
                </a:lnTo>
                <a:lnTo>
                  <a:pt x="0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25243" y="2053243"/>
            <a:ext cx="756458" cy="78970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677568" y="2163655"/>
            <a:ext cx="652426" cy="60563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77568" y="2082102"/>
            <a:ext cx="652426" cy="16310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77567" y="2082102"/>
            <a:ext cx="652425" cy="163105"/>
          </a:xfrm>
          <a:custGeom>
            <a:avLst/>
            <a:gdLst/>
            <a:ahLst/>
            <a:cxnLst/>
            <a:rect l="l" t="t" r="r" b="b"/>
            <a:pathLst>
              <a:path w="652425" h="163105">
                <a:moveTo>
                  <a:pt x="652425" y="81553"/>
                </a:moveTo>
                <a:lnTo>
                  <a:pt x="626789" y="113297"/>
                </a:lnTo>
                <a:lnTo>
                  <a:pt x="589485" y="129717"/>
                </a:lnTo>
                <a:lnTo>
                  <a:pt x="538508" y="143474"/>
                </a:lnTo>
                <a:lnTo>
                  <a:pt x="498047" y="150887"/>
                </a:lnTo>
                <a:lnTo>
                  <a:pt x="453189" y="156697"/>
                </a:lnTo>
                <a:lnTo>
                  <a:pt x="404605" y="160735"/>
                </a:lnTo>
                <a:lnTo>
                  <a:pt x="352967" y="162835"/>
                </a:lnTo>
                <a:lnTo>
                  <a:pt x="326212" y="163105"/>
                </a:lnTo>
                <a:lnTo>
                  <a:pt x="299458" y="162835"/>
                </a:lnTo>
                <a:lnTo>
                  <a:pt x="247819" y="160735"/>
                </a:lnTo>
                <a:lnTo>
                  <a:pt x="199235" y="156697"/>
                </a:lnTo>
                <a:lnTo>
                  <a:pt x="154377" y="150887"/>
                </a:lnTo>
                <a:lnTo>
                  <a:pt x="113916" y="143474"/>
                </a:lnTo>
                <a:lnTo>
                  <a:pt x="62939" y="129717"/>
                </a:lnTo>
                <a:lnTo>
                  <a:pt x="25635" y="113297"/>
                </a:lnTo>
                <a:lnTo>
                  <a:pt x="0" y="81553"/>
                </a:lnTo>
                <a:lnTo>
                  <a:pt x="1081" y="74864"/>
                </a:lnTo>
                <a:lnTo>
                  <a:pt x="36411" y="44074"/>
                </a:lnTo>
                <a:lnTo>
                  <a:pt x="78525" y="28479"/>
                </a:lnTo>
                <a:lnTo>
                  <a:pt x="133555" y="15735"/>
                </a:lnTo>
                <a:lnTo>
                  <a:pt x="176298" y="9102"/>
                </a:lnTo>
                <a:lnTo>
                  <a:pt x="223104" y="4157"/>
                </a:lnTo>
                <a:lnTo>
                  <a:pt x="273299" y="1067"/>
                </a:lnTo>
                <a:lnTo>
                  <a:pt x="326212" y="0"/>
                </a:lnTo>
                <a:lnTo>
                  <a:pt x="352967" y="270"/>
                </a:lnTo>
                <a:lnTo>
                  <a:pt x="404605" y="2370"/>
                </a:lnTo>
                <a:lnTo>
                  <a:pt x="453189" y="6408"/>
                </a:lnTo>
                <a:lnTo>
                  <a:pt x="498047" y="12218"/>
                </a:lnTo>
                <a:lnTo>
                  <a:pt x="538508" y="19631"/>
                </a:lnTo>
                <a:lnTo>
                  <a:pt x="589485" y="33388"/>
                </a:lnTo>
                <a:lnTo>
                  <a:pt x="626789" y="49808"/>
                </a:lnTo>
                <a:lnTo>
                  <a:pt x="652425" y="81553"/>
                </a:lnTo>
                <a:close/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77567" y="2163656"/>
            <a:ext cx="652425" cy="605637"/>
          </a:xfrm>
          <a:custGeom>
            <a:avLst/>
            <a:gdLst/>
            <a:ahLst/>
            <a:cxnLst/>
            <a:rect l="l" t="t" r="r" b="b"/>
            <a:pathLst>
              <a:path w="652425" h="605637">
                <a:moveTo>
                  <a:pt x="652425" y="524084"/>
                </a:moveTo>
                <a:lnTo>
                  <a:pt x="626789" y="555828"/>
                </a:lnTo>
                <a:lnTo>
                  <a:pt x="589485" y="572248"/>
                </a:lnTo>
                <a:lnTo>
                  <a:pt x="538508" y="586006"/>
                </a:lnTo>
                <a:lnTo>
                  <a:pt x="498047" y="593419"/>
                </a:lnTo>
                <a:lnTo>
                  <a:pt x="453189" y="599228"/>
                </a:lnTo>
                <a:lnTo>
                  <a:pt x="404605" y="603267"/>
                </a:lnTo>
                <a:lnTo>
                  <a:pt x="352967" y="605367"/>
                </a:lnTo>
                <a:lnTo>
                  <a:pt x="326212" y="605637"/>
                </a:lnTo>
                <a:lnTo>
                  <a:pt x="299458" y="605367"/>
                </a:lnTo>
                <a:lnTo>
                  <a:pt x="247819" y="603267"/>
                </a:lnTo>
                <a:lnTo>
                  <a:pt x="199235" y="599228"/>
                </a:lnTo>
                <a:lnTo>
                  <a:pt x="154377" y="593419"/>
                </a:lnTo>
                <a:lnTo>
                  <a:pt x="113916" y="586006"/>
                </a:lnTo>
                <a:lnTo>
                  <a:pt x="62939" y="572248"/>
                </a:lnTo>
                <a:lnTo>
                  <a:pt x="25635" y="555828"/>
                </a:lnTo>
                <a:lnTo>
                  <a:pt x="0" y="524084"/>
                </a:lnTo>
                <a:lnTo>
                  <a:pt x="0" y="0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535939" y="304801"/>
            <a:ext cx="7102475" cy="837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595"/>
              </a:lnSpc>
              <a:tabLst>
                <a:tab pos="2987675" algn="l"/>
                <a:tab pos="5511165" algn="l"/>
              </a:tabLst>
            </a:pPr>
            <a:r>
              <a:rPr sz="5500" spc="-145" dirty="0">
                <a:latin typeface="Arial"/>
                <a:cs typeface="Arial"/>
              </a:rPr>
              <a:t>Example:	</a:t>
            </a:r>
            <a:r>
              <a:rPr sz="5500" spc="-155" dirty="0">
                <a:latin typeface="Arial"/>
                <a:cs typeface="Arial"/>
              </a:rPr>
              <a:t>Iterative	</a:t>
            </a:r>
            <a:r>
              <a:rPr sz="5500" spc="-35" dirty="0">
                <a:latin typeface="Arial"/>
                <a:cs typeface="Arial"/>
              </a:rPr>
              <a:t>Apps</a:t>
            </a:r>
            <a:endParaRPr sz="5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81001"/>
            <a:ext cx="6107430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2987675" algn="l"/>
              </a:tabLst>
            </a:pPr>
            <a:r>
              <a:rPr sz="5500" spc="-145" dirty="0">
                <a:latin typeface="Arial"/>
                <a:cs typeface="Arial"/>
              </a:rPr>
              <a:t>Example:	</a:t>
            </a:r>
            <a:r>
              <a:rPr sz="5500" spc="-165" dirty="0">
                <a:latin typeface="Arial"/>
                <a:cs typeface="Arial"/>
              </a:rPr>
              <a:t>PageRank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2011" y="3782290"/>
            <a:ext cx="631767" cy="1483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91391" y="3813539"/>
            <a:ext cx="531168" cy="1384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1391" y="3813539"/>
            <a:ext cx="88529" cy="88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1390" y="3813538"/>
            <a:ext cx="531168" cy="1384070"/>
          </a:xfrm>
          <a:custGeom>
            <a:avLst/>
            <a:gdLst/>
            <a:ahLst/>
            <a:cxnLst/>
            <a:rect l="l" t="t" r="r" b="b"/>
            <a:pathLst>
              <a:path w="531168" h="1384070">
                <a:moveTo>
                  <a:pt x="88530" y="0"/>
                </a:moveTo>
                <a:lnTo>
                  <a:pt x="70823" y="70823"/>
                </a:lnTo>
                <a:lnTo>
                  <a:pt x="0" y="88529"/>
                </a:lnTo>
                <a:lnTo>
                  <a:pt x="88530" y="0"/>
                </a:lnTo>
                <a:lnTo>
                  <a:pt x="531168" y="0"/>
                </a:lnTo>
                <a:lnTo>
                  <a:pt x="531168" y="1384070"/>
                </a:lnTo>
                <a:lnTo>
                  <a:pt x="0" y="1384070"/>
                </a:lnTo>
                <a:lnTo>
                  <a:pt x="0" y="88529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2011" y="5515494"/>
            <a:ext cx="631767" cy="8853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91392" y="5545757"/>
            <a:ext cx="531168" cy="783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91392" y="5545757"/>
            <a:ext cx="88530" cy="88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1392" y="5545756"/>
            <a:ext cx="531168" cy="783149"/>
          </a:xfrm>
          <a:custGeom>
            <a:avLst/>
            <a:gdLst/>
            <a:ahLst/>
            <a:cxnLst/>
            <a:rect l="l" t="t" r="r" b="b"/>
            <a:pathLst>
              <a:path w="531168" h="783149">
                <a:moveTo>
                  <a:pt x="88530" y="0"/>
                </a:moveTo>
                <a:lnTo>
                  <a:pt x="70823" y="70823"/>
                </a:lnTo>
                <a:lnTo>
                  <a:pt x="0" y="88529"/>
                </a:lnTo>
                <a:lnTo>
                  <a:pt x="88530" y="0"/>
                </a:lnTo>
                <a:lnTo>
                  <a:pt x="531168" y="0"/>
                </a:lnTo>
                <a:lnTo>
                  <a:pt x="531168" y="783149"/>
                </a:lnTo>
                <a:lnTo>
                  <a:pt x="0" y="783149"/>
                </a:lnTo>
                <a:lnTo>
                  <a:pt x="0" y="88529"/>
                </a:lnTo>
              </a:path>
            </a:pathLst>
          </a:custGeom>
          <a:ln w="9524">
            <a:solidFill>
              <a:srgbClr val="9076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6246" y="3823854"/>
            <a:ext cx="365760" cy="3699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8388" y="3853634"/>
            <a:ext cx="265039" cy="264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38388" y="3853634"/>
            <a:ext cx="265038" cy="264694"/>
          </a:xfrm>
          <a:custGeom>
            <a:avLst/>
            <a:gdLst/>
            <a:ahLst/>
            <a:cxnLst/>
            <a:rect l="l" t="t" r="r" b="b"/>
            <a:pathLst>
              <a:path w="265038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8" y="126042"/>
                </a:lnTo>
                <a:lnTo>
                  <a:pt x="264297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7" y="245844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4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86246" y="4339243"/>
            <a:ext cx="365760" cy="3657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38388" y="4367222"/>
            <a:ext cx="265039" cy="264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38388" y="4367222"/>
            <a:ext cx="265038" cy="264694"/>
          </a:xfrm>
          <a:custGeom>
            <a:avLst/>
            <a:gdLst/>
            <a:ahLst/>
            <a:cxnLst/>
            <a:rect l="l" t="t" r="r" b="b"/>
            <a:pathLst>
              <a:path w="265038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8" y="126042"/>
                </a:lnTo>
                <a:lnTo>
                  <a:pt x="264297" y="141509"/>
                </a:lnTo>
                <a:lnTo>
                  <a:pt x="253491" y="184084"/>
                </a:lnTo>
                <a:lnTo>
                  <a:pt x="231473" y="219479"/>
                </a:lnTo>
                <a:lnTo>
                  <a:pt x="200387" y="245844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4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86246" y="4854631"/>
            <a:ext cx="365760" cy="365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8388" y="4880810"/>
            <a:ext cx="265039" cy="264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38388" y="4880810"/>
            <a:ext cx="265038" cy="264694"/>
          </a:xfrm>
          <a:custGeom>
            <a:avLst/>
            <a:gdLst/>
            <a:ahLst/>
            <a:cxnLst/>
            <a:rect l="l" t="t" r="r" b="b"/>
            <a:pathLst>
              <a:path w="265038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8" y="126042"/>
                </a:lnTo>
                <a:lnTo>
                  <a:pt x="264297" y="141509"/>
                </a:lnTo>
                <a:lnTo>
                  <a:pt x="253491" y="184084"/>
                </a:lnTo>
                <a:lnTo>
                  <a:pt x="231473" y="219479"/>
                </a:lnTo>
                <a:lnTo>
                  <a:pt x="200387" y="245844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4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86246" y="5565370"/>
            <a:ext cx="365760" cy="3657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38388" y="5594545"/>
            <a:ext cx="265039" cy="264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38388" y="5594545"/>
            <a:ext cx="265038" cy="264694"/>
          </a:xfrm>
          <a:custGeom>
            <a:avLst/>
            <a:gdLst/>
            <a:ahLst/>
            <a:cxnLst/>
            <a:rect l="l" t="t" r="r" b="b"/>
            <a:pathLst>
              <a:path w="265038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8" y="126042"/>
                </a:lnTo>
                <a:lnTo>
                  <a:pt x="264297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7" y="245844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4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86246" y="6010101"/>
            <a:ext cx="365760" cy="3657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38388" y="6037777"/>
            <a:ext cx="265039" cy="264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8388" y="6037777"/>
            <a:ext cx="265038" cy="264694"/>
          </a:xfrm>
          <a:custGeom>
            <a:avLst/>
            <a:gdLst/>
            <a:ahLst/>
            <a:cxnLst/>
            <a:rect l="l" t="t" r="r" b="b"/>
            <a:pathLst>
              <a:path w="265038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8" y="126042"/>
                </a:lnTo>
                <a:lnTo>
                  <a:pt x="264297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7" y="245844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4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66902" y="5565370"/>
            <a:ext cx="365760" cy="365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16105" y="5594545"/>
            <a:ext cx="265040" cy="2646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16105" y="5594545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7" y="245844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6902" y="6010101"/>
            <a:ext cx="365760" cy="365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16105" y="6037777"/>
            <a:ext cx="265040" cy="2646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16105" y="6037777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7" y="245844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64730" y="4079505"/>
            <a:ext cx="840026" cy="1624469"/>
          </a:xfrm>
          <a:custGeom>
            <a:avLst/>
            <a:gdLst/>
            <a:ahLst/>
            <a:cxnLst/>
            <a:rect l="l" t="t" r="r" b="b"/>
            <a:pathLst>
              <a:path w="840026" h="1624469">
                <a:moveTo>
                  <a:pt x="0" y="0"/>
                </a:moveTo>
                <a:lnTo>
                  <a:pt x="840026" y="162446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7580" y="5641349"/>
            <a:ext cx="68844" cy="85186"/>
          </a:xfrm>
          <a:custGeom>
            <a:avLst/>
            <a:gdLst/>
            <a:ahLst/>
            <a:cxnLst/>
            <a:rect l="l" t="t" r="r" b="b"/>
            <a:pathLst>
              <a:path w="68844" h="85186">
                <a:moveTo>
                  <a:pt x="67685" y="0"/>
                </a:moveTo>
                <a:lnTo>
                  <a:pt x="0" y="35000"/>
                </a:lnTo>
                <a:lnTo>
                  <a:pt x="68844" y="85186"/>
                </a:lnTo>
                <a:lnTo>
                  <a:pt x="67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64730" y="4079505"/>
            <a:ext cx="842111" cy="2067214"/>
          </a:xfrm>
          <a:custGeom>
            <a:avLst/>
            <a:gdLst/>
            <a:ahLst/>
            <a:cxnLst/>
            <a:rect l="l" t="t" r="r" b="b"/>
            <a:pathLst>
              <a:path w="842111" h="2067214">
                <a:moveTo>
                  <a:pt x="0" y="0"/>
                </a:moveTo>
                <a:lnTo>
                  <a:pt x="842111" y="206721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52392" y="6085299"/>
            <a:ext cx="70568" cy="84942"/>
          </a:xfrm>
          <a:custGeom>
            <a:avLst/>
            <a:gdLst/>
            <a:ahLst/>
            <a:cxnLst/>
            <a:rect l="l" t="t" r="r" b="b"/>
            <a:pathLst>
              <a:path w="70568" h="84942">
                <a:moveTo>
                  <a:pt x="70568" y="0"/>
                </a:moveTo>
                <a:lnTo>
                  <a:pt x="0" y="28747"/>
                </a:lnTo>
                <a:lnTo>
                  <a:pt x="64032" y="84942"/>
                </a:lnTo>
                <a:lnTo>
                  <a:pt x="70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3565" y="4499339"/>
            <a:ext cx="798773" cy="1205961"/>
          </a:xfrm>
          <a:custGeom>
            <a:avLst/>
            <a:gdLst/>
            <a:ahLst/>
            <a:cxnLst/>
            <a:rect l="l" t="t" r="r" b="b"/>
            <a:pathLst>
              <a:path w="798773" h="1205961">
                <a:moveTo>
                  <a:pt x="0" y="0"/>
                </a:moveTo>
                <a:lnTo>
                  <a:pt x="798773" y="12059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42522" y="5641909"/>
            <a:ext cx="73842" cy="84567"/>
          </a:xfrm>
          <a:custGeom>
            <a:avLst/>
            <a:gdLst/>
            <a:ahLst/>
            <a:cxnLst/>
            <a:rect l="l" t="t" r="r" b="b"/>
            <a:pathLst>
              <a:path w="73842" h="84567">
                <a:moveTo>
                  <a:pt x="63527" y="0"/>
                </a:moveTo>
                <a:lnTo>
                  <a:pt x="0" y="42078"/>
                </a:lnTo>
                <a:lnTo>
                  <a:pt x="73842" y="84567"/>
                </a:lnTo>
                <a:lnTo>
                  <a:pt x="6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03565" y="4499339"/>
            <a:ext cx="801688" cy="1648002"/>
          </a:xfrm>
          <a:custGeom>
            <a:avLst/>
            <a:gdLst/>
            <a:ahLst/>
            <a:cxnLst/>
            <a:rect l="l" t="t" r="r" b="b"/>
            <a:pathLst>
              <a:path w="801688" h="1648002">
                <a:moveTo>
                  <a:pt x="0" y="0"/>
                </a:moveTo>
                <a:lnTo>
                  <a:pt x="801688" y="164800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48770" y="6084994"/>
            <a:ext cx="68521" cy="85189"/>
          </a:xfrm>
          <a:custGeom>
            <a:avLst/>
            <a:gdLst/>
            <a:ahLst/>
            <a:cxnLst/>
            <a:rect l="l" t="t" r="r" b="b"/>
            <a:pathLst>
              <a:path w="68521" h="85189">
                <a:moveTo>
                  <a:pt x="68521" y="0"/>
                </a:moveTo>
                <a:lnTo>
                  <a:pt x="0" y="33333"/>
                </a:lnTo>
                <a:lnTo>
                  <a:pt x="67594" y="85189"/>
                </a:lnTo>
                <a:lnTo>
                  <a:pt x="68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03565" y="5012927"/>
            <a:ext cx="798201" cy="1136501"/>
          </a:xfrm>
          <a:custGeom>
            <a:avLst/>
            <a:gdLst/>
            <a:ahLst/>
            <a:cxnLst/>
            <a:rect l="l" t="t" r="r" b="b"/>
            <a:pathLst>
              <a:path w="798201" h="1136501">
                <a:moveTo>
                  <a:pt x="0" y="0"/>
                </a:moveTo>
                <a:lnTo>
                  <a:pt x="798201" y="113650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41390" y="6085959"/>
            <a:ext cx="74974" cy="84254"/>
          </a:xfrm>
          <a:custGeom>
            <a:avLst/>
            <a:gdLst/>
            <a:ahLst/>
            <a:cxnLst/>
            <a:rect l="l" t="t" r="r" b="b"/>
            <a:pathLst>
              <a:path w="74974" h="84254">
                <a:moveTo>
                  <a:pt x="62357" y="0"/>
                </a:moveTo>
                <a:lnTo>
                  <a:pt x="0" y="43795"/>
                </a:lnTo>
                <a:lnTo>
                  <a:pt x="74974" y="84254"/>
                </a:lnTo>
                <a:lnTo>
                  <a:pt x="62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03565" y="5726662"/>
            <a:ext cx="787399" cy="0"/>
          </a:xfrm>
          <a:custGeom>
            <a:avLst/>
            <a:gdLst/>
            <a:ahLst/>
            <a:cxnLst/>
            <a:rect l="l" t="t" r="r" b="b"/>
            <a:pathLst>
              <a:path w="787399">
                <a:moveTo>
                  <a:pt x="0" y="0"/>
                </a:moveTo>
                <a:lnTo>
                  <a:pt x="787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240165" y="56885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03565" y="5012927"/>
            <a:ext cx="793712" cy="696823"/>
          </a:xfrm>
          <a:custGeom>
            <a:avLst/>
            <a:gdLst/>
            <a:ahLst/>
            <a:cxnLst/>
            <a:rect l="l" t="t" r="r" b="b"/>
            <a:pathLst>
              <a:path w="793712" h="696823">
                <a:moveTo>
                  <a:pt x="0" y="0"/>
                </a:moveTo>
                <a:lnTo>
                  <a:pt x="793712" y="69682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33964" y="5647604"/>
            <a:ext cx="82400" cy="78904"/>
          </a:xfrm>
          <a:custGeom>
            <a:avLst/>
            <a:gdLst/>
            <a:ahLst/>
            <a:cxnLst/>
            <a:rect l="l" t="t" r="r" b="b"/>
            <a:pathLst>
              <a:path w="82400" h="78904">
                <a:moveTo>
                  <a:pt x="50272" y="0"/>
                </a:moveTo>
                <a:lnTo>
                  <a:pt x="0" y="57263"/>
                </a:lnTo>
                <a:lnTo>
                  <a:pt x="82400" y="78904"/>
                </a:lnTo>
                <a:lnTo>
                  <a:pt x="50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03565" y="6169895"/>
            <a:ext cx="787399" cy="0"/>
          </a:xfrm>
          <a:custGeom>
            <a:avLst/>
            <a:gdLst/>
            <a:ahLst/>
            <a:cxnLst/>
            <a:rect l="l" t="t" r="r" b="b"/>
            <a:pathLst>
              <a:path w="787399">
                <a:moveTo>
                  <a:pt x="0" y="0"/>
                </a:moveTo>
                <a:lnTo>
                  <a:pt x="787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0165" y="613179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03565" y="5726662"/>
            <a:ext cx="790496" cy="430758"/>
          </a:xfrm>
          <a:custGeom>
            <a:avLst/>
            <a:gdLst/>
            <a:ahLst/>
            <a:cxnLst/>
            <a:rect l="l" t="t" r="r" b="b"/>
            <a:pathLst>
              <a:path w="790496" h="430758">
                <a:moveTo>
                  <a:pt x="0" y="0"/>
                </a:moveTo>
                <a:lnTo>
                  <a:pt x="790496" y="43075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31222" y="6099659"/>
            <a:ext cx="85142" cy="69916"/>
          </a:xfrm>
          <a:custGeom>
            <a:avLst/>
            <a:gdLst/>
            <a:ahLst/>
            <a:cxnLst/>
            <a:rect l="l" t="t" r="r" b="b"/>
            <a:pathLst>
              <a:path w="85142" h="69916">
                <a:moveTo>
                  <a:pt x="36461" y="0"/>
                </a:moveTo>
                <a:lnTo>
                  <a:pt x="0" y="66910"/>
                </a:lnTo>
                <a:lnTo>
                  <a:pt x="85142" y="69916"/>
                </a:lnTo>
                <a:lnTo>
                  <a:pt x="364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3565" y="5739136"/>
            <a:ext cx="790496" cy="430758"/>
          </a:xfrm>
          <a:custGeom>
            <a:avLst/>
            <a:gdLst/>
            <a:ahLst/>
            <a:cxnLst/>
            <a:rect l="l" t="t" r="r" b="b"/>
            <a:pathLst>
              <a:path w="790496" h="430758">
                <a:moveTo>
                  <a:pt x="0" y="430758"/>
                </a:moveTo>
                <a:lnTo>
                  <a:pt x="79049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1222" y="5726982"/>
            <a:ext cx="85142" cy="69916"/>
          </a:xfrm>
          <a:custGeom>
            <a:avLst/>
            <a:gdLst/>
            <a:ahLst/>
            <a:cxnLst/>
            <a:rect l="l" t="t" r="r" b="b"/>
            <a:pathLst>
              <a:path w="85142" h="69916">
                <a:moveTo>
                  <a:pt x="85142" y="0"/>
                </a:moveTo>
                <a:lnTo>
                  <a:pt x="0" y="3005"/>
                </a:lnTo>
                <a:lnTo>
                  <a:pt x="36461" y="69916"/>
                </a:lnTo>
                <a:lnTo>
                  <a:pt x="851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74225" y="5515494"/>
            <a:ext cx="631767" cy="8853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26129" y="5545757"/>
            <a:ext cx="531168" cy="783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26129" y="5545757"/>
            <a:ext cx="88530" cy="88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26129" y="5545756"/>
            <a:ext cx="531168" cy="783149"/>
          </a:xfrm>
          <a:custGeom>
            <a:avLst/>
            <a:gdLst/>
            <a:ahLst/>
            <a:cxnLst/>
            <a:rect l="l" t="t" r="r" b="b"/>
            <a:pathLst>
              <a:path w="531168" h="783149">
                <a:moveTo>
                  <a:pt x="88529" y="0"/>
                </a:moveTo>
                <a:lnTo>
                  <a:pt x="70823" y="70823"/>
                </a:lnTo>
                <a:lnTo>
                  <a:pt x="0" y="88529"/>
                </a:lnTo>
                <a:lnTo>
                  <a:pt x="88529" y="0"/>
                </a:lnTo>
                <a:lnTo>
                  <a:pt x="531168" y="0"/>
                </a:lnTo>
                <a:lnTo>
                  <a:pt x="531168" y="783149"/>
                </a:lnTo>
                <a:lnTo>
                  <a:pt x="0" y="783149"/>
                </a:lnTo>
                <a:lnTo>
                  <a:pt x="0" y="88529"/>
                </a:lnTo>
              </a:path>
            </a:pathLst>
          </a:custGeom>
          <a:ln w="9524">
            <a:solidFill>
              <a:srgbClr val="9076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99467" y="4079505"/>
            <a:ext cx="876149" cy="1624674"/>
          </a:xfrm>
          <a:custGeom>
            <a:avLst/>
            <a:gdLst/>
            <a:ahLst/>
            <a:cxnLst/>
            <a:rect l="l" t="t" r="r" b="b"/>
            <a:pathLst>
              <a:path w="876149" h="1624674">
                <a:moveTo>
                  <a:pt x="0" y="0"/>
                </a:moveTo>
                <a:lnTo>
                  <a:pt x="876149" y="162467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17969" y="5641382"/>
            <a:ext cx="69703" cy="85153"/>
          </a:xfrm>
          <a:custGeom>
            <a:avLst/>
            <a:gdLst/>
            <a:ahLst/>
            <a:cxnLst/>
            <a:rect l="l" t="t" r="r" b="b"/>
            <a:pathLst>
              <a:path w="69703" h="85153">
                <a:moveTo>
                  <a:pt x="67069" y="0"/>
                </a:moveTo>
                <a:lnTo>
                  <a:pt x="0" y="36168"/>
                </a:lnTo>
                <a:lnTo>
                  <a:pt x="69703" y="85153"/>
                </a:lnTo>
                <a:lnTo>
                  <a:pt x="67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99467" y="4079505"/>
            <a:ext cx="878274" cy="2067359"/>
          </a:xfrm>
          <a:custGeom>
            <a:avLst/>
            <a:gdLst/>
            <a:ahLst/>
            <a:cxnLst/>
            <a:rect l="l" t="t" r="r" b="b"/>
            <a:pathLst>
              <a:path w="878274" h="2067359">
                <a:moveTo>
                  <a:pt x="0" y="0"/>
                </a:moveTo>
                <a:lnTo>
                  <a:pt x="878274" y="206735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22812" y="6085211"/>
            <a:ext cx="70133" cy="85030"/>
          </a:xfrm>
          <a:custGeom>
            <a:avLst/>
            <a:gdLst/>
            <a:ahLst/>
            <a:cxnLst/>
            <a:rect l="l" t="t" r="r" b="b"/>
            <a:pathLst>
              <a:path w="70133" h="85030">
                <a:moveTo>
                  <a:pt x="70133" y="0"/>
                </a:moveTo>
                <a:lnTo>
                  <a:pt x="0" y="29794"/>
                </a:lnTo>
                <a:lnTo>
                  <a:pt x="64861" y="85030"/>
                </a:lnTo>
                <a:lnTo>
                  <a:pt x="701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38301" y="4499339"/>
            <a:ext cx="834857" cy="1206251"/>
          </a:xfrm>
          <a:custGeom>
            <a:avLst/>
            <a:gdLst/>
            <a:ahLst/>
            <a:cxnLst/>
            <a:rect l="l" t="t" r="r" b="b"/>
            <a:pathLst>
              <a:path w="834857" h="1206251">
                <a:moveTo>
                  <a:pt x="0" y="0"/>
                </a:moveTo>
                <a:lnTo>
                  <a:pt x="834857" y="120625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412920" y="5642137"/>
            <a:ext cx="74693" cy="84339"/>
          </a:xfrm>
          <a:custGeom>
            <a:avLst/>
            <a:gdLst/>
            <a:ahLst/>
            <a:cxnLst/>
            <a:rect l="l" t="t" r="r" b="b"/>
            <a:pathLst>
              <a:path w="74693" h="84339">
                <a:moveTo>
                  <a:pt x="62656" y="0"/>
                </a:moveTo>
                <a:lnTo>
                  <a:pt x="0" y="43365"/>
                </a:lnTo>
                <a:lnTo>
                  <a:pt x="74693" y="84339"/>
                </a:lnTo>
                <a:lnTo>
                  <a:pt x="626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38301" y="4499339"/>
            <a:ext cx="837802" cy="1648200"/>
          </a:xfrm>
          <a:custGeom>
            <a:avLst/>
            <a:gdLst/>
            <a:ahLst/>
            <a:cxnLst/>
            <a:rect l="l" t="t" r="r" b="b"/>
            <a:pathLst>
              <a:path w="837802" h="1648200">
                <a:moveTo>
                  <a:pt x="0" y="0"/>
                </a:moveTo>
                <a:lnTo>
                  <a:pt x="837802" y="164820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419121" y="6084990"/>
            <a:ext cx="68492" cy="85192"/>
          </a:xfrm>
          <a:custGeom>
            <a:avLst/>
            <a:gdLst/>
            <a:ahLst/>
            <a:cxnLst/>
            <a:rect l="l" t="t" r="r" b="b"/>
            <a:pathLst>
              <a:path w="68492" h="85192">
                <a:moveTo>
                  <a:pt x="67927" y="0"/>
                </a:moveTo>
                <a:lnTo>
                  <a:pt x="0" y="34528"/>
                </a:lnTo>
                <a:lnTo>
                  <a:pt x="68492" y="85192"/>
                </a:lnTo>
                <a:lnTo>
                  <a:pt x="67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638301" y="5012927"/>
            <a:ext cx="834284" cy="1136809"/>
          </a:xfrm>
          <a:custGeom>
            <a:avLst/>
            <a:gdLst/>
            <a:ahLst/>
            <a:cxnLst/>
            <a:rect l="l" t="t" r="r" b="b"/>
            <a:pathLst>
              <a:path w="834284" h="1136809">
                <a:moveTo>
                  <a:pt x="0" y="0"/>
                </a:moveTo>
                <a:lnTo>
                  <a:pt x="834284" y="113680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11814" y="6086240"/>
            <a:ext cx="75799" cy="83973"/>
          </a:xfrm>
          <a:custGeom>
            <a:avLst/>
            <a:gdLst/>
            <a:ahLst/>
            <a:cxnLst/>
            <a:rect l="l" t="t" r="r" b="b"/>
            <a:pathLst>
              <a:path w="75799" h="83973">
                <a:moveTo>
                  <a:pt x="61432" y="0"/>
                </a:moveTo>
                <a:lnTo>
                  <a:pt x="0" y="45083"/>
                </a:lnTo>
                <a:lnTo>
                  <a:pt x="75799" y="83973"/>
                </a:lnTo>
                <a:lnTo>
                  <a:pt x="61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38301" y="5012927"/>
            <a:ext cx="829865" cy="697241"/>
          </a:xfrm>
          <a:custGeom>
            <a:avLst/>
            <a:gdLst/>
            <a:ahLst/>
            <a:cxnLst/>
            <a:rect l="l" t="t" r="r" b="b"/>
            <a:pathLst>
              <a:path w="829865" h="697241">
                <a:moveTo>
                  <a:pt x="0" y="0"/>
                </a:moveTo>
                <a:lnTo>
                  <a:pt x="829865" y="69724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04763" y="5648320"/>
            <a:ext cx="82850" cy="78188"/>
          </a:xfrm>
          <a:custGeom>
            <a:avLst/>
            <a:gdLst/>
            <a:ahLst/>
            <a:cxnLst/>
            <a:rect l="l" t="t" r="r" b="b"/>
            <a:pathLst>
              <a:path w="82850" h="78188">
                <a:moveTo>
                  <a:pt x="49018" y="0"/>
                </a:moveTo>
                <a:lnTo>
                  <a:pt x="0" y="58341"/>
                </a:lnTo>
                <a:lnTo>
                  <a:pt x="82850" y="78188"/>
                </a:lnTo>
                <a:lnTo>
                  <a:pt x="490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74225" y="3782290"/>
            <a:ext cx="631767" cy="14838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726127" y="3813539"/>
            <a:ext cx="531168" cy="1384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26127" y="3813539"/>
            <a:ext cx="88529" cy="88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726127" y="3813538"/>
            <a:ext cx="531168" cy="1384070"/>
          </a:xfrm>
          <a:custGeom>
            <a:avLst/>
            <a:gdLst/>
            <a:ahLst/>
            <a:cxnLst/>
            <a:rect l="l" t="t" r="r" b="b"/>
            <a:pathLst>
              <a:path w="531168" h="1384070">
                <a:moveTo>
                  <a:pt x="88529" y="0"/>
                </a:moveTo>
                <a:lnTo>
                  <a:pt x="70823" y="70823"/>
                </a:lnTo>
                <a:lnTo>
                  <a:pt x="0" y="88529"/>
                </a:lnTo>
                <a:lnTo>
                  <a:pt x="88529" y="0"/>
                </a:lnTo>
                <a:lnTo>
                  <a:pt x="531168" y="0"/>
                </a:lnTo>
                <a:lnTo>
                  <a:pt x="531168" y="1384070"/>
                </a:lnTo>
                <a:lnTo>
                  <a:pt x="0" y="1384070"/>
                </a:lnTo>
                <a:lnTo>
                  <a:pt x="0" y="88529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22617" y="3823854"/>
            <a:ext cx="365760" cy="36991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373125" y="3853634"/>
            <a:ext cx="265039" cy="264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73125" y="3853634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22617" y="4339243"/>
            <a:ext cx="365760" cy="3657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73125" y="4367222"/>
            <a:ext cx="265039" cy="264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373125" y="4367222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22617" y="4854631"/>
            <a:ext cx="365760" cy="3657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73125" y="4880810"/>
            <a:ext cx="265039" cy="264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373125" y="4880810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7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22617" y="5565370"/>
            <a:ext cx="365760" cy="36575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73125" y="5594545"/>
            <a:ext cx="265039" cy="264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73125" y="5594545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322617" y="6010101"/>
            <a:ext cx="365760" cy="3657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73125" y="6037777"/>
            <a:ext cx="265039" cy="2646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73125" y="6037777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436523" y="5565370"/>
            <a:ext cx="365760" cy="3657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487418" y="5594545"/>
            <a:ext cx="265039" cy="264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87418" y="5594545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436523" y="6010101"/>
            <a:ext cx="365760" cy="3657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487418" y="6037777"/>
            <a:ext cx="265039" cy="264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87418" y="6037777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6" y="10897"/>
                </a:lnTo>
                <a:lnTo>
                  <a:pt x="217608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638301" y="5726662"/>
            <a:ext cx="823912" cy="0"/>
          </a:xfrm>
          <a:custGeom>
            <a:avLst/>
            <a:gdLst/>
            <a:ahLst/>
            <a:cxnLst/>
            <a:rect l="l" t="t" r="r" b="b"/>
            <a:pathLst>
              <a:path w="823912">
                <a:moveTo>
                  <a:pt x="0" y="0"/>
                </a:moveTo>
                <a:lnTo>
                  <a:pt x="823912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11414" y="56885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38301" y="6169895"/>
            <a:ext cx="823912" cy="0"/>
          </a:xfrm>
          <a:custGeom>
            <a:avLst/>
            <a:gdLst/>
            <a:ahLst/>
            <a:cxnLst/>
            <a:rect l="l" t="t" r="r" b="b"/>
            <a:pathLst>
              <a:path w="823912">
                <a:moveTo>
                  <a:pt x="0" y="0"/>
                </a:moveTo>
                <a:lnTo>
                  <a:pt x="823912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1414" y="613179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38301" y="5726662"/>
            <a:ext cx="826790" cy="431167"/>
          </a:xfrm>
          <a:custGeom>
            <a:avLst/>
            <a:gdLst/>
            <a:ahLst/>
            <a:cxnLst/>
            <a:rect l="l" t="t" r="r" b="b"/>
            <a:pathLst>
              <a:path w="826790" h="431167">
                <a:moveTo>
                  <a:pt x="0" y="0"/>
                </a:moveTo>
                <a:lnTo>
                  <a:pt x="826790" y="43116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02432" y="6100558"/>
            <a:ext cx="85181" cy="69016"/>
          </a:xfrm>
          <a:custGeom>
            <a:avLst/>
            <a:gdLst/>
            <a:ahLst/>
            <a:cxnLst/>
            <a:rect l="l" t="t" r="r" b="b"/>
            <a:pathLst>
              <a:path w="85181" h="69016">
                <a:moveTo>
                  <a:pt x="35233" y="0"/>
                </a:moveTo>
                <a:lnTo>
                  <a:pt x="0" y="67564"/>
                </a:lnTo>
                <a:lnTo>
                  <a:pt x="85181" y="69016"/>
                </a:lnTo>
                <a:lnTo>
                  <a:pt x="352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638301" y="5738727"/>
            <a:ext cx="826790" cy="431167"/>
          </a:xfrm>
          <a:custGeom>
            <a:avLst/>
            <a:gdLst/>
            <a:ahLst/>
            <a:cxnLst/>
            <a:rect l="l" t="t" r="r" b="b"/>
            <a:pathLst>
              <a:path w="826790" h="431167">
                <a:moveTo>
                  <a:pt x="0" y="431167"/>
                </a:moveTo>
                <a:lnTo>
                  <a:pt x="82679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02432" y="5726982"/>
            <a:ext cx="85181" cy="69016"/>
          </a:xfrm>
          <a:custGeom>
            <a:avLst/>
            <a:gdLst/>
            <a:ahLst/>
            <a:cxnLst/>
            <a:rect l="l" t="t" r="r" b="b"/>
            <a:pathLst>
              <a:path w="85181" h="69016">
                <a:moveTo>
                  <a:pt x="85181" y="0"/>
                </a:moveTo>
                <a:lnTo>
                  <a:pt x="0" y="1452"/>
                </a:lnTo>
                <a:lnTo>
                  <a:pt x="35233" y="69016"/>
                </a:lnTo>
                <a:lnTo>
                  <a:pt x="851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818908" y="5515494"/>
            <a:ext cx="631767" cy="8853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870647" y="5545757"/>
            <a:ext cx="531168" cy="7831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70647" y="5545757"/>
            <a:ext cx="88529" cy="8852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870647" y="5545756"/>
            <a:ext cx="531168" cy="783149"/>
          </a:xfrm>
          <a:custGeom>
            <a:avLst/>
            <a:gdLst/>
            <a:ahLst/>
            <a:cxnLst/>
            <a:rect l="l" t="t" r="r" b="b"/>
            <a:pathLst>
              <a:path w="531168" h="783149">
                <a:moveTo>
                  <a:pt x="88529" y="0"/>
                </a:moveTo>
                <a:lnTo>
                  <a:pt x="70823" y="70823"/>
                </a:lnTo>
                <a:lnTo>
                  <a:pt x="0" y="88529"/>
                </a:lnTo>
                <a:lnTo>
                  <a:pt x="88529" y="0"/>
                </a:lnTo>
                <a:lnTo>
                  <a:pt x="531168" y="0"/>
                </a:lnTo>
                <a:lnTo>
                  <a:pt x="531168" y="783149"/>
                </a:lnTo>
                <a:lnTo>
                  <a:pt x="0" y="783149"/>
                </a:lnTo>
                <a:lnTo>
                  <a:pt x="0" y="88529"/>
                </a:lnTo>
              </a:path>
            </a:pathLst>
          </a:custGeom>
          <a:ln w="9524">
            <a:solidFill>
              <a:srgbClr val="9076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818908" y="3782290"/>
            <a:ext cx="631767" cy="14838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870646" y="3813539"/>
            <a:ext cx="531168" cy="1384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870646" y="3813539"/>
            <a:ext cx="88529" cy="8852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870645" y="3813538"/>
            <a:ext cx="531168" cy="1384070"/>
          </a:xfrm>
          <a:custGeom>
            <a:avLst/>
            <a:gdLst/>
            <a:ahLst/>
            <a:cxnLst/>
            <a:rect l="l" t="t" r="r" b="b"/>
            <a:pathLst>
              <a:path w="531168" h="1384070">
                <a:moveTo>
                  <a:pt x="88529" y="0"/>
                </a:moveTo>
                <a:lnTo>
                  <a:pt x="70823" y="70823"/>
                </a:lnTo>
                <a:lnTo>
                  <a:pt x="0" y="88529"/>
                </a:lnTo>
                <a:lnTo>
                  <a:pt x="88529" y="0"/>
                </a:lnTo>
                <a:lnTo>
                  <a:pt x="531168" y="0"/>
                </a:lnTo>
                <a:lnTo>
                  <a:pt x="531168" y="1384070"/>
                </a:lnTo>
                <a:lnTo>
                  <a:pt x="0" y="1384070"/>
                </a:lnTo>
                <a:lnTo>
                  <a:pt x="0" y="88529"/>
                </a:lnTo>
              </a:path>
            </a:pathLst>
          </a:custGeom>
          <a:ln w="9524">
            <a:solidFill>
              <a:srgbClr val="A8C3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67300" y="3823854"/>
            <a:ext cx="365759" cy="36991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17644" y="3853634"/>
            <a:ext cx="265039" cy="264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17643" y="3853634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30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67300" y="4339243"/>
            <a:ext cx="365759" cy="365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17644" y="4367222"/>
            <a:ext cx="265039" cy="26469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17643" y="4367222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67300" y="4854631"/>
            <a:ext cx="365759" cy="3657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517644" y="4880810"/>
            <a:ext cx="265039" cy="26469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517643" y="4880810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9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1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67300" y="5565370"/>
            <a:ext cx="365759" cy="36575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517644" y="5594545"/>
            <a:ext cx="265039" cy="264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517643" y="5594545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67300" y="6010101"/>
            <a:ext cx="365759" cy="3657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517644" y="6037777"/>
            <a:ext cx="265039" cy="264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517643" y="6037777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30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43798" y="5565370"/>
            <a:ext cx="365759" cy="36575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95360" y="5594545"/>
            <a:ext cx="265039" cy="264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95360" y="5594545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29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43798" y="6010101"/>
            <a:ext cx="365759" cy="36576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95360" y="6037777"/>
            <a:ext cx="265039" cy="26469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95360" y="6037777"/>
            <a:ext cx="265039" cy="264694"/>
          </a:xfrm>
          <a:custGeom>
            <a:avLst/>
            <a:gdLst/>
            <a:ahLst/>
            <a:cxnLst/>
            <a:rect l="l" t="t" r="r" b="b"/>
            <a:pathLst>
              <a:path w="265039" h="264694">
                <a:moveTo>
                  <a:pt x="0" y="132116"/>
                </a:moveTo>
                <a:lnTo>
                  <a:pt x="6970" y="89578"/>
                </a:lnTo>
                <a:lnTo>
                  <a:pt x="26356" y="52765"/>
                </a:lnTo>
                <a:lnTo>
                  <a:pt x="55867" y="23967"/>
                </a:lnTo>
                <a:lnTo>
                  <a:pt x="93213" y="5473"/>
                </a:lnTo>
                <a:lnTo>
                  <a:pt x="121332" y="0"/>
                </a:lnTo>
                <a:lnTo>
                  <a:pt x="137433" y="649"/>
                </a:lnTo>
                <a:lnTo>
                  <a:pt x="181377" y="10897"/>
                </a:lnTo>
                <a:lnTo>
                  <a:pt x="217609" y="32013"/>
                </a:lnTo>
                <a:lnTo>
                  <a:pt x="244618" y="61971"/>
                </a:lnTo>
                <a:lnTo>
                  <a:pt x="260895" y="98743"/>
                </a:lnTo>
                <a:lnTo>
                  <a:pt x="265039" y="126042"/>
                </a:lnTo>
                <a:lnTo>
                  <a:pt x="264298" y="141509"/>
                </a:lnTo>
                <a:lnTo>
                  <a:pt x="253491" y="184084"/>
                </a:lnTo>
                <a:lnTo>
                  <a:pt x="231474" y="219479"/>
                </a:lnTo>
                <a:lnTo>
                  <a:pt x="200388" y="245843"/>
                </a:lnTo>
                <a:lnTo>
                  <a:pt x="162374" y="261329"/>
                </a:lnTo>
                <a:lnTo>
                  <a:pt x="134240" y="264694"/>
                </a:lnTo>
                <a:lnTo>
                  <a:pt x="119345" y="263903"/>
                </a:lnTo>
                <a:lnTo>
                  <a:pt x="77991" y="252680"/>
                </a:lnTo>
                <a:lnTo>
                  <a:pt x="43322" y="229930"/>
                </a:lnTo>
                <a:lnTo>
                  <a:pt x="17501" y="197900"/>
                </a:lnTo>
                <a:lnTo>
                  <a:pt x="2697" y="158839"/>
                </a:lnTo>
                <a:lnTo>
                  <a:pt x="0" y="13211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43985" y="4079505"/>
            <a:ext cx="840026" cy="1624469"/>
          </a:xfrm>
          <a:custGeom>
            <a:avLst/>
            <a:gdLst/>
            <a:ahLst/>
            <a:cxnLst/>
            <a:rect l="l" t="t" r="r" b="b"/>
            <a:pathLst>
              <a:path w="840026" h="1624469">
                <a:moveTo>
                  <a:pt x="0" y="0"/>
                </a:moveTo>
                <a:lnTo>
                  <a:pt x="840026" y="1624469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26835" y="5641349"/>
            <a:ext cx="68844" cy="85186"/>
          </a:xfrm>
          <a:custGeom>
            <a:avLst/>
            <a:gdLst/>
            <a:ahLst/>
            <a:cxnLst/>
            <a:rect l="l" t="t" r="r" b="b"/>
            <a:pathLst>
              <a:path w="68844" h="85186">
                <a:moveTo>
                  <a:pt x="67685" y="0"/>
                </a:moveTo>
                <a:lnTo>
                  <a:pt x="0" y="35000"/>
                </a:lnTo>
                <a:lnTo>
                  <a:pt x="68844" y="85186"/>
                </a:lnTo>
                <a:lnTo>
                  <a:pt x="676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43985" y="4079505"/>
            <a:ext cx="842111" cy="2067214"/>
          </a:xfrm>
          <a:custGeom>
            <a:avLst/>
            <a:gdLst/>
            <a:ahLst/>
            <a:cxnLst/>
            <a:rect l="l" t="t" r="r" b="b"/>
            <a:pathLst>
              <a:path w="842111" h="2067214">
                <a:moveTo>
                  <a:pt x="0" y="0"/>
                </a:moveTo>
                <a:lnTo>
                  <a:pt x="842111" y="206721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31647" y="6085299"/>
            <a:ext cx="70568" cy="84942"/>
          </a:xfrm>
          <a:custGeom>
            <a:avLst/>
            <a:gdLst/>
            <a:ahLst/>
            <a:cxnLst/>
            <a:rect l="l" t="t" r="r" b="b"/>
            <a:pathLst>
              <a:path w="70568" h="84942">
                <a:moveTo>
                  <a:pt x="70568" y="0"/>
                </a:moveTo>
                <a:lnTo>
                  <a:pt x="0" y="28747"/>
                </a:lnTo>
                <a:lnTo>
                  <a:pt x="64032" y="84942"/>
                </a:lnTo>
                <a:lnTo>
                  <a:pt x="705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82819" y="4499339"/>
            <a:ext cx="798773" cy="1205961"/>
          </a:xfrm>
          <a:custGeom>
            <a:avLst/>
            <a:gdLst/>
            <a:ahLst/>
            <a:cxnLst/>
            <a:rect l="l" t="t" r="r" b="b"/>
            <a:pathLst>
              <a:path w="798773" h="1205961">
                <a:moveTo>
                  <a:pt x="0" y="0"/>
                </a:moveTo>
                <a:lnTo>
                  <a:pt x="798773" y="120596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21777" y="5641909"/>
            <a:ext cx="73842" cy="84567"/>
          </a:xfrm>
          <a:custGeom>
            <a:avLst/>
            <a:gdLst/>
            <a:ahLst/>
            <a:cxnLst/>
            <a:rect l="l" t="t" r="r" b="b"/>
            <a:pathLst>
              <a:path w="73842" h="84567">
                <a:moveTo>
                  <a:pt x="63527" y="0"/>
                </a:moveTo>
                <a:lnTo>
                  <a:pt x="0" y="42078"/>
                </a:lnTo>
                <a:lnTo>
                  <a:pt x="73842" y="84567"/>
                </a:lnTo>
                <a:lnTo>
                  <a:pt x="635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82819" y="4499339"/>
            <a:ext cx="801689" cy="1648002"/>
          </a:xfrm>
          <a:custGeom>
            <a:avLst/>
            <a:gdLst/>
            <a:ahLst/>
            <a:cxnLst/>
            <a:rect l="l" t="t" r="r" b="b"/>
            <a:pathLst>
              <a:path w="801689" h="1648002">
                <a:moveTo>
                  <a:pt x="0" y="0"/>
                </a:moveTo>
                <a:lnTo>
                  <a:pt x="801689" y="1648002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28024" y="6084994"/>
            <a:ext cx="68521" cy="85189"/>
          </a:xfrm>
          <a:custGeom>
            <a:avLst/>
            <a:gdLst/>
            <a:ahLst/>
            <a:cxnLst/>
            <a:rect l="l" t="t" r="r" b="b"/>
            <a:pathLst>
              <a:path w="68521" h="85189">
                <a:moveTo>
                  <a:pt x="68521" y="0"/>
                </a:moveTo>
                <a:lnTo>
                  <a:pt x="0" y="33333"/>
                </a:lnTo>
                <a:lnTo>
                  <a:pt x="67594" y="85189"/>
                </a:lnTo>
                <a:lnTo>
                  <a:pt x="685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82819" y="5012927"/>
            <a:ext cx="798201" cy="1136501"/>
          </a:xfrm>
          <a:custGeom>
            <a:avLst/>
            <a:gdLst/>
            <a:ahLst/>
            <a:cxnLst/>
            <a:rect l="l" t="t" r="r" b="b"/>
            <a:pathLst>
              <a:path w="798201" h="1136501">
                <a:moveTo>
                  <a:pt x="0" y="0"/>
                </a:moveTo>
                <a:lnTo>
                  <a:pt x="798201" y="1136501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20645" y="6085959"/>
            <a:ext cx="74974" cy="84254"/>
          </a:xfrm>
          <a:custGeom>
            <a:avLst/>
            <a:gdLst/>
            <a:ahLst/>
            <a:cxnLst/>
            <a:rect l="l" t="t" r="r" b="b"/>
            <a:pathLst>
              <a:path w="74974" h="84254">
                <a:moveTo>
                  <a:pt x="62357" y="0"/>
                </a:moveTo>
                <a:lnTo>
                  <a:pt x="0" y="43795"/>
                </a:lnTo>
                <a:lnTo>
                  <a:pt x="74974" y="84254"/>
                </a:lnTo>
                <a:lnTo>
                  <a:pt x="62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82819" y="5726662"/>
            <a:ext cx="787399" cy="0"/>
          </a:xfrm>
          <a:custGeom>
            <a:avLst/>
            <a:gdLst/>
            <a:ahLst/>
            <a:cxnLst/>
            <a:rect l="l" t="t" r="r" b="b"/>
            <a:pathLst>
              <a:path w="787399">
                <a:moveTo>
                  <a:pt x="0" y="0"/>
                </a:moveTo>
                <a:lnTo>
                  <a:pt x="787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19420" y="56885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82819" y="5012927"/>
            <a:ext cx="793711" cy="696823"/>
          </a:xfrm>
          <a:custGeom>
            <a:avLst/>
            <a:gdLst/>
            <a:ahLst/>
            <a:cxnLst/>
            <a:rect l="l" t="t" r="r" b="b"/>
            <a:pathLst>
              <a:path w="793711" h="696823">
                <a:moveTo>
                  <a:pt x="0" y="0"/>
                </a:moveTo>
                <a:lnTo>
                  <a:pt x="793711" y="696823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13219" y="5647604"/>
            <a:ext cx="82400" cy="78904"/>
          </a:xfrm>
          <a:custGeom>
            <a:avLst/>
            <a:gdLst/>
            <a:ahLst/>
            <a:cxnLst/>
            <a:rect l="l" t="t" r="r" b="b"/>
            <a:pathLst>
              <a:path w="82400" h="78904">
                <a:moveTo>
                  <a:pt x="50272" y="0"/>
                </a:moveTo>
                <a:lnTo>
                  <a:pt x="0" y="57263"/>
                </a:lnTo>
                <a:lnTo>
                  <a:pt x="82400" y="78904"/>
                </a:lnTo>
                <a:lnTo>
                  <a:pt x="502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82819" y="6169895"/>
            <a:ext cx="787399" cy="0"/>
          </a:xfrm>
          <a:custGeom>
            <a:avLst/>
            <a:gdLst/>
            <a:ahLst/>
            <a:cxnLst/>
            <a:rect l="l" t="t" r="r" b="b"/>
            <a:pathLst>
              <a:path w="787399">
                <a:moveTo>
                  <a:pt x="0" y="0"/>
                </a:moveTo>
                <a:lnTo>
                  <a:pt x="787399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19420" y="613179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782819" y="5726662"/>
            <a:ext cx="790496" cy="430758"/>
          </a:xfrm>
          <a:custGeom>
            <a:avLst/>
            <a:gdLst/>
            <a:ahLst/>
            <a:cxnLst/>
            <a:rect l="l" t="t" r="r" b="b"/>
            <a:pathLst>
              <a:path w="790496" h="430758">
                <a:moveTo>
                  <a:pt x="0" y="0"/>
                </a:moveTo>
                <a:lnTo>
                  <a:pt x="790496" y="43075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10478" y="6099659"/>
            <a:ext cx="85140" cy="69916"/>
          </a:xfrm>
          <a:custGeom>
            <a:avLst/>
            <a:gdLst/>
            <a:ahLst/>
            <a:cxnLst/>
            <a:rect l="l" t="t" r="r" b="b"/>
            <a:pathLst>
              <a:path w="85140" h="69916">
                <a:moveTo>
                  <a:pt x="36460" y="0"/>
                </a:moveTo>
                <a:lnTo>
                  <a:pt x="0" y="66910"/>
                </a:lnTo>
                <a:lnTo>
                  <a:pt x="85140" y="69916"/>
                </a:lnTo>
                <a:lnTo>
                  <a:pt x="36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82819" y="5739136"/>
            <a:ext cx="790496" cy="430758"/>
          </a:xfrm>
          <a:custGeom>
            <a:avLst/>
            <a:gdLst/>
            <a:ahLst/>
            <a:cxnLst/>
            <a:rect l="l" t="t" r="r" b="b"/>
            <a:pathLst>
              <a:path w="790496" h="430758">
                <a:moveTo>
                  <a:pt x="0" y="430758"/>
                </a:moveTo>
                <a:lnTo>
                  <a:pt x="790496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10478" y="5726982"/>
            <a:ext cx="85140" cy="69916"/>
          </a:xfrm>
          <a:custGeom>
            <a:avLst/>
            <a:gdLst/>
            <a:ahLst/>
            <a:cxnLst/>
            <a:rect l="l" t="t" r="r" b="b"/>
            <a:pathLst>
              <a:path w="85140" h="69916">
                <a:moveTo>
                  <a:pt x="85140" y="0"/>
                </a:moveTo>
                <a:lnTo>
                  <a:pt x="0" y="3005"/>
                </a:lnTo>
                <a:lnTo>
                  <a:pt x="36460" y="69916"/>
                </a:lnTo>
                <a:lnTo>
                  <a:pt x="85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938653" y="5511338"/>
            <a:ext cx="631767" cy="88114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989510" y="5540919"/>
            <a:ext cx="531168" cy="78315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989510" y="5540919"/>
            <a:ext cx="88530" cy="8853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989509" y="5540920"/>
            <a:ext cx="531169" cy="783149"/>
          </a:xfrm>
          <a:custGeom>
            <a:avLst/>
            <a:gdLst/>
            <a:ahLst/>
            <a:cxnLst/>
            <a:rect l="l" t="t" r="r" b="b"/>
            <a:pathLst>
              <a:path w="531169" h="783149">
                <a:moveTo>
                  <a:pt x="88530" y="0"/>
                </a:moveTo>
                <a:lnTo>
                  <a:pt x="70824" y="70823"/>
                </a:lnTo>
                <a:lnTo>
                  <a:pt x="0" y="88529"/>
                </a:lnTo>
                <a:lnTo>
                  <a:pt x="88530" y="0"/>
                </a:lnTo>
                <a:lnTo>
                  <a:pt x="531169" y="0"/>
                </a:lnTo>
                <a:lnTo>
                  <a:pt x="531169" y="783149"/>
                </a:lnTo>
                <a:lnTo>
                  <a:pt x="0" y="783149"/>
                </a:lnTo>
                <a:lnTo>
                  <a:pt x="0" y="88529"/>
                </a:lnTo>
              </a:path>
            </a:pathLst>
          </a:custGeom>
          <a:ln w="9524">
            <a:solidFill>
              <a:srgbClr val="9076B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8622659" y="5873273"/>
            <a:ext cx="330200" cy="372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…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2121545" y="3685082"/>
            <a:ext cx="544437" cy="1690171"/>
          </a:xfrm>
          <a:custGeom>
            <a:avLst/>
            <a:gdLst/>
            <a:ahLst/>
            <a:cxnLst/>
            <a:rect l="l" t="t" r="r" b="b"/>
            <a:pathLst>
              <a:path w="544437" h="1690171">
                <a:moveTo>
                  <a:pt x="0" y="845085"/>
                </a:moveTo>
                <a:lnTo>
                  <a:pt x="902" y="775775"/>
                </a:lnTo>
                <a:lnTo>
                  <a:pt x="3562" y="708008"/>
                </a:lnTo>
                <a:lnTo>
                  <a:pt x="7911" y="642001"/>
                </a:lnTo>
                <a:lnTo>
                  <a:pt x="13877" y="577973"/>
                </a:lnTo>
                <a:lnTo>
                  <a:pt x="21392" y="516140"/>
                </a:lnTo>
                <a:lnTo>
                  <a:pt x="30384" y="456720"/>
                </a:lnTo>
                <a:lnTo>
                  <a:pt x="40784" y="399930"/>
                </a:lnTo>
                <a:lnTo>
                  <a:pt x="52522" y="345989"/>
                </a:lnTo>
                <a:lnTo>
                  <a:pt x="65527" y="295112"/>
                </a:lnTo>
                <a:lnTo>
                  <a:pt x="79731" y="247519"/>
                </a:lnTo>
                <a:lnTo>
                  <a:pt x="95061" y="203427"/>
                </a:lnTo>
                <a:lnTo>
                  <a:pt x="111449" y="163052"/>
                </a:lnTo>
                <a:lnTo>
                  <a:pt x="128825" y="126613"/>
                </a:lnTo>
                <a:lnTo>
                  <a:pt x="166259" y="66411"/>
                </a:lnTo>
                <a:lnTo>
                  <a:pt x="206801" y="24560"/>
                </a:lnTo>
                <a:lnTo>
                  <a:pt x="249892" y="2801"/>
                </a:lnTo>
                <a:lnTo>
                  <a:pt x="272218" y="0"/>
                </a:lnTo>
                <a:lnTo>
                  <a:pt x="294545" y="2801"/>
                </a:lnTo>
                <a:lnTo>
                  <a:pt x="337636" y="24560"/>
                </a:lnTo>
                <a:lnTo>
                  <a:pt x="378178" y="66411"/>
                </a:lnTo>
                <a:lnTo>
                  <a:pt x="415612" y="126613"/>
                </a:lnTo>
                <a:lnTo>
                  <a:pt x="432987" y="163052"/>
                </a:lnTo>
                <a:lnTo>
                  <a:pt x="449376" y="203427"/>
                </a:lnTo>
                <a:lnTo>
                  <a:pt x="464706" y="247519"/>
                </a:lnTo>
                <a:lnTo>
                  <a:pt x="478909" y="295112"/>
                </a:lnTo>
                <a:lnTo>
                  <a:pt x="491915" y="345989"/>
                </a:lnTo>
                <a:lnTo>
                  <a:pt x="503653" y="399930"/>
                </a:lnTo>
                <a:lnTo>
                  <a:pt x="514053" y="456720"/>
                </a:lnTo>
                <a:lnTo>
                  <a:pt x="523045" y="516140"/>
                </a:lnTo>
                <a:lnTo>
                  <a:pt x="530559" y="577973"/>
                </a:lnTo>
                <a:lnTo>
                  <a:pt x="536526" y="642001"/>
                </a:lnTo>
                <a:lnTo>
                  <a:pt x="540874" y="708008"/>
                </a:lnTo>
                <a:lnTo>
                  <a:pt x="543535" y="775775"/>
                </a:lnTo>
                <a:lnTo>
                  <a:pt x="544437" y="845085"/>
                </a:lnTo>
                <a:lnTo>
                  <a:pt x="543535" y="914395"/>
                </a:lnTo>
                <a:lnTo>
                  <a:pt x="540874" y="982163"/>
                </a:lnTo>
                <a:lnTo>
                  <a:pt x="536526" y="1048169"/>
                </a:lnTo>
                <a:lnTo>
                  <a:pt x="530559" y="1112198"/>
                </a:lnTo>
                <a:lnTo>
                  <a:pt x="523045" y="1174031"/>
                </a:lnTo>
                <a:lnTo>
                  <a:pt x="514053" y="1233451"/>
                </a:lnTo>
                <a:lnTo>
                  <a:pt x="503653" y="1290240"/>
                </a:lnTo>
                <a:lnTo>
                  <a:pt x="491915" y="1344182"/>
                </a:lnTo>
                <a:lnTo>
                  <a:pt x="478909" y="1395058"/>
                </a:lnTo>
                <a:lnTo>
                  <a:pt x="464706" y="1442651"/>
                </a:lnTo>
                <a:lnTo>
                  <a:pt x="449376" y="1486744"/>
                </a:lnTo>
                <a:lnTo>
                  <a:pt x="432987" y="1527119"/>
                </a:lnTo>
                <a:lnTo>
                  <a:pt x="415612" y="1563558"/>
                </a:lnTo>
                <a:lnTo>
                  <a:pt x="378178" y="1623760"/>
                </a:lnTo>
                <a:lnTo>
                  <a:pt x="337636" y="1665611"/>
                </a:lnTo>
                <a:lnTo>
                  <a:pt x="294545" y="1687370"/>
                </a:lnTo>
                <a:lnTo>
                  <a:pt x="272218" y="1690171"/>
                </a:lnTo>
                <a:lnTo>
                  <a:pt x="249892" y="1687370"/>
                </a:lnTo>
                <a:lnTo>
                  <a:pt x="206801" y="1665611"/>
                </a:lnTo>
                <a:lnTo>
                  <a:pt x="166259" y="1623760"/>
                </a:lnTo>
                <a:lnTo>
                  <a:pt x="128825" y="1563558"/>
                </a:lnTo>
                <a:lnTo>
                  <a:pt x="111449" y="1527119"/>
                </a:lnTo>
                <a:lnTo>
                  <a:pt x="95061" y="1486744"/>
                </a:lnTo>
                <a:lnTo>
                  <a:pt x="79731" y="1442651"/>
                </a:lnTo>
                <a:lnTo>
                  <a:pt x="65527" y="1395058"/>
                </a:lnTo>
                <a:lnTo>
                  <a:pt x="52522" y="1344182"/>
                </a:lnTo>
                <a:lnTo>
                  <a:pt x="40784" y="1290240"/>
                </a:lnTo>
                <a:lnTo>
                  <a:pt x="30384" y="1233451"/>
                </a:lnTo>
                <a:lnTo>
                  <a:pt x="21392" y="1174031"/>
                </a:lnTo>
                <a:lnTo>
                  <a:pt x="13877" y="1112198"/>
                </a:lnTo>
                <a:lnTo>
                  <a:pt x="7911" y="1048169"/>
                </a:lnTo>
                <a:lnTo>
                  <a:pt x="3562" y="982163"/>
                </a:lnTo>
                <a:lnTo>
                  <a:pt x="902" y="914395"/>
                </a:lnTo>
                <a:lnTo>
                  <a:pt x="0" y="845085"/>
                </a:lnTo>
                <a:close/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266088" y="3654253"/>
            <a:ext cx="544437" cy="1690171"/>
          </a:xfrm>
          <a:custGeom>
            <a:avLst/>
            <a:gdLst/>
            <a:ahLst/>
            <a:cxnLst/>
            <a:rect l="l" t="t" r="r" b="b"/>
            <a:pathLst>
              <a:path w="544437" h="1690171">
                <a:moveTo>
                  <a:pt x="0" y="845085"/>
                </a:moveTo>
                <a:lnTo>
                  <a:pt x="902" y="775775"/>
                </a:lnTo>
                <a:lnTo>
                  <a:pt x="3562" y="708008"/>
                </a:lnTo>
                <a:lnTo>
                  <a:pt x="7911" y="642001"/>
                </a:lnTo>
                <a:lnTo>
                  <a:pt x="13877" y="577973"/>
                </a:lnTo>
                <a:lnTo>
                  <a:pt x="21392" y="516140"/>
                </a:lnTo>
                <a:lnTo>
                  <a:pt x="30384" y="456720"/>
                </a:lnTo>
                <a:lnTo>
                  <a:pt x="40784" y="399930"/>
                </a:lnTo>
                <a:lnTo>
                  <a:pt x="52522" y="345989"/>
                </a:lnTo>
                <a:lnTo>
                  <a:pt x="65528" y="295112"/>
                </a:lnTo>
                <a:lnTo>
                  <a:pt x="79731" y="247519"/>
                </a:lnTo>
                <a:lnTo>
                  <a:pt x="95061" y="203427"/>
                </a:lnTo>
                <a:lnTo>
                  <a:pt x="111450" y="163052"/>
                </a:lnTo>
                <a:lnTo>
                  <a:pt x="128825" y="126613"/>
                </a:lnTo>
                <a:lnTo>
                  <a:pt x="166259" y="66411"/>
                </a:lnTo>
                <a:lnTo>
                  <a:pt x="206801" y="24560"/>
                </a:lnTo>
                <a:lnTo>
                  <a:pt x="249892" y="2801"/>
                </a:lnTo>
                <a:lnTo>
                  <a:pt x="272219" y="0"/>
                </a:lnTo>
                <a:lnTo>
                  <a:pt x="294545" y="2801"/>
                </a:lnTo>
                <a:lnTo>
                  <a:pt x="337636" y="24560"/>
                </a:lnTo>
                <a:lnTo>
                  <a:pt x="378178" y="66411"/>
                </a:lnTo>
                <a:lnTo>
                  <a:pt x="415612" y="126613"/>
                </a:lnTo>
                <a:lnTo>
                  <a:pt x="432987" y="163052"/>
                </a:lnTo>
                <a:lnTo>
                  <a:pt x="449376" y="203427"/>
                </a:lnTo>
                <a:lnTo>
                  <a:pt x="464706" y="247519"/>
                </a:lnTo>
                <a:lnTo>
                  <a:pt x="478910" y="295112"/>
                </a:lnTo>
                <a:lnTo>
                  <a:pt x="491915" y="345989"/>
                </a:lnTo>
                <a:lnTo>
                  <a:pt x="503653" y="399930"/>
                </a:lnTo>
                <a:lnTo>
                  <a:pt x="514053" y="456720"/>
                </a:lnTo>
                <a:lnTo>
                  <a:pt x="523045" y="516140"/>
                </a:lnTo>
                <a:lnTo>
                  <a:pt x="530560" y="577973"/>
                </a:lnTo>
                <a:lnTo>
                  <a:pt x="536526" y="642001"/>
                </a:lnTo>
                <a:lnTo>
                  <a:pt x="540875" y="708008"/>
                </a:lnTo>
                <a:lnTo>
                  <a:pt x="543535" y="775775"/>
                </a:lnTo>
                <a:lnTo>
                  <a:pt x="544437" y="845085"/>
                </a:lnTo>
                <a:lnTo>
                  <a:pt x="543535" y="914395"/>
                </a:lnTo>
                <a:lnTo>
                  <a:pt x="540875" y="982163"/>
                </a:lnTo>
                <a:lnTo>
                  <a:pt x="536526" y="1048169"/>
                </a:lnTo>
                <a:lnTo>
                  <a:pt x="530560" y="1112198"/>
                </a:lnTo>
                <a:lnTo>
                  <a:pt x="523045" y="1174031"/>
                </a:lnTo>
                <a:lnTo>
                  <a:pt x="514053" y="1233451"/>
                </a:lnTo>
                <a:lnTo>
                  <a:pt x="503653" y="1290240"/>
                </a:lnTo>
                <a:lnTo>
                  <a:pt x="491915" y="1344182"/>
                </a:lnTo>
                <a:lnTo>
                  <a:pt x="478910" y="1395058"/>
                </a:lnTo>
                <a:lnTo>
                  <a:pt x="464706" y="1442651"/>
                </a:lnTo>
                <a:lnTo>
                  <a:pt x="449376" y="1486744"/>
                </a:lnTo>
                <a:lnTo>
                  <a:pt x="432987" y="1527118"/>
                </a:lnTo>
                <a:lnTo>
                  <a:pt x="415612" y="1563558"/>
                </a:lnTo>
                <a:lnTo>
                  <a:pt x="378178" y="1623760"/>
                </a:lnTo>
                <a:lnTo>
                  <a:pt x="337636" y="1665610"/>
                </a:lnTo>
                <a:lnTo>
                  <a:pt x="294545" y="1687370"/>
                </a:lnTo>
                <a:lnTo>
                  <a:pt x="272219" y="1690171"/>
                </a:lnTo>
                <a:lnTo>
                  <a:pt x="249892" y="1687370"/>
                </a:lnTo>
                <a:lnTo>
                  <a:pt x="206801" y="1665610"/>
                </a:lnTo>
                <a:lnTo>
                  <a:pt x="166259" y="1623760"/>
                </a:lnTo>
                <a:lnTo>
                  <a:pt x="128825" y="1563558"/>
                </a:lnTo>
                <a:lnTo>
                  <a:pt x="111450" y="1527118"/>
                </a:lnTo>
                <a:lnTo>
                  <a:pt x="95061" y="1486744"/>
                </a:lnTo>
                <a:lnTo>
                  <a:pt x="79731" y="1442651"/>
                </a:lnTo>
                <a:lnTo>
                  <a:pt x="65528" y="1395058"/>
                </a:lnTo>
                <a:lnTo>
                  <a:pt x="52522" y="1344182"/>
                </a:lnTo>
                <a:lnTo>
                  <a:pt x="40784" y="1290240"/>
                </a:lnTo>
                <a:lnTo>
                  <a:pt x="30384" y="1233451"/>
                </a:lnTo>
                <a:lnTo>
                  <a:pt x="21392" y="1174031"/>
                </a:lnTo>
                <a:lnTo>
                  <a:pt x="13877" y="1112198"/>
                </a:lnTo>
                <a:lnTo>
                  <a:pt x="7911" y="1048169"/>
                </a:lnTo>
                <a:lnTo>
                  <a:pt x="3562" y="982163"/>
                </a:lnTo>
                <a:lnTo>
                  <a:pt x="902" y="914395"/>
                </a:lnTo>
                <a:lnTo>
                  <a:pt x="0" y="845085"/>
                </a:lnTo>
                <a:close/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01815" y="3685082"/>
            <a:ext cx="544437" cy="1690171"/>
          </a:xfrm>
          <a:custGeom>
            <a:avLst/>
            <a:gdLst/>
            <a:ahLst/>
            <a:cxnLst/>
            <a:rect l="l" t="t" r="r" b="b"/>
            <a:pathLst>
              <a:path w="544437" h="1690171">
                <a:moveTo>
                  <a:pt x="0" y="845085"/>
                </a:moveTo>
                <a:lnTo>
                  <a:pt x="902" y="775775"/>
                </a:lnTo>
                <a:lnTo>
                  <a:pt x="3562" y="708008"/>
                </a:lnTo>
                <a:lnTo>
                  <a:pt x="7911" y="642001"/>
                </a:lnTo>
                <a:lnTo>
                  <a:pt x="13877" y="577973"/>
                </a:lnTo>
                <a:lnTo>
                  <a:pt x="21392" y="516140"/>
                </a:lnTo>
                <a:lnTo>
                  <a:pt x="30384" y="456720"/>
                </a:lnTo>
                <a:lnTo>
                  <a:pt x="40784" y="399930"/>
                </a:lnTo>
                <a:lnTo>
                  <a:pt x="52522" y="345989"/>
                </a:lnTo>
                <a:lnTo>
                  <a:pt x="65527" y="295112"/>
                </a:lnTo>
                <a:lnTo>
                  <a:pt x="79731" y="247519"/>
                </a:lnTo>
                <a:lnTo>
                  <a:pt x="95061" y="203427"/>
                </a:lnTo>
                <a:lnTo>
                  <a:pt x="111449" y="163052"/>
                </a:lnTo>
                <a:lnTo>
                  <a:pt x="128825" y="126613"/>
                </a:lnTo>
                <a:lnTo>
                  <a:pt x="166258" y="66411"/>
                </a:lnTo>
                <a:lnTo>
                  <a:pt x="206801" y="24560"/>
                </a:lnTo>
                <a:lnTo>
                  <a:pt x="249892" y="2801"/>
                </a:lnTo>
                <a:lnTo>
                  <a:pt x="272218" y="0"/>
                </a:lnTo>
                <a:lnTo>
                  <a:pt x="294544" y="2801"/>
                </a:lnTo>
                <a:lnTo>
                  <a:pt x="337636" y="24560"/>
                </a:lnTo>
                <a:lnTo>
                  <a:pt x="378178" y="66411"/>
                </a:lnTo>
                <a:lnTo>
                  <a:pt x="415612" y="126613"/>
                </a:lnTo>
                <a:lnTo>
                  <a:pt x="432987" y="163052"/>
                </a:lnTo>
                <a:lnTo>
                  <a:pt x="449375" y="203427"/>
                </a:lnTo>
                <a:lnTo>
                  <a:pt x="464706" y="247519"/>
                </a:lnTo>
                <a:lnTo>
                  <a:pt x="478909" y="295112"/>
                </a:lnTo>
                <a:lnTo>
                  <a:pt x="491915" y="345989"/>
                </a:lnTo>
                <a:lnTo>
                  <a:pt x="503653" y="399930"/>
                </a:lnTo>
                <a:lnTo>
                  <a:pt x="514053" y="456720"/>
                </a:lnTo>
                <a:lnTo>
                  <a:pt x="523045" y="516140"/>
                </a:lnTo>
                <a:lnTo>
                  <a:pt x="530559" y="577973"/>
                </a:lnTo>
                <a:lnTo>
                  <a:pt x="536526" y="642001"/>
                </a:lnTo>
                <a:lnTo>
                  <a:pt x="540874" y="708008"/>
                </a:lnTo>
                <a:lnTo>
                  <a:pt x="543535" y="775775"/>
                </a:lnTo>
                <a:lnTo>
                  <a:pt x="544437" y="845085"/>
                </a:lnTo>
                <a:lnTo>
                  <a:pt x="543535" y="914395"/>
                </a:lnTo>
                <a:lnTo>
                  <a:pt x="540874" y="982163"/>
                </a:lnTo>
                <a:lnTo>
                  <a:pt x="536526" y="1048169"/>
                </a:lnTo>
                <a:lnTo>
                  <a:pt x="530559" y="1112198"/>
                </a:lnTo>
                <a:lnTo>
                  <a:pt x="523045" y="1174031"/>
                </a:lnTo>
                <a:lnTo>
                  <a:pt x="514053" y="1233451"/>
                </a:lnTo>
                <a:lnTo>
                  <a:pt x="503653" y="1290240"/>
                </a:lnTo>
                <a:lnTo>
                  <a:pt x="491915" y="1344182"/>
                </a:lnTo>
                <a:lnTo>
                  <a:pt x="478909" y="1395058"/>
                </a:lnTo>
                <a:lnTo>
                  <a:pt x="464706" y="1442651"/>
                </a:lnTo>
                <a:lnTo>
                  <a:pt x="449375" y="1486744"/>
                </a:lnTo>
                <a:lnTo>
                  <a:pt x="432987" y="1527119"/>
                </a:lnTo>
                <a:lnTo>
                  <a:pt x="415612" y="1563558"/>
                </a:lnTo>
                <a:lnTo>
                  <a:pt x="378178" y="1623760"/>
                </a:lnTo>
                <a:lnTo>
                  <a:pt x="337636" y="1665611"/>
                </a:lnTo>
                <a:lnTo>
                  <a:pt x="294544" y="1687370"/>
                </a:lnTo>
                <a:lnTo>
                  <a:pt x="272218" y="1690171"/>
                </a:lnTo>
                <a:lnTo>
                  <a:pt x="249892" y="1687370"/>
                </a:lnTo>
                <a:lnTo>
                  <a:pt x="206801" y="1665611"/>
                </a:lnTo>
                <a:lnTo>
                  <a:pt x="166258" y="1623760"/>
                </a:lnTo>
                <a:lnTo>
                  <a:pt x="128825" y="1563558"/>
                </a:lnTo>
                <a:lnTo>
                  <a:pt x="111449" y="1527119"/>
                </a:lnTo>
                <a:lnTo>
                  <a:pt x="95061" y="1486744"/>
                </a:lnTo>
                <a:lnTo>
                  <a:pt x="79731" y="1442651"/>
                </a:lnTo>
                <a:lnTo>
                  <a:pt x="65527" y="1395058"/>
                </a:lnTo>
                <a:lnTo>
                  <a:pt x="52522" y="1344182"/>
                </a:lnTo>
                <a:lnTo>
                  <a:pt x="40784" y="1290240"/>
                </a:lnTo>
                <a:lnTo>
                  <a:pt x="30384" y="1233451"/>
                </a:lnTo>
                <a:lnTo>
                  <a:pt x="21392" y="1174031"/>
                </a:lnTo>
                <a:lnTo>
                  <a:pt x="13877" y="1112198"/>
                </a:lnTo>
                <a:lnTo>
                  <a:pt x="7911" y="1048169"/>
                </a:lnTo>
                <a:lnTo>
                  <a:pt x="3562" y="982163"/>
                </a:lnTo>
                <a:lnTo>
                  <a:pt x="902" y="914395"/>
                </a:lnTo>
                <a:lnTo>
                  <a:pt x="0" y="845085"/>
                </a:lnTo>
                <a:close/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252083" y="1344968"/>
            <a:ext cx="8861425" cy="3422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6545" marR="721360">
              <a:lnSpc>
                <a:spcPct val="151000"/>
              </a:lnSpc>
            </a:pPr>
            <a:r>
              <a:rPr sz="3200" spc="-85" dirty="0">
                <a:latin typeface="Arial"/>
                <a:cs typeface="Arial"/>
              </a:rPr>
              <a:t>Repeatedly </a:t>
            </a:r>
            <a:r>
              <a:rPr sz="3200" spc="-55" dirty="0">
                <a:latin typeface="Arial"/>
                <a:cs typeface="Arial"/>
              </a:rPr>
              <a:t>multiply </a:t>
            </a:r>
            <a:r>
              <a:rPr sz="3200" spc="-65" dirty="0">
                <a:latin typeface="Arial"/>
                <a:cs typeface="Arial"/>
              </a:rPr>
              <a:t>sparse </a:t>
            </a:r>
            <a:r>
              <a:rPr sz="3200" spc="-60" dirty="0">
                <a:latin typeface="Arial"/>
                <a:cs typeface="Arial"/>
              </a:rPr>
              <a:t>matrix </a:t>
            </a:r>
            <a:r>
              <a:rPr sz="3200" spc="-55" dirty="0">
                <a:latin typeface="Arial"/>
                <a:cs typeface="Arial"/>
              </a:rPr>
              <a:t>and </a:t>
            </a:r>
            <a:r>
              <a:rPr sz="3200" spc="-45" dirty="0">
                <a:latin typeface="Arial"/>
                <a:cs typeface="Arial"/>
              </a:rPr>
              <a:t>vector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05" dirty="0">
                <a:latin typeface="Arial"/>
                <a:cs typeface="Arial"/>
              </a:rPr>
              <a:t>Requi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105" dirty="0">
                <a:latin typeface="Arial"/>
                <a:cs typeface="Arial"/>
              </a:rPr>
              <a:t>es 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65" dirty="0">
                <a:latin typeface="Arial"/>
                <a:cs typeface="Arial"/>
              </a:rPr>
              <a:t>epeatedly </a:t>
            </a:r>
            <a:r>
              <a:rPr sz="3200" spc="-80" dirty="0">
                <a:latin typeface="Arial"/>
                <a:cs typeface="Arial"/>
              </a:rPr>
              <a:t>hashing </a:t>
            </a:r>
            <a:r>
              <a:rPr sz="3200" spc="-45" dirty="0">
                <a:latin typeface="Arial"/>
                <a:cs typeface="Arial"/>
              </a:rPr>
              <a:t>together </a:t>
            </a:r>
            <a:r>
              <a:rPr sz="3200" spc="-55" dirty="0">
                <a:latin typeface="Arial"/>
                <a:cs typeface="Arial"/>
              </a:rPr>
              <a:t>page</a:t>
            </a:r>
            <a:endParaRPr sz="3200">
              <a:latin typeface="Arial"/>
              <a:cs typeface="Arial"/>
            </a:endParaRPr>
          </a:p>
          <a:p>
            <a:pPr marL="296545">
              <a:lnSpc>
                <a:spcPts val="3800"/>
              </a:lnSpc>
            </a:pPr>
            <a:r>
              <a:rPr sz="3200" spc="-65" dirty="0">
                <a:latin typeface="Arial"/>
                <a:cs typeface="Arial"/>
              </a:rPr>
              <a:t>adjacency </a:t>
            </a:r>
            <a:r>
              <a:rPr sz="3200" spc="-70" dirty="0">
                <a:latin typeface="Arial"/>
                <a:cs typeface="Arial"/>
              </a:rPr>
              <a:t>lists </a:t>
            </a:r>
            <a:r>
              <a:rPr sz="3200" spc="-55" dirty="0">
                <a:latin typeface="Arial"/>
                <a:cs typeface="Arial"/>
              </a:rPr>
              <a:t>and </a:t>
            </a:r>
            <a:r>
              <a:rPr sz="3200" spc="-65" dirty="0">
                <a:latin typeface="Arial"/>
                <a:cs typeface="Arial"/>
              </a:rPr>
              <a:t>rank </a:t>
            </a:r>
            <a:r>
              <a:rPr sz="3200" spc="-45" dirty="0">
                <a:latin typeface="Arial"/>
                <a:cs typeface="Arial"/>
              </a:rPr>
              <a:t>vector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6844030" marR="12700" indent="-279400">
              <a:lnSpc>
                <a:spcPts val="2700"/>
              </a:lnSpc>
            </a:pPr>
            <a:r>
              <a:rPr sz="2300" spc="-75" dirty="0">
                <a:solidFill>
                  <a:srgbClr val="FF0000"/>
                </a:solidFill>
                <a:latin typeface="Arial"/>
                <a:cs typeface="Arial"/>
              </a:rPr>
              <a:t>Same </a:t>
            </a:r>
            <a:r>
              <a:rPr sz="2300" spc="-85" dirty="0">
                <a:solidFill>
                  <a:srgbClr val="FF0000"/>
                </a:solidFill>
                <a:latin typeface="Arial"/>
                <a:cs typeface="Arial"/>
              </a:rPr>
              <a:t>file </a:t>
            </a:r>
            <a:r>
              <a:rPr sz="2300" spc="-4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2300" spc="-7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2300" spc="-15" dirty="0">
                <a:solidFill>
                  <a:srgbClr val="FF0000"/>
                </a:solidFill>
                <a:latin typeface="Arial"/>
                <a:cs typeface="Arial"/>
              </a:rPr>
              <a:t>ouped</a:t>
            </a:r>
            <a:r>
              <a:rPr sz="23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60" dirty="0">
                <a:solidFill>
                  <a:srgbClr val="FF0000"/>
                </a:solidFill>
                <a:latin typeface="Arial"/>
                <a:cs typeface="Arial"/>
              </a:rPr>
              <a:t>over </a:t>
            </a:r>
            <a:r>
              <a:rPr sz="2300" spc="-40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2300" spc="-60" dirty="0">
                <a:solidFill>
                  <a:srgbClr val="FF0000"/>
                </a:solidFill>
                <a:latin typeface="Arial"/>
                <a:cs typeface="Arial"/>
              </a:rPr>
              <a:t>over</a:t>
            </a:r>
            <a:endParaRPr sz="23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1"/>
              </a:spcBef>
            </a:pPr>
            <a:endParaRPr sz="550"/>
          </a:p>
          <a:p>
            <a:pPr marL="12700" marR="7654925" indent="12700">
              <a:lnSpc>
                <a:spcPts val="2500"/>
              </a:lnSpc>
            </a:pPr>
            <a:r>
              <a:rPr sz="2100" spc="-35" dirty="0">
                <a:latin typeface="Arial"/>
                <a:cs typeface="Arial"/>
              </a:rPr>
              <a:t>Neighbors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(id, </a:t>
            </a:r>
            <a:r>
              <a:rPr sz="2100" spc="-65" dirty="0">
                <a:latin typeface="Arial"/>
                <a:cs typeface="Arial"/>
              </a:rPr>
              <a:t>edges)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54237" y="5535531"/>
            <a:ext cx="1003935" cy="632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00">
              <a:lnSpc>
                <a:spcPts val="2500"/>
              </a:lnSpc>
            </a:pPr>
            <a:r>
              <a:rPr sz="2100" spc="-60" dirty="0">
                <a:latin typeface="Arial"/>
                <a:cs typeface="Arial"/>
              </a:rPr>
              <a:t>Ranks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(id, </a:t>
            </a:r>
            <a:r>
              <a:rPr sz="2100" spc="-80" dirty="0">
                <a:latin typeface="Arial"/>
                <a:cs typeface="Arial"/>
              </a:rPr>
              <a:t>rank)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2353907" y="6400941"/>
            <a:ext cx="115697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45" dirty="0">
                <a:latin typeface="Arial"/>
                <a:cs typeface="Arial"/>
              </a:rPr>
              <a:t>iteration 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4498423" y="6400941"/>
            <a:ext cx="115697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45" dirty="0">
                <a:latin typeface="Arial"/>
                <a:cs typeface="Arial"/>
              </a:rPr>
              <a:t>iteration 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6622123" y="6400941"/>
            <a:ext cx="115697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45" dirty="0">
                <a:latin typeface="Arial"/>
                <a:cs typeface="Arial"/>
              </a:rPr>
              <a:t>iteration 3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</a:pPr>
            <a:r>
              <a:rPr sz="5500" spc="-160" dirty="0">
                <a:latin typeface="Arial"/>
                <a:cs typeface="Arial"/>
              </a:rPr>
              <a:t>Result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996758"/>
            <a:ext cx="7409815" cy="963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14" dirty="0">
                <a:latin typeface="Arial"/>
                <a:cs typeface="Arial"/>
              </a:rPr>
              <a:t>While </a:t>
            </a:r>
            <a:r>
              <a:rPr sz="3200" spc="-60" dirty="0">
                <a:latin typeface="Arial"/>
                <a:cs typeface="Arial"/>
              </a:rPr>
              <a:t>MapReduce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95" dirty="0">
                <a:latin typeface="Arial"/>
                <a:cs typeface="Arial"/>
              </a:rPr>
              <a:t>is </a:t>
            </a:r>
            <a:r>
              <a:rPr sz="3200" spc="-60" dirty="0">
                <a:latin typeface="Arial"/>
                <a:cs typeface="Arial"/>
              </a:rPr>
              <a:t>simple, </a:t>
            </a:r>
            <a:r>
              <a:rPr sz="3200" spc="-35" dirty="0">
                <a:latin typeface="Arial"/>
                <a:cs typeface="Arial"/>
              </a:rPr>
              <a:t>it </a:t>
            </a:r>
            <a:r>
              <a:rPr sz="3200" spc="-55" dirty="0">
                <a:latin typeface="Arial"/>
                <a:cs typeface="Arial"/>
              </a:rPr>
              <a:t>can 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80" dirty="0">
                <a:latin typeface="Arial"/>
                <a:cs typeface="Arial"/>
              </a:rPr>
              <a:t>equi</a:t>
            </a:r>
            <a:r>
              <a:rPr sz="3200" spc="-114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745"/>
              </a:lnSpc>
            </a:pPr>
            <a:r>
              <a:rPr sz="3200" i="1" spc="-60" dirty="0">
                <a:latin typeface="Arial"/>
                <a:cs typeface="Arial"/>
              </a:rPr>
              <a:t>asymptotically</a:t>
            </a:r>
            <a:r>
              <a:rPr sz="3200" i="1" spc="-5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mo</a:t>
            </a:r>
            <a:r>
              <a:rPr sz="3200" spc="-85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 </a:t>
            </a:r>
            <a:r>
              <a:rPr sz="3200" spc="-35" dirty="0">
                <a:latin typeface="Arial"/>
                <a:cs typeface="Arial"/>
              </a:rPr>
              <a:t>communication </a:t>
            </a:r>
            <a:r>
              <a:rPr sz="3200" spc="-45" dirty="0">
                <a:latin typeface="Arial"/>
                <a:cs typeface="Arial"/>
              </a:rPr>
              <a:t>or I/O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469958"/>
            <a:ext cx="430911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50" dirty="0">
                <a:latin typeface="Arial"/>
                <a:cs typeface="Arial"/>
              </a:rPr>
              <a:t>Spark </a:t>
            </a:r>
            <a:r>
              <a:rPr sz="3200" spc="-20" dirty="0">
                <a:latin typeface="Arial"/>
                <a:cs typeface="Arial"/>
              </a:rPr>
              <a:t>computing </a:t>
            </a:r>
            <a:r>
              <a:rPr sz="3200" spc="-80" dirty="0">
                <a:latin typeface="Arial"/>
                <a:cs typeface="Arial"/>
              </a:rPr>
              <a:t>engine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73315"/>
            <a:ext cx="7157084" cy="7797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140"/>
              </a:lnSpc>
              <a:tabLst>
                <a:tab pos="1871980" algn="l"/>
                <a:tab pos="5210810" algn="l"/>
              </a:tabLst>
            </a:pPr>
            <a:r>
              <a:rPr sz="5200" spc="-85" dirty="0">
                <a:latin typeface="Arial"/>
                <a:cs typeface="Arial"/>
              </a:rPr>
              <a:t>Spark	</a:t>
            </a:r>
            <a:r>
              <a:rPr sz="5200" spc="-60" dirty="0">
                <a:latin typeface="Arial"/>
                <a:cs typeface="Arial"/>
              </a:rPr>
              <a:t>Computing	</a:t>
            </a:r>
            <a:r>
              <a:rPr sz="5200" spc="-165" dirty="0">
                <a:latin typeface="Arial"/>
                <a:cs typeface="Arial"/>
              </a:rPr>
              <a:t>Engine</a:t>
            </a:r>
            <a:endParaRPr sz="5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2017078"/>
            <a:ext cx="7079615" cy="3660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800"/>
              </a:lnSpc>
            </a:pPr>
            <a:r>
              <a:rPr sz="3200" spc="-70" dirty="0">
                <a:latin typeface="Arial"/>
                <a:cs typeface="Arial"/>
              </a:rPr>
              <a:t>Extends </a:t>
            </a:r>
            <a:r>
              <a:rPr sz="3200" spc="-125" dirty="0">
                <a:latin typeface="Arial"/>
                <a:cs typeface="Arial"/>
              </a:rPr>
              <a:t>a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55" dirty="0">
                <a:latin typeface="Arial"/>
                <a:cs typeface="Arial"/>
              </a:rPr>
              <a:t>ogramming </a:t>
            </a:r>
            <a:r>
              <a:rPr sz="3200" spc="-85" dirty="0">
                <a:latin typeface="Arial"/>
                <a:cs typeface="Arial"/>
              </a:rPr>
              <a:t>language </a:t>
            </a:r>
            <a:r>
              <a:rPr sz="3200" spc="-30" dirty="0">
                <a:latin typeface="Arial"/>
                <a:cs typeface="Arial"/>
              </a:rPr>
              <a:t>with </a:t>
            </a:r>
            <a:r>
              <a:rPr sz="3200" spc="-125" dirty="0">
                <a:latin typeface="Arial"/>
                <a:cs typeface="Arial"/>
              </a:rPr>
              <a:t>a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distributed </a:t>
            </a:r>
            <a:r>
              <a:rPr sz="3200" spc="-40" dirty="0">
                <a:latin typeface="Arial"/>
                <a:cs typeface="Arial"/>
              </a:rPr>
              <a:t>collection </a:t>
            </a:r>
            <a:r>
              <a:rPr sz="3200" spc="-15" dirty="0">
                <a:latin typeface="Arial"/>
                <a:cs typeface="Arial"/>
              </a:rPr>
              <a:t>data-structu</a:t>
            </a:r>
            <a:r>
              <a:rPr sz="3200" spc="-75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080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70" dirty="0">
                <a:latin typeface="Arial"/>
                <a:cs typeface="Arial"/>
              </a:rPr>
              <a:t>“Resilient </a:t>
            </a:r>
            <a:r>
              <a:rPr sz="2700" spc="-25" dirty="0">
                <a:latin typeface="Arial"/>
                <a:cs typeface="Arial"/>
              </a:rPr>
              <a:t>distributed datasets” </a:t>
            </a:r>
            <a:r>
              <a:rPr sz="2700" spc="-185" dirty="0">
                <a:latin typeface="Arial"/>
                <a:cs typeface="Arial"/>
              </a:rPr>
              <a:t>(RDD)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0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200" spc="-80" dirty="0">
                <a:latin typeface="Arial"/>
                <a:cs typeface="Arial"/>
              </a:rPr>
              <a:t>Open </a:t>
            </a:r>
            <a:r>
              <a:rPr sz="3200" spc="-55" dirty="0">
                <a:latin typeface="Arial"/>
                <a:cs typeface="Arial"/>
              </a:rPr>
              <a:t>sou</a:t>
            </a:r>
            <a:r>
              <a:rPr sz="3200" spc="-95" dirty="0">
                <a:latin typeface="Arial"/>
                <a:cs typeface="Arial"/>
              </a:rPr>
              <a:t>r</a:t>
            </a:r>
            <a:r>
              <a:rPr sz="3200" spc="-35" dirty="0">
                <a:latin typeface="Arial"/>
                <a:cs typeface="Arial"/>
              </a:rPr>
              <a:t>ce </a:t>
            </a:r>
            <a:r>
              <a:rPr sz="3200" spc="-40" dirty="0">
                <a:latin typeface="Arial"/>
                <a:cs typeface="Arial"/>
              </a:rPr>
              <a:t>at </a:t>
            </a:r>
            <a:r>
              <a:rPr sz="3200" spc="-55" dirty="0">
                <a:latin typeface="Arial"/>
                <a:cs typeface="Arial"/>
              </a:rPr>
              <a:t>Apache</a:t>
            </a:r>
            <a:endParaRPr sz="3200">
              <a:latin typeface="Arial"/>
              <a:cs typeface="Arial"/>
            </a:endParaRPr>
          </a:p>
          <a:p>
            <a:pPr marL="469900" marR="75565" indent="-228600">
              <a:lnSpc>
                <a:spcPts val="3300"/>
              </a:lnSpc>
              <a:spcBef>
                <a:spcPts val="20"/>
              </a:spcBef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15" dirty="0">
                <a:latin typeface="Arial"/>
                <a:cs typeface="Arial"/>
              </a:rPr>
              <a:t>Most </a:t>
            </a:r>
            <a:r>
              <a:rPr sz="2700" spc="-60" dirty="0">
                <a:latin typeface="Arial"/>
                <a:cs typeface="Arial"/>
              </a:rPr>
              <a:t>active </a:t>
            </a:r>
            <a:r>
              <a:rPr sz="2700" spc="-30" dirty="0">
                <a:latin typeface="Arial"/>
                <a:cs typeface="Arial"/>
              </a:rPr>
              <a:t>community </a:t>
            </a:r>
            <a:r>
              <a:rPr sz="2700" spc="-85" dirty="0">
                <a:latin typeface="Arial"/>
                <a:cs typeface="Arial"/>
              </a:rPr>
              <a:t>in </a:t>
            </a:r>
            <a:r>
              <a:rPr sz="2700" spc="-25" dirty="0">
                <a:latin typeface="Arial"/>
                <a:cs typeface="Arial"/>
              </a:rPr>
              <a:t>big data, with 50+ </a:t>
            </a:r>
            <a:r>
              <a:rPr sz="2700" spc="-45" dirty="0">
                <a:latin typeface="Arial"/>
                <a:cs typeface="Arial"/>
              </a:rPr>
              <a:t>companies </a:t>
            </a:r>
            <a:r>
              <a:rPr sz="2700" spc="-25" dirty="0">
                <a:latin typeface="Arial"/>
                <a:cs typeface="Arial"/>
              </a:rPr>
              <a:t>contributing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3779"/>
              </a:lnSpc>
            </a:pPr>
            <a:r>
              <a:rPr sz="3200" spc="-105" dirty="0">
                <a:latin typeface="Arial"/>
                <a:cs typeface="Arial"/>
              </a:rPr>
              <a:t>Clean </a:t>
            </a:r>
            <a:r>
              <a:rPr sz="3200" spc="-140" dirty="0">
                <a:latin typeface="Arial"/>
                <a:cs typeface="Arial"/>
              </a:rPr>
              <a:t>APIs </a:t>
            </a:r>
            <a:r>
              <a:rPr sz="3200" spc="-100" dirty="0">
                <a:latin typeface="Arial"/>
                <a:cs typeface="Arial"/>
              </a:rPr>
              <a:t>in </a:t>
            </a:r>
            <a:r>
              <a:rPr sz="3200" spc="-80" dirty="0">
                <a:latin typeface="Arial"/>
                <a:cs typeface="Arial"/>
              </a:rPr>
              <a:t>Java,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Scala, </a:t>
            </a:r>
            <a:r>
              <a:rPr sz="3200" spc="-50" dirty="0">
                <a:latin typeface="Arial"/>
                <a:cs typeface="Arial"/>
              </a:rPr>
              <a:t>Python, </a:t>
            </a:r>
            <a:r>
              <a:rPr sz="3200" spc="-185" dirty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019" y="487681"/>
            <a:ext cx="8279130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18030" algn="l"/>
                <a:tab pos="4582795" algn="l"/>
                <a:tab pos="6703695" algn="l"/>
              </a:tabLst>
            </a:pPr>
            <a:r>
              <a:rPr sz="4100" spc="-125" dirty="0">
                <a:latin typeface="Arial"/>
                <a:cs typeface="Arial"/>
              </a:rPr>
              <a:t>Resilient	</a:t>
            </a:r>
            <a:r>
              <a:rPr sz="4100" spc="-55" dirty="0">
                <a:latin typeface="Arial"/>
                <a:cs typeface="Arial"/>
              </a:rPr>
              <a:t>Distributed	</a:t>
            </a:r>
            <a:r>
              <a:rPr sz="4100" spc="-85" dirty="0">
                <a:latin typeface="Arial"/>
                <a:cs typeface="Arial"/>
              </a:rPr>
              <a:t>Datasets	</a:t>
            </a:r>
            <a:r>
              <a:rPr sz="4100" spc="-229" dirty="0">
                <a:latin typeface="Arial"/>
                <a:cs typeface="Arial"/>
              </a:rPr>
              <a:t>(RDDs)</a:t>
            </a:r>
            <a:endParaRPr sz="4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111" y="1645920"/>
            <a:ext cx="7680959" cy="1223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90" dirty="0">
                <a:latin typeface="Arial"/>
                <a:cs typeface="Arial"/>
              </a:rPr>
              <a:t>Main </a:t>
            </a:r>
            <a:r>
              <a:rPr sz="3200" spc="-70" dirty="0">
                <a:latin typeface="Arial"/>
                <a:cs typeface="Arial"/>
              </a:rPr>
              <a:t>idea: </a:t>
            </a:r>
            <a:r>
              <a:rPr sz="3200" spc="-100" dirty="0">
                <a:latin typeface="Arial"/>
                <a:cs typeface="Arial"/>
              </a:rPr>
              <a:t>Resilient </a:t>
            </a:r>
            <a:r>
              <a:rPr sz="3200" spc="-45" dirty="0">
                <a:latin typeface="Arial"/>
                <a:cs typeface="Arial"/>
              </a:rPr>
              <a:t>Distributed </a:t>
            </a:r>
            <a:r>
              <a:rPr sz="3200" spc="-65" dirty="0">
                <a:latin typeface="Arial"/>
                <a:cs typeface="Arial"/>
              </a:rPr>
              <a:t>Datasets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2840"/>
              </a:lnSpc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50" dirty="0">
                <a:latin typeface="Arial"/>
                <a:cs typeface="Arial"/>
              </a:rPr>
              <a:t>Immutable </a:t>
            </a:r>
            <a:r>
              <a:rPr sz="2400" spc="-35" dirty="0">
                <a:latin typeface="Arial"/>
                <a:cs typeface="Arial"/>
              </a:rPr>
              <a:t>collections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25" dirty="0">
                <a:latin typeface="Arial"/>
                <a:cs typeface="Arial"/>
              </a:rPr>
              <a:t>objects, </a:t>
            </a:r>
            <a:r>
              <a:rPr sz="2400" spc="-30" dirty="0">
                <a:latin typeface="Arial"/>
                <a:cs typeface="Arial"/>
              </a:rPr>
              <a:t>sp</a:t>
            </a:r>
            <a:r>
              <a:rPr sz="2400" spc="-65" dirty="0">
                <a:latin typeface="Arial"/>
                <a:cs typeface="Arial"/>
              </a:rPr>
              <a:t>r</a:t>
            </a:r>
            <a:r>
              <a:rPr sz="2400" spc="-55" dirty="0">
                <a:latin typeface="Arial"/>
                <a:cs typeface="Arial"/>
              </a:rPr>
              <a:t>ead </a:t>
            </a:r>
            <a:r>
              <a:rPr sz="2400" spc="-40" dirty="0">
                <a:latin typeface="Arial"/>
                <a:cs typeface="Arial"/>
              </a:rPr>
              <a:t>ac</a:t>
            </a:r>
            <a:r>
              <a:rPr sz="2400" spc="-70" dirty="0">
                <a:latin typeface="Arial"/>
                <a:cs typeface="Arial"/>
              </a:rPr>
              <a:t>r</a:t>
            </a:r>
            <a:r>
              <a:rPr sz="2400" spc="-40" dirty="0">
                <a:latin typeface="Arial"/>
                <a:cs typeface="Arial"/>
              </a:rPr>
              <a:t>oss </a:t>
            </a:r>
            <a:r>
              <a:rPr sz="2400" spc="-45" dirty="0">
                <a:latin typeface="Arial"/>
                <a:cs typeface="Arial"/>
              </a:rPr>
              <a:t>cluster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Arial"/>
                <a:cs typeface="Arial"/>
              </a:rPr>
              <a:t>Statically </a:t>
            </a:r>
            <a:r>
              <a:rPr sz="2400" spc="-15" dirty="0">
                <a:latin typeface="Arial"/>
                <a:cs typeface="Arial"/>
              </a:rPr>
              <a:t>typed: </a:t>
            </a:r>
            <a:r>
              <a:rPr sz="2400" spc="-110" dirty="0">
                <a:latin typeface="Arial"/>
                <a:cs typeface="Arial"/>
              </a:rPr>
              <a:t>RDD[T] </a:t>
            </a:r>
            <a:r>
              <a:rPr sz="2400" spc="-65" dirty="0">
                <a:latin typeface="Arial"/>
                <a:cs typeface="Arial"/>
              </a:rPr>
              <a:t>has </a:t>
            </a:r>
            <a:r>
              <a:rPr sz="2400" spc="-25" dirty="0">
                <a:latin typeface="Arial"/>
                <a:cs typeface="Arial"/>
              </a:rPr>
              <a:t>objects </a:t>
            </a:r>
            <a:r>
              <a:rPr sz="2400" spc="-30" dirty="0">
                <a:latin typeface="Arial"/>
                <a:cs typeface="Arial"/>
              </a:rPr>
              <a:t>of </a:t>
            </a:r>
            <a:r>
              <a:rPr sz="2400" spc="-35" dirty="0">
                <a:latin typeface="Arial"/>
                <a:cs typeface="Arial"/>
              </a:rPr>
              <a:t>type </a:t>
            </a:r>
            <a:r>
              <a:rPr sz="2400" spc="-15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039" y="3198601"/>
            <a:ext cx="4185285" cy="600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val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D4D4F"/>
                </a:solidFill>
                <a:latin typeface="OCR A Std"/>
                <a:cs typeface="OCR A Std"/>
              </a:rPr>
              <a:t>sc</a:t>
            </a:r>
            <a:r>
              <a:rPr sz="1600" spc="-190" dirty="0">
                <a:solidFill>
                  <a:srgbClr val="4D4D4F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=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new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D4D4F"/>
                </a:solidFill>
                <a:latin typeface="OCR A Std"/>
                <a:cs typeface="OCR A Std"/>
              </a:rPr>
              <a:t>SparkContex</a:t>
            </a:r>
            <a:r>
              <a:rPr sz="1600" spc="-204" dirty="0">
                <a:solidFill>
                  <a:srgbClr val="4D4D4F"/>
                </a:solidFill>
                <a:latin typeface="OCR A Std"/>
                <a:cs typeface="OCR A Std"/>
              </a:rPr>
              <a:t>t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()</a:t>
            </a:r>
            <a:endParaRPr sz="1600">
              <a:latin typeface="OCR A Std"/>
              <a:cs typeface="OCR A Std"/>
            </a:endParaRPr>
          </a:p>
          <a:p>
            <a:pPr>
              <a:lnSpc>
                <a:spcPts val="750"/>
              </a:lnSpc>
              <a:spcBef>
                <a:spcPts val="30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val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D4D4F"/>
                </a:solidFill>
                <a:latin typeface="OCR A Std"/>
                <a:cs typeface="OCR A Std"/>
              </a:rPr>
              <a:t>lines</a:t>
            </a:r>
            <a:r>
              <a:rPr sz="1600" spc="-190" dirty="0">
                <a:solidFill>
                  <a:srgbClr val="4D4D4F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=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D4D4F"/>
                </a:solidFill>
                <a:latin typeface="OCR A Std"/>
                <a:cs typeface="OCR A Std"/>
              </a:rPr>
              <a:t>sc.textFil</a:t>
            </a:r>
            <a:r>
              <a:rPr sz="1600" spc="-204" dirty="0">
                <a:solidFill>
                  <a:srgbClr val="4D4D4F"/>
                </a:solidFill>
                <a:latin typeface="OCR A Std"/>
                <a:cs typeface="OCR A Std"/>
              </a:rPr>
              <a:t>e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4070A0"/>
                </a:solidFill>
                <a:latin typeface="OCR A Std"/>
                <a:cs typeface="OCR A Std"/>
              </a:rPr>
              <a:t>"</a:t>
            </a:r>
            <a:r>
              <a:rPr sz="1600" spc="-200" dirty="0">
                <a:solidFill>
                  <a:srgbClr val="5084B0"/>
                </a:solidFill>
                <a:latin typeface="OCR A Std"/>
                <a:cs typeface="OCR A Std"/>
              </a:rPr>
              <a:t>lo</a:t>
            </a:r>
            <a:r>
              <a:rPr sz="1600" spc="-204" dirty="0">
                <a:solidFill>
                  <a:srgbClr val="5084B0"/>
                </a:solidFill>
                <a:latin typeface="OCR A Std"/>
                <a:cs typeface="OCR A Std"/>
              </a:rPr>
              <a:t>g</a:t>
            </a:r>
            <a:r>
              <a:rPr sz="1600" spc="-200" dirty="0">
                <a:solidFill>
                  <a:srgbClr val="4070A0"/>
                </a:solidFill>
                <a:latin typeface="OCR A Std"/>
                <a:cs typeface="OCR A Std"/>
              </a:rPr>
              <a:t>.txt</a:t>
            </a:r>
            <a:r>
              <a:rPr sz="1600" spc="-204" dirty="0">
                <a:solidFill>
                  <a:srgbClr val="4070A0"/>
                </a:solidFill>
                <a:latin typeface="OCR A Std"/>
                <a:cs typeface="OCR A Std"/>
              </a:rPr>
              <a:t>"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)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498" y="3541501"/>
            <a:ext cx="1738630" cy="257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60A0B0"/>
                </a:solidFill>
                <a:latin typeface="Orator Std"/>
                <a:cs typeface="Orator Std"/>
              </a:rPr>
              <a:t>// </a:t>
            </a:r>
            <a:r>
              <a:rPr sz="1600" i="1" dirty="0">
                <a:solidFill>
                  <a:srgbClr val="71AFBE"/>
                </a:solidFill>
                <a:latin typeface="Orator Std"/>
                <a:cs typeface="Orator Std"/>
              </a:rPr>
              <a:t>RDD[String]</a:t>
            </a:r>
            <a:endParaRPr sz="1600">
              <a:latin typeface="Orator Std"/>
              <a:cs typeface="Orator St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5039" y="4121964"/>
            <a:ext cx="1494155" cy="1061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43200"/>
              </a:lnSpc>
            </a:pPr>
            <a:r>
              <a:rPr sz="1600" i="1" dirty="0">
                <a:solidFill>
                  <a:srgbClr val="60A0B0"/>
                </a:solidFill>
                <a:latin typeface="Orator Std"/>
                <a:cs typeface="Orator Std"/>
              </a:rPr>
              <a:t>// </a:t>
            </a:r>
            <a:r>
              <a:rPr sz="1600" i="1" dirty="0">
                <a:solidFill>
                  <a:srgbClr val="71AFBE"/>
                </a:solidFill>
                <a:latin typeface="Orator Std"/>
                <a:cs typeface="Orator Std"/>
              </a:rPr>
              <a:t>Transform </a:t>
            </a: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val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333333"/>
                </a:solidFill>
                <a:latin typeface="OCR A Std"/>
                <a:cs typeface="OCR A Std"/>
              </a:rPr>
              <a:t>errors</a:t>
            </a:r>
            <a:r>
              <a:rPr sz="1600" spc="-190" dirty="0">
                <a:solidFill>
                  <a:srgbClr val="333333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= val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333333"/>
                </a:solidFill>
                <a:latin typeface="OCR A Std"/>
                <a:cs typeface="OCR A Std"/>
              </a:rPr>
              <a:t>messages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5417" y="4227303"/>
            <a:ext cx="4430395" cy="600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solidFill>
                  <a:srgbClr val="71AFBE"/>
                </a:solidFill>
                <a:latin typeface="Orator Std"/>
                <a:cs typeface="Orator Std"/>
              </a:rPr>
              <a:t>using standard collection operations</a:t>
            </a:r>
            <a:endParaRPr sz="1600">
              <a:latin typeface="Orator Std"/>
              <a:cs typeface="Orator Std"/>
            </a:endParaRPr>
          </a:p>
          <a:p>
            <a:pPr>
              <a:lnSpc>
                <a:spcPts val="750"/>
              </a:lnSpc>
              <a:spcBef>
                <a:spcPts val="29"/>
              </a:spcBef>
            </a:pPr>
            <a:endParaRPr sz="750"/>
          </a:p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333333"/>
                </a:solidFill>
                <a:latin typeface="OCR A Std"/>
                <a:cs typeface="OCR A Std"/>
              </a:rPr>
              <a:t>line</a:t>
            </a:r>
            <a:r>
              <a:rPr sz="1600" spc="-204" dirty="0">
                <a:solidFill>
                  <a:srgbClr val="333333"/>
                </a:solidFill>
                <a:latin typeface="OCR A Std"/>
                <a:cs typeface="OCR A Std"/>
              </a:rPr>
              <a:t>s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.</a:t>
            </a:r>
            <a:r>
              <a:rPr sz="1600" spc="-200" dirty="0">
                <a:solidFill>
                  <a:srgbClr val="77933C"/>
                </a:solidFill>
                <a:latin typeface="OCR A Std"/>
                <a:cs typeface="OCR A Std"/>
              </a:rPr>
              <a:t>filte</a:t>
            </a:r>
            <a:r>
              <a:rPr sz="1600" spc="-204" dirty="0">
                <a:solidFill>
                  <a:srgbClr val="77933C"/>
                </a:solidFill>
                <a:latin typeface="OCR A Std"/>
                <a:cs typeface="OCR A Std"/>
              </a:rPr>
              <a:t>r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B13B3C"/>
                </a:solidFill>
                <a:latin typeface="OCR A Std"/>
                <a:cs typeface="OCR A Std"/>
              </a:rPr>
              <a:t>_</a:t>
            </a:r>
            <a:r>
              <a:rPr sz="1600" spc="-204" dirty="0">
                <a:solidFill>
                  <a:srgbClr val="B13B3C"/>
                </a:solidFill>
                <a:latin typeface="OCR A Std"/>
                <a:cs typeface="OCR A Std"/>
              </a:rPr>
              <a:t>.</a:t>
            </a:r>
            <a:r>
              <a:rPr sz="1600" spc="-200" dirty="0">
                <a:solidFill>
                  <a:srgbClr val="B13B3C"/>
                </a:solidFill>
                <a:latin typeface="OCR A Std"/>
                <a:cs typeface="OCR A Std"/>
              </a:rPr>
              <a:t>startsWit</a:t>
            </a:r>
            <a:r>
              <a:rPr sz="1600" spc="-204" dirty="0">
                <a:solidFill>
                  <a:srgbClr val="B13B3C"/>
                </a:solidFill>
                <a:latin typeface="OCR A Std"/>
                <a:cs typeface="OCR A Std"/>
              </a:rPr>
              <a:t>h</a:t>
            </a:r>
            <a:r>
              <a:rPr sz="1600" spc="-200" dirty="0">
                <a:solidFill>
                  <a:srgbClr val="B13B3C"/>
                </a:solidFill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C0504C"/>
                </a:solidFill>
                <a:latin typeface="OCR A Std"/>
                <a:cs typeface="OCR A Std"/>
              </a:rPr>
              <a:t>"</a:t>
            </a:r>
            <a:r>
              <a:rPr sz="1600" spc="-200" dirty="0">
                <a:solidFill>
                  <a:srgbClr val="B13B3C"/>
                </a:solidFill>
                <a:latin typeface="OCR A Std"/>
                <a:cs typeface="OCR A Std"/>
              </a:rPr>
              <a:t>ERRO</a:t>
            </a:r>
            <a:r>
              <a:rPr sz="1600" spc="-204" dirty="0">
                <a:solidFill>
                  <a:srgbClr val="B13B3C"/>
                </a:solidFill>
                <a:latin typeface="OCR A Std"/>
                <a:cs typeface="OCR A Std"/>
              </a:rPr>
              <a:t>R</a:t>
            </a:r>
            <a:r>
              <a:rPr sz="1600" spc="-200" dirty="0">
                <a:solidFill>
                  <a:srgbClr val="C0504C"/>
                </a:solidFill>
                <a:latin typeface="OCR A Std"/>
                <a:cs typeface="OCR A Std"/>
              </a:rPr>
              <a:t>"</a:t>
            </a:r>
            <a:r>
              <a:rPr sz="1600" spc="-200" dirty="0">
                <a:solidFill>
                  <a:srgbClr val="B13B3C"/>
                </a:solidFill>
                <a:latin typeface="OCR A Std"/>
                <a:cs typeface="OCR A Std"/>
              </a:rPr>
              <a:t>)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)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05417" y="4925801"/>
            <a:ext cx="3695700" cy="257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007020"/>
                </a:solidFill>
                <a:latin typeface="OCR A Std"/>
                <a:cs typeface="OCR A Std"/>
              </a:rPr>
              <a:t>=</a:t>
            </a:r>
            <a:r>
              <a:rPr sz="1600" spc="-190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333333"/>
                </a:solidFill>
                <a:latin typeface="OCR A Std"/>
                <a:cs typeface="OCR A Std"/>
              </a:rPr>
              <a:t>errors</a:t>
            </a:r>
            <a:r>
              <a:rPr sz="1600" spc="-204" dirty="0">
                <a:solidFill>
                  <a:srgbClr val="333333"/>
                </a:solidFill>
                <a:latin typeface="OCR A Std"/>
                <a:cs typeface="OCR A Std"/>
              </a:rPr>
              <a:t>.</a:t>
            </a:r>
            <a:r>
              <a:rPr sz="1600" spc="-200" dirty="0">
                <a:solidFill>
                  <a:srgbClr val="1C56FF"/>
                </a:solidFill>
                <a:latin typeface="OCR A Std"/>
                <a:cs typeface="OCR A Std"/>
              </a:rPr>
              <a:t>ma</a:t>
            </a:r>
            <a:r>
              <a:rPr sz="1600" spc="-204" dirty="0">
                <a:solidFill>
                  <a:srgbClr val="1C56FF"/>
                </a:solidFill>
                <a:latin typeface="OCR A Std"/>
                <a:cs typeface="OCR A Std"/>
              </a:rPr>
              <a:t>p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B13B3C"/>
                </a:solidFill>
                <a:latin typeface="OCR A Std"/>
                <a:cs typeface="OCR A Std"/>
              </a:rPr>
              <a:t>_.split(‘\t’)(2</a:t>
            </a:r>
            <a:r>
              <a:rPr sz="1600" spc="-204" dirty="0">
                <a:solidFill>
                  <a:srgbClr val="B13B3C"/>
                </a:solidFill>
                <a:latin typeface="OCR A Std"/>
                <a:cs typeface="OCR A Std"/>
              </a:rPr>
              <a:t>)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)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1981" y="5200189"/>
            <a:ext cx="380999" cy="0"/>
          </a:xfrm>
          <a:custGeom>
            <a:avLst/>
            <a:gdLst/>
            <a:ahLst/>
            <a:cxnLst/>
            <a:rect l="l" t="t" r="r" b="b"/>
            <a:pathLst>
              <a:path w="380999">
                <a:moveTo>
                  <a:pt x="0" y="0"/>
                </a:moveTo>
                <a:lnTo>
                  <a:pt x="380999" y="0"/>
                </a:lnTo>
              </a:path>
            </a:pathLst>
          </a:custGeom>
          <a:ln w="761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0582" y="508588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0" y="228599"/>
                </a:lnTo>
                <a:lnTo>
                  <a:pt x="228600" y="114299"/>
                </a:lnTo>
                <a:lnTo>
                  <a:pt x="0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67948" y="6092328"/>
            <a:ext cx="380999" cy="0"/>
          </a:xfrm>
          <a:custGeom>
            <a:avLst/>
            <a:gdLst/>
            <a:ahLst/>
            <a:cxnLst/>
            <a:rect l="l" t="t" r="r" b="b"/>
            <a:pathLst>
              <a:path w="380999">
                <a:moveTo>
                  <a:pt x="0" y="0"/>
                </a:moveTo>
                <a:lnTo>
                  <a:pt x="380999" y="0"/>
                </a:lnTo>
              </a:path>
            </a:pathLst>
          </a:custGeom>
          <a:ln w="761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6548" y="597802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0"/>
                </a:moveTo>
                <a:lnTo>
                  <a:pt x="0" y="228600"/>
                </a:lnTo>
                <a:lnTo>
                  <a:pt x="2286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5039" y="5611601"/>
            <a:ext cx="8228330" cy="631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333333"/>
                </a:solidFill>
                <a:latin typeface="OCR A Std"/>
                <a:cs typeface="OCR A Std"/>
              </a:rPr>
              <a:t>messages</a:t>
            </a:r>
            <a:r>
              <a:rPr sz="1600" spc="-204" dirty="0">
                <a:solidFill>
                  <a:srgbClr val="333333"/>
                </a:solidFill>
                <a:latin typeface="OCR A Std"/>
                <a:cs typeface="OCR A Std"/>
              </a:rPr>
              <a:t>.</a:t>
            </a:r>
            <a:r>
              <a:rPr sz="1600" spc="-200" dirty="0">
                <a:solidFill>
                  <a:srgbClr val="3366FF"/>
                </a:solidFill>
                <a:latin typeface="OCR A Std"/>
                <a:cs typeface="OCR A Std"/>
              </a:rPr>
              <a:t>saveAsTextFil</a:t>
            </a:r>
            <a:r>
              <a:rPr sz="1600" spc="-204" dirty="0">
                <a:solidFill>
                  <a:srgbClr val="3366FF"/>
                </a:solidFill>
                <a:latin typeface="OCR A Std"/>
                <a:cs typeface="OCR A Std"/>
              </a:rPr>
              <a:t>e</a:t>
            </a:r>
            <a:r>
              <a:rPr sz="1600" spc="-200" dirty="0">
                <a:solidFill>
                  <a:srgbClr val="333333"/>
                </a:solidFill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4070A0"/>
                </a:solidFill>
                <a:latin typeface="OCR A Std"/>
                <a:cs typeface="OCR A Std"/>
              </a:rPr>
              <a:t>"</a:t>
            </a:r>
            <a:r>
              <a:rPr sz="1600" spc="-200" dirty="0">
                <a:solidFill>
                  <a:srgbClr val="5084B0"/>
                </a:solidFill>
                <a:latin typeface="OCR A Std"/>
                <a:cs typeface="OCR A Std"/>
              </a:rPr>
              <a:t>error</a:t>
            </a:r>
            <a:r>
              <a:rPr sz="1600" spc="-204" dirty="0">
                <a:solidFill>
                  <a:srgbClr val="5084B0"/>
                </a:solidFill>
                <a:latin typeface="OCR A Std"/>
                <a:cs typeface="OCR A Std"/>
              </a:rPr>
              <a:t>s</a:t>
            </a:r>
            <a:r>
              <a:rPr sz="1600" spc="-200" dirty="0">
                <a:solidFill>
                  <a:srgbClr val="4070A0"/>
                </a:solidFill>
                <a:latin typeface="OCR A Std"/>
                <a:cs typeface="OCR A Std"/>
              </a:rPr>
              <a:t>.txt</a:t>
            </a:r>
            <a:r>
              <a:rPr sz="1600" spc="-204" dirty="0">
                <a:solidFill>
                  <a:srgbClr val="4070A0"/>
                </a:solidFill>
                <a:latin typeface="OCR A Std"/>
                <a:cs typeface="OCR A Std"/>
              </a:rPr>
              <a:t>"</a:t>
            </a:r>
            <a:r>
              <a:rPr sz="1600" spc="-200" dirty="0">
                <a:solidFill>
                  <a:srgbClr val="1F497D"/>
                </a:solidFill>
                <a:latin typeface="OCR A Std"/>
                <a:cs typeface="OCR A Std"/>
              </a:rPr>
              <a:t>)</a:t>
            </a:r>
            <a:endParaRPr sz="1600">
              <a:latin typeface="OCR A Std"/>
              <a:cs typeface="OCR A Std"/>
            </a:endParaRPr>
          </a:p>
          <a:p>
            <a:pPr marL="5420360">
              <a:lnSpc>
                <a:spcPct val="100000"/>
              </a:lnSpc>
              <a:spcBef>
                <a:spcPts val="355"/>
              </a:spcBef>
            </a:pPr>
            <a:r>
              <a:rPr sz="2200" spc="-20" dirty="0">
                <a:solidFill>
                  <a:srgbClr val="FF6600"/>
                </a:solidFill>
                <a:latin typeface="Arial"/>
                <a:cs typeface="Arial"/>
              </a:rPr>
              <a:t>kicks </a:t>
            </a:r>
            <a:r>
              <a:rPr sz="2200" spc="-40" dirty="0">
                <a:solidFill>
                  <a:srgbClr val="FF6600"/>
                </a:solidFill>
                <a:latin typeface="Arial"/>
                <a:cs typeface="Arial"/>
              </a:rPr>
              <a:t>o</a:t>
            </a:r>
            <a:r>
              <a:rPr sz="2200" spc="-60" dirty="0">
                <a:solidFill>
                  <a:srgbClr val="FF6600"/>
                </a:solidFill>
                <a:latin typeface="Arial"/>
                <a:cs typeface="Arial"/>
              </a:rPr>
              <a:t>f</a:t>
            </a:r>
            <a:r>
              <a:rPr sz="2200" spc="-45" dirty="0">
                <a:solidFill>
                  <a:srgbClr val="FF6600"/>
                </a:solidFill>
                <a:latin typeface="Arial"/>
                <a:cs typeface="Arial"/>
              </a:rPr>
              <a:t>f </a:t>
            </a:r>
            <a:r>
              <a:rPr sz="2200" spc="-90" dirty="0">
                <a:solidFill>
                  <a:srgbClr val="FF6600"/>
                </a:solidFill>
                <a:latin typeface="Arial"/>
                <a:cs typeface="Arial"/>
              </a:rPr>
              <a:t>a </a:t>
            </a:r>
            <a:r>
              <a:rPr sz="2200" spc="-15" dirty="0">
                <a:solidFill>
                  <a:srgbClr val="FF6600"/>
                </a:solidFill>
                <a:latin typeface="Arial"/>
                <a:cs typeface="Arial"/>
              </a:rPr>
              <a:t>computation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13770" y="5008332"/>
            <a:ext cx="181610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85" dirty="0">
                <a:solidFill>
                  <a:srgbClr val="FF6600"/>
                </a:solidFill>
                <a:latin typeface="Arial"/>
                <a:cs typeface="Arial"/>
              </a:rPr>
              <a:t>lazily </a:t>
            </a:r>
            <a:r>
              <a:rPr sz="2200" spc="-55" dirty="0">
                <a:solidFill>
                  <a:srgbClr val="FF6600"/>
                </a:solidFill>
                <a:latin typeface="Arial"/>
                <a:cs typeface="Arial"/>
              </a:rPr>
              <a:t>evaluated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263969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344930" algn="l"/>
              </a:tabLst>
            </a:pPr>
            <a:r>
              <a:rPr sz="5500" spc="-190" dirty="0">
                <a:latin typeface="Arial"/>
                <a:cs typeface="Arial"/>
              </a:rPr>
              <a:t>Key	</a:t>
            </a:r>
            <a:r>
              <a:rPr sz="5500" spc="-165" dirty="0">
                <a:latin typeface="Arial"/>
                <a:cs typeface="Arial"/>
              </a:rPr>
              <a:t>Idea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996758"/>
            <a:ext cx="8110855" cy="36931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00" dirty="0">
                <a:latin typeface="Arial"/>
                <a:cs typeface="Arial"/>
              </a:rPr>
              <a:t>Resilient </a:t>
            </a:r>
            <a:r>
              <a:rPr sz="3200" spc="-45" dirty="0">
                <a:latin typeface="Arial"/>
                <a:cs typeface="Arial"/>
              </a:rPr>
              <a:t>Distributed </a:t>
            </a:r>
            <a:r>
              <a:rPr sz="3200" spc="-65" dirty="0">
                <a:latin typeface="Arial"/>
                <a:cs typeface="Arial"/>
              </a:rPr>
              <a:t>Datasets </a:t>
            </a:r>
            <a:r>
              <a:rPr sz="3200" spc="-180" dirty="0">
                <a:latin typeface="Arial"/>
                <a:cs typeface="Arial"/>
              </a:rPr>
              <a:t>(RDDs)</a:t>
            </a:r>
            <a:endParaRPr sz="3200">
              <a:latin typeface="Arial"/>
              <a:cs typeface="Arial"/>
            </a:endParaRPr>
          </a:p>
          <a:p>
            <a:pPr marL="469900" marR="259079" indent="-228600">
              <a:lnSpc>
                <a:spcPts val="3200"/>
              </a:lnSpc>
              <a:spcBef>
                <a:spcPts val="100"/>
              </a:spcBef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50" dirty="0">
                <a:latin typeface="Arial"/>
                <a:cs typeface="Arial"/>
              </a:rPr>
              <a:t>Collections </a:t>
            </a:r>
            <a:r>
              <a:rPr sz="2700" spc="-35" dirty="0">
                <a:latin typeface="Arial"/>
                <a:cs typeface="Arial"/>
              </a:rPr>
              <a:t>of </a:t>
            </a:r>
            <a:r>
              <a:rPr sz="2700" spc="-25" dirty="0">
                <a:latin typeface="Arial"/>
                <a:cs typeface="Arial"/>
              </a:rPr>
              <a:t>objects </a:t>
            </a:r>
            <a:r>
              <a:rPr sz="2700" spc="-45" dirty="0">
                <a:latin typeface="Arial"/>
                <a:cs typeface="Arial"/>
              </a:rPr>
              <a:t>ac</a:t>
            </a:r>
            <a:r>
              <a:rPr sz="2700" spc="-80" dirty="0">
                <a:latin typeface="Arial"/>
                <a:cs typeface="Arial"/>
              </a:rPr>
              <a:t>r</a:t>
            </a:r>
            <a:r>
              <a:rPr sz="2700" spc="-45" dirty="0">
                <a:latin typeface="Arial"/>
                <a:cs typeface="Arial"/>
              </a:rPr>
              <a:t>oss </a:t>
            </a:r>
            <a:r>
              <a:rPr sz="2700" spc="-105" dirty="0">
                <a:latin typeface="Arial"/>
                <a:cs typeface="Arial"/>
              </a:rPr>
              <a:t>a </a:t>
            </a:r>
            <a:r>
              <a:rPr sz="2700" spc="-50" dirty="0">
                <a:latin typeface="Arial"/>
                <a:cs typeface="Arial"/>
              </a:rPr>
              <a:t>cluster </a:t>
            </a:r>
            <a:r>
              <a:rPr sz="2700" spc="-25" dirty="0">
                <a:latin typeface="Arial"/>
                <a:cs typeface="Arial"/>
              </a:rPr>
              <a:t>with </a:t>
            </a:r>
            <a:r>
              <a:rPr sz="2700" spc="-70" dirty="0">
                <a:latin typeface="Arial"/>
                <a:cs typeface="Arial"/>
              </a:rPr>
              <a:t>user</a:t>
            </a:r>
            <a:r>
              <a:rPr sz="2700" spc="-40" dirty="0">
                <a:latin typeface="Arial"/>
                <a:cs typeface="Arial"/>
              </a:rPr>
              <a:t> cont</a:t>
            </a:r>
            <a:r>
              <a:rPr sz="2700" spc="-50" dirty="0">
                <a:latin typeface="Arial"/>
                <a:cs typeface="Arial"/>
              </a:rPr>
              <a:t>r</a:t>
            </a:r>
            <a:r>
              <a:rPr sz="2700" spc="-60" dirty="0">
                <a:latin typeface="Arial"/>
                <a:cs typeface="Arial"/>
              </a:rPr>
              <a:t>olled </a:t>
            </a:r>
            <a:r>
              <a:rPr sz="2700" spc="-45" dirty="0">
                <a:latin typeface="Arial"/>
                <a:cs typeface="Arial"/>
              </a:rPr>
              <a:t>partitioning </a:t>
            </a:r>
            <a:r>
              <a:rPr sz="2700" spc="-165" dirty="0">
                <a:latin typeface="Arial"/>
                <a:cs typeface="Arial"/>
              </a:rPr>
              <a:t>&amp; </a:t>
            </a:r>
            <a:r>
              <a:rPr sz="2700" spc="-40" dirty="0">
                <a:latin typeface="Arial"/>
                <a:cs typeface="Arial"/>
              </a:rPr>
              <a:t>storage </a:t>
            </a:r>
            <a:r>
              <a:rPr sz="2700" spc="-80" dirty="0">
                <a:latin typeface="Arial"/>
                <a:cs typeface="Arial"/>
              </a:rPr>
              <a:t>(memor</a:t>
            </a:r>
            <a:r>
              <a:rPr sz="2700" spc="-360" dirty="0">
                <a:latin typeface="Arial"/>
                <a:cs typeface="Arial"/>
              </a:rPr>
              <a:t>y</a:t>
            </a:r>
            <a:r>
              <a:rPr sz="2700" spc="0" dirty="0">
                <a:latin typeface="Arial"/>
                <a:cs typeface="Arial"/>
              </a:rPr>
              <a:t>, </a:t>
            </a:r>
            <a:r>
              <a:rPr sz="2700" spc="-25" dirty="0">
                <a:latin typeface="Arial"/>
                <a:cs typeface="Arial"/>
              </a:rPr>
              <a:t>disk, </a:t>
            </a:r>
            <a:r>
              <a:rPr sz="2700" spc="-65" dirty="0">
                <a:latin typeface="Arial"/>
                <a:cs typeface="Arial"/>
              </a:rPr>
              <a:t>...)</a:t>
            </a:r>
            <a:endParaRPr sz="2700">
              <a:latin typeface="Arial"/>
              <a:cs typeface="Arial"/>
            </a:endParaRPr>
          </a:p>
          <a:p>
            <a:pPr marL="241300">
              <a:lnSpc>
                <a:spcPts val="3200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45" dirty="0">
                <a:latin typeface="Arial"/>
                <a:cs typeface="Arial"/>
              </a:rPr>
              <a:t>Built </a:t>
            </a:r>
            <a:r>
              <a:rPr sz="2700" spc="-105" dirty="0">
                <a:latin typeface="Arial"/>
                <a:cs typeface="Arial"/>
              </a:rPr>
              <a:t>via </a:t>
            </a:r>
            <a:r>
              <a:rPr sz="2700" spc="-80" dirty="0">
                <a:latin typeface="Arial"/>
                <a:cs typeface="Arial"/>
              </a:rPr>
              <a:t>parallel </a:t>
            </a:r>
            <a:r>
              <a:rPr sz="2700" spc="-40" dirty="0">
                <a:latin typeface="Arial"/>
                <a:cs typeface="Arial"/>
              </a:rPr>
              <a:t>transformations </a:t>
            </a:r>
            <a:r>
              <a:rPr sz="2700" spc="-70" dirty="0">
                <a:latin typeface="Arial"/>
                <a:cs typeface="Arial"/>
              </a:rPr>
              <a:t>(map, filte</a:t>
            </a:r>
            <a:r>
              <a:rPr sz="2700" spc="-305" dirty="0">
                <a:latin typeface="Arial"/>
                <a:cs typeface="Arial"/>
              </a:rPr>
              <a:t>r</a:t>
            </a:r>
            <a:r>
              <a:rPr sz="2700" spc="0" dirty="0">
                <a:latin typeface="Arial"/>
                <a:cs typeface="Arial"/>
              </a:rPr>
              <a:t>, </a:t>
            </a:r>
            <a:r>
              <a:rPr sz="2700" spc="-130" dirty="0">
                <a:latin typeface="Arial"/>
                <a:cs typeface="Arial"/>
              </a:rPr>
              <a:t>…)</a:t>
            </a:r>
            <a:endParaRPr sz="2700">
              <a:latin typeface="Arial"/>
              <a:cs typeface="Arial"/>
            </a:endParaRPr>
          </a:p>
          <a:p>
            <a:pPr marL="469900" marR="12700" indent="-228600">
              <a:lnSpc>
                <a:spcPts val="3300"/>
              </a:lnSpc>
              <a:spcBef>
                <a:spcPts val="20"/>
              </a:spcBef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110" dirty="0">
                <a:latin typeface="Arial"/>
                <a:cs typeface="Arial"/>
              </a:rPr>
              <a:t>The </a:t>
            </a:r>
            <a:r>
              <a:rPr sz="2700" spc="-15" dirty="0">
                <a:latin typeface="Arial"/>
                <a:cs typeface="Arial"/>
              </a:rPr>
              <a:t>world </a:t>
            </a:r>
            <a:r>
              <a:rPr sz="2700" spc="-75" dirty="0">
                <a:latin typeface="Arial"/>
                <a:cs typeface="Arial"/>
              </a:rPr>
              <a:t>only </a:t>
            </a:r>
            <a:r>
              <a:rPr sz="2700" spc="-55" dirty="0">
                <a:latin typeface="Arial"/>
                <a:cs typeface="Arial"/>
              </a:rPr>
              <a:t>lets </a:t>
            </a:r>
            <a:r>
              <a:rPr sz="2700" spc="-60" dirty="0">
                <a:latin typeface="Arial"/>
                <a:cs typeface="Arial"/>
              </a:rPr>
              <a:t>you </a:t>
            </a:r>
            <a:r>
              <a:rPr sz="2700" spc="-70" dirty="0">
                <a:latin typeface="Arial"/>
                <a:cs typeface="Arial"/>
              </a:rPr>
              <a:t>make make </a:t>
            </a:r>
            <a:r>
              <a:rPr sz="2700" spc="-110" dirty="0">
                <a:latin typeface="Arial"/>
                <a:cs typeface="Arial"/>
              </a:rPr>
              <a:t>RDDs </a:t>
            </a:r>
            <a:r>
              <a:rPr sz="2700" spc="-30" dirty="0">
                <a:latin typeface="Arial"/>
                <a:cs typeface="Arial"/>
              </a:rPr>
              <a:t>such </a:t>
            </a:r>
            <a:r>
              <a:rPr sz="2700" spc="-25" dirty="0">
                <a:latin typeface="Arial"/>
                <a:cs typeface="Arial"/>
              </a:rPr>
              <a:t>that</a:t>
            </a:r>
            <a:r>
              <a:rPr sz="2700" spc="-1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they </a:t>
            </a:r>
            <a:r>
              <a:rPr sz="2700" spc="-45" dirty="0">
                <a:latin typeface="Arial"/>
                <a:cs typeface="Arial"/>
              </a:rPr>
              <a:t>can </a:t>
            </a:r>
            <a:r>
              <a:rPr sz="2700" spc="-25" dirty="0">
                <a:latin typeface="Arial"/>
                <a:cs typeface="Arial"/>
              </a:rPr>
              <a:t>be: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</a:pPr>
            <a:endParaRPr sz="1000"/>
          </a:p>
          <a:p>
            <a:pPr marL="1524635">
              <a:lnSpc>
                <a:spcPct val="100000"/>
              </a:lnSpc>
            </a:pPr>
            <a:r>
              <a:rPr sz="3200" spc="-60" dirty="0">
                <a:latin typeface="Arial"/>
                <a:cs typeface="Arial"/>
              </a:rPr>
              <a:t>Automatically 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55" dirty="0">
                <a:latin typeface="Arial"/>
                <a:cs typeface="Arial"/>
              </a:rPr>
              <a:t>ebuilt </a:t>
            </a:r>
            <a:r>
              <a:rPr sz="3200" spc="-40" dirty="0">
                <a:latin typeface="Arial"/>
                <a:cs typeface="Arial"/>
              </a:rPr>
              <a:t>on </a:t>
            </a:r>
            <a:r>
              <a:rPr sz="3200" spc="-95" dirty="0">
                <a:latin typeface="Arial"/>
                <a:cs typeface="Arial"/>
              </a:rPr>
              <a:t>failu</a:t>
            </a:r>
            <a:r>
              <a:rPr sz="3200" spc="-150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62001"/>
            <a:ext cx="6819900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2509520" algn="l"/>
                <a:tab pos="6340475" algn="l"/>
              </a:tabLst>
            </a:pPr>
            <a:r>
              <a:rPr sz="5500" spc="-80" dirty="0">
                <a:latin typeface="Arial"/>
                <a:cs typeface="Arial"/>
              </a:rPr>
              <a:t>Python,	</a:t>
            </a:r>
            <a:r>
              <a:rPr sz="5500" spc="-135" dirty="0">
                <a:latin typeface="Arial"/>
                <a:cs typeface="Arial"/>
              </a:rPr>
              <a:t>Java,</a:t>
            </a:r>
            <a:r>
              <a:rPr sz="5500" spc="-5" dirty="0">
                <a:latin typeface="Arial"/>
                <a:cs typeface="Arial"/>
              </a:rPr>
              <a:t> </a:t>
            </a:r>
            <a:r>
              <a:rPr sz="5500" spc="-165" dirty="0">
                <a:latin typeface="Arial"/>
                <a:cs typeface="Arial"/>
              </a:rPr>
              <a:t>Scal</a:t>
            </a:r>
            <a:r>
              <a:rPr sz="5500" spc="-190" dirty="0">
                <a:latin typeface="Arial"/>
                <a:cs typeface="Arial"/>
              </a:rPr>
              <a:t>a</a:t>
            </a:r>
            <a:r>
              <a:rPr sz="5500" spc="0" dirty="0">
                <a:latin typeface="Arial"/>
                <a:cs typeface="Arial"/>
              </a:rPr>
              <a:t>,	</a:t>
            </a:r>
            <a:r>
              <a:rPr sz="5500" spc="-320" dirty="0">
                <a:latin typeface="Arial"/>
                <a:cs typeface="Arial"/>
              </a:rPr>
              <a:t>R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2072957"/>
            <a:ext cx="6713220" cy="3810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</a:tabLst>
            </a:pPr>
            <a:r>
              <a:rPr sz="1900" spc="-20" dirty="0">
                <a:solidFill>
                  <a:srgbClr val="008000"/>
                </a:solidFill>
                <a:latin typeface="Lucida Console"/>
                <a:cs typeface="Lucida Console"/>
              </a:rPr>
              <a:t>/</a:t>
            </a:r>
            <a:r>
              <a:rPr sz="1900" spc="-15" dirty="0">
                <a:solidFill>
                  <a:srgbClr val="008000"/>
                </a:solidFill>
                <a:latin typeface="Lucida Console"/>
                <a:cs typeface="Lucida Console"/>
              </a:rPr>
              <a:t>/	</a:t>
            </a:r>
            <a:r>
              <a:rPr sz="1900" spc="-20" dirty="0">
                <a:solidFill>
                  <a:srgbClr val="008000"/>
                </a:solidFill>
                <a:latin typeface="Lucida Console"/>
                <a:cs typeface="Lucida Console"/>
              </a:rPr>
              <a:t>Scal</a:t>
            </a:r>
            <a:r>
              <a:rPr sz="1900" spc="-15" dirty="0">
                <a:solidFill>
                  <a:srgbClr val="008000"/>
                </a:solidFill>
                <a:latin typeface="Lucida Console"/>
                <a:cs typeface="Lucida Console"/>
              </a:rPr>
              <a:t>a:</a:t>
            </a:r>
            <a:endParaRPr sz="1900">
              <a:latin typeface="Lucida Console"/>
              <a:cs typeface="Lucida Console"/>
            </a:endParaRPr>
          </a:p>
          <a:p>
            <a:pPr>
              <a:lnSpc>
                <a:spcPts val="1100"/>
              </a:lnSpc>
              <a:spcBef>
                <a:spcPts val="1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900" spc="-20" dirty="0">
                <a:latin typeface="Lucida Console"/>
                <a:cs typeface="Lucida Console"/>
              </a:rPr>
              <a:t>va</a:t>
            </a:r>
            <a:r>
              <a:rPr sz="1900" spc="-15" dirty="0">
                <a:latin typeface="Lucida Console"/>
                <a:cs typeface="Lucida Console"/>
              </a:rPr>
              <a:t>l </a:t>
            </a:r>
            <a:r>
              <a:rPr sz="1900" spc="-20" dirty="0">
                <a:latin typeface="Lucida Console"/>
                <a:cs typeface="Lucida Console"/>
              </a:rPr>
              <a:t>line</a:t>
            </a:r>
            <a:r>
              <a:rPr sz="1900" spc="-15" dirty="0">
                <a:latin typeface="Lucida Console"/>
                <a:cs typeface="Lucida Console"/>
              </a:rPr>
              <a:t>s =</a:t>
            </a:r>
            <a:r>
              <a:rPr sz="1900" spc="-5" dirty="0">
                <a:latin typeface="Lucida Console"/>
                <a:cs typeface="Lucida Console"/>
              </a:rPr>
              <a:t> </a:t>
            </a:r>
            <a:r>
              <a:rPr sz="1900" spc="-20" dirty="0">
                <a:latin typeface="Lucida Console"/>
                <a:cs typeface="Lucida Console"/>
              </a:rPr>
              <a:t>sc.textFil</a:t>
            </a:r>
            <a:r>
              <a:rPr sz="1900" spc="-10" dirty="0">
                <a:latin typeface="Lucida Console"/>
                <a:cs typeface="Lucida Console"/>
              </a:rPr>
              <a:t>e</a:t>
            </a:r>
            <a:r>
              <a:rPr sz="1900" spc="-20" dirty="0">
                <a:latin typeface="Lucida Console"/>
                <a:cs typeface="Lucida Console"/>
              </a:rPr>
              <a:t>(...)</a:t>
            </a:r>
            <a:endParaRPr sz="19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00" spc="-20" dirty="0">
                <a:latin typeface="Lucida Console"/>
                <a:cs typeface="Lucida Console"/>
              </a:rPr>
              <a:t>lines</a:t>
            </a:r>
            <a:r>
              <a:rPr sz="1900" spc="-15" dirty="0">
                <a:latin typeface="Lucida Console"/>
                <a:cs typeface="Lucida Console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Lucida Console"/>
                <a:cs typeface="Lucida Console"/>
              </a:rPr>
              <a:t>filte</a:t>
            </a:r>
            <a:r>
              <a:rPr sz="1900" spc="-15" dirty="0">
                <a:solidFill>
                  <a:srgbClr val="3366FF"/>
                </a:solidFill>
                <a:latin typeface="Lucida Console"/>
                <a:cs typeface="Lucida Console"/>
              </a:rPr>
              <a:t>r</a:t>
            </a:r>
            <a:r>
              <a:rPr sz="1900" spc="-15" dirty="0">
                <a:latin typeface="Lucida Console"/>
                <a:cs typeface="Lucida Console"/>
              </a:rPr>
              <a:t>(</a:t>
            </a:r>
            <a:r>
              <a:rPr sz="1900" spc="-15" dirty="0">
                <a:solidFill>
                  <a:srgbClr val="FF0080"/>
                </a:solidFill>
                <a:latin typeface="Lucida Console"/>
                <a:cs typeface="Lucida Console"/>
              </a:rPr>
              <a:t>x</a:t>
            </a:r>
            <a:r>
              <a:rPr sz="1900" spc="-5" dirty="0">
                <a:solidFill>
                  <a:srgbClr val="FF0080"/>
                </a:solidFill>
                <a:latin typeface="Lucida Console"/>
                <a:cs typeface="Lucida Console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Lucida Console"/>
                <a:cs typeface="Lucida Console"/>
              </a:rPr>
              <a:t>=</a:t>
            </a:r>
            <a:r>
              <a:rPr sz="1900" spc="-15" dirty="0">
                <a:solidFill>
                  <a:srgbClr val="FF0080"/>
                </a:solidFill>
                <a:latin typeface="Lucida Console"/>
                <a:cs typeface="Lucida Console"/>
              </a:rPr>
              <a:t>&gt; </a:t>
            </a:r>
            <a:r>
              <a:rPr sz="1900" spc="-20" dirty="0">
                <a:solidFill>
                  <a:srgbClr val="FF0080"/>
                </a:solidFill>
                <a:latin typeface="Lucida Console"/>
                <a:cs typeface="Lucida Console"/>
              </a:rPr>
              <a:t>x.contain</a:t>
            </a:r>
            <a:r>
              <a:rPr sz="1900" spc="-10" dirty="0">
                <a:solidFill>
                  <a:srgbClr val="FF0080"/>
                </a:solidFill>
                <a:latin typeface="Lucida Console"/>
                <a:cs typeface="Lucida Console"/>
              </a:rPr>
              <a:t>s</a:t>
            </a:r>
            <a:r>
              <a:rPr sz="1900" spc="-20" dirty="0">
                <a:solidFill>
                  <a:srgbClr val="FF0080"/>
                </a:solidFill>
                <a:latin typeface="Lucida Console"/>
                <a:cs typeface="Lucida Console"/>
              </a:rPr>
              <a:t>(“ERROR”</a:t>
            </a:r>
            <a:r>
              <a:rPr sz="1900" spc="-10" dirty="0">
                <a:solidFill>
                  <a:srgbClr val="FF0080"/>
                </a:solidFill>
                <a:latin typeface="Lucida Console"/>
                <a:cs typeface="Lucida Console"/>
              </a:rPr>
              <a:t>)</a:t>
            </a:r>
            <a:r>
              <a:rPr sz="1900" spc="-20" dirty="0">
                <a:latin typeface="Lucida Console"/>
                <a:cs typeface="Lucida Console"/>
              </a:rPr>
              <a:t>)</a:t>
            </a:r>
            <a:r>
              <a:rPr sz="1900" spc="-15" dirty="0">
                <a:latin typeface="Lucida Console"/>
                <a:cs typeface="Lucida Console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Lucida Console"/>
                <a:cs typeface="Lucida Console"/>
              </a:rPr>
              <a:t>coun</a:t>
            </a:r>
            <a:r>
              <a:rPr sz="1900" spc="-15" dirty="0">
                <a:solidFill>
                  <a:srgbClr val="3366FF"/>
                </a:solidFill>
                <a:latin typeface="Lucida Console"/>
                <a:cs typeface="Lucida Console"/>
              </a:rPr>
              <a:t>t</a:t>
            </a:r>
            <a:r>
              <a:rPr sz="1900" spc="-20" dirty="0">
                <a:latin typeface="Lucida Console"/>
                <a:cs typeface="Lucida Console"/>
              </a:rPr>
              <a:t>()</a:t>
            </a:r>
            <a:endParaRPr sz="1900">
              <a:latin typeface="Lucida Console"/>
              <a:cs typeface="Lucida Console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900" spc="-20" dirty="0">
                <a:solidFill>
                  <a:srgbClr val="008000"/>
                </a:solidFill>
                <a:latin typeface="Lucida Console"/>
                <a:cs typeface="Lucida Console"/>
              </a:rPr>
              <a:t>/</a:t>
            </a:r>
            <a:r>
              <a:rPr sz="1900" spc="-15" dirty="0">
                <a:solidFill>
                  <a:srgbClr val="008000"/>
                </a:solidFill>
                <a:latin typeface="Lucida Console"/>
                <a:cs typeface="Lucida Console"/>
              </a:rPr>
              <a:t>/</a:t>
            </a:r>
            <a:r>
              <a:rPr sz="1900" spc="-5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sz="1900" spc="-20" dirty="0">
                <a:solidFill>
                  <a:srgbClr val="008000"/>
                </a:solidFill>
                <a:latin typeface="Lucida Console"/>
                <a:cs typeface="Lucida Console"/>
              </a:rPr>
              <a:t>Jav</a:t>
            </a:r>
            <a:r>
              <a:rPr sz="1900" spc="-15" dirty="0">
                <a:solidFill>
                  <a:srgbClr val="008000"/>
                </a:solidFill>
                <a:latin typeface="Lucida Console"/>
                <a:cs typeface="Lucida Console"/>
              </a:rPr>
              <a:t>a </a:t>
            </a:r>
            <a:r>
              <a:rPr sz="1900" spc="-20" dirty="0">
                <a:solidFill>
                  <a:srgbClr val="008000"/>
                </a:solidFill>
                <a:latin typeface="Lucida Console"/>
                <a:cs typeface="Lucida Console"/>
              </a:rPr>
              <a:t>(bette</a:t>
            </a:r>
            <a:r>
              <a:rPr sz="1900" spc="-15" dirty="0">
                <a:solidFill>
                  <a:srgbClr val="008000"/>
                </a:solidFill>
                <a:latin typeface="Lucida Console"/>
                <a:cs typeface="Lucida Console"/>
              </a:rPr>
              <a:t>r </a:t>
            </a:r>
            <a:r>
              <a:rPr sz="1900" spc="-20" dirty="0">
                <a:solidFill>
                  <a:srgbClr val="008000"/>
                </a:solidFill>
                <a:latin typeface="Lucida Console"/>
                <a:cs typeface="Lucida Console"/>
              </a:rPr>
              <a:t>i</a:t>
            </a:r>
            <a:r>
              <a:rPr sz="1900" spc="-15" dirty="0">
                <a:solidFill>
                  <a:srgbClr val="008000"/>
                </a:solidFill>
                <a:latin typeface="Lucida Console"/>
                <a:cs typeface="Lucida Console"/>
              </a:rPr>
              <a:t>n</a:t>
            </a:r>
            <a:r>
              <a:rPr sz="1900" spc="-5" dirty="0">
                <a:solidFill>
                  <a:srgbClr val="008000"/>
                </a:solidFill>
                <a:latin typeface="Lucida Console"/>
                <a:cs typeface="Lucida Console"/>
              </a:rPr>
              <a:t> </a:t>
            </a:r>
            <a:r>
              <a:rPr sz="1900" spc="-20" dirty="0">
                <a:solidFill>
                  <a:srgbClr val="008000"/>
                </a:solidFill>
                <a:latin typeface="Lucida Console"/>
                <a:cs typeface="Lucida Console"/>
              </a:rPr>
              <a:t>java8!):</a:t>
            </a:r>
            <a:endParaRPr sz="1900">
              <a:latin typeface="Lucida Console"/>
              <a:cs typeface="Lucida Console"/>
            </a:endParaRPr>
          </a:p>
          <a:p>
            <a:pPr>
              <a:lnSpc>
                <a:spcPts val="1300"/>
              </a:lnSpc>
              <a:spcBef>
                <a:spcPts val="59"/>
              </a:spcBef>
            </a:pPr>
            <a:endParaRPr sz="1300"/>
          </a:p>
          <a:p>
            <a:pPr marL="12700" marR="12700">
              <a:lnSpc>
                <a:spcPts val="2200"/>
              </a:lnSpc>
            </a:pPr>
            <a:r>
              <a:rPr sz="1900" spc="-20" dirty="0">
                <a:latin typeface="Lucida Console"/>
                <a:cs typeface="Lucida Console"/>
              </a:rPr>
              <a:t>JavaRD</a:t>
            </a:r>
            <a:r>
              <a:rPr sz="1900" spc="-10" dirty="0">
                <a:latin typeface="Lucida Console"/>
                <a:cs typeface="Lucida Console"/>
              </a:rPr>
              <a:t>D</a:t>
            </a:r>
            <a:r>
              <a:rPr sz="1900" spc="-20" dirty="0">
                <a:latin typeface="Lucida Console"/>
                <a:cs typeface="Lucida Console"/>
              </a:rPr>
              <a:t>&lt;String</a:t>
            </a:r>
            <a:r>
              <a:rPr sz="1900" spc="-15" dirty="0">
                <a:latin typeface="Lucida Console"/>
                <a:cs typeface="Lucida Console"/>
              </a:rPr>
              <a:t>&gt;</a:t>
            </a:r>
            <a:r>
              <a:rPr sz="1900" spc="5" dirty="0">
                <a:latin typeface="Lucida Console"/>
                <a:cs typeface="Lucida Console"/>
              </a:rPr>
              <a:t> </a:t>
            </a:r>
            <a:r>
              <a:rPr sz="1900" spc="-20" dirty="0">
                <a:latin typeface="Lucida Console"/>
                <a:cs typeface="Lucida Console"/>
              </a:rPr>
              <a:t>line</a:t>
            </a:r>
            <a:r>
              <a:rPr sz="1900" spc="-15" dirty="0">
                <a:latin typeface="Lucida Console"/>
                <a:cs typeface="Lucida Console"/>
              </a:rPr>
              <a:t>s = </a:t>
            </a:r>
            <a:r>
              <a:rPr sz="1900" spc="-20" dirty="0">
                <a:latin typeface="Lucida Console"/>
                <a:cs typeface="Lucida Console"/>
              </a:rPr>
              <a:t>sc.textFil</a:t>
            </a:r>
            <a:r>
              <a:rPr sz="1900" spc="-10" dirty="0">
                <a:latin typeface="Lucida Console"/>
                <a:cs typeface="Lucida Console"/>
              </a:rPr>
              <a:t>e</a:t>
            </a:r>
            <a:r>
              <a:rPr sz="1900" spc="-20" dirty="0">
                <a:latin typeface="Lucida Console"/>
                <a:cs typeface="Lucida Console"/>
              </a:rPr>
              <a:t>(...); lines</a:t>
            </a:r>
            <a:r>
              <a:rPr sz="1900" spc="-15" dirty="0">
                <a:latin typeface="Lucida Console"/>
                <a:cs typeface="Lucida Console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Lucida Console"/>
                <a:cs typeface="Lucida Console"/>
              </a:rPr>
              <a:t>filte</a:t>
            </a:r>
            <a:r>
              <a:rPr sz="1900" spc="-15" dirty="0">
                <a:solidFill>
                  <a:srgbClr val="3366FF"/>
                </a:solidFill>
                <a:latin typeface="Lucida Console"/>
                <a:cs typeface="Lucida Console"/>
              </a:rPr>
              <a:t>r</a:t>
            </a:r>
            <a:r>
              <a:rPr sz="1900" spc="-15" dirty="0">
                <a:latin typeface="Lucida Console"/>
                <a:cs typeface="Lucida Console"/>
              </a:rPr>
              <a:t>(</a:t>
            </a:r>
            <a:r>
              <a:rPr sz="1900" spc="-20" dirty="0">
                <a:latin typeface="Lucida Console"/>
                <a:cs typeface="Lucida Console"/>
              </a:rPr>
              <a:t>ne</a:t>
            </a:r>
            <a:r>
              <a:rPr sz="1900" spc="-15" dirty="0">
                <a:latin typeface="Lucida Console"/>
                <a:cs typeface="Lucida Console"/>
              </a:rPr>
              <a:t>w </a:t>
            </a:r>
            <a:r>
              <a:rPr sz="1900" spc="-20" dirty="0">
                <a:latin typeface="Lucida Console"/>
                <a:cs typeface="Lucida Console"/>
              </a:rPr>
              <a:t>Function&lt;String</a:t>
            </a:r>
            <a:r>
              <a:rPr sz="1900" spc="-15" dirty="0">
                <a:latin typeface="Lucida Console"/>
                <a:cs typeface="Lucida Console"/>
              </a:rPr>
              <a:t>,</a:t>
            </a:r>
            <a:r>
              <a:rPr sz="1900" spc="10" dirty="0">
                <a:latin typeface="Lucida Console"/>
                <a:cs typeface="Lucida Console"/>
              </a:rPr>
              <a:t> </a:t>
            </a:r>
            <a:r>
              <a:rPr sz="1900" spc="-20" dirty="0">
                <a:latin typeface="Lucida Console"/>
                <a:cs typeface="Lucida Console"/>
              </a:rPr>
              <a:t>Boolean&gt;(</a:t>
            </a:r>
            <a:r>
              <a:rPr sz="1900" spc="-15" dirty="0">
                <a:latin typeface="Lucida Console"/>
                <a:cs typeface="Lucida Console"/>
              </a:rPr>
              <a:t>)</a:t>
            </a:r>
            <a:r>
              <a:rPr sz="1900" spc="5" dirty="0">
                <a:latin typeface="Lucida Console"/>
                <a:cs typeface="Lucida Console"/>
              </a:rPr>
              <a:t> </a:t>
            </a:r>
            <a:r>
              <a:rPr sz="1900" spc="-15" dirty="0">
                <a:latin typeface="Lucida Console"/>
                <a:cs typeface="Lucida Console"/>
              </a:rPr>
              <a:t>{</a:t>
            </a:r>
            <a:endParaRPr sz="1900">
              <a:latin typeface="Lucida Console"/>
              <a:cs typeface="Lucida Console"/>
            </a:endParaRPr>
          </a:p>
          <a:p>
            <a:pPr marL="593725" marR="2193290" indent="-290830">
              <a:lnSpc>
                <a:spcPts val="2300"/>
              </a:lnSpc>
              <a:spcBef>
                <a:spcPts val="20"/>
              </a:spcBef>
            </a:pPr>
            <a:r>
              <a:rPr sz="1900" spc="-20" dirty="0">
                <a:latin typeface="Lucida Console"/>
                <a:cs typeface="Lucida Console"/>
              </a:rPr>
              <a:t>Boolea</a:t>
            </a:r>
            <a:r>
              <a:rPr sz="1900" spc="-15" dirty="0">
                <a:latin typeface="Lucida Console"/>
                <a:cs typeface="Lucida Console"/>
              </a:rPr>
              <a:t>n </a:t>
            </a:r>
            <a:r>
              <a:rPr sz="1900" spc="-20" dirty="0">
                <a:latin typeface="Lucida Console"/>
                <a:cs typeface="Lucida Console"/>
              </a:rPr>
              <a:t>call(Strin</a:t>
            </a:r>
            <a:r>
              <a:rPr sz="1900" spc="-15" dirty="0">
                <a:latin typeface="Lucida Console"/>
                <a:cs typeface="Lucida Console"/>
              </a:rPr>
              <a:t>g</a:t>
            </a:r>
            <a:r>
              <a:rPr sz="1900" spc="5" dirty="0">
                <a:latin typeface="Lucida Console"/>
                <a:cs typeface="Lucida Console"/>
              </a:rPr>
              <a:t> </a:t>
            </a:r>
            <a:r>
              <a:rPr sz="1900" spc="-20" dirty="0">
                <a:latin typeface="Lucida Console"/>
                <a:cs typeface="Lucida Console"/>
              </a:rPr>
              <a:t>s</a:t>
            </a:r>
            <a:r>
              <a:rPr sz="1900" spc="-15" dirty="0">
                <a:latin typeface="Lucida Console"/>
                <a:cs typeface="Lucida Console"/>
              </a:rPr>
              <a:t>)</a:t>
            </a:r>
            <a:r>
              <a:rPr sz="1900" spc="-5" dirty="0">
                <a:latin typeface="Lucida Console"/>
                <a:cs typeface="Lucida Console"/>
              </a:rPr>
              <a:t> </a:t>
            </a:r>
            <a:r>
              <a:rPr sz="1900" spc="-15" dirty="0">
                <a:latin typeface="Lucida Console"/>
                <a:cs typeface="Lucida Console"/>
              </a:rPr>
              <a:t>{ </a:t>
            </a:r>
            <a:r>
              <a:rPr sz="1900" spc="-20" dirty="0">
                <a:latin typeface="Lucida Console"/>
                <a:cs typeface="Lucida Console"/>
              </a:rPr>
              <a:t>retur</a:t>
            </a:r>
            <a:r>
              <a:rPr sz="1900" spc="-15" dirty="0">
                <a:latin typeface="Lucida Console"/>
                <a:cs typeface="Lucida Console"/>
              </a:rPr>
              <a:t>n </a:t>
            </a:r>
            <a:r>
              <a:rPr sz="1900" spc="-20" dirty="0">
                <a:latin typeface="Lucida Console"/>
                <a:cs typeface="Lucida Console"/>
              </a:rPr>
              <a:t>s.contain</a:t>
            </a:r>
            <a:r>
              <a:rPr sz="1900" spc="-10" dirty="0">
                <a:latin typeface="Lucida Console"/>
                <a:cs typeface="Lucida Console"/>
              </a:rPr>
              <a:t>s</a:t>
            </a:r>
            <a:r>
              <a:rPr sz="1900" spc="-15" dirty="0">
                <a:latin typeface="Lucida Console"/>
                <a:cs typeface="Lucida Console"/>
              </a:rPr>
              <a:t>(</a:t>
            </a:r>
            <a:r>
              <a:rPr sz="1900" spc="-20" dirty="0">
                <a:solidFill>
                  <a:srgbClr val="000090"/>
                </a:solidFill>
                <a:latin typeface="Lucida Console"/>
                <a:cs typeface="Lucida Console"/>
              </a:rPr>
              <a:t>“error</a:t>
            </a:r>
            <a:r>
              <a:rPr sz="1900" spc="-10" dirty="0">
                <a:solidFill>
                  <a:srgbClr val="000090"/>
                </a:solidFill>
                <a:latin typeface="Lucida Console"/>
                <a:cs typeface="Lucida Console"/>
              </a:rPr>
              <a:t>”</a:t>
            </a:r>
            <a:r>
              <a:rPr sz="1900" spc="-20" dirty="0">
                <a:latin typeface="Lucida Console"/>
                <a:cs typeface="Lucida Console"/>
              </a:rPr>
              <a:t>);</a:t>
            </a:r>
            <a:endParaRPr sz="1900">
              <a:latin typeface="Lucida Console"/>
              <a:cs typeface="Lucida Console"/>
            </a:endParaRPr>
          </a:p>
          <a:p>
            <a:pPr marL="302895">
              <a:lnSpc>
                <a:spcPts val="2220"/>
              </a:lnSpc>
            </a:pPr>
            <a:r>
              <a:rPr sz="1900" spc="-15" dirty="0">
                <a:latin typeface="Lucida Console"/>
                <a:cs typeface="Lucida Console"/>
              </a:rPr>
              <a:t>}</a:t>
            </a:r>
            <a:endParaRPr sz="1900">
              <a:latin typeface="Lucida Console"/>
              <a:cs typeface="Lucida Console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00" spc="-20" dirty="0">
                <a:latin typeface="Lucida Console"/>
                <a:cs typeface="Lucida Console"/>
              </a:rPr>
              <a:t>})</a:t>
            </a:r>
            <a:r>
              <a:rPr sz="1900" spc="-15" dirty="0">
                <a:latin typeface="Lucida Console"/>
                <a:cs typeface="Lucida Console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Lucida Console"/>
                <a:cs typeface="Lucida Console"/>
              </a:rPr>
              <a:t>coun</a:t>
            </a:r>
            <a:r>
              <a:rPr sz="1900" spc="-15" dirty="0">
                <a:solidFill>
                  <a:srgbClr val="3366FF"/>
                </a:solidFill>
                <a:latin typeface="Lucida Console"/>
                <a:cs typeface="Lucida Console"/>
              </a:rPr>
              <a:t>t</a:t>
            </a:r>
            <a:r>
              <a:rPr sz="1900" spc="-20" dirty="0">
                <a:latin typeface="Lucida Console"/>
                <a:cs typeface="Lucida Console"/>
              </a:rPr>
              <a:t>();</a:t>
            </a:r>
            <a:endParaRPr sz="1900">
              <a:latin typeface="Lucida Console"/>
              <a:cs typeface="Lucida Consol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93452"/>
            <a:ext cx="454215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655445" algn="l"/>
              </a:tabLst>
            </a:pPr>
            <a:r>
              <a:rPr sz="5500" spc="-175" dirty="0">
                <a:latin typeface="Arial"/>
                <a:cs typeface="Arial"/>
              </a:rPr>
              <a:t>Fault	</a:t>
            </a:r>
            <a:r>
              <a:rPr sz="5500" spc="-955" dirty="0">
                <a:latin typeface="Arial"/>
                <a:cs typeface="Arial"/>
              </a:rPr>
              <a:t>T</a:t>
            </a:r>
            <a:r>
              <a:rPr sz="5500" spc="-135" dirty="0">
                <a:latin typeface="Arial"/>
                <a:cs typeface="Arial"/>
              </a:rPr>
              <a:t>olerance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65846" y="4599448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0645" y="460386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4244" y="448310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844" y="4376003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3748" y="5535419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8547" y="553983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2146" y="5419079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5747" y="531197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4893" y="4603516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9691" y="4607935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3292" y="4487176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6891" y="4380071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2796" y="5539487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7595" y="5543906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1195" y="5423147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4794" y="5316042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2387" y="4179672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7186" y="4184092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0787" y="4063333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4386" y="3956227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4485" y="5117008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9284" y="5121428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2885" y="5000670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6484" y="489356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2387" y="6052980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7186" y="6057400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80787" y="5936640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4386" y="582953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39" y="2484120"/>
            <a:ext cx="5995670" cy="164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latin typeface="Consolas"/>
                <a:cs typeface="Consolas"/>
              </a:rPr>
              <a:t>file</a:t>
            </a: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ma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p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rec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 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rec.typ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e,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1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)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 marL="542925">
              <a:lnSpc>
                <a:spcPts val="2200"/>
              </a:lnSpc>
              <a:tabLst>
                <a:tab pos="3594100" algn="l"/>
                <a:tab pos="3992245" algn="l"/>
              </a:tabLst>
            </a:pP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reduceByKe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x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,	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	x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+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 marL="542925">
              <a:lnSpc>
                <a:spcPct val="100000"/>
              </a:lnSpc>
              <a:spcBef>
                <a:spcPts val="20"/>
              </a:spcBef>
            </a:pP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filte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r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(type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,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count)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coun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t &gt;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1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0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4"/>
              </a:spcBef>
            </a:pPr>
            <a:endParaRPr sz="1300"/>
          </a:p>
          <a:p>
            <a:pPr marL="1689100">
              <a:lnSpc>
                <a:spcPct val="100000"/>
              </a:lnSpc>
              <a:tabLst>
                <a:tab pos="3781425" algn="l"/>
              </a:tabLst>
            </a:pPr>
            <a:r>
              <a:rPr sz="2300" spc="-15" dirty="0">
                <a:latin typeface="Arial"/>
                <a:cs typeface="Arial"/>
              </a:rPr>
              <a:t>map	</a:t>
            </a:r>
            <a:r>
              <a:rPr sz="2300" spc="-95" dirty="0">
                <a:latin typeface="Arial"/>
                <a:cs typeface="Arial"/>
              </a:rPr>
              <a:t>r</a:t>
            </a:r>
            <a:r>
              <a:rPr sz="2300" spc="-40" dirty="0">
                <a:latin typeface="Arial"/>
                <a:cs typeface="Arial"/>
              </a:rPr>
              <a:t>educe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0086" y="3775056"/>
            <a:ext cx="539750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55" dirty="0">
                <a:latin typeface="Arial"/>
                <a:cs typeface="Arial"/>
              </a:rPr>
              <a:t>filter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6813" y="4717039"/>
            <a:ext cx="358140" cy="107505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Input file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69037" y="3997180"/>
            <a:ext cx="319924" cy="2607025"/>
          </a:xfrm>
          <a:custGeom>
            <a:avLst/>
            <a:gdLst/>
            <a:ahLst/>
            <a:cxnLst/>
            <a:rect l="l" t="t" r="r" b="b"/>
            <a:pathLst>
              <a:path w="319924" h="2607025">
                <a:moveTo>
                  <a:pt x="319923" y="2607025"/>
                </a:moveTo>
                <a:close/>
              </a:path>
              <a:path w="319924" h="2607025">
                <a:moveTo>
                  <a:pt x="319924" y="0"/>
                </a:moveTo>
                <a:lnTo>
                  <a:pt x="268024" y="4188"/>
                </a:lnTo>
                <a:lnTo>
                  <a:pt x="218800" y="16311"/>
                </a:lnTo>
                <a:lnTo>
                  <a:pt x="172898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6" y="130982"/>
                </a:lnTo>
                <a:lnTo>
                  <a:pt x="35708" y="172901"/>
                </a:lnTo>
                <a:lnTo>
                  <a:pt x="16309" y="218804"/>
                </a:lnTo>
                <a:lnTo>
                  <a:pt x="4187" y="268032"/>
                </a:lnTo>
                <a:lnTo>
                  <a:pt x="0" y="319924"/>
                </a:lnTo>
                <a:lnTo>
                  <a:pt x="0" y="2287101"/>
                </a:lnTo>
                <a:lnTo>
                  <a:pt x="4187" y="2338995"/>
                </a:lnTo>
                <a:lnTo>
                  <a:pt x="16310" y="2388222"/>
                </a:lnTo>
                <a:lnTo>
                  <a:pt x="35709" y="2434125"/>
                </a:lnTo>
                <a:lnTo>
                  <a:pt x="61727" y="2476044"/>
                </a:lnTo>
                <a:lnTo>
                  <a:pt x="93703" y="2513322"/>
                </a:lnTo>
                <a:lnTo>
                  <a:pt x="130981" y="2545299"/>
                </a:lnTo>
                <a:lnTo>
                  <a:pt x="172901" y="2571316"/>
                </a:lnTo>
                <a:lnTo>
                  <a:pt x="218803" y="2590715"/>
                </a:lnTo>
                <a:lnTo>
                  <a:pt x="268031" y="2602838"/>
                </a:lnTo>
                <a:lnTo>
                  <a:pt x="319923" y="2607025"/>
                </a:lnTo>
                <a:lnTo>
                  <a:pt x="346161" y="2605965"/>
                </a:lnTo>
                <a:lnTo>
                  <a:pt x="396804" y="2597727"/>
                </a:lnTo>
                <a:lnTo>
                  <a:pt x="444451" y="2581884"/>
                </a:lnTo>
                <a:lnTo>
                  <a:pt x="488445" y="2559093"/>
                </a:lnTo>
                <a:lnTo>
                  <a:pt x="528126" y="2530014"/>
                </a:lnTo>
                <a:lnTo>
                  <a:pt x="562835" y="2495304"/>
                </a:lnTo>
                <a:lnTo>
                  <a:pt x="591915" y="2455624"/>
                </a:lnTo>
                <a:lnTo>
                  <a:pt x="614706" y="2411630"/>
                </a:lnTo>
                <a:lnTo>
                  <a:pt x="630549" y="2363983"/>
                </a:lnTo>
                <a:lnTo>
                  <a:pt x="638787" y="2313340"/>
                </a:lnTo>
                <a:lnTo>
                  <a:pt x="639848" y="319924"/>
                </a:lnTo>
                <a:lnTo>
                  <a:pt x="638788" y="293685"/>
                </a:lnTo>
                <a:lnTo>
                  <a:pt x="630550" y="243042"/>
                </a:lnTo>
                <a:lnTo>
                  <a:pt x="614706" y="195395"/>
                </a:lnTo>
                <a:lnTo>
                  <a:pt x="591915" y="151401"/>
                </a:lnTo>
                <a:lnTo>
                  <a:pt x="562835" y="111720"/>
                </a:lnTo>
                <a:lnTo>
                  <a:pt x="528125" y="77011"/>
                </a:lnTo>
                <a:lnTo>
                  <a:pt x="488444" y="47931"/>
                </a:lnTo>
                <a:lnTo>
                  <a:pt x="444449" y="25141"/>
                </a:lnTo>
                <a:lnTo>
                  <a:pt x="396799" y="9297"/>
                </a:lnTo>
                <a:lnTo>
                  <a:pt x="346131" y="1060"/>
                </a:lnTo>
                <a:lnTo>
                  <a:pt x="319924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9036" y="3997180"/>
            <a:ext cx="639847" cy="2607025"/>
          </a:xfrm>
          <a:custGeom>
            <a:avLst/>
            <a:gdLst/>
            <a:ahLst/>
            <a:cxnLst/>
            <a:rect l="l" t="t" r="r" b="b"/>
            <a:pathLst>
              <a:path w="639847" h="2607025">
                <a:moveTo>
                  <a:pt x="319923" y="2607025"/>
                </a:moveTo>
                <a:lnTo>
                  <a:pt x="268030" y="2602838"/>
                </a:lnTo>
                <a:lnTo>
                  <a:pt x="218803" y="2590715"/>
                </a:lnTo>
                <a:lnTo>
                  <a:pt x="172900" y="2571315"/>
                </a:lnTo>
                <a:lnTo>
                  <a:pt x="130980" y="2545298"/>
                </a:lnTo>
                <a:lnTo>
                  <a:pt x="93703" y="2513321"/>
                </a:lnTo>
                <a:lnTo>
                  <a:pt x="61726" y="2476044"/>
                </a:lnTo>
                <a:lnTo>
                  <a:pt x="35709" y="2434124"/>
                </a:lnTo>
                <a:lnTo>
                  <a:pt x="16309" y="2388222"/>
                </a:lnTo>
                <a:lnTo>
                  <a:pt x="4187" y="2338994"/>
                </a:lnTo>
                <a:lnTo>
                  <a:pt x="0" y="2287101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2287101"/>
                </a:lnTo>
                <a:lnTo>
                  <a:pt x="635659" y="2338994"/>
                </a:lnTo>
                <a:lnTo>
                  <a:pt x="623536" y="2388222"/>
                </a:lnTo>
                <a:lnTo>
                  <a:pt x="604137" y="2434124"/>
                </a:lnTo>
                <a:lnTo>
                  <a:pt x="578120" y="2476044"/>
                </a:lnTo>
                <a:lnTo>
                  <a:pt x="546143" y="2513321"/>
                </a:lnTo>
                <a:lnTo>
                  <a:pt x="508865" y="2545298"/>
                </a:lnTo>
                <a:lnTo>
                  <a:pt x="466946" y="2571315"/>
                </a:lnTo>
                <a:lnTo>
                  <a:pt x="421043" y="2590715"/>
                </a:lnTo>
                <a:lnTo>
                  <a:pt x="371816" y="2602838"/>
                </a:lnTo>
                <a:lnTo>
                  <a:pt x="319923" y="260702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2162" y="4120372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9244" y="4117455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62162" y="599771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9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8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6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5"/>
                </a:lnTo>
                <a:lnTo>
                  <a:pt x="426818" y="111260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59244" y="5994795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62162" y="505904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9245" y="5056126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7912" y="4398573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0"/>
                </a:moveTo>
                <a:lnTo>
                  <a:pt x="268023" y="4188"/>
                </a:lnTo>
                <a:lnTo>
                  <a:pt x="218799" y="16311"/>
                </a:lnTo>
                <a:lnTo>
                  <a:pt x="172897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5" y="130981"/>
                </a:lnTo>
                <a:lnTo>
                  <a:pt x="35708" y="172901"/>
                </a:lnTo>
                <a:lnTo>
                  <a:pt x="16309" y="218803"/>
                </a:lnTo>
                <a:lnTo>
                  <a:pt x="4187" y="268031"/>
                </a:lnTo>
                <a:lnTo>
                  <a:pt x="0" y="319923"/>
                </a:lnTo>
                <a:lnTo>
                  <a:pt x="0" y="1333670"/>
                </a:lnTo>
                <a:lnTo>
                  <a:pt x="4187" y="1385563"/>
                </a:lnTo>
                <a:lnTo>
                  <a:pt x="16309" y="1434791"/>
                </a:lnTo>
                <a:lnTo>
                  <a:pt x="35709" y="1480693"/>
                </a:lnTo>
                <a:lnTo>
                  <a:pt x="61726" y="1522613"/>
                </a:lnTo>
                <a:lnTo>
                  <a:pt x="93703" y="1559890"/>
                </a:lnTo>
                <a:lnTo>
                  <a:pt x="130980" y="1591867"/>
                </a:lnTo>
                <a:lnTo>
                  <a:pt x="172900" y="1617885"/>
                </a:lnTo>
                <a:lnTo>
                  <a:pt x="218802" y="1637284"/>
                </a:lnTo>
                <a:lnTo>
                  <a:pt x="268029" y="1649407"/>
                </a:lnTo>
                <a:lnTo>
                  <a:pt x="319923" y="1653594"/>
                </a:lnTo>
                <a:lnTo>
                  <a:pt x="346161" y="1652533"/>
                </a:lnTo>
                <a:lnTo>
                  <a:pt x="396804" y="1644296"/>
                </a:lnTo>
                <a:lnTo>
                  <a:pt x="444451" y="1628453"/>
                </a:lnTo>
                <a:lnTo>
                  <a:pt x="488445" y="1605662"/>
                </a:lnTo>
                <a:lnTo>
                  <a:pt x="528125" y="1576582"/>
                </a:lnTo>
                <a:lnTo>
                  <a:pt x="562835" y="1541873"/>
                </a:lnTo>
                <a:lnTo>
                  <a:pt x="591914" y="1502192"/>
                </a:lnTo>
                <a:lnTo>
                  <a:pt x="614705" y="1458199"/>
                </a:lnTo>
                <a:lnTo>
                  <a:pt x="630548" y="1410551"/>
                </a:lnTo>
                <a:lnTo>
                  <a:pt x="638785" y="1359909"/>
                </a:lnTo>
                <a:lnTo>
                  <a:pt x="639847" y="319923"/>
                </a:lnTo>
                <a:lnTo>
                  <a:pt x="638786" y="293684"/>
                </a:lnTo>
                <a:lnTo>
                  <a:pt x="630549" y="243041"/>
                </a:lnTo>
                <a:lnTo>
                  <a:pt x="614705" y="195394"/>
                </a:lnTo>
                <a:lnTo>
                  <a:pt x="591914" y="151401"/>
                </a:lnTo>
                <a:lnTo>
                  <a:pt x="562835" y="111720"/>
                </a:lnTo>
                <a:lnTo>
                  <a:pt x="528125" y="77011"/>
                </a:lnTo>
                <a:lnTo>
                  <a:pt x="488443" y="47931"/>
                </a:lnTo>
                <a:lnTo>
                  <a:pt x="444449" y="25141"/>
                </a:lnTo>
                <a:lnTo>
                  <a:pt x="396798" y="9297"/>
                </a:lnTo>
                <a:lnTo>
                  <a:pt x="346130" y="1060"/>
                </a:lnTo>
                <a:lnTo>
                  <a:pt x="319923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7912" y="4398573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1653594"/>
                </a:moveTo>
                <a:lnTo>
                  <a:pt x="268030" y="1649407"/>
                </a:lnTo>
                <a:lnTo>
                  <a:pt x="218803" y="1637284"/>
                </a:lnTo>
                <a:lnTo>
                  <a:pt x="172900" y="1617885"/>
                </a:lnTo>
                <a:lnTo>
                  <a:pt x="130980" y="1591867"/>
                </a:lnTo>
                <a:lnTo>
                  <a:pt x="93703" y="1559891"/>
                </a:lnTo>
                <a:lnTo>
                  <a:pt x="61726" y="1522613"/>
                </a:lnTo>
                <a:lnTo>
                  <a:pt x="35709" y="1480694"/>
                </a:lnTo>
                <a:lnTo>
                  <a:pt x="16309" y="1434791"/>
                </a:lnTo>
                <a:lnTo>
                  <a:pt x="4187" y="1385564"/>
                </a:lnTo>
                <a:lnTo>
                  <a:pt x="0" y="1333670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1333670"/>
                </a:lnTo>
                <a:lnTo>
                  <a:pt x="635659" y="1385564"/>
                </a:lnTo>
                <a:lnTo>
                  <a:pt x="623537" y="1434791"/>
                </a:lnTo>
                <a:lnTo>
                  <a:pt x="604137" y="1480694"/>
                </a:lnTo>
                <a:lnTo>
                  <a:pt x="578120" y="1522613"/>
                </a:lnTo>
                <a:lnTo>
                  <a:pt x="546143" y="1559891"/>
                </a:lnTo>
                <a:lnTo>
                  <a:pt x="508865" y="1591867"/>
                </a:lnTo>
                <a:lnTo>
                  <a:pt x="466946" y="1617885"/>
                </a:lnTo>
                <a:lnTo>
                  <a:pt x="421043" y="1637284"/>
                </a:lnTo>
                <a:lnTo>
                  <a:pt x="371816" y="1649407"/>
                </a:lnTo>
                <a:lnTo>
                  <a:pt x="319923" y="16535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51035" y="4521767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48117" y="4518850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5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1035" y="5460438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9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8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6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48118" y="5457520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89751" y="4404376"/>
            <a:ext cx="319924" cy="1653594"/>
          </a:xfrm>
          <a:custGeom>
            <a:avLst/>
            <a:gdLst/>
            <a:ahLst/>
            <a:cxnLst/>
            <a:rect l="l" t="t" r="r" b="b"/>
            <a:pathLst>
              <a:path w="319924" h="1653594">
                <a:moveTo>
                  <a:pt x="319923" y="1653594"/>
                </a:moveTo>
                <a:close/>
              </a:path>
              <a:path w="319924" h="1653594">
                <a:moveTo>
                  <a:pt x="319924" y="0"/>
                </a:moveTo>
                <a:lnTo>
                  <a:pt x="268024" y="4188"/>
                </a:lnTo>
                <a:lnTo>
                  <a:pt x="218800" y="16311"/>
                </a:lnTo>
                <a:lnTo>
                  <a:pt x="172898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6" y="130982"/>
                </a:lnTo>
                <a:lnTo>
                  <a:pt x="35708" y="172901"/>
                </a:lnTo>
                <a:lnTo>
                  <a:pt x="16309" y="218804"/>
                </a:lnTo>
                <a:lnTo>
                  <a:pt x="4187" y="268032"/>
                </a:lnTo>
                <a:lnTo>
                  <a:pt x="0" y="319924"/>
                </a:lnTo>
                <a:lnTo>
                  <a:pt x="0" y="1333671"/>
                </a:lnTo>
                <a:lnTo>
                  <a:pt x="4187" y="1385564"/>
                </a:lnTo>
                <a:lnTo>
                  <a:pt x="16309" y="1434791"/>
                </a:lnTo>
                <a:lnTo>
                  <a:pt x="35709" y="1480694"/>
                </a:lnTo>
                <a:lnTo>
                  <a:pt x="61726" y="1522613"/>
                </a:lnTo>
                <a:lnTo>
                  <a:pt x="93703" y="1559891"/>
                </a:lnTo>
                <a:lnTo>
                  <a:pt x="130980" y="1591868"/>
                </a:lnTo>
                <a:lnTo>
                  <a:pt x="172900" y="1617885"/>
                </a:lnTo>
                <a:lnTo>
                  <a:pt x="218803" y="1637285"/>
                </a:lnTo>
                <a:lnTo>
                  <a:pt x="268030" y="1649407"/>
                </a:lnTo>
                <a:lnTo>
                  <a:pt x="319923" y="1653594"/>
                </a:lnTo>
                <a:lnTo>
                  <a:pt x="346162" y="1652534"/>
                </a:lnTo>
                <a:lnTo>
                  <a:pt x="396804" y="1644297"/>
                </a:lnTo>
                <a:lnTo>
                  <a:pt x="444452" y="1628453"/>
                </a:lnTo>
                <a:lnTo>
                  <a:pt x="488445" y="1605663"/>
                </a:lnTo>
                <a:lnTo>
                  <a:pt x="528126" y="1576583"/>
                </a:lnTo>
                <a:lnTo>
                  <a:pt x="562836" y="1541874"/>
                </a:lnTo>
                <a:lnTo>
                  <a:pt x="591915" y="1502193"/>
                </a:lnTo>
                <a:lnTo>
                  <a:pt x="614706" y="1458199"/>
                </a:lnTo>
                <a:lnTo>
                  <a:pt x="630549" y="1410552"/>
                </a:lnTo>
                <a:lnTo>
                  <a:pt x="638787" y="1359909"/>
                </a:lnTo>
                <a:lnTo>
                  <a:pt x="639847" y="1333671"/>
                </a:lnTo>
                <a:lnTo>
                  <a:pt x="639847" y="319924"/>
                </a:lnTo>
                <a:lnTo>
                  <a:pt x="635660" y="268031"/>
                </a:lnTo>
                <a:lnTo>
                  <a:pt x="623537" y="218803"/>
                </a:lnTo>
                <a:lnTo>
                  <a:pt x="604137" y="172901"/>
                </a:lnTo>
                <a:lnTo>
                  <a:pt x="578120" y="130981"/>
                </a:lnTo>
                <a:lnTo>
                  <a:pt x="546143" y="93703"/>
                </a:lnTo>
                <a:lnTo>
                  <a:pt x="508865" y="61727"/>
                </a:lnTo>
                <a:lnTo>
                  <a:pt x="466945" y="35709"/>
                </a:lnTo>
                <a:lnTo>
                  <a:pt x="421040" y="16310"/>
                </a:lnTo>
                <a:lnTo>
                  <a:pt x="371807" y="4187"/>
                </a:lnTo>
                <a:lnTo>
                  <a:pt x="319924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89751" y="4404376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1653594"/>
                </a:moveTo>
                <a:lnTo>
                  <a:pt x="268030" y="1649407"/>
                </a:lnTo>
                <a:lnTo>
                  <a:pt x="218803" y="1637284"/>
                </a:lnTo>
                <a:lnTo>
                  <a:pt x="172900" y="1617885"/>
                </a:lnTo>
                <a:lnTo>
                  <a:pt x="130980" y="1591867"/>
                </a:lnTo>
                <a:lnTo>
                  <a:pt x="93703" y="1559891"/>
                </a:lnTo>
                <a:lnTo>
                  <a:pt x="61726" y="1522613"/>
                </a:lnTo>
                <a:lnTo>
                  <a:pt x="35709" y="1480694"/>
                </a:lnTo>
                <a:lnTo>
                  <a:pt x="16309" y="1434791"/>
                </a:lnTo>
                <a:lnTo>
                  <a:pt x="4187" y="1385563"/>
                </a:lnTo>
                <a:lnTo>
                  <a:pt x="0" y="1333670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1333670"/>
                </a:lnTo>
                <a:lnTo>
                  <a:pt x="635659" y="1385563"/>
                </a:lnTo>
                <a:lnTo>
                  <a:pt x="623536" y="1434791"/>
                </a:lnTo>
                <a:lnTo>
                  <a:pt x="604137" y="1480694"/>
                </a:lnTo>
                <a:lnTo>
                  <a:pt x="578120" y="1522613"/>
                </a:lnTo>
                <a:lnTo>
                  <a:pt x="546143" y="1559891"/>
                </a:lnTo>
                <a:lnTo>
                  <a:pt x="508865" y="1591867"/>
                </a:lnTo>
                <a:lnTo>
                  <a:pt x="466946" y="1617885"/>
                </a:lnTo>
                <a:lnTo>
                  <a:pt x="421043" y="1637284"/>
                </a:lnTo>
                <a:lnTo>
                  <a:pt x="371816" y="1649407"/>
                </a:lnTo>
                <a:lnTo>
                  <a:pt x="319923" y="16535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82876" y="4527570"/>
            <a:ext cx="459718" cy="459719"/>
          </a:xfrm>
          <a:custGeom>
            <a:avLst/>
            <a:gdLst/>
            <a:ahLst/>
            <a:cxnLst/>
            <a:rect l="l" t="t" r="r" b="b"/>
            <a:pathLst>
              <a:path w="459718" h="459719">
                <a:moveTo>
                  <a:pt x="232777" y="0"/>
                </a:moveTo>
                <a:lnTo>
                  <a:pt x="177454" y="5979"/>
                </a:lnTo>
                <a:lnTo>
                  <a:pt x="126817" y="24315"/>
                </a:lnTo>
                <a:lnTo>
                  <a:pt x="82484" y="53432"/>
                </a:lnTo>
                <a:lnTo>
                  <a:pt x="46072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1" y="348458"/>
                </a:lnTo>
                <a:lnTo>
                  <a:pt x="65260" y="390331"/>
                </a:lnTo>
                <a:lnTo>
                  <a:pt x="106298" y="423744"/>
                </a:lnTo>
                <a:lnTo>
                  <a:pt x="154436" y="447078"/>
                </a:lnTo>
                <a:lnTo>
                  <a:pt x="208098" y="458718"/>
                </a:lnTo>
                <a:lnTo>
                  <a:pt x="226941" y="459719"/>
                </a:lnTo>
                <a:lnTo>
                  <a:pt x="245803" y="459196"/>
                </a:lnTo>
                <a:lnTo>
                  <a:pt x="299743" y="448923"/>
                </a:lnTo>
                <a:lnTo>
                  <a:pt x="348458" y="426817"/>
                </a:lnTo>
                <a:lnTo>
                  <a:pt x="390331" y="394457"/>
                </a:lnTo>
                <a:lnTo>
                  <a:pt x="423743" y="353420"/>
                </a:lnTo>
                <a:lnTo>
                  <a:pt x="447077" y="305281"/>
                </a:lnTo>
                <a:lnTo>
                  <a:pt x="458717" y="251619"/>
                </a:lnTo>
                <a:lnTo>
                  <a:pt x="459718" y="232777"/>
                </a:lnTo>
                <a:lnTo>
                  <a:pt x="459195" y="213915"/>
                </a:lnTo>
                <a:lnTo>
                  <a:pt x="448922" y="159974"/>
                </a:lnTo>
                <a:lnTo>
                  <a:pt x="426817" y="111259"/>
                </a:lnTo>
                <a:lnTo>
                  <a:pt x="394457" y="69387"/>
                </a:lnTo>
                <a:lnTo>
                  <a:pt x="353420" y="35975"/>
                </a:lnTo>
                <a:lnTo>
                  <a:pt x="305281" y="12640"/>
                </a:lnTo>
                <a:lnTo>
                  <a:pt x="251619" y="1001"/>
                </a:lnTo>
                <a:lnTo>
                  <a:pt x="232777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79957" y="4524652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5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1" y="350939"/>
                </a:lnTo>
                <a:lnTo>
                  <a:pt x="392395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82876" y="5466241"/>
            <a:ext cx="459718" cy="459718"/>
          </a:xfrm>
          <a:custGeom>
            <a:avLst/>
            <a:gdLst/>
            <a:ahLst/>
            <a:cxnLst/>
            <a:rect l="l" t="t" r="r" b="b"/>
            <a:pathLst>
              <a:path w="459718" h="459718">
                <a:moveTo>
                  <a:pt x="232777" y="0"/>
                </a:moveTo>
                <a:lnTo>
                  <a:pt x="177454" y="5979"/>
                </a:lnTo>
                <a:lnTo>
                  <a:pt x="126817" y="24315"/>
                </a:lnTo>
                <a:lnTo>
                  <a:pt x="82484" y="53432"/>
                </a:lnTo>
                <a:lnTo>
                  <a:pt x="46072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2"/>
                </a:lnTo>
                <a:lnTo>
                  <a:pt x="10796" y="299743"/>
                </a:lnTo>
                <a:lnTo>
                  <a:pt x="32901" y="348458"/>
                </a:lnTo>
                <a:lnTo>
                  <a:pt x="65260" y="390331"/>
                </a:lnTo>
                <a:lnTo>
                  <a:pt x="106298" y="423743"/>
                </a:lnTo>
                <a:lnTo>
                  <a:pt x="154436" y="447077"/>
                </a:lnTo>
                <a:lnTo>
                  <a:pt x="208098" y="458717"/>
                </a:lnTo>
                <a:lnTo>
                  <a:pt x="226941" y="459718"/>
                </a:lnTo>
                <a:lnTo>
                  <a:pt x="245803" y="459195"/>
                </a:lnTo>
                <a:lnTo>
                  <a:pt x="299743" y="448922"/>
                </a:lnTo>
                <a:lnTo>
                  <a:pt x="348458" y="426817"/>
                </a:lnTo>
                <a:lnTo>
                  <a:pt x="390331" y="394457"/>
                </a:lnTo>
                <a:lnTo>
                  <a:pt x="423743" y="353419"/>
                </a:lnTo>
                <a:lnTo>
                  <a:pt x="447077" y="305281"/>
                </a:lnTo>
                <a:lnTo>
                  <a:pt x="458717" y="251619"/>
                </a:lnTo>
                <a:lnTo>
                  <a:pt x="459718" y="232776"/>
                </a:lnTo>
                <a:lnTo>
                  <a:pt x="459195" y="213915"/>
                </a:lnTo>
                <a:lnTo>
                  <a:pt x="448922" y="159974"/>
                </a:lnTo>
                <a:lnTo>
                  <a:pt x="426817" y="111259"/>
                </a:lnTo>
                <a:lnTo>
                  <a:pt x="394457" y="69387"/>
                </a:lnTo>
                <a:lnTo>
                  <a:pt x="353420" y="35975"/>
                </a:lnTo>
                <a:lnTo>
                  <a:pt x="305281" y="12640"/>
                </a:lnTo>
                <a:lnTo>
                  <a:pt x="251619" y="1001"/>
                </a:lnTo>
                <a:lnTo>
                  <a:pt x="232777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9957" y="546332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5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1" y="350939"/>
                </a:lnTo>
                <a:lnTo>
                  <a:pt x="392395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10753" y="4754544"/>
            <a:ext cx="1547018" cy="0"/>
          </a:xfrm>
          <a:custGeom>
            <a:avLst/>
            <a:gdLst/>
            <a:ahLst/>
            <a:cxnLst/>
            <a:rect l="l" t="t" r="r" b="b"/>
            <a:pathLst>
              <a:path w="1547018">
                <a:moveTo>
                  <a:pt x="0" y="0"/>
                </a:moveTo>
                <a:lnTo>
                  <a:pt x="154701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56172" y="469104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0753" y="5693216"/>
            <a:ext cx="1547018" cy="0"/>
          </a:xfrm>
          <a:custGeom>
            <a:avLst/>
            <a:gdLst/>
            <a:ahLst/>
            <a:cxnLst/>
            <a:rect l="l" t="t" r="r" b="b"/>
            <a:pathLst>
              <a:path w="1547018">
                <a:moveTo>
                  <a:pt x="0" y="0"/>
                </a:moveTo>
                <a:lnTo>
                  <a:pt x="154701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6172" y="562971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46909" y="4006734"/>
            <a:ext cx="702425" cy="723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5476" y="4110367"/>
            <a:ext cx="605083" cy="547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5476" y="4034731"/>
            <a:ext cx="605083" cy="151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5475" y="4034731"/>
            <a:ext cx="605083" cy="151270"/>
          </a:xfrm>
          <a:custGeom>
            <a:avLst/>
            <a:gdLst/>
            <a:ahLst/>
            <a:cxnLst/>
            <a:rect l="l" t="t" r="r" b="b"/>
            <a:pathLst>
              <a:path w="605083" h="151270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70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3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7" y="989"/>
                </a:lnTo>
                <a:lnTo>
                  <a:pt x="302541" y="0"/>
                </a:lnTo>
                <a:lnTo>
                  <a:pt x="327354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59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5475" y="4110366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3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2"/>
                </a:lnTo>
                <a:lnTo>
                  <a:pt x="351615" y="546258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6"/>
                </a:lnTo>
                <a:lnTo>
                  <a:pt x="105650" y="529041"/>
                </a:lnTo>
                <a:lnTo>
                  <a:pt x="58373" y="516282"/>
                </a:lnTo>
                <a:lnTo>
                  <a:pt x="15423" y="495519"/>
                </a:lnTo>
                <a:lnTo>
                  <a:pt x="0" y="471613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51065" y="4937759"/>
            <a:ext cx="702425" cy="723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99916" y="5041653"/>
            <a:ext cx="605085" cy="547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9917" y="4966018"/>
            <a:ext cx="605083" cy="151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9916" y="4966018"/>
            <a:ext cx="605083" cy="151270"/>
          </a:xfrm>
          <a:custGeom>
            <a:avLst/>
            <a:gdLst/>
            <a:ahLst/>
            <a:cxnLst/>
            <a:rect l="l" t="t" r="r" b="b"/>
            <a:pathLst>
              <a:path w="605083" h="151270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70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4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7" y="989"/>
                </a:lnTo>
                <a:lnTo>
                  <a:pt x="302541" y="0"/>
                </a:lnTo>
                <a:lnTo>
                  <a:pt x="327355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60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99916" y="5041653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2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2"/>
                </a:lnTo>
                <a:lnTo>
                  <a:pt x="351615" y="546258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6"/>
                </a:lnTo>
                <a:lnTo>
                  <a:pt x="105650" y="529041"/>
                </a:lnTo>
                <a:lnTo>
                  <a:pt x="58373" y="516282"/>
                </a:lnTo>
                <a:lnTo>
                  <a:pt x="15423" y="495519"/>
                </a:lnTo>
                <a:lnTo>
                  <a:pt x="0" y="471612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51065" y="5881254"/>
            <a:ext cx="702425" cy="723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99916" y="5984175"/>
            <a:ext cx="605085" cy="547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99917" y="5908539"/>
            <a:ext cx="605083" cy="151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9916" y="5908539"/>
            <a:ext cx="605083" cy="151269"/>
          </a:xfrm>
          <a:custGeom>
            <a:avLst/>
            <a:gdLst/>
            <a:ahLst/>
            <a:cxnLst/>
            <a:rect l="l" t="t" r="r" b="b"/>
            <a:pathLst>
              <a:path w="605083" h="151269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69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4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7" y="989"/>
                </a:lnTo>
                <a:lnTo>
                  <a:pt x="302541" y="0"/>
                </a:lnTo>
                <a:lnTo>
                  <a:pt x="327355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60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99916" y="5984175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2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1"/>
                </a:lnTo>
                <a:lnTo>
                  <a:pt x="351615" y="546257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5"/>
                </a:lnTo>
                <a:lnTo>
                  <a:pt x="105650" y="529041"/>
                </a:lnTo>
                <a:lnTo>
                  <a:pt x="58373" y="516281"/>
                </a:lnTo>
                <a:lnTo>
                  <a:pt x="15423" y="495519"/>
                </a:lnTo>
                <a:lnTo>
                  <a:pt x="0" y="471612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21880" y="4354644"/>
            <a:ext cx="1787421" cy="386343"/>
          </a:xfrm>
          <a:custGeom>
            <a:avLst/>
            <a:gdLst/>
            <a:ahLst/>
            <a:cxnLst/>
            <a:rect l="l" t="t" r="r" b="b"/>
            <a:pathLst>
              <a:path w="1787421" h="386343">
                <a:moveTo>
                  <a:pt x="0" y="0"/>
                </a:moveTo>
                <a:lnTo>
                  <a:pt x="1787421" y="38634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18498" y="4685862"/>
            <a:ext cx="132182" cy="74479"/>
          </a:xfrm>
          <a:custGeom>
            <a:avLst/>
            <a:gdLst/>
            <a:ahLst/>
            <a:cxnLst/>
            <a:rect l="l" t="t" r="r" b="b"/>
            <a:pathLst>
              <a:path w="132182" h="74479">
                <a:moveTo>
                  <a:pt x="16098" y="0"/>
                </a:moveTo>
                <a:lnTo>
                  <a:pt x="0" y="74479"/>
                </a:lnTo>
                <a:lnTo>
                  <a:pt x="132182" y="64070"/>
                </a:lnTo>
                <a:lnTo>
                  <a:pt x="16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21880" y="4354644"/>
            <a:ext cx="1794601" cy="1309342"/>
          </a:xfrm>
          <a:custGeom>
            <a:avLst/>
            <a:gdLst/>
            <a:ahLst/>
            <a:cxnLst/>
            <a:rect l="l" t="t" r="r" b="b"/>
            <a:pathLst>
              <a:path w="1794601" h="1309342">
                <a:moveTo>
                  <a:pt x="0" y="0"/>
                </a:moveTo>
                <a:lnTo>
                  <a:pt x="1794601" y="130934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25627" y="5583306"/>
            <a:ext cx="125053" cy="105632"/>
          </a:xfrm>
          <a:custGeom>
            <a:avLst/>
            <a:gdLst/>
            <a:ahLst/>
            <a:cxnLst/>
            <a:rect l="l" t="t" r="r" b="b"/>
            <a:pathLst>
              <a:path w="125053" h="105632">
                <a:moveTo>
                  <a:pt x="44912" y="0"/>
                </a:moveTo>
                <a:lnTo>
                  <a:pt x="0" y="61557"/>
                </a:lnTo>
                <a:lnTo>
                  <a:pt x="125053" y="105632"/>
                </a:lnTo>
                <a:lnTo>
                  <a:pt x="44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21880" y="4762438"/>
            <a:ext cx="1788216" cy="530876"/>
          </a:xfrm>
          <a:custGeom>
            <a:avLst/>
            <a:gdLst/>
            <a:ahLst/>
            <a:cxnLst/>
            <a:rect l="l" t="t" r="r" b="b"/>
            <a:pathLst>
              <a:path w="1788216" h="530876">
                <a:moveTo>
                  <a:pt x="0" y="530876"/>
                </a:moveTo>
                <a:lnTo>
                  <a:pt x="178821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18089" y="4750010"/>
            <a:ext cx="132591" cy="73049"/>
          </a:xfrm>
          <a:custGeom>
            <a:avLst/>
            <a:gdLst/>
            <a:ahLst/>
            <a:cxnLst/>
            <a:rect l="l" t="t" r="r" b="b"/>
            <a:pathLst>
              <a:path w="132591" h="73049">
                <a:moveTo>
                  <a:pt x="0" y="0"/>
                </a:moveTo>
                <a:lnTo>
                  <a:pt x="21686" y="73049"/>
                </a:lnTo>
                <a:lnTo>
                  <a:pt x="132591" y="3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21880" y="5293315"/>
            <a:ext cx="1787421" cy="386343"/>
          </a:xfrm>
          <a:custGeom>
            <a:avLst/>
            <a:gdLst/>
            <a:ahLst/>
            <a:cxnLst/>
            <a:rect l="l" t="t" r="r" b="b"/>
            <a:pathLst>
              <a:path w="1787421" h="386343">
                <a:moveTo>
                  <a:pt x="0" y="0"/>
                </a:moveTo>
                <a:lnTo>
                  <a:pt x="1787421" y="38634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18498" y="5624532"/>
            <a:ext cx="132182" cy="74479"/>
          </a:xfrm>
          <a:custGeom>
            <a:avLst/>
            <a:gdLst/>
            <a:ahLst/>
            <a:cxnLst/>
            <a:rect l="l" t="t" r="r" b="b"/>
            <a:pathLst>
              <a:path w="132182" h="74479">
                <a:moveTo>
                  <a:pt x="16098" y="0"/>
                </a:moveTo>
                <a:lnTo>
                  <a:pt x="0" y="74479"/>
                </a:lnTo>
                <a:lnTo>
                  <a:pt x="132182" y="64070"/>
                </a:lnTo>
                <a:lnTo>
                  <a:pt x="16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21880" y="5701108"/>
            <a:ext cx="1788216" cy="530876"/>
          </a:xfrm>
          <a:custGeom>
            <a:avLst/>
            <a:gdLst/>
            <a:ahLst/>
            <a:cxnLst/>
            <a:rect l="l" t="t" r="r" b="b"/>
            <a:pathLst>
              <a:path w="1788216" h="530876">
                <a:moveTo>
                  <a:pt x="0" y="530876"/>
                </a:moveTo>
                <a:lnTo>
                  <a:pt x="178821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18089" y="5688680"/>
            <a:ext cx="132591" cy="73048"/>
          </a:xfrm>
          <a:custGeom>
            <a:avLst/>
            <a:gdLst/>
            <a:ahLst/>
            <a:cxnLst/>
            <a:rect l="l" t="t" r="r" b="b"/>
            <a:pathLst>
              <a:path w="132591" h="73048">
                <a:moveTo>
                  <a:pt x="0" y="0"/>
                </a:moveTo>
                <a:lnTo>
                  <a:pt x="21686" y="73048"/>
                </a:lnTo>
                <a:lnTo>
                  <a:pt x="13259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21880" y="4776707"/>
            <a:ext cx="1795909" cy="1455278"/>
          </a:xfrm>
          <a:custGeom>
            <a:avLst/>
            <a:gdLst/>
            <a:ahLst/>
            <a:cxnLst/>
            <a:rect l="l" t="t" r="r" b="b"/>
            <a:pathLst>
              <a:path w="1795909" h="1455278">
                <a:moveTo>
                  <a:pt x="0" y="1455278"/>
                </a:moveTo>
                <a:lnTo>
                  <a:pt x="179590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28021" y="4750055"/>
            <a:ext cx="122659" cy="109556"/>
          </a:xfrm>
          <a:custGeom>
            <a:avLst/>
            <a:gdLst/>
            <a:ahLst/>
            <a:cxnLst/>
            <a:rect l="l" t="t" r="r" b="b"/>
            <a:pathLst>
              <a:path w="122659" h="109556">
                <a:moveTo>
                  <a:pt x="122659" y="0"/>
                </a:moveTo>
                <a:lnTo>
                  <a:pt x="0" y="50354"/>
                </a:lnTo>
                <a:lnTo>
                  <a:pt x="47974" y="109556"/>
                </a:lnTo>
                <a:lnTo>
                  <a:pt x="122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00559" y="4422373"/>
            <a:ext cx="1435893" cy="779"/>
          </a:xfrm>
          <a:custGeom>
            <a:avLst/>
            <a:gdLst/>
            <a:ahLst/>
            <a:cxnLst/>
            <a:rect l="l" t="t" r="r" b="b"/>
            <a:pathLst>
              <a:path w="1435893" h="779">
                <a:moveTo>
                  <a:pt x="0" y="0"/>
                </a:moveTo>
                <a:lnTo>
                  <a:pt x="1435893" y="7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34819" y="4359599"/>
            <a:ext cx="127034" cy="127000"/>
          </a:xfrm>
          <a:custGeom>
            <a:avLst/>
            <a:gdLst/>
            <a:ahLst/>
            <a:cxnLst/>
            <a:rect l="l" t="t" r="r" b="b"/>
            <a:pathLst>
              <a:path w="127034" h="127000">
                <a:moveTo>
                  <a:pt x="68" y="0"/>
                </a:moveTo>
                <a:lnTo>
                  <a:pt x="0" y="127000"/>
                </a:lnTo>
                <a:lnTo>
                  <a:pt x="127034" y="63568"/>
                </a:lnTo>
                <a:lnTo>
                  <a:pt x="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05000" y="5353660"/>
            <a:ext cx="1431925" cy="8579"/>
          </a:xfrm>
          <a:custGeom>
            <a:avLst/>
            <a:gdLst/>
            <a:ahLst/>
            <a:cxnLst/>
            <a:rect l="l" t="t" r="r" b="b"/>
            <a:pathLst>
              <a:path w="1431925" h="8579">
                <a:moveTo>
                  <a:pt x="0" y="0"/>
                </a:moveTo>
                <a:lnTo>
                  <a:pt x="1431925" y="85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34946" y="5298132"/>
            <a:ext cx="127378" cy="126997"/>
          </a:xfrm>
          <a:custGeom>
            <a:avLst/>
            <a:gdLst/>
            <a:ahLst/>
            <a:cxnLst/>
            <a:rect l="l" t="t" r="r" b="b"/>
            <a:pathLst>
              <a:path w="127378" h="126997">
                <a:moveTo>
                  <a:pt x="760" y="0"/>
                </a:moveTo>
                <a:lnTo>
                  <a:pt x="0" y="126997"/>
                </a:lnTo>
                <a:lnTo>
                  <a:pt x="127378" y="64259"/>
                </a:lnTo>
                <a:lnTo>
                  <a:pt x="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5000" y="6296181"/>
            <a:ext cx="1431924" cy="4679"/>
          </a:xfrm>
          <a:custGeom>
            <a:avLst/>
            <a:gdLst/>
            <a:ahLst/>
            <a:cxnLst/>
            <a:rect l="l" t="t" r="r" b="b"/>
            <a:pathLst>
              <a:path w="1431924" h="4679">
                <a:moveTo>
                  <a:pt x="0" y="0"/>
                </a:moveTo>
                <a:lnTo>
                  <a:pt x="1431924" y="46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35118" y="6237029"/>
            <a:ext cx="127207" cy="126999"/>
          </a:xfrm>
          <a:custGeom>
            <a:avLst/>
            <a:gdLst/>
            <a:ahLst/>
            <a:cxnLst/>
            <a:rect l="l" t="t" r="r" b="b"/>
            <a:pathLst>
              <a:path w="127207" h="126999">
                <a:moveTo>
                  <a:pt x="415" y="0"/>
                </a:moveTo>
                <a:lnTo>
                  <a:pt x="0" y="126999"/>
                </a:lnTo>
                <a:lnTo>
                  <a:pt x="127207" y="63914"/>
                </a:lnTo>
                <a:lnTo>
                  <a:pt x="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35939" y="1630979"/>
            <a:ext cx="7470775" cy="481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85"/>
              </a:lnSpc>
            </a:pPr>
            <a:r>
              <a:rPr sz="3200" spc="-130" dirty="0">
                <a:latin typeface="Arial"/>
                <a:cs typeface="Arial"/>
              </a:rPr>
              <a:t>RDDs </a:t>
            </a:r>
            <a:r>
              <a:rPr sz="3200" spc="-15" dirty="0">
                <a:latin typeface="Arial"/>
                <a:cs typeface="Arial"/>
              </a:rPr>
              <a:t>track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i="1" spc="-105" dirty="0">
                <a:latin typeface="Arial"/>
                <a:cs typeface="Arial"/>
              </a:rPr>
              <a:t>lineage </a:t>
            </a:r>
            <a:r>
              <a:rPr sz="3200" spc="-65" dirty="0">
                <a:latin typeface="Arial"/>
                <a:cs typeface="Arial"/>
              </a:rPr>
              <a:t>info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60" dirty="0">
                <a:latin typeface="Arial"/>
                <a:cs typeface="Arial"/>
              </a:rPr>
              <a:t>ebuild </a:t>
            </a:r>
            <a:r>
              <a:rPr sz="3200" spc="-40" dirty="0">
                <a:latin typeface="Arial"/>
                <a:cs typeface="Arial"/>
              </a:rPr>
              <a:t>lost </a:t>
            </a:r>
            <a:r>
              <a:rPr sz="3200" spc="-35" dirty="0"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685801"/>
            <a:ext cx="2536190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</a:pPr>
            <a:r>
              <a:rPr sz="5500" spc="-220" dirty="0">
                <a:latin typeface="Arial"/>
                <a:cs typeface="Arial"/>
              </a:rPr>
              <a:t>P</a:t>
            </a:r>
            <a:r>
              <a:rPr sz="5500" spc="-210" dirty="0">
                <a:latin typeface="Arial"/>
                <a:cs typeface="Arial"/>
              </a:rPr>
              <a:t>r</a:t>
            </a:r>
            <a:r>
              <a:rPr sz="5500" spc="-90" dirty="0">
                <a:latin typeface="Arial"/>
                <a:cs typeface="Arial"/>
              </a:rPr>
              <a:t>oblem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607186"/>
            <a:ext cx="7914640" cy="1873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1000"/>
              </a:lnSpc>
            </a:pPr>
            <a:r>
              <a:rPr sz="3200" spc="-85" dirty="0">
                <a:latin typeface="Arial"/>
                <a:cs typeface="Arial"/>
              </a:rPr>
              <a:t>Data </a:t>
            </a:r>
            <a:r>
              <a:rPr sz="3200" spc="-55" dirty="0">
                <a:latin typeface="Arial"/>
                <a:cs typeface="Arial"/>
              </a:rPr>
              <a:t>g</a:t>
            </a:r>
            <a:r>
              <a:rPr sz="3200" spc="-95" dirty="0">
                <a:latin typeface="Arial"/>
                <a:cs typeface="Arial"/>
              </a:rPr>
              <a:t>r</a:t>
            </a:r>
            <a:r>
              <a:rPr sz="3200" spc="-35" dirty="0">
                <a:latin typeface="Arial"/>
                <a:cs typeface="Arial"/>
              </a:rPr>
              <a:t>owing </a:t>
            </a:r>
            <a:r>
              <a:rPr sz="3200" spc="-70" dirty="0">
                <a:latin typeface="Arial"/>
                <a:cs typeface="Arial"/>
              </a:rPr>
              <a:t>faster </a:t>
            </a:r>
            <a:r>
              <a:rPr sz="3200" spc="-50" dirty="0">
                <a:latin typeface="Arial"/>
                <a:cs typeface="Arial"/>
              </a:rPr>
              <a:t>than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50" dirty="0">
                <a:latin typeface="Arial"/>
                <a:cs typeface="Arial"/>
              </a:rPr>
              <a:t>ocessing </a:t>
            </a:r>
            <a:r>
              <a:rPr sz="3200" spc="-55" dirty="0">
                <a:latin typeface="Arial"/>
                <a:cs typeface="Arial"/>
              </a:rPr>
              <a:t>speeds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114" dirty="0">
                <a:latin typeface="Arial"/>
                <a:cs typeface="Arial"/>
              </a:rPr>
              <a:t>Only </a:t>
            </a:r>
            <a:r>
              <a:rPr sz="3200" spc="-55" dirty="0">
                <a:latin typeface="Arial"/>
                <a:cs typeface="Arial"/>
              </a:rPr>
              <a:t>solution </a:t>
            </a:r>
            <a:r>
              <a:rPr sz="3200" spc="-95" dirty="0">
                <a:latin typeface="Arial"/>
                <a:cs typeface="Arial"/>
              </a:rPr>
              <a:t>is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05" dirty="0">
                <a:latin typeface="Arial"/>
                <a:cs typeface="Arial"/>
              </a:rPr>
              <a:t>parallelize </a:t>
            </a:r>
            <a:r>
              <a:rPr sz="3200" spc="-40" dirty="0">
                <a:latin typeface="Arial"/>
                <a:cs typeface="Arial"/>
              </a:rPr>
              <a:t>on </a:t>
            </a:r>
            <a:r>
              <a:rPr sz="3200" spc="-90" dirty="0">
                <a:latin typeface="Arial"/>
                <a:cs typeface="Arial"/>
              </a:rPr>
              <a:t>large </a:t>
            </a:r>
            <a:r>
              <a:rPr sz="3200" spc="-55" dirty="0">
                <a:latin typeface="Arial"/>
                <a:cs typeface="Arial"/>
              </a:rPr>
              <a:t>clusters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145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45" dirty="0">
                <a:latin typeface="Arial"/>
                <a:cs typeface="Arial"/>
              </a:rPr>
              <a:t>W</a:t>
            </a:r>
            <a:r>
              <a:rPr sz="2700" spc="-60" dirty="0">
                <a:latin typeface="Arial"/>
                <a:cs typeface="Arial"/>
              </a:rPr>
              <a:t>ide </a:t>
            </a:r>
            <a:r>
              <a:rPr sz="2700" spc="-75" dirty="0">
                <a:latin typeface="Arial"/>
                <a:cs typeface="Arial"/>
              </a:rPr>
              <a:t>use </a:t>
            </a:r>
            <a:r>
              <a:rPr sz="2700" spc="-85" dirty="0">
                <a:latin typeface="Arial"/>
                <a:cs typeface="Arial"/>
              </a:rPr>
              <a:t>in both </a:t>
            </a:r>
            <a:r>
              <a:rPr sz="2700" spc="-65" dirty="0">
                <a:latin typeface="Arial"/>
                <a:cs typeface="Arial"/>
              </a:rPr>
              <a:t>enterprises </a:t>
            </a:r>
            <a:r>
              <a:rPr sz="2700" spc="-45" dirty="0">
                <a:latin typeface="Arial"/>
                <a:cs typeface="Arial"/>
              </a:rPr>
              <a:t>and web </a:t>
            </a:r>
            <a:r>
              <a:rPr sz="2700" spc="-50" dirty="0">
                <a:latin typeface="Arial"/>
                <a:cs typeface="Arial"/>
              </a:rPr>
              <a:t>industry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71286" y="4159362"/>
            <a:ext cx="3338198" cy="2285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56561" y="4159362"/>
            <a:ext cx="3338198" cy="2285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8699" y="4967802"/>
            <a:ext cx="7086598" cy="739725"/>
          </a:xfrm>
          <a:custGeom>
            <a:avLst/>
            <a:gdLst/>
            <a:ahLst/>
            <a:cxnLst/>
            <a:rect l="l" t="t" r="r" b="b"/>
            <a:pathLst>
              <a:path w="7086598" h="739725">
                <a:moveTo>
                  <a:pt x="7010118" y="0"/>
                </a:moveTo>
                <a:lnTo>
                  <a:pt x="68890" y="371"/>
                </a:lnTo>
                <a:lnTo>
                  <a:pt x="30096" y="15665"/>
                </a:lnTo>
                <a:lnTo>
                  <a:pt x="5325" y="48384"/>
                </a:lnTo>
                <a:lnTo>
                  <a:pt x="0" y="76479"/>
                </a:lnTo>
                <a:lnTo>
                  <a:pt x="371" y="670836"/>
                </a:lnTo>
                <a:lnTo>
                  <a:pt x="15665" y="709629"/>
                </a:lnTo>
                <a:lnTo>
                  <a:pt x="48385" y="734400"/>
                </a:lnTo>
                <a:lnTo>
                  <a:pt x="76480" y="739725"/>
                </a:lnTo>
                <a:lnTo>
                  <a:pt x="7017709" y="739353"/>
                </a:lnTo>
                <a:lnTo>
                  <a:pt x="7056502" y="724059"/>
                </a:lnTo>
                <a:lnTo>
                  <a:pt x="7081273" y="691340"/>
                </a:lnTo>
                <a:lnTo>
                  <a:pt x="7086598" y="663245"/>
                </a:lnTo>
                <a:lnTo>
                  <a:pt x="7086226" y="68889"/>
                </a:lnTo>
                <a:lnTo>
                  <a:pt x="7070932" y="30096"/>
                </a:lnTo>
                <a:lnTo>
                  <a:pt x="7038213" y="5325"/>
                </a:lnTo>
                <a:lnTo>
                  <a:pt x="7010118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8699" y="4967803"/>
            <a:ext cx="7086598" cy="739725"/>
          </a:xfrm>
          <a:custGeom>
            <a:avLst/>
            <a:gdLst/>
            <a:ahLst/>
            <a:cxnLst/>
            <a:rect l="l" t="t" r="r" b="b"/>
            <a:pathLst>
              <a:path w="7086598" h="739725">
                <a:moveTo>
                  <a:pt x="0" y="76480"/>
                </a:moveTo>
                <a:lnTo>
                  <a:pt x="11599" y="35967"/>
                </a:lnTo>
                <a:lnTo>
                  <a:pt x="41809" y="8291"/>
                </a:lnTo>
                <a:lnTo>
                  <a:pt x="7010118" y="0"/>
                </a:lnTo>
                <a:lnTo>
                  <a:pt x="7024623" y="1373"/>
                </a:lnTo>
                <a:lnTo>
                  <a:pt x="7061621" y="19941"/>
                </a:lnTo>
                <a:lnTo>
                  <a:pt x="7083489" y="54825"/>
                </a:lnTo>
                <a:lnTo>
                  <a:pt x="7086598" y="663245"/>
                </a:lnTo>
                <a:lnTo>
                  <a:pt x="7085224" y="677751"/>
                </a:lnTo>
                <a:lnTo>
                  <a:pt x="7066656" y="714749"/>
                </a:lnTo>
                <a:lnTo>
                  <a:pt x="7031772" y="736617"/>
                </a:lnTo>
                <a:lnTo>
                  <a:pt x="76480" y="739725"/>
                </a:lnTo>
                <a:lnTo>
                  <a:pt x="61974" y="738352"/>
                </a:lnTo>
                <a:lnTo>
                  <a:pt x="24975" y="719784"/>
                </a:lnTo>
                <a:lnTo>
                  <a:pt x="3108" y="684900"/>
                </a:lnTo>
                <a:lnTo>
                  <a:pt x="0" y="76480"/>
                </a:lnTo>
                <a:close/>
              </a:path>
            </a:pathLst>
          </a:custGeom>
          <a:ln w="25399">
            <a:solidFill>
              <a:srgbClr val="CD66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31931" y="5093826"/>
            <a:ext cx="608584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Arial"/>
                <a:cs typeface="Arial"/>
              </a:rPr>
              <a:t>How </a:t>
            </a:r>
            <a:r>
              <a:rPr sz="3200" spc="15" dirty="0">
                <a:latin typeface="Arial"/>
                <a:cs typeface="Arial"/>
              </a:rPr>
              <a:t>do </a:t>
            </a:r>
            <a:r>
              <a:rPr sz="3200" spc="-45" dirty="0">
                <a:latin typeface="Arial"/>
                <a:cs typeface="Arial"/>
              </a:rPr>
              <a:t>we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40" dirty="0">
                <a:latin typeface="Arial"/>
                <a:cs typeface="Arial"/>
              </a:rPr>
              <a:t>ogram </a:t>
            </a:r>
            <a:r>
              <a:rPr sz="3200" spc="-65" dirty="0">
                <a:latin typeface="Arial"/>
                <a:cs typeface="Arial"/>
              </a:rPr>
              <a:t>these </a:t>
            </a:r>
            <a:r>
              <a:rPr sz="3200" spc="-45" dirty="0">
                <a:latin typeface="Arial"/>
                <a:cs typeface="Arial"/>
              </a:rPr>
              <a:t>things?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5846" y="4599448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00645" y="460386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244" y="448310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7844" y="4376003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43748" y="5535419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78547" y="553983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82146" y="5419079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5747" y="531197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39230" y="3775056"/>
            <a:ext cx="539750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55" dirty="0">
                <a:latin typeface="Arial"/>
                <a:cs typeface="Arial"/>
              </a:rPr>
              <a:t>filter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14893" y="4603516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9691" y="4607935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3292" y="4487176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6891" y="4380071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2796" y="5539487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7595" y="5543906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1195" y="5423147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4794" y="5316042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2387" y="4179672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7186" y="4184092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0787" y="4063333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4386" y="3956227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4485" y="5117008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9284" y="5121428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2885" y="5000670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6484" y="489356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2387" y="6052980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7186" y="6057400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80787" y="5936640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4386" y="582953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67018" y="3997180"/>
            <a:ext cx="319924" cy="2607025"/>
          </a:xfrm>
          <a:custGeom>
            <a:avLst/>
            <a:gdLst/>
            <a:ahLst/>
            <a:cxnLst/>
            <a:rect l="l" t="t" r="r" b="b"/>
            <a:pathLst>
              <a:path w="319924" h="2607025">
                <a:moveTo>
                  <a:pt x="319923" y="2607025"/>
                </a:moveTo>
                <a:close/>
              </a:path>
              <a:path w="319924" h="2607025">
                <a:moveTo>
                  <a:pt x="319924" y="0"/>
                </a:moveTo>
                <a:lnTo>
                  <a:pt x="268024" y="4188"/>
                </a:lnTo>
                <a:lnTo>
                  <a:pt x="218800" y="16311"/>
                </a:lnTo>
                <a:lnTo>
                  <a:pt x="172898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6" y="130982"/>
                </a:lnTo>
                <a:lnTo>
                  <a:pt x="35708" y="172901"/>
                </a:lnTo>
                <a:lnTo>
                  <a:pt x="16309" y="218804"/>
                </a:lnTo>
                <a:lnTo>
                  <a:pt x="4187" y="268032"/>
                </a:lnTo>
                <a:lnTo>
                  <a:pt x="0" y="319924"/>
                </a:lnTo>
                <a:lnTo>
                  <a:pt x="0" y="2287101"/>
                </a:lnTo>
                <a:lnTo>
                  <a:pt x="4187" y="2338995"/>
                </a:lnTo>
                <a:lnTo>
                  <a:pt x="16310" y="2388222"/>
                </a:lnTo>
                <a:lnTo>
                  <a:pt x="35709" y="2434125"/>
                </a:lnTo>
                <a:lnTo>
                  <a:pt x="61727" y="2476044"/>
                </a:lnTo>
                <a:lnTo>
                  <a:pt x="93703" y="2513322"/>
                </a:lnTo>
                <a:lnTo>
                  <a:pt x="130981" y="2545299"/>
                </a:lnTo>
                <a:lnTo>
                  <a:pt x="172901" y="2571316"/>
                </a:lnTo>
                <a:lnTo>
                  <a:pt x="218803" y="2590715"/>
                </a:lnTo>
                <a:lnTo>
                  <a:pt x="268031" y="2602838"/>
                </a:lnTo>
                <a:lnTo>
                  <a:pt x="319923" y="2607025"/>
                </a:lnTo>
                <a:lnTo>
                  <a:pt x="346161" y="2605965"/>
                </a:lnTo>
                <a:lnTo>
                  <a:pt x="396804" y="2597727"/>
                </a:lnTo>
                <a:lnTo>
                  <a:pt x="444451" y="2581884"/>
                </a:lnTo>
                <a:lnTo>
                  <a:pt x="488445" y="2559093"/>
                </a:lnTo>
                <a:lnTo>
                  <a:pt x="528126" y="2530014"/>
                </a:lnTo>
                <a:lnTo>
                  <a:pt x="562835" y="2495304"/>
                </a:lnTo>
                <a:lnTo>
                  <a:pt x="591915" y="2455624"/>
                </a:lnTo>
                <a:lnTo>
                  <a:pt x="614706" y="2411630"/>
                </a:lnTo>
                <a:lnTo>
                  <a:pt x="630549" y="2363983"/>
                </a:lnTo>
                <a:lnTo>
                  <a:pt x="638787" y="2313340"/>
                </a:lnTo>
                <a:lnTo>
                  <a:pt x="639848" y="319924"/>
                </a:lnTo>
                <a:lnTo>
                  <a:pt x="638788" y="293685"/>
                </a:lnTo>
                <a:lnTo>
                  <a:pt x="630550" y="243042"/>
                </a:lnTo>
                <a:lnTo>
                  <a:pt x="614706" y="195395"/>
                </a:lnTo>
                <a:lnTo>
                  <a:pt x="591915" y="151401"/>
                </a:lnTo>
                <a:lnTo>
                  <a:pt x="562835" y="111720"/>
                </a:lnTo>
                <a:lnTo>
                  <a:pt x="528125" y="77011"/>
                </a:lnTo>
                <a:lnTo>
                  <a:pt x="488444" y="47931"/>
                </a:lnTo>
                <a:lnTo>
                  <a:pt x="444449" y="25141"/>
                </a:lnTo>
                <a:lnTo>
                  <a:pt x="396799" y="9297"/>
                </a:lnTo>
                <a:lnTo>
                  <a:pt x="346131" y="1060"/>
                </a:lnTo>
                <a:lnTo>
                  <a:pt x="319924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67017" y="3997180"/>
            <a:ext cx="639847" cy="2607025"/>
          </a:xfrm>
          <a:custGeom>
            <a:avLst/>
            <a:gdLst/>
            <a:ahLst/>
            <a:cxnLst/>
            <a:rect l="l" t="t" r="r" b="b"/>
            <a:pathLst>
              <a:path w="639847" h="2607025">
                <a:moveTo>
                  <a:pt x="319923" y="2607025"/>
                </a:moveTo>
                <a:lnTo>
                  <a:pt x="268030" y="2602838"/>
                </a:lnTo>
                <a:lnTo>
                  <a:pt x="218803" y="2590715"/>
                </a:lnTo>
                <a:lnTo>
                  <a:pt x="172900" y="2571315"/>
                </a:lnTo>
                <a:lnTo>
                  <a:pt x="130980" y="2545298"/>
                </a:lnTo>
                <a:lnTo>
                  <a:pt x="93703" y="2513321"/>
                </a:lnTo>
                <a:lnTo>
                  <a:pt x="61726" y="2476044"/>
                </a:lnTo>
                <a:lnTo>
                  <a:pt x="35709" y="2434124"/>
                </a:lnTo>
                <a:lnTo>
                  <a:pt x="16309" y="2388222"/>
                </a:lnTo>
                <a:lnTo>
                  <a:pt x="4187" y="2338994"/>
                </a:lnTo>
                <a:lnTo>
                  <a:pt x="0" y="2287101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2287101"/>
                </a:lnTo>
                <a:lnTo>
                  <a:pt x="635659" y="2338994"/>
                </a:lnTo>
                <a:lnTo>
                  <a:pt x="623536" y="2388222"/>
                </a:lnTo>
                <a:lnTo>
                  <a:pt x="604137" y="2434124"/>
                </a:lnTo>
                <a:lnTo>
                  <a:pt x="578120" y="2476044"/>
                </a:lnTo>
                <a:lnTo>
                  <a:pt x="546143" y="2513321"/>
                </a:lnTo>
                <a:lnTo>
                  <a:pt x="508865" y="2545298"/>
                </a:lnTo>
                <a:lnTo>
                  <a:pt x="466946" y="2571315"/>
                </a:lnTo>
                <a:lnTo>
                  <a:pt x="421043" y="2590715"/>
                </a:lnTo>
                <a:lnTo>
                  <a:pt x="371816" y="2602838"/>
                </a:lnTo>
                <a:lnTo>
                  <a:pt x="319923" y="260702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60142" y="4120372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57226" y="4117455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60142" y="599771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9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8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6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5"/>
                </a:lnTo>
                <a:lnTo>
                  <a:pt x="426818" y="111260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57225" y="5994795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0142" y="505904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7225" y="5056126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55893" y="4398573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0"/>
                </a:moveTo>
                <a:lnTo>
                  <a:pt x="268023" y="4188"/>
                </a:lnTo>
                <a:lnTo>
                  <a:pt x="218799" y="16311"/>
                </a:lnTo>
                <a:lnTo>
                  <a:pt x="172897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5" y="130981"/>
                </a:lnTo>
                <a:lnTo>
                  <a:pt x="35708" y="172901"/>
                </a:lnTo>
                <a:lnTo>
                  <a:pt x="16309" y="218803"/>
                </a:lnTo>
                <a:lnTo>
                  <a:pt x="4187" y="268031"/>
                </a:lnTo>
                <a:lnTo>
                  <a:pt x="0" y="319923"/>
                </a:lnTo>
                <a:lnTo>
                  <a:pt x="0" y="1333670"/>
                </a:lnTo>
                <a:lnTo>
                  <a:pt x="4187" y="1385563"/>
                </a:lnTo>
                <a:lnTo>
                  <a:pt x="16309" y="1434791"/>
                </a:lnTo>
                <a:lnTo>
                  <a:pt x="35709" y="1480693"/>
                </a:lnTo>
                <a:lnTo>
                  <a:pt x="61726" y="1522613"/>
                </a:lnTo>
                <a:lnTo>
                  <a:pt x="93703" y="1559890"/>
                </a:lnTo>
                <a:lnTo>
                  <a:pt x="130980" y="1591867"/>
                </a:lnTo>
                <a:lnTo>
                  <a:pt x="172900" y="1617885"/>
                </a:lnTo>
                <a:lnTo>
                  <a:pt x="218802" y="1637284"/>
                </a:lnTo>
                <a:lnTo>
                  <a:pt x="268029" y="1649407"/>
                </a:lnTo>
                <a:lnTo>
                  <a:pt x="319923" y="1653594"/>
                </a:lnTo>
                <a:lnTo>
                  <a:pt x="346161" y="1652533"/>
                </a:lnTo>
                <a:lnTo>
                  <a:pt x="396804" y="1644296"/>
                </a:lnTo>
                <a:lnTo>
                  <a:pt x="444451" y="1628453"/>
                </a:lnTo>
                <a:lnTo>
                  <a:pt x="488445" y="1605662"/>
                </a:lnTo>
                <a:lnTo>
                  <a:pt x="528125" y="1576582"/>
                </a:lnTo>
                <a:lnTo>
                  <a:pt x="562835" y="1541873"/>
                </a:lnTo>
                <a:lnTo>
                  <a:pt x="591914" y="1502192"/>
                </a:lnTo>
                <a:lnTo>
                  <a:pt x="614705" y="1458199"/>
                </a:lnTo>
                <a:lnTo>
                  <a:pt x="630548" y="1410551"/>
                </a:lnTo>
                <a:lnTo>
                  <a:pt x="638785" y="1359909"/>
                </a:lnTo>
                <a:lnTo>
                  <a:pt x="639847" y="319923"/>
                </a:lnTo>
                <a:lnTo>
                  <a:pt x="638786" y="293684"/>
                </a:lnTo>
                <a:lnTo>
                  <a:pt x="630549" y="243041"/>
                </a:lnTo>
                <a:lnTo>
                  <a:pt x="614705" y="195394"/>
                </a:lnTo>
                <a:lnTo>
                  <a:pt x="591914" y="151401"/>
                </a:lnTo>
                <a:lnTo>
                  <a:pt x="562835" y="111720"/>
                </a:lnTo>
                <a:lnTo>
                  <a:pt x="528125" y="77011"/>
                </a:lnTo>
                <a:lnTo>
                  <a:pt x="488443" y="47931"/>
                </a:lnTo>
                <a:lnTo>
                  <a:pt x="444449" y="25141"/>
                </a:lnTo>
                <a:lnTo>
                  <a:pt x="396798" y="9297"/>
                </a:lnTo>
                <a:lnTo>
                  <a:pt x="346130" y="1060"/>
                </a:lnTo>
                <a:lnTo>
                  <a:pt x="319923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55893" y="4398573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1653594"/>
                </a:moveTo>
                <a:lnTo>
                  <a:pt x="268030" y="1649407"/>
                </a:lnTo>
                <a:lnTo>
                  <a:pt x="218803" y="1637284"/>
                </a:lnTo>
                <a:lnTo>
                  <a:pt x="172900" y="1617885"/>
                </a:lnTo>
                <a:lnTo>
                  <a:pt x="130980" y="1591867"/>
                </a:lnTo>
                <a:lnTo>
                  <a:pt x="93703" y="1559891"/>
                </a:lnTo>
                <a:lnTo>
                  <a:pt x="61726" y="1522613"/>
                </a:lnTo>
                <a:lnTo>
                  <a:pt x="35709" y="1480694"/>
                </a:lnTo>
                <a:lnTo>
                  <a:pt x="16309" y="1434791"/>
                </a:lnTo>
                <a:lnTo>
                  <a:pt x="4187" y="1385564"/>
                </a:lnTo>
                <a:lnTo>
                  <a:pt x="0" y="1333670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1333670"/>
                </a:lnTo>
                <a:lnTo>
                  <a:pt x="635659" y="1385564"/>
                </a:lnTo>
                <a:lnTo>
                  <a:pt x="623536" y="1434791"/>
                </a:lnTo>
                <a:lnTo>
                  <a:pt x="604137" y="1480694"/>
                </a:lnTo>
                <a:lnTo>
                  <a:pt x="578120" y="1522613"/>
                </a:lnTo>
                <a:lnTo>
                  <a:pt x="546143" y="1559891"/>
                </a:lnTo>
                <a:lnTo>
                  <a:pt x="508865" y="1591867"/>
                </a:lnTo>
                <a:lnTo>
                  <a:pt x="466946" y="1617885"/>
                </a:lnTo>
                <a:lnTo>
                  <a:pt x="421043" y="1637284"/>
                </a:lnTo>
                <a:lnTo>
                  <a:pt x="371816" y="1649407"/>
                </a:lnTo>
                <a:lnTo>
                  <a:pt x="319923" y="16535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46098" y="4518850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5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49017" y="5460438"/>
            <a:ext cx="459718" cy="459718"/>
          </a:xfrm>
          <a:custGeom>
            <a:avLst/>
            <a:gdLst/>
            <a:ahLst/>
            <a:cxnLst/>
            <a:rect l="l" t="t" r="r" b="b"/>
            <a:pathLst>
              <a:path w="459718" h="459718">
                <a:moveTo>
                  <a:pt x="232777" y="0"/>
                </a:moveTo>
                <a:lnTo>
                  <a:pt x="177454" y="5979"/>
                </a:lnTo>
                <a:lnTo>
                  <a:pt x="126817" y="24315"/>
                </a:lnTo>
                <a:lnTo>
                  <a:pt x="82484" y="53432"/>
                </a:lnTo>
                <a:lnTo>
                  <a:pt x="46072" y="91752"/>
                </a:lnTo>
                <a:lnTo>
                  <a:pt x="19199" y="137699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1" y="348458"/>
                </a:lnTo>
                <a:lnTo>
                  <a:pt x="65260" y="390331"/>
                </a:lnTo>
                <a:lnTo>
                  <a:pt x="106298" y="423743"/>
                </a:lnTo>
                <a:lnTo>
                  <a:pt x="154436" y="447078"/>
                </a:lnTo>
                <a:lnTo>
                  <a:pt x="208098" y="458717"/>
                </a:lnTo>
                <a:lnTo>
                  <a:pt x="226941" y="459718"/>
                </a:lnTo>
                <a:lnTo>
                  <a:pt x="245803" y="459196"/>
                </a:lnTo>
                <a:lnTo>
                  <a:pt x="299743" y="448922"/>
                </a:lnTo>
                <a:lnTo>
                  <a:pt x="348458" y="426817"/>
                </a:lnTo>
                <a:lnTo>
                  <a:pt x="390331" y="394457"/>
                </a:lnTo>
                <a:lnTo>
                  <a:pt x="423743" y="353420"/>
                </a:lnTo>
                <a:lnTo>
                  <a:pt x="447077" y="305281"/>
                </a:lnTo>
                <a:lnTo>
                  <a:pt x="458717" y="251619"/>
                </a:lnTo>
                <a:lnTo>
                  <a:pt x="459718" y="232777"/>
                </a:lnTo>
                <a:lnTo>
                  <a:pt x="459195" y="213915"/>
                </a:lnTo>
                <a:lnTo>
                  <a:pt x="448922" y="159974"/>
                </a:lnTo>
                <a:lnTo>
                  <a:pt x="426817" y="111259"/>
                </a:lnTo>
                <a:lnTo>
                  <a:pt x="394457" y="69387"/>
                </a:lnTo>
                <a:lnTo>
                  <a:pt x="353420" y="35975"/>
                </a:lnTo>
                <a:lnTo>
                  <a:pt x="305281" y="12640"/>
                </a:lnTo>
                <a:lnTo>
                  <a:pt x="251619" y="1001"/>
                </a:lnTo>
                <a:lnTo>
                  <a:pt x="232777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646098" y="5457520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87732" y="4404376"/>
            <a:ext cx="319924" cy="1653594"/>
          </a:xfrm>
          <a:custGeom>
            <a:avLst/>
            <a:gdLst/>
            <a:ahLst/>
            <a:cxnLst/>
            <a:rect l="l" t="t" r="r" b="b"/>
            <a:pathLst>
              <a:path w="319924" h="1653594">
                <a:moveTo>
                  <a:pt x="319923" y="1653594"/>
                </a:moveTo>
                <a:close/>
              </a:path>
              <a:path w="319924" h="1653594">
                <a:moveTo>
                  <a:pt x="319924" y="0"/>
                </a:moveTo>
                <a:lnTo>
                  <a:pt x="268024" y="4188"/>
                </a:lnTo>
                <a:lnTo>
                  <a:pt x="218800" y="16311"/>
                </a:lnTo>
                <a:lnTo>
                  <a:pt x="172898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6" y="130982"/>
                </a:lnTo>
                <a:lnTo>
                  <a:pt x="35708" y="172901"/>
                </a:lnTo>
                <a:lnTo>
                  <a:pt x="16309" y="218804"/>
                </a:lnTo>
                <a:lnTo>
                  <a:pt x="4187" y="268032"/>
                </a:lnTo>
                <a:lnTo>
                  <a:pt x="0" y="319924"/>
                </a:lnTo>
                <a:lnTo>
                  <a:pt x="0" y="1333671"/>
                </a:lnTo>
                <a:lnTo>
                  <a:pt x="4187" y="1385564"/>
                </a:lnTo>
                <a:lnTo>
                  <a:pt x="16309" y="1434791"/>
                </a:lnTo>
                <a:lnTo>
                  <a:pt x="35709" y="1480694"/>
                </a:lnTo>
                <a:lnTo>
                  <a:pt x="61726" y="1522613"/>
                </a:lnTo>
                <a:lnTo>
                  <a:pt x="93703" y="1559891"/>
                </a:lnTo>
                <a:lnTo>
                  <a:pt x="130980" y="1591868"/>
                </a:lnTo>
                <a:lnTo>
                  <a:pt x="172900" y="1617885"/>
                </a:lnTo>
                <a:lnTo>
                  <a:pt x="218803" y="1637285"/>
                </a:lnTo>
                <a:lnTo>
                  <a:pt x="268030" y="1649407"/>
                </a:lnTo>
                <a:lnTo>
                  <a:pt x="319923" y="1653594"/>
                </a:lnTo>
                <a:lnTo>
                  <a:pt x="346162" y="1652534"/>
                </a:lnTo>
                <a:lnTo>
                  <a:pt x="396804" y="1644297"/>
                </a:lnTo>
                <a:lnTo>
                  <a:pt x="444452" y="1628453"/>
                </a:lnTo>
                <a:lnTo>
                  <a:pt x="488445" y="1605663"/>
                </a:lnTo>
                <a:lnTo>
                  <a:pt x="528126" y="1576583"/>
                </a:lnTo>
                <a:lnTo>
                  <a:pt x="562836" y="1541874"/>
                </a:lnTo>
                <a:lnTo>
                  <a:pt x="591915" y="1502193"/>
                </a:lnTo>
                <a:lnTo>
                  <a:pt x="614706" y="1458199"/>
                </a:lnTo>
                <a:lnTo>
                  <a:pt x="630549" y="1410552"/>
                </a:lnTo>
                <a:lnTo>
                  <a:pt x="638787" y="1359909"/>
                </a:lnTo>
                <a:lnTo>
                  <a:pt x="639847" y="1333671"/>
                </a:lnTo>
                <a:lnTo>
                  <a:pt x="639847" y="319924"/>
                </a:lnTo>
                <a:lnTo>
                  <a:pt x="635660" y="268031"/>
                </a:lnTo>
                <a:lnTo>
                  <a:pt x="623537" y="218803"/>
                </a:lnTo>
                <a:lnTo>
                  <a:pt x="604137" y="172901"/>
                </a:lnTo>
                <a:lnTo>
                  <a:pt x="578120" y="130981"/>
                </a:lnTo>
                <a:lnTo>
                  <a:pt x="546143" y="93703"/>
                </a:lnTo>
                <a:lnTo>
                  <a:pt x="508865" y="61727"/>
                </a:lnTo>
                <a:lnTo>
                  <a:pt x="466945" y="35709"/>
                </a:lnTo>
                <a:lnTo>
                  <a:pt x="421040" y="16310"/>
                </a:lnTo>
                <a:lnTo>
                  <a:pt x="371807" y="4187"/>
                </a:lnTo>
                <a:lnTo>
                  <a:pt x="319924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87731" y="4404376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1653594"/>
                </a:moveTo>
                <a:lnTo>
                  <a:pt x="268030" y="1649407"/>
                </a:lnTo>
                <a:lnTo>
                  <a:pt x="218803" y="1637284"/>
                </a:lnTo>
                <a:lnTo>
                  <a:pt x="172900" y="1617885"/>
                </a:lnTo>
                <a:lnTo>
                  <a:pt x="130980" y="1591867"/>
                </a:lnTo>
                <a:lnTo>
                  <a:pt x="93703" y="1559891"/>
                </a:lnTo>
                <a:lnTo>
                  <a:pt x="61726" y="1522613"/>
                </a:lnTo>
                <a:lnTo>
                  <a:pt x="35709" y="1480694"/>
                </a:lnTo>
                <a:lnTo>
                  <a:pt x="16309" y="1434791"/>
                </a:lnTo>
                <a:lnTo>
                  <a:pt x="4187" y="1385563"/>
                </a:lnTo>
                <a:lnTo>
                  <a:pt x="0" y="1333670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1333670"/>
                </a:lnTo>
                <a:lnTo>
                  <a:pt x="635659" y="1385563"/>
                </a:lnTo>
                <a:lnTo>
                  <a:pt x="623536" y="1434791"/>
                </a:lnTo>
                <a:lnTo>
                  <a:pt x="604137" y="1480694"/>
                </a:lnTo>
                <a:lnTo>
                  <a:pt x="578120" y="1522613"/>
                </a:lnTo>
                <a:lnTo>
                  <a:pt x="546143" y="1559891"/>
                </a:lnTo>
                <a:lnTo>
                  <a:pt x="508865" y="1591867"/>
                </a:lnTo>
                <a:lnTo>
                  <a:pt x="466946" y="1617885"/>
                </a:lnTo>
                <a:lnTo>
                  <a:pt x="421043" y="1637284"/>
                </a:lnTo>
                <a:lnTo>
                  <a:pt x="371816" y="1649407"/>
                </a:lnTo>
                <a:lnTo>
                  <a:pt x="319923" y="16535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77939" y="4524652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5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80856" y="5466241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7" y="0"/>
                </a:moveTo>
                <a:lnTo>
                  <a:pt x="177454" y="5979"/>
                </a:lnTo>
                <a:lnTo>
                  <a:pt x="126817" y="24315"/>
                </a:lnTo>
                <a:lnTo>
                  <a:pt x="82484" y="53432"/>
                </a:lnTo>
                <a:lnTo>
                  <a:pt x="46072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2"/>
                </a:lnTo>
                <a:lnTo>
                  <a:pt x="10796" y="299743"/>
                </a:lnTo>
                <a:lnTo>
                  <a:pt x="32901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7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19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6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0" y="35975"/>
                </a:lnTo>
                <a:lnTo>
                  <a:pt x="305282" y="12640"/>
                </a:lnTo>
                <a:lnTo>
                  <a:pt x="251619" y="1001"/>
                </a:lnTo>
                <a:lnTo>
                  <a:pt x="232777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7939" y="546332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5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08734" y="4754544"/>
            <a:ext cx="1547018" cy="0"/>
          </a:xfrm>
          <a:custGeom>
            <a:avLst/>
            <a:gdLst/>
            <a:ahLst/>
            <a:cxnLst/>
            <a:rect l="l" t="t" r="r" b="b"/>
            <a:pathLst>
              <a:path w="1547018">
                <a:moveTo>
                  <a:pt x="0" y="0"/>
                </a:moveTo>
                <a:lnTo>
                  <a:pt x="154701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54152" y="469104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8734" y="5693216"/>
            <a:ext cx="1547018" cy="0"/>
          </a:xfrm>
          <a:custGeom>
            <a:avLst/>
            <a:gdLst/>
            <a:ahLst/>
            <a:cxnLst/>
            <a:rect l="l" t="t" r="r" b="b"/>
            <a:pathLst>
              <a:path w="1547018">
                <a:moveTo>
                  <a:pt x="0" y="0"/>
                </a:moveTo>
                <a:lnTo>
                  <a:pt x="154701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54152" y="562971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42752" y="4006734"/>
            <a:ext cx="706581" cy="723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93456" y="4110367"/>
            <a:ext cx="605085" cy="547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93458" y="4034731"/>
            <a:ext cx="605083" cy="151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93457" y="4034731"/>
            <a:ext cx="605083" cy="151270"/>
          </a:xfrm>
          <a:custGeom>
            <a:avLst/>
            <a:gdLst/>
            <a:ahLst/>
            <a:cxnLst/>
            <a:rect l="l" t="t" r="r" b="b"/>
            <a:pathLst>
              <a:path w="605083" h="151270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70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3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7" y="989"/>
                </a:lnTo>
                <a:lnTo>
                  <a:pt x="302541" y="0"/>
                </a:lnTo>
                <a:lnTo>
                  <a:pt x="327354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59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93457" y="4110366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3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2"/>
                </a:lnTo>
                <a:lnTo>
                  <a:pt x="351615" y="546258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6"/>
                </a:lnTo>
                <a:lnTo>
                  <a:pt x="105650" y="529041"/>
                </a:lnTo>
                <a:lnTo>
                  <a:pt x="58373" y="516282"/>
                </a:lnTo>
                <a:lnTo>
                  <a:pt x="15423" y="495519"/>
                </a:lnTo>
                <a:lnTo>
                  <a:pt x="0" y="471613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46909" y="4937759"/>
            <a:ext cx="706581" cy="723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7896" y="5041653"/>
            <a:ext cx="605085" cy="547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7898" y="4966018"/>
            <a:ext cx="605083" cy="151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7897" y="4966018"/>
            <a:ext cx="605083" cy="151270"/>
          </a:xfrm>
          <a:custGeom>
            <a:avLst/>
            <a:gdLst/>
            <a:ahLst/>
            <a:cxnLst/>
            <a:rect l="l" t="t" r="r" b="b"/>
            <a:pathLst>
              <a:path w="605083" h="151270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70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4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8" y="989"/>
                </a:lnTo>
                <a:lnTo>
                  <a:pt x="302541" y="0"/>
                </a:lnTo>
                <a:lnTo>
                  <a:pt x="327355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60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7897" y="5041653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2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2"/>
                </a:lnTo>
                <a:lnTo>
                  <a:pt x="351615" y="546258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6"/>
                </a:lnTo>
                <a:lnTo>
                  <a:pt x="105650" y="529041"/>
                </a:lnTo>
                <a:lnTo>
                  <a:pt x="58373" y="516282"/>
                </a:lnTo>
                <a:lnTo>
                  <a:pt x="15423" y="495519"/>
                </a:lnTo>
                <a:lnTo>
                  <a:pt x="0" y="471612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46909" y="5881254"/>
            <a:ext cx="706581" cy="7232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97896" y="5984175"/>
            <a:ext cx="605085" cy="5472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7898" y="5908539"/>
            <a:ext cx="605083" cy="151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7897" y="5908539"/>
            <a:ext cx="605083" cy="151269"/>
          </a:xfrm>
          <a:custGeom>
            <a:avLst/>
            <a:gdLst/>
            <a:ahLst/>
            <a:cxnLst/>
            <a:rect l="l" t="t" r="r" b="b"/>
            <a:pathLst>
              <a:path w="605083" h="151269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69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4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8" y="989"/>
                </a:lnTo>
                <a:lnTo>
                  <a:pt x="302541" y="0"/>
                </a:lnTo>
                <a:lnTo>
                  <a:pt x="327355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60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97897" y="5984175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2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1"/>
                </a:lnTo>
                <a:lnTo>
                  <a:pt x="351615" y="546257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5"/>
                </a:lnTo>
                <a:lnTo>
                  <a:pt x="105650" y="529041"/>
                </a:lnTo>
                <a:lnTo>
                  <a:pt x="58373" y="516281"/>
                </a:lnTo>
                <a:lnTo>
                  <a:pt x="15423" y="495519"/>
                </a:lnTo>
                <a:lnTo>
                  <a:pt x="0" y="471612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19861" y="4353149"/>
            <a:ext cx="1787422" cy="386343"/>
          </a:xfrm>
          <a:custGeom>
            <a:avLst/>
            <a:gdLst/>
            <a:ahLst/>
            <a:cxnLst/>
            <a:rect l="l" t="t" r="r" b="b"/>
            <a:pathLst>
              <a:path w="1787422" h="386343">
                <a:moveTo>
                  <a:pt x="0" y="0"/>
                </a:moveTo>
                <a:lnTo>
                  <a:pt x="1787422" y="38634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516478" y="4684367"/>
            <a:ext cx="132182" cy="74480"/>
          </a:xfrm>
          <a:custGeom>
            <a:avLst/>
            <a:gdLst/>
            <a:ahLst/>
            <a:cxnLst/>
            <a:rect l="l" t="t" r="r" b="b"/>
            <a:pathLst>
              <a:path w="132182" h="74480">
                <a:moveTo>
                  <a:pt x="16098" y="0"/>
                </a:moveTo>
                <a:lnTo>
                  <a:pt x="0" y="74480"/>
                </a:lnTo>
                <a:lnTo>
                  <a:pt x="132182" y="64070"/>
                </a:lnTo>
                <a:lnTo>
                  <a:pt x="16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19861" y="4353149"/>
            <a:ext cx="1794601" cy="1309342"/>
          </a:xfrm>
          <a:custGeom>
            <a:avLst/>
            <a:gdLst/>
            <a:ahLst/>
            <a:cxnLst/>
            <a:rect l="l" t="t" r="r" b="b"/>
            <a:pathLst>
              <a:path w="1794601" h="1309342">
                <a:moveTo>
                  <a:pt x="0" y="0"/>
                </a:moveTo>
                <a:lnTo>
                  <a:pt x="1794601" y="130934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523609" y="5581811"/>
            <a:ext cx="125051" cy="105632"/>
          </a:xfrm>
          <a:custGeom>
            <a:avLst/>
            <a:gdLst/>
            <a:ahLst/>
            <a:cxnLst/>
            <a:rect l="l" t="t" r="r" b="b"/>
            <a:pathLst>
              <a:path w="125051" h="105632">
                <a:moveTo>
                  <a:pt x="44912" y="0"/>
                </a:moveTo>
                <a:lnTo>
                  <a:pt x="0" y="61557"/>
                </a:lnTo>
                <a:lnTo>
                  <a:pt x="125051" y="105632"/>
                </a:lnTo>
                <a:lnTo>
                  <a:pt x="44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19861" y="4760943"/>
            <a:ext cx="1788217" cy="530876"/>
          </a:xfrm>
          <a:custGeom>
            <a:avLst/>
            <a:gdLst/>
            <a:ahLst/>
            <a:cxnLst/>
            <a:rect l="l" t="t" r="r" b="b"/>
            <a:pathLst>
              <a:path w="1788217" h="530876">
                <a:moveTo>
                  <a:pt x="0" y="530876"/>
                </a:moveTo>
                <a:lnTo>
                  <a:pt x="178821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16069" y="4748515"/>
            <a:ext cx="132591" cy="73049"/>
          </a:xfrm>
          <a:custGeom>
            <a:avLst/>
            <a:gdLst/>
            <a:ahLst/>
            <a:cxnLst/>
            <a:rect l="l" t="t" r="r" b="b"/>
            <a:pathLst>
              <a:path w="132591" h="73049">
                <a:moveTo>
                  <a:pt x="0" y="0"/>
                </a:moveTo>
                <a:lnTo>
                  <a:pt x="21686" y="73049"/>
                </a:lnTo>
                <a:lnTo>
                  <a:pt x="132591" y="3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19861" y="5291820"/>
            <a:ext cx="1787422" cy="386343"/>
          </a:xfrm>
          <a:custGeom>
            <a:avLst/>
            <a:gdLst/>
            <a:ahLst/>
            <a:cxnLst/>
            <a:rect l="l" t="t" r="r" b="b"/>
            <a:pathLst>
              <a:path w="1787422" h="386343">
                <a:moveTo>
                  <a:pt x="0" y="0"/>
                </a:moveTo>
                <a:lnTo>
                  <a:pt x="1787422" y="38634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516478" y="5623037"/>
            <a:ext cx="132182" cy="74479"/>
          </a:xfrm>
          <a:custGeom>
            <a:avLst/>
            <a:gdLst/>
            <a:ahLst/>
            <a:cxnLst/>
            <a:rect l="l" t="t" r="r" b="b"/>
            <a:pathLst>
              <a:path w="132182" h="74479">
                <a:moveTo>
                  <a:pt x="16098" y="0"/>
                </a:moveTo>
                <a:lnTo>
                  <a:pt x="0" y="74479"/>
                </a:lnTo>
                <a:lnTo>
                  <a:pt x="132182" y="64070"/>
                </a:lnTo>
                <a:lnTo>
                  <a:pt x="16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19861" y="5699614"/>
            <a:ext cx="1788217" cy="530876"/>
          </a:xfrm>
          <a:custGeom>
            <a:avLst/>
            <a:gdLst/>
            <a:ahLst/>
            <a:cxnLst/>
            <a:rect l="l" t="t" r="r" b="b"/>
            <a:pathLst>
              <a:path w="1788217" h="530876">
                <a:moveTo>
                  <a:pt x="0" y="530876"/>
                </a:moveTo>
                <a:lnTo>
                  <a:pt x="178821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516069" y="5687185"/>
            <a:ext cx="132591" cy="73048"/>
          </a:xfrm>
          <a:custGeom>
            <a:avLst/>
            <a:gdLst/>
            <a:ahLst/>
            <a:cxnLst/>
            <a:rect l="l" t="t" r="r" b="b"/>
            <a:pathLst>
              <a:path w="132591" h="73048">
                <a:moveTo>
                  <a:pt x="0" y="0"/>
                </a:moveTo>
                <a:lnTo>
                  <a:pt x="21686" y="73048"/>
                </a:lnTo>
                <a:lnTo>
                  <a:pt x="13259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19861" y="4775212"/>
            <a:ext cx="1795909" cy="1455278"/>
          </a:xfrm>
          <a:custGeom>
            <a:avLst/>
            <a:gdLst/>
            <a:ahLst/>
            <a:cxnLst/>
            <a:rect l="l" t="t" r="r" b="b"/>
            <a:pathLst>
              <a:path w="1795909" h="1455278">
                <a:moveTo>
                  <a:pt x="0" y="1455278"/>
                </a:moveTo>
                <a:lnTo>
                  <a:pt x="179590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526003" y="4748559"/>
            <a:ext cx="122657" cy="109557"/>
          </a:xfrm>
          <a:custGeom>
            <a:avLst/>
            <a:gdLst/>
            <a:ahLst/>
            <a:cxnLst/>
            <a:rect l="l" t="t" r="r" b="b"/>
            <a:pathLst>
              <a:path w="122657" h="109557">
                <a:moveTo>
                  <a:pt x="122657" y="0"/>
                </a:moveTo>
                <a:lnTo>
                  <a:pt x="0" y="50355"/>
                </a:lnTo>
                <a:lnTo>
                  <a:pt x="47972" y="109557"/>
                </a:lnTo>
                <a:lnTo>
                  <a:pt x="122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98540" y="4422373"/>
            <a:ext cx="1435893" cy="779"/>
          </a:xfrm>
          <a:custGeom>
            <a:avLst/>
            <a:gdLst/>
            <a:ahLst/>
            <a:cxnLst/>
            <a:rect l="l" t="t" r="r" b="b"/>
            <a:pathLst>
              <a:path w="1435893" h="779">
                <a:moveTo>
                  <a:pt x="0" y="0"/>
                </a:moveTo>
                <a:lnTo>
                  <a:pt x="1435893" y="7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32800" y="4359599"/>
            <a:ext cx="127034" cy="127000"/>
          </a:xfrm>
          <a:custGeom>
            <a:avLst/>
            <a:gdLst/>
            <a:ahLst/>
            <a:cxnLst/>
            <a:rect l="l" t="t" r="r" b="b"/>
            <a:pathLst>
              <a:path w="127034" h="127000">
                <a:moveTo>
                  <a:pt x="68" y="0"/>
                </a:moveTo>
                <a:lnTo>
                  <a:pt x="0" y="127000"/>
                </a:lnTo>
                <a:lnTo>
                  <a:pt x="127034" y="63568"/>
                </a:lnTo>
                <a:lnTo>
                  <a:pt x="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02980" y="5353660"/>
            <a:ext cx="1431925" cy="8579"/>
          </a:xfrm>
          <a:custGeom>
            <a:avLst/>
            <a:gdLst/>
            <a:ahLst/>
            <a:cxnLst/>
            <a:rect l="l" t="t" r="r" b="b"/>
            <a:pathLst>
              <a:path w="1431925" h="8579">
                <a:moveTo>
                  <a:pt x="0" y="0"/>
                </a:moveTo>
                <a:lnTo>
                  <a:pt x="1431925" y="85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232927" y="5298132"/>
            <a:ext cx="127378" cy="126997"/>
          </a:xfrm>
          <a:custGeom>
            <a:avLst/>
            <a:gdLst/>
            <a:ahLst/>
            <a:cxnLst/>
            <a:rect l="l" t="t" r="r" b="b"/>
            <a:pathLst>
              <a:path w="127378" h="126997">
                <a:moveTo>
                  <a:pt x="760" y="0"/>
                </a:moveTo>
                <a:lnTo>
                  <a:pt x="0" y="126997"/>
                </a:lnTo>
                <a:lnTo>
                  <a:pt x="127378" y="64259"/>
                </a:lnTo>
                <a:lnTo>
                  <a:pt x="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902980" y="6296181"/>
            <a:ext cx="1431924" cy="4679"/>
          </a:xfrm>
          <a:custGeom>
            <a:avLst/>
            <a:gdLst/>
            <a:ahLst/>
            <a:cxnLst/>
            <a:rect l="l" t="t" r="r" b="b"/>
            <a:pathLst>
              <a:path w="1431924" h="4679">
                <a:moveTo>
                  <a:pt x="0" y="0"/>
                </a:moveTo>
                <a:lnTo>
                  <a:pt x="1431924" y="46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233098" y="6237029"/>
            <a:ext cx="127207" cy="126999"/>
          </a:xfrm>
          <a:custGeom>
            <a:avLst/>
            <a:gdLst/>
            <a:ahLst/>
            <a:cxnLst/>
            <a:rect l="l" t="t" r="r" b="b"/>
            <a:pathLst>
              <a:path w="127207" h="126999">
                <a:moveTo>
                  <a:pt x="415" y="0"/>
                </a:moveTo>
                <a:lnTo>
                  <a:pt x="0" y="126999"/>
                </a:lnTo>
                <a:lnTo>
                  <a:pt x="127207" y="63914"/>
                </a:lnTo>
                <a:lnTo>
                  <a:pt x="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072446" y="4393275"/>
            <a:ext cx="2011679" cy="7647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11030" y="4756609"/>
            <a:ext cx="1534317" cy="0"/>
          </a:xfrm>
          <a:custGeom>
            <a:avLst/>
            <a:gdLst/>
            <a:ahLst/>
            <a:cxnLst/>
            <a:rect l="l" t="t" r="r" b="b"/>
            <a:pathLst>
              <a:path w="1534317">
                <a:moveTo>
                  <a:pt x="0" y="0"/>
                </a:moveTo>
                <a:lnTo>
                  <a:pt x="1534317" y="0"/>
                </a:lnTo>
              </a:path>
            </a:pathLst>
          </a:custGeom>
          <a:ln w="38099">
            <a:solidFill>
              <a:srgbClr val="75D1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92948" y="466135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0"/>
                </a:moveTo>
                <a:lnTo>
                  <a:pt x="0" y="190500"/>
                </a:lnTo>
                <a:lnTo>
                  <a:pt x="1905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75D1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83965" y="4528922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5D1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81048" y="4526005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5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0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5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1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46990" y="4522953"/>
            <a:ext cx="459718" cy="459718"/>
          </a:xfrm>
          <a:custGeom>
            <a:avLst/>
            <a:gdLst/>
            <a:ahLst/>
            <a:cxnLst/>
            <a:rect l="l" t="t" r="r" b="b"/>
            <a:pathLst>
              <a:path w="459718" h="459718">
                <a:moveTo>
                  <a:pt x="232777" y="0"/>
                </a:moveTo>
                <a:lnTo>
                  <a:pt x="177454" y="5979"/>
                </a:lnTo>
                <a:lnTo>
                  <a:pt x="126817" y="24315"/>
                </a:lnTo>
                <a:lnTo>
                  <a:pt x="82484" y="53432"/>
                </a:lnTo>
                <a:lnTo>
                  <a:pt x="46072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1" y="348458"/>
                </a:lnTo>
                <a:lnTo>
                  <a:pt x="65260" y="390331"/>
                </a:lnTo>
                <a:lnTo>
                  <a:pt x="106298" y="423743"/>
                </a:lnTo>
                <a:lnTo>
                  <a:pt x="154436" y="447077"/>
                </a:lnTo>
                <a:lnTo>
                  <a:pt x="208098" y="458717"/>
                </a:lnTo>
                <a:lnTo>
                  <a:pt x="226941" y="459718"/>
                </a:lnTo>
                <a:lnTo>
                  <a:pt x="245803" y="459195"/>
                </a:lnTo>
                <a:lnTo>
                  <a:pt x="299743" y="448922"/>
                </a:lnTo>
                <a:lnTo>
                  <a:pt x="348458" y="426817"/>
                </a:lnTo>
                <a:lnTo>
                  <a:pt x="390331" y="394457"/>
                </a:lnTo>
                <a:lnTo>
                  <a:pt x="423743" y="353420"/>
                </a:lnTo>
                <a:lnTo>
                  <a:pt x="447077" y="305281"/>
                </a:lnTo>
                <a:lnTo>
                  <a:pt x="458717" y="251619"/>
                </a:lnTo>
                <a:lnTo>
                  <a:pt x="459718" y="232777"/>
                </a:lnTo>
                <a:lnTo>
                  <a:pt x="459195" y="213915"/>
                </a:lnTo>
                <a:lnTo>
                  <a:pt x="448922" y="159974"/>
                </a:lnTo>
                <a:lnTo>
                  <a:pt x="426817" y="111259"/>
                </a:lnTo>
                <a:lnTo>
                  <a:pt x="394457" y="69387"/>
                </a:lnTo>
                <a:lnTo>
                  <a:pt x="353420" y="35975"/>
                </a:lnTo>
                <a:lnTo>
                  <a:pt x="305281" y="12640"/>
                </a:lnTo>
                <a:lnTo>
                  <a:pt x="251619" y="1001"/>
                </a:lnTo>
                <a:lnTo>
                  <a:pt x="232777" y="0"/>
                </a:lnTo>
                <a:close/>
              </a:path>
            </a:pathLst>
          </a:custGeom>
          <a:solidFill>
            <a:srgbClr val="75D1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44071" y="4520036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73977" y="4293523"/>
            <a:ext cx="2198716" cy="7813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17834" y="4354336"/>
            <a:ext cx="1766732" cy="381872"/>
          </a:xfrm>
          <a:custGeom>
            <a:avLst/>
            <a:gdLst/>
            <a:ahLst/>
            <a:cxnLst/>
            <a:rect l="l" t="t" r="r" b="b"/>
            <a:pathLst>
              <a:path w="1766732" h="381872">
                <a:moveTo>
                  <a:pt x="0" y="0"/>
                </a:moveTo>
                <a:lnTo>
                  <a:pt x="1766732" y="381872"/>
                </a:lnTo>
              </a:path>
            </a:pathLst>
          </a:custGeom>
          <a:ln w="38099">
            <a:solidFill>
              <a:srgbClr val="75D1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448360" y="4653517"/>
            <a:ext cx="198273" cy="111719"/>
          </a:xfrm>
          <a:custGeom>
            <a:avLst/>
            <a:gdLst/>
            <a:ahLst/>
            <a:cxnLst/>
            <a:rect l="l" t="t" r="r" b="b"/>
            <a:pathLst>
              <a:path w="198273" h="111719">
                <a:moveTo>
                  <a:pt x="24147" y="0"/>
                </a:moveTo>
                <a:lnTo>
                  <a:pt x="0" y="111719"/>
                </a:lnTo>
                <a:lnTo>
                  <a:pt x="198273" y="96105"/>
                </a:lnTo>
                <a:lnTo>
                  <a:pt x="24147" y="0"/>
                </a:lnTo>
                <a:close/>
              </a:path>
            </a:pathLst>
          </a:custGeom>
          <a:solidFill>
            <a:srgbClr val="75D1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773977" y="4459777"/>
            <a:ext cx="2198716" cy="9268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17834" y="4768153"/>
            <a:ext cx="1767925" cy="524852"/>
          </a:xfrm>
          <a:custGeom>
            <a:avLst/>
            <a:gdLst/>
            <a:ahLst/>
            <a:cxnLst/>
            <a:rect l="l" t="t" r="r" b="b"/>
            <a:pathLst>
              <a:path w="1767925" h="524852">
                <a:moveTo>
                  <a:pt x="0" y="524852"/>
                </a:moveTo>
                <a:lnTo>
                  <a:pt x="1767925" y="0"/>
                </a:lnTo>
              </a:path>
            </a:pathLst>
          </a:custGeom>
          <a:ln w="38099">
            <a:solidFill>
              <a:srgbClr val="75D1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447747" y="4749511"/>
            <a:ext cx="198887" cy="109573"/>
          </a:xfrm>
          <a:custGeom>
            <a:avLst/>
            <a:gdLst/>
            <a:ahLst/>
            <a:cxnLst/>
            <a:rect l="l" t="t" r="r" b="b"/>
            <a:pathLst>
              <a:path w="198887" h="109573">
                <a:moveTo>
                  <a:pt x="0" y="0"/>
                </a:moveTo>
                <a:lnTo>
                  <a:pt x="32529" y="109573"/>
                </a:lnTo>
                <a:lnTo>
                  <a:pt x="198887" y="570"/>
                </a:lnTo>
                <a:lnTo>
                  <a:pt x="0" y="0"/>
                </a:lnTo>
                <a:close/>
              </a:path>
            </a:pathLst>
          </a:custGeom>
          <a:solidFill>
            <a:srgbClr val="75D1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65665" y="4459777"/>
            <a:ext cx="2207028" cy="18620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17834" y="4789724"/>
            <a:ext cx="1779463" cy="1441952"/>
          </a:xfrm>
          <a:custGeom>
            <a:avLst/>
            <a:gdLst/>
            <a:ahLst/>
            <a:cxnLst/>
            <a:rect l="l" t="t" r="r" b="b"/>
            <a:pathLst>
              <a:path w="1779463" h="1441952">
                <a:moveTo>
                  <a:pt x="0" y="1441952"/>
                </a:moveTo>
                <a:lnTo>
                  <a:pt x="1779463" y="0"/>
                </a:lnTo>
              </a:path>
            </a:pathLst>
          </a:custGeom>
          <a:ln w="38099">
            <a:solidFill>
              <a:srgbClr val="75D14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462647" y="4749745"/>
            <a:ext cx="183987" cy="164336"/>
          </a:xfrm>
          <a:custGeom>
            <a:avLst/>
            <a:gdLst/>
            <a:ahLst/>
            <a:cxnLst/>
            <a:rect l="l" t="t" r="r" b="b"/>
            <a:pathLst>
              <a:path w="183987" h="164336">
                <a:moveTo>
                  <a:pt x="183987" y="0"/>
                </a:moveTo>
                <a:lnTo>
                  <a:pt x="0" y="75531"/>
                </a:lnTo>
                <a:lnTo>
                  <a:pt x="71960" y="164336"/>
                </a:lnTo>
                <a:lnTo>
                  <a:pt x="183987" y="0"/>
                </a:lnTo>
                <a:close/>
              </a:path>
            </a:pathLst>
          </a:custGeom>
          <a:solidFill>
            <a:srgbClr val="75D14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535939" y="2484120"/>
            <a:ext cx="5995670" cy="164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latin typeface="Consolas"/>
                <a:cs typeface="Consolas"/>
              </a:rPr>
              <a:t>file</a:t>
            </a: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ma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p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rec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 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rec.typ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e,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1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)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 marL="542925">
              <a:lnSpc>
                <a:spcPts val="2200"/>
              </a:lnSpc>
              <a:tabLst>
                <a:tab pos="3594100" algn="l"/>
                <a:tab pos="3992245" algn="l"/>
              </a:tabLst>
            </a:pP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reduceByKe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x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,	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	x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+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 marL="542925">
              <a:lnSpc>
                <a:spcPct val="100000"/>
              </a:lnSpc>
              <a:spcBef>
                <a:spcPts val="20"/>
              </a:spcBef>
            </a:pP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filte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r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(type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,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count)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coun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t &gt;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1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0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4"/>
              </a:spcBef>
            </a:pPr>
            <a:endParaRPr sz="1300"/>
          </a:p>
          <a:p>
            <a:pPr marL="1689100">
              <a:lnSpc>
                <a:spcPct val="100000"/>
              </a:lnSpc>
              <a:tabLst>
                <a:tab pos="3781425" algn="l"/>
              </a:tabLst>
            </a:pPr>
            <a:r>
              <a:rPr sz="2300" spc="-15" dirty="0">
                <a:latin typeface="Arial"/>
                <a:cs typeface="Arial"/>
              </a:rPr>
              <a:t>map	</a:t>
            </a:r>
            <a:r>
              <a:rPr sz="2300" spc="-95" dirty="0">
                <a:latin typeface="Arial"/>
                <a:cs typeface="Arial"/>
              </a:rPr>
              <a:t>r</a:t>
            </a:r>
            <a:r>
              <a:rPr sz="2300" spc="-40" dirty="0">
                <a:latin typeface="Arial"/>
                <a:cs typeface="Arial"/>
              </a:rPr>
              <a:t>educe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586813" y="4714388"/>
            <a:ext cx="358140" cy="107505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Input file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35939" y="393452"/>
            <a:ext cx="454215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655445" algn="l"/>
              </a:tabLst>
            </a:pPr>
            <a:r>
              <a:rPr sz="5500" spc="-175" dirty="0">
                <a:latin typeface="Arial"/>
                <a:cs typeface="Arial"/>
              </a:rPr>
              <a:t>Fault	</a:t>
            </a:r>
            <a:r>
              <a:rPr sz="5500" spc="-955" dirty="0">
                <a:latin typeface="Arial"/>
                <a:cs typeface="Arial"/>
              </a:rPr>
              <a:t>T</a:t>
            </a:r>
            <a:r>
              <a:rPr sz="5500" spc="-135" dirty="0">
                <a:latin typeface="Arial"/>
                <a:cs typeface="Arial"/>
              </a:rPr>
              <a:t>olerance</a:t>
            </a:r>
            <a:endParaRPr sz="55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35939" y="1630979"/>
            <a:ext cx="7470775" cy="481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85"/>
              </a:lnSpc>
            </a:pPr>
            <a:r>
              <a:rPr sz="3200" spc="-130" dirty="0">
                <a:latin typeface="Arial"/>
                <a:cs typeface="Arial"/>
              </a:rPr>
              <a:t>RDDs </a:t>
            </a:r>
            <a:r>
              <a:rPr sz="3200" spc="-15" dirty="0">
                <a:latin typeface="Arial"/>
                <a:cs typeface="Arial"/>
              </a:rPr>
              <a:t>track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i="1" spc="-105" dirty="0">
                <a:latin typeface="Arial"/>
                <a:cs typeface="Arial"/>
              </a:rPr>
              <a:t>lineage </a:t>
            </a:r>
            <a:r>
              <a:rPr sz="3200" spc="-65" dirty="0">
                <a:latin typeface="Arial"/>
                <a:cs typeface="Arial"/>
              </a:rPr>
              <a:t>info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60" dirty="0">
                <a:latin typeface="Arial"/>
                <a:cs typeface="Arial"/>
              </a:rPr>
              <a:t>ebuild </a:t>
            </a:r>
            <a:r>
              <a:rPr sz="3200" spc="-40" dirty="0">
                <a:latin typeface="Arial"/>
                <a:cs typeface="Arial"/>
              </a:rPr>
              <a:t>lost </a:t>
            </a:r>
            <a:r>
              <a:rPr sz="3200" spc="-35" dirty="0">
                <a:latin typeface="Arial"/>
                <a:cs typeface="Arial"/>
              </a:rPr>
              <a:t>data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93452"/>
            <a:ext cx="337629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</a:pPr>
            <a:r>
              <a:rPr sz="5500" spc="-114" dirty="0">
                <a:latin typeface="Arial"/>
                <a:cs typeface="Arial"/>
              </a:rPr>
              <a:t>Partitioning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65846" y="4599448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0645" y="460386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04244" y="448310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07844" y="4376003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43748" y="5535419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8547" y="5539838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82146" y="5419079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85747" y="531197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14893" y="4603516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9691" y="4607935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3292" y="4487176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6891" y="4380071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92796" y="5539487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7595" y="5543906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531195" y="5423147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34794" y="5316042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42387" y="4179672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77186" y="4184092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80787" y="4063333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4386" y="3956227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4485" y="5117008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99284" y="5121428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02885" y="5000670"/>
            <a:ext cx="548304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06484" y="489356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2387" y="6052980"/>
            <a:ext cx="850261" cy="763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77186" y="6057400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80787" y="5936640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84386" y="5829534"/>
            <a:ext cx="548305" cy="654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39" y="2484120"/>
            <a:ext cx="5995670" cy="164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20" dirty="0">
                <a:latin typeface="Consolas"/>
                <a:cs typeface="Consolas"/>
              </a:rPr>
              <a:t>file</a:t>
            </a: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ma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p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rec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 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rec.typ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e,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1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)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 marL="542925">
              <a:lnSpc>
                <a:spcPts val="2200"/>
              </a:lnSpc>
              <a:tabLst>
                <a:tab pos="3594100" algn="l"/>
                <a:tab pos="3992245" algn="l"/>
              </a:tabLst>
            </a:pP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reduceByKe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x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,	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	x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+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y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 marL="542925">
              <a:lnSpc>
                <a:spcPct val="100000"/>
              </a:lnSpc>
              <a:spcBef>
                <a:spcPts val="20"/>
              </a:spcBef>
            </a:pP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filte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r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(type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,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count)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coun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t &gt;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1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0</a:t>
            </a:r>
            <a:r>
              <a:rPr sz="1900" spc="-15" dirty="0">
                <a:latin typeface="Consolas"/>
                <a:cs typeface="Consolas"/>
              </a:rPr>
              <a:t>)</a:t>
            </a:r>
            <a:endParaRPr sz="1900">
              <a:latin typeface="Consolas"/>
              <a:cs typeface="Consola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4"/>
              </a:spcBef>
            </a:pPr>
            <a:endParaRPr sz="1300"/>
          </a:p>
          <a:p>
            <a:pPr marL="1689100">
              <a:lnSpc>
                <a:spcPct val="100000"/>
              </a:lnSpc>
              <a:tabLst>
                <a:tab pos="3781425" algn="l"/>
              </a:tabLst>
            </a:pPr>
            <a:r>
              <a:rPr sz="2300" spc="-15" dirty="0">
                <a:latin typeface="Arial"/>
                <a:cs typeface="Arial"/>
              </a:rPr>
              <a:t>map	</a:t>
            </a:r>
            <a:r>
              <a:rPr sz="2300" spc="-95" dirty="0">
                <a:latin typeface="Arial"/>
                <a:cs typeface="Arial"/>
              </a:rPr>
              <a:t>r</a:t>
            </a:r>
            <a:r>
              <a:rPr sz="2300" spc="-40" dirty="0">
                <a:latin typeface="Arial"/>
                <a:cs typeface="Arial"/>
              </a:rPr>
              <a:t>educe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50086" y="3775056"/>
            <a:ext cx="539750" cy="358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spc="-55" dirty="0">
                <a:latin typeface="Arial"/>
                <a:cs typeface="Arial"/>
              </a:rPr>
              <a:t>filter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6813" y="4717039"/>
            <a:ext cx="358140" cy="107505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dirty="0">
                <a:latin typeface="Arial"/>
                <a:cs typeface="Arial"/>
              </a:rPr>
              <a:t>Input file</a:t>
            </a:r>
            <a:endParaRPr sz="23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269037" y="3997180"/>
            <a:ext cx="319924" cy="2607025"/>
          </a:xfrm>
          <a:custGeom>
            <a:avLst/>
            <a:gdLst/>
            <a:ahLst/>
            <a:cxnLst/>
            <a:rect l="l" t="t" r="r" b="b"/>
            <a:pathLst>
              <a:path w="319924" h="2607025">
                <a:moveTo>
                  <a:pt x="319923" y="2607025"/>
                </a:moveTo>
                <a:close/>
              </a:path>
              <a:path w="319924" h="2607025">
                <a:moveTo>
                  <a:pt x="319924" y="0"/>
                </a:moveTo>
                <a:lnTo>
                  <a:pt x="268024" y="4188"/>
                </a:lnTo>
                <a:lnTo>
                  <a:pt x="218800" y="16311"/>
                </a:lnTo>
                <a:lnTo>
                  <a:pt x="172898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6" y="130982"/>
                </a:lnTo>
                <a:lnTo>
                  <a:pt x="35708" y="172901"/>
                </a:lnTo>
                <a:lnTo>
                  <a:pt x="16309" y="218804"/>
                </a:lnTo>
                <a:lnTo>
                  <a:pt x="4187" y="268032"/>
                </a:lnTo>
                <a:lnTo>
                  <a:pt x="0" y="319924"/>
                </a:lnTo>
                <a:lnTo>
                  <a:pt x="0" y="2287101"/>
                </a:lnTo>
                <a:lnTo>
                  <a:pt x="4187" y="2338995"/>
                </a:lnTo>
                <a:lnTo>
                  <a:pt x="16310" y="2388222"/>
                </a:lnTo>
                <a:lnTo>
                  <a:pt x="35709" y="2434125"/>
                </a:lnTo>
                <a:lnTo>
                  <a:pt x="61727" y="2476044"/>
                </a:lnTo>
                <a:lnTo>
                  <a:pt x="93703" y="2513322"/>
                </a:lnTo>
                <a:lnTo>
                  <a:pt x="130981" y="2545299"/>
                </a:lnTo>
                <a:lnTo>
                  <a:pt x="172901" y="2571316"/>
                </a:lnTo>
                <a:lnTo>
                  <a:pt x="218803" y="2590715"/>
                </a:lnTo>
                <a:lnTo>
                  <a:pt x="268031" y="2602838"/>
                </a:lnTo>
                <a:lnTo>
                  <a:pt x="319923" y="2607025"/>
                </a:lnTo>
                <a:lnTo>
                  <a:pt x="346161" y="2605965"/>
                </a:lnTo>
                <a:lnTo>
                  <a:pt x="396804" y="2597727"/>
                </a:lnTo>
                <a:lnTo>
                  <a:pt x="444451" y="2581884"/>
                </a:lnTo>
                <a:lnTo>
                  <a:pt x="488445" y="2559093"/>
                </a:lnTo>
                <a:lnTo>
                  <a:pt x="528126" y="2530014"/>
                </a:lnTo>
                <a:lnTo>
                  <a:pt x="562835" y="2495304"/>
                </a:lnTo>
                <a:lnTo>
                  <a:pt x="591915" y="2455624"/>
                </a:lnTo>
                <a:lnTo>
                  <a:pt x="614706" y="2411630"/>
                </a:lnTo>
                <a:lnTo>
                  <a:pt x="630549" y="2363983"/>
                </a:lnTo>
                <a:lnTo>
                  <a:pt x="638787" y="2313340"/>
                </a:lnTo>
                <a:lnTo>
                  <a:pt x="639848" y="319924"/>
                </a:lnTo>
                <a:lnTo>
                  <a:pt x="638788" y="293685"/>
                </a:lnTo>
                <a:lnTo>
                  <a:pt x="630550" y="243042"/>
                </a:lnTo>
                <a:lnTo>
                  <a:pt x="614706" y="195395"/>
                </a:lnTo>
                <a:lnTo>
                  <a:pt x="591915" y="151401"/>
                </a:lnTo>
                <a:lnTo>
                  <a:pt x="562835" y="111720"/>
                </a:lnTo>
                <a:lnTo>
                  <a:pt x="528125" y="77011"/>
                </a:lnTo>
                <a:lnTo>
                  <a:pt x="488444" y="47931"/>
                </a:lnTo>
                <a:lnTo>
                  <a:pt x="444449" y="25141"/>
                </a:lnTo>
                <a:lnTo>
                  <a:pt x="396799" y="9297"/>
                </a:lnTo>
                <a:lnTo>
                  <a:pt x="346131" y="1060"/>
                </a:lnTo>
                <a:lnTo>
                  <a:pt x="319924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9036" y="3997180"/>
            <a:ext cx="639847" cy="2607025"/>
          </a:xfrm>
          <a:custGeom>
            <a:avLst/>
            <a:gdLst/>
            <a:ahLst/>
            <a:cxnLst/>
            <a:rect l="l" t="t" r="r" b="b"/>
            <a:pathLst>
              <a:path w="639847" h="2607025">
                <a:moveTo>
                  <a:pt x="319923" y="2607025"/>
                </a:moveTo>
                <a:lnTo>
                  <a:pt x="268030" y="2602838"/>
                </a:lnTo>
                <a:lnTo>
                  <a:pt x="218803" y="2590715"/>
                </a:lnTo>
                <a:lnTo>
                  <a:pt x="172900" y="2571315"/>
                </a:lnTo>
                <a:lnTo>
                  <a:pt x="130980" y="2545298"/>
                </a:lnTo>
                <a:lnTo>
                  <a:pt x="93703" y="2513321"/>
                </a:lnTo>
                <a:lnTo>
                  <a:pt x="61726" y="2476044"/>
                </a:lnTo>
                <a:lnTo>
                  <a:pt x="35709" y="2434124"/>
                </a:lnTo>
                <a:lnTo>
                  <a:pt x="16309" y="2388222"/>
                </a:lnTo>
                <a:lnTo>
                  <a:pt x="4187" y="2338994"/>
                </a:lnTo>
                <a:lnTo>
                  <a:pt x="0" y="2287101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2287101"/>
                </a:lnTo>
                <a:lnTo>
                  <a:pt x="635659" y="2338994"/>
                </a:lnTo>
                <a:lnTo>
                  <a:pt x="623536" y="2388222"/>
                </a:lnTo>
                <a:lnTo>
                  <a:pt x="604137" y="2434124"/>
                </a:lnTo>
                <a:lnTo>
                  <a:pt x="578120" y="2476044"/>
                </a:lnTo>
                <a:lnTo>
                  <a:pt x="546143" y="2513321"/>
                </a:lnTo>
                <a:lnTo>
                  <a:pt x="508865" y="2545298"/>
                </a:lnTo>
                <a:lnTo>
                  <a:pt x="466946" y="2571315"/>
                </a:lnTo>
                <a:lnTo>
                  <a:pt x="421043" y="2590715"/>
                </a:lnTo>
                <a:lnTo>
                  <a:pt x="371816" y="2602838"/>
                </a:lnTo>
                <a:lnTo>
                  <a:pt x="319923" y="2607025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62162" y="4120372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59244" y="4117455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62162" y="599771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9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8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6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5"/>
                </a:lnTo>
                <a:lnTo>
                  <a:pt x="426818" y="111260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59244" y="5994795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62162" y="505904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9245" y="5056126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57912" y="4398573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0"/>
                </a:moveTo>
                <a:lnTo>
                  <a:pt x="268023" y="4188"/>
                </a:lnTo>
                <a:lnTo>
                  <a:pt x="218799" y="16311"/>
                </a:lnTo>
                <a:lnTo>
                  <a:pt x="172897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5" y="130981"/>
                </a:lnTo>
                <a:lnTo>
                  <a:pt x="35708" y="172901"/>
                </a:lnTo>
                <a:lnTo>
                  <a:pt x="16309" y="218803"/>
                </a:lnTo>
                <a:lnTo>
                  <a:pt x="4187" y="268031"/>
                </a:lnTo>
                <a:lnTo>
                  <a:pt x="0" y="319923"/>
                </a:lnTo>
                <a:lnTo>
                  <a:pt x="0" y="1333670"/>
                </a:lnTo>
                <a:lnTo>
                  <a:pt x="4187" y="1385563"/>
                </a:lnTo>
                <a:lnTo>
                  <a:pt x="16309" y="1434791"/>
                </a:lnTo>
                <a:lnTo>
                  <a:pt x="35709" y="1480693"/>
                </a:lnTo>
                <a:lnTo>
                  <a:pt x="61726" y="1522613"/>
                </a:lnTo>
                <a:lnTo>
                  <a:pt x="93703" y="1559890"/>
                </a:lnTo>
                <a:lnTo>
                  <a:pt x="130980" y="1591867"/>
                </a:lnTo>
                <a:lnTo>
                  <a:pt x="172900" y="1617885"/>
                </a:lnTo>
                <a:lnTo>
                  <a:pt x="218802" y="1637284"/>
                </a:lnTo>
                <a:lnTo>
                  <a:pt x="268029" y="1649407"/>
                </a:lnTo>
                <a:lnTo>
                  <a:pt x="319923" y="1653594"/>
                </a:lnTo>
                <a:lnTo>
                  <a:pt x="346161" y="1652533"/>
                </a:lnTo>
                <a:lnTo>
                  <a:pt x="396804" y="1644296"/>
                </a:lnTo>
                <a:lnTo>
                  <a:pt x="444451" y="1628453"/>
                </a:lnTo>
                <a:lnTo>
                  <a:pt x="488445" y="1605662"/>
                </a:lnTo>
                <a:lnTo>
                  <a:pt x="528125" y="1576582"/>
                </a:lnTo>
                <a:lnTo>
                  <a:pt x="562835" y="1541873"/>
                </a:lnTo>
                <a:lnTo>
                  <a:pt x="591914" y="1502192"/>
                </a:lnTo>
                <a:lnTo>
                  <a:pt x="614705" y="1458199"/>
                </a:lnTo>
                <a:lnTo>
                  <a:pt x="630548" y="1410551"/>
                </a:lnTo>
                <a:lnTo>
                  <a:pt x="638785" y="1359909"/>
                </a:lnTo>
                <a:lnTo>
                  <a:pt x="639847" y="319923"/>
                </a:lnTo>
                <a:lnTo>
                  <a:pt x="638786" y="293684"/>
                </a:lnTo>
                <a:lnTo>
                  <a:pt x="630549" y="243041"/>
                </a:lnTo>
                <a:lnTo>
                  <a:pt x="614705" y="195394"/>
                </a:lnTo>
                <a:lnTo>
                  <a:pt x="591914" y="151401"/>
                </a:lnTo>
                <a:lnTo>
                  <a:pt x="562835" y="111720"/>
                </a:lnTo>
                <a:lnTo>
                  <a:pt x="528125" y="77011"/>
                </a:lnTo>
                <a:lnTo>
                  <a:pt x="488443" y="47931"/>
                </a:lnTo>
                <a:lnTo>
                  <a:pt x="444449" y="25141"/>
                </a:lnTo>
                <a:lnTo>
                  <a:pt x="396798" y="9297"/>
                </a:lnTo>
                <a:lnTo>
                  <a:pt x="346130" y="1060"/>
                </a:lnTo>
                <a:lnTo>
                  <a:pt x="319923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7912" y="4398573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1653594"/>
                </a:moveTo>
                <a:lnTo>
                  <a:pt x="268030" y="1649407"/>
                </a:lnTo>
                <a:lnTo>
                  <a:pt x="218803" y="1637284"/>
                </a:lnTo>
                <a:lnTo>
                  <a:pt x="172900" y="1617885"/>
                </a:lnTo>
                <a:lnTo>
                  <a:pt x="130980" y="1591867"/>
                </a:lnTo>
                <a:lnTo>
                  <a:pt x="93703" y="1559891"/>
                </a:lnTo>
                <a:lnTo>
                  <a:pt x="61726" y="1522613"/>
                </a:lnTo>
                <a:lnTo>
                  <a:pt x="35709" y="1480694"/>
                </a:lnTo>
                <a:lnTo>
                  <a:pt x="16309" y="1434791"/>
                </a:lnTo>
                <a:lnTo>
                  <a:pt x="4187" y="1385564"/>
                </a:lnTo>
                <a:lnTo>
                  <a:pt x="0" y="1333670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1333670"/>
                </a:lnTo>
                <a:lnTo>
                  <a:pt x="635659" y="1385564"/>
                </a:lnTo>
                <a:lnTo>
                  <a:pt x="623537" y="1434791"/>
                </a:lnTo>
                <a:lnTo>
                  <a:pt x="604137" y="1480694"/>
                </a:lnTo>
                <a:lnTo>
                  <a:pt x="578120" y="1522613"/>
                </a:lnTo>
                <a:lnTo>
                  <a:pt x="546143" y="1559891"/>
                </a:lnTo>
                <a:lnTo>
                  <a:pt x="508865" y="1591867"/>
                </a:lnTo>
                <a:lnTo>
                  <a:pt x="466946" y="1617885"/>
                </a:lnTo>
                <a:lnTo>
                  <a:pt x="421043" y="1637284"/>
                </a:lnTo>
                <a:lnTo>
                  <a:pt x="371816" y="1649407"/>
                </a:lnTo>
                <a:lnTo>
                  <a:pt x="319923" y="16535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51035" y="4521767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7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5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48117" y="4518850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5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1035" y="5460438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32778" y="0"/>
                </a:moveTo>
                <a:lnTo>
                  <a:pt x="177455" y="5979"/>
                </a:lnTo>
                <a:lnTo>
                  <a:pt x="126818" y="24315"/>
                </a:lnTo>
                <a:lnTo>
                  <a:pt x="82485" y="53432"/>
                </a:lnTo>
                <a:lnTo>
                  <a:pt x="46073" y="91752"/>
                </a:lnTo>
                <a:lnTo>
                  <a:pt x="19199" y="137699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2" y="348458"/>
                </a:lnTo>
                <a:lnTo>
                  <a:pt x="65261" y="390331"/>
                </a:lnTo>
                <a:lnTo>
                  <a:pt x="106299" y="423743"/>
                </a:lnTo>
                <a:lnTo>
                  <a:pt x="154438" y="447078"/>
                </a:lnTo>
                <a:lnTo>
                  <a:pt x="208100" y="458717"/>
                </a:lnTo>
                <a:lnTo>
                  <a:pt x="226942" y="459718"/>
                </a:lnTo>
                <a:lnTo>
                  <a:pt x="245804" y="459196"/>
                </a:lnTo>
                <a:lnTo>
                  <a:pt x="299744" y="448922"/>
                </a:lnTo>
                <a:lnTo>
                  <a:pt x="348459" y="426817"/>
                </a:lnTo>
                <a:lnTo>
                  <a:pt x="390332" y="394457"/>
                </a:lnTo>
                <a:lnTo>
                  <a:pt x="423744" y="353420"/>
                </a:lnTo>
                <a:lnTo>
                  <a:pt x="447079" y="305281"/>
                </a:lnTo>
                <a:lnTo>
                  <a:pt x="458718" y="251619"/>
                </a:lnTo>
                <a:lnTo>
                  <a:pt x="459719" y="232777"/>
                </a:lnTo>
                <a:lnTo>
                  <a:pt x="459197" y="213915"/>
                </a:lnTo>
                <a:lnTo>
                  <a:pt x="448923" y="159974"/>
                </a:lnTo>
                <a:lnTo>
                  <a:pt x="426818" y="111259"/>
                </a:lnTo>
                <a:lnTo>
                  <a:pt x="394458" y="69387"/>
                </a:lnTo>
                <a:lnTo>
                  <a:pt x="353421" y="35975"/>
                </a:lnTo>
                <a:lnTo>
                  <a:pt x="305282" y="12640"/>
                </a:lnTo>
                <a:lnTo>
                  <a:pt x="251620" y="1001"/>
                </a:lnTo>
                <a:lnTo>
                  <a:pt x="232778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48118" y="5457520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6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0" y="350939"/>
                </a:lnTo>
                <a:lnTo>
                  <a:pt x="392394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89751" y="4404376"/>
            <a:ext cx="319924" cy="1653594"/>
          </a:xfrm>
          <a:custGeom>
            <a:avLst/>
            <a:gdLst/>
            <a:ahLst/>
            <a:cxnLst/>
            <a:rect l="l" t="t" r="r" b="b"/>
            <a:pathLst>
              <a:path w="319924" h="1653594">
                <a:moveTo>
                  <a:pt x="319923" y="1653594"/>
                </a:moveTo>
                <a:close/>
              </a:path>
              <a:path w="319924" h="1653594">
                <a:moveTo>
                  <a:pt x="319924" y="0"/>
                </a:moveTo>
                <a:lnTo>
                  <a:pt x="268024" y="4188"/>
                </a:lnTo>
                <a:lnTo>
                  <a:pt x="218800" y="16311"/>
                </a:lnTo>
                <a:lnTo>
                  <a:pt x="172898" y="35710"/>
                </a:lnTo>
                <a:lnTo>
                  <a:pt x="130979" y="61727"/>
                </a:lnTo>
                <a:lnTo>
                  <a:pt x="93702" y="93704"/>
                </a:lnTo>
                <a:lnTo>
                  <a:pt x="61726" y="130982"/>
                </a:lnTo>
                <a:lnTo>
                  <a:pt x="35708" y="172901"/>
                </a:lnTo>
                <a:lnTo>
                  <a:pt x="16309" y="218804"/>
                </a:lnTo>
                <a:lnTo>
                  <a:pt x="4187" y="268032"/>
                </a:lnTo>
                <a:lnTo>
                  <a:pt x="0" y="319924"/>
                </a:lnTo>
                <a:lnTo>
                  <a:pt x="0" y="1333671"/>
                </a:lnTo>
                <a:lnTo>
                  <a:pt x="4187" y="1385564"/>
                </a:lnTo>
                <a:lnTo>
                  <a:pt x="16309" y="1434791"/>
                </a:lnTo>
                <a:lnTo>
                  <a:pt x="35709" y="1480694"/>
                </a:lnTo>
                <a:lnTo>
                  <a:pt x="61726" y="1522613"/>
                </a:lnTo>
                <a:lnTo>
                  <a:pt x="93703" y="1559891"/>
                </a:lnTo>
                <a:lnTo>
                  <a:pt x="130980" y="1591868"/>
                </a:lnTo>
                <a:lnTo>
                  <a:pt x="172900" y="1617885"/>
                </a:lnTo>
                <a:lnTo>
                  <a:pt x="218803" y="1637285"/>
                </a:lnTo>
                <a:lnTo>
                  <a:pt x="268030" y="1649407"/>
                </a:lnTo>
                <a:lnTo>
                  <a:pt x="319923" y="1653594"/>
                </a:lnTo>
                <a:lnTo>
                  <a:pt x="346162" y="1652534"/>
                </a:lnTo>
                <a:lnTo>
                  <a:pt x="396804" y="1644297"/>
                </a:lnTo>
                <a:lnTo>
                  <a:pt x="444452" y="1628453"/>
                </a:lnTo>
                <a:lnTo>
                  <a:pt x="488445" y="1605663"/>
                </a:lnTo>
                <a:lnTo>
                  <a:pt x="528126" y="1576583"/>
                </a:lnTo>
                <a:lnTo>
                  <a:pt x="562836" y="1541874"/>
                </a:lnTo>
                <a:lnTo>
                  <a:pt x="591915" y="1502193"/>
                </a:lnTo>
                <a:lnTo>
                  <a:pt x="614706" y="1458199"/>
                </a:lnTo>
                <a:lnTo>
                  <a:pt x="630549" y="1410552"/>
                </a:lnTo>
                <a:lnTo>
                  <a:pt x="638787" y="1359909"/>
                </a:lnTo>
                <a:lnTo>
                  <a:pt x="639847" y="1333671"/>
                </a:lnTo>
                <a:lnTo>
                  <a:pt x="639847" y="319924"/>
                </a:lnTo>
                <a:lnTo>
                  <a:pt x="635660" y="268031"/>
                </a:lnTo>
                <a:lnTo>
                  <a:pt x="623537" y="218803"/>
                </a:lnTo>
                <a:lnTo>
                  <a:pt x="604137" y="172901"/>
                </a:lnTo>
                <a:lnTo>
                  <a:pt x="578120" y="130981"/>
                </a:lnTo>
                <a:lnTo>
                  <a:pt x="546143" y="93703"/>
                </a:lnTo>
                <a:lnTo>
                  <a:pt x="508865" y="61727"/>
                </a:lnTo>
                <a:lnTo>
                  <a:pt x="466945" y="35709"/>
                </a:lnTo>
                <a:lnTo>
                  <a:pt x="421040" y="16310"/>
                </a:lnTo>
                <a:lnTo>
                  <a:pt x="371807" y="4187"/>
                </a:lnTo>
                <a:lnTo>
                  <a:pt x="319924" y="0"/>
                </a:lnTo>
                <a:close/>
              </a:path>
            </a:pathLst>
          </a:custGeom>
          <a:solidFill>
            <a:srgbClr val="E9F3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89751" y="4404376"/>
            <a:ext cx="639847" cy="1653594"/>
          </a:xfrm>
          <a:custGeom>
            <a:avLst/>
            <a:gdLst/>
            <a:ahLst/>
            <a:cxnLst/>
            <a:rect l="l" t="t" r="r" b="b"/>
            <a:pathLst>
              <a:path w="639847" h="1653594">
                <a:moveTo>
                  <a:pt x="319923" y="1653594"/>
                </a:moveTo>
                <a:lnTo>
                  <a:pt x="268030" y="1649407"/>
                </a:lnTo>
                <a:lnTo>
                  <a:pt x="218803" y="1637284"/>
                </a:lnTo>
                <a:lnTo>
                  <a:pt x="172900" y="1617885"/>
                </a:lnTo>
                <a:lnTo>
                  <a:pt x="130980" y="1591867"/>
                </a:lnTo>
                <a:lnTo>
                  <a:pt x="93703" y="1559891"/>
                </a:lnTo>
                <a:lnTo>
                  <a:pt x="61726" y="1522613"/>
                </a:lnTo>
                <a:lnTo>
                  <a:pt x="35709" y="1480694"/>
                </a:lnTo>
                <a:lnTo>
                  <a:pt x="16309" y="1434791"/>
                </a:lnTo>
                <a:lnTo>
                  <a:pt x="4187" y="1385563"/>
                </a:lnTo>
                <a:lnTo>
                  <a:pt x="0" y="1333670"/>
                </a:lnTo>
                <a:lnTo>
                  <a:pt x="0" y="319923"/>
                </a:lnTo>
                <a:lnTo>
                  <a:pt x="4187" y="268030"/>
                </a:lnTo>
                <a:lnTo>
                  <a:pt x="16309" y="218803"/>
                </a:lnTo>
                <a:lnTo>
                  <a:pt x="35709" y="172900"/>
                </a:lnTo>
                <a:lnTo>
                  <a:pt x="61726" y="130981"/>
                </a:lnTo>
                <a:lnTo>
                  <a:pt x="93703" y="93703"/>
                </a:lnTo>
                <a:lnTo>
                  <a:pt x="130980" y="61726"/>
                </a:lnTo>
                <a:lnTo>
                  <a:pt x="172900" y="35709"/>
                </a:lnTo>
                <a:lnTo>
                  <a:pt x="218803" y="16309"/>
                </a:lnTo>
                <a:lnTo>
                  <a:pt x="268030" y="4187"/>
                </a:lnTo>
                <a:lnTo>
                  <a:pt x="319923" y="0"/>
                </a:lnTo>
                <a:lnTo>
                  <a:pt x="346162" y="1061"/>
                </a:lnTo>
                <a:lnTo>
                  <a:pt x="396805" y="9298"/>
                </a:lnTo>
                <a:lnTo>
                  <a:pt x="444452" y="25142"/>
                </a:lnTo>
                <a:lnTo>
                  <a:pt x="488446" y="47932"/>
                </a:lnTo>
                <a:lnTo>
                  <a:pt x="528126" y="77012"/>
                </a:lnTo>
                <a:lnTo>
                  <a:pt x="562836" y="111721"/>
                </a:lnTo>
                <a:lnTo>
                  <a:pt x="591915" y="151402"/>
                </a:lnTo>
                <a:lnTo>
                  <a:pt x="614706" y="195396"/>
                </a:lnTo>
                <a:lnTo>
                  <a:pt x="630549" y="243043"/>
                </a:lnTo>
                <a:lnTo>
                  <a:pt x="638787" y="293686"/>
                </a:lnTo>
                <a:lnTo>
                  <a:pt x="639847" y="319924"/>
                </a:lnTo>
                <a:lnTo>
                  <a:pt x="639846" y="1333670"/>
                </a:lnTo>
                <a:lnTo>
                  <a:pt x="635659" y="1385563"/>
                </a:lnTo>
                <a:lnTo>
                  <a:pt x="623536" y="1434791"/>
                </a:lnTo>
                <a:lnTo>
                  <a:pt x="604137" y="1480694"/>
                </a:lnTo>
                <a:lnTo>
                  <a:pt x="578120" y="1522613"/>
                </a:lnTo>
                <a:lnTo>
                  <a:pt x="546143" y="1559891"/>
                </a:lnTo>
                <a:lnTo>
                  <a:pt x="508865" y="1591867"/>
                </a:lnTo>
                <a:lnTo>
                  <a:pt x="466946" y="1617885"/>
                </a:lnTo>
                <a:lnTo>
                  <a:pt x="421043" y="1637284"/>
                </a:lnTo>
                <a:lnTo>
                  <a:pt x="371816" y="1649407"/>
                </a:lnTo>
                <a:lnTo>
                  <a:pt x="319923" y="165359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82876" y="4527570"/>
            <a:ext cx="459718" cy="459719"/>
          </a:xfrm>
          <a:custGeom>
            <a:avLst/>
            <a:gdLst/>
            <a:ahLst/>
            <a:cxnLst/>
            <a:rect l="l" t="t" r="r" b="b"/>
            <a:pathLst>
              <a:path w="459718" h="459719">
                <a:moveTo>
                  <a:pt x="232777" y="0"/>
                </a:moveTo>
                <a:lnTo>
                  <a:pt x="177454" y="5979"/>
                </a:lnTo>
                <a:lnTo>
                  <a:pt x="126817" y="24315"/>
                </a:lnTo>
                <a:lnTo>
                  <a:pt x="82484" y="53432"/>
                </a:lnTo>
                <a:lnTo>
                  <a:pt x="46072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3"/>
                </a:lnTo>
                <a:lnTo>
                  <a:pt x="10796" y="299743"/>
                </a:lnTo>
                <a:lnTo>
                  <a:pt x="32901" y="348458"/>
                </a:lnTo>
                <a:lnTo>
                  <a:pt x="65260" y="390331"/>
                </a:lnTo>
                <a:lnTo>
                  <a:pt x="106298" y="423744"/>
                </a:lnTo>
                <a:lnTo>
                  <a:pt x="154436" y="447078"/>
                </a:lnTo>
                <a:lnTo>
                  <a:pt x="208098" y="458718"/>
                </a:lnTo>
                <a:lnTo>
                  <a:pt x="226941" y="459719"/>
                </a:lnTo>
                <a:lnTo>
                  <a:pt x="245803" y="459196"/>
                </a:lnTo>
                <a:lnTo>
                  <a:pt x="299743" y="448923"/>
                </a:lnTo>
                <a:lnTo>
                  <a:pt x="348458" y="426817"/>
                </a:lnTo>
                <a:lnTo>
                  <a:pt x="390331" y="394457"/>
                </a:lnTo>
                <a:lnTo>
                  <a:pt x="423743" y="353420"/>
                </a:lnTo>
                <a:lnTo>
                  <a:pt x="447077" y="305281"/>
                </a:lnTo>
                <a:lnTo>
                  <a:pt x="458717" y="251619"/>
                </a:lnTo>
                <a:lnTo>
                  <a:pt x="459718" y="232777"/>
                </a:lnTo>
                <a:lnTo>
                  <a:pt x="459195" y="213915"/>
                </a:lnTo>
                <a:lnTo>
                  <a:pt x="448922" y="159974"/>
                </a:lnTo>
                <a:lnTo>
                  <a:pt x="426817" y="111259"/>
                </a:lnTo>
                <a:lnTo>
                  <a:pt x="394457" y="69387"/>
                </a:lnTo>
                <a:lnTo>
                  <a:pt x="353420" y="35975"/>
                </a:lnTo>
                <a:lnTo>
                  <a:pt x="305281" y="12640"/>
                </a:lnTo>
                <a:lnTo>
                  <a:pt x="251619" y="1001"/>
                </a:lnTo>
                <a:lnTo>
                  <a:pt x="232777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79957" y="4524652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5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1" y="350939"/>
                </a:lnTo>
                <a:lnTo>
                  <a:pt x="392395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82876" y="5466241"/>
            <a:ext cx="459718" cy="459718"/>
          </a:xfrm>
          <a:custGeom>
            <a:avLst/>
            <a:gdLst/>
            <a:ahLst/>
            <a:cxnLst/>
            <a:rect l="l" t="t" r="r" b="b"/>
            <a:pathLst>
              <a:path w="459718" h="459718">
                <a:moveTo>
                  <a:pt x="232777" y="0"/>
                </a:moveTo>
                <a:lnTo>
                  <a:pt x="177454" y="5979"/>
                </a:lnTo>
                <a:lnTo>
                  <a:pt x="126817" y="24315"/>
                </a:lnTo>
                <a:lnTo>
                  <a:pt x="82484" y="53432"/>
                </a:lnTo>
                <a:lnTo>
                  <a:pt x="46072" y="91752"/>
                </a:lnTo>
                <a:lnTo>
                  <a:pt x="19199" y="137698"/>
                </a:lnTo>
                <a:lnTo>
                  <a:pt x="3481" y="189695"/>
                </a:lnTo>
                <a:lnTo>
                  <a:pt x="0" y="226941"/>
                </a:lnTo>
                <a:lnTo>
                  <a:pt x="522" y="245802"/>
                </a:lnTo>
                <a:lnTo>
                  <a:pt x="10796" y="299743"/>
                </a:lnTo>
                <a:lnTo>
                  <a:pt x="32901" y="348458"/>
                </a:lnTo>
                <a:lnTo>
                  <a:pt x="65260" y="390331"/>
                </a:lnTo>
                <a:lnTo>
                  <a:pt x="106298" y="423743"/>
                </a:lnTo>
                <a:lnTo>
                  <a:pt x="154436" y="447077"/>
                </a:lnTo>
                <a:lnTo>
                  <a:pt x="208098" y="458717"/>
                </a:lnTo>
                <a:lnTo>
                  <a:pt x="226941" y="459718"/>
                </a:lnTo>
                <a:lnTo>
                  <a:pt x="245803" y="459195"/>
                </a:lnTo>
                <a:lnTo>
                  <a:pt x="299743" y="448922"/>
                </a:lnTo>
                <a:lnTo>
                  <a:pt x="348458" y="426817"/>
                </a:lnTo>
                <a:lnTo>
                  <a:pt x="390331" y="394457"/>
                </a:lnTo>
                <a:lnTo>
                  <a:pt x="423743" y="353419"/>
                </a:lnTo>
                <a:lnTo>
                  <a:pt x="447077" y="305281"/>
                </a:lnTo>
                <a:lnTo>
                  <a:pt x="458717" y="251619"/>
                </a:lnTo>
                <a:lnTo>
                  <a:pt x="459718" y="232776"/>
                </a:lnTo>
                <a:lnTo>
                  <a:pt x="459195" y="213915"/>
                </a:lnTo>
                <a:lnTo>
                  <a:pt x="448922" y="159974"/>
                </a:lnTo>
                <a:lnTo>
                  <a:pt x="426817" y="111259"/>
                </a:lnTo>
                <a:lnTo>
                  <a:pt x="394457" y="69387"/>
                </a:lnTo>
                <a:lnTo>
                  <a:pt x="353420" y="35975"/>
                </a:lnTo>
                <a:lnTo>
                  <a:pt x="305281" y="12640"/>
                </a:lnTo>
                <a:lnTo>
                  <a:pt x="251619" y="1001"/>
                </a:lnTo>
                <a:lnTo>
                  <a:pt x="232777" y="0"/>
                </a:lnTo>
                <a:close/>
              </a:path>
            </a:pathLst>
          </a:custGeom>
          <a:solidFill>
            <a:srgbClr val="7490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79957" y="5463323"/>
            <a:ext cx="459719" cy="459718"/>
          </a:xfrm>
          <a:custGeom>
            <a:avLst/>
            <a:gdLst/>
            <a:ahLst/>
            <a:cxnLst/>
            <a:rect l="l" t="t" r="r" b="b"/>
            <a:pathLst>
              <a:path w="459719" h="459718">
                <a:moveTo>
                  <a:pt x="229859" y="459718"/>
                </a:moveTo>
                <a:lnTo>
                  <a:pt x="174621" y="453038"/>
                </a:lnTo>
                <a:lnTo>
                  <a:pt x="124225" y="434062"/>
                </a:lnTo>
                <a:lnTo>
                  <a:pt x="80269" y="404387"/>
                </a:lnTo>
                <a:lnTo>
                  <a:pt x="44349" y="365611"/>
                </a:lnTo>
                <a:lnTo>
                  <a:pt x="18063" y="319331"/>
                </a:lnTo>
                <a:lnTo>
                  <a:pt x="3008" y="267143"/>
                </a:lnTo>
                <a:lnTo>
                  <a:pt x="0" y="229859"/>
                </a:lnTo>
                <a:lnTo>
                  <a:pt x="761" y="211007"/>
                </a:lnTo>
                <a:lnTo>
                  <a:pt x="11718" y="157206"/>
                </a:lnTo>
                <a:lnTo>
                  <a:pt x="34438" y="108779"/>
                </a:lnTo>
                <a:lnTo>
                  <a:pt x="67324" y="67324"/>
                </a:lnTo>
                <a:lnTo>
                  <a:pt x="108779" y="34438"/>
                </a:lnTo>
                <a:lnTo>
                  <a:pt x="157206" y="11718"/>
                </a:lnTo>
                <a:lnTo>
                  <a:pt x="211007" y="761"/>
                </a:lnTo>
                <a:lnTo>
                  <a:pt x="229859" y="0"/>
                </a:lnTo>
                <a:lnTo>
                  <a:pt x="248711" y="761"/>
                </a:lnTo>
                <a:lnTo>
                  <a:pt x="302512" y="11718"/>
                </a:lnTo>
                <a:lnTo>
                  <a:pt x="350939" y="34438"/>
                </a:lnTo>
                <a:lnTo>
                  <a:pt x="392394" y="67324"/>
                </a:lnTo>
                <a:lnTo>
                  <a:pt x="425280" y="108779"/>
                </a:lnTo>
                <a:lnTo>
                  <a:pt x="448000" y="157206"/>
                </a:lnTo>
                <a:lnTo>
                  <a:pt x="458957" y="211007"/>
                </a:lnTo>
                <a:lnTo>
                  <a:pt x="459719" y="229859"/>
                </a:lnTo>
                <a:lnTo>
                  <a:pt x="458957" y="248711"/>
                </a:lnTo>
                <a:lnTo>
                  <a:pt x="448000" y="302512"/>
                </a:lnTo>
                <a:lnTo>
                  <a:pt x="425281" y="350939"/>
                </a:lnTo>
                <a:lnTo>
                  <a:pt x="392395" y="392394"/>
                </a:lnTo>
                <a:lnTo>
                  <a:pt x="350939" y="425280"/>
                </a:lnTo>
                <a:lnTo>
                  <a:pt x="302513" y="448000"/>
                </a:lnTo>
                <a:lnTo>
                  <a:pt x="248711" y="458956"/>
                </a:lnTo>
                <a:lnTo>
                  <a:pt x="229859" y="459718"/>
                </a:lnTo>
                <a:close/>
              </a:path>
            </a:pathLst>
          </a:custGeom>
          <a:ln w="1269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10753" y="4754544"/>
            <a:ext cx="1547018" cy="0"/>
          </a:xfrm>
          <a:custGeom>
            <a:avLst/>
            <a:gdLst/>
            <a:ahLst/>
            <a:cxnLst/>
            <a:rect l="l" t="t" r="r" b="b"/>
            <a:pathLst>
              <a:path w="1547018">
                <a:moveTo>
                  <a:pt x="0" y="0"/>
                </a:moveTo>
                <a:lnTo>
                  <a:pt x="154701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56172" y="4691044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10753" y="5693216"/>
            <a:ext cx="1547018" cy="0"/>
          </a:xfrm>
          <a:custGeom>
            <a:avLst/>
            <a:gdLst/>
            <a:ahLst/>
            <a:cxnLst/>
            <a:rect l="l" t="t" r="r" b="b"/>
            <a:pathLst>
              <a:path w="1547018">
                <a:moveTo>
                  <a:pt x="0" y="0"/>
                </a:moveTo>
                <a:lnTo>
                  <a:pt x="154701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56172" y="5629716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0" y="127000"/>
                </a:lnTo>
                <a:lnTo>
                  <a:pt x="127000" y="635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46909" y="4006734"/>
            <a:ext cx="702425" cy="723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95476" y="4110367"/>
            <a:ext cx="605083" cy="5472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5476" y="4034731"/>
            <a:ext cx="605083" cy="1512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95475" y="4034731"/>
            <a:ext cx="605083" cy="151270"/>
          </a:xfrm>
          <a:custGeom>
            <a:avLst/>
            <a:gdLst/>
            <a:ahLst/>
            <a:cxnLst/>
            <a:rect l="l" t="t" r="r" b="b"/>
            <a:pathLst>
              <a:path w="605083" h="151270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70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3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7" y="989"/>
                </a:lnTo>
                <a:lnTo>
                  <a:pt x="302541" y="0"/>
                </a:lnTo>
                <a:lnTo>
                  <a:pt x="327354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59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95475" y="4110366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3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2"/>
                </a:lnTo>
                <a:lnTo>
                  <a:pt x="351615" y="546258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6"/>
                </a:lnTo>
                <a:lnTo>
                  <a:pt x="105650" y="529041"/>
                </a:lnTo>
                <a:lnTo>
                  <a:pt x="58373" y="516282"/>
                </a:lnTo>
                <a:lnTo>
                  <a:pt x="15423" y="495519"/>
                </a:lnTo>
                <a:lnTo>
                  <a:pt x="0" y="471613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51065" y="4937759"/>
            <a:ext cx="702425" cy="723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99916" y="5041653"/>
            <a:ext cx="605085" cy="547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99917" y="4966018"/>
            <a:ext cx="605083" cy="151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9916" y="4966018"/>
            <a:ext cx="605083" cy="151270"/>
          </a:xfrm>
          <a:custGeom>
            <a:avLst/>
            <a:gdLst/>
            <a:ahLst/>
            <a:cxnLst/>
            <a:rect l="l" t="t" r="r" b="b"/>
            <a:pathLst>
              <a:path w="605083" h="151270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70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4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7" y="989"/>
                </a:lnTo>
                <a:lnTo>
                  <a:pt x="302541" y="0"/>
                </a:lnTo>
                <a:lnTo>
                  <a:pt x="327355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60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99916" y="5041653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2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2"/>
                </a:lnTo>
                <a:lnTo>
                  <a:pt x="351615" y="546258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6"/>
                </a:lnTo>
                <a:lnTo>
                  <a:pt x="105650" y="529041"/>
                </a:lnTo>
                <a:lnTo>
                  <a:pt x="58373" y="516282"/>
                </a:lnTo>
                <a:lnTo>
                  <a:pt x="15423" y="495519"/>
                </a:lnTo>
                <a:lnTo>
                  <a:pt x="0" y="471612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51065" y="5881254"/>
            <a:ext cx="702425" cy="7232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99916" y="5984175"/>
            <a:ext cx="605085" cy="5472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99917" y="5908539"/>
            <a:ext cx="605083" cy="151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99916" y="5908539"/>
            <a:ext cx="605083" cy="151269"/>
          </a:xfrm>
          <a:custGeom>
            <a:avLst/>
            <a:gdLst/>
            <a:ahLst/>
            <a:cxnLst/>
            <a:rect l="l" t="t" r="r" b="b"/>
            <a:pathLst>
              <a:path w="605083" h="151269">
                <a:moveTo>
                  <a:pt x="605083" y="75634"/>
                </a:moveTo>
                <a:lnTo>
                  <a:pt x="571314" y="110393"/>
                </a:lnTo>
                <a:lnTo>
                  <a:pt x="532256" y="124857"/>
                </a:lnTo>
                <a:lnTo>
                  <a:pt x="481219" y="136676"/>
                </a:lnTo>
                <a:lnTo>
                  <a:pt x="441577" y="142827"/>
                </a:lnTo>
                <a:lnTo>
                  <a:pt x="398168" y="147414"/>
                </a:lnTo>
                <a:lnTo>
                  <a:pt x="351615" y="150280"/>
                </a:lnTo>
                <a:lnTo>
                  <a:pt x="302541" y="151269"/>
                </a:lnTo>
                <a:lnTo>
                  <a:pt x="277728" y="151019"/>
                </a:lnTo>
                <a:lnTo>
                  <a:pt x="229837" y="149071"/>
                </a:lnTo>
                <a:lnTo>
                  <a:pt x="184778" y="145326"/>
                </a:lnTo>
                <a:lnTo>
                  <a:pt x="143175" y="139938"/>
                </a:lnTo>
                <a:lnTo>
                  <a:pt x="105650" y="133063"/>
                </a:lnTo>
                <a:lnTo>
                  <a:pt x="58373" y="120304"/>
                </a:lnTo>
                <a:lnTo>
                  <a:pt x="15423" y="99541"/>
                </a:lnTo>
                <a:lnTo>
                  <a:pt x="0" y="75634"/>
                </a:lnTo>
                <a:lnTo>
                  <a:pt x="1002" y="69431"/>
                </a:lnTo>
                <a:lnTo>
                  <a:pt x="33769" y="40876"/>
                </a:lnTo>
                <a:lnTo>
                  <a:pt x="72827" y="26412"/>
                </a:lnTo>
                <a:lnTo>
                  <a:pt x="123864" y="14593"/>
                </a:lnTo>
                <a:lnTo>
                  <a:pt x="163506" y="8442"/>
                </a:lnTo>
                <a:lnTo>
                  <a:pt x="206915" y="3855"/>
                </a:lnTo>
                <a:lnTo>
                  <a:pt x="253467" y="989"/>
                </a:lnTo>
                <a:lnTo>
                  <a:pt x="302541" y="0"/>
                </a:lnTo>
                <a:lnTo>
                  <a:pt x="327355" y="250"/>
                </a:lnTo>
                <a:lnTo>
                  <a:pt x="375246" y="2198"/>
                </a:lnTo>
                <a:lnTo>
                  <a:pt x="420304" y="5943"/>
                </a:lnTo>
                <a:lnTo>
                  <a:pt x="461908" y="11331"/>
                </a:lnTo>
                <a:lnTo>
                  <a:pt x="499432" y="18206"/>
                </a:lnTo>
                <a:lnTo>
                  <a:pt x="546710" y="30965"/>
                </a:lnTo>
                <a:lnTo>
                  <a:pt x="589660" y="51728"/>
                </a:lnTo>
                <a:lnTo>
                  <a:pt x="605083" y="756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99916" y="5984175"/>
            <a:ext cx="605083" cy="547247"/>
          </a:xfrm>
          <a:custGeom>
            <a:avLst/>
            <a:gdLst/>
            <a:ahLst/>
            <a:cxnLst/>
            <a:rect l="l" t="t" r="r" b="b"/>
            <a:pathLst>
              <a:path w="605083" h="547247">
                <a:moveTo>
                  <a:pt x="605083" y="471612"/>
                </a:moveTo>
                <a:lnTo>
                  <a:pt x="571314" y="506371"/>
                </a:lnTo>
                <a:lnTo>
                  <a:pt x="532256" y="520835"/>
                </a:lnTo>
                <a:lnTo>
                  <a:pt x="481219" y="532654"/>
                </a:lnTo>
                <a:lnTo>
                  <a:pt x="441577" y="538805"/>
                </a:lnTo>
                <a:lnTo>
                  <a:pt x="398168" y="543391"/>
                </a:lnTo>
                <a:lnTo>
                  <a:pt x="351615" y="546257"/>
                </a:lnTo>
                <a:lnTo>
                  <a:pt x="302541" y="547247"/>
                </a:lnTo>
                <a:lnTo>
                  <a:pt x="277728" y="546997"/>
                </a:lnTo>
                <a:lnTo>
                  <a:pt x="229837" y="545049"/>
                </a:lnTo>
                <a:lnTo>
                  <a:pt x="184778" y="541304"/>
                </a:lnTo>
                <a:lnTo>
                  <a:pt x="143175" y="535915"/>
                </a:lnTo>
                <a:lnTo>
                  <a:pt x="105650" y="529041"/>
                </a:lnTo>
                <a:lnTo>
                  <a:pt x="58373" y="516281"/>
                </a:lnTo>
                <a:lnTo>
                  <a:pt x="15423" y="495519"/>
                </a:lnTo>
                <a:lnTo>
                  <a:pt x="0" y="471612"/>
                </a:lnTo>
                <a:lnTo>
                  <a:pt x="0" y="0"/>
                </a:lnTo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821880" y="4354644"/>
            <a:ext cx="1787421" cy="386343"/>
          </a:xfrm>
          <a:custGeom>
            <a:avLst/>
            <a:gdLst/>
            <a:ahLst/>
            <a:cxnLst/>
            <a:rect l="l" t="t" r="r" b="b"/>
            <a:pathLst>
              <a:path w="1787421" h="386343">
                <a:moveTo>
                  <a:pt x="0" y="0"/>
                </a:moveTo>
                <a:lnTo>
                  <a:pt x="1787421" y="38634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18498" y="4685862"/>
            <a:ext cx="132182" cy="74479"/>
          </a:xfrm>
          <a:custGeom>
            <a:avLst/>
            <a:gdLst/>
            <a:ahLst/>
            <a:cxnLst/>
            <a:rect l="l" t="t" r="r" b="b"/>
            <a:pathLst>
              <a:path w="132182" h="74479">
                <a:moveTo>
                  <a:pt x="16098" y="0"/>
                </a:moveTo>
                <a:lnTo>
                  <a:pt x="0" y="74479"/>
                </a:lnTo>
                <a:lnTo>
                  <a:pt x="132182" y="64070"/>
                </a:lnTo>
                <a:lnTo>
                  <a:pt x="16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21880" y="4354644"/>
            <a:ext cx="1794601" cy="1309342"/>
          </a:xfrm>
          <a:custGeom>
            <a:avLst/>
            <a:gdLst/>
            <a:ahLst/>
            <a:cxnLst/>
            <a:rect l="l" t="t" r="r" b="b"/>
            <a:pathLst>
              <a:path w="1794601" h="1309342">
                <a:moveTo>
                  <a:pt x="0" y="0"/>
                </a:moveTo>
                <a:lnTo>
                  <a:pt x="1794601" y="130934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25627" y="5583306"/>
            <a:ext cx="125053" cy="105632"/>
          </a:xfrm>
          <a:custGeom>
            <a:avLst/>
            <a:gdLst/>
            <a:ahLst/>
            <a:cxnLst/>
            <a:rect l="l" t="t" r="r" b="b"/>
            <a:pathLst>
              <a:path w="125053" h="105632">
                <a:moveTo>
                  <a:pt x="44912" y="0"/>
                </a:moveTo>
                <a:lnTo>
                  <a:pt x="0" y="61557"/>
                </a:lnTo>
                <a:lnTo>
                  <a:pt x="125053" y="105632"/>
                </a:lnTo>
                <a:lnTo>
                  <a:pt x="44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21880" y="4762438"/>
            <a:ext cx="1788216" cy="530876"/>
          </a:xfrm>
          <a:custGeom>
            <a:avLst/>
            <a:gdLst/>
            <a:ahLst/>
            <a:cxnLst/>
            <a:rect l="l" t="t" r="r" b="b"/>
            <a:pathLst>
              <a:path w="1788216" h="530876">
                <a:moveTo>
                  <a:pt x="0" y="530876"/>
                </a:moveTo>
                <a:lnTo>
                  <a:pt x="178821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18089" y="4750010"/>
            <a:ext cx="132591" cy="73049"/>
          </a:xfrm>
          <a:custGeom>
            <a:avLst/>
            <a:gdLst/>
            <a:ahLst/>
            <a:cxnLst/>
            <a:rect l="l" t="t" r="r" b="b"/>
            <a:pathLst>
              <a:path w="132591" h="73049">
                <a:moveTo>
                  <a:pt x="0" y="0"/>
                </a:moveTo>
                <a:lnTo>
                  <a:pt x="21686" y="73049"/>
                </a:lnTo>
                <a:lnTo>
                  <a:pt x="132591" y="3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821880" y="5293315"/>
            <a:ext cx="1787421" cy="386343"/>
          </a:xfrm>
          <a:custGeom>
            <a:avLst/>
            <a:gdLst/>
            <a:ahLst/>
            <a:cxnLst/>
            <a:rect l="l" t="t" r="r" b="b"/>
            <a:pathLst>
              <a:path w="1787421" h="386343">
                <a:moveTo>
                  <a:pt x="0" y="0"/>
                </a:moveTo>
                <a:lnTo>
                  <a:pt x="1787421" y="386343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518498" y="5624532"/>
            <a:ext cx="132182" cy="74479"/>
          </a:xfrm>
          <a:custGeom>
            <a:avLst/>
            <a:gdLst/>
            <a:ahLst/>
            <a:cxnLst/>
            <a:rect l="l" t="t" r="r" b="b"/>
            <a:pathLst>
              <a:path w="132182" h="74479">
                <a:moveTo>
                  <a:pt x="16098" y="0"/>
                </a:moveTo>
                <a:lnTo>
                  <a:pt x="0" y="74479"/>
                </a:lnTo>
                <a:lnTo>
                  <a:pt x="132182" y="64070"/>
                </a:lnTo>
                <a:lnTo>
                  <a:pt x="160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21880" y="5701108"/>
            <a:ext cx="1788216" cy="530876"/>
          </a:xfrm>
          <a:custGeom>
            <a:avLst/>
            <a:gdLst/>
            <a:ahLst/>
            <a:cxnLst/>
            <a:rect l="l" t="t" r="r" b="b"/>
            <a:pathLst>
              <a:path w="1788216" h="530876">
                <a:moveTo>
                  <a:pt x="0" y="530876"/>
                </a:moveTo>
                <a:lnTo>
                  <a:pt x="1788216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18089" y="5688680"/>
            <a:ext cx="132591" cy="73048"/>
          </a:xfrm>
          <a:custGeom>
            <a:avLst/>
            <a:gdLst/>
            <a:ahLst/>
            <a:cxnLst/>
            <a:rect l="l" t="t" r="r" b="b"/>
            <a:pathLst>
              <a:path w="132591" h="73048">
                <a:moveTo>
                  <a:pt x="0" y="0"/>
                </a:moveTo>
                <a:lnTo>
                  <a:pt x="21686" y="73048"/>
                </a:lnTo>
                <a:lnTo>
                  <a:pt x="13259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821880" y="4776707"/>
            <a:ext cx="1795909" cy="1455278"/>
          </a:xfrm>
          <a:custGeom>
            <a:avLst/>
            <a:gdLst/>
            <a:ahLst/>
            <a:cxnLst/>
            <a:rect l="l" t="t" r="r" b="b"/>
            <a:pathLst>
              <a:path w="1795909" h="1455278">
                <a:moveTo>
                  <a:pt x="0" y="1455278"/>
                </a:moveTo>
                <a:lnTo>
                  <a:pt x="179590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28021" y="4750055"/>
            <a:ext cx="122659" cy="109556"/>
          </a:xfrm>
          <a:custGeom>
            <a:avLst/>
            <a:gdLst/>
            <a:ahLst/>
            <a:cxnLst/>
            <a:rect l="l" t="t" r="r" b="b"/>
            <a:pathLst>
              <a:path w="122659" h="109556">
                <a:moveTo>
                  <a:pt x="122659" y="0"/>
                </a:moveTo>
                <a:lnTo>
                  <a:pt x="0" y="50354"/>
                </a:lnTo>
                <a:lnTo>
                  <a:pt x="47974" y="109556"/>
                </a:lnTo>
                <a:lnTo>
                  <a:pt x="122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900559" y="4422373"/>
            <a:ext cx="1435893" cy="779"/>
          </a:xfrm>
          <a:custGeom>
            <a:avLst/>
            <a:gdLst/>
            <a:ahLst/>
            <a:cxnLst/>
            <a:rect l="l" t="t" r="r" b="b"/>
            <a:pathLst>
              <a:path w="1435893" h="779">
                <a:moveTo>
                  <a:pt x="0" y="0"/>
                </a:moveTo>
                <a:lnTo>
                  <a:pt x="1435893" y="7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34819" y="4359599"/>
            <a:ext cx="127034" cy="127000"/>
          </a:xfrm>
          <a:custGeom>
            <a:avLst/>
            <a:gdLst/>
            <a:ahLst/>
            <a:cxnLst/>
            <a:rect l="l" t="t" r="r" b="b"/>
            <a:pathLst>
              <a:path w="127034" h="127000">
                <a:moveTo>
                  <a:pt x="68" y="0"/>
                </a:moveTo>
                <a:lnTo>
                  <a:pt x="0" y="127000"/>
                </a:lnTo>
                <a:lnTo>
                  <a:pt x="127034" y="63568"/>
                </a:lnTo>
                <a:lnTo>
                  <a:pt x="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905000" y="5353660"/>
            <a:ext cx="1431925" cy="8579"/>
          </a:xfrm>
          <a:custGeom>
            <a:avLst/>
            <a:gdLst/>
            <a:ahLst/>
            <a:cxnLst/>
            <a:rect l="l" t="t" r="r" b="b"/>
            <a:pathLst>
              <a:path w="1431925" h="8579">
                <a:moveTo>
                  <a:pt x="0" y="0"/>
                </a:moveTo>
                <a:lnTo>
                  <a:pt x="1431925" y="85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34946" y="5298132"/>
            <a:ext cx="127378" cy="126997"/>
          </a:xfrm>
          <a:custGeom>
            <a:avLst/>
            <a:gdLst/>
            <a:ahLst/>
            <a:cxnLst/>
            <a:rect l="l" t="t" r="r" b="b"/>
            <a:pathLst>
              <a:path w="127378" h="126997">
                <a:moveTo>
                  <a:pt x="760" y="0"/>
                </a:moveTo>
                <a:lnTo>
                  <a:pt x="0" y="126997"/>
                </a:lnTo>
                <a:lnTo>
                  <a:pt x="127378" y="64259"/>
                </a:lnTo>
                <a:lnTo>
                  <a:pt x="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5000" y="6296181"/>
            <a:ext cx="1431924" cy="4679"/>
          </a:xfrm>
          <a:custGeom>
            <a:avLst/>
            <a:gdLst/>
            <a:ahLst/>
            <a:cxnLst/>
            <a:rect l="l" t="t" r="r" b="b"/>
            <a:pathLst>
              <a:path w="1431924" h="4679">
                <a:moveTo>
                  <a:pt x="0" y="0"/>
                </a:moveTo>
                <a:lnTo>
                  <a:pt x="1431924" y="4679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35118" y="6237029"/>
            <a:ext cx="127207" cy="126999"/>
          </a:xfrm>
          <a:custGeom>
            <a:avLst/>
            <a:gdLst/>
            <a:ahLst/>
            <a:cxnLst/>
            <a:rect l="l" t="t" r="r" b="b"/>
            <a:pathLst>
              <a:path w="127207" h="126999">
                <a:moveTo>
                  <a:pt x="415" y="0"/>
                </a:moveTo>
                <a:lnTo>
                  <a:pt x="0" y="126999"/>
                </a:lnTo>
                <a:lnTo>
                  <a:pt x="127207" y="63914"/>
                </a:lnTo>
                <a:lnTo>
                  <a:pt x="4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35939" y="1630979"/>
            <a:ext cx="6716395" cy="4800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</a:pPr>
            <a:r>
              <a:rPr sz="3200" spc="-130" dirty="0">
                <a:latin typeface="Arial"/>
                <a:cs typeface="Arial"/>
              </a:rPr>
              <a:t>RDDs know </a:t>
            </a:r>
            <a:r>
              <a:rPr sz="3200" spc="-65" dirty="0">
                <a:latin typeface="Arial"/>
                <a:cs typeface="Arial"/>
              </a:rPr>
              <a:t>their </a:t>
            </a:r>
            <a:r>
              <a:rPr sz="3200" spc="-55" dirty="0">
                <a:latin typeface="Arial"/>
                <a:cs typeface="Arial"/>
              </a:rPr>
              <a:t>partitioning </a:t>
            </a:r>
            <a:r>
              <a:rPr sz="3200" spc="-45" dirty="0">
                <a:latin typeface="Arial"/>
                <a:cs typeface="Arial"/>
              </a:rPr>
              <a:t>functions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810605" y="2727960"/>
            <a:ext cx="1981200" cy="65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03200">
              <a:lnSpc>
                <a:spcPts val="2600"/>
              </a:lnSpc>
            </a:pPr>
            <a:r>
              <a:rPr sz="2200" spc="-30" dirty="0">
                <a:solidFill>
                  <a:srgbClr val="FF6600"/>
                </a:solidFill>
                <a:latin typeface="Arial"/>
                <a:cs typeface="Arial"/>
              </a:rPr>
              <a:t>Known </a:t>
            </a:r>
            <a:r>
              <a:rPr sz="2200" spc="15" dirty="0">
                <a:solidFill>
                  <a:srgbClr val="FF6600"/>
                </a:solidFill>
                <a:latin typeface="Arial"/>
                <a:cs typeface="Arial"/>
              </a:rPr>
              <a:t>to </a:t>
            </a:r>
            <a:r>
              <a:rPr sz="2200" spc="-25" dirty="0">
                <a:solidFill>
                  <a:srgbClr val="FF6600"/>
                </a:solidFill>
                <a:latin typeface="Arial"/>
                <a:cs typeface="Arial"/>
              </a:rPr>
              <a:t>be</a:t>
            </a:r>
            <a:r>
              <a:rPr sz="2200" spc="-1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spc="-30" dirty="0">
                <a:solidFill>
                  <a:srgbClr val="FF6600"/>
                </a:solidFill>
                <a:latin typeface="Arial"/>
                <a:cs typeface="Arial"/>
              </a:rPr>
              <a:t>hash-partitioned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045934" y="3429000"/>
            <a:ext cx="794425" cy="900789"/>
          </a:xfrm>
          <a:custGeom>
            <a:avLst/>
            <a:gdLst/>
            <a:ahLst/>
            <a:cxnLst/>
            <a:rect l="l" t="t" r="r" b="b"/>
            <a:pathLst>
              <a:path w="794425" h="900789">
                <a:moveTo>
                  <a:pt x="794425" y="0"/>
                </a:moveTo>
                <a:lnTo>
                  <a:pt x="0" y="900789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20733" y="4152488"/>
            <a:ext cx="197441" cy="205877"/>
          </a:xfrm>
          <a:custGeom>
            <a:avLst/>
            <a:gdLst/>
            <a:ahLst/>
            <a:cxnLst/>
            <a:rect l="l" t="t" r="r" b="b"/>
            <a:pathLst>
              <a:path w="197441" h="205877">
                <a:moveTo>
                  <a:pt x="54566" y="0"/>
                </a:moveTo>
                <a:lnTo>
                  <a:pt x="0" y="205877"/>
                </a:lnTo>
                <a:lnTo>
                  <a:pt x="197441" y="126004"/>
                </a:lnTo>
                <a:lnTo>
                  <a:pt x="54566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7639739" y="3627120"/>
            <a:ext cx="1423035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55" dirty="0">
                <a:solidFill>
                  <a:srgbClr val="FF6600"/>
                </a:solidFill>
                <a:latin typeface="Arial"/>
                <a:cs typeface="Arial"/>
              </a:rPr>
              <a:t>Also </a:t>
            </a:r>
            <a:r>
              <a:rPr sz="2200" spc="-15" dirty="0">
                <a:solidFill>
                  <a:srgbClr val="FF6600"/>
                </a:solidFill>
                <a:latin typeface="Arial"/>
                <a:cs typeface="Arial"/>
              </a:rPr>
              <a:t>known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288159" y="4063333"/>
            <a:ext cx="322439" cy="402725"/>
          </a:xfrm>
          <a:custGeom>
            <a:avLst/>
            <a:gdLst/>
            <a:ahLst/>
            <a:cxnLst/>
            <a:rect l="l" t="t" r="r" b="b"/>
            <a:pathLst>
              <a:path w="322439" h="402725">
                <a:moveTo>
                  <a:pt x="322439" y="0"/>
                </a:moveTo>
                <a:lnTo>
                  <a:pt x="0" y="402725"/>
                </a:lnTo>
              </a:path>
            </a:pathLst>
          </a:custGeom>
          <a:ln w="380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264347" y="4287559"/>
            <a:ext cx="193417" cy="208240"/>
          </a:xfrm>
          <a:custGeom>
            <a:avLst/>
            <a:gdLst/>
            <a:ahLst/>
            <a:cxnLst/>
            <a:rect l="l" t="t" r="r" b="b"/>
            <a:pathLst>
              <a:path w="193417" h="208240">
                <a:moveTo>
                  <a:pt x="44707" y="0"/>
                </a:moveTo>
                <a:lnTo>
                  <a:pt x="0" y="208240"/>
                </a:lnTo>
                <a:lnTo>
                  <a:pt x="193417" y="119063"/>
                </a:lnTo>
                <a:lnTo>
                  <a:pt x="44707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651291" y="4522360"/>
            <a:ext cx="459756" cy="459756"/>
          </a:xfrm>
          <a:custGeom>
            <a:avLst/>
            <a:gdLst/>
            <a:ahLst/>
            <a:cxnLst/>
            <a:rect l="l" t="t" r="r" b="b"/>
            <a:pathLst>
              <a:path w="459756" h="459756">
                <a:moveTo>
                  <a:pt x="229877" y="0"/>
                </a:moveTo>
                <a:lnTo>
                  <a:pt x="174635" y="6680"/>
                </a:lnTo>
                <a:lnTo>
                  <a:pt x="124235" y="25658"/>
                </a:lnTo>
                <a:lnTo>
                  <a:pt x="80275" y="55336"/>
                </a:lnTo>
                <a:lnTo>
                  <a:pt x="44352" y="94115"/>
                </a:lnTo>
                <a:lnTo>
                  <a:pt x="18064" y="140399"/>
                </a:lnTo>
                <a:lnTo>
                  <a:pt x="3008" y="192591"/>
                </a:lnTo>
                <a:lnTo>
                  <a:pt x="0" y="229878"/>
                </a:lnTo>
                <a:lnTo>
                  <a:pt x="762" y="248732"/>
                </a:lnTo>
                <a:lnTo>
                  <a:pt x="11719" y="302538"/>
                </a:lnTo>
                <a:lnTo>
                  <a:pt x="34440" y="350968"/>
                </a:lnTo>
                <a:lnTo>
                  <a:pt x="67329" y="392426"/>
                </a:lnTo>
                <a:lnTo>
                  <a:pt x="108787" y="425315"/>
                </a:lnTo>
                <a:lnTo>
                  <a:pt x="157218" y="448037"/>
                </a:lnTo>
                <a:lnTo>
                  <a:pt x="211024" y="458994"/>
                </a:lnTo>
                <a:lnTo>
                  <a:pt x="229877" y="459756"/>
                </a:lnTo>
                <a:lnTo>
                  <a:pt x="248731" y="458994"/>
                </a:lnTo>
                <a:lnTo>
                  <a:pt x="302536" y="448037"/>
                </a:lnTo>
                <a:lnTo>
                  <a:pt x="350967" y="425315"/>
                </a:lnTo>
                <a:lnTo>
                  <a:pt x="392426" y="392426"/>
                </a:lnTo>
                <a:lnTo>
                  <a:pt x="425315" y="350968"/>
                </a:lnTo>
                <a:lnTo>
                  <a:pt x="448037" y="302538"/>
                </a:lnTo>
                <a:lnTo>
                  <a:pt x="458994" y="248732"/>
                </a:lnTo>
                <a:lnTo>
                  <a:pt x="459756" y="229878"/>
                </a:lnTo>
                <a:lnTo>
                  <a:pt x="458994" y="211025"/>
                </a:lnTo>
                <a:lnTo>
                  <a:pt x="448037" y="157219"/>
                </a:lnTo>
                <a:lnTo>
                  <a:pt x="425315" y="108788"/>
                </a:lnTo>
                <a:lnTo>
                  <a:pt x="392426" y="67330"/>
                </a:lnTo>
                <a:lnTo>
                  <a:pt x="350967" y="34441"/>
                </a:lnTo>
                <a:lnTo>
                  <a:pt x="302536" y="11719"/>
                </a:lnTo>
                <a:lnTo>
                  <a:pt x="248731" y="762"/>
                </a:lnTo>
                <a:lnTo>
                  <a:pt x="229877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651291" y="4522360"/>
            <a:ext cx="459755" cy="459755"/>
          </a:xfrm>
          <a:custGeom>
            <a:avLst/>
            <a:gdLst/>
            <a:ahLst/>
            <a:cxnLst/>
            <a:rect l="l" t="t" r="r" b="b"/>
            <a:pathLst>
              <a:path w="459755" h="459755">
                <a:moveTo>
                  <a:pt x="0" y="229877"/>
                </a:moveTo>
                <a:lnTo>
                  <a:pt x="6680" y="174635"/>
                </a:lnTo>
                <a:lnTo>
                  <a:pt x="25658" y="124235"/>
                </a:lnTo>
                <a:lnTo>
                  <a:pt x="55335" y="80275"/>
                </a:lnTo>
                <a:lnTo>
                  <a:pt x="94114" y="44353"/>
                </a:lnTo>
                <a:lnTo>
                  <a:pt x="140398" y="18064"/>
                </a:lnTo>
                <a:lnTo>
                  <a:pt x="192590" y="3008"/>
                </a:lnTo>
                <a:lnTo>
                  <a:pt x="229877" y="0"/>
                </a:lnTo>
                <a:lnTo>
                  <a:pt x="248731" y="762"/>
                </a:lnTo>
                <a:lnTo>
                  <a:pt x="302537" y="11719"/>
                </a:lnTo>
                <a:lnTo>
                  <a:pt x="350967" y="34441"/>
                </a:lnTo>
                <a:lnTo>
                  <a:pt x="392426" y="67329"/>
                </a:lnTo>
                <a:lnTo>
                  <a:pt x="425314" y="108788"/>
                </a:lnTo>
                <a:lnTo>
                  <a:pt x="448036" y="157218"/>
                </a:lnTo>
                <a:lnTo>
                  <a:pt x="458993" y="211024"/>
                </a:lnTo>
                <a:lnTo>
                  <a:pt x="459755" y="229877"/>
                </a:lnTo>
                <a:lnTo>
                  <a:pt x="458993" y="248731"/>
                </a:lnTo>
                <a:lnTo>
                  <a:pt x="448036" y="302537"/>
                </a:lnTo>
                <a:lnTo>
                  <a:pt x="425314" y="350967"/>
                </a:lnTo>
                <a:lnTo>
                  <a:pt x="392426" y="392426"/>
                </a:lnTo>
                <a:lnTo>
                  <a:pt x="350967" y="425314"/>
                </a:lnTo>
                <a:lnTo>
                  <a:pt x="302537" y="448036"/>
                </a:lnTo>
                <a:lnTo>
                  <a:pt x="248731" y="458993"/>
                </a:lnTo>
                <a:lnTo>
                  <a:pt x="229877" y="459755"/>
                </a:lnTo>
                <a:lnTo>
                  <a:pt x="211024" y="458993"/>
                </a:lnTo>
                <a:lnTo>
                  <a:pt x="157218" y="448036"/>
                </a:lnTo>
                <a:lnTo>
                  <a:pt x="108787" y="425314"/>
                </a:lnTo>
                <a:lnTo>
                  <a:pt x="67329" y="392426"/>
                </a:lnTo>
                <a:lnTo>
                  <a:pt x="34440" y="350967"/>
                </a:lnTo>
                <a:lnTo>
                  <a:pt x="11719" y="302537"/>
                </a:lnTo>
                <a:lnTo>
                  <a:pt x="762" y="248731"/>
                </a:lnTo>
                <a:lnTo>
                  <a:pt x="0" y="22987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651291" y="5461031"/>
            <a:ext cx="459756" cy="459756"/>
          </a:xfrm>
          <a:custGeom>
            <a:avLst/>
            <a:gdLst/>
            <a:ahLst/>
            <a:cxnLst/>
            <a:rect l="l" t="t" r="r" b="b"/>
            <a:pathLst>
              <a:path w="459756" h="459756">
                <a:moveTo>
                  <a:pt x="229877" y="0"/>
                </a:moveTo>
                <a:lnTo>
                  <a:pt x="174635" y="6680"/>
                </a:lnTo>
                <a:lnTo>
                  <a:pt x="124235" y="25658"/>
                </a:lnTo>
                <a:lnTo>
                  <a:pt x="80275" y="55336"/>
                </a:lnTo>
                <a:lnTo>
                  <a:pt x="44352" y="94115"/>
                </a:lnTo>
                <a:lnTo>
                  <a:pt x="18064" y="140399"/>
                </a:lnTo>
                <a:lnTo>
                  <a:pt x="3008" y="192591"/>
                </a:lnTo>
                <a:lnTo>
                  <a:pt x="0" y="229878"/>
                </a:lnTo>
                <a:lnTo>
                  <a:pt x="762" y="248731"/>
                </a:lnTo>
                <a:lnTo>
                  <a:pt x="11719" y="302537"/>
                </a:lnTo>
                <a:lnTo>
                  <a:pt x="34440" y="350968"/>
                </a:lnTo>
                <a:lnTo>
                  <a:pt x="67329" y="392426"/>
                </a:lnTo>
                <a:lnTo>
                  <a:pt x="108787" y="425315"/>
                </a:lnTo>
                <a:lnTo>
                  <a:pt x="157218" y="448036"/>
                </a:lnTo>
                <a:lnTo>
                  <a:pt x="211024" y="458994"/>
                </a:lnTo>
                <a:lnTo>
                  <a:pt x="229877" y="459756"/>
                </a:lnTo>
                <a:lnTo>
                  <a:pt x="248731" y="458994"/>
                </a:lnTo>
                <a:lnTo>
                  <a:pt x="302536" y="448036"/>
                </a:lnTo>
                <a:lnTo>
                  <a:pt x="350967" y="425315"/>
                </a:lnTo>
                <a:lnTo>
                  <a:pt x="392426" y="392426"/>
                </a:lnTo>
                <a:lnTo>
                  <a:pt x="425315" y="350968"/>
                </a:lnTo>
                <a:lnTo>
                  <a:pt x="448037" y="302537"/>
                </a:lnTo>
                <a:lnTo>
                  <a:pt x="458994" y="248731"/>
                </a:lnTo>
                <a:lnTo>
                  <a:pt x="459756" y="229878"/>
                </a:lnTo>
                <a:lnTo>
                  <a:pt x="458994" y="211024"/>
                </a:lnTo>
                <a:lnTo>
                  <a:pt x="448037" y="157219"/>
                </a:lnTo>
                <a:lnTo>
                  <a:pt x="425315" y="108788"/>
                </a:lnTo>
                <a:lnTo>
                  <a:pt x="392426" y="67330"/>
                </a:lnTo>
                <a:lnTo>
                  <a:pt x="350967" y="34441"/>
                </a:lnTo>
                <a:lnTo>
                  <a:pt x="302536" y="11719"/>
                </a:lnTo>
                <a:lnTo>
                  <a:pt x="248731" y="762"/>
                </a:lnTo>
                <a:lnTo>
                  <a:pt x="229877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651291" y="5461031"/>
            <a:ext cx="459755" cy="459755"/>
          </a:xfrm>
          <a:custGeom>
            <a:avLst/>
            <a:gdLst/>
            <a:ahLst/>
            <a:cxnLst/>
            <a:rect l="l" t="t" r="r" b="b"/>
            <a:pathLst>
              <a:path w="459755" h="459755">
                <a:moveTo>
                  <a:pt x="0" y="229877"/>
                </a:moveTo>
                <a:lnTo>
                  <a:pt x="6680" y="174635"/>
                </a:lnTo>
                <a:lnTo>
                  <a:pt x="25658" y="124235"/>
                </a:lnTo>
                <a:lnTo>
                  <a:pt x="55335" y="80275"/>
                </a:lnTo>
                <a:lnTo>
                  <a:pt x="94114" y="44353"/>
                </a:lnTo>
                <a:lnTo>
                  <a:pt x="140398" y="18064"/>
                </a:lnTo>
                <a:lnTo>
                  <a:pt x="192590" y="3008"/>
                </a:lnTo>
                <a:lnTo>
                  <a:pt x="229877" y="0"/>
                </a:lnTo>
                <a:lnTo>
                  <a:pt x="248731" y="762"/>
                </a:lnTo>
                <a:lnTo>
                  <a:pt x="302537" y="11719"/>
                </a:lnTo>
                <a:lnTo>
                  <a:pt x="350967" y="34441"/>
                </a:lnTo>
                <a:lnTo>
                  <a:pt x="392426" y="67329"/>
                </a:lnTo>
                <a:lnTo>
                  <a:pt x="425314" y="108788"/>
                </a:lnTo>
                <a:lnTo>
                  <a:pt x="448036" y="157218"/>
                </a:lnTo>
                <a:lnTo>
                  <a:pt x="458993" y="211024"/>
                </a:lnTo>
                <a:lnTo>
                  <a:pt x="459755" y="229877"/>
                </a:lnTo>
                <a:lnTo>
                  <a:pt x="458993" y="248731"/>
                </a:lnTo>
                <a:lnTo>
                  <a:pt x="448036" y="302537"/>
                </a:lnTo>
                <a:lnTo>
                  <a:pt x="425314" y="350967"/>
                </a:lnTo>
                <a:lnTo>
                  <a:pt x="392426" y="392426"/>
                </a:lnTo>
                <a:lnTo>
                  <a:pt x="350967" y="425314"/>
                </a:lnTo>
                <a:lnTo>
                  <a:pt x="302537" y="448036"/>
                </a:lnTo>
                <a:lnTo>
                  <a:pt x="248731" y="458993"/>
                </a:lnTo>
                <a:lnTo>
                  <a:pt x="229877" y="459755"/>
                </a:lnTo>
                <a:lnTo>
                  <a:pt x="211024" y="458993"/>
                </a:lnTo>
                <a:lnTo>
                  <a:pt x="157218" y="448036"/>
                </a:lnTo>
                <a:lnTo>
                  <a:pt x="108787" y="425314"/>
                </a:lnTo>
                <a:lnTo>
                  <a:pt x="67329" y="392426"/>
                </a:lnTo>
                <a:lnTo>
                  <a:pt x="34440" y="350967"/>
                </a:lnTo>
                <a:lnTo>
                  <a:pt x="11719" y="302537"/>
                </a:lnTo>
                <a:lnTo>
                  <a:pt x="762" y="248731"/>
                </a:lnTo>
                <a:lnTo>
                  <a:pt x="0" y="22987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83695" y="4524633"/>
            <a:ext cx="459755" cy="459756"/>
          </a:xfrm>
          <a:custGeom>
            <a:avLst/>
            <a:gdLst/>
            <a:ahLst/>
            <a:cxnLst/>
            <a:rect l="l" t="t" r="r" b="b"/>
            <a:pathLst>
              <a:path w="459755" h="459756">
                <a:moveTo>
                  <a:pt x="229877" y="0"/>
                </a:moveTo>
                <a:lnTo>
                  <a:pt x="174635" y="6680"/>
                </a:lnTo>
                <a:lnTo>
                  <a:pt x="124235" y="25658"/>
                </a:lnTo>
                <a:lnTo>
                  <a:pt x="80275" y="55335"/>
                </a:lnTo>
                <a:lnTo>
                  <a:pt x="44352" y="94114"/>
                </a:lnTo>
                <a:lnTo>
                  <a:pt x="18064" y="140398"/>
                </a:lnTo>
                <a:lnTo>
                  <a:pt x="3008" y="192590"/>
                </a:lnTo>
                <a:lnTo>
                  <a:pt x="0" y="229877"/>
                </a:lnTo>
                <a:lnTo>
                  <a:pt x="762" y="248731"/>
                </a:lnTo>
                <a:lnTo>
                  <a:pt x="11719" y="302536"/>
                </a:lnTo>
                <a:lnTo>
                  <a:pt x="34440" y="350967"/>
                </a:lnTo>
                <a:lnTo>
                  <a:pt x="67329" y="392426"/>
                </a:lnTo>
                <a:lnTo>
                  <a:pt x="108787" y="425315"/>
                </a:lnTo>
                <a:lnTo>
                  <a:pt x="157218" y="448037"/>
                </a:lnTo>
                <a:lnTo>
                  <a:pt x="211024" y="458994"/>
                </a:lnTo>
                <a:lnTo>
                  <a:pt x="229877" y="459756"/>
                </a:lnTo>
                <a:lnTo>
                  <a:pt x="248731" y="458994"/>
                </a:lnTo>
                <a:lnTo>
                  <a:pt x="302536" y="448037"/>
                </a:lnTo>
                <a:lnTo>
                  <a:pt x="350967" y="425315"/>
                </a:lnTo>
                <a:lnTo>
                  <a:pt x="392425" y="392426"/>
                </a:lnTo>
                <a:lnTo>
                  <a:pt x="425314" y="350967"/>
                </a:lnTo>
                <a:lnTo>
                  <a:pt x="448035" y="302536"/>
                </a:lnTo>
                <a:lnTo>
                  <a:pt x="458993" y="248731"/>
                </a:lnTo>
                <a:lnTo>
                  <a:pt x="459755" y="229877"/>
                </a:lnTo>
                <a:lnTo>
                  <a:pt x="458993" y="211024"/>
                </a:lnTo>
                <a:lnTo>
                  <a:pt x="448035" y="157218"/>
                </a:lnTo>
                <a:lnTo>
                  <a:pt x="425314" y="108787"/>
                </a:lnTo>
                <a:lnTo>
                  <a:pt x="392425" y="67329"/>
                </a:lnTo>
                <a:lnTo>
                  <a:pt x="350967" y="34440"/>
                </a:lnTo>
                <a:lnTo>
                  <a:pt x="302536" y="11719"/>
                </a:lnTo>
                <a:lnTo>
                  <a:pt x="248731" y="762"/>
                </a:lnTo>
                <a:lnTo>
                  <a:pt x="229877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83695" y="4524633"/>
            <a:ext cx="459755" cy="459755"/>
          </a:xfrm>
          <a:custGeom>
            <a:avLst/>
            <a:gdLst/>
            <a:ahLst/>
            <a:cxnLst/>
            <a:rect l="l" t="t" r="r" b="b"/>
            <a:pathLst>
              <a:path w="459755" h="459755">
                <a:moveTo>
                  <a:pt x="0" y="229878"/>
                </a:moveTo>
                <a:lnTo>
                  <a:pt x="6680" y="174635"/>
                </a:lnTo>
                <a:lnTo>
                  <a:pt x="25658" y="124235"/>
                </a:lnTo>
                <a:lnTo>
                  <a:pt x="55335" y="80275"/>
                </a:lnTo>
                <a:lnTo>
                  <a:pt x="94115" y="44353"/>
                </a:lnTo>
                <a:lnTo>
                  <a:pt x="140399" y="18064"/>
                </a:lnTo>
                <a:lnTo>
                  <a:pt x="192590" y="3008"/>
                </a:lnTo>
                <a:lnTo>
                  <a:pt x="229878" y="0"/>
                </a:lnTo>
                <a:lnTo>
                  <a:pt x="248731" y="762"/>
                </a:lnTo>
                <a:lnTo>
                  <a:pt x="302537" y="11719"/>
                </a:lnTo>
                <a:lnTo>
                  <a:pt x="350967" y="34440"/>
                </a:lnTo>
                <a:lnTo>
                  <a:pt x="392426" y="67329"/>
                </a:lnTo>
                <a:lnTo>
                  <a:pt x="425314" y="108788"/>
                </a:lnTo>
                <a:lnTo>
                  <a:pt x="448036" y="157218"/>
                </a:lnTo>
                <a:lnTo>
                  <a:pt x="458993" y="211024"/>
                </a:lnTo>
                <a:lnTo>
                  <a:pt x="459755" y="229878"/>
                </a:lnTo>
                <a:lnTo>
                  <a:pt x="458993" y="248731"/>
                </a:lnTo>
                <a:lnTo>
                  <a:pt x="448036" y="302537"/>
                </a:lnTo>
                <a:lnTo>
                  <a:pt x="425314" y="350967"/>
                </a:lnTo>
                <a:lnTo>
                  <a:pt x="392426" y="392426"/>
                </a:lnTo>
                <a:lnTo>
                  <a:pt x="350967" y="425314"/>
                </a:lnTo>
                <a:lnTo>
                  <a:pt x="302537" y="448036"/>
                </a:lnTo>
                <a:lnTo>
                  <a:pt x="248731" y="458993"/>
                </a:lnTo>
                <a:lnTo>
                  <a:pt x="229878" y="459755"/>
                </a:lnTo>
                <a:lnTo>
                  <a:pt x="211024" y="458993"/>
                </a:lnTo>
                <a:lnTo>
                  <a:pt x="157218" y="448036"/>
                </a:lnTo>
                <a:lnTo>
                  <a:pt x="108788" y="425314"/>
                </a:lnTo>
                <a:lnTo>
                  <a:pt x="67329" y="392426"/>
                </a:lnTo>
                <a:lnTo>
                  <a:pt x="34441" y="350967"/>
                </a:lnTo>
                <a:lnTo>
                  <a:pt x="11719" y="302537"/>
                </a:lnTo>
                <a:lnTo>
                  <a:pt x="762" y="248731"/>
                </a:lnTo>
                <a:lnTo>
                  <a:pt x="0" y="229878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683695" y="5463304"/>
            <a:ext cx="459755" cy="459756"/>
          </a:xfrm>
          <a:custGeom>
            <a:avLst/>
            <a:gdLst/>
            <a:ahLst/>
            <a:cxnLst/>
            <a:rect l="l" t="t" r="r" b="b"/>
            <a:pathLst>
              <a:path w="459755" h="459756">
                <a:moveTo>
                  <a:pt x="229877" y="0"/>
                </a:moveTo>
                <a:lnTo>
                  <a:pt x="174635" y="6680"/>
                </a:lnTo>
                <a:lnTo>
                  <a:pt x="124235" y="25658"/>
                </a:lnTo>
                <a:lnTo>
                  <a:pt x="80275" y="55335"/>
                </a:lnTo>
                <a:lnTo>
                  <a:pt x="44352" y="94114"/>
                </a:lnTo>
                <a:lnTo>
                  <a:pt x="18064" y="140398"/>
                </a:lnTo>
                <a:lnTo>
                  <a:pt x="3008" y="192590"/>
                </a:lnTo>
                <a:lnTo>
                  <a:pt x="0" y="229878"/>
                </a:lnTo>
                <a:lnTo>
                  <a:pt x="762" y="248731"/>
                </a:lnTo>
                <a:lnTo>
                  <a:pt x="11719" y="302537"/>
                </a:lnTo>
                <a:lnTo>
                  <a:pt x="34440" y="350967"/>
                </a:lnTo>
                <a:lnTo>
                  <a:pt x="67329" y="392426"/>
                </a:lnTo>
                <a:lnTo>
                  <a:pt x="108787" y="425314"/>
                </a:lnTo>
                <a:lnTo>
                  <a:pt x="157218" y="448036"/>
                </a:lnTo>
                <a:lnTo>
                  <a:pt x="211024" y="458993"/>
                </a:lnTo>
                <a:lnTo>
                  <a:pt x="229877" y="459756"/>
                </a:lnTo>
                <a:lnTo>
                  <a:pt x="248731" y="458993"/>
                </a:lnTo>
                <a:lnTo>
                  <a:pt x="302536" y="448036"/>
                </a:lnTo>
                <a:lnTo>
                  <a:pt x="350967" y="425314"/>
                </a:lnTo>
                <a:lnTo>
                  <a:pt x="392425" y="392426"/>
                </a:lnTo>
                <a:lnTo>
                  <a:pt x="425314" y="350967"/>
                </a:lnTo>
                <a:lnTo>
                  <a:pt x="448035" y="302537"/>
                </a:lnTo>
                <a:lnTo>
                  <a:pt x="458993" y="248731"/>
                </a:lnTo>
                <a:lnTo>
                  <a:pt x="459755" y="229878"/>
                </a:lnTo>
                <a:lnTo>
                  <a:pt x="458993" y="211024"/>
                </a:lnTo>
                <a:lnTo>
                  <a:pt x="448035" y="157218"/>
                </a:lnTo>
                <a:lnTo>
                  <a:pt x="425314" y="108787"/>
                </a:lnTo>
                <a:lnTo>
                  <a:pt x="392425" y="67329"/>
                </a:lnTo>
                <a:lnTo>
                  <a:pt x="350967" y="34440"/>
                </a:lnTo>
                <a:lnTo>
                  <a:pt x="302536" y="11719"/>
                </a:lnTo>
                <a:lnTo>
                  <a:pt x="248731" y="762"/>
                </a:lnTo>
                <a:lnTo>
                  <a:pt x="229877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683695" y="5463304"/>
            <a:ext cx="459755" cy="459755"/>
          </a:xfrm>
          <a:custGeom>
            <a:avLst/>
            <a:gdLst/>
            <a:ahLst/>
            <a:cxnLst/>
            <a:rect l="l" t="t" r="r" b="b"/>
            <a:pathLst>
              <a:path w="459755" h="459755">
                <a:moveTo>
                  <a:pt x="0" y="229877"/>
                </a:moveTo>
                <a:lnTo>
                  <a:pt x="6680" y="174635"/>
                </a:lnTo>
                <a:lnTo>
                  <a:pt x="25658" y="124235"/>
                </a:lnTo>
                <a:lnTo>
                  <a:pt x="55335" y="80275"/>
                </a:lnTo>
                <a:lnTo>
                  <a:pt x="94115" y="44353"/>
                </a:lnTo>
                <a:lnTo>
                  <a:pt x="140399" y="18064"/>
                </a:lnTo>
                <a:lnTo>
                  <a:pt x="192590" y="3008"/>
                </a:lnTo>
                <a:lnTo>
                  <a:pt x="229878" y="0"/>
                </a:lnTo>
                <a:lnTo>
                  <a:pt x="248731" y="762"/>
                </a:lnTo>
                <a:lnTo>
                  <a:pt x="302537" y="11719"/>
                </a:lnTo>
                <a:lnTo>
                  <a:pt x="350967" y="34441"/>
                </a:lnTo>
                <a:lnTo>
                  <a:pt x="392426" y="67329"/>
                </a:lnTo>
                <a:lnTo>
                  <a:pt x="425314" y="108788"/>
                </a:lnTo>
                <a:lnTo>
                  <a:pt x="448036" y="157218"/>
                </a:lnTo>
                <a:lnTo>
                  <a:pt x="458993" y="211024"/>
                </a:lnTo>
                <a:lnTo>
                  <a:pt x="459755" y="229877"/>
                </a:lnTo>
                <a:lnTo>
                  <a:pt x="458993" y="248731"/>
                </a:lnTo>
                <a:lnTo>
                  <a:pt x="448036" y="302537"/>
                </a:lnTo>
                <a:lnTo>
                  <a:pt x="425314" y="350967"/>
                </a:lnTo>
                <a:lnTo>
                  <a:pt x="392426" y="392426"/>
                </a:lnTo>
                <a:lnTo>
                  <a:pt x="350967" y="425314"/>
                </a:lnTo>
                <a:lnTo>
                  <a:pt x="302537" y="448036"/>
                </a:lnTo>
                <a:lnTo>
                  <a:pt x="248731" y="458993"/>
                </a:lnTo>
                <a:lnTo>
                  <a:pt x="229878" y="459755"/>
                </a:lnTo>
                <a:lnTo>
                  <a:pt x="211024" y="458993"/>
                </a:lnTo>
                <a:lnTo>
                  <a:pt x="157218" y="448036"/>
                </a:lnTo>
                <a:lnTo>
                  <a:pt x="108788" y="425314"/>
                </a:lnTo>
                <a:lnTo>
                  <a:pt x="67329" y="392426"/>
                </a:lnTo>
                <a:lnTo>
                  <a:pt x="34441" y="350967"/>
                </a:lnTo>
                <a:lnTo>
                  <a:pt x="11719" y="302537"/>
                </a:lnTo>
                <a:lnTo>
                  <a:pt x="762" y="248731"/>
                </a:lnTo>
                <a:lnTo>
                  <a:pt x="0" y="229877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469958"/>
            <a:ext cx="471805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70" dirty="0">
                <a:latin typeface="Arial"/>
                <a:cs typeface="Arial"/>
              </a:rPr>
              <a:t>Machine </a:t>
            </a:r>
            <a:r>
              <a:rPr sz="3200" spc="-110" dirty="0">
                <a:latin typeface="Arial"/>
                <a:cs typeface="Arial"/>
              </a:rPr>
              <a:t>Lea</a:t>
            </a:r>
            <a:r>
              <a:rPr sz="3200" spc="-10" dirty="0">
                <a:latin typeface="Arial"/>
                <a:cs typeface="Arial"/>
              </a:rPr>
              <a:t>r</a:t>
            </a:r>
            <a:r>
              <a:rPr sz="3200" spc="-65" dirty="0">
                <a:latin typeface="Arial"/>
                <a:cs typeface="Arial"/>
              </a:rPr>
              <a:t>ning </a:t>
            </a:r>
            <a:r>
              <a:rPr sz="3200" spc="-70" dirty="0">
                <a:latin typeface="Arial"/>
                <a:cs typeface="Arial"/>
              </a:rPr>
              <a:t>example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5887085" cy="837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595"/>
              </a:lnSpc>
              <a:tabLst>
                <a:tab pos="2522220" algn="l"/>
              </a:tabLst>
            </a:pPr>
            <a:r>
              <a:rPr sz="5500" spc="-70" dirty="0">
                <a:latin typeface="Arial"/>
                <a:cs typeface="Arial"/>
              </a:rPr>
              <a:t>Logistic	</a:t>
            </a:r>
            <a:r>
              <a:rPr sz="5500" spc="-204" dirty="0">
                <a:latin typeface="Arial"/>
                <a:cs typeface="Arial"/>
              </a:rPr>
              <a:t>Reg</a:t>
            </a:r>
            <a:r>
              <a:rPr sz="5500" spc="-210" dirty="0">
                <a:latin typeface="Arial"/>
                <a:cs typeface="Arial"/>
              </a:rPr>
              <a:t>r</a:t>
            </a:r>
            <a:r>
              <a:rPr sz="5500" spc="-135" dirty="0">
                <a:latin typeface="Arial"/>
                <a:cs typeface="Arial"/>
              </a:rPr>
              <a:t>ession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790927"/>
            <a:ext cx="7785100" cy="4194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440" marR="1192530">
              <a:lnSpc>
                <a:spcPct val="197400"/>
              </a:lnSpc>
            </a:pPr>
            <a:r>
              <a:rPr sz="1900" spc="-20" dirty="0">
                <a:latin typeface="Consolas"/>
                <a:cs typeface="Consolas"/>
              </a:rPr>
              <a:t>dat</a:t>
            </a:r>
            <a:r>
              <a:rPr sz="1900" spc="-15" dirty="0">
                <a:latin typeface="Consolas"/>
                <a:cs typeface="Consolas"/>
              </a:rPr>
              <a:t>a =</a:t>
            </a:r>
            <a:r>
              <a:rPr sz="1900" spc="-5" dirty="0">
                <a:latin typeface="Consolas"/>
                <a:cs typeface="Consolas"/>
              </a:rPr>
              <a:t> </a:t>
            </a:r>
            <a:r>
              <a:rPr sz="1900" spc="-20" dirty="0">
                <a:latin typeface="Consolas"/>
                <a:cs typeface="Consolas"/>
              </a:rPr>
              <a:t>spark.textFil</a:t>
            </a:r>
            <a:r>
              <a:rPr sz="1900" spc="-10" dirty="0">
                <a:latin typeface="Consolas"/>
                <a:cs typeface="Consolas"/>
              </a:rPr>
              <a:t>e</a:t>
            </a:r>
            <a:r>
              <a:rPr sz="1900" spc="-20" dirty="0">
                <a:latin typeface="Consolas"/>
                <a:cs typeface="Consolas"/>
              </a:rPr>
              <a:t>(...)</a:t>
            </a: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ma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p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readPoin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t</a:t>
            </a:r>
            <a:r>
              <a:rPr sz="1900" spc="-20" dirty="0">
                <a:latin typeface="Consolas"/>
                <a:cs typeface="Consolas"/>
              </a:rPr>
              <a:t>)</a:t>
            </a: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cach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e</a:t>
            </a:r>
            <a:r>
              <a:rPr sz="1900" spc="-20" dirty="0">
                <a:latin typeface="Consolas"/>
                <a:cs typeface="Consolas"/>
              </a:rPr>
              <a:t>() </a:t>
            </a:r>
            <a:r>
              <a:rPr sz="1900" spc="-15" dirty="0">
                <a:latin typeface="Consolas"/>
                <a:cs typeface="Consolas"/>
              </a:rPr>
              <a:t>w</a:t>
            </a:r>
            <a:r>
              <a:rPr sz="1900" spc="-5" dirty="0">
                <a:latin typeface="Consolas"/>
                <a:cs typeface="Consolas"/>
              </a:rPr>
              <a:t> </a:t>
            </a:r>
            <a:r>
              <a:rPr sz="1900" spc="-15" dirty="0">
                <a:latin typeface="Consolas"/>
                <a:cs typeface="Consolas"/>
              </a:rPr>
              <a:t>=</a:t>
            </a:r>
            <a:r>
              <a:rPr sz="1900" spc="-5" dirty="0">
                <a:latin typeface="Consolas"/>
                <a:cs typeface="Consolas"/>
              </a:rPr>
              <a:t> </a:t>
            </a:r>
            <a:r>
              <a:rPr sz="1900" spc="-20" dirty="0">
                <a:latin typeface="Consolas"/>
                <a:cs typeface="Consolas"/>
              </a:rPr>
              <a:t>numpy.random.ran</a:t>
            </a:r>
            <a:r>
              <a:rPr sz="1900" spc="-10" dirty="0">
                <a:latin typeface="Consolas"/>
                <a:cs typeface="Consolas"/>
              </a:rPr>
              <a:t>d</a:t>
            </a:r>
            <a:r>
              <a:rPr sz="1900" spc="-20" dirty="0">
                <a:latin typeface="Consolas"/>
                <a:cs typeface="Consolas"/>
              </a:rPr>
              <a:t>(D)</a:t>
            </a:r>
            <a:endParaRPr sz="1900">
              <a:latin typeface="Consolas"/>
              <a:cs typeface="Consola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marL="621665" marR="3315335" indent="-530860">
              <a:lnSpc>
                <a:spcPct val="100899"/>
              </a:lnSpc>
              <a:tabLst>
                <a:tab pos="1285240" algn="l"/>
              </a:tabLst>
            </a:pPr>
            <a:r>
              <a:rPr sz="1900" b="1" spc="-20" dirty="0">
                <a:latin typeface="Consolas"/>
                <a:cs typeface="Consolas"/>
              </a:rPr>
              <a:t>fo</a:t>
            </a:r>
            <a:r>
              <a:rPr sz="1900" b="1" spc="-15" dirty="0">
                <a:latin typeface="Consolas"/>
                <a:cs typeface="Consolas"/>
              </a:rPr>
              <a:t>r </a:t>
            </a:r>
            <a:r>
              <a:rPr sz="1900" spc="-15" dirty="0">
                <a:latin typeface="Consolas"/>
                <a:cs typeface="Consolas"/>
              </a:rPr>
              <a:t>i</a:t>
            </a:r>
            <a:r>
              <a:rPr sz="1900" spc="-5" dirty="0">
                <a:latin typeface="Consolas"/>
                <a:cs typeface="Consolas"/>
              </a:rPr>
              <a:t> </a:t>
            </a:r>
            <a:r>
              <a:rPr sz="1900" b="1" spc="-20" dirty="0">
                <a:latin typeface="Consolas"/>
                <a:cs typeface="Consolas"/>
              </a:rPr>
              <a:t>i</a:t>
            </a:r>
            <a:r>
              <a:rPr sz="1900" b="1" spc="-15" dirty="0">
                <a:latin typeface="Consolas"/>
                <a:cs typeface="Consolas"/>
              </a:rPr>
              <a:t>n	</a:t>
            </a:r>
            <a:r>
              <a:rPr sz="1900" spc="-20" dirty="0">
                <a:latin typeface="Consolas"/>
                <a:cs typeface="Consolas"/>
              </a:rPr>
              <a:t>range(iterations): gradien</a:t>
            </a:r>
            <a:r>
              <a:rPr sz="1900" spc="-15" dirty="0">
                <a:latin typeface="Consolas"/>
                <a:cs typeface="Consolas"/>
              </a:rPr>
              <a:t>t =</a:t>
            </a:r>
            <a:r>
              <a:rPr sz="1900" spc="-5" dirty="0">
                <a:latin typeface="Consolas"/>
                <a:cs typeface="Consolas"/>
              </a:rPr>
              <a:t> </a:t>
            </a:r>
            <a:r>
              <a:rPr sz="1900" spc="-20" dirty="0">
                <a:latin typeface="Consolas"/>
                <a:cs typeface="Consolas"/>
              </a:rPr>
              <a:t>data</a:t>
            </a: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ma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p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p:</a:t>
            </a:r>
            <a:endParaRPr sz="1900">
              <a:latin typeface="Consolas"/>
              <a:cs typeface="Consolas"/>
            </a:endParaRPr>
          </a:p>
          <a:p>
            <a:pPr marL="1152525">
              <a:lnSpc>
                <a:spcPts val="2200"/>
              </a:lnSpc>
              <a:tabLst>
                <a:tab pos="1550670" algn="l"/>
                <a:tab pos="2213610" algn="l"/>
              </a:tabLst>
            </a:pP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(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1	/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(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1	+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ex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p</a:t>
            </a:r>
            <a:r>
              <a:rPr sz="1900" spc="-540" dirty="0">
                <a:solidFill>
                  <a:srgbClr val="FF0080"/>
                </a:solidFill>
                <a:latin typeface="Consolas"/>
                <a:cs typeface="Consolas"/>
              </a:rPr>
              <a:t>(-­</a:t>
            </a:r>
            <a:r>
              <a:rPr sz="1900" spc="-535" dirty="0">
                <a:solidFill>
                  <a:srgbClr val="FF0080"/>
                </a:solidFill>
                <a:latin typeface="Consolas"/>
                <a:cs typeface="Consolas"/>
              </a:rPr>
              <a:t>‐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p.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y *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w.do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t(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p.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x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)))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) *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p.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y *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p.x</a:t>
            </a:r>
            <a:endParaRPr sz="1900">
              <a:latin typeface="Consolas"/>
              <a:cs typeface="Consolas"/>
            </a:endParaRPr>
          </a:p>
          <a:p>
            <a:pPr marL="621665" marR="3448050" indent="0">
              <a:lnSpc>
                <a:spcPct val="100899"/>
              </a:lnSpc>
              <a:tabLst>
                <a:tab pos="1285240" algn="l"/>
                <a:tab pos="3142615" algn="l"/>
                <a:tab pos="3540125" algn="l"/>
              </a:tabLst>
            </a:pPr>
            <a:r>
              <a:rPr sz="1900" spc="-20" dirty="0">
                <a:latin typeface="Consolas"/>
                <a:cs typeface="Consolas"/>
              </a:rPr>
              <a:t>)</a:t>
            </a:r>
            <a:r>
              <a:rPr sz="1900" spc="-15" dirty="0">
                <a:latin typeface="Consolas"/>
                <a:cs typeface="Consolas"/>
              </a:rPr>
              <a:t>.</a:t>
            </a:r>
            <a:r>
              <a:rPr sz="1900" spc="-20" dirty="0">
                <a:solidFill>
                  <a:srgbClr val="3366FF"/>
                </a:solidFill>
                <a:latin typeface="Consolas"/>
                <a:cs typeface="Consolas"/>
              </a:rPr>
              <a:t>reduc</a:t>
            </a:r>
            <a:r>
              <a:rPr sz="1900" spc="-15" dirty="0">
                <a:solidFill>
                  <a:srgbClr val="3366FF"/>
                </a:solidFill>
                <a:latin typeface="Consolas"/>
                <a:cs typeface="Consolas"/>
              </a:rPr>
              <a:t>e</a:t>
            </a:r>
            <a:r>
              <a:rPr sz="1900" spc="-15" dirty="0">
                <a:latin typeface="Consolas"/>
                <a:cs typeface="Consolas"/>
              </a:rPr>
              <a:t>(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lambd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a 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a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,	</a:t>
            </a:r>
            <a:r>
              <a:rPr sz="1900" spc="-20" dirty="0">
                <a:solidFill>
                  <a:srgbClr val="FF0080"/>
                </a:solidFill>
                <a:latin typeface="Consolas"/>
                <a:cs typeface="Consolas"/>
              </a:rPr>
              <a:t>b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:	a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+</a:t>
            </a:r>
            <a:r>
              <a:rPr sz="1900" spc="-5" dirty="0">
                <a:solidFill>
                  <a:srgbClr val="FF0080"/>
                </a:solidFill>
                <a:latin typeface="Consolas"/>
                <a:cs typeface="Consolas"/>
              </a:rPr>
              <a:t> </a:t>
            </a:r>
            <a:r>
              <a:rPr sz="1900" spc="-15" dirty="0">
                <a:solidFill>
                  <a:srgbClr val="FF0080"/>
                </a:solidFill>
                <a:latin typeface="Consolas"/>
                <a:cs typeface="Consolas"/>
              </a:rPr>
              <a:t>b</a:t>
            </a:r>
            <a:r>
              <a:rPr sz="1900" spc="-15" dirty="0">
                <a:latin typeface="Consolas"/>
                <a:cs typeface="Consolas"/>
              </a:rPr>
              <a:t>) w</a:t>
            </a:r>
            <a:r>
              <a:rPr sz="1900" spc="-5" dirty="0">
                <a:latin typeface="Consolas"/>
                <a:cs typeface="Consolas"/>
              </a:rPr>
              <a:t> </a:t>
            </a:r>
            <a:r>
              <a:rPr sz="1900" spc="-540" dirty="0">
                <a:latin typeface="Consolas"/>
                <a:cs typeface="Consolas"/>
              </a:rPr>
              <a:t>-­‐</a:t>
            </a:r>
            <a:r>
              <a:rPr sz="1900" spc="-535" dirty="0">
                <a:latin typeface="Consolas"/>
                <a:cs typeface="Consolas"/>
              </a:rPr>
              <a:t>=	</a:t>
            </a:r>
            <a:r>
              <a:rPr sz="1900" spc="-20" dirty="0">
                <a:latin typeface="Consolas"/>
                <a:cs typeface="Consolas"/>
              </a:rPr>
              <a:t>gradient</a:t>
            </a:r>
            <a:endParaRPr sz="1900">
              <a:latin typeface="Consolas"/>
              <a:cs typeface="Consolas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20"/>
              </a:spcBef>
            </a:pPr>
            <a:endParaRPr sz="1300"/>
          </a:p>
          <a:p>
            <a:pPr marL="91440">
              <a:lnSpc>
                <a:spcPct val="100000"/>
              </a:lnSpc>
              <a:tabLst>
                <a:tab pos="2213610" algn="l"/>
              </a:tabLst>
            </a:pPr>
            <a:r>
              <a:rPr sz="1900" b="1" spc="-20" dirty="0">
                <a:latin typeface="Consolas"/>
                <a:cs typeface="Consolas"/>
              </a:rPr>
              <a:t>prin</a:t>
            </a:r>
            <a:r>
              <a:rPr sz="1900" b="1" spc="-15" dirty="0">
                <a:latin typeface="Consolas"/>
                <a:cs typeface="Consolas"/>
              </a:rPr>
              <a:t>t </a:t>
            </a:r>
            <a:r>
              <a:rPr sz="1900" spc="-20" dirty="0">
                <a:solidFill>
                  <a:srgbClr val="000090"/>
                </a:solidFill>
                <a:latin typeface="Consolas"/>
                <a:cs typeface="Consolas"/>
              </a:rPr>
              <a:t>“Fina</a:t>
            </a:r>
            <a:r>
              <a:rPr sz="1900" spc="-15" dirty="0">
                <a:solidFill>
                  <a:srgbClr val="000090"/>
                </a:solidFill>
                <a:latin typeface="Consolas"/>
                <a:cs typeface="Consolas"/>
              </a:rPr>
              <a:t>l </a:t>
            </a:r>
            <a:r>
              <a:rPr sz="1900" spc="-20" dirty="0">
                <a:solidFill>
                  <a:srgbClr val="000090"/>
                </a:solidFill>
                <a:latin typeface="Consolas"/>
                <a:cs typeface="Consolas"/>
              </a:rPr>
              <a:t>w</a:t>
            </a:r>
            <a:r>
              <a:rPr sz="1900" spc="-15" dirty="0">
                <a:solidFill>
                  <a:srgbClr val="000090"/>
                </a:solidFill>
                <a:latin typeface="Consolas"/>
                <a:cs typeface="Consolas"/>
              </a:rPr>
              <a:t>:	</a:t>
            </a:r>
            <a:r>
              <a:rPr sz="1900" spc="-20" dirty="0">
                <a:solidFill>
                  <a:srgbClr val="000090"/>
                </a:solidFill>
                <a:latin typeface="Consolas"/>
                <a:cs typeface="Consolas"/>
              </a:rPr>
              <a:t>%s</a:t>
            </a:r>
            <a:r>
              <a:rPr sz="1900" spc="-15" dirty="0">
                <a:solidFill>
                  <a:srgbClr val="000090"/>
                </a:solidFill>
                <a:latin typeface="Consolas"/>
                <a:cs typeface="Consolas"/>
              </a:rPr>
              <a:t>” </a:t>
            </a:r>
            <a:r>
              <a:rPr sz="1900" spc="-15" dirty="0">
                <a:latin typeface="Consolas"/>
                <a:cs typeface="Consolas"/>
              </a:rPr>
              <a:t>%</a:t>
            </a:r>
            <a:r>
              <a:rPr sz="1900" spc="-5" dirty="0">
                <a:latin typeface="Consolas"/>
                <a:cs typeface="Consolas"/>
              </a:rPr>
              <a:t> </a:t>
            </a:r>
            <a:r>
              <a:rPr sz="1900" spc="-15" dirty="0">
                <a:latin typeface="Consolas"/>
                <a:cs typeface="Consolas"/>
              </a:rPr>
              <a:t>w</a:t>
            </a:r>
            <a:endParaRPr sz="1900">
              <a:latin typeface="Consolas"/>
              <a:cs typeface="Consola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870075"/>
            <a:ext cx="7785098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73315"/>
            <a:ext cx="7841615" cy="792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240"/>
              </a:lnSpc>
              <a:tabLst>
                <a:tab pos="2385060" algn="l"/>
                <a:tab pos="5737225" algn="l"/>
              </a:tabLst>
            </a:pPr>
            <a:r>
              <a:rPr sz="5200" spc="-70" dirty="0">
                <a:latin typeface="Arial"/>
                <a:cs typeface="Arial"/>
              </a:rPr>
              <a:t>Logistic	</a:t>
            </a:r>
            <a:r>
              <a:rPr sz="5200" spc="-195" dirty="0">
                <a:latin typeface="Arial"/>
                <a:cs typeface="Arial"/>
              </a:rPr>
              <a:t>Reg</a:t>
            </a:r>
            <a:r>
              <a:rPr sz="5200" spc="-200" dirty="0">
                <a:latin typeface="Arial"/>
                <a:cs typeface="Arial"/>
              </a:rPr>
              <a:t>r</a:t>
            </a:r>
            <a:r>
              <a:rPr sz="5200" spc="-130" dirty="0">
                <a:latin typeface="Arial"/>
                <a:cs typeface="Arial"/>
              </a:rPr>
              <a:t>ession	</a:t>
            </a:r>
            <a:r>
              <a:rPr sz="5200" spc="-150" dirty="0">
                <a:latin typeface="Arial"/>
                <a:cs typeface="Arial"/>
              </a:rPr>
              <a:t>Results</a:t>
            </a:r>
            <a:endParaRPr sz="5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0486" y="4798146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0486" y="4419917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0486" y="4045844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0486" y="3671772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0486" y="3293542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0486" y="2919470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0486" y="2541241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0486" y="2167168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9086" y="5062450"/>
            <a:ext cx="353290" cy="116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59331" y="4642658"/>
            <a:ext cx="349134" cy="536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5417" y="4227021"/>
            <a:ext cx="353290" cy="951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5660" y="3391592"/>
            <a:ext cx="349134" cy="1787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1748" y="2560320"/>
            <a:ext cx="353290" cy="26185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0937" y="5091545"/>
            <a:ext cx="349134" cy="87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17025" y="5087389"/>
            <a:ext cx="353290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27269" y="5083232"/>
            <a:ext cx="349134" cy="955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33355" y="5074919"/>
            <a:ext cx="353290" cy="103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3600" y="5066607"/>
            <a:ext cx="349134" cy="1122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95835" y="5084122"/>
            <a:ext cx="259462" cy="886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3952" y="4667059"/>
            <a:ext cx="259462" cy="5057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12069" y="4249996"/>
            <a:ext cx="259462" cy="9227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20187" y="3415870"/>
            <a:ext cx="259462" cy="17569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28303" y="2581746"/>
            <a:ext cx="259462" cy="25910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55297" y="5113428"/>
            <a:ext cx="259462" cy="593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63414" y="5109296"/>
            <a:ext cx="259462" cy="6349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71532" y="5105163"/>
            <a:ext cx="259462" cy="676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79649" y="5096898"/>
            <a:ext cx="259461" cy="7589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87765" y="5088632"/>
            <a:ext cx="259462" cy="841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0349" y="2166937"/>
            <a:ext cx="0" cy="3087708"/>
          </a:xfrm>
          <a:custGeom>
            <a:avLst/>
            <a:gdLst/>
            <a:ahLst/>
            <a:cxnLst/>
            <a:rect l="l" t="t" r="r" b="b"/>
            <a:pathLst>
              <a:path h="3087708">
                <a:moveTo>
                  <a:pt x="0" y="3087708"/>
                </a:moveTo>
                <a:lnTo>
                  <a:pt x="0" y="0"/>
                </a:lnTo>
              </a:path>
            </a:pathLst>
          </a:custGeom>
          <a:ln w="11306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20487" y="5172507"/>
            <a:ext cx="4621338" cy="0"/>
          </a:xfrm>
          <a:custGeom>
            <a:avLst/>
            <a:gdLst/>
            <a:ahLst/>
            <a:cxnLst/>
            <a:rect l="l" t="t" r="r" b="b"/>
            <a:pathLst>
              <a:path w="4621338">
                <a:moveTo>
                  <a:pt x="0" y="0"/>
                </a:moveTo>
                <a:lnTo>
                  <a:pt x="4621338" y="0"/>
                </a:lnTo>
              </a:path>
            </a:pathLst>
          </a:custGeom>
          <a:ln w="10101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09702" y="5172218"/>
            <a:ext cx="0" cy="82428"/>
          </a:xfrm>
          <a:custGeom>
            <a:avLst/>
            <a:gdLst/>
            <a:ahLst/>
            <a:cxnLst/>
            <a:rect l="l" t="t" r="r" b="b"/>
            <a:pathLst>
              <a:path h="82428">
                <a:moveTo>
                  <a:pt x="0" y="0"/>
                </a:moveTo>
                <a:lnTo>
                  <a:pt x="0" y="82428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15789" y="5172218"/>
            <a:ext cx="0" cy="82428"/>
          </a:xfrm>
          <a:custGeom>
            <a:avLst/>
            <a:gdLst/>
            <a:ahLst/>
            <a:cxnLst/>
            <a:rect l="l" t="t" r="r" b="b"/>
            <a:pathLst>
              <a:path h="82428">
                <a:moveTo>
                  <a:pt x="0" y="0"/>
                </a:moveTo>
                <a:lnTo>
                  <a:pt x="0" y="82428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26033" y="5172218"/>
            <a:ext cx="0" cy="82428"/>
          </a:xfrm>
          <a:custGeom>
            <a:avLst/>
            <a:gdLst/>
            <a:ahLst/>
            <a:cxnLst/>
            <a:rect l="l" t="t" r="r" b="b"/>
            <a:pathLst>
              <a:path h="82428">
                <a:moveTo>
                  <a:pt x="0" y="0"/>
                </a:moveTo>
                <a:lnTo>
                  <a:pt x="0" y="82428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32120" y="5172218"/>
            <a:ext cx="0" cy="82428"/>
          </a:xfrm>
          <a:custGeom>
            <a:avLst/>
            <a:gdLst/>
            <a:ahLst/>
            <a:cxnLst/>
            <a:rect l="l" t="t" r="r" b="b"/>
            <a:pathLst>
              <a:path h="82428">
                <a:moveTo>
                  <a:pt x="0" y="0"/>
                </a:moveTo>
                <a:lnTo>
                  <a:pt x="0" y="82428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41825" y="5172218"/>
            <a:ext cx="0" cy="82428"/>
          </a:xfrm>
          <a:custGeom>
            <a:avLst/>
            <a:gdLst/>
            <a:ahLst/>
            <a:cxnLst/>
            <a:rect l="l" t="t" r="r" b="b"/>
            <a:pathLst>
              <a:path h="82428">
                <a:moveTo>
                  <a:pt x="0" y="0"/>
                </a:moveTo>
                <a:lnTo>
                  <a:pt x="0" y="82428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091996" y="2014537"/>
            <a:ext cx="590550" cy="3318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4000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3500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3000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2500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2000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1500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1000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R="1270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500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8"/>
              </a:spcBef>
            </a:pPr>
            <a:endParaRPr sz="550"/>
          </a:p>
          <a:p>
            <a:pPr marR="1270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71987" y="5336498"/>
            <a:ext cx="16700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032732" y="5336498"/>
            <a:ext cx="2255520" cy="662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2710" algn="ctr">
              <a:lnSpc>
                <a:spcPct val="100000"/>
              </a:lnSpc>
              <a:tabLst>
                <a:tab pos="930275" algn="l"/>
                <a:tab pos="1838325" algn="l"/>
              </a:tabLst>
            </a:pPr>
            <a:r>
              <a:rPr sz="2000" dirty="0">
                <a:latin typeface="Arial"/>
                <a:cs typeface="Arial"/>
              </a:rPr>
              <a:t>5	10	20</a:t>
            </a:r>
            <a:endParaRPr sz="2000">
              <a:latin typeface="Arial"/>
              <a:cs typeface="Arial"/>
            </a:endParaRPr>
          </a:p>
          <a:p>
            <a:pPr marR="0" algn="ctr">
              <a:lnSpc>
                <a:spcPct val="100000"/>
              </a:lnSpc>
              <a:spcBef>
                <a:spcPts val="350"/>
              </a:spcBef>
            </a:pPr>
            <a:r>
              <a:rPr sz="2000" spc="-40" dirty="0">
                <a:latin typeface="Arial"/>
                <a:cs typeface="Arial"/>
              </a:rPr>
              <a:t>Number </a:t>
            </a:r>
            <a:r>
              <a:rPr sz="2000" spc="-25" dirty="0">
                <a:latin typeface="Arial"/>
                <a:cs typeface="Arial"/>
              </a:rPr>
              <a:t>of </a:t>
            </a:r>
            <a:r>
              <a:rPr sz="2000" spc="-45" dirty="0">
                <a:latin typeface="Arial"/>
                <a:cs typeface="Arial"/>
              </a:rPr>
              <a:t>Iterations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33843" y="5336498"/>
            <a:ext cx="30797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4050" y="2744888"/>
            <a:ext cx="313055" cy="18522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Running </a:t>
            </a:r>
            <a:r>
              <a:rPr sz="2000" spc="45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ime (s)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756115" y="3574054"/>
            <a:ext cx="134816" cy="13481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56115" y="3982560"/>
            <a:ext cx="134816" cy="13481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939291" y="3388035"/>
            <a:ext cx="910590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4000"/>
              </a:lnSpc>
            </a:pPr>
            <a:r>
              <a:rPr sz="2000" spc="-15" dirty="0">
                <a:latin typeface="Arial"/>
                <a:cs typeface="Arial"/>
              </a:rPr>
              <a:t>Hadoop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Spark</a:t>
            </a:r>
            <a:endParaRPr sz="2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84705" y="2895603"/>
            <a:ext cx="145475" cy="509164"/>
          </a:xfrm>
          <a:custGeom>
            <a:avLst/>
            <a:gdLst/>
            <a:ahLst/>
            <a:cxnLst/>
            <a:rect l="l" t="t" r="r" b="b"/>
            <a:pathLst>
              <a:path w="145475" h="509164">
                <a:moveTo>
                  <a:pt x="145475" y="0"/>
                </a:moveTo>
                <a:lnTo>
                  <a:pt x="0" y="509164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48859" y="3305249"/>
            <a:ext cx="113540" cy="123753"/>
          </a:xfrm>
          <a:custGeom>
            <a:avLst/>
            <a:gdLst/>
            <a:ahLst/>
            <a:cxnLst/>
            <a:rect l="l" t="t" r="r" b="b"/>
            <a:pathLst>
              <a:path w="113540" h="123753">
                <a:moveTo>
                  <a:pt x="17697" y="0"/>
                </a:moveTo>
                <a:lnTo>
                  <a:pt x="4104" y="3467"/>
                </a:lnTo>
                <a:lnTo>
                  <a:pt x="0" y="10382"/>
                </a:lnTo>
                <a:lnTo>
                  <a:pt x="28921" y="123753"/>
                </a:lnTo>
                <a:lnTo>
                  <a:pt x="79469" y="75284"/>
                </a:lnTo>
                <a:lnTo>
                  <a:pt x="42771" y="75284"/>
                </a:lnTo>
                <a:lnTo>
                  <a:pt x="24611" y="4103"/>
                </a:lnTo>
                <a:lnTo>
                  <a:pt x="17697" y="0"/>
                </a:lnTo>
                <a:close/>
              </a:path>
              <a:path w="113540" h="123753">
                <a:moveTo>
                  <a:pt x="95792" y="24441"/>
                </a:moveTo>
                <a:lnTo>
                  <a:pt x="42771" y="75284"/>
                </a:lnTo>
                <a:lnTo>
                  <a:pt x="79469" y="75284"/>
                </a:lnTo>
                <a:lnTo>
                  <a:pt x="113372" y="42774"/>
                </a:lnTo>
                <a:lnTo>
                  <a:pt x="113540" y="34734"/>
                </a:lnTo>
                <a:lnTo>
                  <a:pt x="103831" y="24610"/>
                </a:lnTo>
                <a:lnTo>
                  <a:pt x="95792" y="244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015238" y="2508892"/>
            <a:ext cx="1819275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dirty="0">
                <a:latin typeface="Arial"/>
                <a:cs typeface="Arial"/>
              </a:rPr>
              <a:t>110 </a:t>
            </a:r>
            <a:r>
              <a:rPr sz="2100" spc="-45" dirty="0">
                <a:latin typeface="Arial"/>
                <a:cs typeface="Arial"/>
              </a:rPr>
              <a:t>s </a:t>
            </a:r>
            <a:r>
              <a:rPr sz="2100" spc="110" dirty="0">
                <a:latin typeface="Arial"/>
                <a:cs typeface="Arial"/>
              </a:rPr>
              <a:t>/ </a:t>
            </a:r>
            <a:r>
              <a:rPr sz="2100" spc="-45" dirty="0">
                <a:latin typeface="Arial"/>
                <a:cs typeface="Arial"/>
              </a:rPr>
              <a:t>iteration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036417" y="4356038"/>
            <a:ext cx="193736" cy="478288"/>
          </a:xfrm>
          <a:custGeom>
            <a:avLst/>
            <a:gdLst/>
            <a:ahLst/>
            <a:cxnLst/>
            <a:rect l="l" t="t" r="r" b="b"/>
            <a:pathLst>
              <a:path w="193736" h="478288">
                <a:moveTo>
                  <a:pt x="193736" y="478288"/>
                </a:moveTo>
                <a:lnTo>
                  <a:pt x="0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010255" y="4332677"/>
            <a:ext cx="110305" cy="124246"/>
          </a:xfrm>
          <a:custGeom>
            <a:avLst/>
            <a:gdLst/>
            <a:ahLst/>
            <a:cxnLst/>
            <a:rect l="l" t="t" r="r" b="b"/>
            <a:pathLst>
              <a:path w="110305" h="124246">
                <a:moveTo>
                  <a:pt x="16699" y="0"/>
                </a:moveTo>
                <a:lnTo>
                  <a:pt x="0" y="115804"/>
                </a:lnTo>
                <a:lnTo>
                  <a:pt x="4817" y="122245"/>
                </a:lnTo>
                <a:lnTo>
                  <a:pt x="18700" y="124246"/>
                </a:lnTo>
                <a:lnTo>
                  <a:pt x="25139" y="119430"/>
                </a:lnTo>
                <a:lnTo>
                  <a:pt x="35624" y="46723"/>
                </a:lnTo>
                <a:lnTo>
                  <a:pt x="77167" y="46723"/>
                </a:lnTo>
                <a:lnTo>
                  <a:pt x="16699" y="0"/>
                </a:lnTo>
                <a:close/>
              </a:path>
              <a:path w="110305" h="124246">
                <a:moveTo>
                  <a:pt x="77167" y="46723"/>
                </a:moveTo>
                <a:lnTo>
                  <a:pt x="35624" y="46723"/>
                </a:lnTo>
                <a:lnTo>
                  <a:pt x="93752" y="91638"/>
                </a:lnTo>
                <a:lnTo>
                  <a:pt x="101729" y="90614"/>
                </a:lnTo>
                <a:lnTo>
                  <a:pt x="110305" y="79514"/>
                </a:lnTo>
                <a:lnTo>
                  <a:pt x="109283" y="71539"/>
                </a:lnTo>
                <a:lnTo>
                  <a:pt x="77167" y="46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656262" y="4848149"/>
            <a:ext cx="2302510" cy="632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55575">
              <a:lnSpc>
                <a:spcPts val="2500"/>
              </a:lnSpc>
            </a:pPr>
            <a:r>
              <a:rPr sz="2100" spc="-35" dirty="0">
                <a:latin typeface="Arial"/>
                <a:cs typeface="Arial"/>
              </a:rPr>
              <a:t>first </a:t>
            </a:r>
            <a:r>
              <a:rPr sz="2100" spc="-45" dirty="0">
                <a:latin typeface="Arial"/>
                <a:cs typeface="Arial"/>
              </a:rPr>
              <a:t>iteration 80 s</a:t>
            </a:r>
            <a:r>
              <a:rPr sz="2100" spc="-35" dirty="0">
                <a:latin typeface="Arial"/>
                <a:cs typeface="Arial"/>
              </a:rPr>
              <a:t> further </a:t>
            </a:r>
            <a:r>
              <a:rPr sz="2100" spc="-45" dirty="0">
                <a:latin typeface="Arial"/>
                <a:cs typeface="Arial"/>
              </a:rPr>
              <a:t>iterations 1 s</a:t>
            </a:r>
            <a:endParaRPr sz="2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2059" y="6370319"/>
            <a:ext cx="534860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100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GB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da</a:t>
            </a:r>
            <a:r>
              <a:rPr sz="2000" spc="-10" dirty="0">
                <a:latin typeface="Arial"/>
                <a:cs typeface="Arial"/>
              </a:rPr>
              <a:t>ta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50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m1</a:t>
            </a:r>
            <a:r>
              <a:rPr sz="2000" spc="-10" dirty="0">
                <a:latin typeface="Arial"/>
                <a:cs typeface="Arial"/>
              </a:rPr>
              <a:t>.xlarge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EC2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machines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62001"/>
            <a:ext cx="7352665" cy="837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595"/>
              </a:lnSpc>
              <a:tabLst>
                <a:tab pos="2833370" algn="l"/>
                <a:tab pos="4256405" algn="l"/>
                <a:tab pos="5860415" algn="l"/>
              </a:tabLst>
            </a:pPr>
            <a:r>
              <a:rPr sz="5500" spc="-140" dirty="0">
                <a:latin typeface="Arial"/>
                <a:cs typeface="Arial"/>
              </a:rPr>
              <a:t>Behavior	</a:t>
            </a:r>
            <a:r>
              <a:rPr sz="5500" spc="-50" dirty="0">
                <a:latin typeface="Arial"/>
                <a:cs typeface="Arial"/>
              </a:rPr>
              <a:t>with	</a:t>
            </a:r>
            <a:r>
              <a:rPr sz="5500" spc="-150" dirty="0">
                <a:latin typeface="Arial"/>
                <a:cs typeface="Arial"/>
              </a:rPr>
              <a:t>Less	</a:t>
            </a:r>
            <a:r>
              <a:rPr sz="5500" spc="-204" dirty="0">
                <a:latin typeface="Arial"/>
                <a:cs typeface="Arial"/>
              </a:rPr>
              <a:t>RAM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4806" y="3129740"/>
            <a:ext cx="756458" cy="2273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4843" y="3483031"/>
            <a:ext cx="756458" cy="1920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4879" y="4048297"/>
            <a:ext cx="756458" cy="1354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916" y="4405745"/>
            <a:ext cx="756458" cy="997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14953" y="5000104"/>
            <a:ext cx="756458" cy="403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9185" y="3152413"/>
            <a:ext cx="665034" cy="22453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9253" y="3504016"/>
            <a:ext cx="665032" cy="18937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99321" y="4068947"/>
            <a:ext cx="665032" cy="13288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9389" y="4427518"/>
            <a:ext cx="665034" cy="9702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59455" y="5021676"/>
            <a:ext cx="665034" cy="3760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71228" y="3122815"/>
            <a:ext cx="0" cy="58189"/>
          </a:xfrm>
          <a:custGeom>
            <a:avLst/>
            <a:gdLst/>
            <a:ahLst/>
            <a:cxnLst/>
            <a:rect l="l" t="t" r="r" b="b"/>
            <a:pathLst>
              <a:path h="58189">
                <a:moveTo>
                  <a:pt x="0" y="58189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3820" y="3181004"/>
            <a:ext cx="74815" cy="0"/>
          </a:xfrm>
          <a:custGeom>
            <a:avLst/>
            <a:gdLst/>
            <a:ahLst/>
            <a:cxnLst/>
            <a:rect l="l" t="t" r="r" b="b"/>
            <a:pathLst>
              <a:path w="74815">
                <a:moveTo>
                  <a:pt x="0" y="0"/>
                </a:moveTo>
                <a:lnTo>
                  <a:pt x="7481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3820" y="3122815"/>
            <a:ext cx="74815" cy="0"/>
          </a:xfrm>
          <a:custGeom>
            <a:avLst/>
            <a:gdLst/>
            <a:ahLst/>
            <a:cxnLst/>
            <a:rect l="l" t="t" r="r" b="b"/>
            <a:pathLst>
              <a:path w="74815">
                <a:moveTo>
                  <a:pt x="0" y="0"/>
                </a:moveTo>
                <a:lnTo>
                  <a:pt x="7481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1264" y="3334788"/>
            <a:ext cx="0" cy="336666"/>
          </a:xfrm>
          <a:custGeom>
            <a:avLst/>
            <a:gdLst/>
            <a:ahLst/>
            <a:cxnLst/>
            <a:rect l="l" t="t" r="r" b="b"/>
            <a:pathLst>
              <a:path h="336666">
                <a:moveTo>
                  <a:pt x="0" y="336666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63857" y="3671454"/>
            <a:ext cx="74814" cy="0"/>
          </a:xfrm>
          <a:custGeom>
            <a:avLst/>
            <a:gdLst/>
            <a:ahLst/>
            <a:cxnLst/>
            <a:rect l="l" t="t" r="r" b="b"/>
            <a:pathLst>
              <a:path w="74814">
                <a:moveTo>
                  <a:pt x="0" y="0"/>
                </a:moveTo>
                <a:lnTo>
                  <a:pt x="748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63857" y="3334788"/>
            <a:ext cx="74814" cy="0"/>
          </a:xfrm>
          <a:custGeom>
            <a:avLst/>
            <a:gdLst/>
            <a:ahLst/>
            <a:cxnLst/>
            <a:rect l="l" t="t" r="r" b="b"/>
            <a:pathLst>
              <a:path w="74814">
                <a:moveTo>
                  <a:pt x="0" y="0"/>
                </a:moveTo>
                <a:lnTo>
                  <a:pt x="748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31299" y="3979024"/>
            <a:ext cx="0" cy="181642"/>
          </a:xfrm>
          <a:custGeom>
            <a:avLst/>
            <a:gdLst/>
            <a:ahLst/>
            <a:cxnLst/>
            <a:rect l="l" t="t" r="r" b="b"/>
            <a:pathLst>
              <a:path h="181642">
                <a:moveTo>
                  <a:pt x="0" y="181642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93892" y="4160667"/>
            <a:ext cx="74814" cy="0"/>
          </a:xfrm>
          <a:custGeom>
            <a:avLst/>
            <a:gdLst/>
            <a:ahLst/>
            <a:cxnLst/>
            <a:rect l="l" t="t" r="r" b="b"/>
            <a:pathLst>
              <a:path w="74814">
                <a:moveTo>
                  <a:pt x="0" y="0"/>
                </a:moveTo>
                <a:lnTo>
                  <a:pt x="748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3892" y="3979024"/>
            <a:ext cx="74814" cy="0"/>
          </a:xfrm>
          <a:custGeom>
            <a:avLst/>
            <a:gdLst/>
            <a:ahLst/>
            <a:cxnLst/>
            <a:rect l="l" t="t" r="r" b="b"/>
            <a:pathLst>
              <a:path w="74814">
                <a:moveTo>
                  <a:pt x="0" y="0"/>
                </a:moveTo>
                <a:lnTo>
                  <a:pt x="748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61337" y="4361410"/>
            <a:ext cx="0" cy="133003"/>
          </a:xfrm>
          <a:custGeom>
            <a:avLst/>
            <a:gdLst/>
            <a:ahLst/>
            <a:cxnLst/>
            <a:rect l="l" t="t" r="r" b="b"/>
            <a:pathLst>
              <a:path h="133003">
                <a:moveTo>
                  <a:pt x="0" y="133003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23928" y="4494414"/>
            <a:ext cx="74815" cy="0"/>
          </a:xfrm>
          <a:custGeom>
            <a:avLst/>
            <a:gdLst/>
            <a:ahLst/>
            <a:cxnLst/>
            <a:rect l="l" t="t" r="r" b="b"/>
            <a:pathLst>
              <a:path w="74815">
                <a:moveTo>
                  <a:pt x="0" y="0"/>
                </a:moveTo>
                <a:lnTo>
                  <a:pt x="7481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23928" y="4361410"/>
            <a:ext cx="74815" cy="0"/>
          </a:xfrm>
          <a:custGeom>
            <a:avLst/>
            <a:gdLst/>
            <a:ahLst/>
            <a:cxnLst/>
            <a:rect l="l" t="t" r="r" b="b"/>
            <a:pathLst>
              <a:path w="74815">
                <a:moveTo>
                  <a:pt x="0" y="0"/>
                </a:moveTo>
                <a:lnTo>
                  <a:pt x="74815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91372" y="4976553"/>
            <a:ext cx="0" cy="87283"/>
          </a:xfrm>
          <a:custGeom>
            <a:avLst/>
            <a:gdLst/>
            <a:ahLst/>
            <a:cxnLst/>
            <a:rect l="l" t="t" r="r" b="b"/>
            <a:pathLst>
              <a:path h="87283">
                <a:moveTo>
                  <a:pt x="0" y="87283"/>
                </a:move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53964" y="5063836"/>
            <a:ext cx="74814" cy="0"/>
          </a:xfrm>
          <a:custGeom>
            <a:avLst/>
            <a:gdLst/>
            <a:ahLst/>
            <a:cxnLst/>
            <a:rect l="l" t="t" r="r" b="b"/>
            <a:pathLst>
              <a:path w="74814">
                <a:moveTo>
                  <a:pt x="0" y="0"/>
                </a:moveTo>
                <a:lnTo>
                  <a:pt x="748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53964" y="4976553"/>
            <a:ext cx="74814" cy="0"/>
          </a:xfrm>
          <a:custGeom>
            <a:avLst/>
            <a:gdLst/>
            <a:ahLst/>
            <a:cxnLst/>
            <a:rect l="l" t="t" r="r" b="b"/>
            <a:pathLst>
              <a:path w="74814">
                <a:moveTo>
                  <a:pt x="0" y="0"/>
                </a:moveTo>
                <a:lnTo>
                  <a:pt x="74814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6439" y="2136139"/>
            <a:ext cx="0" cy="3351645"/>
          </a:xfrm>
          <a:custGeom>
            <a:avLst/>
            <a:gdLst/>
            <a:ahLst/>
            <a:cxnLst/>
            <a:rect l="l" t="t" r="r" b="b"/>
            <a:pathLst>
              <a:path h="3351645">
                <a:moveTo>
                  <a:pt x="0" y="3351645"/>
                </a:moveTo>
                <a:lnTo>
                  <a:pt x="0" y="0"/>
                </a:lnTo>
              </a:path>
            </a:pathLst>
          </a:custGeom>
          <a:ln w="998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4768" y="5397049"/>
            <a:ext cx="6742237" cy="0"/>
          </a:xfrm>
          <a:custGeom>
            <a:avLst/>
            <a:gdLst/>
            <a:ahLst/>
            <a:cxnLst/>
            <a:rect l="l" t="t" r="r" b="b"/>
            <a:pathLst>
              <a:path w="6742237">
                <a:moveTo>
                  <a:pt x="0" y="0"/>
                </a:moveTo>
                <a:lnTo>
                  <a:pt x="6742237" y="0"/>
                </a:lnTo>
              </a:path>
            </a:pathLst>
          </a:custGeom>
          <a:ln w="1093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4768" y="4743795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14768" y="4091246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4768" y="3442854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14768" y="2790304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14768" y="2137755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36245" y="5396345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6281" y="5396345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96317" y="5396345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26354" y="5396345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56390" y="5396345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304064" y="2507100"/>
            <a:ext cx="342900" cy="5695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68.8</a:t>
            </a:r>
            <a:endParaRPr sz="2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611629" y="2689370"/>
            <a:ext cx="342900" cy="5695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58.1</a:t>
            </a:r>
            <a:endParaRPr sz="2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64198" y="3275469"/>
            <a:ext cx="342900" cy="5695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40.7</a:t>
            </a:r>
            <a:endParaRPr sz="2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94265" y="3697540"/>
            <a:ext cx="342900" cy="5695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29.7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624333" y="4291697"/>
            <a:ext cx="342900" cy="56959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11.5</a:t>
            </a:r>
            <a:endParaRPr sz="2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73073" y="1968500"/>
            <a:ext cx="491490" cy="3604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100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6"/>
              </a:spcBef>
            </a:pPr>
            <a:endParaRPr sz="1400"/>
          </a:p>
          <a:p>
            <a:pPr marL="16764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80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6"/>
              </a:spcBef>
            </a:pPr>
            <a:endParaRPr sz="1400"/>
          </a:p>
          <a:p>
            <a:pPr marL="16764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60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6"/>
              </a:spcBef>
            </a:pPr>
            <a:endParaRPr sz="1400"/>
          </a:p>
          <a:p>
            <a:pPr marL="16764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40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6"/>
              </a:spcBef>
            </a:pPr>
            <a:endParaRPr sz="1400"/>
          </a:p>
          <a:p>
            <a:pPr marL="16764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20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6"/>
              </a:spcBef>
            </a:pPr>
            <a:endParaRPr sz="1400"/>
          </a:p>
          <a:p>
            <a:pPr marL="323215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0</a:t>
            </a:r>
            <a:endParaRPr sz="2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257138" y="5577840"/>
            <a:ext cx="429259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30959" y="5577840"/>
            <a:ext cx="3384550" cy="722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" algn="ctr">
              <a:lnSpc>
                <a:spcPct val="100000"/>
              </a:lnSpc>
              <a:tabLst>
                <a:tab pos="1347470" algn="l"/>
                <a:tab pos="2677160" algn="l"/>
              </a:tabLst>
            </a:pPr>
            <a:r>
              <a:rPr sz="2200" dirty="0">
                <a:latin typeface="Arial"/>
                <a:cs typeface="Arial"/>
              </a:rPr>
              <a:t>25%	50%	75%</a:t>
            </a:r>
            <a:endParaRPr sz="2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2200" dirty="0">
                <a:latin typeface="Arial"/>
                <a:cs typeface="Arial"/>
              </a:rPr>
              <a:t>% </a:t>
            </a:r>
            <a:r>
              <a:rPr sz="2200" spc="-30" dirty="0">
                <a:latin typeface="Arial"/>
                <a:cs typeface="Arial"/>
              </a:rPr>
              <a:t>of </a:t>
            </a:r>
            <a:r>
              <a:rPr sz="2200" spc="-25" dirty="0">
                <a:latin typeface="Arial"/>
                <a:cs typeface="Arial"/>
              </a:rPr>
              <a:t>working </a:t>
            </a:r>
            <a:r>
              <a:rPr sz="2200" spc="-30" dirty="0">
                <a:latin typeface="Arial"/>
                <a:cs typeface="Arial"/>
              </a:rPr>
              <a:t>set </a:t>
            </a:r>
            <a:r>
              <a:rPr sz="2200" spc="-70" dirty="0">
                <a:latin typeface="Arial"/>
                <a:cs typeface="Arial"/>
              </a:rPr>
              <a:t>in </a:t>
            </a:r>
            <a:r>
              <a:rPr sz="2200" spc="-40" dirty="0">
                <a:latin typeface="Arial"/>
                <a:cs typeface="Arial"/>
              </a:rPr>
              <a:t>memory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422063" y="5577840"/>
            <a:ext cx="74041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100%</a:t>
            </a:r>
            <a:endParaRPr sz="2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06042" y="2804689"/>
            <a:ext cx="342900" cy="1924685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dirty="0">
                <a:latin typeface="Arial"/>
                <a:cs typeface="Arial"/>
              </a:rPr>
              <a:t>Iteration time (s)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533401"/>
            <a:ext cx="5019040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2289175" algn="l"/>
                <a:tab pos="3272790" algn="l"/>
              </a:tabLst>
            </a:pPr>
            <a:r>
              <a:rPr sz="5500" spc="-125" dirty="0">
                <a:latin typeface="Arial"/>
                <a:cs typeface="Arial"/>
              </a:rPr>
              <a:t>Benefit	</a:t>
            </a:r>
            <a:r>
              <a:rPr sz="5500" spc="-90" dirty="0">
                <a:latin typeface="Arial"/>
                <a:cs typeface="Arial"/>
              </a:rPr>
              <a:t>for	</a:t>
            </a:r>
            <a:r>
              <a:rPr sz="5500" spc="-145" dirty="0">
                <a:latin typeface="Arial"/>
                <a:cs typeface="Arial"/>
              </a:rPr>
              <a:t>Users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677785"/>
            <a:ext cx="8020684" cy="1598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800"/>
              </a:lnSpc>
            </a:pPr>
            <a:r>
              <a:rPr sz="3200" spc="-105" dirty="0">
                <a:latin typeface="Arial"/>
                <a:cs typeface="Arial"/>
              </a:rPr>
              <a:t>Same </a:t>
            </a:r>
            <a:r>
              <a:rPr sz="3200" spc="-80" dirty="0">
                <a:latin typeface="Arial"/>
                <a:cs typeface="Arial"/>
              </a:rPr>
              <a:t>engine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performs </a:t>
            </a:r>
            <a:r>
              <a:rPr sz="3200" spc="-35" dirty="0">
                <a:latin typeface="Arial"/>
                <a:cs typeface="Arial"/>
              </a:rPr>
              <a:t>data </a:t>
            </a:r>
            <a:r>
              <a:rPr sz="3200" spc="-45" dirty="0">
                <a:latin typeface="Arial"/>
                <a:cs typeface="Arial"/>
              </a:rPr>
              <a:t>extraction, </a:t>
            </a:r>
            <a:r>
              <a:rPr sz="3200" spc="-55" dirty="0">
                <a:latin typeface="Arial"/>
                <a:cs typeface="Arial"/>
              </a:rPr>
              <a:t>model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training </a:t>
            </a:r>
            <a:r>
              <a:rPr sz="3200" spc="-55" dirty="0">
                <a:latin typeface="Arial"/>
                <a:cs typeface="Arial"/>
              </a:rPr>
              <a:t>and </a:t>
            </a:r>
            <a:r>
              <a:rPr sz="3200" spc="-70" dirty="0">
                <a:latin typeface="Arial"/>
                <a:cs typeface="Arial"/>
              </a:rPr>
              <a:t>interactive </a:t>
            </a:r>
            <a:r>
              <a:rPr sz="3200" spc="-75" dirty="0">
                <a:latin typeface="Arial"/>
                <a:cs typeface="Arial"/>
              </a:rPr>
              <a:t>queries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2"/>
              </a:spcBef>
            </a:pPr>
            <a:endParaRPr sz="1300"/>
          </a:p>
          <a:p>
            <a:pPr marL="12700">
              <a:lnSpc>
                <a:spcPts val="2595"/>
              </a:lnSpc>
            </a:pPr>
            <a:r>
              <a:rPr sz="2200" spc="-60" dirty="0">
                <a:latin typeface="Arial"/>
                <a:cs typeface="Arial"/>
              </a:rPr>
              <a:t>Separate </a:t>
            </a:r>
            <a:r>
              <a:rPr sz="2200" spc="-55" dirty="0">
                <a:latin typeface="Arial"/>
                <a:cs typeface="Arial"/>
              </a:rPr>
              <a:t>engines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93993" y="3736356"/>
            <a:ext cx="266700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latin typeface="Arial"/>
                <a:cs typeface="Arial"/>
              </a:rPr>
              <a:t>…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31607" y="5900414"/>
            <a:ext cx="814647" cy="320230"/>
          </a:xfrm>
          <a:custGeom>
            <a:avLst/>
            <a:gdLst/>
            <a:ahLst/>
            <a:cxnLst/>
            <a:rect l="l" t="t" r="r" b="b"/>
            <a:pathLst>
              <a:path w="814647" h="320230">
                <a:moveTo>
                  <a:pt x="0" y="0"/>
                </a:moveTo>
                <a:lnTo>
                  <a:pt x="814647" y="32023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54429" y="6139579"/>
            <a:ext cx="127284" cy="106376"/>
          </a:xfrm>
          <a:custGeom>
            <a:avLst/>
            <a:gdLst/>
            <a:ahLst/>
            <a:cxnLst/>
            <a:rect l="l" t="t" r="r" b="b"/>
            <a:pathLst>
              <a:path w="127284" h="106376">
                <a:moveTo>
                  <a:pt x="41816" y="0"/>
                </a:moveTo>
                <a:lnTo>
                  <a:pt x="0" y="106376"/>
                </a:lnTo>
                <a:lnTo>
                  <a:pt x="127284" y="95003"/>
                </a:lnTo>
                <a:lnTo>
                  <a:pt x="418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41065" y="6074429"/>
            <a:ext cx="527112" cy="438516"/>
          </a:xfrm>
          <a:custGeom>
            <a:avLst/>
            <a:gdLst/>
            <a:ahLst/>
            <a:cxnLst/>
            <a:rect l="l" t="t" r="r" b="b"/>
            <a:pathLst>
              <a:path w="527112" h="438516">
                <a:moveTo>
                  <a:pt x="0" y="0"/>
                </a:moveTo>
                <a:lnTo>
                  <a:pt x="0" y="375871"/>
                </a:lnTo>
                <a:lnTo>
                  <a:pt x="873" y="381009"/>
                </a:lnTo>
                <a:lnTo>
                  <a:pt x="39486" y="408870"/>
                </a:lnTo>
                <a:lnTo>
                  <a:pt x="77193" y="420168"/>
                </a:lnTo>
                <a:lnTo>
                  <a:pt x="124726" y="429131"/>
                </a:lnTo>
                <a:lnTo>
                  <a:pt x="180252" y="435323"/>
                </a:lnTo>
                <a:lnTo>
                  <a:pt x="220806" y="437696"/>
                </a:lnTo>
                <a:lnTo>
                  <a:pt x="263556" y="438516"/>
                </a:lnTo>
                <a:lnTo>
                  <a:pt x="285172" y="438309"/>
                </a:lnTo>
                <a:lnTo>
                  <a:pt x="326892" y="436696"/>
                </a:lnTo>
                <a:lnTo>
                  <a:pt x="366144" y="433593"/>
                </a:lnTo>
                <a:lnTo>
                  <a:pt x="419209" y="426430"/>
                </a:lnTo>
                <a:lnTo>
                  <a:pt x="463669" y="416640"/>
                </a:lnTo>
                <a:lnTo>
                  <a:pt x="506400" y="400256"/>
                </a:lnTo>
                <a:lnTo>
                  <a:pt x="527112" y="375871"/>
                </a:lnTo>
                <a:lnTo>
                  <a:pt x="527112" y="62645"/>
                </a:lnTo>
                <a:lnTo>
                  <a:pt x="263556" y="62645"/>
                </a:lnTo>
                <a:lnTo>
                  <a:pt x="241940" y="62437"/>
                </a:lnTo>
                <a:lnTo>
                  <a:pt x="200220" y="60824"/>
                </a:lnTo>
                <a:lnTo>
                  <a:pt x="160968" y="57722"/>
                </a:lnTo>
                <a:lnTo>
                  <a:pt x="107903" y="50558"/>
                </a:lnTo>
                <a:lnTo>
                  <a:pt x="63442" y="40768"/>
                </a:lnTo>
                <a:lnTo>
                  <a:pt x="20711" y="24384"/>
                </a:lnTo>
                <a:lnTo>
                  <a:pt x="873" y="5137"/>
                </a:lnTo>
                <a:lnTo>
                  <a:pt x="0" y="0"/>
                </a:lnTo>
                <a:close/>
              </a:path>
              <a:path w="527112" h="438516">
                <a:moveTo>
                  <a:pt x="527112" y="0"/>
                </a:moveTo>
                <a:lnTo>
                  <a:pt x="497694" y="28788"/>
                </a:lnTo>
                <a:lnTo>
                  <a:pt x="449918" y="44296"/>
                </a:lnTo>
                <a:lnTo>
                  <a:pt x="402386" y="53259"/>
                </a:lnTo>
                <a:lnTo>
                  <a:pt x="346860" y="59451"/>
                </a:lnTo>
                <a:lnTo>
                  <a:pt x="306306" y="61825"/>
                </a:lnTo>
                <a:lnTo>
                  <a:pt x="263556" y="62645"/>
                </a:lnTo>
                <a:lnTo>
                  <a:pt x="527112" y="62645"/>
                </a:lnTo>
                <a:lnTo>
                  <a:pt x="527112" y="0"/>
                </a:lnTo>
                <a:close/>
              </a:path>
            </a:pathLst>
          </a:custGeom>
          <a:solidFill>
            <a:srgbClr val="AAC4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1065" y="6011784"/>
            <a:ext cx="527112" cy="125289"/>
          </a:xfrm>
          <a:custGeom>
            <a:avLst/>
            <a:gdLst/>
            <a:ahLst/>
            <a:cxnLst/>
            <a:rect l="l" t="t" r="r" b="b"/>
            <a:pathLst>
              <a:path w="527112" h="125289">
                <a:moveTo>
                  <a:pt x="263556" y="0"/>
                </a:moveTo>
                <a:lnTo>
                  <a:pt x="220806" y="819"/>
                </a:lnTo>
                <a:lnTo>
                  <a:pt x="180252" y="3193"/>
                </a:lnTo>
                <a:lnTo>
                  <a:pt x="124726" y="9385"/>
                </a:lnTo>
                <a:lnTo>
                  <a:pt x="77193" y="18348"/>
                </a:lnTo>
                <a:lnTo>
                  <a:pt x="39486" y="29646"/>
                </a:lnTo>
                <a:lnTo>
                  <a:pt x="3449" y="52483"/>
                </a:lnTo>
                <a:lnTo>
                  <a:pt x="0" y="62644"/>
                </a:lnTo>
                <a:lnTo>
                  <a:pt x="873" y="67782"/>
                </a:lnTo>
                <a:lnTo>
                  <a:pt x="39486" y="95643"/>
                </a:lnTo>
                <a:lnTo>
                  <a:pt x="77193" y="106941"/>
                </a:lnTo>
                <a:lnTo>
                  <a:pt x="124726" y="115904"/>
                </a:lnTo>
                <a:lnTo>
                  <a:pt x="180252" y="122096"/>
                </a:lnTo>
                <a:lnTo>
                  <a:pt x="220806" y="124470"/>
                </a:lnTo>
                <a:lnTo>
                  <a:pt x="263556" y="125289"/>
                </a:lnTo>
                <a:lnTo>
                  <a:pt x="285172" y="125082"/>
                </a:lnTo>
                <a:lnTo>
                  <a:pt x="326892" y="123469"/>
                </a:lnTo>
                <a:lnTo>
                  <a:pt x="366144" y="120366"/>
                </a:lnTo>
                <a:lnTo>
                  <a:pt x="419209" y="113203"/>
                </a:lnTo>
                <a:lnTo>
                  <a:pt x="463669" y="103413"/>
                </a:lnTo>
                <a:lnTo>
                  <a:pt x="506400" y="87029"/>
                </a:lnTo>
                <a:lnTo>
                  <a:pt x="527112" y="62644"/>
                </a:lnTo>
                <a:lnTo>
                  <a:pt x="526238" y="57507"/>
                </a:lnTo>
                <a:lnTo>
                  <a:pt x="487625" y="29646"/>
                </a:lnTo>
                <a:lnTo>
                  <a:pt x="449918" y="18348"/>
                </a:lnTo>
                <a:lnTo>
                  <a:pt x="402386" y="9385"/>
                </a:lnTo>
                <a:lnTo>
                  <a:pt x="346860" y="3193"/>
                </a:lnTo>
                <a:lnTo>
                  <a:pt x="306306" y="819"/>
                </a:lnTo>
                <a:lnTo>
                  <a:pt x="263556" y="0"/>
                </a:lnTo>
                <a:close/>
              </a:path>
            </a:pathLst>
          </a:custGeom>
          <a:solidFill>
            <a:srgbClr val="CDDCA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41065" y="6011784"/>
            <a:ext cx="527111" cy="125289"/>
          </a:xfrm>
          <a:custGeom>
            <a:avLst/>
            <a:gdLst/>
            <a:ahLst/>
            <a:cxnLst/>
            <a:rect l="l" t="t" r="r" b="b"/>
            <a:pathLst>
              <a:path w="527111" h="125289">
                <a:moveTo>
                  <a:pt x="527111" y="62645"/>
                </a:moveTo>
                <a:lnTo>
                  <a:pt x="497694" y="91433"/>
                </a:lnTo>
                <a:lnTo>
                  <a:pt x="449918" y="106941"/>
                </a:lnTo>
                <a:lnTo>
                  <a:pt x="402385" y="115904"/>
                </a:lnTo>
                <a:lnTo>
                  <a:pt x="346859" y="122096"/>
                </a:lnTo>
                <a:lnTo>
                  <a:pt x="306306" y="124470"/>
                </a:lnTo>
                <a:lnTo>
                  <a:pt x="263555" y="125289"/>
                </a:lnTo>
                <a:lnTo>
                  <a:pt x="241940" y="125082"/>
                </a:lnTo>
                <a:lnTo>
                  <a:pt x="200220" y="123469"/>
                </a:lnTo>
                <a:lnTo>
                  <a:pt x="160968" y="120366"/>
                </a:lnTo>
                <a:lnTo>
                  <a:pt x="107903" y="113203"/>
                </a:lnTo>
                <a:lnTo>
                  <a:pt x="63442" y="103413"/>
                </a:lnTo>
                <a:lnTo>
                  <a:pt x="20711" y="87029"/>
                </a:lnTo>
                <a:lnTo>
                  <a:pt x="0" y="62645"/>
                </a:lnTo>
                <a:lnTo>
                  <a:pt x="873" y="57507"/>
                </a:lnTo>
                <a:lnTo>
                  <a:pt x="39486" y="29646"/>
                </a:lnTo>
                <a:lnTo>
                  <a:pt x="77193" y="18348"/>
                </a:lnTo>
                <a:lnTo>
                  <a:pt x="124725" y="9385"/>
                </a:lnTo>
                <a:lnTo>
                  <a:pt x="180251" y="3193"/>
                </a:lnTo>
                <a:lnTo>
                  <a:pt x="220805" y="819"/>
                </a:lnTo>
                <a:lnTo>
                  <a:pt x="263555" y="0"/>
                </a:lnTo>
                <a:lnTo>
                  <a:pt x="285171" y="207"/>
                </a:lnTo>
                <a:lnTo>
                  <a:pt x="326891" y="1820"/>
                </a:lnTo>
                <a:lnTo>
                  <a:pt x="366143" y="4922"/>
                </a:lnTo>
                <a:lnTo>
                  <a:pt x="419208" y="12086"/>
                </a:lnTo>
                <a:lnTo>
                  <a:pt x="463669" y="21876"/>
                </a:lnTo>
                <a:lnTo>
                  <a:pt x="506400" y="38260"/>
                </a:lnTo>
                <a:lnTo>
                  <a:pt x="527111" y="62645"/>
                </a:lnTo>
                <a:close/>
              </a:path>
            </a:pathLst>
          </a:custGeom>
          <a:ln w="25399">
            <a:solidFill>
              <a:srgbClr val="839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1065" y="6074429"/>
            <a:ext cx="527111" cy="438516"/>
          </a:xfrm>
          <a:custGeom>
            <a:avLst/>
            <a:gdLst/>
            <a:ahLst/>
            <a:cxnLst/>
            <a:rect l="l" t="t" r="r" b="b"/>
            <a:pathLst>
              <a:path w="527111" h="438516">
                <a:moveTo>
                  <a:pt x="527111" y="375871"/>
                </a:moveTo>
                <a:lnTo>
                  <a:pt x="497694" y="404660"/>
                </a:lnTo>
                <a:lnTo>
                  <a:pt x="449918" y="420168"/>
                </a:lnTo>
                <a:lnTo>
                  <a:pt x="402385" y="429131"/>
                </a:lnTo>
                <a:lnTo>
                  <a:pt x="346859" y="435323"/>
                </a:lnTo>
                <a:lnTo>
                  <a:pt x="306306" y="437696"/>
                </a:lnTo>
                <a:lnTo>
                  <a:pt x="263555" y="438516"/>
                </a:lnTo>
                <a:lnTo>
                  <a:pt x="241940" y="438309"/>
                </a:lnTo>
                <a:lnTo>
                  <a:pt x="200220" y="436696"/>
                </a:lnTo>
                <a:lnTo>
                  <a:pt x="160968" y="433593"/>
                </a:lnTo>
                <a:lnTo>
                  <a:pt x="107903" y="426430"/>
                </a:lnTo>
                <a:lnTo>
                  <a:pt x="63442" y="416640"/>
                </a:lnTo>
                <a:lnTo>
                  <a:pt x="20711" y="400256"/>
                </a:lnTo>
                <a:lnTo>
                  <a:pt x="0" y="375871"/>
                </a:lnTo>
                <a:lnTo>
                  <a:pt x="0" y="0"/>
                </a:lnTo>
              </a:path>
            </a:pathLst>
          </a:custGeom>
          <a:ln w="25399">
            <a:solidFill>
              <a:srgbClr val="8399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52729" y="6113188"/>
            <a:ext cx="472440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105" dirty="0">
                <a:latin typeface="Arial"/>
                <a:cs typeface="Arial"/>
              </a:rPr>
              <a:t>DFS</a:t>
            </a:r>
            <a:endParaRPr sz="19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29970" y="5065146"/>
            <a:ext cx="749301" cy="64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31607" y="5466721"/>
            <a:ext cx="805996" cy="266639"/>
          </a:xfrm>
          <a:custGeom>
            <a:avLst/>
            <a:gdLst/>
            <a:ahLst/>
            <a:cxnLst/>
            <a:rect l="l" t="t" r="r" b="b"/>
            <a:pathLst>
              <a:path w="805996" h="266639">
                <a:moveTo>
                  <a:pt x="0" y="266639"/>
                </a:moveTo>
                <a:lnTo>
                  <a:pt x="80599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7310" y="5436396"/>
            <a:ext cx="126465" cy="108516"/>
          </a:xfrm>
          <a:custGeom>
            <a:avLst/>
            <a:gdLst/>
            <a:ahLst/>
            <a:cxnLst/>
            <a:rect l="l" t="t" r="r" b="b"/>
            <a:pathLst>
              <a:path w="126465" h="108516">
                <a:moveTo>
                  <a:pt x="0" y="0"/>
                </a:moveTo>
                <a:lnTo>
                  <a:pt x="35899" y="108516"/>
                </a:lnTo>
                <a:lnTo>
                  <a:pt x="126465" y="1835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55849" y="5392224"/>
            <a:ext cx="863955" cy="3596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8531" y="5072387"/>
            <a:ext cx="1018371" cy="34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35939" y="5025033"/>
            <a:ext cx="734695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35" dirty="0">
                <a:latin typeface="Arial"/>
                <a:cs typeface="Arial"/>
              </a:rPr>
              <a:t>Spark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94504" y="4487407"/>
            <a:ext cx="856503" cy="570063"/>
          </a:xfrm>
          <a:custGeom>
            <a:avLst/>
            <a:gdLst/>
            <a:ahLst/>
            <a:cxnLst/>
            <a:rect l="l" t="t" r="r" b="b"/>
            <a:pathLst>
              <a:path w="856503" h="570063">
                <a:moveTo>
                  <a:pt x="856503" y="285032"/>
                </a:moveTo>
                <a:lnTo>
                  <a:pt x="0" y="285032"/>
                </a:lnTo>
                <a:lnTo>
                  <a:pt x="428251" y="570063"/>
                </a:lnTo>
                <a:lnTo>
                  <a:pt x="856503" y="285032"/>
                </a:lnTo>
                <a:close/>
              </a:path>
              <a:path w="856503" h="570063">
                <a:moveTo>
                  <a:pt x="642377" y="0"/>
                </a:moveTo>
                <a:lnTo>
                  <a:pt x="214125" y="0"/>
                </a:lnTo>
                <a:lnTo>
                  <a:pt x="214125" y="285032"/>
                </a:lnTo>
                <a:lnTo>
                  <a:pt x="642377" y="285032"/>
                </a:lnTo>
                <a:lnTo>
                  <a:pt x="642377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56376" y="3421805"/>
          <a:ext cx="2308680" cy="680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294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47650">
                        <a:lnSpc>
                          <a:spcPts val="2200"/>
                        </a:lnSpc>
                      </a:pPr>
                      <a:r>
                        <a:rPr sz="19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839950"/>
                      </a:solidFill>
                      <a:prstDash val="solid"/>
                    </a:lnL>
                    <a:lnR w="25399">
                      <a:solidFill>
                        <a:srgbClr val="9F4B46"/>
                      </a:solidFill>
                      <a:prstDash val="solid"/>
                    </a:lnR>
                    <a:lnT w="25399">
                      <a:solidFill>
                        <a:srgbClr val="839950"/>
                      </a:solidFill>
                      <a:prstDash val="solid"/>
                    </a:lnT>
                    <a:lnB w="25399">
                      <a:solidFill>
                        <a:srgbClr val="839950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parse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25399">
                      <a:solidFill>
                        <a:srgbClr val="9F4B46"/>
                      </a:solidFill>
                      <a:prstDash val="solid"/>
                    </a:lnL>
                    <a:lnR w="25399">
                      <a:solidFill>
                        <a:srgbClr val="9F4B46"/>
                      </a:solidFill>
                      <a:prstDash val="solid"/>
                    </a:lnR>
                    <a:lnT w="25399">
                      <a:solidFill>
                        <a:srgbClr val="9F4B46"/>
                      </a:solidFill>
                      <a:prstDash val="solid"/>
                    </a:lnT>
                    <a:lnB w="25399">
                      <a:solidFill>
                        <a:srgbClr val="9F4B46"/>
                      </a:solidFill>
                      <a:prstDash val="solid"/>
                    </a:lnB>
                    <a:solidFill>
                      <a:srgbClr val="CD665F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30504">
                        <a:lnSpc>
                          <a:spcPts val="22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write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9F4B46"/>
                      </a:solidFill>
                      <a:prstDash val="solid"/>
                    </a:lnL>
                    <a:lnR w="25399">
                      <a:solidFill>
                        <a:srgbClr val="839950"/>
                      </a:solidFill>
                      <a:prstDash val="solid"/>
                    </a:lnR>
                    <a:lnT w="25399">
                      <a:solidFill>
                        <a:srgbClr val="839950"/>
                      </a:solidFill>
                      <a:prstDash val="solid"/>
                    </a:lnT>
                    <a:lnB w="25399">
                      <a:solidFill>
                        <a:srgbClr val="839950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90509" y="3421805"/>
          <a:ext cx="2308682" cy="680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294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47650">
                        <a:lnSpc>
                          <a:spcPts val="2200"/>
                        </a:lnSpc>
                      </a:pPr>
                      <a:r>
                        <a:rPr sz="19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839950"/>
                      </a:solidFill>
                      <a:prstDash val="solid"/>
                    </a:lnL>
                    <a:lnR w="25399">
                      <a:solidFill>
                        <a:srgbClr val="47719C"/>
                      </a:solidFill>
                      <a:prstDash val="solid"/>
                    </a:lnR>
                    <a:lnT w="25399">
                      <a:solidFill>
                        <a:srgbClr val="839950"/>
                      </a:solidFill>
                      <a:prstDash val="solid"/>
                    </a:lnT>
                    <a:lnB w="25399">
                      <a:solidFill>
                        <a:srgbClr val="839950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25399">
                      <a:solidFill>
                        <a:srgbClr val="47719C"/>
                      </a:solidFill>
                      <a:prstDash val="solid"/>
                    </a:lnL>
                    <a:lnR w="25399">
                      <a:solidFill>
                        <a:srgbClr val="47719C"/>
                      </a:solidFill>
                      <a:prstDash val="solid"/>
                    </a:lnR>
                    <a:lnT w="25399">
                      <a:solidFill>
                        <a:srgbClr val="47719C"/>
                      </a:solidFill>
                      <a:prstDash val="solid"/>
                    </a:lnT>
                    <a:lnB w="25399">
                      <a:solidFill>
                        <a:srgbClr val="47719C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30504">
                        <a:lnSpc>
                          <a:spcPts val="22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write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47719C"/>
                      </a:solidFill>
                      <a:prstDash val="solid"/>
                    </a:lnL>
                    <a:lnR w="25399">
                      <a:solidFill>
                        <a:srgbClr val="839950"/>
                      </a:solidFill>
                      <a:prstDash val="solid"/>
                    </a:lnR>
                    <a:lnT w="25399">
                      <a:solidFill>
                        <a:srgbClr val="839950"/>
                      </a:solidFill>
                      <a:prstDash val="solid"/>
                    </a:lnT>
                    <a:lnB w="25399">
                      <a:solidFill>
                        <a:srgbClr val="839950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594202" y="3421805"/>
          <a:ext cx="2308681" cy="680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294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47650">
                        <a:lnSpc>
                          <a:spcPts val="2200"/>
                        </a:lnSpc>
                      </a:pPr>
                      <a:r>
                        <a:rPr sz="19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839950"/>
                      </a:solidFill>
                      <a:prstDash val="solid"/>
                    </a:lnL>
                    <a:lnR w="25399">
                      <a:solidFill>
                        <a:srgbClr val="C4803F"/>
                      </a:solidFill>
                      <a:prstDash val="solid"/>
                    </a:lnR>
                    <a:lnT w="25399">
                      <a:solidFill>
                        <a:srgbClr val="839950"/>
                      </a:solidFill>
                      <a:prstDash val="solid"/>
                    </a:lnT>
                    <a:lnB w="25399">
                      <a:solidFill>
                        <a:srgbClr val="839950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query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25399">
                      <a:solidFill>
                        <a:srgbClr val="C4803F"/>
                      </a:solidFill>
                      <a:prstDash val="solid"/>
                    </a:lnL>
                    <a:lnR w="25399">
                      <a:solidFill>
                        <a:srgbClr val="C4803F"/>
                      </a:solidFill>
                      <a:prstDash val="solid"/>
                    </a:lnR>
                    <a:lnT w="25399">
                      <a:solidFill>
                        <a:srgbClr val="C4803F"/>
                      </a:solidFill>
                      <a:prstDash val="solid"/>
                    </a:lnT>
                    <a:lnB w="25399">
                      <a:solidFill>
                        <a:srgbClr val="C4803F"/>
                      </a:solidFill>
                      <a:prstDash val="solid"/>
                    </a:lnB>
                    <a:solidFill>
                      <a:srgbClr val="FAA757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30504">
                        <a:lnSpc>
                          <a:spcPts val="22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write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C4803F"/>
                      </a:solidFill>
                      <a:prstDash val="solid"/>
                    </a:lnL>
                    <a:lnR w="25399">
                      <a:solidFill>
                        <a:srgbClr val="839950"/>
                      </a:solidFill>
                      <a:prstDash val="solid"/>
                    </a:lnR>
                    <a:lnT w="25399">
                      <a:solidFill>
                        <a:srgbClr val="839950"/>
                      </a:solidFill>
                      <a:prstDash val="solid"/>
                    </a:lnT>
                    <a:lnB w="25399">
                      <a:solidFill>
                        <a:srgbClr val="839950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25937" y="5427864"/>
          <a:ext cx="2020398" cy="680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294">
                <a:tc>
                  <a:txBody>
                    <a:bodyPr/>
                    <a:lstStyle/>
                    <a:p>
                      <a:pPr marL="25400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DFS</a:t>
                      </a:r>
                      <a:endParaRPr sz="1900">
                        <a:latin typeface="Arial"/>
                        <a:cs typeface="Arial"/>
                      </a:endParaRPr>
                    </a:p>
                    <a:p>
                      <a:pPr marL="247650">
                        <a:lnSpc>
                          <a:spcPts val="2200"/>
                        </a:lnSpc>
                      </a:pPr>
                      <a:r>
                        <a:rPr sz="19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900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ead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839950"/>
                      </a:solidFill>
                      <a:prstDash val="solid"/>
                    </a:lnL>
                    <a:lnR w="25399">
                      <a:solidFill>
                        <a:srgbClr val="9F4B46"/>
                      </a:solidFill>
                      <a:prstDash val="solid"/>
                    </a:lnR>
                    <a:lnT w="25399">
                      <a:solidFill>
                        <a:srgbClr val="839950"/>
                      </a:solidFill>
                      <a:prstDash val="solid"/>
                    </a:lnT>
                    <a:lnB w="25399">
                      <a:solidFill>
                        <a:srgbClr val="839950"/>
                      </a:solidFill>
                      <a:prstDash val="solid"/>
                    </a:lnB>
                    <a:solidFill>
                      <a:srgbClr val="AAC46C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parse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25399">
                      <a:solidFill>
                        <a:srgbClr val="9F4B46"/>
                      </a:solidFill>
                      <a:prstDash val="solid"/>
                    </a:lnL>
                    <a:lnR w="25399">
                      <a:solidFill>
                        <a:srgbClr val="47719C"/>
                      </a:solidFill>
                      <a:prstDash val="solid"/>
                    </a:lnR>
                    <a:lnT w="25399">
                      <a:solidFill>
                        <a:srgbClr val="9F4B46"/>
                      </a:solidFill>
                      <a:prstDash val="solid"/>
                    </a:lnT>
                    <a:lnB w="25399">
                      <a:solidFill>
                        <a:srgbClr val="9F4B46"/>
                      </a:solidFill>
                      <a:prstDash val="solid"/>
                    </a:lnB>
                    <a:solidFill>
                      <a:srgbClr val="CD665F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train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25399">
                      <a:solidFill>
                        <a:srgbClr val="47719C"/>
                      </a:solidFill>
                      <a:prstDash val="solid"/>
                    </a:lnL>
                    <a:lnR w="25399">
                      <a:solidFill>
                        <a:srgbClr val="C4803F"/>
                      </a:solidFill>
                      <a:prstDash val="solid"/>
                    </a:lnR>
                    <a:lnT w="25399">
                      <a:solidFill>
                        <a:srgbClr val="47719C"/>
                      </a:solidFill>
                      <a:prstDash val="solid"/>
                    </a:lnT>
                    <a:lnB w="25399">
                      <a:solidFill>
                        <a:srgbClr val="47719C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query</a:t>
                      </a: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 vert="vert270">
                    <a:lnL w="25399">
                      <a:solidFill>
                        <a:srgbClr val="C4803F"/>
                      </a:solidFill>
                      <a:prstDash val="solid"/>
                    </a:lnL>
                    <a:lnR w="25399">
                      <a:solidFill>
                        <a:srgbClr val="C4803F"/>
                      </a:solidFill>
                      <a:prstDash val="solid"/>
                    </a:lnR>
                    <a:lnT w="25399">
                      <a:solidFill>
                        <a:srgbClr val="C4803F"/>
                      </a:solidFill>
                      <a:prstDash val="solid"/>
                    </a:lnT>
                    <a:lnB w="25399">
                      <a:solidFill>
                        <a:srgbClr val="C4803F"/>
                      </a:solidFill>
                      <a:prstDash val="solid"/>
                    </a:lnB>
                    <a:solidFill>
                      <a:srgbClr val="FAA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469958"/>
            <a:ext cx="520509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60" dirty="0">
                <a:latin typeface="Arial"/>
                <a:cs typeface="Arial"/>
              </a:rPr>
              <a:t>State </a:t>
            </a:r>
            <a:r>
              <a:rPr sz="3200" spc="-40" dirty="0">
                <a:latin typeface="Arial"/>
                <a:cs typeface="Arial"/>
              </a:rPr>
              <a:t>of </a:t>
            </a:r>
            <a:r>
              <a:rPr sz="3200" spc="-45" dirty="0">
                <a:latin typeface="Arial"/>
                <a:cs typeface="Arial"/>
              </a:rPr>
              <a:t>the </a:t>
            </a:r>
            <a:r>
              <a:rPr sz="3200" spc="-50" dirty="0">
                <a:latin typeface="Arial"/>
                <a:cs typeface="Arial"/>
              </a:rPr>
              <a:t>Spark </a:t>
            </a:r>
            <a:r>
              <a:rPr sz="3200" spc="-55" dirty="0">
                <a:latin typeface="Arial"/>
                <a:cs typeface="Arial"/>
              </a:rPr>
              <a:t>ecosystem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863" y="5961255"/>
            <a:ext cx="731817" cy="591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8866" y="5126224"/>
            <a:ext cx="1102451" cy="1171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1420" y="6199115"/>
            <a:ext cx="1271779" cy="211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10369" y="3666606"/>
            <a:ext cx="655347" cy="5866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16126" y="3711881"/>
            <a:ext cx="513971" cy="4960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9247" y="5553593"/>
            <a:ext cx="995070" cy="344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3865" y="5562600"/>
            <a:ext cx="1320933" cy="224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7087" y="6428739"/>
            <a:ext cx="3728257" cy="0"/>
          </a:xfrm>
          <a:custGeom>
            <a:avLst/>
            <a:gdLst/>
            <a:ahLst/>
            <a:cxnLst/>
            <a:rect l="l" t="t" r="r" b="b"/>
            <a:pathLst>
              <a:path w="3728257">
                <a:moveTo>
                  <a:pt x="0" y="0"/>
                </a:moveTo>
                <a:lnTo>
                  <a:pt x="3728257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93130" y="5648497"/>
            <a:ext cx="2132213" cy="0"/>
          </a:xfrm>
          <a:custGeom>
            <a:avLst/>
            <a:gdLst/>
            <a:ahLst/>
            <a:cxnLst/>
            <a:rect l="l" t="t" r="r" b="b"/>
            <a:pathLst>
              <a:path w="2132213">
                <a:moveTo>
                  <a:pt x="0" y="0"/>
                </a:moveTo>
                <a:lnTo>
                  <a:pt x="2132213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2104" y="5648497"/>
            <a:ext cx="536170" cy="0"/>
          </a:xfrm>
          <a:custGeom>
            <a:avLst/>
            <a:gdLst/>
            <a:ahLst/>
            <a:cxnLst/>
            <a:rect l="l" t="t" r="r" b="b"/>
            <a:pathLst>
              <a:path w="536170">
                <a:moveTo>
                  <a:pt x="0" y="0"/>
                </a:moveTo>
                <a:lnTo>
                  <a:pt x="536170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97087" y="5648497"/>
            <a:ext cx="270163" cy="0"/>
          </a:xfrm>
          <a:custGeom>
            <a:avLst/>
            <a:gdLst/>
            <a:ahLst/>
            <a:cxnLst/>
            <a:rect l="l" t="t" r="r" b="b"/>
            <a:pathLst>
              <a:path w="270163">
                <a:moveTo>
                  <a:pt x="0" y="0"/>
                </a:moveTo>
                <a:lnTo>
                  <a:pt x="270163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93130" y="4867101"/>
            <a:ext cx="2132213" cy="0"/>
          </a:xfrm>
          <a:custGeom>
            <a:avLst/>
            <a:gdLst/>
            <a:ahLst/>
            <a:cxnLst/>
            <a:rect l="l" t="t" r="r" b="b"/>
            <a:pathLst>
              <a:path w="2132213">
                <a:moveTo>
                  <a:pt x="0" y="0"/>
                </a:moveTo>
                <a:lnTo>
                  <a:pt x="2132213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2104" y="4867101"/>
            <a:ext cx="536170" cy="0"/>
          </a:xfrm>
          <a:custGeom>
            <a:avLst/>
            <a:gdLst/>
            <a:ahLst/>
            <a:cxnLst/>
            <a:rect l="l" t="t" r="r" b="b"/>
            <a:pathLst>
              <a:path w="536170">
                <a:moveTo>
                  <a:pt x="0" y="0"/>
                </a:moveTo>
                <a:lnTo>
                  <a:pt x="536170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7087" y="4867101"/>
            <a:ext cx="270163" cy="0"/>
          </a:xfrm>
          <a:custGeom>
            <a:avLst/>
            <a:gdLst/>
            <a:ahLst/>
            <a:cxnLst/>
            <a:rect l="l" t="t" r="r" b="b"/>
            <a:pathLst>
              <a:path w="270163">
                <a:moveTo>
                  <a:pt x="0" y="0"/>
                </a:moveTo>
                <a:lnTo>
                  <a:pt x="270163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97087" y="4085704"/>
            <a:ext cx="3728257" cy="0"/>
          </a:xfrm>
          <a:custGeom>
            <a:avLst/>
            <a:gdLst/>
            <a:ahLst/>
            <a:cxnLst/>
            <a:rect l="l" t="t" r="r" b="b"/>
            <a:pathLst>
              <a:path w="3728257">
                <a:moveTo>
                  <a:pt x="0" y="0"/>
                </a:moveTo>
                <a:lnTo>
                  <a:pt x="3728257" y="0"/>
                </a:lnTo>
              </a:path>
            </a:pathLst>
          </a:custGeom>
          <a:ln w="9524">
            <a:solidFill>
              <a:srgbClr val="B5B5B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98275" y="4821382"/>
            <a:ext cx="394855" cy="1607357"/>
          </a:xfrm>
          <a:custGeom>
            <a:avLst/>
            <a:gdLst/>
            <a:ahLst/>
            <a:cxnLst/>
            <a:rect l="l" t="t" r="r" b="b"/>
            <a:pathLst>
              <a:path w="394855" h="1607357">
                <a:moveTo>
                  <a:pt x="394855" y="0"/>
                </a:moveTo>
                <a:lnTo>
                  <a:pt x="0" y="0"/>
                </a:lnTo>
                <a:lnTo>
                  <a:pt x="0" y="1607357"/>
                </a:lnTo>
                <a:lnTo>
                  <a:pt x="394855" y="1607357"/>
                </a:lnTo>
                <a:lnTo>
                  <a:pt x="394855" y="0"/>
                </a:lnTo>
                <a:close/>
              </a:path>
            </a:pathLst>
          </a:custGeom>
          <a:solidFill>
            <a:srgbClr val="2879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9301" y="5931130"/>
            <a:ext cx="399011" cy="497608"/>
          </a:xfrm>
          <a:custGeom>
            <a:avLst/>
            <a:gdLst/>
            <a:ahLst/>
            <a:cxnLst/>
            <a:rect l="l" t="t" r="r" b="b"/>
            <a:pathLst>
              <a:path w="399011" h="497608">
                <a:moveTo>
                  <a:pt x="399011" y="0"/>
                </a:moveTo>
                <a:lnTo>
                  <a:pt x="0" y="0"/>
                </a:lnTo>
                <a:lnTo>
                  <a:pt x="0" y="497608"/>
                </a:lnTo>
                <a:lnTo>
                  <a:pt x="399011" y="497608"/>
                </a:lnTo>
                <a:lnTo>
                  <a:pt x="399011" y="0"/>
                </a:lnTo>
                <a:close/>
              </a:path>
            </a:pathLst>
          </a:custGeom>
          <a:solidFill>
            <a:srgbClr val="2879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60326" y="6039195"/>
            <a:ext cx="399011" cy="389543"/>
          </a:xfrm>
          <a:custGeom>
            <a:avLst/>
            <a:gdLst/>
            <a:ahLst/>
            <a:cxnLst/>
            <a:rect l="l" t="t" r="r" b="b"/>
            <a:pathLst>
              <a:path w="399011" h="389543">
                <a:moveTo>
                  <a:pt x="399011" y="0"/>
                </a:moveTo>
                <a:lnTo>
                  <a:pt x="0" y="0"/>
                </a:lnTo>
                <a:lnTo>
                  <a:pt x="0" y="389543"/>
                </a:lnTo>
                <a:lnTo>
                  <a:pt x="399011" y="389543"/>
                </a:lnTo>
                <a:lnTo>
                  <a:pt x="399011" y="0"/>
                </a:lnTo>
                <a:close/>
              </a:path>
            </a:pathLst>
          </a:custGeom>
          <a:solidFill>
            <a:srgbClr val="2879B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67251" y="4476403"/>
            <a:ext cx="394853" cy="1952336"/>
          </a:xfrm>
          <a:custGeom>
            <a:avLst/>
            <a:gdLst/>
            <a:ahLst/>
            <a:cxnLst/>
            <a:rect l="l" t="t" r="r" b="b"/>
            <a:pathLst>
              <a:path w="394853" h="1952336">
                <a:moveTo>
                  <a:pt x="0" y="0"/>
                </a:moveTo>
                <a:lnTo>
                  <a:pt x="394853" y="0"/>
                </a:lnTo>
                <a:lnTo>
                  <a:pt x="394853" y="1952336"/>
                </a:lnTo>
                <a:lnTo>
                  <a:pt x="0" y="1952336"/>
                </a:lnTo>
                <a:lnTo>
                  <a:pt x="0" y="0"/>
                </a:lnTo>
                <a:close/>
              </a:path>
            </a:pathLst>
          </a:custGeom>
          <a:solidFill>
            <a:srgbClr val="FD7F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8327" y="4086859"/>
            <a:ext cx="1" cy="2341879"/>
          </a:xfrm>
          <a:custGeom>
            <a:avLst/>
            <a:gdLst/>
            <a:ahLst/>
            <a:cxnLst/>
            <a:rect l="l" t="t" r="r" b="b"/>
            <a:pathLst>
              <a:path w="1" h="2341879">
                <a:moveTo>
                  <a:pt x="0" y="2341879"/>
                </a:moveTo>
                <a:lnTo>
                  <a:pt x="1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6428" y="6428739"/>
            <a:ext cx="70658" cy="0"/>
          </a:xfrm>
          <a:custGeom>
            <a:avLst/>
            <a:gdLst/>
            <a:ahLst/>
            <a:cxnLst/>
            <a:rect l="l" t="t" r="r" b="b"/>
            <a:pathLst>
              <a:path w="70658">
                <a:moveTo>
                  <a:pt x="0" y="0"/>
                </a:moveTo>
                <a:lnTo>
                  <a:pt x="7065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6428" y="5648497"/>
            <a:ext cx="70658" cy="0"/>
          </a:xfrm>
          <a:custGeom>
            <a:avLst/>
            <a:gdLst/>
            <a:ahLst/>
            <a:cxnLst/>
            <a:rect l="l" t="t" r="r" b="b"/>
            <a:pathLst>
              <a:path w="70658">
                <a:moveTo>
                  <a:pt x="0" y="0"/>
                </a:moveTo>
                <a:lnTo>
                  <a:pt x="7065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6428" y="4867101"/>
            <a:ext cx="70658" cy="0"/>
          </a:xfrm>
          <a:custGeom>
            <a:avLst/>
            <a:gdLst/>
            <a:ahLst/>
            <a:cxnLst/>
            <a:rect l="l" t="t" r="r" b="b"/>
            <a:pathLst>
              <a:path w="70658">
                <a:moveTo>
                  <a:pt x="0" y="0"/>
                </a:moveTo>
                <a:lnTo>
                  <a:pt x="7065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6428" y="4085704"/>
            <a:ext cx="70658" cy="0"/>
          </a:xfrm>
          <a:custGeom>
            <a:avLst/>
            <a:gdLst/>
            <a:ahLst/>
            <a:cxnLst/>
            <a:rect l="l" t="t" r="r" b="b"/>
            <a:pathLst>
              <a:path w="70658">
                <a:moveTo>
                  <a:pt x="0" y="0"/>
                </a:moveTo>
                <a:lnTo>
                  <a:pt x="7065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3815" y="3794254"/>
            <a:ext cx="1123299" cy="7427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87647" y="4440549"/>
            <a:ext cx="1014836" cy="322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5944" y="1547852"/>
            <a:ext cx="7652384" cy="3465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85445">
              <a:lnSpc>
                <a:spcPct val="154800"/>
              </a:lnSpc>
            </a:pPr>
            <a:r>
              <a:rPr sz="2800" spc="-20" dirty="0">
                <a:latin typeface="Arial"/>
                <a:cs typeface="Arial"/>
              </a:rPr>
              <a:t>Most </a:t>
            </a:r>
            <a:r>
              <a:rPr sz="2800" spc="-65" dirty="0">
                <a:latin typeface="Arial"/>
                <a:cs typeface="Arial"/>
              </a:rPr>
              <a:t>active </a:t>
            </a:r>
            <a:r>
              <a:rPr sz="2800" spc="-35" dirty="0">
                <a:latin typeface="Arial"/>
                <a:cs typeface="Arial"/>
              </a:rPr>
              <a:t>open </a:t>
            </a:r>
            <a:r>
              <a:rPr sz="2800" spc="-50" dirty="0">
                <a:latin typeface="Arial"/>
                <a:cs typeface="Arial"/>
              </a:rPr>
              <a:t>sou</a:t>
            </a:r>
            <a:r>
              <a:rPr sz="2800" spc="-85" dirty="0">
                <a:latin typeface="Arial"/>
                <a:cs typeface="Arial"/>
              </a:rPr>
              <a:t>r</a:t>
            </a:r>
            <a:r>
              <a:rPr sz="2800" spc="-30" dirty="0">
                <a:latin typeface="Arial"/>
                <a:cs typeface="Arial"/>
              </a:rPr>
              <a:t>ce community </a:t>
            </a:r>
            <a:r>
              <a:rPr sz="2800" spc="-90" dirty="0">
                <a:latin typeface="Arial"/>
                <a:cs typeface="Arial"/>
              </a:rPr>
              <a:t>in </a:t>
            </a:r>
            <a:r>
              <a:rPr sz="2800" spc="-25" dirty="0">
                <a:latin typeface="Arial"/>
                <a:cs typeface="Arial"/>
              </a:rPr>
              <a:t>big </a:t>
            </a:r>
            <a:r>
              <a:rPr sz="2800" spc="-30" dirty="0">
                <a:latin typeface="Arial"/>
                <a:cs typeface="Arial"/>
              </a:rPr>
              <a:t>data</a:t>
            </a:r>
            <a:r>
              <a:rPr sz="2800" spc="-20" dirty="0">
                <a:latin typeface="Arial"/>
                <a:cs typeface="Arial"/>
              </a:rPr>
              <a:t> 200+ </a:t>
            </a:r>
            <a:r>
              <a:rPr sz="2800" spc="-55" dirty="0">
                <a:latin typeface="Arial"/>
                <a:cs typeface="Arial"/>
              </a:rPr>
              <a:t>developers,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0" dirty="0">
                <a:latin typeface="Arial"/>
                <a:cs typeface="Arial"/>
              </a:rPr>
              <a:t>50+ </a:t>
            </a:r>
            <a:r>
              <a:rPr sz="2800" spc="-50" dirty="0">
                <a:latin typeface="Arial"/>
                <a:cs typeface="Arial"/>
              </a:rPr>
              <a:t>companies </a:t>
            </a:r>
            <a:r>
              <a:rPr sz="2800" spc="-25" dirty="0">
                <a:latin typeface="Arial"/>
                <a:cs typeface="Arial"/>
              </a:rPr>
              <a:t>contributing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0"/>
              </a:spcBef>
            </a:pPr>
            <a:endParaRPr sz="1100"/>
          </a:p>
          <a:p>
            <a:pPr marL="4679315">
              <a:lnSpc>
                <a:spcPct val="100000"/>
              </a:lnSpc>
            </a:pPr>
            <a:r>
              <a:rPr sz="2200" spc="-20" dirty="0">
                <a:latin typeface="Arial"/>
                <a:cs typeface="Arial"/>
              </a:rPr>
              <a:t>Contributors </a:t>
            </a:r>
            <a:r>
              <a:rPr sz="2200" spc="-70" dirty="0">
                <a:latin typeface="Arial"/>
                <a:cs typeface="Arial"/>
              </a:rPr>
              <a:t>in </a:t>
            </a:r>
            <a:r>
              <a:rPr sz="2200" spc="-25" dirty="0">
                <a:latin typeface="Arial"/>
                <a:cs typeface="Arial"/>
              </a:rPr>
              <a:t>past </a:t>
            </a:r>
            <a:r>
              <a:rPr sz="2200" spc="-75" dirty="0">
                <a:latin typeface="Arial"/>
                <a:cs typeface="Arial"/>
              </a:rPr>
              <a:t>year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6737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150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6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673735" algn="ctr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39" y="533401"/>
            <a:ext cx="5445760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979295" algn="l"/>
              </a:tabLst>
            </a:pPr>
            <a:r>
              <a:rPr sz="5500" spc="-90" dirty="0">
                <a:latin typeface="Arial"/>
                <a:cs typeface="Arial"/>
              </a:rPr>
              <a:t>Spark	</a:t>
            </a:r>
            <a:r>
              <a:rPr sz="5500" spc="-95" dirty="0">
                <a:latin typeface="Arial"/>
                <a:cs typeface="Arial"/>
              </a:rPr>
              <a:t>Community</a:t>
            </a:r>
            <a:endParaRPr sz="5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87585" y="5629485"/>
            <a:ext cx="681990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45" dirty="0">
                <a:latin typeface="Arial"/>
                <a:cs typeface="Arial"/>
              </a:rPr>
              <a:t>Giraph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30241" y="5733605"/>
            <a:ext cx="62674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Storm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50003" y="6291579"/>
            <a:ext cx="15303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22901" y="5510952"/>
            <a:ext cx="28003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50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306827" y="3800993"/>
            <a:ext cx="731771" cy="3110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286" y="4362858"/>
            <a:ext cx="1149223" cy="36892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7381" y="5044305"/>
            <a:ext cx="1102340" cy="2020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48000" y="4953000"/>
            <a:ext cx="998133" cy="3340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99917" y="4989568"/>
            <a:ext cx="1212593" cy="2502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96207" y="5867399"/>
            <a:ext cx="1394791" cy="5883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14163" y="4374616"/>
            <a:ext cx="934956" cy="40798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6896" y="4350552"/>
            <a:ext cx="1131384" cy="4382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5523" y="3760672"/>
            <a:ext cx="1200875" cy="3384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4438015" cy="837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595"/>
              </a:lnSpc>
              <a:tabLst>
                <a:tab pos="2303145" algn="l"/>
              </a:tabLst>
            </a:pPr>
            <a:r>
              <a:rPr sz="5500" spc="-220" dirty="0">
                <a:latin typeface="Arial"/>
                <a:cs typeface="Arial"/>
              </a:rPr>
              <a:t>P</a:t>
            </a:r>
            <a:r>
              <a:rPr sz="5500" spc="-210" dirty="0">
                <a:latin typeface="Arial"/>
                <a:cs typeface="Arial"/>
              </a:rPr>
              <a:t>r</a:t>
            </a:r>
            <a:r>
              <a:rPr sz="5500" spc="-50" dirty="0">
                <a:latin typeface="Arial"/>
                <a:cs typeface="Arial"/>
              </a:rPr>
              <a:t>oject	</a:t>
            </a:r>
            <a:r>
              <a:rPr sz="5500" spc="-110" dirty="0">
                <a:latin typeface="Arial"/>
                <a:cs typeface="Arial"/>
              </a:rPr>
              <a:t>Activity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3892" y="5565651"/>
            <a:ext cx="2683963" cy="0"/>
          </a:xfrm>
          <a:custGeom>
            <a:avLst/>
            <a:gdLst/>
            <a:ahLst/>
            <a:cxnLst/>
            <a:rect l="l" t="t" r="r" b="b"/>
            <a:pathLst>
              <a:path w="2683963">
                <a:moveTo>
                  <a:pt x="0" y="0"/>
                </a:moveTo>
                <a:lnTo>
                  <a:pt x="268396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45488" y="5075939"/>
            <a:ext cx="302367" cy="0"/>
          </a:xfrm>
          <a:custGeom>
            <a:avLst/>
            <a:gdLst/>
            <a:ahLst/>
            <a:cxnLst/>
            <a:rect l="l" t="t" r="r" b="b"/>
            <a:pathLst>
              <a:path w="302367">
                <a:moveTo>
                  <a:pt x="0" y="0"/>
                </a:moveTo>
                <a:lnTo>
                  <a:pt x="30236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892" y="5075939"/>
            <a:ext cx="777239" cy="0"/>
          </a:xfrm>
          <a:custGeom>
            <a:avLst/>
            <a:gdLst/>
            <a:ahLst/>
            <a:cxnLst/>
            <a:rect l="l" t="t" r="r" b="b"/>
            <a:pathLst>
              <a:path w="777239">
                <a:moveTo>
                  <a:pt x="0" y="0"/>
                </a:moveTo>
                <a:lnTo>
                  <a:pt x="777239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5488" y="4585488"/>
            <a:ext cx="302367" cy="0"/>
          </a:xfrm>
          <a:custGeom>
            <a:avLst/>
            <a:gdLst/>
            <a:ahLst/>
            <a:cxnLst/>
            <a:rect l="l" t="t" r="r" b="b"/>
            <a:pathLst>
              <a:path w="302367">
                <a:moveTo>
                  <a:pt x="0" y="0"/>
                </a:moveTo>
                <a:lnTo>
                  <a:pt x="30236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892" y="4585488"/>
            <a:ext cx="1180407" cy="0"/>
          </a:xfrm>
          <a:custGeom>
            <a:avLst/>
            <a:gdLst/>
            <a:ahLst/>
            <a:cxnLst/>
            <a:rect l="l" t="t" r="r" b="b"/>
            <a:pathLst>
              <a:path w="1180407">
                <a:moveTo>
                  <a:pt x="0" y="0"/>
                </a:moveTo>
                <a:lnTo>
                  <a:pt x="1180407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45488" y="4099194"/>
            <a:ext cx="302367" cy="0"/>
          </a:xfrm>
          <a:custGeom>
            <a:avLst/>
            <a:gdLst/>
            <a:ahLst/>
            <a:cxnLst/>
            <a:rect l="l" t="t" r="r" b="b"/>
            <a:pathLst>
              <a:path w="302367">
                <a:moveTo>
                  <a:pt x="0" y="0"/>
                </a:moveTo>
                <a:lnTo>
                  <a:pt x="30236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63892" y="4099194"/>
            <a:ext cx="1982585" cy="0"/>
          </a:xfrm>
          <a:custGeom>
            <a:avLst/>
            <a:gdLst/>
            <a:ahLst/>
            <a:cxnLst/>
            <a:rect l="l" t="t" r="r" b="b"/>
            <a:pathLst>
              <a:path w="1982585">
                <a:moveTo>
                  <a:pt x="0" y="0"/>
                </a:moveTo>
                <a:lnTo>
                  <a:pt x="1982585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45488" y="3608743"/>
            <a:ext cx="302367" cy="0"/>
          </a:xfrm>
          <a:custGeom>
            <a:avLst/>
            <a:gdLst/>
            <a:ahLst/>
            <a:cxnLst/>
            <a:rect l="l" t="t" r="r" b="b"/>
            <a:pathLst>
              <a:path w="302367">
                <a:moveTo>
                  <a:pt x="0" y="0"/>
                </a:moveTo>
                <a:lnTo>
                  <a:pt x="30236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63892" y="3608743"/>
            <a:ext cx="1982585" cy="0"/>
          </a:xfrm>
          <a:custGeom>
            <a:avLst/>
            <a:gdLst/>
            <a:ahLst/>
            <a:cxnLst/>
            <a:rect l="l" t="t" r="r" b="b"/>
            <a:pathLst>
              <a:path w="1982585">
                <a:moveTo>
                  <a:pt x="0" y="0"/>
                </a:moveTo>
                <a:lnTo>
                  <a:pt x="1982585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5488" y="3118292"/>
            <a:ext cx="302367" cy="0"/>
          </a:xfrm>
          <a:custGeom>
            <a:avLst/>
            <a:gdLst/>
            <a:ahLst/>
            <a:cxnLst/>
            <a:rect l="l" t="t" r="r" b="b"/>
            <a:pathLst>
              <a:path w="302367">
                <a:moveTo>
                  <a:pt x="0" y="0"/>
                </a:moveTo>
                <a:lnTo>
                  <a:pt x="30236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63892" y="3118292"/>
            <a:ext cx="1982585" cy="0"/>
          </a:xfrm>
          <a:custGeom>
            <a:avLst/>
            <a:gdLst/>
            <a:ahLst/>
            <a:cxnLst/>
            <a:rect l="l" t="t" r="r" b="b"/>
            <a:pathLst>
              <a:path w="1982585">
                <a:moveTo>
                  <a:pt x="0" y="0"/>
                </a:moveTo>
                <a:lnTo>
                  <a:pt x="1982585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45488" y="2631997"/>
            <a:ext cx="302367" cy="0"/>
          </a:xfrm>
          <a:custGeom>
            <a:avLst/>
            <a:gdLst/>
            <a:ahLst/>
            <a:cxnLst/>
            <a:rect l="l" t="t" r="r" b="b"/>
            <a:pathLst>
              <a:path w="302367">
                <a:moveTo>
                  <a:pt x="0" y="0"/>
                </a:moveTo>
                <a:lnTo>
                  <a:pt x="302367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63892" y="2631997"/>
            <a:ext cx="1982585" cy="0"/>
          </a:xfrm>
          <a:custGeom>
            <a:avLst/>
            <a:gdLst/>
            <a:ahLst/>
            <a:cxnLst/>
            <a:rect l="l" t="t" r="r" b="b"/>
            <a:pathLst>
              <a:path w="1982585">
                <a:moveTo>
                  <a:pt x="0" y="0"/>
                </a:moveTo>
                <a:lnTo>
                  <a:pt x="1982585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63892" y="2141546"/>
            <a:ext cx="2683963" cy="0"/>
          </a:xfrm>
          <a:custGeom>
            <a:avLst/>
            <a:gdLst/>
            <a:ahLst/>
            <a:cxnLst/>
            <a:rect l="l" t="t" r="r" b="b"/>
            <a:pathLst>
              <a:path w="2683963">
                <a:moveTo>
                  <a:pt x="0" y="0"/>
                </a:moveTo>
                <a:lnTo>
                  <a:pt x="268396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3892" y="1651095"/>
            <a:ext cx="2683963" cy="0"/>
          </a:xfrm>
          <a:custGeom>
            <a:avLst/>
            <a:gdLst/>
            <a:ahLst/>
            <a:cxnLst/>
            <a:rect l="l" t="t" r="r" b="b"/>
            <a:pathLst>
              <a:path w="2683963">
                <a:moveTo>
                  <a:pt x="0" y="0"/>
                </a:moveTo>
                <a:lnTo>
                  <a:pt x="2683963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7964" y="5304539"/>
            <a:ext cx="403166" cy="261112"/>
          </a:xfrm>
          <a:custGeom>
            <a:avLst/>
            <a:gdLst/>
            <a:ahLst/>
            <a:cxnLst/>
            <a:rect l="l" t="t" r="r" b="b"/>
            <a:pathLst>
              <a:path w="403166" h="261112">
                <a:moveTo>
                  <a:pt x="0" y="0"/>
                </a:moveTo>
                <a:lnTo>
                  <a:pt x="403166" y="0"/>
                </a:lnTo>
                <a:lnTo>
                  <a:pt x="403166" y="261112"/>
                </a:lnTo>
                <a:lnTo>
                  <a:pt x="0" y="261112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41131" y="4789151"/>
            <a:ext cx="403167" cy="776500"/>
          </a:xfrm>
          <a:custGeom>
            <a:avLst/>
            <a:gdLst/>
            <a:ahLst/>
            <a:cxnLst/>
            <a:rect l="l" t="t" r="r" b="b"/>
            <a:pathLst>
              <a:path w="403167" h="776500">
                <a:moveTo>
                  <a:pt x="0" y="0"/>
                </a:moveTo>
                <a:lnTo>
                  <a:pt x="403167" y="0"/>
                </a:lnTo>
                <a:lnTo>
                  <a:pt x="403167" y="776500"/>
                </a:lnTo>
                <a:lnTo>
                  <a:pt x="0" y="776500"/>
                </a:lnTo>
                <a:lnTo>
                  <a:pt x="0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44299" y="4265448"/>
            <a:ext cx="399011" cy="1300203"/>
          </a:xfrm>
          <a:custGeom>
            <a:avLst/>
            <a:gdLst/>
            <a:ahLst/>
            <a:cxnLst/>
            <a:rect l="l" t="t" r="r" b="b"/>
            <a:pathLst>
              <a:path w="399011" h="1300203">
                <a:moveTo>
                  <a:pt x="0" y="0"/>
                </a:moveTo>
                <a:lnTo>
                  <a:pt x="399011" y="0"/>
                </a:lnTo>
                <a:lnTo>
                  <a:pt x="399011" y="1300203"/>
                </a:lnTo>
                <a:lnTo>
                  <a:pt x="0" y="1300203"/>
                </a:lnTo>
                <a:lnTo>
                  <a:pt x="0" y="0"/>
                </a:lnTo>
                <a:close/>
              </a:path>
            </a:pathLst>
          </a:custGeom>
          <a:solidFill>
            <a:srgbClr val="AAC4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43310" y="4506517"/>
            <a:ext cx="403166" cy="1059134"/>
          </a:xfrm>
          <a:custGeom>
            <a:avLst/>
            <a:gdLst/>
            <a:ahLst/>
            <a:cxnLst/>
            <a:rect l="l" t="t" r="r" b="b"/>
            <a:pathLst>
              <a:path w="403166" h="1059134">
                <a:moveTo>
                  <a:pt x="0" y="0"/>
                </a:moveTo>
                <a:lnTo>
                  <a:pt x="403166" y="0"/>
                </a:lnTo>
                <a:lnTo>
                  <a:pt x="403166" y="1059134"/>
                </a:lnTo>
                <a:lnTo>
                  <a:pt x="0" y="1059134"/>
                </a:lnTo>
                <a:lnTo>
                  <a:pt x="0" y="0"/>
                </a:lnTo>
                <a:close/>
              </a:path>
            </a:pathLst>
          </a:custGeom>
          <a:solidFill>
            <a:srgbClr val="B2C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46477" y="2241299"/>
            <a:ext cx="399011" cy="3324352"/>
          </a:xfrm>
          <a:custGeom>
            <a:avLst/>
            <a:gdLst/>
            <a:ahLst/>
            <a:cxnLst/>
            <a:rect l="l" t="t" r="r" b="b"/>
            <a:pathLst>
              <a:path w="399011" h="3324352">
                <a:moveTo>
                  <a:pt x="0" y="0"/>
                </a:moveTo>
                <a:lnTo>
                  <a:pt x="399011" y="0"/>
                </a:lnTo>
                <a:lnTo>
                  <a:pt x="399011" y="3324352"/>
                </a:lnTo>
                <a:lnTo>
                  <a:pt x="0" y="3324352"/>
                </a:lnTo>
                <a:lnTo>
                  <a:pt x="0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38200" y="1652250"/>
            <a:ext cx="0" cy="3913400"/>
          </a:xfrm>
          <a:custGeom>
            <a:avLst/>
            <a:gdLst/>
            <a:ahLst/>
            <a:cxnLst/>
            <a:rect l="l" t="t" r="r" b="b"/>
            <a:pathLst>
              <a:path h="3913400">
                <a:moveTo>
                  <a:pt x="0" y="3913400"/>
                </a:moveTo>
                <a:lnTo>
                  <a:pt x="0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02897" y="3578544"/>
            <a:ext cx="1487170" cy="164973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MapReduce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530225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ARN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105219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HDFS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marL="80962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Storm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08839" y="1559920"/>
            <a:ext cx="282575" cy="60579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Spark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9877" y="5428491"/>
            <a:ext cx="15303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35674" y="4939317"/>
            <a:ext cx="407034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200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5674" y="4450142"/>
            <a:ext cx="407034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400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71013" y="5578859"/>
            <a:ext cx="2722086" cy="0"/>
          </a:xfrm>
          <a:custGeom>
            <a:avLst/>
            <a:gdLst/>
            <a:ahLst/>
            <a:cxnLst/>
            <a:rect l="l" t="t" r="r" b="b"/>
            <a:pathLst>
              <a:path w="2722086">
                <a:moveTo>
                  <a:pt x="0" y="0"/>
                </a:moveTo>
                <a:lnTo>
                  <a:pt x="272208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85861" y="5017750"/>
            <a:ext cx="307238" cy="0"/>
          </a:xfrm>
          <a:custGeom>
            <a:avLst/>
            <a:gdLst/>
            <a:ahLst/>
            <a:cxnLst/>
            <a:rect l="l" t="t" r="r" b="b"/>
            <a:pathLst>
              <a:path w="307238">
                <a:moveTo>
                  <a:pt x="0" y="0"/>
                </a:moveTo>
                <a:lnTo>
                  <a:pt x="3072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71213" y="5017750"/>
            <a:ext cx="407324" cy="0"/>
          </a:xfrm>
          <a:custGeom>
            <a:avLst/>
            <a:gdLst/>
            <a:ahLst/>
            <a:cxnLst/>
            <a:rect l="l" t="t" r="r" b="b"/>
            <a:pathLst>
              <a:path w="407324">
                <a:moveTo>
                  <a:pt x="0" y="0"/>
                </a:moveTo>
                <a:lnTo>
                  <a:pt x="407324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71013" y="5017750"/>
            <a:ext cx="781396" cy="0"/>
          </a:xfrm>
          <a:custGeom>
            <a:avLst/>
            <a:gdLst/>
            <a:ahLst/>
            <a:cxnLst/>
            <a:rect l="l" t="t" r="r" b="b"/>
            <a:pathLst>
              <a:path w="781396">
                <a:moveTo>
                  <a:pt x="0" y="0"/>
                </a:moveTo>
                <a:lnTo>
                  <a:pt x="781396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5861" y="4452485"/>
            <a:ext cx="307238" cy="0"/>
          </a:xfrm>
          <a:custGeom>
            <a:avLst/>
            <a:gdLst/>
            <a:ahLst/>
            <a:cxnLst/>
            <a:rect l="l" t="t" r="r" b="b"/>
            <a:pathLst>
              <a:path w="307238">
                <a:moveTo>
                  <a:pt x="0" y="0"/>
                </a:moveTo>
                <a:lnTo>
                  <a:pt x="3072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71213" y="4452485"/>
            <a:ext cx="407324" cy="0"/>
          </a:xfrm>
          <a:custGeom>
            <a:avLst/>
            <a:gdLst/>
            <a:ahLst/>
            <a:cxnLst/>
            <a:rect l="l" t="t" r="r" b="b"/>
            <a:pathLst>
              <a:path w="407324">
                <a:moveTo>
                  <a:pt x="0" y="0"/>
                </a:moveTo>
                <a:lnTo>
                  <a:pt x="407324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1013" y="4452485"/>
            <a:ext cx="1188719" cy="0"/>
          </a:xfrm>
          <a:custGeom>
            <a:avLst/>
            <a:gdLst/>
            <a:ahLst/>
            <a:cxnLst/>
            <a:rect l="l" t="t" r="r" b="b"/>
            <a:pathLst>
              <a:path w="1188719">
                <a:moveTo>
                  <a:pt x="0" y="0"/>
                </a:moveTo>
                <a:lnTo>
                  <a:pt x="1188719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85861" y="3891375"/>
            <a:ext cx="307238" cy="0"/>
          </a:xfrm>
          <a:custGeom>
            <a:avLst/>
            <a:gdLst/>
            <a:ahLst/>
            <a:cxnLst/>
            <a:rect l="l" t="t" r="r" b="b"/>
            <a:pathLst>
              <a:path w="307238">
                <a:moveTo>
                  <a:pt x="0" y="0"/>
                </a:moveTo>
                <a:lnTo>
                  <a:pt x="3072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71013" y="3891375"/>
            <a:ext cx="2007524" cy="0"/>
          </a:xfrm>
          <a:custGeom>
            <a:avLst/>
            <a:gdLst/>
            <a:ahLst/>
            <a:cxnLst/>
            <a:rect l="l" t="t" r="r" b="b"/>
            <a:pathLst>
              <a:path w="2007524">
                <a:moveTo>
                  <a:pt x="0" y="0"/>
                </a:moveTo>
                <a:lnTo>
                  <a:pt x="200752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85861" y="3326110"/>
            <a:ext cx="307238" cy="0"/>
          </a:xfrm>
          <a:custGeom>
            <a:avLst/>
            <a:gdLst/>
            <a:ahLst/>
            <a:cxnLst/>
            <a:rect l="l" t="t" r="r" b="b"/>
            <a:pathLst>
              <a:path w="307238">
                <a:moveTo>
                  <a:pt x="0" y="0"/>
                </a:moveTo>
                <a:lnTo>
                  <a:pt x="3072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571013" y="3326110"/>
            <a:ext cx="2007524" cy="0"/>
          </a:xfrm>
          <a:custGeom>
            <a:avLst/>
            <a:gdLst/>
            <a:ahLst/>
            <a:cxnLst/>
            <a:rect l="l" t="t" r="r" b="b"/>
            <a:pathLst>
              <a:path w="2007524">
                <a:moveTo>
                  <a:pt x="0" y="0"/>
                </a:moveTo>
                <a:lnTo>
                  <a:pt x="200752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8572" y="2982616"/>
            <a:ext cx="4956810" cy="1261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00"/>
              </a:lnSpc>
            </a:pPr>
            <a:r>
              <a:rPr sz="1800" dirty="0">
                <a:latin typeface="Arial"/>
                <a:cs typeface="Arial"/>
              </a:rPr>
              <a:t>1000</a:t>
            </a:r>
            <a:endParaRPr sz="1800">
              <a:latin typeface="Arial"/>
              <a:cs typeface="Arial"/>
            </a:endParaRPr>
          </a:p>
          <a:p>
            <a:pPr marR="12700" algn="r">
              <a:lnSpc>
                <a:spcPts val="1570"/>
              </a:lnSpc>
            </a:pPr>
            <a:r>
              <a:rPr sz="1600" dirty="0">
                <a:latin typeface="Arial"/>
                <a:cs typeface="Arial"/>
              </a:rPr>
              <a:t>200000</a:t>
            </a:r>
            <a:endParaRPr sz="16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175"/>
              </a:spcBef>
            </a:pPr>
            <a:r>
              <a:rPr sz="1800" dirty="0">
                <a:latin typeface="Arial"/>
                <a:cs typeface="Arial"/>
              </a:rPr>
              <a:t>800</a:t>
            </a:r>
            <a:endParaRPr sz="1800">
              <a:latin typeface="Arial"/>
              <a:cs typeface="Arial"/>
            </a:endParaRPr>
          </a:p>
          <a:p>
            <a:pPr marR="12700" algn="r">
              <a:lnSpc>
                <a:spcPts val="1880"/>
              </a:lnSpc>
              <a:spcBef>
                <a:spcPts val="175"/>
              </a:spcBef>
            </a:pPr>
            <a:r>
              <a:rPr sz="1600" dirty="0">
                <a:latin typeface="Arial"/>
                <a:cs typeface="Arial"/>
              </a:rPr>
              <a:t>150000</a:t>
            </a:r>
            <a:endParaRPr sz="1600">
              <a:latin typeface="Arial"/>
              <a:cs typeface="Arial"/>
            </a:endParaRPr>
          </a:p>
          <a:p>
            <a:pPr marL="139700">
              <a:lnSpc>
                <a:spcPts val="1795"/>
              </a:lnSpc>
            </a:pPr>
            <a:r>
              <a:rPr sz="1800" dirty="0">
                <a:latin typeface="Arial"/>
                <a:cs typeface="Arial"/>
              </a:rPr>
              <a:t>600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08572" y="2493441"/>
            <a:ext cx="53403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1200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08572" y="2004267"/>
            <a:ext cx="53403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1400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8572" y="1515092"/>
            <a:ext cx="534035" cy="282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1600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985861" y="2765001"/>
            <a:ext cx="307238" cy="0"/>
          </a:xfrm>
          <a:custGeom>
            <a:avLst/>
            <a:gdLst/>
            <a:ahLst/>
            <a:cxnLst/>
            <a:rect l="l" t="t" r="r" b="b"/>
            <a:pathLst>
              <a:path w="307238">
                <a:moveTo>
                  <a:pt x="0" y="0"/>
                </a:moveTo>
                <a:lnTo>
                  <a:pt x="3072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71013" y="2765001"/>
            <a:ext cx="2007524" cy="0"/>
          </a:xfrm>
          <a:custGeom>
            <a:avLst/>
            <a:gdLst/>
            <a:ahLst/>
            <a:cxnLst/>
            <a:rect l="l" t="t" r="r" b="b"/>
            <a:pathLst>
              <a:path w="2007524">
                <a:moveTo>
                  <a:pt x="0" y="0"/>
                </a:moveTo>
                <a:lnTo>
                  <a:pt x="200752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985861" y="2199735"/>
            <a:ext cx="307238" cy="0"/>
          </a:xfrm>
          <a:custGeom>
            <a:avLst/>
            <a:gdLst/>
            <a:ahLst/>
            <a:cxnLst/>
            <a:rect l="l" t="t" r="r" b="b"/>
            <a:pathLst>
              <a:path w="307238">
                <a:moveTo>
                  <a:pt x="0" y="0"/>
                </a:moveTo>
                <a:lnTo>
                  <a:pt x="307238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71013" y="2199735"/>
            <a:ext cx="2007524" cy="0"/>
          </a:xfrm>
          <a:custGeom>
            <a:avLst/>
            <a:gdLst/>
            <a:ahLst/>
            <a:cxnLst/>
            <a:rect l="l" t="t" r="r" b="b"/>
            <a:pathLst>
              <a:path w="2007524">
                <a:moveTo>
                  <a:pt x="0" y="0"/>
                </a:moveTo>
                <a:lnTo>
                  <a:pt x="2007524" y="0"/>
                </a:lnTo>
              </a:path>
            </a:pathLst>
          </a:custGeom>
          <a:ln w="9525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571013" y="1638627"/>
            <a:ext cx="2722086" cy="0"/>
          </a:xfrm>
          <a:custGeom>
            <a:avLst/>
            <a:gdLst/>
            <a:ahLst/>
            <a:cxnLst/>
            <a:rect l="l" t="t" r="r" b="b"/>
            <a:pathLst>
              <a:path w="2722086">
                <a:moveTo>
                  <a:pt x="0" y="0"/>
                </a:moveTo>
                <a:lnTo>
                  <a:pt x="2722086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5087" y="5229725"/>
            <a:ext cx="407323" cy="349134"/>
          </a:xfrm>
          <a:custGeom>
            <a:avLst/>
            <a:gdLst/>
            <a:ahLst/>
            <a:cxnLst/>
            <a:rect l="l" t="t" r="r" b="b"/>
            <a:pathLst>
              <a:path w="407323" h="349134">
                <a:moveTo>
                  <a:pt x="0" y="0"/>
                </a:moveTo>
                <a:lnTo>
                  <a:pt x="407323" y="0"/>
                </a:lnTo>
                <a:lnTo>
                  <a:pt x="407323" y="349134"/>
                </a:lnTo>
                <a:lnTo>
                  <a:pt x="0" y="349134"/>
                </a:lnTo>
                <a:lnTo>
                  <a:pt x="0" y="0"/>
                </a:lnTo>
                <a:close/>
              </a:path>
            </a:pathLst>
          </a:custGeom>
          <a:solidFill>
            <a:srgbClr val="6095C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52410" y="4689397"/>
            <a:ext cx="407323" cy="889462"/>
          </a:xfrm>
          <a:custGeom>
            <a:avLst/>
            <a:gdLst/>
            <a:ahLst/>
            <a:cxnLst/>
            <a:rect l="l" t="t" r="r" b="b"/>
            <a:pathLst>
              <a:path w="407323" h="889462">
                <a:moveTo>
                  <a:pt x="0" y="0"/>
                </a:moveTo>
                <a:lnTo>
                  <a:pt x="407323" y="0"/>
                </a:lnTo>
                <a:lnTo>
                  <a:pt x="407323" y="889462"/>
                </a:lnTo>
                <a:lnTo>
                  <a:pt x="0" y="889462"/>
                </a:lnTo>
                <a:lnTo>
                  <a:pt x="0" y="0"/>
                </a:lnTo>
                <a:close/>
              </a:path>
            </a:pathLst>
          </a:custGeom>
          <a:solidFill>
            <a:srgbClr val="CD665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59733" y="4136602"/>
            <a:ext cx="411479" cy="1442257"/>
          </a:xfrm>
          <a:custGeom>
            <a:avLst/>
            <a:gdLst/>
            <a:ahLst/>
            <a:cxnLst/>
            <a:rect l="l" t="t" r="r" b="b"/>
            <a:pathLst>
              <a:path w="411479" h="1442257">
                <a:moveTo>
                  <a:pt x="0" y="0"/>
                </a:moveTo>
                <a:lnTo>
                  <a:pt x="411479" y="0"/>
                </a:lnTo>
                <a:lnTo>
                  <a:pt x="411479" y="1442257"/>
                </a:lnTo>
                <a:lnTo>
                  <a:pt x="0" y="1442257"/>
                </a:lnTo>
                <a:lnTo>
                  <a:pt x="0" y="0"/>
                </a:lnTo>
                <a:close/>
              </a:path>
            </a:pathLst>
          </a:custGeom>
          <a:solidFill>
            <a:srgbClr val="AAC46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69716" y="5231577"/>
            <a:ext cx="408501" cy="349314"/>
          </a:xfrm>
          <a:custGeom>
            <a:avLst/>
            <a:gdLst/>
            <a:ahLst/>
            <a:cxnLst/>
            <a:rect l="l" t="t" r="r" b="b"/>
            <a:pathLst>
              <a:path w="408501" h="349314">
                <a:moveTo>
                  <a:pt x="0" y="0"/>
                </a:moveTo>
                <a:lnTo>
                  <a:pt x="408501" y="0"/>
                </a:lnTo>
                <a:lnTo>
                  <a:pt x="408501" y="349314"/>
                </a:lnTo>
                <a:lnTo>
                  <a:pt x="0" y="349314"/>
                </a:lnTo>
                <a:lnTo>
                  <a:pt x="0" y="0"/>
                </a:lnTo>
                <a:close/>
              </a:path>
            </a:pathLst>
          </a:custGeom>
          <a:solidFill>
            <a:srgbClr val="B2C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78538" y="2145704"/>
            <a:ext cx="407323" cy="3433155"/>
          </a:xfrm>
          <a:custGeom>
            <a:avLst/>
            <a:gdLst/>
            <a:ahLst/>
            <a:cxnLst/>
            <a:rect l="l" t="t" r="r" b="b"/>
            <a:pathLst>
              <a:path w="407323" h="3433155">
                <a:moveTo>
                  <a:pt x="0" y="0"/>
                </a:moveTo>
                <a:lnTo>
                  <a:pt x="407323" y="0"/>
                </a:lnTo>
                <a:lnTo>
                  <a:pt x="407323" y="3433155"/>
                </a:lnTo>
                <a:lnTo>
                  <a:pt x="0" y="3433155"/>
                </a:lnTo>
                <a:lnTo>
                  <a:pt x="0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637829" y="1637010"/>
            <a:ext cx="1" cy="3943880"/>
          </a:xfrm>
          <a:custGeom>
            <a:avLst/>
            <a:gdLst/>
            <a:ahLst/>
            <a:cxnLst/>
            <a:rect l="l" t="t" r="r" b="b"/>
            <a:pathLst>
              <a:path w="1" h="3943880">
                <a:moveTo>
                  <a:pt x="0" y="3943880"/>
                </a:moveTo>
                <a:lnTo>
                  <a:pt x="1" y="0"/>
                </a:lnTo>
              </a:path>
            </a:pathLst>
          </a:custGeom>
          <a:ln w="9524">
            <a:solidFill>
              <a:srgbClr val="98989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011297" y="3452655"/>
            <a:ext cx="1508125" cy="170307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MapReduce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marL="557530">
              <a:lnSpc>
                <a:spcPct val="100000"/>
              </a:lnSpc>
            </a:pPr>
            <a:r>
              <a:rPr sz="1800" spc="-135" dirty="0">
                <a:latin typeface="Arial"/>
                <a:cs typeface="Arial"/>
              </a:rPr>
              <a:t>Y</a:t>
            </a:r>
            <a:r>
              <a:rPr sz="1800" spc="0" dirty="0">
                <a:latin typeface="Arial"/>
                <a:cs typeface="Arial"/>
              </a:rPr>
              <a:t>ARN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marL="110553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HDFS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Storm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45310" y="1476983"/>
            <a:ext cx="282575" cy="605790"/>
          </a:xfrm>
          <a:prstGeom prst="rect">
            <a:avLst/>
          </a:prstGeom>
        </p:spPr>
        <p:txBody>
          <a:bodyPr vert="vert270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Spark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26805" y="5458971"/>
            <a:ext cx="138430" cy="252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74890" y="4895560"/>
            <a:ext cx="590550" cy="252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50000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61909" y="4332149"/>
            <a:ext cx="703580" cy="252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100000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761909" y="2641913"/>
            <a:ext cx="703580" cy="252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250000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761909" y="2078503"/>
            <a:ext cx="703580" cy="252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300000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761909" y="1515090"/>
            <a:ext cx="703580" cy="2527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350000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974535" y="5762223"/>
            <a:ext cx="101346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latin typeface="Arial"/>
                <a:cs typeface="Arial"/>
              </a:rPr>
              <a:t>Commits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695100" y="5762223"/>
            <a:ext cx="2618105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Lines </a:t>
            </a:r>
            <a:r>
              <a:rPr sz="2000" spc="-25" dirty="0">
                <a:latin typeface="Arial"/>
                <a:cs typeface="Arial"/>
              </a:rPr>
              <a:t>of Code </a:t>
            </a:r>
            <a:r>
              <a:rPr sz="2000" spc="-35" dirty="0">
                <a:latin typeface="Arial"/>
                <a:cs typeface="Arial"/>
              </a:rPr>
              <a:t>Changed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089502" y="6306743"/>
            <a:ext cx="2969895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45" dirty="0">
                <a:latin typeface="Arial"/>
                <a:cs typeface="Arial"/>
              </a:rPr>
              <a:t>Activity </a:t>
            </a:r>
            <a:r>
              <a:rPr sz="2200" spc="-70" dirty="0">
                <a:latin typeface="Arial"/>
                <a:cs typeface="Arial"/>
              </a:rPr>
              <a:t>in </a:t>
            </a:r>
            <a:r>
              <a:rPr sz="2200" spc="-25" dirty="0">
                <a:latin typeface="Arial"/>
                <a:cs typeface="Arial"/>
              </a:rPr>
              <a:t>past 6 months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</a:pPr>
            <a:r>
              <a:rPr sz="5500" spc="-150" dirty="0">
                <a:latin typeface="Arial"/>
                <a:cs typeface="Arial"/>
              </a:rPr>
              <a:t>Outline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748041"/>
            <a:ext cx="8057515" cy="442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1000"/>
              </a:lnSpc>
            </a:pPr>
            <a:r>
              <a:rPr sz="3200" spc="-85" dirty="0">
                <a:latin typeface="Arial"/>
                <a:cs typeface="Arial"/>
              </a:rPr>
              <a:t>Data </a:t>
            </a:r>
            <a:r>
              <a:rPr sz="3200" spc="-45" dirty="0">
                <a:latin typeface="Arial"/>
                <a:cs typeface="Arial"/>
              </a:rPr>
              <a:t>flow </a:t>
            </a:r>
            <a:r>
              <a:rPr sz="3200" spc="-70" dirty="0">
                <a:latin typeface="Arial"/>
                <a:cs typeface="Arial"/>
              </a:rPr>
              <a:t>vs. </a:t>
            </a:r>
            <a:r>
              <a:rPr sz="3200" spc="-55" dirty="0">
                <a:latin typeface="Arial"/>
                <a:cs typeface="Arial"/>
              </a:rPr>
              <a:t>traditional </a:t>
            </a:r>
            <a:r>
              <a:rPr sz="3200" spc="-35" dirty="0">
                <a:latin typeface="Arial"/>
                <a:cs typeface="Arial"/>
              </a:rPr>
              <a:t>network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55" dirty="0">
                <a:latin typeface="Arial"/>
                <a:cs typeface="Arial"/>
              </a:rPr>
              <a:t>ogramming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Limitations </a:t>
            </a:r>
            <a:r>
              <a:rPr sz="3200" spc="-4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MapReduce</a:t>
            </a:r>
            <a:endParaRPr sz="3200">
              <a:latin typeface="Arial"/>
              <a:cs typeface="Arial"/>
            </a:endParaRPr>
          </a:p>
          <a:p>
            <a:pPr marL="12700" marR="3322320">
              <a:lnSpc>
                <a:spcPts val="5900"/>
              </a:lnSpc>
              <a:spcBef>
                <a:spcPts val="440"/>
              </a:spcBef>
            </a:pPr>
            <a:r>
              <a:rPr sz="3200" spc="-50" dirty="0">
                <a:latin typeface="Arial"/>
                <a:cs typeface="Arial"/>
              </a:rPr>
              <a:t>Spark </a:t>
            </a:r>
            <a:r>
              <a:rPr sz="3200" spc="-20" dirty="0">
                <a:latin typeface="Arial"/>
                <a:cs typeface="Arial"/>
              </a:rPr>
              <a:t>computing </a:t>
            </a:r>
            <a:r>
              <a:rPr sz="3200" spc="-80" dirty="0">
                <a:latin typeface="Arial"/>
                <a:cs typeface="Arial"/>
              </a:rPr>
              <a:t>engine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Machine </a:t>
            </a:r>
            <a:r>
              <a:rPr sz="3200" spc="-110" dirty="0">
                <a:latin typeface="Arial"/>
                <a:cs typeface="Arial"/>
              </a:rPr>
              <a:t>Lea</a:t>
            </a:r>
            <a:r>
              <a:rPr sz="3200" spc="-10" dirty="0">
                <a:latin typeface="Arial"/>
                <a:cs typeface="Arial"/>
              </a:rPr>
              <a:t>r</a:t>
            </a:r>
            <a:r>
              <a:rPr sz="3200" spc="-65" dirty="0">
                <a:latin typeface="Arial"/>
                <a:cs typeface="Arial"/>
              </a:rPr>
              <a:t>ning </a:t>
            </a:r>
            <a:r>
              <a:rPr sz="3200" spc="-90" dirty="0">
                <a:latin typeface="Arial"/>
                <a:cs typeface="Arial"/>
              </a:rPr>
              <a:t>Example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19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3200" spc="-70" dirty="0">
                <a:latin typeface="Arial"/>
                <a:cs typeface="Arial"/>
              </a:rPr>
              <a:t>Cur</a:t>
            </a:r>
            <a:r>
              <a:rPr sz="3200" spc="-105" dirty="0">
                <a:latin typeface="Arial"/>
                <a:cs typeface="Arial"/>
              </a:rPr>
              <a:t>r</a:t>
            </a:r>
            <a:r>
              <a:rPr sz="3200" spc="-45" dirty="0">
                <a:latin typeface="Arial"/>
                <a:cs typeface="Arial"/>
              </a:rPr>
              <a:t>ent </a:t>
            </a:r>
            <a:r>
              <a:rPr sz="3200" spc="-60" dirty="0">
                <a:latin typeface="Arial"/>
                <a:cs typeface="Arial"/>
              </a:rPr>
              <a:t>State </a:t>
            </a:r>
            <a:r>
              <a:rPr sz="3200" spc="-40" dirty="0">
                <a:latin typeface="Arial"/>
                <a:cs typeface="Arial"/>
              </a:rPr>
              <a:t>of </a:t>
            </a:r>
            <a:r>
              <a:rPr sz="3200" spc="-50" dirty="0">
                <a:latin typeface="Arial"/>
                <a:cs typeface="Arial"/>
              </a:rPr>
              <a:t>Spark </a:t>
            </a:r>
            <a:r>
              <a:rPr sz="3200" spc="-70" dirty="0">
                <a:latin typeface="Arial"/>
                <a:cs typeface="Arial"/>
              </a:rPr>
              <a:t>Ecosystem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3779"/>
              </a:lnSpc>
            </a:pPr>
            <a:r>
              <a:rPr sz="3200" spc="-50" dirty="0">
                <a:latin typeface="Arial"/>
                <a:cs typeface="Arial"/>
              </a:rPr>
              <a:t>Built-in </a:t>
            </a:r>
            <a:r>
              <a:rPr sz="3200" spc="-85" dirty="0">
                <a:latin typeface="Arial"/>
                <a:cs typeface="Arial"/>
              </a:rPr>
              <a:t>Libraries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5666740" cy="837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595"/>
              </a:lnSpc>
              <a:tabLst>
                <a:tab pos="3440429" algn="l"/>
              </a:tabLst>
            </a:pPr>
            <a:r>
              <a:rPr sz="5500" spc="-105" dirty="0">
                <a:latin typeface="Arial"/>
                <a:cs typeface="Arial"/>
              </a:rPr>
              <a:t>Continuing	</a:t>
            </a:r>
            <a:r>
              <a:rPr sz="5500" spc="-215" dirty="0">
                <a:latin typeface="Arial"/>
                <a:cs typeface="Arial"/>
              </a:rPr>
              <a:t>G</a:t>
            </a:r>
            <a:r>
              <a:rPr sz="5500" spc="-195" dirty="0">
                <a:latin typeface="Arial"/>
                <a:cs typeface="Arial"/>
              </a:rPr>
              <a:t>r</a:t>
            </a:r>
            <a:r>
              <a:rPr sz="5500" spc="0" dirty="0">
                <a:latin typeface="Arial"/>
                <a:cs typeface="Arial"/>
              </a:rPr>
              <a:t>owth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111" y="6422426"/>
            <a:ext cx="1353185" cy="222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7F7F7F"/>
                </a:solidFill>
                <a:latin typeface="Arial"/>
                <a:cs typeface="Arial"/>
              </a:rPr>
              <a:t>sou</a:t>
            </a:r>
            <a:r>
              <a:rPr sz="1400" spc="-45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7F7F7F"/>
                </a:solidFill>
                <a:latin typeface="Arial"/>
                <a:cs typeface="Arial"/>
              </a:rPr>
              <a:t>ce: </a:t>
            </a:r>
            <a:r>
              <a:rPr sz="1400" spc="-20" dirty="0">
                <a:solidFill>
                  <a:srgbClr val="7F7F7F"/>
                </a:solidFill>
                <a:latin typeface="Arial"/>
                <a:cs typeface="Arial"/>
              </a:rPr>
              <a:t>ohloh.net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02283" y="5588590"/>
            <a:ext cx="394335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>
                <a:solidFill>
                  <a:srgbClr val="7F7F7F"/>
                </a:solidFill>
                <a:latin typeface="Arial"/>
                <a:cs typeface="Arial"/>
              </a:rPr>
              <a:t>Contributors </a:t>
            </a:r>
            <a:r>
              <a:rPr sz="2200" spc="-35" dirty="0">
                <a:solidFill>
                  <a:srgbClr val="7F7F7F"/>
                </a:solidFill>
                <a:latin typeface="Arial"/>
                <a:cs typeface="Arial"/>
              </a:rPr>
              <a:t>per </a:t>
            </a:r>
            <a:r>
              <a:rPr sz="2200" spc="-15" dirty="0">
                <a:solidFill>
                  <a:srgbClr val="7F7F7F"/>
                </a:solidFill>
                <a:latin typeface="Arial"/>
                <a:cs typeface="Arial"/>
              </a:rPr>
              <a:t>month </a:t>
            </a:r>
            <a:r>
              <a:rPr sz="2200" spc="15" dirty="0">
                <a:solidFill>
                  <a:srgbClr val="7F7F7F"/>
                </a:solidFill>
                <a:latin typeface="Arial"/>
                <a:cs typeface="Arial"/>
              </a:rPr>
              <a:t>to </a:t>
            </a:r>
            <a:r>
              <a:rPr sz="2200" spc="-35" dirty="0">
                <a:solidFill>
                  <a:srgbClr val="7F7F7F"/>
                </a:solidFill>
                <a:latin typeface="Arial"/>
                <a:cs typeface="Arial"/>
              </a:rPr>
              <a:t>Spark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5205" y="1957350"/>
            <a:ext cx="7813587" cy="3409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469958"/>
            <a:ext cx="267462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50" dirty="0">
                <a:latin typeface="Arial"/>
                <a:cs typeface="Arial"/>
              </a:rPr>
              <a:t>Built-in </a:t>
            </a:r>
            <a:r>
              <a:rPr sz="3200" spc="-90" dirty="0">
                <a:latin typeface="Arial"/>
                <a:cs typeface="Arial"/>
              </a:rPr>
              <a:t>libraries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803795"/>
            <a:ext cx="7660005" cy="732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86990" algn="l"/>
                <a:tab pos="4529455" algn="l"/>
                <a:tab pos="5387975" algn="l"/>
                <a:tab pos="6415405" algn="l"/>
              </a:tabLst>
            </a:pPr>
            <a:r>
              <a:rPr sz="4800" spc="-105" dirty="0">
                <a:latin typeface="Arial"/>
                <a:cs typeface="Arial"/>
              </a:rPr>
              <a:t>Standa</a:t>
            </a:r>
            <a:r>
              <a:rPr sz="4800" spc="-155" dirty="0">
                <a:latin typeface="Arial"/>
                <a:cs typeface="Arial"/>
              </a:rPr>
              <a:t>r</a:t>
            </a:r>
            <a:r>
              <a:rPr sz="4800" spc="80" dirty="0">
                <a:latin typeface="Arial"/>
                <a:cs typeface="Arial"/>
              </a:rPr>
              <a:t>d	</a:t>
            </a:r>
            <a:r>
              <a:rPr sz="4800" spc="-105" dirty="0">
                <a:latin typeface="Arial"/>
                <a:cs typeface="Arial"/>
              </a:rPr>
              <a:t>Library	</a:t>
            </a:r>
            <a:r>
              <a:rPr sz="4800" spc="-75" dirty="0">
                <a:latin typeface="Arial"/>
                <a:cs typeface="Arial"/>
              </a:rPr>
              <a:t>for	</a:t>
            </a:r>
            <a:r>
              <a:rPr sz="4800" spc="-70" dirty="0">
                <a:latin typeface="Arial"/>
                <a:cs typeface="Arial"/>
              </a:rPr>
              <a:t>Big	</a:t>
            </a:r>
            <a:r>
              <a:rPr sz="4800" spc="-130" dirty="0">
                <a:latin typeface="Arial"/>
                <a:cs typeface="Arial"/>
              </a:rPr>
              <a:t>Data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111" y="1927583"/>
            <a:ext cx="4926330" cy="2669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07645">
              <a:lnSpc>
                <a:spcPts val="3800"/>
              </a:lnSpc>
            </a:pPr>
            <a:r>
              <a:rPr sz="3200" spc="-50" dirty="0">
                <a:latin typeface="Arial"/>
                <a:cs typeface="Arial"/>
              </a:rPr>
              <a:t>Big </a:t>
            </a:r>
            <a:r>
              <a:rPr sz="3200" spc="-35" dirty="0">
                <a:latin typeface="Arial"/>
                <a:cs typeface="Arial"/>
              </a:rPr>
              <a:t>data </a:t>
            </a:r>
            <a:r>
              <a:rPr sz="3200" spc="-20" dirty="0">
                <a:latin typeface="Arial"/>
                <a:cs typeface="Arial"/>
              </a:rPr>
              <a:t>apps </a:t>
            </a:r>
            <a:r>
              <a:rPr sz="3200" spc="-60" dirty="0">
                <a:latin typeface="Arial"/>
                <a:cs typeface="Arial"/>
              </a:rPr>
              <a:t>lack </a:t>
            </a:r>
            <a:r>
              <a:rPr sz="3200" spc="-90" dirty="0">
                <a:latin typeface="Arial"/>
                <a:cs typeface="Arial"/>
              </a:rPr>
              <a:t>libraries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of common </a:t>
            </a:r>
            <a:r>
              <a:rPr sz="3200" spc="-60" dirty="0"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 algn="just">
              <a:lnSpc>
                <a:spcPct val="100299"/>
              </a:lnSpc>
            </a:pPr>
            <a:r>
              <a:rPr sz="3200" spc="-50" dirty="0">
                <a:latin typeface="Arial"/>
                <a:cs typeface="Arial"/>
              </a:rPr>
              <a:t>Spark</a:t>
            </a:r>
            <a:r>
              <a:rPr sz="3200" spc="-185" dirty="0">
                <a:latin typeface="Arial"/>
                <a:cs typeface="Arial"/>
              </a:rPr>
              <a:t>’</a:t>
            </a:r>
            <a:r>
              <a:rPr sz="3200" spc="-65" dirty="0">
                <a:latin typeface="Arial"/>
                <a:cs typeface="Arial"/>
              </a:rPr>
              <a:t>s </a:t>
            </a:r>
            <a:r>
              <a:rPr sz="3200" spc="-85" dirty="0">
                <a:latin typeface="Arial"/>
                <a:cs typeface="Arial"/>
              </a:rPr>
              <a:t>generality </a:t>
            </a:r>
            <a:r>
              <a:rPr sz="3200" spc="35" dirty="0">
                <a:latin typeface="Arial"/>
                <a:cs typeface="Arial"/>
              </a:rPr>
              <a:t>+ </a:t>
            </a:r>
            <a:r>
              <a:rPr sz="3200" spc="-20" dirty="0">
                <a:latin typeface="Arial"/>
                <a:cs typeface="Arial"/>
              </a:rPr>
              <a:t>support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for </a:t>
            </a:r>
            <a:r>
              <a:rPr sz="3200" spc="-55" dirty="0">
                <a:latin typeface="Arial"/>
                <a:cs typeface="Arial"/>
              </a:rPr>
              <a:t>multiple </a:t>
            </a:r>
            <a:r>
              <a:rPr sz="3200" spc="-85" dirty="0">
                <a:latin typeface="Arial"/>
                <a:cs typeface="Arial"/>
              </a:rPr>
              <a:t>languages </a:t>
            </a:r>
            <a:r>
              <a:rPr sz="3200" spc="-80" dirty="0">
                <a:latin typeface="Arial"/>
                <a:cs typeface="Arial"/>
              </a:rPr>
              <a:t>make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70" dirty="0">
                <a:latin typeface="Arial"/>
                <a:cs typeface="Arial"/>
              </a:rPr>
              <a:t>suitable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55" dirty="0">
                <a:latin typeface="Arial"/>
                <a:cs typeface="Arial"/>
              </a:rPr>
              <a:t>o</a:t>
            </a:r>
            <a:r>
              <a:rPr sz="3200" spc="-90" dirty="0">
                <a:latin typeface="Arial"/>
                <a:cs typeface="Arial"/>
              </a:rPr>
              <a:t>ffer </a:t>
            </a:r>
            <a:r>
              <a:rPr sz="3200" spc="-50" dirty="0">
                <a:latin typeface="Arial"/>
                <a:cs typeface="Arial"/>
              </a:rPr>
              <a:t>this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7162" y="3621763"/>
            <a:ext cx="3055620" cy="789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200" spc="-35" dirty="0">
                <a:latin typeface="Arial"/>
                <a:cs typeface="Arial"/>
              </a:rPr>
              <a:t>it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58901" y="2531019"/>
            <a:ext cx="3033310" cy="1880313"/>
          </a:xfrm>
          <a:custGeom>
            <a:avLst/>
            <a:gdLst/>
            <a:ahLst/>
            <a:cxnLst/>
            <a:rect l="l" t="t" r="r" b="b"/>
            <a:pathLst>
              <a:path w="3033310" h="1880313">
                <a:moveTo>
                  <a:pt x="0" y="0"/>
                </a:moveTo>
                <a:lnTo>
                  <a:pt x="3033310" y="0"/>
                </a:lnTo>
                <a:lnTo>
                  <a:pt x="3033310" y="1880313"/>
                </a:lnTo>
                <a:lnTo>
                  <a:pt x="0" y="188031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A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86862" y="2749609"/>
            <a:ext cx="2177388" cy="1456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58901" y="2531019"/>
            <a:ext cx="3033309" cy="1880313"/>
          </a:xfrm>
          <a:custGeom>
            <a:avLst/>
            <a:gdLst/>
            <a:ahLst/>
            <a:cxnLst/>
            <a:rect l="l" t="t" r="r" b="b"/>
            <a:pathLst>
              <a:path w="3033309" h="1880313">
                <a:moveTo>
                  <a:pt x="0" y="0"/>
                </a:moveTo>
                <a:lnTo>
                  <a:pt x="3033309" y="0"/>
                </a:lnTo>
                <a:lnTo>
                  <a:pt x="3033309" y="1880313"/>
                </a:lnTo>
                <a:lnTo>
                  <a:pt x="0" y="1880313"/>
                </a:lnTo>
                <a:lnTo>
                  <a:pt x="0" y="0"/>
                </a:lnTo>
                <a:close/>
              </a:path>
            </a:pathLst>
          </a:custGeom>
          <a:solidFill>
            <a:srgbClr val="82CBE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58901" y="2531019"/>
            <a:ext cx="3033310" cy="1880313"/>
          </a:xfrm>
          <a:custGeom>
            <a:avLst/>
            <a:gdLst/>
            <a:ahLst/>
            <a:cxnLst/>
            <a:rect l="l" t="t" r="r" b="b"/>
            <a:pathLst>
              <a:path w="3033310" h="1880313">
                <a:moveTo>
                  <a:pt x="0" y="0"/>
                </a:moveTo>
                <a:lnTo>
                  <a:pt x="3033310" y="0"/>
                </a:lnTo>
                <a:lnTo>
                  <a:pt x="3033310" y="1880313"/>
                </a:lnTo>
                <a:lnTo>
                  <a:pt x="0" y="188031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A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9148" y="3843040"/>
            <a:ext cx="920871" cy="615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1300" y="3449698"/>
            <a:ext cx="2719958" cy="469245"/>
          </a:xfrm>
          <a:custGeom>
            <a:avLst/>
            <a:gdLst/>
            <a:ahLst/>
            <a:cxnLst/>
            <a:rect l="l" t="t" r="r" b="b"/>
            <a:pathLst>
              <a:path w="2719958" h="469245">
                <a:moveTo>
                  <a:pt x="0" y="0"/>
                </a:moveTo>
                <a:lnTo>
                  <a:pt x="2719958" y="0"/>
                </a:lnTo>
                <a:lnTo>
                  <a:pt x="2719958" y="469245"/>
                </a:lnTo>
                <a:lnTo>
                  <a:pt x="0" y="46924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11300" y="3449698"/>
            <a:ext cx="2719958" cy="469245"/>
          </a:xfrm>
          <a:custGeom>
            <a:avLst/>
            <a:gdLst/>
            <a:ahLst/>
            <a:cxnLst/>
            <a:rect l="l" t="t" r="r" b="b"/>
            <a:pathLst>
              <a:path w="2719958" h="469245">
                <a:moveTo>
                  <a:pt x="0" y="0"/>
                </a:moveTo>
                <a:lnTo>
                  <a:pt x="2719958" y="0"/>
                </a:lnTo>
                <a:lnTo>
                  <a:pt x="2719958" y="469245"/>
                </a:lnTo>
                <a:lnTo>
                  <a:pt x="0" y="469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A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71615" y="3516680"/>
            <a:ext cx="60579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45" dirty="0">
                <a:solidFill>
                  <a:srgbClr val="2B92C0"/>
                </a:solidFill>
                <a:latin typeface="Arial"/>
                <a:cs typeface="Arial"/>
              </a:rPr>
              <a:t>Co</a:t>
            </a:r>
            <a:r>
              <a:rPr sz="2200" spc="-65" dirty="0">
                <a:solidFill>
                  <a:srgbClr val="2B92C0"/>
                </a:solidFill>
                <a:latin typeface="Arial"/>
                <a:cs typeface="Arial"/>
              </a:rPr>
              <a:t>r</a:t>
            </a:r>
            <a:r>
              <a:rPr sz="2200" spc="-90" dirty="0">
                <a:solidFill>
                  <a:srgbClr val="2B92C0"/>
                </a:solidFill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1300" y="2664074"/>
            <a:ext cx="731519" cy="685800"/>
          </a:xfrm>
          <a:custGeom>
            <a:avLst/>
            <a:gdLst/>
            <a:ahLst/>
            <a:cxnLst/>
            <a:rect l="l" t="t" r="r" b="b"/>
            <a:pathLst>
              <a:path w="731519" h="685800">
                <a:moveTo>
                  <a:pt x="0" y="0"/>
                </a:moveTo>
                <a:lnTo>
                  <a:pt x="731519" y="0"/>
                </a:lnTo>
                <a:lnTo>
                  <a:pt x="7315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1300" y="2664074"/>
            <a:ext cx="731519" cy="685799"/>
          </a:xfrm>
          <a:custGeom>
            <a:avLst/>
            <a:gdLst/>
            <a:ahLst/>
            <a:cxnLst/>
            <a:rect l="l" t="t" r="r" b="b"/>
            <a:pathLst>
              <a:path w="731519" h="685799">
                <a:moveTo>
                  <a:pt x="0" y="0"/>
                </a:moveTo>
                <a:lnTo>
                  <a:pt x="731519" y="0"/>
                </a:lnTo>
                <a:lnTo>
                  <a:pt x="731519" y="685799"/>
                </a:lnTo>
                <a:lnTo>
                  <a:pt x="0" y="685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A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43402" y="2664074"/>
            <a:ext cx="731520" cy="685800"/>
          </a:xfrm>
          <a:custGeom>
            <a:avLst/>
            <a:gdLst/>
            <a:ahLst/>
            <a:cxnLst/>
            <a:rect l="l" t="t" r="r" b="b"/>
            <a:pathLst>
              <a:path w="731520" h="685800">
                <a:moveTo>
                  <a:pt x="0" y="0"/>
                </a:moveTo>
                <a:lnTo>
                  <a:pt x="731520" y="0"/>
                </a:lnTo>
                <a:lnTo>
                  <a:pt x="73152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3402" y="2664074"/>
            <a:ext cx="731519" cy="685799"/>
          </a:xfrm>
          <a:custGeom>
            <a:avLst/>
            <a:gdLst/>
            <a:ahLst/>
            <a:cxnLst/>
            <a:rect l="l" t="t" r="r" b="b"/>
            <a:pathLst>
              <a:path w="731519" h="685799">
                <a:moveTo>
                  <a:pt x="0" y="0"/>
                </a:moveTo>
                <a:lnTo>
                  <a:pt x="731519" y="0"/>
                </a:lnTo>
                <a:lnTo>
                  <a:pt x="731519" y="685799"/>
                </a:lnTo>
                <a:lnTo>
                  <a:pt x="0" y="685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A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69887" y="2664074"/>
            <a:ext cx="731520" cy="685800"/>
          </a:xfrm>
          <a:custGeom>
            <a:avLst/>
            <a:gdLst/>
            <a:ahLst/>
            <a:cxnLst/>
            <a:rect l="l" t="t" r="r" b="b"/>
            <a:pathLst>
              <a:path w="731520" h="685800">
                <a:moveTo>
                  <a:pt x="0" y="0"/>
                </a:moveTo>
                <a:lnTo>
                  <a:pt x="731520" y="0"/>
                </a:lnTo>
                <a:lnTo>
                  <a:pt x="73152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69887" y="2664074"/>
            <a:ext cx="731519" cy="685799"/>
          </a:xfrm>
          <a:custGeom>
            <a:avLst/>
            <a:gdLst/>
            <a:ahLst/>
            <a:cxnLst/>
            <a:rect l="l" t="t" r="r" b="b"/>
            <a:pathLst>
              <a:path w="731519" h="685799">
                <a:moveTo>
                  <a:pt x="0" y="0"/>
                </a:moveTo>
                <a:lnTo>
                  <a:pt x="731519" y="0"/>
                </a:lnTo>
                <a:lnTo>
                  <a:pt x="731519" y="685799"/>
                </a:lnTo>
                <a:lnTo>
                  <a:pt x="0" y="6857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33A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24747" y="2854573"/>
            <a:ext cx="2244090" cy="3130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14400" algn="l"/>
                <a:tab pos="1595755" algn="l"/>
              </a:tabLst>
            </a:pPr>
            <a:r>
              <a:rPr sz="2000" spc="-70" dirty="0">
                <a:solidFill>
                  <a:srgbClr val="2B92C0"/>
                </a:solidFill>
                <a:latin typeface="Arial"/>
                <a:cs typeface="Arial"/>
              </a:rPr>
              <a:t>SQL	</a:t>
            </a:r>
            <a:r>
              <a:rPr sz="2000" spc="-45" dirty="0">
                <a:solidFill>
                  <a:srgbClr val="2B92C0"/>
                </a:solidFill>
                <a:latin typeface="Arial"/>
                <a:cs typeface="Arial"/>
              </a:rPr>
              <a:t>ML	</a:t>
            </a:r>
            <a:r>
              <a:rPr sz="2000" spc="-35" dirty="0">
                <a:solidFill>
                  <a:srgbClr val="2B92C0"/>
                </a:solidFill>
                <a:latin typeface="Arial"/>
                <a:cs typeface="Arial"/>
              </a:rPr>
              <a:t>graph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3464" y="3059850"/>
            <a:ext cx="279400" cy="31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1858" y="1637830"/>
            <a:ext cx="3045460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110615" algn="l"/>
                <a:tab pos="2023110" algn="l"/>
                <a:tab pos="2846070" algn="l"/>
              </a:tabLst>
            </a:pPr>
            <a:r>
              <a:rPr sz="2200" spc="-50" dirty="0">
                <a:solidFill>
                  <a:srgbClr val="7F7F7F"/>
                </a:solidFill>
                <a:latin typeface="Arial"/>
                <a:cs typeface="Arial"/>
              </a:rPr>
              <a:t>Python	</a:t>
            </a:r>
            <a:r>
              <a:rPr sz="2200" spc="-70" dirty="0">
                <a:solidFill>
                  <a:srgbClr val="7F7F7F"/>
                </a:solidFill>
                <a:latin typeface="Arial"/>
                <a:cs typeface="Arial"/>
              </a:rPr>
              <a:t>Scala	Java	</a:t>
            </a:r>
            <a:r>
              <a:rPr sz="2200" spc="-130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3250" y="5209520"/>
            <a:ext cx="7912669" cy="1039686"/>
          </a:xfrm>
          <a:custGeom>
            <a:avLst/>
            <a:gdLst/>
            <a:ahLst/>
            <a:cxnLst/>
            <a:rect l="l" t="t" r="r" b="b"/>
            <a:pathLst>
              <a:path w="7912669" h="1039686">
                <a:moveTo>
                  <a:pt x="7739384" y="0"/>
                </a:moveTo>
                <a:lnTo>
                  <a:pt x="168890" y="54"/>
                </a:lnTo>
                <a:lnTo>
                  <a:pt x="126123" y="6495"/>
                </a:lnTo>
                <a:lnTo>
                  <a:pt x="87456" y="22714"/>
                </a:lnTo>
                <a:lnTo>
                  <a:pt x="54232" y="47370"/>
                </a:lnTo>
                <a:lnTo>
                  <a:pt x="27790" y="79124"/>
                </a:lnTo>
                <a:lnTo>
                  <a:pt x="9471" y="116634"/>
                </a:lnTo>
                <a:lnTo>
                  <a:pt x="616" y="158560"/>
                </a:lnTo>
                <a:lnTo>
                  <a:pt x="0" y="173285"/>
                </a:lnTo>
                <a:lnTo>
                  <a:pt x="54" y="870796"/>
                </a:lnTo>
                <a:lnTo>
                  <a:pt x="6495" y="913563"/>
                </a:lnTo>
                <a:lnTo>
                  <a:pt x="22714" y="952229"/>
                </a:lnTo>
                <a:lnTo>
                  <a:pt x="47370" y="985454"/>
                </a:lnTo>
                <a:lnTo>
                  <a:pt x="79124" y="1011896"/>
                </a:lnTo>
                <a:lnTo>
                  <a:pt x="116634" y="1030215"/>
                </a:lnTo>
                <a:lnTo>
                  <a:pt x="158560" y="1039070"/>
                </a:lnTo>
                <a:lnTo>
                  <a:pt x="173285" y="1039686"/>
                </a:lnTo>
                <a:lnTo>
                  <a:pt x="7743778" y="1039632"/>
                </a:lnTo>
                <a:lnTo>
                  <a:pt x="7786545" y="1033191"/>
                </a:lnTo>
                <a:lnTo>
                  <a:pt x="7825212" y="1016972"/>
                </a:lnTo>
                <a:lnTo>
                  <a:pt x="7858436" y="992315"/>
                </a:lnTo>
                <a:lnTo>
                  <a:pt x="7884878" y="960562"/>
                </a:lnTo>
                <a:lnTo>
                  <a:pt x="7903197" y="923052"/>
                </a:lnTo>
                <a:lnTo>
                  <a:pt x="7912052" y="881126"/>
                </a:lnTo>
                <a:lnTo>
                  <a:pt x="7912669" y="866401"/>
                </a:lnTo>
                <a:lnTo>
                  <a:pt x="7912614" y="168890"/>
                </a:lnTo>
                <a:lnTo>
                  <a:pt x="7906174" y="126122"/>
                </a:lnTo>
                <a:lnTo>
                  <a:pt x="7889954" y="87456"/>
                </a:lnTo>
                <a:lnTo>
                  <a:pt x="7865298" y="54232"/>
                </a:lnTo>
                <a:lnTo>
                  <a:pt x="7833544" y="27790"/>
                </a:lnTo>
                <a:lnTo>
                  <a:pt x="7796034" y="9471"/>
                </a:lnTo>
                <a:lnTo>
                  <a:pt x="7754108" y="616"/>
                </a:lnTo>
                <a:lnTo>
                  <a:pt x="7739384" y="0"/>
                </a:lnTo>
                <a:close/>
              </a:path>
            </a:pathLst>
          </a:custGeom>
          <a:solidFill>
            <a:srgbClr val="35A3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3250" y="5209520"/>
            <a:ext cx="7912667" cy="1039686"/>
          </a:xfrm>
          <a:custGeom>
            <a:avLst/>
            <a:gdLst/>
            <a:ahLst/>
            <a:cxnLst/>
            <a:rect l="l" t="t" r="r" b="b"/>
            <a:pathLst>
              <a:path w="7912667" h="1039686">
                <a:moveTo>
                  <a:pt x="0" y="173284"/>
                </a:moveTo>
                <a:lnTo>
                  <a:pt x="5402" y="130185"/>
                </a:lnTo>
                <a:lnTo>
                  <a:pt x="20715" y="91054"/>
                </a:lnTo>
                <a:lnTo>
                  <a:pt x="44598" y="57233"/>
                </a:lnTo>
                <a:lnTo>
                  <a:pt x="75711" y="30061"/>
                </a:lnTo>
                <a:lnTo>
                  <a:pt x="112712" y="10881"/>
                </a:lnTo>
                <a:lnTo>
                  <a:pt x="154261" y="1032"/>
                </a:lnTo>
                <a:lnTo>
                  <a:pt x="7739382" y="0"/>
                </a:lnTo>
                <a:lnTo>
                  <a:pt x="7754107" y="616"/>
                </a:lnTo>
                <a:lnTo>
                  <a:pt x="7796032" y="9471"/>
                </a:lnTo>
                <a:lnTo>
                  <a:pt x="7833542" y="27790"/>
                </a:lnTo>
                <a:lnTo>
                  <a:pt x="7865296" y="54232"/>
                </a:lnTo>
                <a:lnTo>
                  <a:pt x="7889953" y="87457"/>
                </a:lnTo>
                <a:lnTo>
                  <a:pt x="7906172" y="126123"/>
                </a:lnTo>
                <a:lnTo>
                  <a:pt x="7912613" y="168890"/>
                </a:lnTo>
                <a:lnTo>
                  <a:pt x="7912667" y="866401"/>
                </a:lnTo>
                <a:lnTo>
                  <a:pt x="7912051" y="881126"/>
                </a:lnTo>
                <a:lnTo>
                  <a:pt x="7903196" y="923052"/>
                </a:lnTo>
                <a:lnTo>
                  <a:pt x="7884877" y="960562"/>
                </a:lnTo>
                <a:lnTo>
                  <a:pt x="7858435" y="992315"/>
                </a:lnTo>
                <a:lnTo>
                  <a:pt x="7825210" y="1016972"/>
                </a:lnTo>
                <a:lnTo>
                  <a:pt x="7786544" y="1033191"/>
                </a:lnTo>
                <a:lnTo>
                  <a:pt x="7743777" y="1039632"/>
                </a:lnTo>
                <a:lnTo>
                  <a:pt x="173284" y="1039686"/>
                </a:lnTo>
                <a:lnTo>
                  <a:pt x="158560" y="1039069"/>
                </a:lnTo>
                <a:lnTo>
                  <a:pt x="116634" y="1030215"/>
                </a:lnTo>
                <a:lnTo>
                  <a:pt x="79124" y="1011896"/>
                </a:lnTo>
                <a:lnTo>
                  <a:pt x="47370" y="985454"/>
                </a:lnTo>
                <a:lnTo>
                  <a:pt x="22714" y="952229"/>
                </a:lnTo>
                <a:lnTo>
                  <a:pt x="6495" y="913563"/>
                </a:lnTo>
                <a:lnTo>
                  <a:pt x="54" y="870796"/>
                </a:lnTo>
                <a:lnTo>
                  <a:pt x="0" y="173284"/>
                </a:lnTo>
                <a:close/>
              </a:path>
            </a:pathLst>
          </a:custGeom>
          <a:ln w="9524">
            <a:solidFill>
              <a:srgbClr val="35A3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71280" y="5516005"/>
            <a:ext cx="6983095" cy="433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Much of futu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10" dirty="0">
                <a:solidFill>
                  <a:srgbClr val="FFFFFF"/>
                </a:solidFill>
                <a:latin typeface="Arial"/>
                <a:cs typeface="Arial"/>
              </a:rPr>
              <a:t>e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activity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will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these </a:t>
            </a:r>
            <a:r>
              <a:rPr sz="2800" spc="-8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5693410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646430" algn="l"/>
                <a:tab pos="3170555" algn="l"/>
              </a:tabLst>
            </a:pPr>
            <a:r>
              <a:rPr sz="5500" spc="-220" dirty="0">
                <a:latin typeface="Arial"/>
                <a:cs typeface="Arial"/>
              </a:rPr>
              <a:t>A	</a:t>
            </a:r>
            <a:r>
              <a:rPr sz="5500" spc="-200" dirty="0">
                <a:latin typeface="Arial"/>
                <a:cs typeface="Arial"/>
              </a:rPr>
              <a:t>General	</a:t>
            </a:r>
            <a:r>
              <a:rPr sz="5500" spc="-105" dirty="0">
                <a:latin typeface="Arial"/>
                <a:cs typeface="Arial"/>
              </a:rPr>
              <a:t>Platform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5591" y="5040455"/>
            <a:ext cx="7912035" cy="826943"/>
          </a:xfrm>
          <a:custGeom>
            <a:avLst/>
            <a:gdLst/>
            <a:ahLst/>
            <a:cxnLst/>
            <a:rect l="l" t="t" r="r" b="b"/>
            <a:pathLst>
              <a:path w="7912035" h="826943">
                <a:moveTo>
                  <a:pt x="0" y="0"/>
                </a:moveTo>
                <a:lnTo>
                  <a:pt x="7912035" y="0"/>
                </a:lnTo>
                <a:lnTo>
                  <a:pt x="7912035" y="826943"/>
                </a:lnTo>
                <a:lnTo>
                  <a:pt x="0" y="826943"/>
                </a:lnTo>
                <a:lnTo>
                  <a:pt x="0" y="0"/>
                </a:lnTo>
                <a:close/>
              </a:path>
            </a:pathLst>
          </a:custGeom>
          <a:solidFill>
            <a:srgbClr val="A59B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7244" y="3073293"/>
            <a:ext cx="1788090" cy="1839518"/>
          </a:xfrm>
          <a:custGeom>
            <a:avLst/>
            <a:gdLst/>
            <a:ahLst/>
            <a:cxnLst/>
            <a:rect l="l" t="t" r="r" b="b"/>
            <a:pathLst>
              <a:path w="1788090" h="1839518">
                <a:moveTo>
                  <a:pt x="0" y="0"/>
                </a:moveTo>
                <a:lnTo>
                  <a:pt x="1788090" y="0"/>
                </a:lnTo>
                <a:lnTo>
                  <a:pt x="1788090" y="1839518"/>
                </a:lnTo>
                <a:lnTo>
                  <a:pt x="0" y="1839518"/>
                </a:lnTo>
                <a:lnTo>
                  <a:pt x="0" y="0"/>
                </a:lnTo>
                <a:close/>
              </a:path>
            </a:pathLst>
          </a:custGeom>
          <a:solidFill>
            <a:srgbClr val="CFC8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18335" y="4552881"/>
            <a:ext cx="4890770" cy="1120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600" dirty="0">
                <a:solidFill>
                  <a:srgbClr val="DDD9C3"/>
                </a:solidFill>
                <a:latin typeface="Arial"/>
                <a:cs typeface="Arial"/>
              </a:rPr>
              <a:t>…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94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Spark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Core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0950" y="3384732"/>
            <a:ext cx="1586865" cy="1222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99700"/>
              </a:lnSpc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Spark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Streaming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real-time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5592" y="3073293"/>
            <a:ext cx="1788090" cy="1839518"/>
          </a:xfrm>
          <a:custGeom>
            <a:avLst/>
            <a:gdLst/>
            <a:ahLst/>
            <a:cxnLst/>
            <a:rect l="l" t="t" r="r" b="b"/>
            <a:pathLst>
              <a:path w="1788090" h="1839518">
                <a:moveTo>
                  <a:pt x="0" y="0"/>
                </a:moveTo>
                <a:lnTo>
                  <a:pt x="1788090" y="0"/>
                </a:lnTo>
                <a:lnTo>
                  <a:pt x="1788090" y="1839518"/>
                </a:lnTo>
                <a:lnTo>
                  <a:pt x="0" y="1839518"/>
                </a:lnTo>
                <a:lnTo>
                  <a:pt x="0" y="0"/>
                </a:lnTo>
                <a:close/>
              </a:path>
            </a:pathLst>
          </a:custGeom>
          <a:solidFill>
            <a:srgbClr val="CFC8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9914" y="3596812"/>
            <a:ext cx="1705610" cy="791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Spark </a:t>
            </a:r>
            <a:r>
              <a:rPr sz="2800" spc="-95" dirty="0">
                <a:solidFill>
                  <a:srgbClr val="FFFFFF"/>
                </a:solidFill>
                <a:latin typeface="Arial"/>
                <a:cs typeface="Arial"/>
              </a:rPr>
              <a:t>SQL</a:t>
            </a:r>
            <a:endParaRPr sz="2800">
              <a:latin typeface="Arial"/>
              <a:cs typeface="Arial"/>
            </a:endParaRPr>
          </a:p>
          <a:p>
            <a:pPr marL="0" algn="ctr">
              <a:lnSpc>
                <a:spcPts val="2820"/>
              </a:lnSpc>
            </a:pP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structured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90284" y="3073293"/>
            <a:ext cx="1788090" cy="1839518"/>
          </a:xfrm>
          <a:custGeom>
            <a:avLst/>
            <a:gdLst/>
            <a:ahLst/>
            <a:cxnLst/>
            <a:rect l="l" t="t" r="r" b="b"/>
            <a:pathLst>
              <a:path w="1788090" h="1839518">
                <a:moveTo>
                  <a:pt x="0" y="0"/>
                </a:moveTo>
                <a:lnTo>
                  <a:pt x="1788090" y="0"/>
                </a:lnTo>
                <a:lnTo>
                  <a:pt x="1788090" y="1839518"/>
                </a:lnTo>
                <a:lnTo>
                  <a:pt x="0" y="1839518"/>
                </a:lnTo>
                <a:lnTo>
                  <a:pt x="0" y="0"/>
                </a:lnTo>
                <a:close/>
              </a:path>
            </a:pathLst>
          </a:custGeom>
          <a:solidFill>
            <a:srgbClr val="CFC8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94903" y="3596812"/>
            <a:ext cx="1184910" cy="791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GraphX</a:t>
            </a:r>
            <a:endParaRPr sz="2800">
              <a:latin typeface="Arial"/>
              <a:cs typeface="Arial"/>
            </a:endParaRPr>
          </a:p>
          <a:p>
            <a:pPr marR="0" algn="ctr">
              <a:lnSpc>
                <a:spcPts val="2820"/>
              </a:lnSpc>
            </a:pP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graph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06398" y="3073293"/>
            <a:ext cx="1788090" cy="1839518"/>
          </a:xfrm>
          <a:custGeom>
            <a:avLst/>
            <a:gdLst/>
            <a:ahLst/>
            <a:cxnLst/>
            <a:rect l="l" t="t" r="r" b="b"/>
            <a:pathLst>
              <a:path w="1788090" h="1839518">
                <a:moveTo>
                  <a:pt x="0" y="0"/>
                </a:moveTo>
                <a:lnTo>
                  <a:pt x="1788090" y="0"/>
                </a:lnTo>
                <a:lnTo>
                  <a:pt x="1788090" y="1839518"/>
                </a:lnTo>
                <a:lnTo>
                  <a:pt x="0" y="1839518"/>
                </a:lnTo>
                <a:lnTo>
                  <a:pt x="0" y="0"/>
                </a:lnTo>
                <a:close/>
              </a:path>
            </a:pathLst>
          </a:custGeom>
          <a:solidFill>
            <a:srgbClr val="CFC8A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34534" y="3474892"/>
            <a:ext cx="1137920" cy="1099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ts val="2900"/>
              </a:lnSpc>
            </a:pP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MLlib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machine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14556" y="1908722"/>
            <a:ext cx="5808980" cy="420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304"/>
              </a:lnSpc>
            </a:pPr>
            <a:r>
              <a:rPr sz="2800" spc="-60" dirty="0">
                <a:solidFill>
                  <a:srgbClr val="FF6600"/>
                </a:solidFill>
                <a:latin typeface="Arial"/>
                <a:cs typeface="Arial"/>
              </a:rPr>
              <a:t>Standa</a:t>
            </a:r>
            <a:r>
              <a:rPr sz="2800" spc="-95" dirty="0">
                <a:solidFill>
                  <a:srgbClr val="FF6600"/>
                </a:solidFill>
                <a:latin typeface="Arial"/>
                <a:cs typeface="Arial"/>
              </a:rPr>
              <a:t>r</a:t>
            </a:r>
            <a:r>
              <a:rPr sz="2800" spc="45" dirty="0">
                <a:solidFill>
                  <a:srgbClr val="FF6600"/>
                </a:solidFill>
                <a:latin typeface="Arial"/>
                <a:cs typeface="Arial"/>
              </a:rPr>
              <a:t>d </a:t>
            </a:r>
            <a:r>
              <a:rPr sz="2800" spc="-80" dirty="0">
                <a:solidFill>
                  <a:srgbClr val="FF6600"/>
                </a:solidFill>
                <a:latin typeface="Arial"/>
                <a:cs typeface="Arial"/>
              </a:rPr>
              <a:t>libraries </a:t>
            </a:r>
            <a:r>
              <a:rPr sz="2800" spc="-40" dirty="0">
                <a:solidFill>
                  <a:srgbClr val="FF6600"/>
                </a:solidFill>
                <a:latin typeface="Arial"/>
                <a:cs typeface="Arial"/>
              </a:rPr>
              <a:t>included </a:t>
            </a:r>
            <a:r>
              <a:rPr sz="2800" spc="-25" dirty="0">
                <a:solidFill>
                  <a:srgbClr val="FF6600"/>
                </a:solidFill>
                <a:latin typeface="Arial"/>
                <a:cs typeface="Arial"/>
              </a:rPr>
              <a:t>with </a:t>
            </a:r>
            <a:r>
              <a:rPr sz="2800" spc="-45" dirty="0">
                <a:solidFill>
                  <a:srgbClr val="FF6600"/>
                </a:solidFill>
                <a:latin typeface="Arial"/>
                <a:cs typeface="Arial"/>
              </a:rPr>
              <a:t>Spark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65308" y="2467780"/>
            <a:ext cx="1558500" cy="436910"/>
          </a:xfrm>
          <a:custGeom>
            <a:avLst/>
            <a:gdLst/>
            <a:ahLst/>
            <a:cxnLst/>
            <a:rect l="l" t="t" r="r" b="b"/>
            <a:pathLst>
              <a:path w="1558500" h="436910">
                <a:moveTo>
                  <a:pt x="1558500" y="0"/>
                </a:moveTo>
                <a:lnTo>
                  <a:pt x="0" y="436910"/>
                </a:lnTo>
              </a:path>
            </a:pathLst>
          </a:custGeom>
          <a:ln w="634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04165" y="2778693"/>
            <a:ext cx="209139" cy="183428"/>
          </a:xfrm>
          <a:custGeom>
            <a:avLst/>
            <a:gdLst/>
            <a:ahLst/>
            <a:cxnLst/>
            <a:rect l="l" t="t" r="r" b="b"/>
            <a:pathLst>
              <a:path w="209139" h="183428">
                <a:moveTo>
                  <a:pt x="157717" y="0"/>
                </a:moveTo>
                <a:lnTo>
                  <a:pt x="0" y="143136"/>
                </a:lnTo>
                <a:lnTo>
                  <a:pt x="209139" y="183428"/>
                </a:lnTo>
                <a:lnTo>
                  <a:pt x="157717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94055" y="2467780"/>
            <a:ext cx="589054" cy="417341"/>
          </a:xfrm>
          <a:custGeom>
            <a:avLst/>
            <a:gdLst/>
            <a:ahLst/>
            <a:cxnLst/>
            <a:rect l="l" t="t" r="r" b="b"/>
            <a:pathLst>
              <a:path w="589054" h="417341">
                <a:moveTo>
                  <a:pt x="589054" y="0"/>
                </a:moveTo>
                <a:lnTo>
                  <a:pt x="0" y="417341"/>
                </a:lnTo>
              </a:path>
            </a:pathLst>
          </a:custGeom>
          <a:ln w="634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42241" y="2733980"/>
            <a:ext cx="210505" cy="187849"/>
          </a:xfrm>
          <a:custGeom>
            <a:avLst/>
            <a:gdLst/>
            <a:ahLst/>
            <a:cxnLst/>
            <a:rect l="l" t="t" r="r" b="b"/>
            <a:pathLst>
              <a:path w="210505" h="187849">
                <a:moveTo>
                  <a:pt x="100375" y="0"/>
                </a:moveTo>
                <a:lnTo>
                  <a:pt x="0" y="187849"/>
                </a:lnTo>
                <a:lnTo>
                  <a:pt x="210505" y="155440"/>
                </a:lnTo>
                <a:lnTo>
                  <a:pt x="100375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97469" y="2467780"/>
            <a:ext cx="521013" cy="414491"/>
          </a:xfrm>
          <a:custGeom>
            <a:avLst/>
            <a:gdLst/>
            <a:ahLst/>
            <a:cxnLst/>
            <a:rect l="l" t="t" r="r" b="b"/>
            <a:pathLst>
              <a:path w="521013" h="414491">
                <a:moveTo>
                  <a:pt x="0" y="0"/>
                </a:moveTo>
                <a:lnTo>
                  <a:pt x="521013" y="414491"/>
                </a:lnTo>
              </a:path>
            </a:pathLst>
          </a:custGeom>
          <a:ln w="634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9796" y="2728666"/>
            <a:ext cx="208377" cy="193139"/>
          </a:xfrm>
          <a:custGeom>
            <a:avLst/>
            <a:gdLst/>
            <a:ahLst/>
            <a:cxnLst/>
            <a:rect l="l" t="t" r="r" b="b"/>
            <a:pathLst>
              <a:path w="208377" h="193139">
                <a:moveTo>
                  <a:pt x="118598" y="0"/>
                </a:moveTo>
                <a:lnTo>
                  <a:pt x="0" y="149078"/>
                </a:lnTo>
                <a:lnTo>
                  <a:pt x="208377" y="193139"/>
                </a:lnTo>
                <a:lnTo>
                  <a:pt x="118598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8422" y="2467780"/>
            <a:ext cx="1691128" cy="438100"/>
          </a:xfrm>
          <a:custGeom>
            <a:avLst/>
            <a:gdLst/>
            <a:ahLst/>
            <a:cxnLst/>
            <a:rect l="l" t="t" r="r" b="b"/>
            <a:pathLst>
              <a:path w="1691128" h="438100">
                <a:moveTo>
                  <a:pt x="0" y="0"/>
                </a:moveTo>
                <a:lnTo>
                  <a:pt x="1691128" y="438100"/>
                </a:lnTo>
              </a:path>
            </a:pathLst>
          </a:custGeom>
          <a:ln w="63499">
            <a:solidFill>
              <a:srgbClr val="FF7C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712723" y="2781824"/>
            <a:ext cx="208297" cy="184412"/>
          </a:xfrm>
          <a:custGeom>
            <a:avLst/>
            <a:gdLst/>
            <a:ahLst/>
            <a:cxnLst/>
            <a:rect l="l" t="t" r="r" b="b"/>
            <a:pathLst>
              <a:path w="208297" h="184412">
                <a:moveTo>
                  <a:pt x="47772" y="0"/>
                </a:moveTo>
                <a:lnTo>
                  <a:pt x="0" y="184412"/>
                </a:lnTo>
                <a:lnTo>
                  <a:pt x="208297" y="139980"/>
                </a:lnTo>
                <a:lnTo>
                  <a:pt x="47772" y="0"/>
                </a:lnTo>
                <a:close/>
              </a:path>
            </a:pathLst>
          </a:custGeom>
          <a:solidFill>
            <a:srgbClr val="FF7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834275"/>
            <a:ext cx="7785100" cy="672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200275" algn="l"/>
                <a:tab pos="4436110" algn="l"/>
                <a:tab pos="6216015" algn="l"/>
              </a:tabLst>
            </a:pPr>
            <a:r>
              <a:rPr sz="4400" spc="-95" dirty="0">
                <a:latin typeface="Arial"/>
                <a:cs typeface="Arial"/>
              </a:rPr>
              <a:t>Machine	</a:t>
            </a:r>
            <a:r>
              <a:rPr sz="4400" spc="-150" dirty="0">
                <a:latin typeface="Arial"/>
                <a:cs typeface="Arial"/>
              </a:rPr>
              <a:t>Lea</a:t>
            </a:r>
            <a:r>
              <a:rPr sz="4400" spc="-15" dirty="0">
                <a:latin typeface="Arial"/>
                <a:cs typeface="Arial"/>
              </a:rPr>
              <a:t>r</a:t>
            </a:r>
            <a:r>
              <a:rPr sz="4400" spc="-85" dirty="0">
                <a:latin typeface="Arial"/>
                <a:cs typeface="Arial"/>
              </a:rPr>
              <a:t>ning	</a:t>
            </a:r>
            <a:r>
              <a:rPr sz="4400" spc="-100" dirty="0">
                <a:latin typeface="Arial"/>
                <a:cs typeface="Arial"/>
              </a:rPr>
              <a:t>Library	</a:t>
            </a:r>
            <a:r>
              <a:rPr sz="4400" spc="-175" dirty="0">
                <a:latin typeface="Arial"/>
                <a:cs typeface="Arial"/>
              </a:rPr>
              <a:t>(MLlib)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78500" y="5172221"/>
            <a:ext cx="3176334" cy="1167367"/>
          </a:xfrm>
          <a:custGeom>
            <a:avLst/>
            <a:gdLst/>
            <a:ahLst/>
            <a:cxnLst/>
            <a:rect l="l" t="t" r="r" b="b"/>
            <a:pathLst>
              <a:path w="3176334" h="1167367">
                <a:moveTo>
                  <a:pt x="2981769" y="0"/>
                </a:moveTo>
                <a:lnTo>
                  <a:pt x="194563" y="0"/>
                </a:lnTo>
                <a:lnTo>
                  <a:pt x="178606" y="644"/>
                </a:lnTo>
                <a:lnTo>
                  <a:pt x="133066" y="9919"/>
                </a:lnTo>
                <a:lnTo>
                  <a:pt x="92076" y="29150"/>
                </a:lnTo>
                <a:lnTo>
                  <a:pt x="56986" y="56986"/>
                </a:lnTo>
                <a:lnTo>
                  <a:pt x="29150" y="92076"/>
                </a:lnTo>
                <a:lnTo>
                  <a:pt x="9919" y="133067"/>
                </a:lnTo>
                <a:lnTo>
                  <a:pt x="644" y="178607"/>
                </a:lnTo>
                <a:lnTo>
                  <a:pt x="0" y="194565"/>
                </a:lnTo>
                <a:lnTo>
                  <a:pt x="0" y="972802"/>
                </a:lnTo>
                <a:lnTo>
                  <a:pt x="5654" y="1019559"/>
                </a:lnTo>
                <a:lnTo>
                  <a:pt x="21716" y="1062216"/>
                </a:lnTo>
                <a:lnTo>
                  <a:pt x="46835" y="1099423"/>
                </a:lnTo>
                <a:lnTo>
                  <a:pt x="79657" y="1129828"/>
                </a:lnTo>
                <a:lnTo>
                  <a:pt x="118830" y="1152077"/>
                </a:lnTo>
                <a:lnTo>
                  <a:pt x="163004" y="1164821"/>
                </a:lnTo>
                <a:lnTo>
                  <a:pt x="194563" y="1167367"/>
                </a:lnTo>
                <a:lnTo>
                  <a:pt x="2981769" y="1167367"/>
                </a:lnTo>
                <a:lnTo>
                  <a:pt x="3028525" y="1161713"/>
                </a:lnTo>
                <a:lnTo>
                  <a:pt x="3071183" y="1145650"/>
                </a:lnTo>
                <a:lnTo>
                  <a:pt x="3108390" y="1120532"/>
                </a:lnTo>
                <a:lnTo>
                  <a:pt x="3138795" y="1087710"/>
                </a:lnTo>
                <a:lnTo>
                  <a:pt x="3161044" y="1048536"/>
                </a:lnTo>
                <a:lnTo>
                  <a:pt x="3173788" y="1004362"/>
                </a:lnTo>
                <a:lnTo>
                  <a:pt x="3176334" y="972802"/>
                </a:lnTo>
                <a:lnTo>
                  <a:pt x="3176334" y="194565"/>
                </a:lnTo>
                <a:lnTo>
                  <a:pt x="3170680" y="147808"/>
                </a:lnTo>
                <a:lnTo>
                  <a:pt x="3154617" y="105151"/>
                </a:lnTo>
                <a:lnTo>
                  <a:pt x="3129499" y="67944"/>
                </a:lnTo>
                <a:lnTo>
                  <a:pt x="3096677" y="37539"/>
                </a:lnTo>
                <a:lnTo>
                  <a:pt x="3057503" y="15289"/>
                </a:lnTo>
                <a:lnTo>
                  <a:pt x="3013329" y="2546"/>
                </a:lnTo>
                <a:lnTo>
                  <a:pt x="2981769" y="0"/>
                </a:lnTo>
                <a:close/>
              </a:path>
            </a:pathLst>
          </a:custGeom>
          <a:solidFill>
            <a:srgbClr val="35A3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8500" y="5172221"/>
            <a:ext cx="3176335" cy="1167367"/>
          </a:xfrm>
          <a:custGeom>
            <a:avLst/>
            <a:gdLst/>
            <a:ahLst/>
            <a:cxnLst/>
            <a:rect l="l" t="t" r="r" b="b"/>
            <a:pathLst>
              <a:path w="3176335" h="1167367">
                <a:moveTo>
                  <a:pt x="0" y="194564"/>
                </a:moveTo>
                <a:lnTo>
                  <a:pt x="5654" y="147808"/>
                </a:lnTo>
                <a:lnTo>
                  <a:pt x="21717" y="105151"/>
                </a:lnTo>
                <a:lnTo>
                  <a:pt x="46835" y="67944"/>
                </a:lnTo>
                <a:lnTo>
                  <a:pt x="79657" y="37539"/>
                </a:lnTo>
                <a:lnTo>
                  <a:pt x="118831" y="15289"/>
                </a:lnTo>
                <a:lnTo>
                  <a:pt x="163005" y="2546"/>
                </a:lnTo>
                <a:lnTo>
                  <a:pt x="194564" y="0"/>
                </a:lnTo>
                <a:lnTo>
                  <a:pt x="2981770" y="0"/>
                </a:lnTo>
                <a:lnTo>
                  <a:pt x="3028526" y="5654"/>
                </a:lnTo>
                <a:lnTo>
                  <a:pt x="3071183" y="21716"/>
                </a:lnTo>
                <a:lnTo>
                  <a:pt x="3108390" y="46835"/>
                </a:lnTo>
                <a:lnTo>
                  <a:pt x="3138795" y="79657"/>
                </a:lnTo>
                <a:lnTo>
                  <a:pt x="3161045" y="118831"/>
                </a:lnTo>
                <a:lnTo>
                  <a:pt x="3173788" y="163005"/>
                </a:lnTo>
                <a:lnTo>
                  <a:pt x="3176335" y="194564"/>
                </a:lnTo>
                <a:lnTo>
                  <a:pt x="3176335" y="972802"/>
                </a:lnTo>
                <a:lnTo>
                  <a:pt x="3170680" y="1019558"/>
                </a:lnTo>
                <a:lnTo>
                  <a:pt x="3154618" y="1062216"/>
                </a:lnTo>
                <a:lnTo>
                  <a:pt x="3129499" y="1099423"/>
                </a:lnTo>
                <a:lnTo>
                  <a:pt x="3096677" y="1129827"/>
                </a:lnTo>
                <a:lnTo>
                  <a:pt x="3057503" y="1152077"/>
                </a:lnTo>
                <a:lnTo>
                  <a:pt x="3013329" y="1164821"/>
                </a:lnTo>
                <a:lnTo>
                  <a:pt x="2981770" y="1167367"/>
                </a:lnTo>
                <a:lnTo>
                  <a:pt x="194564" y="1167367"/>
                </a:lnTo>
                <a:lnTo>
                  <a:pt x="147808" y="1161713"/>
                </a:lnTo>
                <a:lnTo>
                  <a:pt x="105151" y="1145650"/>
                </a:lnTo>
                <a:lnTo>
                  <a:pt x="67944" y="1120532"/>
                </a:lnTo>
                <a:lnTo>
                  <a:pt x="37539" y="1087710"/>
                </a:lnTo>
                <a:lnTo>
                  <a:pt x="15289" y="1048536"/>
                </a:lnTo>
                <a:lnTo>
                  <a:pt x="2546" y="1004362"/>
                </a:lnTo>
                <a:lnTo>
                  <a:pt x="0" y="972802"/>
                </a:lnTo>
                <a:lnTo>
                  <a:pt x="0" y="194564"/>
                </a:lnTo>
                <a:close/>
              </a:path>
            </a:pathLst>
          </a:custGeom>
          <a:ln w="9524">
            <a:solidFill>
              <a:srgbClr val="35A3C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012854" y="5349505"/>
            <a:ext cx="2712720" cy="831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51510" marR="12700" indent="-639445">
              <a:lnSpc>
                <a:spcPts val="33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40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contributors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past </a:t>
            </a:r>
            <a:r>
              <a:rPr sz="2800" spc="-100" dirty="0">
                <a:solidFill>
                  <a:srgbClr val="FFFFFF"/>
                </a:solidFill>
                <a:latin typeface="Arial"/>
                <a:cs typeface="Arial"/>
              </a:rPr>
              <a:t>year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5465" y="3248558"/>
            <a:ext cx="3451225" cy="800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61500"/>
              </a:lnSpc>
            </a:pPr>
            <a:r>
              <a:rPr sz="1600" spc="-200" dirty="0">
                <a:latin typeface="OCR A Std"/>
                <a:cs typeface="OCR A Std"/>
              </a:rPr>
              <a:t>points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=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context.sq</a:t>
            </a:r>
            <a:r>
              <a:rPr sz="1600" spc="-204" dirty="0">
                <a:latin typeface="OCR A Std"/>
                <a:cs typeface="OCR A Std"/>
              </a:rPr>
              <a:t>l</a:t>
            </a:r>
            <a:r>
              <a:rPr sz="1600" spc="-200" dirty="0"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254061"/>
                </a:solidFill>
                <a:latin typeface="OCR A Std"/>
                <a:cs typeface="OCR A Std"/>
              </a:rPr>
              <a:t>“select </a:t>
            </a:r>
            <a:r>
              <a:rPr sz="1600" spc="-200" dirty="0">
                <a:latin typeface="OCR A Std"/>
                <a:cs typeface="OCR A Std"/>
              </a:rPr>
              <a:t>model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=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KMeans.trai</a:t>
            </a:r>
            <a:r>
              <a:rPr sz="1600" spc="-204" dirty="0">
                <a:latin typeface="OCR A Std"/>
                <a:cs typeface="OCR A Std"/>
              </a:rPr>
              <a:t>n</a:t>
            </a:r>
            <a:r>
              <a:rPr sz="1600" spc="-200" dirty="0">
                <a:latin typeface="OCR A Std"/>
                <a:cs typeface="OCR A Std"/>
              </a:rPr>
              <a:t>(points,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3310" y="3398520"/>
            <a:ext cx="1127125" cy="650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254061"/>
                </a:solidFill>
                <a:latin typeface="OCR A Std"/>
                <a:cs typeface="OCR A Std"/>
              </a:rPr>
              <a:t>latitude,</a:t>
            </a:r>
            <a:endParaRPr sz="1600">
              <a:latin typeface="OCR A Std"/>
              <a:cs typeface="OCR A Std"/>
            </a:endParaRPr>
          </a:p>
          <a:p>
            <a:pPr>
              <a:lnSpc>
                <a:spcPts val="1100"/>
              </a:lnSpc>
              <a:spcBef>
                <a:spcPts val="8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600" spc="-200" dirty="0">
                <a:latin typeface="OCR A Std"/>
                <a:cs typeface="OCR A Std"/>
              </a:rPr>
              <a:t>10)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6777" y="3398520"/>
            <a:ext cx="2839085" cy="257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0" dirty="0">
                <a:solidFill>
                  <a:srgbClr val="254061"/>
                </a:solidFill>
                <a:latin typeface="OCR A Std"/>
                <a:cs typeface="OCR A Std"/>
              </a:rPr>
              <a:t>longitude</a:t>
            </a:r>
            <a:r>
              <a:rPr sz="1600" spc="-190" dirty="0">
                <a:solidFill>
                  <a:srgbClr val="254061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254061"/>
                </a:solidFill>
                <a:latin typeface="OCR A Std"/>
                <a:cs typeface="OCR A Std"/>
              </a:rPr>
              <a:t>from</a:t>
            </a:r>
            <a:r>
              <a:rPr sz="1600" spc="-190" dirty="0">
                <a:solidFill>
                  <a:srgbClr val="254061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254061"/>
                </a:solidFill>
                <a:latin typeface="OCR A Std"/>
                <a:cs typeface="OCR A Std"/>
              </a:rPr>
              <a:t>tweets</a:t>
            </a:r>
            <a:r>
              <a:rPr sz="1600" spc="-204" dirty="0">
                <a:solidFill>
                  <a:srgbClr val="254061"/>
                </a:solidFill>
                <a:latin typeface="OCR A Std"/>
                <a:cs typeface="OCR A Std"/>
              </a:rPr>
              <a:t>”</a:t>
            </a:r>
            <a:r>
              <a:rPr sz="1600" spc="-200" dirty="0">
                <a:latin typeface="OCR A Std"/>
                <a:cs typeface="OCR A Std"/>
              </a:rPr>
              <a:t>)</a:t>
            </a:r>
            <a:endParaRPr sz="1600">
              <a:latin typeface="OCR A Std"/>
              <a:cs typeface="OCR A St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</a:pPr>
            <a:r>
              <a:rPr sz="5500" spc="-105" dirty="0">
                <a:latin typeface="Arial"/>
                <a:cs typeface="Arial"/>
              </a:rPr>
              <a:t>MLlib</a:t>
            </a:r>
            <a:r>
              <a:rPr sz="5500" spc="-5" dirty="0">
                <a:latin typeface="Arial"/>
                <a:cs typeface="Arial"/>
              </a:rPr>
              <a:t> </a:t>
            </a:r>
            <a:r>
              <a:rPr sz="5500" spc="-105" dirty="0">
                <a:latin typeface="Arial"/>
                <a:cs typeface="Arial"/>
              </a:rPr>
              <a:t>algorithms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2021996"/>
            <a:ext cx="7755890" cy="4210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04595">
              <a:lnSpc>
                <a:spcPct val="77200"/>
              </a:lnSpc>
            </a:pPr>
            <a:r>
              <a:rPr sz="2700" spc="-55" dirty="0">
                <a:latin typeface="Arial"/>
                <a:cs typeface="Arial"/>
              </a:rPr>
              <a:t>classification: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45" dirty="0">
                <a:latin typeface="Arial"/>
                <a:cs typeface="Arial"/>
              </a:rPr>
              <a:t>logistic </a:t>
            </a:r>
            <a:r>
              <a:rPr sz="2700" spc="-105" dirty="0">
                <a:latin typeface="Arial"/>
                <a:cs typeface="Arial"/>
              </a:rPr>
              <a:t>r</a:t>
            </a:r>
            <a:r>
              <a:rPr sz="2700" spc="-60" dirty="0">
                <a:latin typeface="Arial"/>
                <a:cs typeface="Arial"/>
              </a:rPr>
              <a:t>eg</a:t>
            </a:r>
            <a:r>
              <a:rPr sz="2700" spc="-90" dirty="0">
                <a:latin typeface="Arial"/>
                <a:cs typeface="Arial"/>
              </a:rPr>
              <a:t>r</a:t>
            </a:r>
            <a:r>
              <a:rPr sz="2700" spc="-65" dirty="0">
                <a:latin typeface="Arial"/>
                <a:cs typeface="Arial"/>
              </a:rPr>
              <a:t>ession, </a:t>
            </a:r>
            <a:r>
              <a:rPr sz="2700" spc="-90" dirty="0">
                <a:latin typeface="Arial"/>
                <a:cs typeface="Arial"/>
              </a:rPr>
              <a:t>linear </a:t>
            </a:r>
            <a:r>
              <a:rPr sz="2700" spc="-100" dirty="0">
                <a:latin typeface="Arial"/>
                <a:cs typeface="Arial"/>
              </a:rPr>
              <a:t>SVM,</a:t>
            </a:r>
            <a:r>
              <a:rPr sz="2700" spc="-4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naïve </a:t>
            </a:r>
            <a:r>
              <a:rPr sz="2700" spc="-70" dirty="0">
                <a:latin typeface="Arial"/>
                <a:cs typeface="Arial"/>
              </a:rPr>
              <a:t>Bayes, </a:t>
            </a:r>
            <a:r>
              <a:rPr sz="2700" spc="-55" dirty="0">
                <a:latin typeface="Arial"/>
                <a:cs typeface="Arial"/>
              </a:rPr>
              <a:t>classification t</a:t>
            </a:r>
            <a:r>
              <a:rPr sz="2700" spc="-50" dirty="0">
                <a:latin typeface="Arial"/>
                <a:cs typeface="Arial"/>
              </a:rPr>
              <a:t>r</a:t>
            </a:r>
            <a:r>
              <a:rPr sz="2700" spc="-105" dirty="0">
                <a:latin typeface="Arial"/>
                <a:cs typeface="Arial"/>
              </a:rPr>
              <a:t>ee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070610">
              <a:lnSpc>
                <a:spcPts val="2600"/>
              </a:lnSpc>
            </a:pPr>
            <a:r>
              <a:rPr sz="2700" spc="-105" dirty="0">
                <a:latin typeface="Arial"/>
                <a:cs typeface="Arial"/>
              </a:rPr>
              <a:t>r</a:t>
            </a:r>
            <a:r>
              <a:rPr sz="2700" spc="-60" dirty="0">
                <a:latin typeface="Arial"/>
                <a:cs typeface="Arial"/>
              </a:rPr>
              <a:t>eg</a:t>
            </a:r>
            <a:r>
              <a:rPr sz="2700" spc="-90" dirty="0">
                <a:latin typeface="Arial"/>
                <a:cs typeface="Arial"/>
              </a:rPr>
              <a:t>r</a:t>
            </a:r>
            <a:r>
              <a:rPr sz="2700" spc="-65" dirty="0">
                <a:latin typeface="Arial"/>
                <a:cs typeface="Arial"/>
              </a:rPr>
              <a:t>ession: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80" dirty="0">
                <a:latin typeface="Arial"/>
                <a:cs typeface="Arial"/>
              </a:rPr>
              <a:t>generalized </a:t>
            </a:r>
            <a:r>
              <a:rPr sz="2700" spc="-90" dirty="0">
                <a:latin typeface="Arial"/>
                <a:cs typeface="Arial"/>
              </a:rPr>
              <a:t>linear </a:t>
            </a:r>
            <a:r>
              <a:rPr sz="2700" spc="-45" dirty="0">
                <a:latin typeface="Arial"/>
                <a:cs typeface="Arial"/>
              </a:rPr>
              <a:t>models </a:t>
            </a:r>
            <a:r>
              <a:rPr sz="2700" spc="-114" dirty="0">
                <a:latin typeface="Arial"/>
                <a:cs typeface="Arial"/>
              </a:rPr>
              <a:t>(GLMs),</a:t>
            </a:r>
            <a:r>
              <a:rPr sz="2700" spc="-60" dirty="0">
                <a:latin typeface="Arial"/>
                <a:cs typeface="Arial"/>
              </a:rPr>
              <a:t> </a:t>
            </a:r>
            <a:r>
              <a:rPr sz="2700" spc="-105" dirty="0">
                <a:latin typeface="Arial"/>
                <a:cs typeface="Arial"/>
              </a:rPr>
              <a:t>r</a:t>
            </a:r>
            <a:r>
              <a:rPr sz="2700" spc="-60" dirty="0">
                <a:latin typeface="Arial"/>
                <a:cs typeface="Arial"/>
              </a:rPr>
              <a:t>eg</a:t>
            </a:r>
            <a:r>
              <a:rPr sz="2700" spc="-90" dirty="0">
                <a:latin typeface="Arial"/>
                <a:cs typeface="Arial"/>
              </a:rPr>
              <a:t>r</a:t>
            </a:r>
            <a:r>
              <a:rPr sz="2700" spc="-65" dirty="0">
                <a:latin typeface="Arial"/>
                <a:cs typeface="Arial"/>
              </a:rPr>
              <a:t>ession t</a:t>
            </a:r>
            <a:r>
              <a:rPr sz="2700" spc="-50" dirty="0">
                <a:latin typeface="Arial"/>
                <a:cs typeface="Arial"/>
              </a:rPr>
              <a:t>r</a:t>
            </a:r>
            <a:r>
              <a:rPr sz="2700" spc="-105" dirty="0">
                <a:latin typeface="Arial"/>
                <a:cs typeface="Arial"/>
              </a:rPr>
              <a:t>ee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2600"/>
              </a:lnSpc>
            </a:pPr>
            <a:r>
              <a:rPr sz="2700" spc="-50" dirty="0">
                <a:latin typeface="Arial"/>
                <a:cs typeface="Arial"/>
              </a:rPr>
              <a:t>collaborative </a:t>
            </a:r>
            <a:r>
              <a:rPr sz="2700" spc="-60" dirty="0">
                <a:latin typeface="Arial"/>
                <a:cs typeface="Arial"/>
              </a:rPr>
              <a:t>filtering: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alte</a:t>
            </a:r>
            <a:r>
              <a:rPr sz="2700" spc="-10" dirty="0">
                <a:latin typeface="Arial"/>
                <a:cs typeface="Arial"/>
              </a:rPr>
              <a:t>r</a:t>
            </a:r>
            <a:r>
              <a:rPr sz="2700" spc="-50" dirty="0">
                <a:latin typeface="Arial"/>
                <a:cs typeface="Arial"/>
              </a:rPr>
              <a:t>nating </a:t>
            </a:r>
            <a:r>
              <a:rPr sz="2700" spc="-70" dirty="0">
                <a:latin typeface="Arial"/>
                <a:cs typeface="Arial"/>
              </a:rPr>
              <a:t>least </a:t>
            </a:r>
            <a:r>
              <a:rPr sz="2700" spc="-45" dirty="0">
                <a:latin typeface="Arial"/>
                <a:cs typeface="Arial"/>
              </a:rPr>
              <a:t>squa</a:t>
            </a:r>
            <a:r>
              <a:rPr sz="2700" spc="-80" dirty="0">
                <a:latin typeface="Arial"/>
                <a:cs typeface="Arial"/>
              </a:rPr>
              <a:t>r</a:t>
            </a:r>
            <a:r>
              <a:rPr sz="2700" spc="-90" dirty="0">
                <a:latin typeface="Arial"/>
                <a:cs typeface="Arial"/>
              </a:rPr>
              <a:t>es </a:t>
            </a:r>
            <a:r>
              <a:rPr sz="2700" spc="-130" dirty="0">
                <a:latin typeface="Arial"/>
                <a:cs typeface="Arial"/>
              </a:rPr>
              <a:t>(ALS),</a:t>
            </a:r>
            <a:r>
              <a:rPr sz="2700" spc="-7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non-negative </a:t>
            </a:r>
            <a:r>
              <a:rPr sz="2700" spc="-50" dirty="0">
                <a:latin typeface="Arial"/>
                <a:cs typeface="Arial"/>
              </a:rPr>
              <a:t>matrix </a:t>
            </a:r>
            <a:r>
              <a:rPr sz="2700" spc="-45" dirty="0">
                <a:latin typeface="Arial"/>
                <a:cs typeface="Arial"/>
              </a:rPr>
              <a:t>factorization </a:t>
            </a:r>
            <a:r>
              <a:rPr sz="2700" spc="-170" dirty="0">
                <a:latin typeface="Arial"/>
                <a:cs typeface="Arial"/>
              </a:rPr>
              <a:t>(NMF)</a:t>
            </a:r>
            <a:endParaRPr sz="2700">
              <a:latin typeface="Arial"/>
              <a:cs typeface="Arial"/>
            </a:endParaRPr>
          </a:p>
          <a:p>
            <a:pPr marL="12700" marR="3848735">
              <a:lnSpc>
                <a:spcPct val="142000"/>
              </a:lnSpc>
              <a:spcBef>
                <a:spcPts val="20"/>
              </a:spcBef>
            </a:pPr>
            <a:r>
              <a:rPr sz="2700" spc="-45" dirty="0">
                <a:latin typeface="Arial"/>
                <a:cs typeface="Arial"/>
              </a:rPr>
              <a:t>clustering: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55" dirty="0">
                <a:latin typeface="Arial"/>
                <a:cs typeface="Arial"/>
              </a:rPr>
              <a:t>k-means||</a:t>
            </a:r>
            <a:r>
              <a:rPr sz="2700" spc="-30" dirty="0">
                <a:latin typeface="Arial"/>
                <a:cs typeface="Arial"/>
              </a:rPr>
              <a:t> decomposition: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SVD, </a:t>
            </a:r>
            <a:r>
              <a:rPr sz="2700" spc="-95" dirty="0">
                <a:latin typeface="Arial"/>
                <a:cs typeface="Arial"/>
              </a:rPr>
              <a:t>PCA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60"/>
              </a:spcBef>
            </a:pPr>
            <a:endParaRPr sz="1300"/>
          </a:p>
          <a:p>
            <a:pPr marL="12700">
              <a:lnSpc>
                <a:spcPts val="3185"/>
              </a:lnSpc>
            </a:pPr>
            <a:r>
              <a:rPr sz="2700" spc="-35" dirty="0">
                <a:latin typeface="Arial"/>
                <a:cs typeface="Arial"/>
              </a:rPr>
              <a:t>optimization: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stochastic </a:t>
            </a:r>
            <a:r>
              <a:rPr sz="2700" spc="-50" dirty="0">
                <a:latin typeface="Arial"/>
                <a:cs typeface="Arial"/>
              </a:rPr>
              <a:t>gradient </a:t>
            </a:r>
            <a:r>
              <a:rPr sz="2700" spc="-30" dirty="0">
                <a:latin typeface="Arial"/>
                <a:cs typeface="Arial"/>
              </a:rPr>
              <a:t>descent, </a:t>
            </a:r>
            <a:r>
              <a:rPr sz="2700" spc="-65" dirty="0">
                <a:latin typeface="Arial"/>
                <a:cs typeface="Arial"/>
              </a:rPr>
              <a:t>L-BFGS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595"/>
              </a:lnSpc>
            </a:pPr>
            <a:r>
              <a:rPr sz="5500" spc="-190" dirty="0">
                <a:latin typeface="Arial"/>
                <a:cs typeface="Arial"/>
              </a:rPr>
              <a:t>GraphX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17599" y="1562794"/>
            <a:ext cx="7238998" cy="4793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36</a:t>
            </a:fld>
            <a:endParaRPr sz="1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37</a:t>
            </a:fld>
            <a:endParaRPr sz="12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500" spc="-190" dirty="0">
                <a:latin typeface="Arial"/>
                <a:cs typeface="Arial"/>
              </a:rPr>
              <a:t>GraphX</a:t>
            </a:r>
            <a:endParaRPr sz="55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450"/>
              </a:spcBef>
            </a:pPr>
            <a:r>
              <a:rPr sz="3200" spc="-114" dirty="0">
                <a:latin typeface="Arial"/>
                <a:cs typeface="Arial"/>
              </a:rPr>
              <a:t>General </a:t>
            </a:r>
            <a:r>
              <a:rPr sz="3200" spc="-50" dirty="0">
                <a:latin typeface="Arial"/>
                <a:cs typeface="Arial"/>
              </a:rPr>
              <a:t>graph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50" dirty="0">
                <a:latin typeface="Arial"/>
                <a:cs typeface="Arial"/>
              </a:rPr>
              <a:t>ocessing </a:t>
            </a:r>
            <a:r>
              <a:rPr sz="3200" spc="-90" dirty="0">
                <a:latin typeface="Arial"/>
                <a:cs typeface="Arial"/>
              </a:rPr>
              <a:t>library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39" y="3119120"/>
            <a:ext cx="7816215" cy="2461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60" dirty="0">
                <a:latin typeface="Arial"/>
                <a:cs typeface="Arial"/>
              </a:rPr>
              <a:t>Build </a:t>
            </a:r>
            <a:r>
              <a:rPr sz="3200" spc="-50" dirty="0">
                <a:latin typeface="Arial"/>
                <a:cs typeface="Arial"/>
              </a:rPr>
              <a:t>graph </a:t>
            </a:r>
            <a:r>
              <a:rPr sz="3200" spc="-65" dirty="0">
                <a:latin typeface="Arial"/>
                <a:cs typeface="Arial"/>
              </a:rPr>
              <a:t>using </a:t>
            </a:r>
            <a:r>
              <a:rPr sz="3200" spc="-130" dirty="0">
                <a:latin typeface="Arial"/>
                <a:cs typeface="Arial"/>
              </a:rPr>
              <a:t>RDDs </a:t>
            </a:r>
            <a:r>
              <a:rPr sz="3200" spc="-40" dirty="0">
                <a:latin typeface="Arial"/>
                <a:cs typeface="Arial"/>
              </a:rPr>
              <a:t>of </a:t>
            </a:r>
            <a:r>
              <a:rPr sz="3200" spc="-55" dirty="0">
                <a:latin typeface="Arial"/>
                <a:cs typeface="Arial"/>
              </a:rPr>
              <a:t>nodes and edges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12700" marR="1329055">
              <a:lnSpc>
                <a:spcPts val="3800"/>
              </a:lnSpc>
            </a:pPr>
            <a:r>
              <a:rPr sz="3200" spc="-85" dirty="0">
                <a:latin typeface="Arial"/>
                <a:cs typeface="Arial"/>
              </a:rPr>
              <a:t>Large </a:t>
            </a:r>
            <a:r>
              <a:rPr sz="3200" spc="-90" dirty="0">
                <a:latin typeface="Arial"/>
                <a:cs typeface="Arial"/>
              </a:rPr>
              <a:t>library </a:t>
            </a:r>
            <a:r>
              <a:rPr sz="3200" spc="-40" dirty="0">
                <a:latin typeface="Arial"/>
                <a:cs typeface="Arial"/>
              </a:rPr>
              <a:t>of </a:t>
            </a:r>
            <a:r>
              <a:rPr sz="3200" spc="-50" dirty="0">
                <a:latin typeface="Arial"/>
                <a:cs typeface="Arial"/>
              </a:rPr>
              <a:t>graph </a:t>
            </a:r>
            <a:r>
              <a:rPr sz="3200" spc="-60" dirty="0">
                <a:latin typeface="Arial"/>
                <a:cs typeface="Arial"/>
              </a:rPr>
              <a:t>algorithms </a:t>
            </a:r>
            <a:r>
              <a:rPr sz="3200" spc="-30" dirty="0">
                <a:latin typeface="Arial"/>
                <a:cs typeface="Arial"/>
              </a:rPr>
              <a:t>with</a:t>
            </a:r>
            <a:r>
              <a:rPr sz="3200" spc="-35" dirty="0">
                <a:latin typeface="Arial"/>
                <a:cs typeface="Arial"/>
              </a:rPr>
              <a:t> composable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steps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 smtClean="0">
                <a:solidFill>
                  <a:srgbClr val="898989"/>
                </a:solidFill>
                <a:latin typeface="Gill Sans MT"/>
                <a:cs typeface="Gill Sans MT"/>
              </a:rPr>
              <a:t>38</a:t>
            </a:fld>
            <a:endParaRPr sz="1200">
              <a:latin typeface="Gill Sans MT"/>
              <a:cs typeface="Gill Sans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9739" y="1417320"/>
            <a:ext cx="3895725" cy="153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821055" algn="ctr">
              <a:lnSpc>
                <a:spcPct val="100000"/>
              </a:lnSpc>
            </a:pPr>
            <a:r>
              <a:rPr sz="2800" spc="-100" dirty="0">
                <a:latin typeface="Gill Sans MT"/>
                <a:cs typeface="Gill Sans MT"/>
              </a:rPr>
              <a:t>C</a:t>
            </a:r>
            <a:r>
              <a:rPr sz="2800" spc="-60" dirty="0">
                <a:latin typeface="Gill Sans MT"/>
                <a:cs typeface="Gill Sans MT"/>
              </a:rPr>
              <a:t>olla</a:t>
            </a:r>
            <a:r>
              <a:rPr sz="2800" spc="10" dirty="0">
                <a:latin typeface="Gill Sans MT"/>
                <a:cs typeface="Gill Sans MT"/>
              </a:rPr>
              <a:t>b</a:t>
            </a:r>
            <a:r>
              <a:rPr sz="2800" spc="-125" dirty="0">
                <a:latin typeface="Gill Sans MT"/>
                <a:cs typeface="Gill Sans MT"/>
              </a:rPr>
              <a:t>o</a:t>
            </a:r>
            <a:r>
              <a:rPr sz="2800" spc="-25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-95" dirty="0">
                <a:latin typeface="Gill Sans MT"/>
                <a:cs typeface="Gill Sans MT"/>
              </a:rPr>
              <a:t>t</a:t>
            </a:r>
            <a:r>
              <a:rPr sz="2800" spc="-45" dirty="0">
                <a:latin typeface="Gill Sans MT"/>
                <a:cs typeface="Gill Sans MT"/>
              </a:rPr>
              <a:t>i</a:t>
            </a:r>
            <a:r>
              <a:rPr sz="2800" spc="-135" dirty="0">
                <a:latin typeface="Gill Sans MT"/>
                <a:cs typeface="Gill Sans MT"/>
              </a:rPr>
              <a:t>v</a:t>
            </a:r>
            <a:r>
              <a:rPr sz="2800" spc="0" dirty="0">
                <a:latin typeface="Gill Sans MT"/>
                <a:cs typeface="Gill Sans MT"/>
              </a:rPr>
              <a:t>e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00" dirty="0">
                <a:latin typeface="Gill Sans MT"/>
                <a:cs typeface="Gill Sans MT"/>
              </a:rPr>
              <a:t>Filt</a:t>
            </a:r>
            <a:r>
              <a:rPr sz="2800" spc="-110" dirty="0">
                <a:latin typeface="Gill Sans MT"/>
                <a:cs typeface="Gill Sans MT"/>
              </a:rPr>
              <a:t>e</a:t>
            </a:r>
            <a:r>
              <a:rPr sz="2800" spc="-25" dirty="0">
                <a:latin typeface="Gill Sans MT"/>
                <a:cs typeface="Gill Sans MT"/>
              </a:rPr>
              <a:t>r</a:t>
            </a:r>
            <a:r>
              <a:rPr sz="2800" spc="-65" dirty="0">
                <a:latin typeface="Gill Sans MT"/>
                <a:cs typeface="Gill Sans MT"/>
              </a:rPr>
              <a:t>in</a:t>
            </a:r>
            <a:r>
              <a:rPr sz="2800" spc="-15" dirty="0">
                <a:latin typeface="Gill Sans MT"/>
                <a:cs typeface="Gill Sans MT"/>
              </a:rPr>
              <a:t>g</a:t>
            </a:r>
            <a:endParaRPr sz="2800">
              <a:latin typeface="Gill Sans MT"/>
              <a:cs typeface="Gill Sans MT"/>
            </a:endParaRPr>
          </a:p>
          <a:p>
            <a:pPr marL="241300">
              <a:lnSpc>
                <a:spcPts val="2820"/>
              </a:lnSpc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Alt</a:t>
            </a:r>
            <a:r>
              <a:rPr sz="2400" spc="-95" dirty="0">
                <a:latin typeface="Gill Sans MT"/>
                <a:cs typeface="Gill Sans MT"/>
              </a:rPr>
              <a:t>e</a:t>
            </a:r>
            <a:r>
              <a:rPr sz="2400" spc="-25" dirty="0">
                <a:latin typeface="Gill Sans MT"/>
                <a:cs typeface="Gill Sans MT"/>
              </a:rPr>
              <a:t>rn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55" dirty="0">
                <a:latin typeface="Gill Sans MT"/>
                <a:cs typeface="Gill Sans MT"/>
              </a:rPr>
              <a:t>in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L</a:t>
            </a:r>
            <a:r>
              <a:rPr sz="2400" spc="-15" dirty="0">
                <a:latin typeface="Gill Sans MT"/>
                <a:cs typeface="Gill Sans MT"/>
              </a:rPr>
              <a:t>ea</a:t>
            </a:r>
            <a:r>
              <a:rPr sz="2400" spc="-80" dirty="0">
                <a:latin typeface="Gill Sans MT"/>
                <a:cs typeface="Gill Sans MT"/>
              </a:rPr>
              <a:t>st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20" dirty="0">
                <a:latin typeface="Gill Sans MT"/>
                <a:cs typeface="Gill Sans MT"/>
              </a:rPr>
              <a:t>S</a:t>
            </a:r>
            <a:r>
              <a:rPr sz="2400" spc="10" dirty="0">
                <a:latin typeface="Gill Sans MT"/>
                <a:cs typeface="Gill Sans MT"/>
              </a:rPr>
              <a:t>q</a:t>
            </a:r>
            <a:r>
              <a:rPr sz="2400" spc="-25" dirty="0">
                <a:latin typeface="Gill Sans MT"/>
                <a:cs typeface="Gill Sans MT"/>
              </a:rPr>
              <a:t>u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85" dirty="0">
                <a:latin typeface="Gill Sans MT"/>
                <a:cs typeface="Gill Sans MT"/>
              </a:rPr>
              <a:t>res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20" dirty="0">
                <a:latin typeface="Gill Sans MT"/>
                <a:cs typeface="Gill Sans MT"/>
              </a:rPr>
              <a:t>S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40" dirty="0">
                <a:latin typeface="Gill Sans MT"/>
                <a:cs typeface="Gill Sans MT"/>
              </a:rPr>
              <a:t>och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80" dirty="0">
                <a:latin typeface="Gill Sans MT"/>
                <a:cs typeface="Gill Sans MT"/>
              </a:rPr>
              <a:t>st</a:t>
            </a:r>
            <a:r>
              <a:rPr sz="2400" spc="-65" dirty="0">
                <a:latin typeface="Gill Sans MT"/>
                <a:cs typeface="Gill Sans MT"/>
              </a:rPr>
              <a:t>ic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55" dirty="0">
                <a:latin typeface="Gill Sans MT"/>
                <a:cs typeface="Gill Sans MT"/>
              </a:rPr>
              <a:t>G</a:t>
            </a:r>
            <a:r>
              <a:rPr sz="2400" spc="-10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ad</a:t>
            </a:r>
            <a:r>
              <a:rPr sz="2400" spc="-40" dirty="0">
                <a:latin typeface="Gill Sans MT"/>
                <a:cs typeface="Gill Sans MT"/>
              </a:rPr>
              <a:t>ien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40" dirty="0">
                <a:latin typeface="Gill Sans MT"/>
                <a:cs typeface="Gill Sans MT"/>
              </a:rPr>
              <a:t>D</a:t>
            </a:r>
            <a:r>
              <a:rPr sz="2400" spc="-35" dirty="0">
                <a:latin typeface="Gill Sans MT"/>
                <a:cs typeface="Gill Sans MT"/>
              </a:rPr>
              <a:t>escen</a:t>
            </a:r>
            <a:r>
              <a:rPr sz="2400" spc="-80" dirty="0">
                <a:latin typeface="Gill Sans MT"/>
                <a:cs typeface="Gill Sans MT"/>
              </a:rPr>
              <a:t>t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405" dirty="0">
                <a:latin typeface="Gill Sans MT"/>
                <a:cs typeface="Gill Sans MT"/>
              </a:rPr>
              <a:t>T</a:t>
            </a:r>
            <a:r>
              <a:rPr sz="2400" spc="-15" dirty="0">
                <a:latin typeface="Gill Sans MT"/>
                <a:cs typeface="Gill Sans MT"/>
              </a:rPr>
              <a:t>en</a:t>
            </a:r>
            <a:r>
              <a:rPr sz="2400" spc="-90" dirty="0">
                <a:latin typeface="Gill Sans MT"/>
                <a:cs typeface="Gill Sans MT"/>
              </a:rPr>
              <a:t>sor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45" dirty="0">
                <a:latin typeface="Gill Sans MT"/>
                <a:cs typeface="Gill Sans MT"/>
              </a:rPr>
              <a:t>Fa</a:t>
            </a:r>
            <a:r>
              <a:rPr sz="2400" spc="-65" dirty="0">
                <a:latin typeface="Gill Sans MT"/>
                <a:cs typeface="Gill Sans MT"/>
              </a:rPr>
              <a:t>ct</a:t>
            </a:r>
            <a:r>
              <a:rPr sz="2400" spc="-110" dirty="0">
                <a:latin typeface="Gill Sans MT"/>
                <a:cs typeface="Gill Sans MT"/>
              </a:rPr>
              <a:t>o</a:t>
            </a:r>
            <a:r>
              <a:rPr sz="2400" spc="-25" dirty="0">
                <a:latin typeface="Gill Sans MT"/>
                <a:cs typeface="Gill Sans MT"/>
              </a:rPr>
              <a:t>r</a:t>
            </a:r>
            <a:r>
              <a:rPr sz="2400" spc="-45" dirty="0">
                <a:latin typeface="Gill Sans MT"/>
                <a:cs typeface="Gill Sans MT"/>
              </a:rPr>
              <a:t>iza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45" dirty="0">
                <a:latin typeface="Gill Sans MT"/>
                <a:cs typeface="Gill Sans MT"/>
              </a:rPr>
              <a:t>ion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39" y="3195320"/>
            <a:ext cx="4069079" cy="153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20" dirty="0">
                <a:latin typeface="Gill Sans MT"/>
                <a:cs typeface="Gill Sans MT"/>
              </a:rPr>
              <a:t>S</a:t>
            </a:r>
            <a:r>
              <a:rPr sz="2800" spc="-95" dirty="0">
                <a:latin typeface="Gill Sans MT"/>
                <a:cs typeface="Gill Sans MT"/>
              </a:rPr>
              <a:t>t</a:t>
            </a:r>
            <a:r>
              <a:rPr sz="2800" spc="-70" dirty="0">
                <a:latin typeface="Gill Sans MT"/>
                <a:cs typeface="Gill Sans MT"/>
              </a:rPr>
              <a:t>r</a:t>
            </a:r>
            <a:r>
              <a:rPr sz="2800" spc="-30" dirty="0">
                <a:latin typeface="Gill Sans MT"/>
                <a:cs typeface="Gill Sans MT"/>
              </a:rPr>
              <a:t>u</a:t>
            </a:r>
            <a:r>
              <a:rPr sz="2800" spc="-80" dirty="0">
                <a:latin typeface="Gill Sans MT"/>
                <a:cs typeface="Gill Sans MT"/>
              </a:rPr>
              <a:t>ct</a:t>
            </a:r>
            <a:r>
              <a:rPr sz="2800" spc="-30" dirty="0">
                <a:latin typeface="Gill Sans MT"/>
                <a:cs typeface="Gill Sans MT"/>
              </a:rPr>
              <a:t>u</a:t>
            </a:r>
            <a:r>
              <a:rPr sz="2800" spc="-65" dirty="0">
                <a:latin typeface="Gill Sans MT"/>
                <a:cs typeface="Gill Sans MT"/>
              </a:rPr>
              <a:t>red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P</a:t>
            </a:r>
            <a:r>
              <a:rPr sz="2800" spc="-65" dirty="0">
                <a:latin typeface="Gill Sans MT"/>
                <a:cs typeface="Gill Sans MT"/>
              </a:rPr>
              <a:t>red</a:t>
            </a:r>
            <a:r>
              <a:rPr sz="2800" spc="-85" dirty="0">
                <a:latin typeface="Gill Sans MT"/>
                <a:cs typeface="Gill Sans MT"/>
              </a:rPr>
              <a:t>ict</a:t>
            </a:r>
            <a:r>
              <a:rPr sz="2800" spc="-50" dirty="0">
                <a:latin typeface="Gill Sans MT"/>
                <a:cs typeface="Gill Sans MT"/>
              </a:rPr>
              <a:t>ion</a:t>
            </a:r>
            <a:endParaRPr sz="2800">
              <a:latin typeface="Gill Sans MT"/>
              <a:cs typeface="Gill Sans MT"/>
            </a:endParaRPr>
          </a:p>
          <a:p>
            <a:pPr marL="241300">
              <a:lnSpc>
                <a:spcPts val="2820"/>
              </a:lnSpc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L</a:t>
            </a:r>
            <a:r>
              <a:rPr sz="2400" spc="-15" dirty="0">
                <a:latin typeface="Gill Sans MT"/>
                <a:cs typeface="Gill Sans MT"/>
              </a:rPr>
              <a:t>oo</a:t>
            </a:r>
            <a:r>
              <a:rPr sz="2400" spc="-65" dirty="0">
                <a:latin typeface="Gill Sans MT"/>
                <a:cs typeface="Gill Sans MT"/>
              </a:rPr>
              <a:t>p</a:t>
            </a:r>
            <a:r>
              <a:rPr sz="2400" spc="-55" dirty="0">
                <a:latin typeface="Gill Sans MT"/>
                <a:cs typeface="Gill Sans MT"/>
              </a:rPr>
              <a:t>y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85" dirty="0">
                <a:latin typeface="Gill Sans MT"/>
                <a:cs typeface="Gill Sans MT"/>
              </a:rPr>
              <a:t>B</a:t>
            </a:r>
            <a:r>
              <a:rPr sz="2400" spc="-40" dirty="0">
                <a:latin typeface="Gill Sans MT"/>
                <a:cs typeface="Gill Sans MT"/>
              </a:rPr>
              <a:t>elief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spc="-60" dirty="0">
                <a:latin typeface="Gill Sans MT"/>
                <a:cs typeface="Gill Sans MT"/>
              </a:rPr>
              <a:t>rop</a:t>
            </a:r>
            <a:r>
              <a:rPr sz="2400" spc="-15" dirty="0">
                <a:latin typeface="Gill Sans MT"/>
                <a:cs typeface="Gill Sans MT"/>
              </a:rPr>
              <a:t>aga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45" dirty="0">
                <a:latin typeface="Gill Sans MT"/>
                <a:cs typeface="Gill Sans MT"/>
              </a:rPr>
              <a:t>ion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Ma</a:t>
            </a:r>
            <a:r>
              <a:rPr sz="2400" spc="-35" dirty="0">
                <a:latin typeface="Gill Sans MT"/>
                <a:cs typeface="Gill Sans MT"/>
              </a:rPr>
              <a:t>x-P</a:t>
            </a:r>
            <a:r>
              <a:rPr sz="2400" spc="-70" dirty="0">
                <a:latin typeface="Gill Sans MT"/>
                <a:cs typeface="Gill Sans MT"/>
              </a:rPr>
              <a:t>rod</a:t>
            </a:r>
            <a:r>
              <a:rPr sz="2400" spc="-25" dirty="0">
                <a:latin typeface="Gill Sans MT"/>
                <a:cs typeface="Gill Sans MT"/>
              </a:rPr>
              <a:t>u</a:t>
            </a:r>
            <a:r>
              <a:rPr sz="2400" spc="-65" dirty="0">
                <a:latin typeface="Gill Sans MT"/>
                <a:cs typeface="Gill Sans MT"/>
              </a:rPr>
              <a:t>ct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60" dirty="0">
                <a:latin typeface="Gill Sans MT"/>
                <a:cs typeface="Gill Sans MT"/>
              </a:rPr>
              <a:t>L</a:t>
            </a:r>
            <a:r>
              <a:rPr sz="2400" spc="-55" dirty="0">
                <a:latin typeface="Gill Sans MT"/>
                <a:cs typeface="Gill Sans MT"/>
              </a:rPr>
              <a:t>in</a:t>
            </a:r>
            <a:r>
              <a:rPr sz="2400" spc="-15" dirty="0">
                <a:latin typeface="Gill Sans MT"/>
                <a:cs typeface="Gill Sans MT"/>
              </a:rPr>
              <a:t>ea</a:t>
            </a:r>
            <a:r>
              <a:rPr sz="2400" spc="-155" dirty="0">
                <a:latin typeface="Gill Sans MT"/>
                <a:cs typeface="Gill Sans MT"/>
              </a:rPr>
              <a:t>r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15" dirty="0">
                <a:latin typeface="Gill Sans MT"/>
                <a:cs typeface="Gill Sans MT"/>
              </a:rPr>
              <a:t>P</a:t>
            </a:r>
            <a:r>
              <a:rPr sz="2400" spc="-70" dirty="0">
                <a:latin typeface="Gill Sans MT"/>
                <a:cs typeface="Gill Sans MT"/>
              </a:rPr>
              <a:t>rog</a:t>
            </a:r>
            <a:r>
              <a:rPr sz="2400" spc="-10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45" dirty="0">
                <a:latin typeface="Gill Sans MT"/>
                <a:cs typeface="Gill Sans MT"/>
              </a:rPr>
              <a:t>ms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Gi</a:t>
            </a:r>
            <a:r>
              <a:rPr sz="2400" spc="-80" dirty="0">
                <a:latin typeface="Gill Sans MT"/>
                <a:cs typeface="Gill Sans MT"/>
              </a:rPr>
              <a:t>b</a:t>
            </a:r>
            <a:r>
              <a:rPr sz="2400" spc="10" dirty="0">
                <a:latin typeface="Gill Sans MT"/>
                <a:cs typeface="Gill Sans MT"/>
              </a:rPr>
              <a:t>b</a:t>
            </a:r>
            <a:r>
              <a:rPr sz="2400" spc="-85" dirty="0">
                <a:latin typeface="Gill Sans MT"/>
                <a:cs typeface="Gill Sans MT"/>
              </a:rPr>
              <a:t>s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20" dirty="0">
                <a:latin typeface="Gill Sans MT"/>
                <a:cs typeface="Gill Sans MT"/>
              </a:rPr>
              <a:t>S</a:t>
            </a:r>
            <a:r>
              <a:rPr sz="2400" spc="-15" dirty="0">
                <a:latin typeface="Gill Sans MT"/>
                <a:cs typeface="Gill Sans MT"/>
              </a:rPr>
              <a:t>amp</a:t>
            </a:r>
            <a:r>
              <a:rPr sz="2400" spc="-60" dirty="0">
                <a:latin typeface="Gill Sans MT"/>
                <a:cs typeface="Gill Sans MT"/>
              </a:rPr>
              <a:t>lin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39" y="4973320"/>
            <a:ext cx="2873375" cy="12325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20" dirty="0">
                <a:latin typeface="Gill Sans MT"/>
                <a:cs typeface="Gill Sans MT"/>
              </a:rPr>
              <a:t>S</a:t>
            </a:r>
            <a:r>
              <a:rPr sz="2800" spc="-50" dirty="0">
                <a:latin typeface="Gill Sans MT"/>
                <a:cs typeface="Gill Sans MT"/>
              </a:rPr>
              <a:t>emi-su</a:t>
            </a:r>
            <a:r>
              <a:rPr sz="2800" spc="10" dirty="0">
                <a:latin typeface="Gill Sans MT"/>
                <a:cs typeface="Gill Sans MT"/>
              </a:rPr>
              <a:t>p</a:t>
            </a:r>
            <a:r>
              <a:rPr sz="2800" spc="-110" dirty="0">
                <a:latin typeface="Gill Sans MT"/>
                <a:cs typeface="Gill Sans MT"/>
              </a:rPr>
              <a:t>e</a:t>
            </a:r>
            <a:r>
              <a:rPr sz="2800" spc="105" dirty="0">
                <a:latin typeface="Gill Sans MT"/>
                <a:cs typeface="Gill Sans MT"/>
              </a:rPr>
              <a:t>r</a:t>
            </a:r>
            <a:r>
              <a:rPr sz="2800" spc="-40" dirty="0">
                <a:latin typeface="Gill Sans MT"/>
                <a:cs typeface="Gill Sans MT"/>
              </a:rPr>
              <a:t>v</a:t>
            </a:r>
            <a:r>
              <a:rPr sz="2800" spc="-45" dirty="0">
                <a:latin typeface="Gill Sans MT"/>
                <a:cs typeface="Gill Sans MT"/>
              </a:rPr>
              <a:t>ised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25" dirty="0">
                <a:latin typeface="Gill Sans MT"/>
                <a:cs typeface="Gill Sans MT"/>
              </a:rPr>
              <a:t>M</a:t>
            </a:r>
            <a:r>
              <a:rPr sz="3200" spc="-80" dirty="0">
                <a:latin typeface="Gill Sans MT"/>
                <a:cs typeface="Gill Sans MT"/>
              </a:rPr>
              <a:t>L</a:t>
            </a:r>
            <a:endParaRPr sz="3200">
              <a:latin typeface="Gill Sans MT"/>
              <a:cs typeface="Gill Sans MT"/>
            </a:endParaRPr>
          </a:p>
          <a:p>
            <a:pPr marL="241300">
              <a:lnSpc>
                <a:spcPts val="2840"/>
              </a:lnSpc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145" dirty="0">
                <a:latin typeface="Gill Sans MT"/>
                <a:cs typeface="Gill Sans MT"/>
              </a:rPr>
              <a:t>G</a:t>
            </a:r>
            <a:r>
              <a:rPr sz="2400" spc="-25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aph SSL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85" dirty="0">
                <a:latin typeface="Gill Sans MT"/>
                <a:cs typeface="Gill Sans MT"/>
              </a:rPr>
              <a:t>C</a:t>
            </a:r>
            <a:r>
              <a:rPr sz="2400" spc="-30" dirty="0">
                <a:latin typeface="Gill Sans MT"/>
                <a:cs typeface="Gill Sans MT"/>
              </a:rPr>
              <a:t>oE</a:t>
            </a:r>
            <a:r>
              <a:rPr sz="2400" spc="-20" dirty="0">
                <a:latin typeface="Gill Sans MT"/>
                <a:cs typeface="Gill Sans MT"/>
              </a:rPr>
              <a:t>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1040" y="1417320"/>
            <a:ext cx="3213100" cy="153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0" dirty="0">
                <a:latin typeface="Gill Sans MT"/>
                <a:cs typeface="Gill Sans MT"/>
              </a:rPr>
              <a:t>C</a:t>
            </a:r>
            <a:r>
              <a:rPr sz="2800" spc="-20" dirty="0">
                <a:latin typeface="Gill Sans MT"/>
                <a:cs typeface="Gill Sans MT"/>
              </a:rPr>
              <a:t>om</a:t>
            </a:r>
            <a:r>
              <a:rPr sz="2800" spc="-70" dirty="0">
                <a:latin typeface="Gill Sans MT"/>
                <a:cs typeface="Gill Sans MT"/>
              </a:rPr>
              <a:t>m</a:t>
            </a:r>
            <a:r>
              <a:rPr sz="2800" spc="-30" dirty="0">
                <a:latin typeface="Gill Sans MT"/>
                <a:cs typeface="Gill Sans MT"/>
              </a:rPr>
              <a:t>un</a:t>
            </a:r>
            <a:r>
              <a:rPr sz="2800" spc="-95" dirty="0">
                <a:latin typeface="Gill Sans MT"/>
                <a:cs typeface="Gill Sans MT"/>
              </a:rPr>
              <a:t>it</a:t>
            </a:r>
            <a:r>
              <a:rPr sz="2800" spc="-65" dirty="0">
                <a:latin typeface="Gill Sans MT"/>
                <a:cs typeface="Gill Sans MT"/>
              </a:rPr>
              <a:t>y</a:t>
            </a:r>
            <a:r>
              <a:rPr sz="2800" spc="-5" dirty="0">
                <a:latin typeface="Gill Sans MT"/>
                <a:cs typeface="Gill Sans MT"/>
              </a:rPr>
              <a:t> </a:t>
            </a:r>
            <a:r>
              <a:rPr sz="2800" spc="-45" dirty="0">
                <a:latin typeface="Gill Sans MT"/>
                <a:cs typeface="Gill Sans MT"/>
              </a:rPr>
              <a:t>D</a:t>
            </a:r>
            <a:r>
              <a:rPr sz="2800" spc="-50" dirty="0">
                <a:latin typeface="Gill Sans MT"/>
                <a:cs typeface="Gill Sans MT"/>
              </a:rPr>
              <a:t>et</a:t>
            </a:r>
            <a:r>
              <a:rPr sz="2800" spc="-60" dirty="0">
                <a:latin typeface="Gill Sans MT"/>
                <a:cs typeface="Gill Sans MT"/>
              </a:rPr>
              <a:t>ect</a:t>
            </a:r>
            <a:r>
              <a:rPr sz="2800" spc="-50" dirty="0">
                <a:latin typeface="Gill Sans MT"/>
                <a:cs typeface="Gill Sans MT"/>
              </a:rPr>
              <a:t>ion</a:t>
            </a:r>
            <a:endParaRPr sz="2800">
              <a:latin typeface="Gill Sans MT"/>
              <a:cs typeface="Gill Sans MT"/>
            </a:endParaRPr>
          </a:p>
          <a:p>
            <a:pPr marL="241300">
              <a:lnSpc>
                <a:spcPts val="2820"/>
              </a:lnSpc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335" dirty="0">
                <a:latin typeface="Gill Sans MT"/>
                <a:cs typeface="Gill Sans MT"/>
              </a:rPr>
              <a:t>T</a:t>
            </a:r>
            <a:r>
              <a:rPr sz="2400" spc="-100" dirty="0">
                <a:latin typeface="Gill Sans MT"/>
                <a:cs typeface="Gill Sans MT"/>
              </a:rPr>
              <a:t>r</a:t>
            </a:r>
            <a:r>
              <a:rPr sz="2400" spc="-40" dirty="0">
                <a:latin typeface="Gill Sans MT"/>
                <a:cs typeface="Gill Sans MT"/>
              </a:rPr>
              <a:t>ia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r>
              <a:rPr sz="2400" spc="-55" dirty="0">
                <a:latin typeface="Gill Sans MT"/>
                <a:cs typeface="Gill Sans MT"/>
              </a:rPr>
              <a:t>le-C</a:t>
            </a:r>
            <a:r>
              <a:rPr sz="2400" spc="-25" dirty="0">
                <a:latin typeface="Gill Sans MT"/>
                <a:cs typeface="Gill Sans MT"/>
              </a:rPr>
              <a:t>oun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55" dirty="0">
                <a:latin typeface="Gill Sans MT"/>
                <a:cs typeface="Gill Sans MT"/>
              </a:rPr>
              <a:t>in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315" dirty="0">
                <a:latin typeface="Gill Sans MT"/>
                <a:cs typeface="Gill Sans MT"/>
              </a:rPr>
              <a:t>K</a:t>
            </a:r>
            <a:r>
              <a:rPr sz="2400" spc="-55" dirty="0">
                <a:latin typeface="Gill Sans MT"/>
                <a:cs typeface="Gill Sans MT"/>
              </a:rPr>
              <a:t>-core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40" dirty="0">
                <a:latin typeface="Gill Sans MT"/>
                <a:cs typeface="Gill Sans MT"/>
              </a:rPr>
              <a:t>D</a:t>
            </a:r>
            <a:r>
              <a:rPr sz="2400" spc="-15" dirty="0">
                <a:latin typeface="Gill Sans MT"/>
                <a:cs typeface="Gill Sans MT"/>
              </a:rPr>
              <a:t>ecomp</a:t>
            </a:r>
            <a:r>
              <a:rPr sz="2400" spc="-65" dirty="0">
                <a:latin typeface="Gill Sans MT"/>
                <a:cs typeface="Gill Sans MT"/>
              </a:rPr>
              <a:t>osit</a:t>
            </a:r>
            <a:r>
              <a:rPr sz="2400" spc="-45" dirty="0">
                <a:latin typeface="Gill Sans MT"/>
                <a:cs typeface="Gill Sans MT"/>
              </a:rPr>
              <a:t>ion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315" dirty="0">
                <a:latin typeface="Gill Sans MT"/>
                <a:cs typeface="Gill Sans MT"/>
              </a:rPr>
              <a:t>K</a:t>
            </a:r>
            <a:r>
              <a:rPr sz="2400" spc="-35" dirty="0">
                <a:latin typeface="Gill Sans MT"/>
                <a:cs typeface="Gill Sans MT"/>
              </a:rPr>
              <a:t>-</a:t>
            </a:r>
            <a:r>
              <a:rPr sz="2400" spc="-335" dirty="0">
                <a:latin typeface="Gill Sans MT"/>
                <a:cs typeface="Gill Sans MT"/>
              </a:rPr>
              <a:t>T</a:t>
            </a:r>
            <a:r>
              <a:rPr sz="2400" spc="-60" dirty="0">
                <a:latin typeface="Gill Sans MT"/>
                <a:cs typeface="Gill Sans MT"/>
              </a:rPr>
              <a:t>r</a:t>
            </a:r>
            <a:r>
              <a:rPr sz="2400" spc="-25" dirty="0">
                <a:latin typeface="Gill Sans MT"/>
                <a:cs typeface="Gill Sans MT"/>
              </a:rPr>
              <a:t>u</a:t>
            </a:r>
            <a:r>
              <a:rPr sz="2400" spc="-85" dirty="0">
                <a:latin typeface="Gill Sans MT"/>
                <a:cs typeface="Gill Sans MT"/>
              </a:rPr>
              <a:t>ss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1040" y="3195320"/>
            <a:ext cx="3192145" cy="29470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70" dirty="0">
                <a:latin typeface="Gill Sans MT"/>
                <a:cs typeface="Gill Sans MT"/>
              </a:rPr>
              <a:t>G</a:t>
            </a:r>
            <a:r>
              <a:rPr sz="2800" spc="-114" dirty="0">
                <a:latin typeface="Gill Sans MT"/>
                <a:cs typeface="Gill Sans MT"/>
              </a:rPr>
              <a:t>r</a:t>
            </a:r>
            <a:r>
              <a:rPr sz="2800" spc="-15" dirty="0">
                <a:latin typeface="Gill Sans MT"/>
                <a:cs typeface="Gill Sans MT"/>
              </a:rPr>
              <a:t>a</a:t>
            </a:r>
            <a:r>
              <a:rPr sz="2800" spc="10" dirty="0">
                <a:latin typeface="Gill Sans MT"/>
                <a:cs typeface="Gill Sans MT"/>
              </a:rPr>
              <a:t>p</a:t>
            </a:r>
            <a:r>
              <a:rPr sz="2800" spc="-30" dirty="0">
                <a:latin typeface="Gill Sans MT"/>
                <a:cs typeface="Gill Sans MT"/>
              </a:rPr>
              <a:t>h</a:t>
            </a:r>
            <a:r>
              <a:rPr sz="2800" spc="-170" dirty="0">
                <a:latin typeface="Gill Sans MT"/>
                <a:cs typeface="Gill Sans MT"/>
              </a:rPr>
              <a:t> </a:t>
            </a:r>
            <a:r>
              <a:rPr sz="2800" spc="-15" dirty="0">
                <a:latin typeface="Gill Sans MT"/>
                <a:cs typeface="Gill Sans MT"/>
              </a:rPr>
              <a:t>Ana</a:t>
            </a:r>
            <a:r>
              <a:rPr sz="2800" spc="-125" dirty="0">
                <a:latin typeface="Gill Sans MT"/>
                <a:cs typeface="Gill Sans MT"/>
              </a:rPr>
              <a:t>l</a:t>
            </a:r>
            <a:r>
              <a:rPr sz="2800" spc="-80" dirty="0">
                <a:latin typeface="Gill Sans MT"/>
                <a:cs typeface="Gill Sans MT"/>
              </a:rPr>
              <a:t>ytics</a:t>
            </a:r>
            <a:endParaRPr sz="2800">
              <a:latin typeface="Gill Sans MT"/>
              <a:cs typeface="Gill Sans MT"/>
            </a:endParaRPr>
          </a:p>
          <a:p>
            <a:pPr marL="241300">
              <a:lnSpc>
                <a:spcPts val="2820"/>
              </a:lnSpc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65" dirty="0">
                <a:latin typeface="Gill Sans MT"/>
                <a:cs typeface="Gill Sans MT"/>
              </a:rPr>
              <a:t>P</a:t>
            </a:r>
            <a:r>
              <a:rPr sz="2400" spc="-15" dirty="0">
                <a:latin typeface="Gill Sans MT"/>
                <a:cs typeface="Gill Sans MT"/>
              </a:rPr>
              <a:t>ag</a:t>
            </a:r>
            <a:r>
              <a:rPr sz="2400" spc="-35" dirty="0">
                <a:latin typeface="Gill Sans MT"/>
                <a:cs typeface="Gill Sans MT"/>
              </a:rPr>
              <a:t>e</a:t>
            </a:r>
            <a:r>
              <a:rPr sz="2400" spc="-5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spc="-130" dirty="0">
                <a:latin typeface="Gill Sans MT"/>
                <a:cs typeface="Gill Sans MT"/>
              </a:rPr>
              <a:t>k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135" dirty="0">
                <a:latin typeface="Gill Sans MT"/>
                <a:cs typeface="Gill Sans MT"/>
              </a:rPr>
              <a:t>P</a:t>
            </a:r>
            <a:r>
              <a:rPr sz="2400" spc="-95" dirty="0">
                <a:latin typeface="Gill Sans MT"/>
                <a:cs typeface="Gill Sans MT"/>
              </a:rPr>
              <a:t>e</a:t>
            </a:r>
            <a:r>
              <a:rPr sz="2400" spc="15" dirty="0">
                <a:latin typeface="Gill Sans MT"/>
                <a:cs typeface="Gill Sans MT"/>
              </a:rPr>
              <a:t>r</a:t>
            </a:r>
            <a:r>
              <a:rPr sz="2400" spc="-50" dirty="0">
                <a:latin typeface="Gill Sans MT"/>
                <a:cs typeface="Gill Sans MT"/>
              </a:rPr>
              <a:t>son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55" dirty="0">
                <a:latin typeface="Gill Sans MT"/>
                <a:cs typeface="Gill Sans MT"/>
              </a:rPr>
              <a:t>li</a:t>
            </a:r>
            <a:r>
              <a:rPr sz="2400" spc="-140" dirty="0">
                <a:latin typeface="Gill Sans MT"/>
                <a:cs typeface="Gill Sans MT"/>
              </a:rPr>
              <a:t>z</a:t>
            </a:r>
            <a:r>
              <a:rPr sz="2400" spc="-15" dirty="0">
                <a:latin typeface="Gill Sans MT"/>
                <a:cs typeface="Gill Sans MT"/>
              </a:rPr>
              <a:t>ed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65" dirty="0">
                <a:latin typeface="Gill Sans MT"/>
                <a:cs typeface="Gill Sans MT"/>
              </a:rPr>
              <a:t>P</a:t>
            </a:r>
            <a:r>
              <a:rPr sz="2400" spc="-15" dirty="0">
                <a:latin typeface="Gill Sans MT"/>
                <a:cs typeface="Gill Sans MT"/>
              </a:rPr>
              <a:t>ag</a:t>
            </a:r>
            <a:r>
              <a:rPr sz="2400" spc="-35" dirty="0">
                <a:latin typeface="Gill Sans MT"/>
                <a:cs typeface="Gill Sans MT"/>
              </a:rPr>
              <a:t>e</a:t>
            </a:r>
            <a:r>
              <a:rPr sz="2400" spc="-5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25" dirty="0">
                <a:latin typeface="Gill Sans MT"/>
                <a:cs typeface="Gill Sans MT"/>
              </a:rPr>
              <a:t>n</a:t>
            </a:r>
            <a:r>
              <a:rPr sz="2400" spc="-130" dirty="0">
                <a:latin typeface="Gill Sans MT"/>
                <a:cs typeface="Gill Sans MT"/>
              </a:rPr>
              <a:t>k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20" dirty="0">
                <a:latin typeface="Gill Sans MT"/>
                <a:cs typeface="Gill Sans MT"/>
              </a:rPr>
              <a:t>S</a:t>
            </a:r>
            <a:r>
              <a:rPr sz="2400" spc="-25" dirty="0">
                <a:latin typeface="Gill Sans MT"/>
                <a:cs typeface="Gill Sans MT"/>
              </a:rPr>
              <a:t>h</a:t>
            </a:r>
            <a:r>
              <a:rPr sz="2400" spc="-110" dirty="0">
                <a:latin typeface="Gill Sans MT"/>
                <a:cs typeface="Gill Sans MT"/>
              </a:rPr>
              <a:t>o</a:t>
            </a:r>
            <a:r>
              <a:rPr sz="2400" spc="110" dirty="0">
                <a:latin typeface="Gill Sans MT"/>
                <a:cs typeface="Gill Sans MT"/>
              </a:rPr>
              <a:t>r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60" dirty="0">
                <a:latin typeface="Gill Sans MT"/>
                <a:cs typeface="Gill Sans MT"/>
              </a:rPr>
              <a:t>est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65" dirty="0">
                <a:latin typeface="Gill Sans MT"/>
                <a:cs typeface="Gill Sans MT"/>
              </a:rPr>
              <a:t>P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80" dirty="0">
                <a:latin typeface="Gill Sans MT"/>
                <a:cs typeface="Gill Sans MT"/>
              </a:rPr>
              <a:t>t</a:t>
            </a:r>
            <a:r>
              <a:rPr sz="2400" spc="-25" dirty="0">
                <a:latin typeface="Gill Sans MT"/>
                <a:cs typeface="Gill Sans MT"/>
              </a:rPr>
              <a:t>h</a:t>
            </a:r>
            <a:endParaRPr sz="24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55" dirty="0">
                <a:latin typeface="Gill Sans MT"/>
                <a:cs typeface="Gill Sans MT"/>
              </a:rPr>
              <a:t>G</a:t>
            </a:r>
            <a:r>
              <a:rPr sz="2400" spc="-10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10" dirty="0">
                <a:latin typeface="Gill Sans MT"/>
                <a:cs typeface="Gill Sans MT"/>
              </a:rPr>
              <a:t>p</a:t>
            </a:r>
            <a:r>
              <a:rPr sz="2400" spc="-25" dirty="0">
                <a:latin typeface="Gill Sans MT"/>
                <a:cs typeface="Gill Sans MT"/>
              </a:rPr>
              <a:t>h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85" dirty="0">
                <a:latin typeface="Gill Sans MT"/>
                <a:cs typeface="Gill Sans MT"/>
              </a:rPr>
              <a:t>C</a:t>
            </a:r>
            <a:r>
              <a:rPr sz="2400" spc="-75" dirty="0">
                <a:latin typeface="Gill Sans MT"/>
                <a:cs typeface="Gill Sans MT"/>
              </a:rPr>
              <a:t>olo</a:t>
            </a:r>
            <a:r>
              <a:rPr sz="2400" spc="-15" dirty="0">
                <a:latin typeface="Gill Sans MT"/>
                <a:cs typeface="Gill Sans MT"/>
              </a:rPr>
              <a:t>r</a:t>
            </a:r>
            <a:r>
              <a:rPr sz="2400" spc="-55" dirty="0">
                <a:latin typeface="Gill Sans MT"/>
                <a:cs typeface="Gill Sans MT"/>
              </a:rPr>
              <a:t>in</a:t>
            </a:r>
            <a:r>
              <a:rPr sz="2400" spc="-15" dirty="0">
                <a:latin typeface="Gill Sans MT"/>
                <a:cs typeface="Gill Sans MT"/>
              </a:rPr>
              <a:t>g</a:t>
            </a:r>
            <a:endParaRPr sz="2400">
              <a:latin typeface="Gill Sans MT"/>
              <a:cs typeface="Gill Sans MT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800" spc="-55" dirty="0">
                <a:latin typeface="Gill Sans MT"/>
                <a:cs typeface="Gill Sans MT"/>
              </a:rPr>
              <a:t>Classifica</a:t>
            </a:r>
            <a:r>
              <a:rPr sz="2800" spc="-95" dirty="0">
                <a:latin typeface="Gill Sans MT"/>
                <a:cs typeface="Gill Sans MT"/>
              </a:rPr>
              <a:t>t</a:t>
            </a:r>
            <a:r>
              <a:rPr sz="2800" spc="-50" dirty="0">
                <a:latin typeface="Gill Sans MT"/>
                <a:cs typeface="Gill Sans MT"/>
              </a:rPr>
              <a:t>ion</a:t>
            </a:r>
            <a:endParaRPr sz="2800">
              <a:latin typeface="Gill Sans MT"/>
              <a:cs typeface="Gill Sans MT"/>
            </a:endParaRPr>
          </a:p>
          <a:p>
            <a:pPr marL="241300">
              <a:lnSpc>
                <a:spcPct val="100000"/>
              </a:lnSpc>
              <a:spcBef>
                <a:spcPts val="40"/>
              </a:spcBef>
            </a:pPr>
            <a:r>
              <a:rPr sz="2400" spc="-15" dirty="0">
                <a:latin typeface="Lucida Sans"/>
                <a:cs typeface="Lucida Sans"/>
              </a:rPr>
              <a:t>»</a:t>
            </a:r>
            <a:r>
              <a:rPr sz="2400" spc="-220" dirty="0">
                <a:latin typeface="Lucida Sans"/>
                <a:cs typeface="Lucida Sans"/>
              </a:rPr>
              <a:t> </a:t>
            </a:r>
            <a:r>
              <a:rPr sz="2400" spc="-30" dirty="0">
                <a:latin typeface="Gill Sans MT"/>
                <a:cs typeface="Gill Sans MT"/>
              </a:rPr>
              <a:t>Neu</a:t>
            </a:r>
            <a:r>
              <a:rPr sz="2400" spc="-100" dirty="0">
                <a:latin typeface="Gill Sans MT"/>
                <a:cs typeface="Gill Sans MT"/>
              </a:rPr>
              <a:t>r</a:t>
            </a:r>
            <a:r>
              <a:rPr sz="2400" spc="-15" dirty="0">
                <a:latin typeface="Gill Sans MT"/>
                <a:cs typeface="Gill Sans MT"/>
              </a:rPr>
              <a:t>a</a:t>
            </a:r>
            <a:r>
              <a:rPr sz="2400" spc="-80" dirty="0">
                <a:latin typeface="Gill Sans MT"/>
                <a:cs typeface="Gill Sans MT"/>
              </a:rPr>
              <a:t>l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spc="-40" dirty="0">
                <a:latin typeface="Gill Sans MT"/>
                <a:cs typeface="Gill Sans MT"/>
              </a:rPr>
              <a:t>Net</a:t>
            </a:r>
            <a:r>
              <a:rPr sz="2400" spc="-75" dirty="0">
                <a:latin typeface="Gill Sans MT"/>
                <a:cs typeface="Gill Sans MT"/>
              </a:rPr>
              <a:t>w</a:t>
            </a:r>
            <a:r>
              <a:rPr sz="2400" spc="-110" dirty="0">
                <a:latin typeface="Gill Sans MT"/>
                <a:cs typeface="Gill Sans MT"/>
              </a:rPr>
              <a:t>o</a:t>
            </a:r>
            <a:r>
              <a:rPr sz="2400" spc="15" dirty="0">
                <a:latin typeface="Gill Sans MT"/>
                <a:cs typeface="Gill Sans MT"/>
              </a:rPr>
              <a:t>r</a:t>
            </a:r>
            <a:r>
              <a:rPr sz="2400" spc="-130" dirty="0">
                <a:latin typeface="Gill Sans MT"/>
                <a:cs typeface="Gill Sans MT"/>
              </a:rPr>
              <a:t>k</a:t>
            </a:r>
            <a:r>
              <a:rPr sz="2400" spc="-85" dirty="0">
                <a:latin typeface="Gill Sans MT"/>
                <a:cs typeface="Gill Sans MT"/>
              </a:rPr>
              <a:t>s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39" y="533401"/>
            <a:ext cx="5692140" cy="837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595"/>
              </a:lnSpc>
            </a:pPr>
            <a:r>
              <a:rPr sz="5500" spc="-190" dirty="0">
                <a:latin typeface="Arial"/>
                <a:cs typeface="Arial"/>
              </a:rPr>
              <a:t>GraphX</a:t>
            </a:r>
            <a:r>
              <a:rPr sz="5500" spc="-5" dirty="0">
                <a:latin typeface="Arial"/>
                <a:cs typeface="Arial"/>
              </a:rPr>
              <a:t> </a:t>
            </a:r>
            <a:r>
              <a:rPr sz="5500" spc="-105" dirty="0">
                <a:latin typeface="Arial"/>
                <a:cs typeface="Arial"/>
              </a:rPr>
              <a:t>Algorithms</a:t>
            </a:r>
            <a:endParaRPr sz="5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504634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979295" algn="l"/>
              </a:tabLst>
            </a:pPr>
            <a:r>
              <a:rPr sz="5500" spc="-90" dirty="0">
                <a:latin typeface="Arial"/>
                <a:cs typeface="Arial"/>
              </a:rPr>
              <a:t>Spark	</a:t>
            </a:r>
            <a:r>
              <a:rPr sz="5500" spc="-80" dirty="0">
                <a:latin typeface="Arial"/>
                <a:cs typeface="Arial"/>
              </a:rPr>
              <a:t>St</a:t>
            </a:r>
            <a:r>
              <a:rPr sz="5500" spc="-155" dirty="0">
                <a:latin typeface="Arial"/>
                <a:cs typeface="Arial"/>
              </a:rPr>
              <a:t>r</a:t>
            </a:r>
            <a:r>
              <a:rPr sz="5500" spc="-125" dirty="0">
                <a:latin typeface="Arial"/>
                <a:cs typeface="Arial"/>
              </a:rPr>
              <a:t>eaming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19651" y="2730730"/>
            <a:ext cx="1666702" cy="436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2123" y="2767013"/>
            <a:ext cx="1561505" cy="319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2123" y="2767013"/>
            <a:ext cx="1561504" cy="319881"/>
          </a:xfrm>
          <a:custGeom>
            <a:avLst/>
            <a:gdLst/>
            <a:ahLst/>
            <a:cxnLst/>
            <a:rect l="l" t="t" r="r" b="b"/>
            <a:pathLst>
              <a:path w="1561504" h="319881">
                <a:moveTo>
                  <a:pt x="0" y="79971"/>
                </a:moveTo>
                <a:lnTo>
                  <a:pt x="1401563" y="79971"/>
                </a:lnTo>
                <a:lnTo>
                  <a:pt x="1401563" y="0"/>
                </a:lnTo>
                <a:lnTo>
                  <a:pt x="1561504" y="159941"/>
                </a:lnTo>
                <a:lnTo>
                  <a:pt x="1401563" y="319881"/>
                </a:lnTo>
                <a:lnTo>
                  <a:pt x="1401563" y="239912"/>
                </a:lnTo>
                <a:lnTo>
                  <a:pt x="0" y="239912"/>
                </a:lnTo>
                <a:lnTo>
                  <a:pt x="0" y="79971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66311" y="2718262"/>
            <a:ext cx="320040" cy="4405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5148" y="2755900"/>
            <a:ext cx="217885" cy="319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15148" y="2755900"/>
            <a:ext cx="217885" cy="319882"/>
          </a:xfrm>
          <a:custGeom>
            <a:avLst/>
            <a:gdLst/>
            <a:ahLst/>
            <a:cxnLst/>
            <a:rect l="l" t="t" r="r" b="b"/>
            <a:pathLst>
              <a:path w="217885" h="319882">
                <a:moveTo>
                  <a:pt x="0" y="79971"/>
                </a:moveTo>
                <a:lnTo>
                  <a:pt x="108942" y="79971"/>
                </a:lnTo>
                <a:lnTo>
                  <a:pt x="108942" y="0"/>
                </a:lnTo>
                <a:lnTo>
                  <a:pt x="217885" y="159940"/>
                </a:lnTo>
                <a:lnTo>
                  <a:pt x="108942" y="319882"/>
                </a:lnTo>
                <a:lnTo>
                  <a:pt x="108942" y="239912"/>
                </a:lnTo>
                <a:lnTo>
                  <a:pt x="0" y="239912"/>
                </a:lnTo>
                <a:lnTo>
                  <a:pt x="0" y="79971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68537" y="2813857"/>
            <a:ext cx="432261" cy="257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18013" y="2843213"/>
            <a:ext cx="330398" cy="154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18012" y="2843213"/>
            <a:ext cx="330398" cy="154780"/>
          </a:xfrm>
          <a:custGeom>
            <a:avLst/>
            <a:gdLst/>
            <a:ahLst/>
            <a:cxnLst/>
            <a:rect l="l" t="t" r="r" b="b"/>
            <a:pathLst>
              <a:path w="330398" h="154780">
                <a:moveTo>
                  <a:pt x="0" y="0"/>
                </a:moveTo>
                <a:lnTo>
                  <a:pt x="330398" y="0"/>
                </a:lnTo>
                <a:lnTo>
                  <a:pt x="330398" y="154780"/>
                </a:lnTo>
                <a:lnTo>
                  <a:pt x="0" y="15478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23806" y="2818014"/>
            <a:ext cx="432261" cy="2576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75696" y="2846388"/>
            <a:ext cx="330398" cy="1547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5696" y="2846388"/>
            <a:ext cx="330398" cy="154780"/>
          </a:xfrm>
          <a:custGeom>
            <a:avLst/>
            <a:gdLst/>
            <a:ahLst/>
            <a:cxnLst/>
            <a:rect l="l" t="t" r="r" b="b"/>
            <a:pathLst>
              <a:path w="330398" h="154780">
                <a:moveTo>
                  <a:pt x="0" y="0"/>
                </a:moveTo>
                <a:lnTo>
                  <a:pt x="330398" y="0"/>
                </a:lnTo>
                <a:lnTo>
                  <a:pt x="330398" y="154780"/>
                </a:lnTo>
                <a:lnTo>
                  <a:pt x="0" y="15478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9112" y="2818014"/>
            <a:ext cx="432261" cy="2576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59139" y="2846388"/>
            <a:ext cx="330398" cy="1547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59139" y="2846388"/>
            <a:ext cx="330397" cy="154780"/>
          </a:xfrm>
          <a:custGeom>
            <a:avLst/>
            <a:gdLst/>
            <a:ahLst/>
            <a:cxnLst/>
            <a:rect l="l" t="t" r="r" b="b"/>
            <a:pathLst>
              <a:path w="330397" h="154780">
                <a:moveTo>
                  <a:pt x="0" y="0"/>
                </a:moveTo>
                <a:lnTo>
                  <a:pt x="330397" y="0"/>
                </a:lnTo>
                <a:lnTo>
                  <a:pt x="330397" y="154780"/>
                </a:lnTo>
                <a:lnTo>
                  <a:pt x="0" y="15478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58048" y="4435475"/>
            <a:ext cx="1259085" cy="850899"/>
          </a:xfrm>
          <a:custGeom>
            <a:avLst/>
            <a:gdLst/>
            <a:ahLst/>
            <a:cxnLst/>
            <a:rect l="l" t="t" r="r" b="b"/>
            <a:pathLst>
              <a:path w="1259085" h="850899">
                <a:moveTo>
                  <a:pt x="0" y="0"/>
                </a:moveTo>
                <a:lnTo>
                  <a:pt x="1259085" y="0"/>
                </a:lnTo>
                <a:lnTo>
                  <a:pt x="1259085" y="850899"/>
                </a:lnTo>
                <a:lnTo>
                  <a:pt x="0" y="850899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AAC4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35958" y="4685665"/>
            <a:ext cx="708660" cy="36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00" b="1" spc="-15" dirty="0">
                <a:solidFill>
                  <a:srgbClr val="B50B1B"/>
                </a:solidFill>
                <a:latin typeface="Calibri"/>
                <a:cs typeface="Calibri"/>
              </a:rPr>
              <a:t>Spark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258048" y="2505869"/>
            <a:ext cx="1428749" cy="850899"/>
          </a:xfrm>
          <a:custGeom>
            <a:avLst/>
            <a:gdLst/>
            <a:ahLst/>
            <a:cxnLst/>
            <a:rect l="l" t="t" r="r" b="b"/>
            <a:pathLst>
              <a:path w="1428749" h="850899">
                <a:moveTo>
                  <a:pt x="0" y="0"/>
                </a:moveTo>
                <a:lnTo>
                  <a:pt x="1428749" y="0"/>
                </a:lnTo>
                <a:lnTo>
                  <a:pt x="1428749" y="850899"/>
                </a:lnTo>
                <a:lnTo>
                  <a:pt x="0" y="850899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AAC4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68490" y="3487188"/>
            <a:ext cx="432261" cy="2535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8821" y="3513138"/>
            <a:ext cx="330399" cy="1547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18821" y="3513138"/>
            <a:ext cx="330399" cy="154781"/>
          </a:xfrm>
          <a:custGeom>
            <a:avLst/>
            <a:gdLst/>
            <a:ahLst/>
            <a:cxnLst/>
            <a:rect l="l" t="t" r="r" b="b"/>
            <a:pathLst>
              <a:path w="330399" h="154781">
                <a:moveTo>
                  <a:pt x="0" y="0"/>
                </a:moveTo>
                <a:lnTo>
                  <a:pt x="330399" y="0"/>
                </a:lnTo>
                <a:lnTo>
                  <a:pt x="330399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68490" y="3790603"/>
            <a:ext cx="432261" cy="2576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8821" y="3818732"/>
            <a:ext cx="330399" cy="1547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18821" y="3818732"/>
            <a:ext cx="330399" cy="154781"/>
          </a:xfrm>
          <a:custGeom>
            <a:avLst/>
            <a:gdLst/>
            <a:ahLst/>
            <a:cxnLst/>
            <a:rect l="l" t="t" r="r" b="b"/>
            <a:pathLst>
              <a:path w="330399" h="154781">
                <a:moveTo>
                  <a:pt x="0" y="0"/>
                </a:moveTo>
                <a:lnTo>
                  <a:pt x="330399" y="0"/>
                </a:lnTo>
                <a:lnTo>
                  <a:pt x="330399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68490" y="4098173"/>
            <a:ext cx="432261" cy="2535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18821" y="4124326"/>
            <a:ext cx="330399" cy="154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18821" y="4124326"/>
            <a:ext cx="330399" cy="154781"/>
          </a:xfrm>
          <a:custGeom>
            <a:avLst/>
            <a:gdLst/>
            <a:ahLst/>
            <a:cxnLst/>
            <a:rect l="l" t="t" r="r" b="b"/>
            <a:pathLst>
              <a:path w="330399" h="154781">
                <a:moveTo>
                  <a:pt x="0" y="0"/>
                </a:moveTo>
                <a:lnTo>
                  <a:pt x="330399" y="0"/>
                </a:lnTo>
                <a:lnTo>
                  <a:pt x="330399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9248" y="3050282"/>
            <a:ext cx="660721" cy="1144528"/>
          </a:xfrm>
          <a:custGeom>
            <a:avLst/>
            <a:gdLst/>
            <a:ahLst/>
            <a:cxnLst/>
            <a:rect l="l" t="t" r="r" b="b"/>
            <a:pathLst>
              <a:path w="660721" h="1144528">
                <a:moveTo>
                  <a:pt x="660721" y="1144528"/>
                </a:moveTo>
                <a:lnTo>
                  <a:pt x="0" y="0"/>
                </a:lnTo>
              </a:path>
            </a:pathLst>
          </a:custGeom>
          <a:ln w="57149">
            <a:solidFill>
              <a:srgbClr val="FAA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39897" y="3001167"/>
            <a:ext cx="229663" cy="276175"/>
          </a:xfrm>
          <a:custGeom>
            <a:avLst/>
            <a:gdLst/>
            <a:ahLst/>
            <a:cxnLst/>
            <a:rect l="l" t="t" r="r" b="b"/>
            <a:pathLst>
              <a:path w="229663" h="276175">
                <a:moveTo>
                  <a:pt x="997" y="0"/>
                </a:moveTo>
                <a:lnTo>
                  <a:pt x="0" y="250256"/>
                </a:lnTo>
                <a:lnTo>
                  <a:pt x="4638" y="263397"/>
                </a:lnTo>
                <a:lnTo>
                  <a:pt x="14681" y="272644"/>
                </a:lnTo>
                <a:lnTo>
                  <a:pt x="28324" y="276175"/>
                </a:lnTo>
                <a:lnTo>
                  <a:pt x="31108" y="276054"/>
                </a:lnTo>
                <a:lnTo>
                  <a:pt x="44249" y="271416"/>
                </a:lnTo>
                <a:lnTo>
                  <a:pt x="53495" y="261373"/>
                </a:lnTo>
                <a:lnTo>
                  <a:pt x="57027" y="247730"/>
                </a:lnTo>
                <a:lnTo>
                  <a:pt x="57704" y="98229"/>
                </a:lnTo>
                <a:lnTo>
                  <a:pt x="172888" y="98229"/>
                </a:lnTo>
                <a:lnTo>
                  <a:pt x="997" y="0"/>
                </a:lnTo>
                <a:close/>
              </a:path>
              <a:path w="229663" h="276175">
                <a:moveTo>
                  <a:pt x="172888" y="98229"/>
                </a:moveTo>
                <a:lnTo>
                  <a:pt x="57704" y="98229"/>
                </a:lnTo>
                <a:lnTo>
                  <a:pt x="195621" y="175528"/>
                </a:lnTo>
                <a:lnTo>
                  <a:pt x="207488" y="175575"/>
                </a:lnTo>
                <a:lnTo>
                  <a:pt x="218306" y="170847"/>
                </a:lnTo>
                <a:lnTo>
                  <a:pt x="226493" y="161773"/>
                </a:lnTo>
                <a:lnTo>
                  <a:pt x="229616" y="153658"/>
                </a:lnTo>
                <a:lnTo>
                  <a:pt x="229663" y="141791"/>
                </a:lnTo>
                <a:lnTo>
                  <a:pt x="224935" y="130973"/>
                </a:lnTo>
                <a:lnTo>
                  <a:pt x="215862" y="122787"/>
                </a:lnTo>
                <a:lnTo>
                  <a:pt x="172888" y="98229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4664" y="3053537"/>
            <a:ext cx="235306" cy="1141276"/>
          </a:xfrm>
          <a:custGeom>
            <a:avLst/>
            <a:gdLst/>
            <a:ahLst/>
            <a:cxnLst/>
            <a:rect l="l" t="t" r="r" b="b"/>
            <a:pathLst>
              <a:path w="235306" h="1141276">
                <a:moveTo>
                  <a:pt x="235306" y="1141276"/>
                </a:moveTo>
                <a:lnTo>
                  <a:pt x="0" y="0"/>
                </a:lnTo>
              </a:path>
            </a:pathLst>
          </a:custGeom>
          <a:ln w="57149">
            <a:solidFill>
              <a:srgbClr val="FAA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02791" y="2997995"/>
            <a:ext cx="252803" cy="272196"/>
          </a:xfrm>
          <a:custGeom>
            <a:avLst/>
            <a:gdLst/>
            <a:ahLst/>
            <a:cxnLst/>
            <a:rect l="l" t="t" r="r" b="b"/>
            <a:pathLst>
              <a:path w="252803" h="272196">
                <a:moveTo>
                  <a:pt x="80420" y="0"/>
                </a:moveTo>
                <a:lnTo>
                  <a:pt x="0" y="242117"/>
                </a:lnTo>
                <a:lnTo>
                  <a:pt x="1967" y="254163"/>
                </a:lnTo>
                <a:lnTo>
                  <a:pt x="8704" y="264233"/>
                </a:lnTo>
                <a:lnTo>
                  <a:pt x="19423" y="270737"/>
                </a:lnTo>
                <a:lnTo>
                  <a:pt x="27002" y="272196"/>
                </a:lnTo>
                <a:lnTo>
                  <a:pt x="39048" y="270229"/>
                </a:lnTo>
                <a:lnTo>
                  <a:pt x="49118" y="263491"/>
                </a:lnTo>
                <a:lnTo>
                  <a:pt x="55622" y="252773"/>
                </a:lnTo>
                <a:lnTo>
                  <a:pt x="103323" y="111084"/>
                </a:lnTo>
                <a:lnTo>
                  <a:pt x="180113" y="111084"/>
                </a:lnTo>
                <a:lnTo>
                  <a:pt x="80420" y="0"/>
                </a:lnTo>
                <a:close/>
              </a:path>
              <a:path w="252803" h="272196">
                <a:moveTo>
                  <a:pt x="180113" y="111084"/>
                </a:moveTo>
                <a:lnTo>
                  <a:pt x="103323" y="111084"/>
                </a:lnTo>
                <a:lnTo>
                  <a:pt x="209598" y="227688"/>
                </a:lnTo>
                <a:lnTo>
                  <a:pt x="220922" y="231621"/>
                </a:lnTo>
                <a:lnTo>
                  <a:pt x="232794" y="230599"/>
                </a:lnTo>
                <a:lnTo>
                  <a:pt x="243531" y="224530"/>
                </a:lnTo>
                <a:lnTo>
                  <a:pt x="248869" y="218111"/>
                </a:lnTo>
                <a:lnTo>
                  <a:pt x="252803" y="206788"/>
                </a:lnTo>
                <a:lnTo>
                  <a:pt x="251781" y="194915"/>
                </a:lnTo>
                <a:lnTo>
                  <a:pt x="245712" y="184179"/>
                </a:lnTo>
                <a:lnTo>
                  <a:pt x="180113" y="111084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29970" y="3056987"/>
            <a:ext cx="185350" cy="1137826"/>
          </a:xfrm>
          <a:custGeom>
            <a:avLst/>
            <a:gdLst/>
            <a:ahLst/>
            <a:cxnLst/>
            <a:rect l="l" t="t" r="r" b="b"/>
            <a:pathLst>
              <a:path w="185350" h="1137826">
                <a:moveTo>
                  <a:pt x="0" y="1137826"/>
                </a:moveTo>
                <a:lnTo>
                  <a:pt x="185350" y="0"/>
                </a:lnTo>
              </a:path>
            </a:pathLst>
          </a:custGeom>
          <a:ln w="57149">
            <a:solidFill>
              <a:srgbClr val="FAA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60838" y="3001013"/>
            <a:ext cx="254108" cy="269753"/>
          </a:xfrm>
          <a:custGeom>
            <a:avLst/>
            <a:gdLst/>
            <a:ahLst/>
            <a:cxnLst/>
            <a:rect l="l" t="t" r="r" b="b"/>
            <a:pathLst>
              <a:path w="254108" h="269753">
                <a:moveTo>
                  <a:pt x="206017" y="111946"/>
                </a:moveTo>
                <a:lnTo>
                  <a:pt x="145364" y="111946"/>
                </a:lnTo>
                <a:lnTo>
                  <a:pt x="198950" y="251515"/>
                </a:lnTo>
                <a:lnTo>
                  <a:pt x="205820" y="261879"/>
                </a:lnTo>
                <a:lnTo>
                  <a:pt x="216042" y="268193"/>
                </a:lnTo>
                <a:lnTo>
                  <a:pt x="228036" y="269753"/>
                </a:lnTo>
                <a:lnTo>
                  <a:pt x="235869" y="267949"/>
                </a:lnTo>
                <a:lnTo>
                  <a:pt x="246233" y="261080"/>
                </a:lnTo>
                <a:lnTo>
                  <a:pt x="252547" y="250858"/>
                </a:lnTo>
                <a:lnTo>
                  <a:pt x="254108" y="238865"/>
                </a:lnTo>
                <a:lnTo>
                  <a:pt x="206017" y="111946"/>
                </a:lnTo>
                <a:close/>
              </a:path>
              <a:path w="254108" h="269753">
                <a:moveTo>
                  <a:pt x="163600" y="0"/>
                </a:moveTo>
                <a:lnTo>
                  <a:pt x="6158" y="190934"/>
                </a:lnTo>
                <a:lnTo>
                  <a:pt x="559" y="201856"/>
                </a:lnTo>
                <a:lnTo>
                  <a:pt x="0" y="213700"/>
                </a:lnTo>
                <a:lnTo>
                  <a:pt x="4320" y="224813"/>
                </a:lnTo>
                <a:lnTo>
                  <a:pt x="10025" y="231159"/>
                </a:lnTo>
                <a:lnTo>
                  <a:pt x="20946" y="236758"/>
                </a:lnTo>
                <a:lnTo>
                  <a:pt x="32791" y="237318"/>
                </a:lnTo>
                <a:lnTo>
                  <a:pt x="43904" y="232997"/>
                </a:lnTo>
                <a:lnTo>
                  <a:pt x="145364" y="111946"/>
                </a:lnTo>
                <a:lnTo>
                  <a:pt x="206017" y="111946"/>
                </a:lnTo>
                <a:lnTo>
                  <a:pt x="163600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59014" y="3602037"/>
            <a:ext cx="1941908" cy="592777"/>
          </a:xfrm>
          <a:custGeom>
            <a:avLst/>
            <a:gdLst/>
            <a:ahLst/>
            <a:cxnLst/>
            <a:rect l="l" t="t" r="r" b="b"/>
            <a:pathLst>
              <a:path w="1941908" h="592777">
                <a:moveTo>
                  <a:pt x="0" y="0"/>
                </a:moveTo>
                <a:lnTo>
                  <a:pt x="1941908" y="0"/>
                </a:lnTo>
                <a:lnTo>
                  <a:pt x="1941908" y="592777"/>
                </a:lnTo>
                <a:lnTo>
                  <a:pt x="0" y="5927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2939" y="1663700"/>
            <a:ext cx="6318885" cy="1035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70940">
              <a:lnSpc>
                <a:spcPts val="2700"/>
              </a:lnSpc>
            </a:pPr>
            <a:r>
              <a:rPr sz="2300" spc="-85" dirty="0">
                <a:latin typeface="Arial"/>
                <a:cs typeface="Arial"/>
              </a:rPr>
              <a:t>Run </a:t>
            </a:r>
            <a:r>
              <a:rPr sz="2300" spc="-90" dirty="0">
                <a:latin typeface="Arial"/>
                <a:cs typeface="Arial"/>
              </a:rPr>
              <a:t>a </a:t>
            </a:r>
            <a:r>
              <a:rPr sz="2300" spc="-20" dirty="0">
                <a:latin typeface="Arial"/>
                <a:cs typeface="Arial"/>
              </a:rPr>
              <a:t>st</a:t>
            </a:r>
            <a:r>
              <a:rPr sz="2300" spc="-65" dirty="0">
                <a:latin typeface="Arial"/>
                <a:cs typeface="Arial"/>
              </a:rPr>
              <a:t>r</a:t>
            </a:r>
            <a:r>
              <a:rPr sz="2300" spc="-55" dirty="0">
                <a:latin typeface="Arial"/>
                <a:cs typeface="Arial"/>
              </a:rPr>
              <a:t>eaming </a:t>
            </a:r>
            <a:r>
              <a:rPr sz="2300" spc="-15" dirty="0">
                <a:latin typeface="Arial"/>
                <a:cs typeface="Arial"/>
              </a:rPr>
              <a:t>computation </a:t>
            </a:r>
            <a:r>
              <a:rPr sz="2300" spc="-75" dirty="0">
                <a:latin typeface="Arial"/>
                <a:cs typeface="Arial"/>
              </a:rPr>
              <a:t>as </a:t>
            </a:r>
            <a:r>
              <a:rPr sz="2300" spc="-90" dirty="0">
                <a:latin typeface="Arial"/>
                <a:cs typeface="Arial"/>
              </a:rPr>
              <a:t>a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75" dirty="0">
                <a:latin typeface="Arial"/>
                <a:cs typeface="Arial"/>
              </a:rPr>
              <a:t>series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-30" dirty="0">
                <a:latin typeface="Arial"/>
                <a:cs typeface="Arial"/>
              </a:rPr>
              <a:t>of </a:t>
            </a:r>
            <a:r>
              <a:rPr sz="2300" spc="-80" dirty="0">
                <a:latin typeface="Arial"/>
                <a:cs typeface="Arial"/>
              </a:rPr>
              <a:t>very </a:t>
            </a:r>
            <a:r>
              <a:rPr sz="2300" spc="-50" dirty="0">
                <a:latin typeface="Arial"/>
                <a:cs typeface="Arial"/>
              </a:rPr>
              <a:t>small, </a:t>
            </a:r>
            <a:r>
              <a:rPr sz="2300" spc="-30" dirty="0">
                <a:latin typeface="Arial"/>
                <a:cs typeface="Arial"/>
              </a:rPr>
              <a:t>deterministic </a:t>
            </a:r>
            <a:r>
              <a:rPr sz="2300" spc="-15" dirty="0">
                <a:latin typeface="Arial"/>
                <a:cs typeface="Arial"/>
              </a:rPr>
              <a:t>batch </a:t>
            </a:r>
            <a:r>
              <a:rPr sz="2300" spc="-35" dirty="0">
                <a:latin typeface="Arial"/>
                <a:cs typeface="Arial"/>
              </a:rPr>
              <a:t>jobs</a:t>
            </a:r>
            <a:endParaRPr sz="23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"/>
              </a:spcBef>
            </a:pPr>
            <a:endParaRPr sz="550"/>
          </a:p>
          <a:p>
            <a:pPr marR="12700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li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data stream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42909" y="2654307"/>
            <a:ext cx="1264920" cy="694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77495">
              <a:lnSpc>
                <a:spcPts val="2700"/>
              </a:lnSpc>
            </a:pPr>
            <a:r>
              <a:rPr sz="2300" b="1" spc="-15" dirty="0">
                <a:solidFill>
                  <a:srgbClr val="9BBB59"/>
                </a:solidFill>
                <a:latin typeface="Calibri"/>
                <a:cs typeface="Calibri"/>
              </a:rPr>
              <a:t>Spark</a:t>
            </a:r>
            <a:r>
              <a:rPr sz="2300" b="1" spc="-1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9BBB59"/>
                </a:solidFill>
                <a:latin typeface="Calibri"/>
                <a:cs typeface="Calibri"/>
              </a:rPr>
              <a:t>St</a:t>
            </a:r>
            <a:r>
              <a:rPr sz="2300" b="1" spc="-10" dirty="0">
                <a:solidFill>
                  <a:srgbClr val="9BBB59"/>
                </a:solidFill>
                <a:latin typeface="Calibri"/>
                <a:cs typeface="Calibri"/>
              </a:rPr>
              <a:t>re</a:t>
            </a:r>
            <a:r>
              <a:rPr sz="2300" b="1" spc="-5" dirty="0">
                <a:solidFill>
                  <a:srgbClr val="9BBB59"/>
                </a:solidFill>
                <a:latin typeface="Calibri"/>
                <a:cs typeface="Calibri"/>
              </a:rPr>
              <a:t>a</a:t>
            </a:r>
            <a:r>
              <a:rPr sz="2300" b="1" spc="0" dirty="0">
                <a:solidFill>
                  <a:srgbClr val="9BBB59"/>
                </a:solidFill>
                <a:latin typeface="Calibri"/>
                <a:cs typeface="Calibri"/>
              </a:rPr>
              <a:t>m</a:t>
            </a:r>
            <a:r>
              <a:rPr sz="2300" b="1" spc="-15" dirty="0">
                <a:solidFill>
                  <a:srgbClr val="9BBB59"/>
                </a:solidFill>
                <a:latin typeface="Calibri"/>
                <a:cs typeface="Calibri"/>
              </a:rPr>
              <a:t>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50545" y="3636478"/>
            <a:ext cx="1163955" cy="54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marR="12700" indent="-194310">
              <a:lnSpc>
                <a:spcPts val="21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atches of X 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conds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519651" y="4675909"/>
            <a:ext cx="320039" cy="4447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572123" y="4715668"/>
            <a:ext cx="217885" cy="3198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72123" y="4715667"/>
            <a:ext cx="217885" cy="319880"/>
          </a:xfrm>
          <a:custGeom>
            <a:avLst/>
            <a:gdLst/>
            <a:ahLst/>
            <a:cxnLst/>
            <a:rect l="l" t="t" r="r" b="b"/>
            <a:pathLst>
              <a:path w="217885" h="319880">
                <a:moveTo>
                  <a:pt x="217885" y="239910"/>
                </a:moveTo>
                <a:lnTo>
                  <a:pt x="108942" y="239910"/>
                </a:lnTo>
                <a:lnTo>
                  <a:pt x="108942" y="319880"/>
                </a:lnTo>
                <a:lnTo>
                  <a:pt x="0" y="159939"/>
                </a:lnTo>
                <a:lnTo>
                  <a:pt x="108942" y="0"/>
                </a:lnTo>
                <a:lnTo>
                  <a:pt x="108942" y="79969"/>
                </a:lnTo>
                <a:lnTo>
                  <a:pt x="217885" y="79969"/>
                </a:lnTo>
                <a:lnTo>
                  <a:pt x="217885" y="23991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76108" y="4771504"/>
            <a:ext cx="432261" cy="2535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28171" y="4798217"/>
            <a:ext cx="330398" cy="1547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8171" y="4798217"/>
            <a:ext cx="330398" cy="154781"/>
          </a:xfrm>
          <a:custGeom>
            <a:avLst/>
            <a:gdLst/>
            <a:ahLst/>
            <a:cxnLst/>
            <a:rect l="l" t="t" r="r" b="b"/>
            <a:pathLst>
              <a:path w="330398" h="154781">
                <a:moveTo>
                  <a:pt x="0" y="0"/>
                </a:moveTo>
                <a:lnTo>
                  <a:pt x="330398" y="0"/>
                </a:lnTo>
                <a:lnTo>
                  <a:pt x="330398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35534" y="4771504"/>
            <a:ext cx="432261" cy="2535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86448" y="4798217"/>
            <a:ext cx="330398" cy="1547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86448" y="4798217"/>
            <a:ext cx="330397" cy="154781"/>
          </a:xfrm>
          <a:custGeom>
            <a:avLst/>
            <a:gdLst/>
            <a:ahLst/>
            <a:cxnLst/>
            <a:rect l="l" t="t" r="r" b="b"/>
            <a:pathLst>
              <a:path w="330397" h="154781">
                <a:moveTo>
                  <a:pt x="0" y="0"/>
                </a:moveTo>
                <a:lnTo>
                  <a:pt x="330397" y="0"/>
                </a:lnTo>
                <a:lnTo>
                  <a:pt x="330397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20840" y="4771504"/>
            <a:ext cx="432261" cy="25353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72273" y="4798217"/>
            <a:ext cx="330398" cy="1547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72273" y="4798217"/>
            <a:ext cx="330397" cy="154781"/>
          </a:xfrm>
          <a:custGeom>
            <a:avLst/>
            <a:gdLst/>
            <a:ahLst/>
            <a:cxnLst/>
            <a:rect l="l" t="t" r="r" b="b"/>
            <a:pathLst>
              <a:path w="330397" h="154781">
                <a:moveTo>
                  <a:pt x="0" y="0"/>
                </a:moveTo>
                <a:lnTo>
                  <a:pt x="330397" y="0"/>
                </a:lnTo>
                <a:lnTo>
                  <a:pt x="330397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880827" y="4992528"/>
            <a:ext cx="969010" cy="54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355" marR="12700" indent="-161290">
              <a:lnSpc>
                <a:spcPts val="2100"/>
              </a:lnSpc>
            </a:pP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ss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d </a:t>
            </a:r>
            <a:r>
              <a:rPr sz="1800" spc="-10" dirty="0">
                <a:latin typeface="Calibri"/>
                <a:cs typeface="Calibri"/>
              </a:rPr>
              <a:t>results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noAutofit/>
          </a:bodyPr>
          <a:lstStyle/>
          <a:p>
            <a:pPr marL="114300">
              <a:lnSpc>
                <a:spcPct val="100000"/>
              </a:lnSpc>
            </a:pPr>
            <a:r>
              <a:rPr sz="500" dirty="0">
                <a:latin typeface="Gill Sans MT"/>
                <a:cs typeface="Gill Sans MT"/>
              </a:rPr>
              <a:t>3</a:t>
            </a:r>
            <a:endParaRPr sz="500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1999" y="2895600"/>
            <a:ext cx="4543425" cy="2837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0C0F20"/>
              </a:buClr>
              <a:buFont typeface="Arial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0D132B"/>
                </a:solidFill>
                <a:latin typeface="Calibri"/>
                <a:cs typeface="Calibri"/>
              </a:rPr>
              <a:t>Chop up th</a:t>
            </a:r>
            <a:r>
              <a:rPr sz="2000" spc="-10" dirty="0">
                <a:solidFill>
                  <a:srgbClr val="0D132B"/>
                </a:solidFill>
                <a:latin typeface="Calibri"/>
                <a:cs typeface="Calibri"/>
              </a:rPr>
              <a:t>e live stream into batches of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0C0F20"/>
                </a:solidFill>
                <a:latin typeface="Calibri"/>
                <a:cs typeface="Calibri"/>
              </a:rPr>
              <a:t>X s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econds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8"/>
              </a:spcBef>
            </a:pPr>
            <a:endParaRPr sz="1300"/>
          </a:p>
          <a:p>
            <a:pPr marL="469900" marR="290830" indent="-457200">
              <a:lnSpc>
                <a:spcPct val="101800"/>
              </a:lnSpc>
              <a:buClr>
                <a:srgbClr val="0C0F20"/>
              </a:buClr>
              <a:buFont typeface="Arial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0C0F20"/>
                </a:solidFill>
                <a:latin typeface="Calibri"/>
                <a:cs typeface="Calibri"/>
              </a:rPr>
              <a:t>Sp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ark treats each batch of data as RDDs and processes th</a:t>
            </a:r>
            <a:r>
              <a:rPr sz="2000" spc="-15" dirty="0">
                <a:solidFill>
                  <a:srgbClr val="0C0F20"/>
                </a:solidFill>
                <a:latin typeface="Calibri"/>
                <a:cs typeface="Calibri"/>
              </a:rPr>
              <a:t>em usin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g RDD oper</a:t>
            </a:r>
            <a:r>
              <a:rPr sz="2000" spc="280" dirty="0">
                <a:solidFill>
                  <a:srgbClr val="0C0F20"/>
                </a:solidFill>
                <a:latin typeface="Calibri"/>
                <a:cs typeface="Calibri"/>
              </a:rPr>
              <a:t>a;ons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500"/>
              </a:lnSpc>
              <a:spcBef>
                <a:spcPts val="16"/>
              </a:spcBef>
              <a:buClr>
                <a:srgbClr val="0C0F20"/>
              </a:buClr>
              <a:buFont typeface="Arial"/>
              <a:buChar char="•"/>
            </a:pPr>
            <a:endParaRPr sz="500"/>
          </a:p>
          <a:p>
            <a:pPr>
              <a:lnSpc>
                <a:spcPts val="1000"/>
              </a:lnSpc>
              <a:buClr>
                <a:srgbClr val="0C0F20"/>
              </a:buClr>
              <a:buFont typeface="Arial"/>
              <a:buChar char="•"/>
            </a:pPr>
            <a:endParaRPr sz="1000"/>
          </a:p>
          <a:p>
            <a:pPr marL="469900" marR="421005" indent="-457200">
              <a:lnSpc>
                <a:spcPct val="99800"/>
              </a:lnSpc>
              <a:buClr>
                <a:srgbClr val="0C0F20"/>
              </a:buClr>
              <a:buFont typeface="Arial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0C0F20"/>
                </a:solidFill>
                <a:latin typeface="Calibri"/>
                <a:cs typeface="Calibri"/>
              </a:rPr>
              <a:t>Finall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y, the processed results of the</a:t>
            </a:r>
            <a:r>
              <a:rPr sz="2000" spc="-5" dirty="0">
                <a:solidFill>
                  <a:srgbClr val="0C0F20"/>
                </a:solidFill>
                <a:latin typeface="Calibri"/>
                <a:cs typeface="Calibri"/>
              </a:rPr>
              <a:t> RDD op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er</a:t>
            </a:r>
            <a:r>
              <a:rPr sz="2000" spc="280" dirty="0">
                <a:solidFill>
                  <a:srgbClr val="0C0F20"/>
                </a:solidFill>
                <a:latin typeface="Calibri"/>
                <a:cs typeface="Calibri"/>
              </a:rPr>
              <a:t>a;ons 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are returned in batches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469958"/>
            <a:ext cx="805751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85" dirty="0">
                <a:latin typeface="Arial"/>
                <a:cs typeface="Arial"/>
              </a:rPr>
              <a:t>Data </a:t>
            </a:r>
            <a:r>
              <a:rPr sz="3200" spc="-45" dirty="0">
                <a:latin typeface="Arial"/>
                <a:cs typeface="Arial"/>
              </a:rPr>
              <a:t>flow </a:t>
            </a:r>
            <a:r>
              <a:rPr sz="3200" spc="-70" dirty="0">
                <a:latin typeface="Arial"/>
                <a:cs typeface="Arial"/>
              </a:rPr>
              <a:t>vs. </a:t>
            </a:r>
            <a:r>
              <a:rPr sz="3200" spc="-55" dirty="0">
                <a:latin typeface="Arial"/>
                <a:cs typeface="Arial"/>
              </a:rPr>
              <a:t>traditional </a:t>
            </a:r>
            <a:r>
              <a:rPr sz="3200" spc="-35" dirty="0">
                <a:latin typeface="Arial"/>
                <a:cs typeface="Arial"/>
              </a:rPr>
              <a:t>network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55" dirty="0">
                <a:latin typeface="Arial"/>
                <a:cs typeface="Arial"/>
              </a:rPr>
              <a:t>ogramming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504634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979295" algn="l"/>
              </a:tabLst>
            </a:pPr>
            <a:r>
              <a:rPr sz="5500" spc="-90" dirty="0">
                <a:latin typeface="Arial"/>
                <a:cs typeface="Arial"/>
              </a:rPr>
              <a:t>Spark	</a:t>
            </a:r>
            <a:r>
              <a:rPr sz="5500" spc="-80" dirty="0">
                <a:latin typeface="Arial"/>
                <a:cs typeface="Arial"/>
              </a:rPr>
              <a:t>St</a:t>
            </a:r>
            <a:r>
              <a:rPr sz="5500" spc="-155" dirty="0">
                <a:latin typeface="Arial"/>
                <a:cs typeface="Arial"/>
              </a:rPr>
              <a:t>r</a:t>
            </a:r>
            <a:r>
              <a:rPr sz="5500" spc="-125" dirty="0">
                <a:latin typeface="Arial"/>
                <a:cs typeface="Arial"/>
              </a:rPr>
              <a:t>eaming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66311" y="2718262"/>
            <a:ext cx="320040" cy="44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15148" y="2755900"/>
            <a:ext cx="217885" cy="3198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5148" y="2755900"/>
            <a:ext cx="217885" cy="319882"/>
          </a:xfrm>
          <a:custGeom>
            <a:avLst/>
            <a:gdLst/>
            <a:ahLst/>
            <a:cxnLst/>
            <a:rect l="l" t="t" r="r" b="b"/>
            <a:pathLst>
              <a:path w="217885" h="319882">
                <a:moveTo>
                  <a:pt x="0" y="79971"/>
                </a:moveTo>
                <a:lnTo>
                  <a:pt x="108942" y="79971"/>
                </a:lnTo>
                <a:lnTo>
                  <a:pt x="108942" y="0"/>
                </a:lnTo>
                <a:lnTo>
                  <a:pt x="217885" y="159940"/>
                </a:lnTo>
                <a:lnTo>
                  <a:pt x="108942" y="319882"/>
                </a:lnTo>
                <a:lnTo>
                  <a:pt x="108942" y="239912"/>
                </a:lnTo>
                <a:lnTo>
                  <a:pt x="0" y="239912"/>
                </a:lnTo>
                <a:lnTo>
                  <a:pt x="0" y="79971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68537" y="2813857"/>
            <a:ext cx="432261" cy="2576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8013" y="2843213"/>
            <a:ext cx="330398" cy="154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8012" y="2843213"/>
            <a:ext cx="330398" cy="154780"/>
          </a:xfrm>
          <a:custGeom>
            <a:avLst/>
            <a:gdLst/>
            <a:ahLst/>
            <a:cxnLst/>
            <a:rect l="l" t="t" r="r" b="b"/>
            <a:pathLst>
              <a:path w="330398" h="154780">
                <a:moveTo>
                  <a:pt x="0" y="0"/>
                </a:moveTo>
                <a:lnTo>
                  <a:pt x="330398" y="0"/>
                </a:lnTo>
                <a:lnTo>
                  <a:pt x="330398" y="154780"/>
                </a:lnTo>
                <a:lnTo>
                  <a:pt x="0" y="15478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3806" y="2818014"/>
            <a:ext cx="432261" cy="257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5696" y="2846388"/>
            <a:ext cx="330398" cy="154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75696" y="2846388"/>
            <a:ext cx="330398" cy="154780"/>
          </a:xfrm>
          <a:custGeom>
            <a:avLst/>
            <a:gdLst/>
            <a:ahLst/>
            <a:cxnLst/>
            <a:rect l="l" t="t" r="r" b="b"/>
            <a:pathLst>
              <a:path w="330398" h="154780">
                <a:moveTo>
                  <a:pt x="0" y="0"/>
                </a:moveTo>
                <a:lnTo>
                  <a:pt x="330398" y="0"/>
                </a:lnTo>
                <a:lnTo>
                  <a:pt x="330398" y="154780"/>
                </a:lnTo>
                <a:lnTo>
                  <a:pt x="0" y="15478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9112" y="2818014"/>
            <a:ext cx="432261" cy="2576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59139" y="2846388"/>
            <a:ext cx="330398" cy="154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59139" y="2846388"/>
            <a:ext cx="330397" cy="154780"/>
          </a:xfrm>
          <a:custGeom>
            <a:avLst/>
            <a:gdLst/>
            <a:ahLst/>
            <a:cxnLst/>
            <a:rect l="l" t="t" r="r" b="b"/>
            <a:pathLst>
              <a:path w="330397" h="154780">
                <a:moveTo>
                  <a:pt x="0" y="0"/>
                </a:moveTo>
                <a:lnTo>
                  <a:pt x="330397" y="0"/>
                </a:lnTo>
                <a:lnTo>
                  <a:pt x="330397" y="154780"/>
                </a:lnTo>
                <a:lnTo>
                  <a:pt x="0" y="15478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58048" y="4435475"/>
            <a:ext cx="1259085" cy="850899"/>
          </a:xfrm>
          <a:custGeom>
            <a:avLst/>
            <a:gdLst/>
            <a:ahLst/>
            <a:cxnLst/>
            <a:rect l="l" t="t" r="r" b="b"/>
            <a:pathLst>
              <a:path w="1259085" h="850899">
                <a:moveTo>
                  <a:pt x="0" y="0"/>
                </a:moveTo>
                <a:lnTo>
                  <a:pt x="1259085" y="0"/>
                </a:lnTo>
                <a:lnTo>
                  <a:pt x="1259085" y="850899"/>
                </a:lnTo>
                <a:lnTo>
                  <a:pt x="0" y="850899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AAC4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58048" y="2505869"/>
            <a:ext cx="1428749" cy="850899"/>
          </a:xfrm>
          <a:custGeom>
            <a:avLst/>
            <a:gdLst/>
            <a:ahLst/>
            <a:cxnLst/>
            <a:rect l="l" t="t" r="r" b="b"/>
            <a:pathLst>
              <a:path w="1428749" h="850899">
                <a:moveTo>
                  <a:pt x="0" y="0"/>
                </a:moveTo>
                <a:lnTo>
                  <a:pt x="1428749" y="0"/>
                </a:lnTo>
                <a:lnTo>
                  <a:pt x="1428749" y="850899"/>
                </a:lnTo>
                <a:lnTo>
                  <a:pt x="0" y="850899"/>
                </a:lnTo>
                <a:lnTo>
                  <a:pt x="0" y="0"/>
                </a:lnTo>
                <a:close/>
              </a:path>
            </a:pathLst>
          </a:custGeom>
          <a:ln w="57149">
            <a:solidFill>
              <a:srgbClr val="AAC4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8490" y="3487188"/>
            <a:ext cx="432261" cy="2535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8821" y="3513138"/>
            <a:ext cx="330399" cy="1547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18821" y="3513138"/>
            <a:ext cx="330399" cy="154781"/>
          </a:xfrm>
          <a:custGeom>
            <a:avLst/>
            <a:gdLst/>
            <a:ahLst/>
            <a:cxnLst/>
            <a:rect l="l" t="t" r="r" b="b"/>
            <a:pathLst>
              <a:path w="330399" h="154781">
                <a:moveTo>
                  <a:pt x="0" y="0"/>
                </a:moveTo>
                <a:lnTo>
                  <a:pt x="330399" y="0"/>
                </a:lnTo>
                <a:lnTo>
                  <a:pt x="330399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68490" y="3790603"/>
            <a:ext cx="432261" cy="2576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18821" y="3818732"/>
            <a:ext cx="330399" cy="154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18821" y="3818732"/>
            <a:ext cx="330399" cy="154781"/>
          </a:xfrm>
          <a:custGeom>
            <a:avLst/>
            <a:gdLst/>
            <a:ahLst/>
            <a:cxnLst/>
            <a:rect l="l" t="t" r="r" b="b"/>
            <a:pathLst>
              <a:path w="330399" h="154781">
                <a:moveTo>
                  <a:pt x="0" y="0"/>
                </a:moveTo>
                <a:lnTo>
                  <a:pt x="330399" y="0"/>
                </a:lnTo>
                <a:lnTo>
                  <a:pt x="330399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68490" y="4098173"/>
            <a:ext cx="432261" cy="2535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18821" y="4124326"/>
            <a:ext cx="330399" cy="154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8821" y="4124326"/>
            <a:ext cx="330399" cy="154781"/>
          </a:xfrm>
          <a:custGeom>
            <a:avLst/>
            <a:gdLst/>
            <a:ahLst/>
            <a:cxnLst/>
            <a:rect l="l" t="t" r="r" b="b"/>
            <a:pathLst>
              <a:path w="330399" h="154781">
                <a:moveTo>
                  <a:pt x="0" y="0"/>
                </a:moveTo>
                <a:lnTo>
                  <a:pt x="330399" y="0"/>
                </a:lnTo>
                <a:lnTo>
                  <a:pt x="330399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9A35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9248" y="3050282"/>
            <a:ext cx="660721" cy="1144528"/>
          </a:xfrm>
          <a:custGeom>
            <a:avLst/>
            <a:gdLst/>
            <a:ahLst/>
            <a:cxnLst/>
            <a:rect l="l" t="t" r="r" b="b"/>
            <a:pathLst>
              <a:path w="660721" h="1144528">
                <a:moveTo>
                  <a:pt x="660721" y="1144528"/>
                </a:moveTo>
                <a:lnTo>
                  <a:pt x="0" y="0"/>
                </a:lnTo>
              </a:path>
            </a:pathLst>
          </a:custGeom>
          <a:ln w="57149">
            <a:solidFill>
              <a:srgbClr val="FAA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39897" y="3001167"/>
            <a:ext cx="229663" cy="276175"/>
          </a:xfrm>
          <a:custGeom>
            <a:avLst/>
            <a:gdLst/>
            <a:ahLst/>
            <a:cxnLst/>
            <a:rect l="l" t="t" r="r" b="b"/>
            <a:pathLst>
              <a:path w="229663" h="276175">
                <a:moveTo>
                  <a:pt x="997" y="0"/>
                </a:moveTo>
                <a:lnTo>
                  <a:pt x="0" y="250256"/>
                </a:lnTo>
                <a:lnTo>
                  <a:pt x="4638" y="263397"/>
                </a:lnTo>
                <a:lnTo>
                  <a:pt x="14681" y="272644"/>
                </a:lnTo>
                <a:lnTo>
                  <a:pt x="28324" y="276175"/>
                </a:lnTo>
                <a:lnTo>
                  <a:pt x="31108" y="276054"/>
                </a:lnTo>
                <a:lnTo>
                  <a:pt x="44249" y="271416"/>
                </a:lnTo>
                <a:lnTo>
                  <a:pt x="53495" y="261373"/>
                </a:lnTo>
                <a:lnTo>
                  <a:pt x="57027" y="247730"/>
                </a:lnTo>
                <a:lnTo>
                  <a:pt x="57704" y="98229"/>
                </a:lnTo>
                <a:lnTo>
                  <a:pt x="172888" y="98229"/>
                </a:lnTo>
                <a:lnTo>
                  <a:pt x="997" y="0"/>
                </a:lnTo>
                <a:close/>
              </a:path>
              <a:path w="229663" h="276175">
                <a:moveTo>
                  <a:pt x="172888" y="98229"/>
                </a:moveTo>
                <a:lnTo>
                  <a:pt x="57704" y="98229"/>
                </a:lnTo>
                <a:lnTo>
                  <a:pt x="195621" y="175528"/>
                </a:lnTo>
                <a:lnTo>
                  <a:pt x="207488" y="175575"/>
                </a:lnTo>
                <a:lnTo>
                  <a:pt x="218306" y="170847"/>
                </a:lnTo>
                <a:lnTo>
                  <a:pt x="226493" y="161773"/>
                </a:lnTo>
                <a:lnTo>
                  <a:pt x="229616" y="153658"/>
                </a:lnTo>
                <a:lnTo>
                  <a:pt x="229663" y="141791"/>
                </a:lnTo>
                <a:lnTo>
                  <a:pt x="224935" y="130973"/>
                </a:lnTo>
                <a:lnTo>
                  <a:pt x="215862" y="122787"/>
                </a:lnTo>
                <a:lnTo>
                  <a:pt x="172888" y="98229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4664" y="3053537"/>
            <a:ext cx="235306" cy="1141276"/>
          </a:xfrm>
          <a:custGeom>
            <a:avLst/>
            <a:gdLst/>
            <a:ahLst/>
            <a:cxnLst/>
            <a:rect l="l" t="t" r="r" b="b"/>
            <a:pathLst>
              <a:path w="235306" h="1141276">
                <a:moveTo>
                  <a:pt x="235306" y="1141276"/>
                </a:moveTo>
                <a:lnTo>
                  <a:pt x="0" y="0"/>
                </a:lnTo>
              </a:path>
            </a:pathLst>
          </a:custGeom>
          <a:ln w="57149">
            <a:solidFill>
              <a:srgbClr val="FAA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2791" y="2997995"/>
            <a:ext cx="252803" cy="272196"/>
          </a:xfrm>
          <a:custGeom>
            <a:avLst/>
            <a:gdLst/>
            <a:ahLst/>
            <a:cxnLst/>
            <a:rect l="l" t="t" r="r" b="b"/>
            <a:pathLst>
              <a:path w="252803" h="272196">
                <a:moveTo>
                  <a:pt x="80420" y="0"/>
                </a:moveTo>
                <a:lnTo>
                  <a:pt x="0" y="242117"/>
                </a:lnTo>
                <a:lnTo>
                  <a:pt x="1967" y="254163"/>
                </a:lnTo>
                <a:lnTo>
                  <a:pt x="8704" y="264233"/>
                </a:lnTo>
                <a:lnTo>
                  <a:pt x="19423" y="270737"/>
                </a:lnTo>
                <a:lnTo>
                  <a:pt x="27002" y="272196"/>
                </a:lnTo>
                <a:lnTo>
                  <a:pt x="39048" y="270229"/>
                </a:lnTo>
                <a:lnTo>
                  <a:pt x="49118" y="263491"/>
                </a:lnTo>
                <a:lnTo>
                  <a:pt x="55622" y="252773"/>
                </a:lnTo>
                <a:lnTo>
                  <a:pt x="103323" y="111084"/>
                </a:lnTo>
                <a:lnTo>
                  <a:pt x="180113" y="111084"/>
                </a:lnTo>
                <a:lnTo>
                  <a:pt x="80420" y="0"/>
                </a:lnTo>
                <a:close/>
              </a:path>
              <a:path w="252803" h="272196">
                <a:moveTo>
                  <a:pt x="180113" y="111084"/>
                </a:moveTo>
                <a:lnTo>
                  <a:pt x="103323" y="111084"/>
                </a:lnTo>
                <a:lnTo>
                  <a:pt x="209598" y="227688"/>
                </a:lnTo>
                <a:lnTo>
                  <a:pt x="220922" y="231621"/>
                </a:lnTo>
                <a:lnTo>
                  <a:pt x="232794" y="230599"/>
                </a:lnTo>
                <a:lnTo>
                  <a:pt x="243531" y="224530"/>
                </a:lnTo>
                <a:lnTo>
                  <a:pt x="248869" y="218111"/>
                </a:lnTo>
                <a:lnTo>
                  <a:pt x="252803" y="206788"/>
                </a:lnTo>
                <a:lnTo>
                  <a:pt x="251781" y="194915"/>
                </a:lnTo>
                <a:lnTo>
                  <a:pt x="245712" y="184179"/>
                </a:lnTo>
                <a:lnTo>
                  <a:pt x="180113" y="111084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29970" y="3056987"/>
            <a:ext cx="185350" cy="1137826"/>
          </a:xfrm>
          <a:custGeom>
            <a:avLst/>
            <a:gdLst/>
            <a:ahLst/>
            <a:cxnLst/>
            <a:rect l="l" t="t" r="r" b="b"/>
            <a:pathLst>
              <a:path w="185350" h="1137826">
                <a:moveTo>
                  <a:pt x="0" y="1137826"/>
                </a:moveTo>
                <a:lnTo>
                  <a:pt x="185350" y="0"/>
                </a:lnTo>
              </a:path>
            </a:pathLst>
          </a:custGeom>
          <a:ln w="57149">
            <a:solidFill>
              <a:srgbClr val="FAA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60838" y="3001013"/>
            <a:ext cx="254108" cy="269753"/>
          </a:xfrm>
          <a:custGeom>
            <a:avLst/>
            <a:gdLst/>
            <a:ahLst/>
            <a:cxnLst/>
            <a:rect l="l" t="t" r="r" b="b"/>
            <a:pathLst>
              <a:path w="254108" h="269753">
                <a:moveTo>
                  <a:pt x="206017" y="111946"/>
                </a:moveTo>
                <a:lnTo>
                  <a:pt x="145364" y="111946"/>
                </a:lnTo>
                <a:lnTo>
                  <a:pt x="198950" y="251515"/>
                </a:lnTo>
                <a:lnTo>
                  <a:pt x="205820" y="261879"/>
                </a:lnTo>
                <a:lnTo>
                  <a:pt x="216042" y="268193"/>
                </a:lnTo>
                <a:lnTo>
                  <a:pt x="228036" y="269753"/>
                </a:lnTo>
                <a:lnTo>
                  <a:pt x="235869" y="267949"/>
                </a:lnTo>
                <a:lnTo>
                  <a:pt x="246233" y="261080"/>
                </a:lnTo>
                <a:lnTo>
                  <a:pt x="252547" y="250858"/>
                </a:lnTo>
                <a:lnTo>
                  <a:pt x="254108" y="238865"/>
                </a:lnTo>
                <a:lnTo>
                  <a:pt x="206017" y="111946"/>
                </a:lnTo>
                <a:close/>
              </a:path>
              <a:path w="254108" h="269753">
                <a:moveTo>
                  <a:pt x="163600" y="0"/>
                </a:moveTo>
                <a:lnTo>
                  <a:pt x="6158" y="190934"/>
                </a:lnTo>
                <a:lnTo>
                  <a:pt x="559" y="201856"/>
                </a:lnTo>
                <a:lnTo>
                  <a:pt x="0" y="213700"/>
                </a:lnTo>
                <a:lnTo>
                  <a:pt x="4320" y="224813"/>
                </a:lnTo>
                <a:lnTo>
                  <a:pt x="10025" y="231159"/>
                </a:lnTo>
                <a:lnTo>
                  <a:pt x="20946" y="236758"/>
                </a:lnTo>
                <a:lnTo>
                  <a:pt x="32791" y="237318"/>
                </a:lnTo>
                <a:lnTo>
                  <a:pt x="43904" y="232997"/>
                </a:lnTo>
                <a:lnTo>
                  <a:pt x="145364" y="111946"/>
                </a:lnTo>
                <a:lnTo>
                  <a:pt x="206017" y="111946"/>
                </a:lnTo>
                <a:lnTo>
                  <a:pt x="163600" y="0"/>
                </a:lnTo>
                <a:close/>
              </a:path>
            </a:pathLst>
          </a:custGeom>
          <a:solidFill>
            <a:srgbClr val="FAA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59014" y="3602037"/>
            <a:ext cx="1941908" cy="592777"/>
          </a:xfrm>
          <a:custGeom>
            <a:avLst/>
            <a:gdLst/>
            <a:ahLst/>
            <a:cxnLst/>
            <a:rect l="l" t="t" r="r" b="b"/>
            <a:pathLst>
              <a:path w="1941908" h="592777">
                <a:moveTo>
                  <a:pt x="0" y="0"/>
                </a:moveTo>
                <a:lnTo>
                  <a:pt x="1941908" y="0"/>
                </a:lnTo>
                <a:lnTo>
                  <a:pt x="1941908" y="592777"/>
                </a:lnTo>
                <a:lnTo>
                  <a:pt x="0" y="59277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62939" y="1663700"/>
            <a:ext cx="6318885" cy="1035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70940">
              <a:lnSpc>
                <a:spcPts val="2700"/>
              </a:lnSpc>
            </a:pPr>
            <a:r>
              <a:rPr sz="2300" spc="-85" dirty="0">
                <a:latin typeface="Arial"/>
                <a:cs typeface="Arial"/>
              </a:rPr>
              <a:t>Run </a:t>
            </a:r>
            <a:r>
              <a:rPr sz="2300" spc="-90" dirty="0">
                <a:latin typeface="Arial"/>
                <a:cs typeface="Arial"/>
              </a:rPr>
              <a:t>a </a:t>
            </a:r>
            <a:r>
              <a:rPr sz="2300" spc="-20" dirty="0">
                <a:latin typeface="Arial"/>
                <a:cs typeface="Arial"/>
              </a:rPr>
              <a:t>st</a:t>
            </a:r>
            <a:r>
              <a:rPr sz="2300" spc="-65" dirty="0">
                <a:latin typeface="Arial"/>
                <a:cs typeface="Arial"/>
              </a:rPr>
              <a:t>r</a:t>
            </a:r>
            <a:r>
              <a:rPr sz="2300" spc="-55" dirty="0">
                <a:latin typeface="Arial"/>
                <a:cs typeface="Arial"/>
              </a:rPr>
              <a:t>eaming </a:t>
            </a:r>
            <a:r>
              <a:rPr sz="2300" spc="-15" dirty="0">
                <a:latin typeface="Arial"/>
                <a:cs typeface="Arial"/>
              </a:rPr>
              <a:t>computation </a:t>
            </a:r>
            <a:r>
              <a:rPr sz="2300" spc="-75" dirty="0">
                <a:latin typeface="Arial"/>
                <a:cs typeface="Arial"/>
              </a:rPr>
              <a:t>as </a:t>
            </a:r>
            <a:r>
              <a:rPr sz="2300" spc="-90" dirty="0">
                <a:latin typeface="Arial"/>
                <a:cs typeface="Arial"/>
              </a:rPr>
              <a:t>a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75" dirty="0">
                <a:latin typeface="Arial"/>
                <a:cs typeface="Arial"/>
              </a:rPr>
              <a:t>series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-30" dirty="0">
                <a:latin typeface="Arial"/>
                <a:cs typeface="Arial"/>
              </a:rPr>
              <a:t>of </a:t>
            </a:r>
            <a:r>
              <a:rPr sz="2300" spc="-80" dirty="0">
                <a:latin typeface="Arial"/>
                <a:cs typeface="Arial"/>
              </a:rPr>
              <a:t>very </a:t>
            </a:r>
            <a:r>
              <a:rPr sz="2300" spc="-50" dirty="0">
                <a:latin typeface="Arial"/>
                <a:cs typeface="Arial"/>
              </a:rPr>
              <a:t>small, </a:t>
            </a:r>
            <a:r>
              <a:rPr sz="2300" spc="-30" dirty="0">
                <a:latin typeface="Arial"/>
                <a:cs typeface="Arial"/>
              </a:rPr>
              <a:t>deterministic </a:t>
            </a:r>
            <a:r>
              <a:rPr sz="2300" spc="-15" dirty="0">
                <a:latin typeface="Arial"/>
                <a:cs typeface="Arial"/>
              </a:rPr>
              <a:t>batch </a:t>
            </a:r>
            <a:r>
              <a:rPr sz="2300" spc="-35" dirty="0">
                <a:latin typeface="Arial"/>
                <a:cs typeface="Arial"/>
              </a:rPr>
              <a:t>jobs</a:t>
            </a:r>
            <a:endParaRPr sz="23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1"/>
              </a:spcBef>
            </a:pPr>
            <a:endParaRPr sz="550"/>
          </a:p>
          <a:p>
            <a:pPr marR="12700" algn="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li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 data stream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19651" y="4675909"/>
            <a:ext cx="320039" cy="4447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72123" y="4715668"/>
            <a:ext cx="217885" cy="3198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72123" y="4715667"/>
            <a:ext cx="217885" cy="319880"/>
          </a:xfrm>
          <a:custGeom>
            <a:avLst/>
            <a:gdLst/>
            <a:ahLst/>
            <a:cxnLst/>
            <a:rect l="l" t="t" r="r" b="b"/>
            <a:pathLst>
              <a:path w="217885" h="319880">
                <a:moveTo>
                  <a:pt x="217885" y="239910"/>
                </a:moveTo>
                <a:lnTo>
                  <a:pt x="108942" y="239910"/>
                </a:lnTo>
                <a:lnTo>
                  <a:pt x="108942" y="319880"/>
                </a:lnTo>
                <a:lnTo>
                  <a:pt x="0" y="159939"/>
                </a:lnTo>
                <a:lnTo>
                  <a:pt x="108942" y="0"/>
                </a:lnTo>
                <a:lnTo>
                  <a:pt x="108942" y="79969"/>
                </a:lnTo>
                <a:lnTo>
                  <a:pt x="217885" y="79969"/>
                </a:lnTo>
                <a:lnTo>
                  <a:pt x="217885" y="23991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76108" y="4771504"/>
            <a:ext cx="432261" cy="2535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28171" y="4798217"/>
            <a:ext cx="330398" cy="1547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28171" y="4798217"/>
            <a:ext cx="330398" cy="154781"/>
          </a:xfrm>
          <a:custGeom>
            <a:avLst/>
            <a:gdLst/>
            <a:ahLst/>
            <a:cxnLst/>
            <a:rect l="l" t="t" r="r" b="b"/>
            <a:pathLst>
              <a:path w="330398" h="154781">
                <a:moveTo>
                  <a:pt x="0" y="0"/>
                </a:moveTo>
                <a:lnTo>
                  <a:pt x="330398" y="0"/>
                </a:lnTo>
                <a:lnTo>
                  <a:pt x="330398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5534" y="4771504"/>
            <a:ext cx="432261" cy="25353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886448" y="4798217"/>
            <a:ext cx="330398" cy="1547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86448" y="4798217"/>
            <a:ext cx="330397" cy="154781"/>
          </a:xfrm>
          <a:custGeom>
            <a:avLst/>
            <a:gdLst/>
            <a:ahLst/>
            <a:cxnLst/>
            <a:rect l="l" t="t" r="r" b="b"/>
            <a:pathLst>
              <a:path w="330397" h="154781">
                <a:moveTo>
                  <a:pt x="0" y="0"/>
                </a:moveTo>
                <a:lnTo>
                  <a:pt x="330397" y="0"/>
                </a:lnTo>
                <a:lnTo>
                  <a:pt x="330397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0840" y="4771504"/>
            <a:ext cx="432261" cy="2535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5880827" y="4685665"/>
            <a:ext cx="2364105" cy="850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2725"/>
              </a:lnSpc>
            </a:pPr>
            <a:r>
              <a:rPr sz="2300" b="1" spc="-15" dirty="0">
                <a:solidFill>
                  <a:srgbClr val="B50B1B"/>
                </a:solidFill>
                <a:latin typeface="Calibri"/>
                <a:cs typeface="Calibri"/>
              </a:rPr>
              <a:t>Spark</a:t>
            </a:r>
            <a:endParaRPr sz="2300">
              <a:latin typeface="Calibri"/>
              <a:cs typeface="Calibri"/>
            </a:endParaRPr>
          </a:p>
          <a:p>
            <a:pPr marR="1394460" algn="ctr">
              <a:lnSpc>
                <a:spcPts val="1730"/>
              </a:lnSpc>
            </a:pPr>
            <a:r>
              <a:rPr sz="180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0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ss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R="1394460" algn="ctr">
              <a:lnSpc>
                <a:spcPts val="2100"/>
              </a:lnSpc>
            </a:pPr>
            <a:r>
              <a:rPr sz="1800" spc="-10" dirty="0">
                <a:latin typeface="Calibri"/>
                <a:cs typeface="Calibri"/>
              </a:rPr>
              <a:t>results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42909" y="2654307"/>
            <a:ext cx="1264920" cy="694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77495">
              <a:lnSpc>
                <a:spcPts val="2700"/>
              </a:lnSpc>
            </a:pPr>
            <a:r>
              <a:rPr sz="2300" b="1" spc="-15" dirty="0">
                <a:solidFill>
                  <a:srgbClr val="9BBB59"/>
                </a:solidFill>
                <a:latin typeface="Calibri"/>
                <a:cs typeface="Calibri"/>
              </a:rPr>
              <a:t>Spark</a:t>
            </a:r>
            <a:r>
              <a:rPr sz="2300" b="1" spc="-10" dirty="0">
                <a:solidFill>
                  <a:srgbClr val="9BBB59"/>
                </a:solidFill>
                <a:latin typeface="Calibri"/>
                <a:cs typeface="Calibri"/>
              </a:rPr>
              <a:t> </a:t>
            </a:r>
            <a:r>
              <a:rPr sz="2300" b="1" spc="-15" dirty="0">
                <a:solidFill>
                  <a:srgbClr val="9BBB59"/>
                </a:solidFill>
                <a:latin typeface="Calibri"/>
                <a:cs typeface="Calibri"/>
              </a:rPr>
              <a:t>St</a:t>
            </a:r>
            <a:r>
              <a:rPr sz="2300" b="1" spc="-10" dirty="0">
                <a:solidFill>
                  <a:srgbClr val="9BBB59"/>
                </a:solidFill>
                <a:latin typeface="Calibri"/>
                <a:cs typeface="Calibri"/>
              </a:rPr>
              <a:t>re</a:t>
            </a:r>
            <a:r>
              <a:rPr sz="2300" b="1" spc="-5" dirty="0">
                <a:solidFill>
                  <a:srgbClr val="9BBB59"/>
                </a:solidFill>
                <a:latin typeface="Calibri"/>
                <a:cs typeface="Calibri"/>
              </a:rPr>
              <a:t>a</a:t>
            </a:r>
            <a:r>
              <a:rPr sz="2300" b="1" spc="0" dirty="0">
                <a:solidFill>
                  <a:srgbClr val="9BBB59"/>
                </a:solidFill>
                <a:latin typeface="Calibri"/>
                <a:cs typeface="Calibri"/>
              </a:rPr>
              <a:t>m</a:t>
            </a:r>
            <a:r>
              <a:rPr sz="2300" b="1" spc="-15" dirty="0">
                <a:solidFill>
                  <a:srgbClr val="9BBB59"/>
                </a:solidFill>
                <a:latin typeface="Calibri"/>
                <a:cs typeface="Calibri"/>
              </a:rPr>
              <a:t>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50545" y="3636478"/>
            <a:ext cx="1163955" cy="54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6375" marR="12700" indent="-194310">
              <a:lnSpc>
                <a:spcPts val="2100"/>
              </a:lnSpc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atches of X 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0" dirty="0">
                <a:latin typeface="Calibri"/>
                <a:cs typeface="Calibri"/>
              </a:rPr>
              <a:t>conds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72273" y="4798217"/>
            <a:ext cx="330398" cy="1547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72273" y="4798217"/>
            <a:ext cx="330397" cy="154781"/>
          </a:xfrm>
          <a:custGeom>
            <a:avLst/>
            <a:gdLst/>
            <a:ahLst/>
            <a:cxnLst/>
            <a:rect l="l" t="t" r="r" b="b"/>
            <a:pathLst>
              <a:path w="330397" h="154781">
                <a:moveTo>
                  <a:pt x="0" y="0"/>
                </a:moveTo>
                <a:lnTo>
                  <a:pt x="330397" y="0"/>
                </a:lnTo>
                <a:lnTo>
                  <a:pt x="330397" y="154781"/>
                </a:lnTo>
                <a:lnTo>
                  <a:pt x="0" y="15478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61999" y="2895600"/>
            <a:ext cx="4527550" cy="1732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200">
              <a:lnSpc>
                <a:spcPct val="100000"/>
              </a:lnSpc>
              <a:buClr>
                <a:srgbClr val="0C0F20"/>
              </a:buClr>
              <a:buFont typeface="Arial"/>
              <a:buChar char="•"/>
              <a:tabLst>
                <a:tab pos="469265" algn="l"/>
              </a:tabLst>
            </a:pP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Batch sizes as lo</a:t>
            </a:r>
            <a:r>
              <a:rPr sz="2000" spc="-15" dirty="0">
                <a:solidFill>
                  <a:srgbClr val="0C0F20"/>
                </a:solidFill>
                <a:latin typeface="Calibri"/>
                <a:cs typeface="Calibri"/>
              </a:rPr>
              <a:t>w as ½ s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econd</a:t>
            </a:r>
            <a:r>
              <a:rPr sz="2000" spc="-5" dirty="0">
                <a:solidFill>
                  <a:srgbClr val="0C0F20"/>
                </a:solidFill>
                <a:latin typeface="Calibri"/>
                <a:cs typeface="Calibri"/>
              </a:rPr>
              <a:t>, l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atency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000" dirty="0">
                <a:solidFill>
                  <a:srgbClr val="0C0F20"/>
                </a:solidFill>
                <a:latin typeface="Calibri"/>
                <a:cs typeface="Calibri"/>
              </a:rPr>
              <a:t>~ 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1 second</a:t>
            </a:r>
            <a:endParaRPr sz="2000">
              <a:latin typeface="Calibri"/>
              <a:cs typeface="Calibri"/>
            </a:endParaRPr>
          </a:p>
          <a:p>
            <a:pPr>
              <a:lnSpc>
                <a:spcPts val="1300"/>
              </a:lnSpc>
              <a:spcBef>
                <a:spcPts val="68"/>
              </a:spcBef>
            </a:pPr>
            <a:endParaRPr sz="1300"/>
          </a:p>
          <a:p>
            <a:pPr marL="469900" marR="12700" indent="-457200">
              <a:lnSpc>
                <a:spcPct val="101800"/>
              </a:lnSpc>
              <a:buClr>
                <a:srgbClr val="0C0F20"/>
              </a:buClr>
              <a:buFont typeface="Arial"/>
              <a:buChar char="•"/>
              <a:tabLst>
                <a:tab pos="469265" algn="l"/>
              </a:tabLst>
            </a:pPr>
            <a:r>
              <a:rPr sz="2000" spc="-15" dirty="0">
                <a:solidFill>
                  <a:srgbClr val="0C0F20"/>
                </a:solidFill>
                <a:latin typeface="Calibri"/>
                <a:cs typeface="Calibri"/>
              </a:rPr>
              <a:t>Po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ten</a:t>
            </a:r>
            <a:r>
              <a:rPr sz="2000" spc="570" dirty="0">
                <a:solidFill>
                  <a:srgbClr val="0C0F20"/>
                </a:solidFill>
                <a:latin typeface="Calibri"/>
                <a:cs typeface="Calibri"/>
              </a:rPr>
              <a:t>;al fo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r co</a:t>
            </a:r>
            <a:r>
              <a:rPr sz="2000" spc="-20" dirty="0">
                <a:solidFill>
                  <a:srgbClr val="0C0F20"/>
                </a:solidFill>
                <a:latin typeface="Calibri"/>
                <a:cs typeface="Calibri"/>
              </a:rPr>
              <a:t>mbinin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g batch processing and streaming processing in the s</a:t>
            </a:r>
            <a:r>
              <a:rPr sz="2000" spc="-15" dirty="0">
                <a:solidFill>
                  <a:srgbClr val="0C0F20"/>
                </a:solidFill>
                <a:latin typeface="Calibri"/>
                <a:cs typeface="Calibri"/>
              </a:rPr>
              <a:t>ame s</a:t>
            </a:r>
            <a:r>
              <a:rPr sz="2000" spc="-10" dirty="0">
                <a:solidFill>
                  <a:srgbClr val="0C0F20"/>
                </a:solidFill>
                <a:latin typeface="Calibri"/>
                <a:cs typeface="Calibri"/>
              </a:rPr>
              <a:t>ys</a:t>
            </a:r>
            <a:r>
              <a:rPr sz="2000" spc="-15" dirty="0">
                <a:solidFill>
                  <a:srgbClr val="0C0F20"/>
                </a:solidFill>
                <a:latin typeface="Calibri"/>
                <a:cs typeface="Calibri"/>
              </a:rPr>
              <a:t>tem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3340" rIns="0" bIns="0" rtlCol="0">
            <a:noAutofit/>
          </a:bodyPr>
          <a:lstStyle/>
          <a:p>
            <a:pPr marL="114300">
              <a:lnSpc>
                <a:spcPct val="100000"/>
              </a:lnSpc>
            </a:pPr>
            <a:r>
              <a:rPr sz="500" dirty="0">
                <a:latin typeface="Gill Sans MT"/>
                <a:cs typeface="Gill Sans MT"/>
              </a:rPr>
              <a:t>4</a:t>
            </a:r>
            <a:endParaRPr sz="5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24" y="594891"/>
            <a:ext cx="2905125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665"/>
              </a:lnSpc>
            </a:pPr>
            <a:r>
              <a:rPr sz="4800" spc="-80" dirty="0">
                <a:latin typeface="Arial"/>
                <a:cs typeface="Arial"/>
              </a:rPr>
              <a:t>Spark</a:t>
            </a:r>
            <a:r>
              <a:rPr sz="4800" spc="-5" dirty="0">
                <a:latin typeface="Arial"/>
                <a:cs typeface="Arial"/>
              </a:rPr>
              <a:t> </a:t>
            </a:r>
            <a:r>
              <a:rPr sz="4800" spc="-160" dirty="0">
                <a:latin typeface="Arial"/>
                <a:cs typeface="Arial"/>
              </a:rPr>
              <a:t>SQL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24" y="1691626"/>
            <a:ext cx="4429760" cy="922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60A0B0"/>
                </a:solidFill>
                <a:latin typeface="Orator Std"/>
                <a:cs typeface="Orator Std"/>
              </a:rPr>
              <a:t>// </a:t>
            </a:r>
            <a:r>
              <a:rPr sz="1800" i="1" dirty="0">
                <a:solidFill>
                  <a:srgbClr val="71AFBE"/>
                </a:solidFill>
                <a:latin typeface="Orator Std"/>
                <a:cs typeface="Orator Std"/>
              </a:rPr>
              <a:t>Run SQL statements</a:t>
            </a:r>
            <a:endParaRPr sz="1800">
              <a:latin typeface="Orator Std"/>
              <a:cs typeface="Orator Std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800" spc="-225" dirty="0">
                <a:solidFill>
                  <a:srgbClr val="007020"/>
                </a:solidFill>
                <a:latin typeface="OCR A Std"/>
                <a:cs typeface="OCR A Std"/>
              </a:rPr>
              <a:t>val</a:t>
            </a:r>
            <a:r>
              <a:rPr sz="1800" spc="-215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teenagers</a:t>
            </a:r>
            <a:r>
              <a:rPr sz="1800" spc="-215" dirty="0">
                <a:solidFill>
                  <a:srgbClr val="333333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007020"/>
                </a:solidFill>
                <a:latin typeface="OCR A Std"/>
                <a:cs typeface="OCR A Std"/>
              </a:rPr>
              <a:t>=</a:t>
            </a:r>
            <a:r>
              <a:rPr sz="1800" spc="-215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24242"/>
                </a:solidFill>
                <a:latin typeface="OCR A Std"/>
                <a:cs typeface="OCR A Std"/>
              </a:rPr>
              <a:t>context</a:t>
            </a:r>
            <a:r>
              <a:rPr sz="1800" spc="-229" dirty="0">
                <a:solidFill>
                  <a:srgbClr val="424242"/>
                </a:solidFill>
                <a:latin typeface="OCR A Std"/>
                <a:cs typeface="OCR A Std"/>
              </a:rPr>
              <a:t>.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sq</a:t>
            </a:r>
            <a:r>
              <a:rPr sz="1800" spc="-229" dirty="0">
                <a:solidFill>
                  <a:srgbClr val="333333"/>
                </a:solidFill>
                <a:latin typeface="OCR A Std"/>
                <a:cs typeface="OCR A Std"/>
              </a:rPr>
              <a:t>l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(</a:t>
            </a:r>
            <a:endParaRPr sz="1800">
              <a:latin typeface="OCR A Std"/>
              <a:cs typeface="OCR A Std"/>
            </a:endParaRPr>
          </a:p>
          <a:p>
            <a:pPr marL="287655">
              <a:lnSpc>
                <a:spcPct val="100000"/>
              </a:lnSpc>
              <a:spcBef>
                <a:spcPts val="40"/>
              </a:spcBef>
            </a:pP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"SELECT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name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FROM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people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WHERE</a:t>
            </a:r>
            <a:endParaRPr sz="1800">
              <a:latin typeface="OCR A Std"/>
              <a:cs typeface="OCR A St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7743" y="2339326"/>
            <a:ext cx="3466465" cy="287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age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&gt;=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13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AND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age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&lt;=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19</a:t>
            </a:r>
            <a:r>
              <a:rPr sz="1800" spc="-229" dirty="0">
                <a:solidFill>
                  <a:srgbClr val="4070A0"/>
                </a:solidFill>
                <a:latin typeface="OCR A Std"/>
                <a:cs typeface="OCR A Std"/>
              </a:rPr>
              <a:t>"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)</a:t>
            </a:r>
            <a:endParaRPr sz="1800">
              <a:latin typeface="OCR A Std"/>
              <a:cs typeface="OCR A St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24" y="3228326"/>
            <a:ext cx="7870825" cy="655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i="1" dirty="0">
                <a:solidFill>
                  <a:srgbClr val="60A0B0"/>
                </a:solidFill>
                <a:latin typeface="Orator Std"/>
                <a:cs typeface="Orator Std"/>
              </a:rPr>
              <a:t>// The results of SQL queries are </a:t>
            </a:r>
            <a:r>
              <a:rPr sz="1800" i="1" dirty="0">
                <a:solidFill>
                  <a:srgbClr val="71AFBE"/>
                </a:solidFill>
                <a:latin typeface="Orator Std"/>
                <a:cs typeface="Orator Std"/>
              </a:rPr>
              <a:t>RDDs of Row objects</a:t>
            </a:r>
            <a:endParaRPr sz="1800">
              <a:latin typeface="Orator Std"/>
              <a:cs typeface="Orator Std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sz="1800" spc="-225" dirty="0">
                <a:solidFill>
                  <a:srgbClr val="007020"/>
                </a:solidFill>
                <a:latin typeface="OCR A Std"/>
                <a:cs typeface="OCR A Std"/>
              </a:rPr>
              <a:t>val</a:t>
            </a:r>
            <a:r>
              <a:rPr sz="1800" spc="-215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nam</a:t>
            </a:r>
            <a:r>
              <a:rPr sz="1800" spc="-229" dirty="0">
                <a:solidFill>
                  <a:srgbClr val="333333"/>
                </a:solidFill>
                <a:latin typeface="OCR A Std"/>
                <a:cs typeface="OCR A Std"/>
              </a:rPr>
              <a:t>e</a:t>
            </a:r>
            <a:r>
              <a:rPr sz="1800" spc="-225" dirty="0">
                <a:solidFill>
                  <a:srgbClr val="424242"/>
                </a:solidFill>
                <a:latin typeface="OCR A Std"/>
                <a:cs typeface="OCR A Std"/>
              </a:rPr>
              <a:t>s</a:t>
            </a:r>
            <a:r>
              <a:rPr sz="1800" spc="-215" dirty="0">
                <a:solidFill>
                  <a:srgbClr val="424242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007020"/>
                </a:solidFill>
                <a:latin typeface="OCR A Std"/>
                <a:cs typeface="OCR A Std"/>
              </a:rPr>
              <a:t>=</a:t>
            </a:r>
            <a:r>
              <a:rPr sz="1800" spc="-215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teenager</a:t>
            </a:r>
            <a:r>
              <a:rPr sz="1800" spc="-229" dirty="0">
                <a:solidFill>
                  <a:srgbClr val="333333"/>
                </a:solidFill>
                <a:latin typeface="OCR A Std"/>
                <a:cs typeface="OCR A Std"/>
              </a:rPr>
              <a:t>s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.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ma</a:t>
            </a:r>
            <a:r>
              <a:rPr sz="1800" spc="-229" dirty="0">
                <a:solidFill>
                  <a:srgbClr val="333333"/>
                </a:solidFill>
                <a:latin typeface="OCR A Std"/>
                <a:cs typeface="OCR A Std"/>
              </a:rPr>
              <a:t>p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(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t</a:t>
            </a:r>
            <a:r>
              <a:rPr sz="1800" spc="-215" dirty="0">
                <a:solidFill>
                  <a:srgbClr val="333333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007020"/>
                </a:solidFill>
                <a:latin typeface="OCR A Std"/>
                <a:cs typeface="OCR A Std"/>
              </a:rPr>
              <a:t>=&gt;</a:t>
            </a:r>
            <a:r>
              <a:rPr sz="1800" spc="-215" dirty="0">
                <a:solidFill>
                  <a:srgbClr val="00702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"Name: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4070A0"/>
                </a:solidFill>
                <a:latin typeface="OCR A Std"/>
                <a:cs typeface="OCR A Std"/>
              </a:rPr>
              <a:t>"</a:t>
            </a:r>
            <a:r>
              <a:rPr sz="1800" spc="-215" dirty="0">
                <a:solidFill>
                  <a:srgbClr val="4070A0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+</a:t>
            </a:r>
            <a:r>
              <a:rPr sz="1800" spc="-215" dirty="0">
                <a:solidFill>
                  <a:srgbClr val="1F497D"/>
                </a:solidFill>
                <a:latin typeface="OCR A Std"/>
                <a:cs typeface="OCR A Std"/>
              </a:rPr>
              <a:t> 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t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(</a:t>
            </a:r>
            <a:r>
              <a:rPr sz="1800" spc="-225" dirty="0">
                <a:solidFill>
                  <a:srgbClr val="40A070"/>
                </a:solidFill>
                <a:latin typeface="OCR A Std"/>
                <a:cs typeface="OCR A Std"/>
              </a:rPr>
              <a:t>0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))</a:t>
            </a:r>
            <a:r>
              <a:rPr sz="1800" spc="-229" dirty="0">
                <a:solidFill>
                  <a:srgbClr val="1F497D"/>
                </a:solidFill>
                <a:latin typeface="OCR A Std"/>
                <a:cs typeface="OCR A Std"/>
              </a:rPr>
              <a:t>.</a:t>
            </a:r>
            <a:r>
              <a:rPr sz="1800" spc="-225" dirty="0">
                <a:solidFill>
                  <a:srgbClr val="333333"/>
                </a:solidFill>
                <a:latin typeface="OCR A Std"/>
                <a:cs typeface="OCR A Std"/>
              </a:rPr>
              <a:t>collec</a:t>
            </a:r>
            <a:r>
              <a:rPr sz="1800" spc="-229" dirty="0">
                <a:solidFill>
                  <a:srgbClr val="333333"/>
                </a:solidFill>
                <a:latin typeface="OCR A Std"/>
                <a:cs typeface="OCR A Std"/>
              </a:rPr>
              <a:t>t</a:t>
            </a:r>
            <a:r>
              <a:rPr sz="1800" spc="-225" dirty="0">
                <a:solidFill>
                  <a:srgbClr val="1F497D"/>
                </a:solidFill>
                <a:latin typeface="OCR A Std"/>
                <a:cs typeface="OCR A Std"/>
              </a:rPr>
              <a:t>()</a:t>
            </a:r>
            <a:endParaRPr sz="1800">
              <a:latin typeface="OCR A Std"/>
              <a:cs typeface="OCR A St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110" y="1754769"/>
            <a:ext cx="7956550" cy="195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90" dirty="0">
                <a:latin typeface="Arial"/>
                <a:cs typeface="Arial"/>
              </a:rPr>
              <a:t>Enables </a:t>
            </a:r>
            <a:r>
              <a:rPr sz="2800" spc="-55" dirty="0">
                <a:latin typeface="Arial"/>
                <a:cs typeface="Arial"/>
              </a:rPr>
              <a:t>loading </a:t>
            </a:r>
            <a:r>
              <a:rPr sz="2800" spc="-170" dirty="0">
                <a:latin typeface="Arial"/>
                <a:cs typeface="Arial"/>
              </a:rPr>
              <a:t>&amp; </a:t>
            </a:r>
            <a:r>
              <a:rPr sz="2800" spc="-55" dirty="0">
                <a:latin typeface="Arial"/>
                <a:cs typeface="Arial"/>
              </a:rPr>
              <a:t>querying </a:t>
            </a:r>
            <a:r>
              <a:rPr sz="2800" spc="-25" dirty="0">
                <a:latin typeface="Arial"/>
                <a:cs typeface="Arial"/>
              </a:rPr>
              <a:t>structu</a:t>
            </a:r>
            <a:r>
              <a:rPr sz="2800" spc="-75" dirty="0">
                <a:latin typeface="Arial"/>
                <a:cs typeface="Arial"/>
              </a:rPr>
              <a:t>r</a:t>
            </a:r>
            <a:r>
              <a:rPr sz="2800" spc="-35" dirty="0">
                <a:latin typeface="Arial"/>
                <a:cs typeface="Arial"/>
              </a:rPr>
              <a:t>ed </a:t>
            </a:r>
            <a:r>
              <a:rPr sz="2800" spc="-30" dirty="0">
                <a:latin typeface="Arial"/>
                <a:cs typeface="Arial"/>
              </a:rPr>
              <a:t>data </a:t>
            </a:r>
            <a:r>
              <a:rPr sz="2800" spc="-90" dirty="0">
                <a:latin typeface="Arial"/>
                <a:cs typeface="Arial"/>
              </a:rPr>
              <a:t>in </a:t>
            </a:r>
            <a:r>
              <a:rPr sz="2800" spc="-45" dirty="0">
                <a:latin typeface="Arial"/>
                <a:cs typeface="Arial"/>
              </a:rPr>
              <a:t>Spark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spc="-150" dirty="0">
                <a:latin typeface="Arial"/>
                <a:cs typeface="Arial"/>
              </a:rPr>
              <a:t>F</a:t>
            </a:r>
            <a:r>
              <a:rPr sz="2400" spc="-125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om </a:t>
            </a:r>
            <a:r>
              <a:rPr sz="2400" spc="-70" dirty="0">
                <a:latin typeface="Arial"/>
                <a:cs typeface="Arial"/>
              </a:rPr>
              <a:t>Hive: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600" spc="-200" dirty="0">
                <a:latin typeface="OCR A Std"/>
                <a:cs typeface="OCR A Std"/>
              </a:rPr>
              <a:t>c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=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HiveContex</a:t>
            </a:r>
            <a:r>
              <a:rPr sz="1600" spc="-204" dirty="0">
                <a:latin typeface="OCR A Std"/>
                <a:cs typeface="OCR A Std"/>
              </a:rPr>
              <a:t>t</a:t>
            </a:r>
            <a:r>
              <a:rPr sz="1600" spc="-200" dirty="0">
                <a:latin typeface="OCR A Std"/>
                <a:cs typeface="OCR A Std"/>
              </a:rPr>
              <a:t>(s</a:t>
            </a:r>
            <a:r>
              <a:rPr sz="1600" spc="-204" dirty="0">
                <a:latin typeface="OCR A Std"/>
                <a:cs typeface="OCR A Std"/>
              </a:rPr>
              <a:t>c</a:t>
            </a:r>
            <a:r>
              <a:rPr sz="1600" spc="-200" dirty="0">
                <a:latin typeface="OCR A Std"/>
                <a:cs typeface="OCR A Std"/>
              </a:rPr>
              <a:t>)</a:t>
            </a:r>
            <a:endParaRPr sz="1600">
              <a:latin typeface="OCR A Std"/>
              <a:cs typeface="OCR A Std"/>
            </a:endParaRPr>
          </a:p>
          <a:p>
            <a:pPr marL="12700" marR="2070735">
              <a:lnSpc>
                <a:spcPct val="130200"/>
              </a:lnSpc>
            </a:pPr>
            <a:r>
              <a:rPr sz="1600" spc="-200" dirty="0">
                <a:latin typeface="OCR A Std"/>
                <a:cs typeface="OCR A Std"/>
              </a:rPr>
              <a:t>rows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=</a:t>
            </a:r>
            <a:r>
              <a:rPr sz="1600" spc="-190" dirty="0">
                <a:latin typeface="OCR A Std"/>
                <a:cs typeface="OCR A Std"/>
              </a:rPr>
              <a:t> </a:t>
            </a:r>
            <a:r>
              <a:rPr sz="1600" spc="-200" dirty="0">
                <a:latin typeface="OCR A Std"/>
                <a:cs typeface="OCR A Std"/>
              </a:rPr>
              <a:t>c.sq</a:t>
            </a:r>
            <a:r>
              <a:rPr sz="1600" spc="-204" dirty="0">
                <a:latin typeface="OCR A Std"/>
                <a:cs typeface="OCR A Std"/>
              </a:rPr>
              <a:t>l</a:t>
            </a:r>
            <a:r>
              <a:rPr sz="1600" spc="-200" dirty="0"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“select</a:t>
            </a:r>
            <a:r>
              <a:rPr sz="1600" spc="-190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text,</a:t>
            </a:r>
            <a:r>
              <a:rPr sz="1600" spc="-190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year</a:t>
            </a:r>
            <a:r>
              <a:rPr sz="1600" spc="-190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from</a:t>
            </a:r>
            <a:r>
              <a:rPr sz="1600" spc="-195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hivetabl</a:t>
            </a:r>
            <a:r>
              <a:rPr sz="1600" spc="-204" dirty="0">
                <a:solidFill>
                  <a:srgbClr val="4F6228"/>
                </a:solidFill>
                <a:latin typeface="OCR A Std"/>
                <a:cs typeface="OCR A Std"/>
              </a:rPr>
              <a:t>e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”</a:t>
            </a:r>
            <a:r>
              <a:rPr sz="1600" spc="-200" dirty="0">
                <a:latin typeface="OCR A Std"/>
                <a:cs typeface="OCR A Std"/>
              </a:rPr>
              <a:t>) rows</a:t>
            </a:r>
            <a:r>
              <a:rPr sz="1600" spc="-204" dirty="0">
                <a:latin typeface="OCR A Std"/>
                <a:cs typeface="OCR A Std"/>
              </a:rPr>
              <a:t>.</a:t>
            </a:r>
            <a:r>
              <a:rPr sz="1600" spc="-200" dirty="0">
                <a:solidFill>
                  <a:srgbClr val="77933C"/>
                </a:solidFill>
                <a:latin typeface="OCR A Std"/>
                <a:cs typeface="OCR A Std"/>
              </a:rPr>
              <a:t>filte</a:t>
            </a:r>
            <a:r>
              <a:rPr sz="1600" spc="-204" dirty="0">
                <a:solidFill>
                  <a:srgbClr val="77933C"/>
                </a:solidFill>
                <a:latin typeface="OCR A Std"/>
                <a:cs typeface="OCR A Std"/>
              </a:rPr>
              <a:t>r</a:t>
            </a:r>
            <a:r>
              <a:rPr sz="1600" spc="-200" dirty="0"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DD0E78"/>
                </a:solidFill>
                <a:latin typeface="OCR A Std"/>
                <a:cs typeface="OCR A Std"/>
              </a:rPr>
              <a:t>lambda</a:t>
            </a:r>
            <a:r>
              <a:rPr sz="1600" spc="-190" dirty="0">
                <a:solidFill>
                  <a:srgbClr val="DD0E7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DD0E78"/>
                </a:solidFill>
                <a:latin typeface="OCR A Std"/>
                <a:cs typeface="OCR A Std"/>
              </a:rPr>
              <a:t>r:</a:t>
            </a:r>
            <a:r>
              <a:rPr sz="1600" spc="-190" dirty="0">
                <a:solidFill>
                  <a:srgbClr val="DD0E7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DD0E78"/>
                </a:solidFill>
                <a:latin typeface="OCR A Std"/>
                <a:cs typeface="OCR A Std"/>
              </a:rPr>
              <a:t>r.year</a:t>
            </a:r>
            <a:r>
              <a:rPr sz="1600" spc="-190" dirty="0">
                <a:solidFill>
                  <a:srgbClr val="DD0E7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DD0E78"/>
                </a:solidFill>
                <a:latin typeface="OCR A Std"/>
                <a:cs typeface="OCR A Std"/>
              </a:rPr>
              <a:t>&gt;</a:t>
            </a:r>
            <a:r>
              <a:rPr sz="1600" spc="-190" dirty="0">
                <a:solidFill>
                  <a:srgbClr val="DD0E7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DD0E78"/>
                </a:solidFill>
                <a:latin typeface="OCR A Std"/>
                <a:cs typeface="OCR A Std"/>
              </a:rPr>
              <a:t>201</a:t>
            </a:r>
            <a:r>
              <a:rPr sz="1600" spc="-204" dirty="0">
                <a:solidFill>
                  <a:srgbClr val="DD0E78"/>
                </a:solidFill>
                <a:latin typeface="OCR A Std"/>
                <a:cs typeface="OCR A Std"/>
              </a:rPr>
              <a:t>3</a:t>
            </a:r>
            <a:r>
              <a:rPr sz="1600" spc="-200" dirty="0">
                <a:latin typeface="OCR A Std"/>
                <a:cs typeface="OCR A Std"/>
              </a:rPr>
              <a:t>)</a:t>
            </a:r>
            <a:r>
              <a:rPr sz="1600" spc="-204" dirty="0">
                <a:latin typeface="OCR A Std"/>
                <a:cs typeface="OCR A Std"/>
              </a:rPr>
              <a:t>.</a:t>
            </a:r>
            <a:r>
              <a:rPr sz="1600" spc="-200" dirty="0">
                <a:solidFill>
                  <a:srgbClr val="1C56FF"/>
                </a:solidFill>
                <a:latin typeface="OCR A Std"/>
                <a:cs typeface="OCR A Std"/>
              </a:rPr>
              <a:t>collec</a:t>
            </a:r>
            <a:r>
              <a:rPr sz="1600" spc="-204" dirty="0">
                <a:solidFill>
                  <a:srgbClr val="1C56FF"/>
                </a:solidFill>
                <a:latin typeface="OCR A Std"/>
                <a:cs typeface="OCR A Std"/>
              </a:rPr>
              <a:t>t</a:t>
            </a:r>
            <a:r>
              <a:rPr sz="1600" spc="-200" dirty="0">
                <a:latin typeface="OCR A Std"/>
                <a:cs typeface="OCR A Std"/>
              </a:rPr>
              <a:t>()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94560" y="4743603"/>
            <a:ext cx="105848" cy="105848"/>
          </a:xfrm>
          <a:custGeom>
            <a:avLst/>
            <a:gdLst/>
            <a:ahLst/>
            <a:cxnLst/>
            <a:rect l="l" t="t" r="r" b="b"/>
            <a:pathLst>
              <a:path w="105848" h="105848">
                <a:moveTo>
                  <a:pt x="105848" y="0"/>
                </a:moveTo>
                <a:lnTo>
                  <a:pt x="0" y="105848"/>
                </a:lnTo>
                <a:lnTo>
                  <a:pt x="84677" y="84678"/>
                </a:lnTo>
                <a:lnTo>
                  <a:pt x="105848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94560" y="4743604"/>
            <a:ext cx="1944634" cy="1155545"/>
          </a:xfrm>
          <a:custGeom>
            <a:avLst/>
            <a:gdLst/>
            <a:ahLst/>
            <a:cxnLst/>
            <a:rect l="l" t="t" r="r" b="b"/>
            <a:pathLst>
              <a:path w="1944634" h="1155545">
                <a:moveTo>
                  <a:pt x="105846" y="0"/>
                </a:moveTo>
                <a:lnTo>
                  <a:pt x="84676" y="84677"/>
                </a:lnTo>
                <a:lnTo>
                  <a:pt x="0" y="105847"/>
                </a:lnTo>
                <a:lnTo>
                  <a:pt x="105846" y="0"/>
                </a:lnTo>
                <a:lnTo>
                  <a:pt x="1944634" y="0"/>
                </a:lnTo>
                <a:lnTo>
                  <a:pt x="1944634" y="1155545"/>
                </a:lnTo>
                <a:lnTo>
                  <a:pt x="0" y="1155545"/>
                </a:lnTo>
                <a:lnTo>
                  <a:pt x="0" y="105847"/>
                </a:lnTo>
              </a:path>
            </a:pathLst>
          </a:custGeom>
          <a:ln w="12699">
            <a:solidFill>
              <a:srgbClr val="6969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07627" y="4369184"/>
            <a:ext cx="1869439" cy="146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latin typeface="Arial"/>
                <a:cs typeface="Arial"/>
              </a:rPr>
              <a:t>tweets.json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7"/>
              </a:spcBef>
            </a:pPr>
            <a:endParaRPr sz="850"/>
          </a:p>
          <a:p>
            <a:pPr marL="165100" marR="410845" indent="-99695">
              <a:lnSpc>
                <a:spcPts val="1500"/>
              </a:lnSpc>
            </a:pPr>
            <a:r>
              <a:rPr sz="1300" spc="-15" dirty="0">
                <a:solidFill>
                  <a:srgbClr val="7F7F7F"/>
                </a:solidFill>
                <a:latin typeface="Lucida Console"/>
                <a:cs typeface="Lucida Console"/>
              </a:rPr>
              <a:t>{“text”</a:t>
            </a:r>
            <a:r>
              <a:rPr sz="1300" spc="-10" dirty="0">
                <a:solidFill>
                  <a:srgbClr val="7F7F7F"/>
                </a:solidFill>
                <a:latin typeface="Lucida Console"/>
                <a:cs typeface="Lucida Console"/>
              </a:rPr>
              <a:t>: </a:t>
            </a:r>
            <a:r>
              <a:rPr sz="1300" spc="-15" dirty="0">
                <a:solidFill>
                  <a:srgbClr val="7F7F7F"/>
                </a:solidFill>
                <a:latin typeface="Lucida Console"/>
                <a:cs typeface="Lucida Console"/>
              </a:rPr>
              <a:t>“hi”, “user”</a:t>
            </a:r>
            <a:r>
              <a:rPr sz="1300" spc="-10" dirty="0">
                <a:solidFill>
                  <a:srgbClr val="7F7F7F"/>
                </a:solidFill>
                <a:latin typeface="Lucida Console"/>
                <a:cs typeface="Lucida Console"/>
              </a:rPr>
              <a:t>: {</a:t>
            </a:r>
            <a:endParaRPr sz="1300">
              <a:latin typeface="Lucida Console"/>
              <a:cs typeface="Lucida Console"/>
            </a:endParaRPr>
          </a:p>
          <a:p>
            <a:pPr marL="264795" marR="12700">
              <a:lnSpc>
                <a:spcPts val="1500"/>
              </a:lnSpc>
              <a:spcBef>
                <a:spcPts val="100"/>
              </a:spcBef>
            </a:pPr>
            <a:r>
              <a:rPr sz="1300" spc="-15" dirty="0">
                <a:solidFill>
                  <a:srgbClr val="7F7F7F"/>
                </a:solidFill>
                <a:latin typeface="Lucida Console"/>
                <a:cs typeface="Lucida Console"/>
              </a:rPr>
              <a:t>“name”</a:t>
            </a:r>
            <a:r>
              <a:rPr sz="1300" spc="-10" dirty="0">
                <a:solidFill>
                  <a:srgbClr val="7F7F7F"/>
                </a:solidFill>
                <a:latin typeface="Lucida Console"/>
                <a:cs typeface="Lucida Console"/>
              </a:rPr>
              <a:t>: “</a:t>
            </a:r>
            <a:r>
              <a:rPr sz="1300" spc="-15" dirty="0">
                <a:solidFill>
                  <a:srgbClr val="7F7F7F"/>
                </a:solidFill>
                <a:latin typeface="Lucida Console"/>
                <a:cs typeface="Lucida Console"/>
              </a:rPr>
              <a:t>mate</a:t>
            </a:r>
            <a:r>
              <a:rPr sz="1300" spc="-10" dirty="0">
                <a:solidFill>
                  <a:srgbClr val="7F7F7F"/>
                </a:solidFill>
                <a:latin typeface="Lucida Console"/>
                <a:cs typeface="Lucida Console"/>
              </a:rPr>
              <a:t>i</a:t>
            </a:r>
            <a:r>
              <a:rPr sz="1300" spc="-15" dirty="0">
                <a:solidFill>
                  <a:srgbClr val="7F7F7F"/>
                </a:solidFill>
                <a:latin typeface="Lucida Console"/>
                <a:cs typeface="Lucida Console"/>
              </a:rPr>
              <a:t>”, “id”</a:t>
            </a:r>
            <a:r>
              <a:rPr sz="1300" spc="-10" dirty="0">
                <a:solidFill>
                  <a:srgbClr val="7F7F7F"/>
                </a:solidFill>
                <a:latin typeface="Lucida Console"/>
                <a:cs typeface="Lucida Console"/>
              </a:rPr>
              <a:t>: </a:t>
            </a:r>
            <a:r>
              <a:rPr sz="1300" spc="-15" dirty="0">
                <a:solidFill>
                  <a:srgbClr val="7F7F7F"/>
                </a:solidFill>
                <a:latin typeface="Lucida Console"/>
                <a:cs typeface="Lucida Console"/>
              </a:rPr>
              <a:t>123</a:t>
            </a:r>
            <a:endParaRPr sz="1300">
              <a:latin typeface="Lucida Console"/>
              <a:cs typeface="Lucida Console"/>
            </a:endParaRPr>
          </a:p>
          <a:p>
            <a:pPr marL="65405">
              <a:lnSpc>
                <a:spcPct val="100000"/>
              </a:lnSpc>
            </a:pPr>
            <a:r>
              <a:rPr sz="1300" spc="-15" dirty="0">
                <a:solidFill>
                  <a:srgbClr val="7F7F7F"/>
                </a:solidFill>
                <a:latin typeface="Lucida Console"/>
                <a:cs typeface="Lucida Console"/>
              </a:rPr>
              <a:t>}}</a:t>
            </a:r>
            <a:endParaRPr sz="1300">
              <a:latin typeface="Lucida Console"/>
              <a:cs typeface="Lucida Consol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1110" y="4407336"/>
            <a:ext cx="6264910" cy="1130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7400"/>
              </a:lnSpc>
            </a:pPr>
            <a:r>
              <a:rPr sz="2400" spc="-150" dirty="0">
                <a:latin typeface="Arial"/>
                <a:cs typeface="Arial"/>
              </a:rPr>
              <a:t>F</a:t>
            </a:r>
            <a:r>
              <a:rPr sz="2400" spc="-125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om </a:t>
            </a:r>
            <a:r>
              <a:rPr sz="2400" spc="-60" dirty="0">
                <a:latin typeface="Arial"/>
                <a:cs typeface="Arial"/>
              </a:rPr>
              <a:t>JSON: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1600" spc="-200" dirty="0">
                <a:latin typeface="OCR A Std"/>
                <a:cs typeface="OCR A Std"/>
              </a:rPr>
              <a:t>c.jsonFil</a:t>
            </a:r>
            <a:r>
              <a:rPr sz="1600" spc="-204" dirty="0">
                <a:latin typeface="OCR A Std"/>
                <a:cs typeface="OCR A Std"/>
              </a:rPr>
              <a:t>e</a:t>
            </a:r>
            <a:r>
              <a:rPr sz="1600" spc="-200" dirty="0"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“tweets.jso</a:t>
            </a:r>
            <a:r>
              <a:rPr sz="1600" spc="-204" dirty="0">
                <a:solidFill>
                  <a:srgbClr val="4F6228"/>
                </a:solidFill>
                <a:latin typeface="OCR A Std"/>
                <a:cs typeface="OCR A Std"/>
              </a:rPr>
              <a:t>n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”</a:t>
            </a:r>
            <a:r>
              <a:rPr sz="1600" spc="-200" dirty="0">
                <a:latin typeface="OCR A Std"/>
                <a:cs typeface="OCR A Std"/>
              </a:rPr>
              <a:t>)</a:t>
            </a:r>
            <a:r>
              <a:rPr sz="1600" spc="-204" dirty="0">
                <a:latin typeface="OCR A Std"/>
                <a:cs typeface="OCR A Std"/>
              </a:rPr>
              <a:t>.</a:t>
            </a:r>
            <a:r>
              <a:rPr sz="1600" spc="-200" dirty="0">
                <a:latin typeface="OCR A Std"/>
                <a:cs typeface="OCR A Std"/>
              </a:rPr>
              <a:t>registerAsTabl</a:t>
            </a:r>
            <a:r>
              <a:rPr sz="1600" spc="-204" dirty="0">
                <a:latin typeface="OCR A Std"/>
                <a:cs typeface="OCR A Std"/>
              </a:rPr>
              <a:t>e</a:t>
            </a:r>
            <a:r>
              <a:rPr sz="1600" spc="-200" dirty="0"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0030BD"/>
                </a:solidFill>
                <a:latin typeface="OCR A Std"/>
                <a:cs typeface="OCR A Std"/>
              </a:rPr>
              <a:t>“tweets</a:t>
            </a:r>
            <a:r>
              <a:rPr sz="1600" spc="-204" dirty="0">
                <a:solidFill>
                  <a:srgbClr val="0030BD"/>
                </a:solidFill>
                <a:latin typeface="OCR A Std"/>
                <a:cs typeface="OCR A Std"/>
              </a:rPr>
              <a:t>”</a:t>
            </a:r>
            <a:r>
              <a:rPr sz="1600" spc="-200" dirty="0">
                <a:latin typeface="OCR A Std"/>
                <a:cs typeface="OCR A Std"/>
              </a:rPr>
              <a:t>) c.sq</a:t>
            </a:r>
            <a:r>
              <a:rPr sz="1600" spc="-204" dirty="0">
                <a:latin typeface="OCR A Std"/>
                <a:cs typeface="OCR A Std"/>
              </a:rPr>
              <a:t>l</a:t>
            </a:r>
            <a:r>
              <a:rPr sz="1600" spc="-200" dirty="0">
                <a:latin typeface="OCR A Std"/>
                <a:cs typeface="OCR A Std"/>
              </a:rPr>
              <a:t>(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“select</a:t>
            </a:r>
            <a:r>
              <a:rPr sz="1600" spc="-190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text,</a:t>
            </a:r>
            <a:r>
              <a:rPr sz="1600" spc="-190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user.name</a:t>
            </a:r>
            <a:r>
              <a:rPr sz="1600" spc="-190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from</a:t>
            </a:r>
            <a:r>
              <a:rPr sz="1600" spc="-190" dirty="0">
                <a:solidFill>
                  <a:srgbClr val="4F6228"/>
                </a:solidFill>
                <a:latin typeface="OCR A Std"/>
                <a:cs typeface="OCR A Std"/>
              </a:rPr>
              <a:t> </a:t>
            </a:r>
            <a:r>
              <a:rPr sz="1600" spc="-200" dirty="0">
                <a:solidFill>
                  <a:srgbClr val="4F6228"/>
                </a:solidFill>
                <a:latin typeface="OCR A Std"/>
                <a:cs typeface="OCR A Std"/>
              </a:rPr>
              <a:t>tweets</a:t>
            </a:r>
            <a:r>
              <a:rPr sz="1600" spc="-204" dirty="0">
                <a:solidFill>
                  <a:srgbClr val="4F6228"/>
                </a:solidFill>
                <a:latin typeface="OCR A Std"/>
                <a:cs typeface="OCR A Std"/>
              </a:rPr>
              <a:t>”</a:t>
            </a:r>
            <a:r>
              <a:rPr sz="1600" spc="-200" dirty="0">
                <a:latin typeface="OCR A Std"/>
                <a:cs typeface="OCR A Std"/>
              </a:rPr>
              <a:t>)</a:t>
            </a:r>
            <a:endParaRPr sz="1600">
              <a:latin typeface="OCR A Std"/>
              <a:cs typeface="OCR A St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24" y="594891"/>
            <a:ext cx="2905125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665"/>
              </a:lnSpc>
            </a:pPr>
            <a:r>
              <a:rPr sz="4800" spc="-80" dirty="0">
                <a:latin typeface="Arial"/>
                <a:cs typeface="Arial"/>
              </a:rPr>
              <a:t>Spark</a:t>
            </a:r>
            <a:r>
              <a:rPr sz="4800" spc="-5" dirty="0">
                <a:latin typeface="Arial"/>
                <a:cs typeface="Arial"/>
              </a:rPr>
              <a:t> </a:t>
            </a:r>
            <a:r>
              <a:rPr sz="4800" spc="-160" dirty="0">
                <a:latin typeface="Arial"/>
                <a:cs typeface="Arial"/>
              </a:rPr>
              <a:t>SQL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469958"/>
            <a:ext cx="217043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65" dirty="0">
                <a:latin typeface="Arial"/>
                <a:cs typeface="Arial"/>
              </a:rPr>
              <a:t>Conclusions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616013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979295" algn="l"/>
                <a:tab pos="3312160" algn="l"/>
              </a:tabLst>
            </a:pPr>
            <a:r>
              <a:rPr sz="5500" spc="-90" dirty="0">
                <a:latin typeface="Arial"/>
                <a:cs typeface="Arial"/>
              </a:rPr>
              <a:t>Spark	</a:t>
            </a:r>
            <a:r>
              <a:rPr sz="5500" spc="-95" dirty="0">
                <a:latin typeface="Arial"/>
                <a:cs typeface="Arial"/>
              </a:rPr>
              <a:t>and	</a:t>
            </a:r>
            <a:r>
              <a:rPr sz="5500" spc="-225" dirty="0">
                <a:latin typeface="Arial"/>
                <a:cs typeface="Arial"/>
              </a:rPr>
              <a:t>Resea</a:t>
            </a:r>
            <a:r>
              <a:rPr sz="5500" spc="-229" dirty="0">
                <a:latin typeface="Arial"/>
                <a:cs typeface="Arial"/>
              </a:rPr>
              <a:t>r</a:t>
            </a:r>
            <a:r>
              <a:rPr sz="5500" spc="0" dirty="0">
                <a:latin typeface="Arial"/>
                <a:cs typeface="Arial"/>
              </a:rPr>
              <a:t>ch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800"/>
              </a:lnSpc>
            </a:pPr>
            <a:r>
              <a:rPr sz="3200" spc="-50" dirty="0">
                <a:latin typeface="Arial"/>
                <a:cs typeface="Arial"/>
              </a:rPr>
              <a:t>Spark </a:t>
            </a:r>
            <a:r>
              <a:rPr sz="3200" spc="-90" dirty="0">
                <a:latin typeface="Arial"/>
                <a:cs typeface="Arial"/>
              </a:rPr>
              <a:t>has </a:t>
            </a:r>
            <a:r>
              <a:rPr sz="3200" spc="-130" dirty="0">
                <a:latin typeface="Arial"/>
                <a:cs typeface="Arial"/>
              </a:rPr>
              <a:t>all </a:t>
            </a:r>
            <a:r>
              <a:rPr sz="3200" spc="-45" dirty="0">
                <a:latin typeface="Arial"/>
                <a:cs typeface="Arial"/>
              </a:rPr>
              <a:t>its 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15" dirty="0">
                <a:latin typeface="Arial"/>
                <a:cs typeface="Arial"/>
              </a:rPr>
              <a:t>oots </a:t>
            </a:r>
            <a:r>
              <a:rPr sz="3200" spc="-100" dirty="0">
                <a:latin typeface="Arial"/>
                <a:cs typeface="Arial"/>
              </a:rPr>
              <a:t>in 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-105" dirty="0">
                <a:latin typeface="Arial"/>
                <a:cs typeface="Arial"/>
              </a:rPr>
              <a:t>esea</a:t>
            </a:r>
            <a:r>
              <a:rPr sz="3200" spc="-125" dirty="0">
                <a:latin typeface="Arial"/>
                <a:cs typeface="Arial"/>
              </a:rPr>
              <a:t>r</a:t>
            </a:r>
            <a:r>
              <a:rPr sz="3200" spc="0" dirty="0">
                <a:latin typeface="Arial"/>
                <a:cs typeface="Arial"/>
              </a:rPr>
              <a:t>ch, </a:t>
            </a:r>
            <a:r>
              <a:rPr sz="3200" spc="-35" dirty="0">
                <a:latin typeface="Arial"/>
                <a:cs typeface="Arial"/>
              </a:rPr>
              <a:t>so </a:t>
            </a:r>
            <a:r>
              <a:rPr sz="3200" spc="-45" dirty="0">
                <a:latin typeface="Arial"/>
                <a:cs typeface="Arial"/>
              </a:rPr>
              <a:t>we </a:t>
            </a:r>
            <a:r>
              <a:rPr sz="3200" spc="-40" dirty="0">
                <a:latin typeface="Arial"/>
                <a:cs typeface="Arial"/>
              </a:rPr>
              <a:t>hope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55" dirty="0">
                <a:latin typeface="Arial"/>
                <a:cs typeface="Arial"/>
              </a:rPr>
              <a:t>keep </a:t>
            </a:r>
            <a:r>
              <a:rPr sz="3200" spc="-45" dirty="0">
                <a:latin typeface="Arial"/>
                <a:cs typeface="Arial"/>
              </a:rPr>
              <a:t>incorporating </a:t>
            </a:r>
            <a:r>
              <a:rPr sz="3200" spc="-60" dirty="0">
                <a:latin typeface="Arial"/>
                <a:cs typeface="Arial"/>
              </a:rPr>
              <a:t>new </a:t>
            </a:r>
            <a:r>
              <a:rPr sz="3200" spc="-90" dirty="0">
                <a:latin typeface="Arial"/>
                <a:cs typeface="Arial"/>
              </a:rPr>
              <a:t>ideas!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62600" y="4572000"/>
            <a:ext cx="3492065" cy="2217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</a:pPr>
            <a:r>
              <a:rPr sz="5500" spc="-110" dirty="0">
                <a:latin typeface="Arial"/>
                <a:cs typeface="Arial"/>
              </a:rPr>
              <a:t>Conclusion</a:t>
            </a:r>
            <a:endParaRPr sz="55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3800"/>
              </a:lnSpc>
            </a:pPr>
            <a:r>
              <a:rPr sz="3200" spc="-85" dirty="0">
                <a:latin typeface="Arial"/>
                <a:cs typeface="Arial"/>
              </a:rPr>
              <a:t>Data </a:t>
            </a:r>
            <a:r>
              <a:rPr sz="3200" spc="-45" dirty="0">
                <a:latin typeface="Arial"/>
                <a:cs typeface="Arial"/>
              </a:rPr>
              <a:t>flow </a:t>
            </a:r>
            <a:r>
              <a:rPr sz="3200" spc="-80" dirty="0">
                <a:latin typeface="Arial"/>
                <a:cs typeface="Arial"/>
              </a:rPr>
              <a:t>engines </a:t>
            </a:r>
            <a:r>
              <a:rPr sz="3200" spc="-125" dirty="0">
                <a:latin typeface="Arial"/>
                <a:cs typeface="Arial"/>
              </a:rPr>
              <a:t>a</a:t>
            </a:r>
            <a:r>
              <a:rPr sz="3200" spc="-135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 </a:t>
            </a:r>
            <a:r>
              <a:rPr sz="3200" spc="-35" dirty="0">
                <a:latin typeface="Arial"/>
                <a:cs typeface="Arial"/>
              </a:rPr>
              <a:t>becoming </a:t>
            </a:r>
            <a:r>
              <a:rPr sz="3200" spc="-110" dirty="0">
                <a:latin typeface="Arial"/>
                <a:cs typeface="Arial"/>
              </a:rPr>
              <a:t>an </a:t>
            </a:r>
            <a:r>
              <a:rPr sz="3200" spc="-30" dirty="0">
                <a:latin typeface="Arial"/>
                <a:cs typeface="Arial"/>
              </a:rPr>
              <a:t>important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45" dirty="0">
                <a:latin typeface="Arial"/>
                <a:cs typeface="Arial"/>
              </a:rPr>
              <a:t>platform </a:t>
            </a:r>
            <a:r>
              <a:rPr sz="3200" spc="-50" dirty="0">
                <a:latin typeface="Arial"/>
                <a:cs typeface="Arial"/>
              </a:rPr>
              <a:t>for </a:t>
            </a:r>
            <a:r>
              <a:rPr sz="3200" spc="-80" dirty="0">
                <a:latin typeface="Arial"/>
                <a:cs typeface="Arial"/>
              </a:rPr>
              <a:t>numerical </a:t>
            </a:r>
            <a:r>
              <a:rPr sz="3200" spc="-60" dirty="0">
                <a:latin typeface="Arial"/>
                <a:cs typeface="Arial"/>
              </a:rPr>
              <a:t>algorithms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8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 marR="50800">
              <a:lnSpc>
                <a:spcPct val="101600"/>
              </a:lnSpc>
            </a:pPr>
            <a:r>
              <a:rPr sz="3200" spc="-114" dirty="0">
                <a:latin typeface="Arial"/>
                <a:cs typeface="Arial"/>
              </a:rPr>
              <a:t>While early </a:t>
            </a:r>
            <a:r>
              <a:rPr sz="3200" spc="-55" dirty="0">
                <a:latin typeface="Arial"/>
                <a:cs typeface="Arial"/>
              </a:rPr>
              <a:t>models </a:t>
            </a:r>
            <a:r>
              <a:rPr sz="3200" spc="-100" dirty="0">
                <a:latin typeface="Arial"/>
                <a:cs typeface="Arial"/>
              </a:rPr>
              <a:t>like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MapReduce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we</a:t>
            </a:r>
            <a:r>
              <a:rPr sz="3200" spc="-95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inefficient, new </a:t>
            </a:r>
            <a:r>
              <a:rPr sz="3200" spc="-70" dirty="0">
                <a:latin typeface="Arial"/>
                <a:cs typeface="Arial"/>
              </a:rPr>
              <a:t>ones </a:t>
            </a:r>
            <a:r>
              <a:rPr sz="3200" spc="-100" dirty="0">
                <a:latin typeface="Arial"/>
                <a:cs typeface="Arial"/>
              </a:rPr>
              <a:t>like </a:t>
            </a:r>
            <a:r>
              <a:rPr sz="3200" spc="-50" dirty="0">
                <a:latin typeface="Arial"/>
                <a:cs typeface="Arial"/>
              </a:rPr>
              <a:t>Spark </a:t>
            </a:r>
            <a:r>
              <a:rPr sz="3200" spc="-60" dirty="0">
                <a:latin typeface="Arial"/>
                <a:cs typeface="Arial"/>
              </a:rPr>
              <a:t>close </a:t>
            </a:r>
            <a:r>
              <a:rPr sz="3200" spc="-50" dirty="0">
                <a:latin typeface="Arial"/>
                <a:cs typeface="Arial"/>
              </a:rPr>
              <a:t>this </a:t>
            </a:r>
            <a:r>
              <a:rPr sz="3200" spc="-40" dirty="0">
                <a:latin typeface="Arial"/>
                <a:cs typeface="Arial"/>
              </a:rPr>
              <a:t>gap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ts val="3779"/>
              </a:lnSpc>
            </a:pPr>
            <a:r>
              <a:rPr sz="3200" spc="-45" dirty="0">
                <a:latin typeface="Arial"/>
                <a:cs typeface="Arial"/>
              </a:rPr>
              <a:t>Mo</a:t>
            </a:r>
            <a:r>
              <a:rPr sz="3200" spc="-85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 </a:t>
            </a:r>
            <a:r>
              <a:rPr sz="3200" spc="-50" dirty="0">
                <a:latin typeface="Arial"/>
                <a:cs typeface="Arial"/>
              </a:rPr>
              <a:t>info: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u="heavy" spc="-50" dirty="0">
                <a:solidFill>
                  <a:srgbClr val="0080FF"/>
                </a:solidFill>
                <a:latin typeface="Arial"/>
                <a:cs typeface="Arial"/>
              </a:rPr>
              <a:t>spark.apache.org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841895"/>
            <a:ext cx="7856220" cy="657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531745" algn="l"/>
                <a:tab pos="4665980" algn="l"/>
              </a:tabLst>
            </a:pPr>
            <a:r>
              <a:rPr sz="4300" spc="-665" dirty="0">
                <a:latin typeface="Arial"/>
                <a:cs typeface="Arial"/>
              </a:rPr>
              <a:t>T</a:t>
            </a:r>
            <a:r>
              <a:rPr sz="4300" spc="-90" dirty="0">
                <a:latin typeface="Arial"/>
                <a:cs typeface="Arial"/>
              </a:rPr>
              <a:t>raditional	</a:t>
            </a:r>
            <a:r>
              <a:rPr sz="4300" spc="-25" dirty="0">
                <a:latin typeface="Arial"/>
                <a:cs typeface="Arial"/>
              </a:rPr>
              <a:t>Network	</a:t>
            </a:r>
            <a:r>
              <a:rPr sz="4300" spc="-175" dirty="0">
                <a:latin typeface="Arial"/>
                <a:cs typeface="Arial"/>
              </a:rPr>
              <a:t>P</a:t>
            </a:r>
            <a:r>
              <a:rPr sz="4300" spc="-170" dirty="0">
                <a:latin typeface="Arial"/>
                <a:cs typeface="Arial"/>
              </a:rPr>
              <a:t>r</a:t>
            </a:r>
            <a:r>
              <a:rPr sz="4300" spc="-75" dirty="0">
                <a:latin typeface="Arial"/>
                <a:cs typeface="Arial"/>
              </a:rPr>
              <a:t>ogramming</a:t>
            </a:r>
            <a:endParaRPr sz="4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912" y="5868854"/>
            <a:ext cx="7889460" cy="684344"/>
          </a:xfrm>
          <a:custGeom>
            <a:avLst/>
            <a:gdLst/>
            <a:ahLst/>
            <a:cxnLst/>
            <a:rect l="l" t="t" r="r" b="b"/>
            <a:pathLst>
              <a:path w="7889460" h="684344">
                <a:moveTo>
                  <a:pt x="7818706" y="0"/>
                </a:moveTo>
                <a:lnTo>
                  <a:pt x="57987" y="1148"/>
                </a:lnTo>
                <a:lnTo>
                  <a:pt x="21317" y="20136"/>
                </a:lnTo>
                <a:lnTo>
                  <a:pt x="1481" y="56282"/>
                </a:lnTo>
                <a:lnTo>
                  <a:pt x="0" y="70754"/>
                </a:lnTo>
                <a:lnTo>
                  <a:pt x="1148" y="626357"/>
                </a:lnTo>
                <a:lnTo>
                  <a:pt x="20136" y="663027"/>
                </a:lnTo>
                <a:lnTo>
                  <a:pt x="56282" y="682863"/>
                </a:lnTo>
                <a:lnTo>
                  <a:pt x="70753" y="684344"/>
                </a:lnTo>
                <a:lnTo>
                  <a:pt x="7831473" y="683196"/>
                </a:lnTo>
                <a:lnTo>
                  <a:pt x="7868143" y="664208"/>
                </a:lnTo>
                <a:lnTo>
                  <a:pt x="7887979" y="628062"/>
                </a:lnTo>
                <a:lnTo>
                  <a:pt x="7889460" y="613590"/>
                </a:lnTo>
                <a:lnTo>
                  <a:pt x="7888312" y="57987"/>
                </a:lnTo>
                <a:lnTo>
                  <a:pt x="7869324" y="21317"/>
                </a:lnTo>
                <a:lnTo>
                  <a:pt x="7833178" y="1481"/>
                </a:lnTo>
                <a:lnTo>
                  <a:pt x="7818706" y="0"/>
                </a:lnTo>
                <a:close/>
              </a:path>
            </a:pathLst>
          </a:custGeom>
          <a:solidFill>
            <a:srgbClr val="F5E3E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912" y="5868854"/>
            <a:ext cx="7889459" cy="684344"/>
          </a:xfrm>
          <a:custGeom>
            <a:avLst/>
            <a:gdLst/>
            <a:ahLst/>
            <a:cxnLst/>
            <a:rect l="l" t="t" r="r" b="b"/>
            <a:pathLst>
              <a:path w="7889459" h="684344">
                <a:moveTo>
                  <a:pt x="0" y="70754"/>
                </a:moveTo>
                <a:lnTo>
                  <a:pt x="12437" y="30675"/>
                </a:lnTo>
                <a:lnTo>
                  <a:pt x="44390" y="5074"/>
                </a:lnTo>
                <a:lnTo>
                  <a:pt x="7818705" y="0"/>
                </a:lnTo>
                <a:lnTo>
                  <a:pt x="7833177" y="1481"/>
                </a:lnTo>
                <a:lnTo>
                  <a:pt x="7869323" y="21317"/>
                </a:lnTo>
                <a:lnTo>
                  <a:pt x="7888311" y="57987"/>
                </a:lnTo>
                <a:lnTo>
                  <a:pt x="7889459" y="613590"/>
                </a:lnTo>
                <a:lnTo>
                  <a:pt x="7887978" y="628062"/>
                </a:lnTo>
                <a:lnTo>
                  <a:pt x="7868142" y="664208"/>
                </a:lnTo>
                <a:lnTo>
                  <a:pt x="7831472" y="683196"/>
                </a:lnTo>
                <a:lnTo>
                  <a:pt x="70753" y="684344"/>
                </a:lnTo>
                <a:lnTo>
                  <a:pt x="56282" y="682863"/>
                </a:lnTo>
                <a:lnTo>
                  <a:pt x="20136" y="663027"/>
                </a:lnTo>
                <a:lnTo>
                  <a:pt x="1148" y="626357"/>
                </a:lnTo>
                <a:lnTo>
                  <a:pt x="0" y="70754"/>
                </a:lnTo>
                <a:close/>
              </a:path>
            </a:pathLst>
          </a:custGeom>
          <a:ln w="25399">
            <a:solidFill>
              <a:srgbClr val="CD66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39" y="1748041"/>
            <a:ext cx="7724140" cy="4688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545">
              <a:lnSpc>
                <a:spcPct val="151000"/>
              </a:lnSpc>
            </a:pPr>
            <a:r>
              <a:rPr sz="3200" spc="-70" dirty="0">
                <a:latin typeface="Arial"/>
                <a:cs typeface="Arial"/>
              </a:rPr>
              <a:t>Message-passing </a:t>
            </a:r>
            <a:r>
              <a:rPr sz="3200" spc="-35" dirty="0">
                <a:latin typeface="Arial"/>
                <a:cs typeface="Arial"/>
              </a:rPr>
              <a:t>between </a:t>
            </a:r>
            <a:r>
              <a:rPr sz="3200" spc="-55" dirty="0">
                <a:latin typeface="Arial"/>
                <a:cs typeface="Arial"/>
              </a:rPr>
              <a:t>nodes </a:t>
            </a:r>
            <a:r>
              <a:rPr sz="3200" spc="-90" dirty="0">
                <a:latin typeface="Arial"/>
                <a:cs typeface="Arial"/>
              </a:rPr>
              <a:t>(e.g. </a:t>
            </a:r>
            <a:r>
              <a:rPr sz="3200" spc="-170" dirty="0">
                <a:latin typeface="Arial"/>
                <a:cs typeface="Arial"/>
              </a:rPr>
              <a:t>MPI)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440" dirty="0">
                <a:latin typeface="Arial"/>
                <a:cs typeface="Arial"/>
              </a:rPr>
              <a:t>V</a:t>
            </a:r>
            <a:r>
              <a:rPr sz="3200" spc="-105" dirty="0">
                <a:latin typeface="Arial"/>
                <a:cs typeface="Arial"/>
              </a:rPr>
              <a:t>ery </a:t>
            </a:r>
            <a:r>
              <a:rPr sz="3200" spc="-45" dirty="0">
                <a:latin typeface="Arial"/>
                <a:cs typeface="Arial"/>
              </a:rPr>
              <a:t>difficult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15" dirty="0">
                <a:latin typeface="Arial"/>
                <a:cs typeface="Arial"/>
              </a:rPr>
              <a:t>do </a:t>
            </a:r>
            <a:r>
              <a:rPr sz="3200" spc="-40" dirty="0">
                <a:latin typeface="Arial"/>
                <a:cs typeface="Arial"/>
              </a:rPr>
              <a:t>at </a:t>
            </a:r>
            <a:r>
              <a:rPr sz="3200" spc="-70" dirty="0">
                <a:latin typeface="Arial"/>
                <a:cs typeface="Arial"/>
              </a:rPr>
              <a:t>scale: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200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0" dirty="0">
                <a:latin typeface="Arial"/>
                <a:cs typeface="Arial"/>
              </a:rPr>
              <a:t>How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40" dirty="0">
                <a:latin typeface="Arial"/>
                <a:cs typeface="Arial"/>
              </a:rPr>
              <a:t>split p</a:t>
            </a:r>
            <a:r>
              <a:rPr sz="2700" spc="-50" dirty="0">
                <a:latin typeface="Arial"/>
                <a:cs typeface="Arial"/>
              </a:rPr>
              <a:t>r</a:t>
            </a:r>
            <a:r>
              <a:rPr sz="2700" spc="-45" dirty="0">
                <a:latin typeface="Arial"/>
                <a:cs typeface="Arial"/>
              </a:rPr>
              <a:t>oblem ac</a:t>
            </a:r>
            <a:r>
              <a:rPr sz="2700" spc="-80" dirty="0">
                <a:latin typeface="Arial"/>
                <a:cs typeface="Arial"/>
              </a:rPr>
              <a:t>r</a:t>
            </a:r>
            <a:r>
              <a:rPr sz="2700" spc="-45" dirty="0">
                <a:latin typeface="Arial"/>
                <a:cs typeface="Arial"/>
              </a:rPr>
              <a:t>oss nodes?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5"/>
              </a:spcBef>
            </a:pPr>
            <a:endParaRPr sz="600"/>
          </a:p>
          <a:p>
            <a:pPr marL="787400" indent="-228600">
              <a:lnSpc>
                <a:spcPct val="100000"/>
              </a:lnSpc>
              <a:buFont typeface="Arial"/>
              <a:buChar char="•"/>
              <a:tabLst>
                <a:tab pos="787400" algn="l"/>
              </a:tabLst>
            </a:pPr>
            <a:r>
              <a:rPr sz="2400" spc="-30" dirty="0">
                <a:latin typeface="Arial"/>
                <a:cs typeface="Arial"/>
              </a:rPr>
              <a:t>Must </a:t>
            </a:r>
            <a:r>
              <a:rPr sz="2400" spc="-35" dirty="0">
                <a:latin typeface="Arial"/>
                <a:cs typeface="Arial"/>
              </a:rPr>
              <a:t>consider </a:t>
            </a:r>
            <a:r>
              <a:rPr sz="2400" spc="-25" dirty="0">
                <a:latin typeface="Arial"/>
                <a:cs typeface="Arial"/>
              </a:rPr>
              <a:t>network </a:t>
            </a:r>
            <a:r>
              <a:rPr sz="2400" spc="-145" dirty="0">
                <a:latin typeface="Arial"/>
                <a:cs typeface="Arial"/>
              </a:rPr>
              <a:t>&amp; </a:t>
            </a:r>
            <a:r>
              <a:rPr sz="2400" spc="-25" dirty="0">
                <a:latin typeface="Arial"/>
                <a:cs typeface="Arial"/>
              </a:rPr>
              <a:t>data </a:t>
            </a:r>
            <a:r>
              <a:rPr sz="2400" spc="-50" dirty="0">
                <a:latin typeface="Arial"/>
                <a:cs typeface="Arial"/>
              </a:rPr>
              <a:t>locality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ts val="3185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0" dirty="0">
                <a:latin typeface="Arial"/>
                <a:cs typeface="Arial"/>
              </a:rPr>
              <a:t>How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65" dirty="0">
                <a:latin typeface="Arial"/>
                <a:cs typeface="Arial"/>
              </a:rPr>
              <a:t>deal </a:t>
            </a:r>
            <a:r>
              <a:rPr sz="2700" spc="-25" dirty="0">
                <a:latin typeface="Arial"/>
                <a:cs typeface="Arial"/>
              </a:rPr>
              <a:t>with </a:t>
            </a:r>
            <a:r>
              <a:rPr sz="2700" spc="-80" dirty="0">
                <a:latin typeface="Arial"/>
                <a:cs typeface="Arial"/>
              </a:rPr>
              <a:t>failu</a:t>
            </a:r>
            <a:r>
              <a:rPr sz="2700" spc="-125" dirty="0">
                <a:latin typeface="Arial"/>
                <a:cs typeface="Arial"/>
              </a:rPr>
              <a:t>r</a:t>
            </a:r>
            <a:r>
              <a:rPr sz="2700" spc="-75" dirty="0">
                <a:latin typeface="Arial"/>
                <a:cs typeface="Arial"/>
              </a:rPr>
              <a:t>es? </a:t>
            </a:r>
            <a:r>
              <a:rPr sz="2700" spc="-90" dirty="0">
                <a:latin typeface="Arial"/>
                <a:cs typeface="Arial"/>
              </a:rPr>
              <a:t>(inevitable </a:t>
            </a:r>
            <a:r>
              <a:rPr sz="2700" spc="-35" dirty="0">
                <a:latin typeface="Arial"/>
                <a:cs typeface="Arial"/>
              </a:rPr>
              <a:t>at </a:t>
            </a:r>
            <a:r>
              <a:rPr sz="2700" spc="-100" dirty="0">
                <a:latin typeface="Arial"/>
                <a:cs typeface="Arial"/>
              </a:rPr>
              <a:t>scale)</a:t>
            </a:r>
            <a:endParaRPr sz="27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125" dirty="0">
                <a:latin typeface="Arial"/>
                <a:cs typeface="Arial"/>
              </a:rPr>
              <a:t>Even </a:t>
            </a:r>
            <a:r>
              <a:rPr sz="2700" spc="-30" dirty="0">
                <a:latin typeface="Arial"/>
                <a:cs typeface="Arial"/>
              </a:rPr>
              <a:t>worse: </a:t>
            </a:r>
            <a:r>
              <a:rPr sz="2700" spc="-50" dirty="0">
                <a:latin typeface="Arial"/>
                <a:cs typeface="Arial"/>
              </a:rPr>
              <a:t>stragglers </a:t>
            </a:r>
            <a:r>
              <a:rPr sz="2700" spc="-85" dirty="0">
                <a:latin typeface="Arial"/>
                <a:cs typeface="Arial"/>
              </a:rPr>
              <a:t>(node </a:t>
            </a:r>
            <a:r>
              <a:rPr sz="2700" spc="-15" dirty="0">
                <a:latin typeface="Arial"/>
                <a:cs typeface="Arial"/>
              </a:rPr>
              <a:t>not </a:t>
            </a:r>
            <a:r>
              <a:rPr sz="2700" spc="-65" dirty="0">
                <a:latin typeface="Arial"/>
                <a:cs typeface="Arial"/>
              </a:rPr>
              <a:t>failed, </a:t>
            </a:r>
            <a:r>
              <a:rPr sz="2700" spc="10" dirty="0">
                <a:latin typeface="Arial"/>
                <a:cs typeface="Arial"/>
              </a:rPr>
              <a:t>but </a:t>
            </a:r>
            <a:r>
              <a:rPr sz="2700" spc="-80" dirty="0">
                <a:latin typeface="Arial"/>
                <a:cs typeface="Arial"/>
              </a:rPr>
              <a:t>slow)</a:t>
            </a:r>
            <a:endParaRPr sz="2700">
              <a:latin typeface="Arial"/>
              <a:cs typeface="Arial"/>
            </a:endParaRPr>
          </a:p>
          <a:p>
            <a:pPr marL="241300">
              <a:lnSpc>
                <a:spcPts val="3200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85" dirty="0">
                <a:latin typeface="Arial"/>
                <a:cs typeface="Arial"/>
              </a:rPr>
              <a:t>Ethe</a:t>
            </a:r>
            <a:r>
              <a:rPr sz="2700" spc="-10" dirty="0">
                <a:latin typeface="Arial"/>
                <a:cs typeface="Arial"/>
              </a:rPr>
              <a:t>r</a:t>
            </a:r>
            <a:r>
              <a:rPr sz="2700" spc="-40" dirty="0">
                <a:latin typeface="Arial"/>
                <a:cs typeface="Arial"/>
              </a:rPr>
              <a:t>net </a:t>
            </a:r>
            <a:r>
              <a:rPr sz="2700" spc="-30" dirty="0">
                <a:latin typeface="Arial"/>
                <a:cs typeface="Arial"/>
              </a:rPr>
              <a:t>networking </a:t>
            </a:r>
            <a:r>
              <a:rPr sz="2700" spc="-15" dirty="0">
                <a:latin typeface="Arial"/>
                <a:cs typeface="Arial"/>
              </a:rPr>
              <a:t>not </a:t>
            </a:r>
            <a:r>
              <a:rPr sz="2700" spc="-45" dirty="0">
                <a:latin typeface="Arial"/>
                <a:cs typeface="Arial"/>
              </a:rPr>
              <a:t>fast</a:t>
            </a:r>
            <a:endParaRPr sz="2700">
              <a:latin typeface="Arial"/>
              <a:cs typeface="Arial"/>
            </a:endParaRPr>
          </a:p>
          <a:p>
            <a:pPr marL="241300">
              <a:lnSpc>
                <a:spcPts val="3200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95" dirty="0">
                <a:latin typeface="Arial"/>
                <a:cs typeface="Arial"/>
              </a:rPr>
              <a:t>Have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35" dirty="0">
                <a:latin typeface="Arial"/>
                <a:cs typeface="Arial"/>
              </a:rPr>
              <a:t>write p</a:t>
            </a:r>
            <a:r>
              <a:rPr sz="2700" spc="-50" dirty="0">
                <a:latin typeface="Arial"/>
                <a:cs typeface="Arial"/>
              </a:rPr>
              <a:t>r</a:t>
            </a:r>
            <a:r>
              <a:rPr sz="2700" spc="-45" dirty="0">
                <a:latin typeface="Arial"/>
                <a:cs typeface="Arial"/>
              </a:rPr>
              <a:t>ograms for </a:t>
            </a:r>
            <a:r>
              <a:rPr sz="2700" spc="-60" dirty="0">
                <a:latin typeface="Arial"/>
                <a:cs typeface="Arial"/>
              </a:rPr>
              <a:t>each machine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243204" algn="ctr">
              <a:lnSpc>
                <a:spcPct val="100000"/>
              </a:lnSpc>
            </a:pPr>
            <a:r>
              <a:rPr sz="3200" spc="-145" dirty="0">
                <a:latin typeface="Arial"/>
                <a:cs typeface="Arial"/>
              </a:rPr>
              <a:t>Ra</a:t>
            </a:r>
            <a:r>
              <a:rPr sz="3200" spc="-135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ely </a:t>
            </a:r>
            <a:r>
              <a:rPr sz="3200" spc="-55" dirty="0">
                <a:latin typeface="Arial"/>
                <a:cs typeface="Arial"/>
              </a:rPr>
              <a:t>used </a:t>
            </a:r>
            <a:r>
              <a:rPr sz="3200" spc="-100" dirty="0">
                <a:latin typeface="Arial"/>
                <a:cs typeface="Arial"/>
              </a:rPr>
              <a:t>in </a:t>
            </a:r>
            <a:r>
              <a:rPr sz="3200" spc="-20" dirty="0">
                <a:latin typeface="Arial"/>
                <a:cs typeface="Arial"/>
              </a:rPr>
              <a:t>commodity </a:t>
            </a:r>
            <a:r>
              <a:rPr sz="3200" spc="-50" dirty="0">
                <a:latin typeface="Arial"/>
                <a:cs typeface="Arial"/>
              </a:rPr>
              <a:t>datacenters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750455"/>
            <a:ext cx="5424805" cy="824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6495"/>
              </a:lnSpc>
              <a:tabLst>
                <a:tab pos="1616710" algn="l"/>
                <a:tab pos="3221355" algn="l"/>
              </a:tabLst>
            </a:pPr>
            <a:r>
              <a:rPr sz="5500" spc="-150" dirty="0">
                <a:latin typeface="Arial"/>
                <a:cs typeface="Arial"/>
              </a:rPr>
              <a:t>Data	Flow	</a:t>
            </a:r>
            <a:r>
              <a:rPr sz="5500" spc="-90" dirty="0">
                <a:latin typeface="Arial"/>
                <a:cs typeface="Arial"/>
              </a:rPr>
              <a:t>Models</a:t>
            </a:r>
            <a:endParaRPr sz="5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7150">
              <a:lnSpc>
                <a:spcPts val="3800"/>
              </a:lnSpc>
            </a:pPr>
            <a:r>
              <a:rPr sz="3200" spc="-55" dirty="0">
                <a:latin typeface="Arial"/>
                <a:cs typeface="Arial"/>
              </a:rPr>
              <a:t>Restrict </a:t>
            </a:r>
            <a:r>
              <a:rPr sz="3200" spc="-45" dirty="0">
                <a:latin typeface="Arial"/>
                <a:cs typeface="Arial"/>
              </a:rPr>
              <a:t>the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55" dirty="0">
                <a:latin typeface="Arial"/>
                <a:cs typeface="Arial"/>
              </a:rPr>
              <a:t>ogramming </a:t>
            </a:r>
            <a:r>
              <a:rPr sz="3200" spc="-70" dirty="0">
                <a:latin typeface="Arial"/>
                <a:cs typeface="Arial"/>
              </a:rPr>
              <a:t>interface </a:t>
            </a:r>
            <a:r>
              <a:rPr sz="3200" spc="-35" dirty="0">
                <a:latin typeface="Arial"/>
                <a:cs typeface="Arial"/>
              </a:rPr>
              <a:t>so </a:t>
            </a:r>
            <a:r>
              <a:rPr sz="3200" spc="-30" dirty="0">
                <a:latin typeface="Arial"/>
                <a:cs typeface="Arial"/>
              </a:rPr>
              <a:t>that </a:t>
            </a:r>
            <a:r>
              <a:rPr sz="3200" spc="-45" dirty="0">
                <a:latin typeface="Arial"/>
                <a:cs typeface="Arial"/>
              </a:rPr>
              <a:t>the</a:t>
            </a:r>
            <a:r>
              <a:rPr sz="3200" spc="-50" dirty="0">
                <a:latin typeface="Arial"/>
                <a:cs typeface="Arial"/>
              </a:rPr>
              <a:t> system </a:t>
            </a:r>
            <a:r>
              <a:rPr sz="3200" spc="-55" dirty="0">
                <a:latin typeface="Arial"/>
                <a:cs typeface="Arial"/>
              </a:rPr>
              <a:t>can </a:t>
            </a:r>
            <a:r>
              <a:rPr sz="3200" spc="15" dirty="0">
                <a:latin typeface="Arial"/>
                <a:cs typeface="Arial"/>
              </a:rPr>
              <a:t>do </a:t>
            </a:r>
            <a:r>
              <a:rPr sz="3200" spc="-45" dirty="0">
                <a:latin typeface="Arial"/>
                <a:cs typeface="Arial"/>
              </a:rPr>
              <a:t>mo</a:t>
            </a:r>
            <a:r>
              <a:rPr sz="3200" spc="-85" dirty="0">
                <a:latin typeface="Arial"/>
                <a:cs typeface="Arial"/>
              </a:rPr>
              <a:t>r</a:t>
            </a:r>
            <a:r>
              <a:rPr sz="3200" spc="-125" dirty="0">
                <a:latin typeface="Arial"/>
                <a:cs typeface="Arial"/>
              </a:rPr>
              <a:t>e </a:t>
            </a:r>
            <a:r>
              <a:rPr sz="3200" spc="-60" dirty="0">
                <a:latin typeface="Arial"/>
                <a:cs typeface="Arial"/>
              </a:rPr>
              <a:t>automatically</a:t>
            </a:r>
            <a:endParaRPr sz="3200" dirty="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9"/>
              </a:spcBef>
            </a:pPr>
            <a:endParaRPr sz="8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3200" spc="-95" dirty="0">
                <a:latin typeface="Arial"/>
                <a:cs typeface="Arial"/>
              </a:rPr>
              <a:t>Exp</a:t>
            </a:r>
            <a:r>
              <a:rPr sz="3200" spc="-114" dirty="0">
                <a:latin typeface="Arial"/>
                <a:cs typeface="Arial"/>
              </a:rPr>
              <a:t>r</a:t>
            </a:r>
            <a:r>
              <a:rPr sz="3200" spc="-85" dirty="0">
                <a:latin typeface="Arial"/>
                <a:cs typeface="Arial"/>
              </a:rPr>
              <a:t>ess </a:t>
            </a:r>
            <a:r>
              <a:rPr sz="3200" spc="-45" dirty="0">
                <a:latin typeface="Arial"/>
                <a:cs typeface="Arial"/>
              </a:rPr>
              <a:t>jobs </a:t>
            </a:r>
            <a:r>
              <a:rPr sz="3200" spc="-105" dirty="0">
                <a:latin typeface="Arial"/>
                <a:cs typeface="Arial"/>
              </a:rPr>
              <a:t>as </a:t>
            </a:r>
            <a:r>
              <a:rPr sz="3200" spc="-50" dirty="0">
                <a:latin typeface="Arial"/>
                <a:cs typeface="Arial"/>
              </a:rPr>
              <a:t>graphs </a:t>
            </a:r>
            <a:r>
              <a:rPr sz="3200" spc="-40" dirty="0">
                <a:latin typeface="Arial"/>
                <a:cs typeface="Arial"/>
              </a:rPr>
              <a:t>of </a:t>
            </a:r>
            <a:r>
              <a:rPr sz="3200" spc="-85" dirty="0">
                <a:latin typeface="Arial"/>
                <a:cs typeface="Arial"/>
              </a:rPr>
              <a:t>high-level </a:t>
            </a:r>
            <a:r>
              <a:rPr sz="3200" spc="-45" dirty="0">
                <a:latin typeface="Arial"/>
                <a:cs typeface="Arial"/>
              </a:rPr>
              <a:t>operators</a:t>
            </a:r>
            <a:endParaRPr sz="3200" dirty="0">
              <a:latin typeface="Arial"/>
              <a:cs typeface="Arial"/>
            </a:endParaRPr>
          </a:p>
          <a:p>
            <a:pPr marL="469900" marR="188595" indent="-228600">
              <a:lnSpc>
                <a:spcPts val="3200"/>
              </a:lnSpc>
              <a:spcBef>
                <a:spcPts val="200"/>
              </a:spcBef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60" dirty="0">
                <a:latin typeface="Arial"/>
                <a:cs typeface="Arial"/>
              </a:rPr>
              <a:t>System </a:t>
            </a:r>
            <a:r>
              <a:rPr sz="2700" spc="-15" dirty="0">
                <a:latin typeface="Arial"/>
                <a:cs typeface="Arial"/>
              </a:rPr>
              <a:t>picks how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40" dirty="0">
                <a:latin typeface="Arial"/>
                <a:cs typeface="Arial"/>
              </a:rPr>
              <a:t>split </a:t>
            </a:r>
            <a:r>
              <a:rPr sz="2700" spc="-60" dirty="0">
                <a:latin typeface="Arial"/>
                <a:cs typeface="Arial"/>
              </a:rPr>
              <a:t>each </a:t>
            </a:r>
            <a:r>
              <a:rPr sz="2700" spc="-25" dirty="0">
                <a:latin typeface="Arial"/>
                <a:cs typeface="Arial"/>
              </a:rPr>
              <a:t>operator </a:t>
            </a:r>
            <a:r>
              <a:rPr sz="2700" spc="-35" dirty="0">
                <a:latin typeface="Arial"/>
                <a:cs typeface="Arial"/>
              </a:rPr>
              <a:t>into </a:t>
            </a:r>
            <a:r>
              <a:rPr sz="2700" spc="-40" dirty="0">
                <a:latin typeface="Arial"/>
                <a:cs typeface="Arial"/>
              </a:rPr>
              <a:t>tasks and </a:t>
            </a:r>
            <a:r>
              <a:rPr sz="2700" spc="-50" dirty="0">
                <a:latin typeface="Arial"/>
                <a:cs typeface="Arial"/>
              </a:rPr>
              <a:t>whe</a:t>
            </a:r>
            <a:r>
              <a:rPr sz="2700" spc="-80" dirty="0">
                <a:latin typeface="Arial"/>
                <a:cs typeface="Arial"/>
              </a:rPr>
              <a:t>r</a:t>
            </a:r>
            <a:r>
              <a:rPr sz="2700" spc="-105" dirty="0">
                <a:latin typeface="Arial"/>
                <a:cs typeface="Arial"/>
              </a:rPr>
              <a:t>e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55" dirty="0">
                <a:latin typeface="Arial"/>
                <a:cs typeface="Arial"/>
              </a:rPr>
              <a:t>run </a:t>
            </a:r>
            <a:r>
              <a:rPr sz="2700" spc="-60" dirty="0">
                <a:latin typeface="Arial"/>
                <a:cs typeface="Arial"/>
              </a:rPr>
              <a:t>each </a:t>
            </a:r>
            <a:r>
              <a:rPr sz="2700" spc="-40" dirty="0">
                <a:latin typeface="Arial"/>
                <a:cs typeface="Arial"/>
              </a:rPr>
              <a:t>task</a:t>
            </a:r>
            <a:endParaRPr sz="2700" dirty="0">
              <a:latin typeface="Arial"/>
              <a:cs typeface="Arial"/>
            </a:endParaRPr>
          </a:p>
          <a:p>
            <a:pPr marL="241300">
              <a:lnSpc>
                <a:spcPts val="3045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100" dirty="0">
                <a:latin typeface="Arial"/>
                <a:cs typeface="Arial"/>
              </a:rPr>
              <a:t>Run </a:t>
            </a:r>
            <a:r>
              <a:rPr sz="2700" spc="-25" dirty="0">
                <a:latin typeface="Arial"/>
                <a:cs typeface="Arial"/>
              </a:rPr>
              <a:t>parts </a:t>
            </a:r>
            <a:r>
              <a:rPr sz="2700" spc="-15" dirty="0">
                <a:latin typeface="Arial"/>
                <a:cs typeface="Arial"/>
              </a:rPr>
              <a:t>twice </a:t>
            </a:r>
            <a:r>
              <a:rPr sz="2700" spc="-55" dirty="0">
                <a:latin typeface="Arial"/>
                <a:cs typeface="Arial"/>
              </a:rPr>
              <a:t>fault </a:t>
            </a:r>
            <a:r>
              <a:rPr sz="2700" spc="-105" dirty="0">
                <a:latin typeface="Arial"/>
                <a:cs typeface="Arial"/>
              </a:rPr>
              <a:t>r</a:t>
            </a:r>
            <a:r>
              <a:rPr sz="2700" spc="-70" dirty="0">
                <a:latin typeface="Arial"/>
                <a:cs typeface="Arial"/>
              </a:rPr>
              <a:t>ecovery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39" y="5931130"/>
            <a:ext cx="5297805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50" dirty="0">
                <a:latin typeface="Arial"/>
                <a:cs typeface="Arial"/>
              </a:rPr>
              <a:t>Biggest </a:t>
            </a:r>
            <a:r>
              <a:rPr sz="3200" spc="-65" dirty="0">
                <a:latin typeface="Arial"/>
                <a:cs typeface="Arial"/>
              </a:rPr>
              <a:t>example: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MapReduce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76603" y="4788130"/>
            <a:ext cx="960119" cy="49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0388" y="4800600"/>
            <a:ext cx="635923" cy="473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5969" y="4815541"/>
            <a:ext cx="861512" cy="3886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5969" y="4815541"/>
            <a:ext cx="861512" cy="388675"/>
          </a:xfrm>
          <a:custGeom>
            <a:avLst/>
            <a:gdLst/>
            <a:ahLst/>
            <a:cxnLst/>
            <a:rect l="l" t="t" r="r" b="b"/>
            <a:pathLst>
              <a:path w="861512" h="388675">
                <a:moveTo>
                  <a:pt x="0" y="64780"/>
                </a:moveTo>
                <a:lnTo>
                  <a:pt x="13449" y="25257"/>
                </a:lnTo>
                <a:lnTo>
                  <a:pt x="47403" y="2357"/>
                </a:lnTo>
                <a:lnTo>
                  <a:pt x="796731" y="0"/>
                </a:lnTo>
                <a:lnTo>
                  <a:pt x="811160" y="1612"/>
                </a:lnTo>
                <a:lnTo>
                  <a:pt x="846209" y="22963"/>
                </a:lnTo>
                <a:lnTo>
                  <a:pt x="861437" y="61619"/>
                </a:lnTo>
                <a:lnTo>
                  <a:pt x="861512" y="323894"/>
                </a:lnTo>
                <a:lnTo>
                  <a:pt x="859899" y="338324"/>
                </a:lnTo>
                <a:lnTo>
                  <a:pt x="838549" y="373372"/>
                </a:lnTo>
                <a:lnTo>
                  <a:pt x="799893" y="388600"/>
                </a:lnTo>
                <a:lnTo>
                  <a:pt x="64780" y="388675"/>
                </a:lnTo>
                <a:lnTo>
                  <a:pt x="50351" y="387062"/>
                </a:lnTo>
                <a:lnTo>
                  <a:pt x="15303" y="365712"/>
                </a:lnTo>
                <a:lnTo>
                  <a:pt x="75" y="327056"/>
                </a:lnTo>
                <a:lnTo>
                  <a:pt x="0" y="64780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91508" y="4849859"/>
            <a:ext cx="53594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6603" y="5436523"/>
            <a:ext cx="960119" cy="494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0388" y="5453148"/>
            <a:ext cx="635923" cy="4696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5969" y="5462389"/>
            <a:ext cx="861512" cy="3954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5969" y="5462389"/>
            <a:ext cx="861512" cy="395447"/>
          </a:xfrm>
          <a:custGeom>
            <a:avLst/>
            <a:gdLst/>
            <a:ahLst/>
            <a:cxnLst/>
            <a:rect l="l" t="t" r="r" b="b"/>
            <a:pathLst>
              <a:path w="861512" h="395447">
                <a:moveTo>
                  <a:pt x="0" y="65908"/>
                </a:moveTo>
                <a:lnTo>
                  <a:pt x="13246" y="26271"/>
                </a:lnTo>
                <a:lnTo>
                  <a:pt x="46807" y="2810"/>
                </a:lnTo>
                <a:lnTo>
                  <a:pt x="795603" y="0"/>
                </a:lnTo>
                <a:lnTo>
                  <a:pt x="810041" y="1586"/>
                </a:lnTo>
                <a:lnTo>
                  <a:pt x="845316" y="22633"/>
                </a:lnTo>
                <a:lnTo>
                  <a:pt x="861325" y="60906"/>
                </a:lnTo>
                <a:lnTo>
                  <a:pt x="861512" y="329538"/>
                </a:lnTo>
                <a:lnTo>
                  <a:pt x="859926" y="343976"/>
                </a:lnTo>
                <a:lnTo>
                  <a:pt x="838879" y="379251"/>
                </a:lnTo>
                <a:lnTo>
                  <a:pt x="800606" y="395260"/>
                </a:lnTo>
                <a:lnTo>
                  <a:pt x="65909" y="395447"/>
                </a:lnTo>
                <a:lnTo>
                  <a:pt x="51471" y="393861"/>
                </a:lnTo>
                <a:lnTo>
                  <a:pt x="16195" y="372814"/>
                </a:lnTo>
                <a:lnTo>
                  <a:pt x="187" y="334541"/>
                </a:lnTo>
                <a:lnTo>
                  <a:pt x="0" y="65908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91839" y="5500094"/>
            <a:ext cx="53594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076603" y="6072447"/>
            <a:ext cx="960119" cy="490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30388" y="6089072"/>
            <a:ext cx="635923" cy="4696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25969" y="6100537"/>
            <a:ext cx="861512" cy="3900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25969" y="6100537"/>
            <a:ext cx="861512" cy="390029"/>
          </a:xfrm>
          <a:custGeom>
            <a:avLst/>
            <a:gdLst/>
            <a:ahLst/>
            <a:cxnLst/>
            <a:rect l="l" t="t" r="r" b="b"/>
            <a:pathLst>
              <a:path w="861512" h="390029">
                <a:moveTo>
                  <a:pt x="0" y="65006"/>
                </a:moveTo>
                <a:lnTo>
                  <a:pt x="13408" y="25459"/>
                </a:lnTo>
                <a:lnTo>
                  <a:pt x="47283" y="2445"/>
                </a:lnTo>
                <a:lnTo>
                  <a:pt x="796506" y="0"/>
                </a:lnTo>
                <a:lnTo>
                  <a:pt x="810937" y="1607"/>
                </a:lnTo>
                <a:lnTo>
                  <a:pt x="846032" y="22896"/>
                </a:lnTo>
                <a:lnTo>
                  <a:pt x="861418" y="61476"/>
                </a:lnTo>
                <a:lnTo>
                  <a:pt x="861512" y="325023"/>
                </a:lnTo>
                <a:lnTo>
                  <a:pt x="859905" y="339454"/>
                </a:lnTo>
                <a:lnTo>
                  <a:pt x="838616" y="374549"/>
                </a:lnTo>
                <a:lnTo>
                  <a:pt x="800036" y="389935"/>
                </a:lnTo>
                <a:lnTo>
                  <a:pt x="65006" y="390029"/>
                </a:lnTo>
                <a:lnTo>
                  <a:pt x="50575" y="388422"/>
                </a:lnTo>
                <a:lnTo>
                  <a:pt x="15480" y="367133"/>
                </a:lnTo>
                <a:lnTo>
                  <a:pt x="94" y="328553"/>
                </a:lnTo>
                <a:lnTo>
                  <a:pt x="0" y="65006"/>
                </a:lnTo>
                <a:close/>
              </a:path>
            </a:pathLst>
          </a:custGeom>
          <a:ln w="9524">
            <a:solidFill>
              <a:srgbClr val="5B92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91575" y="6135532"/>
            <a:ext cx="535940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Map</a:t>
            </a:r>
            <a:endParaRPr sz="2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830588" y="4946072"/>
            <a:ext cx="1209501" cy="5112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22028" y="4971010"/>
            <a:ext cx="1018309" cy="473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2407" y="4972158"/>
            <a:ext cx="1109191" cy="41360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82407" y="4972158"/>
            <a:ext cx="1109191" cy="413601"/>
          </a:xfrm>
          <a:custGeom>
            <a:avLst/>
            <a:gdLst/>
            <a:ahLst/>
            <a:cxnLst/>
            <a:rect l="l" t="t" r="r" b="b"/>
            <a:pathLst>
              <a:path w="1109191" h="413601">
                <a:moveTo>
                  <a:pt x="0" y="68934"/>
                </a:moveTo>
                <a:lnTo>
                  <a:pt x="12729" y="29013"/>
                </a:lnTo>
                <a:lnTo>
                  <a:pt x="45271" y="4168"/>
                </a:lnTo>
                <a:lnTo>
                  <a:pt x="1040256" y="0"/>
                </a:lnTo>
                <a:lnTo>
                  <a:pt x="1054716" y="1519"/>
                </a:lnTo>
                <a:lnTo>
                  <a:pt x="1090553" y="21793"/>
                </a:lnTo>
                <a:lnTo>
                  <a:pt x="1108489" y="59056"/>
                </a:lnTo>
                <a:lnTo>
                  <a:pt x="1109191" y="344666"/>
                </a:lnTo>
                <a:lnTo>
                  <a:pt x="1107672" y="359126"/>
                </a:lnTo>
                <a:lnTo>
                  <a:pt x="1087397" y="394963"/>
                </a:lnTo>
                <a:lnTo>
                  <a:pt x="1050135" y="412899"/>
                </a:lnTo>
                <a:lnTo>
                  <a:pt x="68935" y="413601"/>
                </a:lnTo>
                <a:lnTo>
                  <a:pt x="54475" y="412082"/>
                </a:lnTo>
                <a:lnTo>
                  <a:pt x="18638" y="391807"/>
                </a:lnTo>
                <a:lnTo>
                  <a:pt x="702" y="354545"/>
                </a:lnTo>
                <a:lnTo>
                  <a:pt x="0" y="68934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82707" y="5018938"/>
            <a:ext cx="915035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endParaRPr sz="2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830588" y="5868785"/>
            <a:ext cx="1209501" cy="4946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2028" y="5885410"/>
            <a:ext cx="1018309" cy="4738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2407" y="5898073"/>
            <a:ext cx="1109191" cy="3920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82407" y="5898073"/>
            <a:ext cx="1109191" cy="392089"/>
          </a:xfrm>
          <a:custGeom>
            <a:avLst/>
            <a:gdLst/>
            <a:ahLst/>
            <a:cxnLst/>
            <a:rect l="l" t="t" r="r" b="b"/>
            <a:pathLst>
              <a:path w="1109191" h="392089">
                <a:moveTo>
                  <a:pt x="0" y="65349"/>
                </a:moveTo>
                <a:lnTo>
                  <a:pt x="13346" y="25768"/>
                </a:lnTo>
                <a:lnTo>
                  <a:pt x="47100" y="2582"/>
                </a:lnTo>
                <a:lnTo>
                  <a:pt x="1043841" y="0"/>
                </a:lnTo>
                <a:lnTo>
                  <a:pt x="1058275" y="1599"/>
                </a:lnTo>
                <a:lnTo>
                  <a:pt x="1093439" y="22795"/>
                </a:lnTo>
                <a:lnTo>
                  <a:pt x="1109065" y="61258"/>
                </a:lnTo>
                <a:lnTo>
                  <a:pt x="1109191" y="326739"/>
                </a:lnTo>
                <a:lnTo>
                  <a:pt x="1107592" y="341173"/>
                </a:lnTo>
                <a:lnTo>
                  <a:pt x="1086395" y="376337"/>
                </a:lnTo>
                <a:lnTo>
                  <a:pt x="1047933" y="391963"/>
                </a:lnTo>
                <a:lnTo>
                  <a:pt x="65350" y="392089"/>
                </a:lnTo>
                <a:lnTo>
                  <a:pt x="50916" y="390490"/>
                </a:lnTo>
                <a:lnTo>
                  <a:pt x="15752" y="369294"/>
                </a:lnTo>
                <a:lnTo>
                  <a:pt x="126" y="330831"/>
                </a:lnTo>
                <a:lnTo>
                  <a:pt x="0" y="65349"/>
                </a:lnTo>
                <a:close/>
              </a:path>
            </a:pathLst>
          </a:custGeom>
          <a:ln w="9524">
            <a:solidFill>
              <a:srgbClr val="CC615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982451" y="5934099"/>
            <a:ext cx="915035" cy="327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87482" y="5025207"/>
            <a:ext cx="874652" cy="99871"/>
          </a:xfrm>
          <a:custGeom>
            <a:avLst/>
            <a:gdLst/>
            <a:ahLst/>
            <a:cxnLst/>
            <a:rect l="l" t="t" r="r" b="b"/>
            <a:pathLst>
              <a:path w="874652" h="99871">
                <a:moveTo>
                  <a:pt x="0" y="0"/>
                </a:moveTo>
                <a:lnTo>
                  <a:pt x="874652" y="9987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4364" y="5055072"/>
            <a:ext cx="82911" cy="126179"/>
          </a:xfrm>
          <a:custGeom>
            <a:avLst/>
            <a:gdLst/>
            <a:ahLst/>
            <a:cxnLst/>
            <a:rect l="l" t="t" r="r" b="b"/>
            <a:pathLst>
              <a:path w="82911" h="126179">
                <a:moveTo>
                  <a:pt x="14408" y="0"/>
                </a:moveTo>
                <a:lnTo>
                  <a:pt x="0" y="126179"/>
                </a:lnTo>
                <a:lnTo>
                  <a:pt x="82911" y="71734"/>
                </a:lnTo>
                <a:lnTo>
                  <a:pt x="144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87482" y="5025207"/>
            <a:ext cx="879863" cy="1024282"/>
          </a:xfrm>
          <a:custGeom>
            <a:avLst/>
            <a:gdLst/>
            <a:ahLst/>
            <a:cxnLst/>
            <a:rect l="l" t="t" r="r" b="b"/>
            <a:pathLst>
              <a:path w="879863" h="1024282">
                <a:moveTo>
                  <a:pt x="0" y="0"/>
                </a:moveTo>
                <a:lnTo>
                  <a:pt x="879863" y="1024282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79456" y="5961871"/>
            <a:ext cx="97820" cy="99178"/>
          </a:xfrm>
          <a:custGeom>
            <a:avLst/>
            <a:gdLst/>
            <a:ahLst/>
            <a:cxnLst/>
            <a:rect l="l" t="t" r="r" b="b"/>
            <a:pathLst>
              <a:path w="97820" h="99178">
                <a:moveTo>
                  <a:pt x="96337" y="0"/>
                </a:moveTo>
                <a:lnTo>
                  <a:pt x="0" y="82753"/>
                </a:lnTo>
                <a:lnTo>
                  <a:pt x="97820" y="99178"/>
                </a:lnTo>
                <a:lnTo>
                  <a:pt x="963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87482" y="5228417"/>
            <a:ext cx="880078" cy="1063788"/>
          </a:xfrm>
          <a:custGeom>
            <a:avLst/>
            <a:gdLst/>
            <a:ahLst/>
            <a:cxnLst/>
            <a:rect l="l" t="t" r="r" b="b"/>
            <a:pathLst>
              <a:path w="880078" h="1063788">
                <a:moveTo>
                  <a:pt x="0" y="1063788"/>
                </a:moveTo>
                <a:lnTo>
                  <a:pt x="880078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9776" y="5216674"/>
            <a:ext cx="97853" cy="99189"/>
          </a:xfrm>
          <a:custGeom>
            <a:avLst/>
            <a:gdLst/>
            <a:ahLst/>
            <a:cxnLst/>
            <a:rect l="l" t="t" r="r" b="b"/>
            <a:pathLst>
              <a:path w="97853" h="99189">
                <a:moveTo>
                  <a:pt x="97500" y="0"/>
                </a:moveTo>
                <a:lnTo>
                  <a:pt x="0" y="18234"/>
                </a:lnTo>
                <a:lnTo>
                  <a:pt x="97853" y="99189"/>
                </a:lnTo>
                <a:lnTo>
                  <a:pt x="97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87482" y="5659903"/>
            <a:ext cx="876262" cy="454155"/>
          </a:xfrm>
          <a:custGeom>
            <a:avLst/>
            <a:gdLst/>
            <a:ahLst/>
            <a:cxnLst/>
            <a:rect l="l" t="t" r="r" b="b"/>
            <a:pathLst>
              <a:path w="876262" h="454155">
                <a:moveTo>
                  <a:pt x="0" y="0"/>
                </a:moveTo>
                <a:lnTo>
                  <a:pt x="876262" y="454155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80403" y="6029630"/>
            <a:ext cx="96873" cy="112755"/>
          </a:xfrm>
          <a:custGeom>
            <a:avLst/>
            <a:gdLst/>
            <a:ahLst/>
            <a:cxnLst/>
            <a:rect l="l" t="t" r="r" b="b"/>
            <a:pathLst>
              <a:path w="96873" h="112755">
                <a:moveTo>
                  <a:pt x="58439" y="0"/>
                </a:moveTo>
                <a:lnTo>
                  <a:pt x="0" y="112755"/>
                </a:lnTo>
                <a:lnTo>
                  <a:pt x="96873" y="91441"/>
                </a:lnTo>
                <a:lnTo>
                  <a:pt x="58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87482" y="5176724"/>
            <a:ext cx="876447" cy="483179"/>
          </a:xfrm>
          <a:custGeom>
            <a:avLst/>
            <a:gdLst/>
            <a:ahLst/>
            <a:cxnLst/>
            <a:rect l="l" t="t" r="r" b="b"/>
            <a:pathLst>
              <a:path w="876447" h="483179">
                <a:moveTo>
                  <a:pt x="0" y="483179"/>
                </a:moveTo>
                <a:lnTo>
                  <a:pt x="876447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79887" y="5150546"/>
            <a:ext cx="97388" cy="111217"/>
          </a:xfrm>
          <a:custGeom>
            <a:avLst/>
            <a:gdLst/>
            <a:ahLst/>
            <a:cxnLst/>
            <a:rect l="l" t="t" r="r" b="b"/>
            <a:pathLst>
              <a:path w="97388" h="111217">
                <a:moveTo>
                  <a:pt x="0" y="0"/>
                </a:moveTo>
                <a:lnTo>
                  <a:pt x="61314" y="111217"/>
                </a:lnTo>
                <a:lnTo>
                  <a:pt x="97388" y="188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87482" y="6183750"/>
            <a:ext cx="874669" cy="108455"/>
          </a:xfrm>
          <a:custGeom>
            <a:avLst/>
            <a:gdLst/>
            <a:ahLst/>
            <a:cxnLst/>
            <a:rect l="l" t="t" r="r" b="b"/>
            <a:pathLst>
              <a:path w="874669" h="108455">
                <a:moveTo>
                  <a:pt x="0" y="108455"/>
                </a:moveTo>
                <a:lnTo>
                  <a:pt x="87466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93842" y="6128234"/>
            <a:ext cx="83433" cy="126034"/>
          </a:xfrm>
          <a:custGeom>
            <a:avLst/>
            <a:gdLst/>
            <a:ahLst/>
            <a:cxnLst/>
            <a:rect l="l" t="t" r="r" b="b"/>
            <a:pathLst>
              <a:path w="83433" h="126034">
                <a:moveTo>
                  <a:pt x="0" y="0"/>
                </a:moveTo>
                <a:lnTo>
                  <a:pt x="15627" y="126034"/>
                </a:lnTo>
                <a:lnTo>
                  <a:pt x="83433" y="536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82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125" dirty="0">
                <a:latin typeface="Arial"/>
                <a:cs typeface="Arial"/>
              </a:rPr>
              <a:t>Example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80" dirty="0">
                <a:latin typeface="Arial"/>
                <a:cs typeface="Arial"/>
              </a:rPr>
              <a:t>MapReduce</a:t>
            </a:r>
            <a:r>
              <a:rPr sz="4400" spc="-5" dirty="0">
                <a:latin typeface="Arial"/>
                <a:cs typeface="Arial"/>
              </a:rPr>
              <a:t> </a:t>
            </a:r>
            <a:r>
              <a:rPr sz="4400" spc="-85" dirty="0">
                <a:latin typeface="Arial"/>
                <a:cs typeface="Arial"/>
              </a:rPr>
              <a:t>Algorithms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743652"/>
            <a:ext cx="5537835" cy="4441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1900"/>
              </a:lnSpc>
            </a:pPr>
            <a:r>
              <a:rPr sz="3200" spc="-45" dirty="0">
                <a:latin typeface="Arial"/>
                <a:cs typeface="Arial"/>
              </a:rPr>
              <a:t>Matrix-vector </a:t>
            </a:r>
            <a:r>
              <a:rPr sz="3200" spc="-55" dirty="0">
                <a:latin typeface="Arial"/>
                <a:cs typeface="Arial"/>
              </a:rPr>
              <a:t>multiplication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5" dirty="0">
                <a:latin typeface="Arial"/>
                <a:cs typeface="Arial"/>
              </a:rPr>
              <a:t>Power </a:t>
            </a:r>
            <a:r>
              <a:rPr sz="3200" spc="-65" dirty="0">
                <a:latin typeface="Arial"/>
                <a:cs typeface="Arial"/>
              </a:rPr>
              <a:t>iteration </a:t>
            </a:r>
            <a:r>
              <a:rPr sz="3200" spc="-90" dirty="0">
                <a:latin typeface="Arial"/>
                <a:cs typeface="Arial"/>
              </a:rPr>
              <a:t>(e.g. </a:t>
            </a:r>
            <a:r>
              <a:rPr sz="3200" spc="-125" dirty="0">
                <a:latin typeface="Arial"/>
                <a:cs typeface="Arial"/>
              </a:rPr>
              <a:t>PageRank)</a:t>
            </a:r>
            <a:r>
              <a:rPr sz="3200" spc="-65" dirty="0">
                <a:latin typeface="Arial"/>
                <a:cs typeface="Arial"/>
              </a:rPr>
              <a:t> Gradient </a:t>
            </a:r>
            <a:r>
              <a:rPr sz="3200" spc="-35" dirty="0">
                <a:latin typeface="Arial"/>
                <a:cs typeface="Arial"/>
              </a:rPr>
              <a:t>descent methods</a:t>
            </a:r>
            <a:r>
              <a:rPr sz="3200" spc="-30" dirty="0">
                <a:latin typeface="Arial"/>
                <a:cs typeface="Arial"/>
              </a:rPr>
              <a:t> Stochastic </a:t>
            </a:r>
            <a:r>
              <a:rPr sz="3200" spc="-180" dirty="0">
                <a:latin typeface="Arial"/>
                <a:cs typeface="Arial"/>
              </a:rPr>
              <a:t>SVD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200" spc="-560" dirty="0">
                <a:latin typeface="Arial"/>
                <a:cs typeface="Arial"/>
              </a:rPr>
              <a:t>T</a:t>
            </a:r>
            <a:r>
              <a:rPr sz="3200" spc="-130" dirty="0">
                <a:latin typeface="Arial"/>
                <a:cs typeface="Arial"/>
              </a:rPr>
              <a:t>all </a:t>
            </a:r>
            <a:r>
              <a:rPr sz="3200" spc="-80" dirty="0">
                <a:latin typeface="Arial"/>
                <a:cs typeface="Arial"/>
              </a:rPr>
              <a:t>skinny </a:t>
            </a:r>
            <a:r>
              <a:rPr sz="3200" spc="-170" dirty="0">
                <a:latin typeface="Arial"/>
                <a:cs typeface="Arial"/>
              </a:rPr>
              <a:t>QR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2907665">
              <a:lnSpc>
                <a:spcPct val="100000"/>
              </a:lnSpc>
            </a:pPr>
            <a:r>
              <a:rPr sz="3200" spc="-100" dirty="0">
                <a:solidFill>
                  <a:srgbClr val="3366FF"/>
                </a:solidFill>
                <a:latin typeface="Arial"/>
                <a:cs typeface="Arial"/>
              </a:rPr>
              <a:t>Many </a:t>
            </a:r>
            <a:r>
              <a:rPr sz="3200" spc="-60" dirty="0">
                <a:solidFill>
                  <a:srgbClr val="3366FF"/>
                </a:solidFill>
                <a:latin typeface="Arial"/>
                <a:cs typeface="Arial"/>
              </a:rPr>
              <a:t>others!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803795"/>
            <a:ext cx="7952105" cy="720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665"/>
              </a:lnSpc>
              <a:tabLst>
                <a:tab pos="1344295" algn="l"/>
                <a:tab pos="2541270" algn="l"/>
                <a:tab pos="3027045" algn="l"/>
                <a:tab pos="4427220" algn="l"/>
                <a:tab pos="5827395" algn="l"/>
              </a:tabLst>
            </a:pPr>
            <a:r>
              <a:rPr sz="4800" spc="-160" dirty="0">
                <a:latin typeface="Arial"/>
                <a:cs typeface="Arial"/>
              </a:rPr>
              <a:t>Why	</a:t>
            </a:r>
            <a:r>
              <a:rPr sz="4800" spc="-175" dirty="0">
                <a:latin typeface="Arial"/>
                <a:cs typeface="Arial"/>
              </a:rPr>
              <a:t>Use	</a:t>
            </a:r>
            <a:r>
              <a:rPr sz="4800" spc="-190" dirty="0">
                <a:latin typeface="Arial"/>
                <a:cs typeface="Arial"/>
              </a:rPr>
              <a:t>a	</a:t>
            </a:r>
            <a:r>
              <a:rPr sz="4800" spc="-130" dirty="0">
                <a:latin typeface="Arial"/>
                <a:cs typeface="Arial"/>
              </a:rPr>
              <a:t>Data	Flow	</a:t>
            </a:r>
            <a:r>
              <a:rPr sz="4800" spc="-155" dirty="0">
                <a:latin typeface="Arial"/>
                <a:cs typeface="Arial"/>
              </a:rPr>
              <a:t>Engine?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39" y="1996758"/>
            <a:ext cx="8029575" cy="393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150" dirty="0">
                <a:latin typeface="Arial"/>
                <a:cs typeface="Arial"/>
              </a:rPr>
              <a:t>Ease </a:t>
            </a:r>
            <a:r>
              <a:rPr sz="3200" spc="-40" dirty="0">
                <a:latin typeface="Arial"/>
                <a:cs typeface="Arial"/>
              </a:rPr>
              <a:t>of p</a:t>
            </a:r>
            <a:r>
              <a:rPr sz="3200" spc="-60" dirty="0">
                <a:latin typeface="Arial"/>
                <a:cs typeface="Arial"/>
              </a:rPr>
              <a:t>r</a:t>
            </a:r>
            <a:r>
              <a:rPr sz="3200" spc="-55" dirty="0">
                <a:latin typeface="Arial"/>
                <a:cs typeface="Arial"/>
              </a:rPr>
              <a:t>ogramming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200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60" dirty="0">
                <a:latin typeface="Arial"/>
                <a:cs typeface="Arial"/>
              </a:rPr>
              <a:t>High-level </a:t>
            </a:r>
            <a:r>
              <a:rPr sz="2700" spc="-40" dirty="0">
                <a:latin typeface="Arial"/>
                <a:cs typeface="Arial"/>
              </a:rPr>
              <a:t>functions </a:t>
            </a:r>
            <a:r>
              <a:rPr sz="2700" spc="-50" dirty="0">
                <a:latin typeface="Arial"/>
                <a:cs typeface="Arial"/>
              </a:rPr>
              <a:t>instead </a:t>
            </a:r>
            <a:r>
              <a:rPr sz="2700" spc="-35" dirty="0">
                <a:latin typeface="Arial"/>
                <a:cs typeface="Arial"/>
              </a:rPr>
              <a:t>of </a:t>
            </a:r>
            <a:r>
              <a:rPr sz="2700" spc="-65" dirty="0">
                <a:latin typeface="Arial"/>
                <a:cs typeface="Arial"/>
              </a:rPr>
              <a:t>message </a:t>
            </a:r>
            <a:r>
              <a:rPr sz="2700" spc="-55" dirty="0">
                <a:latin typeface="Arial"/>
                <a:cs typeface="Arial"/>
              </a:rPr>
              <a:t>passing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200" spc="-50" dirty="0">
                <a:latin typeface="Arial"/>
                <a:cs typeface="Arial"/>
              </a:rPr>
              <a:t>W</a:t>
            </a:r>
            <a:r>
              <a:rPr sz="3200" spc="-75" dirty="0">
                <a:latin typeface="Arial"/>
                <a:cs typeface="Arial"/>
              </a:rPr>
              <a:t>ide </a:t>
            </a:r>
            <a:r>
              <a:rPr sz="3200" spc="-50" dirty="0">
                <a:latin typeface="Arial"/>
                <a:cs typeface="Arial"/>
              </a:rPr>
              <a:t>deployment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60"/>
              </a:spcBef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40" dirty="0">
                <a:latin typeface="Arial"/>
                <a:cs typeface="Arial"/>
              </a:rPr>
              <a:t>Mo</a:t>
            </a:r>
            <a:r>
              <a:rPr sz="2700" spc="-70" dirty="0">
                <a:latin typeface="Arial"/>
                <a:cs typeface="Arial"/>
              </a:rPr>
              <a:t>r</a:t>
            </a:r>
            <a:r>
              <a:rPr sz="2700" spc="-105" dirty="0">
                <a:latin typeface="Arial"/>
                <a:cs typeface="Arial"/>
              </a:rPr>
              <a:t>e common </a:t>
            </a:r>
            <a:r>
              <a:rPr sz="2700" spc="-40" dirty="0">
                <a:latin typeface="Arial"/>
                <a:cs typeface="Arial"/>
              </a:rPr>
              <a:t>than </a:t>
            </a:r>
            <a:r>
              <a:rPr sz="2700" spc="-85" dirty="0">
                <a:latin typeface="Arial"/>
                <a:cs typeface="Arial"/>
              </a:rPr>
              <a:t>MPI, </a:t>
            </a:r>
            <a:r>
              <a:rPr sz="2700" spc="-75" dirty="0">
                <a:latin typeface="Arial"/>
                <a:cs typeface="Arial"/>
              </a:rPr>
              <a:t>especially </a:t>
            </a:r>
            <a:r>
              <a:rPr sz="2700" spc="-25" dirty="0">
                <a:latin typeface="Arial"/>
                <a:cs typeface="Arial"/>
              </a:rPr>
              <a:t>“near” </a:t>
            </a:r>
            <a:r>
              <a:rPr sz="2700" spc="-30" dirty="0">
                <a:latin typeface="Arial"/>
                <a:cs typeface="Arial"/>
              </a:rPr>
              <a:t>data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3200" spc="-80" dirty="0">
                <a:latin typeface="Arial"/>
                <a:cs typeface="Arial"/>
              </a:rPr>
              <a:t>Scalability </a:t>
            </a:r>
            <a:r>
              <a:rPr sz="3200" spc="25" dirty="0">
                <a:latin typeface="Arial"/>
                <a:cs typeface="Arial"/>
              </a:rPr>
              <a:t>to </a:t>
            </a:r>
            <a:r>
              <a:rPr sz="3200" spc="-110" dirty="0">
                <a:latin typeface="Arial"/>
                <a:cs typeface="Arial"/>
              </a:rPr>
              <a:t>very </a:t>
            </a:r>
            <a:r>
              <a:rPr sz="3200" spc="-70" dirty="0">
                <a:latin typeface="Arial"/>
                <a:cs typeface="Arial"/>
              </a:rPr>
              <a:t>largest </a:t>
            </a:r>
            <a:r>
              <a:rPr sz="3200" spc="-55" dirty="0">
                <a:latin typeface="Arial"/>
                <a:cs typeface="Arial"/>
              </a:rPr>
              <a:t>clusters</a:t>
            </a:r>
            <a:endParaRPr sz="3200">
              <a:latin typeface="Arial"/>
              <a:cs typeface="Arial"/>
            </a:endParaRPr>
          </a:p>
          <a:p>
            <a:pPr marL="241300">
              <a:lnSpc>
                <a:spcPts val="3200"/>
              </a:lnSpc>
            </a:pPr>
            <a:r>
              <a:rPr sz="2700" spc="-15" dirty="0">
                <a:latin typeface="Lucida Sans"/>
                <a:cs typeface="Lucida Sans"/>
              </a:rPr>
              <a:t>»</a:t>
            </a:r>
            <a:r>
              <a:rPr sz="2700" spc="-470" dirty="0">
                <a:latin typeface="Lucida Sans"/>
                <a:cs typeface="Lucida Sans"/>
              </a:rPr>
              <a:t> </a:t>
            </a:r>
            <a:r>
              <a:rPr sz="2700" spc="-125" dirty="0">
                <a:latin typeface="Arial"/>
                <a:cs typeface="Arial"/>
              </a:rPr>
              <a:t>Even </a:t>
            </a:r>
            <a:r>
              <a:rPr sz="2700" spc="-80" dirty="0">
                <a:latin typeface="Arial"/>
                <a:cs typeface="Arial"/>
              </a:rPr>
              <a:t>HPC </a:t>
            </a:r>
            <a:r>
              <a:rPr sz="2700" spc="-15" dirty="0">
                <a:latin typeface="Arial"/>
                <a:cs typeface="Arial"/>
              </a:rPr>
              <a:t>world </a:t>
            </a:r>
            <a:r>
              <a:rPr sz="2700" spc="-80" dirty="0">
                <a:latin typeface="Arial"/>
                <a:cs typeface="Arial"/>
              </a:rPr>
              <a:t>is now </a:t>
            </a:r>
            <a:r>
              <a:rPr sz="2700" spc="-30" dirty="0">
                <a:latin typeface="Arial"/>
                <a:cs typeface="Arial"/>
              </a:rPr>
              <a:t>conce</a:t>
            </a:r>
            <a:r>
              <a:rPr sz="2700" spc="25" dirty="0">
                <a:latin typeface="Arial"/>
                <a:cs typeface="Arial"/>
              </a:rPr>
              <a:t>r</a:t>
            </a:r>
            <a:r>
              <a:rPr sz="2700" spc="-45" dirty="0">
                <a:latin typeface="Arial"/>
                <a:cs typeface="Arial"/>
              </a:rPr>
              <a:t>ned </a:t>
            </a:r>
            <a:r>
              <a:rPr sz="2700" spc="-15" dirty="0">
                <a:latin typeface="Arial"/>
                <a:cs typeface="Arial"/>
              </a:rPr>
              <a:t>about </a:t>
            </a:r>
            <a:r>
              <a:rPr sz="2700" spc="-105" dirty="0">
                <a:latin typeface="Arial"/>
                <a:cs typeface="Arial"/>
              </a:rPr>
              <a:t>r</a:t>
            </a:r>
            <a:r>
              <a:rPr sz="2700" spc="-85" dirty="0">
                <a:latin typeface="Arial"/>
                <a:cs typeface="Arial"/>
              </a:rPr>
              <a:t>esilience</a:t>
            </a:r>
            <a:endParaRPr sz="27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9"/>
              </a:spcBef>
            </a:pPr>
            <a:endParaRPr sz="1000"/>
          </a:p>
          <a:p>
            <a:pPr marL="12700">
              <a:lnSpc>
                <a:spcPts val="3779"/>
              </a:lnSpc>
            </a:pPr>
            <a:r>
              <a:rPr sz="3200" spc="-85" dirty="0">
                <a:latin typeface="Arial"/>
                <a:cs typeface="Arial"/>
              </a:rPr>
              <a:t>Examples: </a:t>
            </a:r>
            <a:r>
              <a:rPr sz="3200" spc="-70" dirty="0">
                <a:latin typeface="Arial"/>
                <a:cs typeface="Arial"/>
              </a:rPr>
              <a:t>Pig, </a:t>
            </a:r>
            <a:r>
              <a:rPr sz="3200" spc="-90" dirty="0">
                <a:latin typeface="Arial"/>
                <a:cs typeface="Arial"/>
              </a:rPr>
              <a:t>Hive, </a:t>
            </a:r>
            <a:r>
              <a:rPr sz="3200" spc="-60" dirty="0">
                <a:latin typeface="Arial"/>
                <a:cs typeface="Arial"/>
              </a:rPr>
              <a:t>Scalding, </a:t>
            </a:r>
            <a:r>
              <a:rPr sz="3200" spc="-35" dirty="0">
                <a:latin typeface="Arial"/>
                <a:cs typeface="Arial"/>
              </a:rPr>
              <a:t>Storm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39" y="3469958"/>
            <a:ext cx="4589780" cy="4927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60" dirty="0">
                <a:latin typeface="Arial"/>
                <a:cs typeface="Arial"/>
              </a:rPr>
              <a:t>Limitations </a:t>
            </a:r>
            <a:r>
              <a:rPr sz="3200" spc="-40" dirty="0">
                <a:latin typeface="Arial"/>
                <a:cs typeface="Arial"/>
              </a:rPr>
              <a:t>of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MapReduce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1489</Words>
  <Application>Microsoft Office PowerPoint</Application>
  <PresentationFormat>On-screen Show (4:3)</PresentationFormat>
  <Paragraphs>497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Consolas</vt:lpstr>
      <vt:lpstr>Corbel</vt:lpstr>
      <vt:lpstr>Gill Sans MT</vt:lpstr>
      <vt:lpstr>Lucida Console</vt:lpstr>
      <vt:lpstr>Lucida Sans</vt:lpstr>
      <vt:lpstr>OCR A Std</vt:lpstr>
      <vt:lpstr>Orator Std</vt:lpstr>
      <vt:lpstr>Office Theme</vt:lpstr>
      <vt:lpstr>Distributed Computing with Spark</vt:lpstr>
      <vt:lpstr>PowerPoint Presentation</vt:lpstr>
      <vt:lpstr>Outline</vt:lpstr>
      <vt:lpstr>PowerPoint Presentation</vt:lpstr>
      <vt:lpstr>PowerPoint Presentation</vt:lpstr>
      <vt:lpstr>PowerPoint Presentation</vt:lpstr>
      <vt:lpstr>Example MapReduce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MLlib algorithms</vt:lpstr>
      <vt:lpstr>GraphX</vt:lpstr>
      <vt:lpstr>GraphX General graph processing library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Spark has all its roots in research, so we hope to keep incorporating new ideas!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 with Spark</dc:title>
  <cp:lastModifiedBy>Arun kumar</cp:lastModifiedBy>
  <cp:revision>1</cp:revision>
  <dcterms:created xsi:type="dcterms:W3CDTF">2016-09-15T18:14:56Z</dcterms:created>
  <dcterms:modified xsi:type="dcterms:W3CDTF">2018-02-01T20:32:40Z</dcterms:modified>
</cp:coreProperties>
</file>