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</p:sldIdLst>
  <p:sldSz cx="10160000" cy="7620000"/>
  <p:notesSz cx="10160000" cy="762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9368" y="1341010"/>
            <a:ext cx="8121262" cy="9009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1999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399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000" y="532643"/>
            <a:ext cx="8890000" cy="3487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4155" y="2485499"/>
            <a:ext cx="8191688" cy="3824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199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brick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parquet.io/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s.berkeley.edu/Pubs/TechRpts/2012/EECS-2012-259.pdf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nc110.sourceforge.net/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hark.cs.berkeley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310.5426" TargetMode="Externa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hyperlink" Target="http://repo.akka.io/releases" TargetMode="Externa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ala-sbt.org/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hyperlink" Target="http://repo.akka.io/releas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hyperlink" Target="http://spark.apache.org/docs/latest/ec2-scripts.html" TargetMode="Externa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jp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jp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jpg"/><Relationship Id="rId16" Type="http://schemas.openxmlformats.org/officeDocument/2006/relationships/image" Target="../media/image86.png"/><Relationship Id="rId20" Type="http://schemas.openxmlformats.org/officeDocument/2006/relationships/image" Target="../media/image90.jp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11" Type="http://schemas.openxmlformats.org/officeDocument/2006/relationships/image" Target="../media/image81.jp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jpg"/><Relationship Id="rId28" Type="http://schemas.openxmlformats.org/officeDocument/2006/relationships/image" Target="../media/image98.png"/><Relationship Id="rId10" Type="http://schemas.openxmlformats.org/officeDocument/2006/relationships/image" Target="../media/image80.jpg"/><Relationship Id="rId19" Type="http://schemas.openxmlformats.org/officeDocument/2006/relationships/image" Target="../media/image89.jpg"/><Relationship Id="rId4" Type="http://schemas.openxmlformats.org/officeDocument/2006/relationships/image" Target="../media/image74.jpg"/><Relationship Id="rId9" Type="http://schemas.openxmlformats.org/officeDocument/2006/relationships/image" Target="../media/image79.png"/><Relationship Id="rId14" Type="http://schemas.openxmlformats.org/officeDocument/2006/relationships/image" Target="../media/image84.jpg"/><Relationship Id="rId22" Type="http://schemas.openxmlformats.org/officeDocument/2006/relationships/image" Target="../media/image92.jp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hyperlink" Target="mailto:dev@spark.apache.org" TargetMode="External"/><Relationship Id="rId2" Type="http://schemas.openxmlformats.org/officeDocument/2006/relationships/hyperlink" Target="mailto:user@spark.apache.org" TargetMode="Externa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5" Type="http://schemas.openxmlformats.org/officeDocument/2006/relationships/image" Target="../media/image118.jp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g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5194300"/>
          </a:xfrm>
          <a:custGeom>
            <a:avLst/>
            <a:gdLst/>
            <a:ahLst/>
            <a:cxnLst/>
            <a:rect l="l" t="t" r="r" b="b"/>
            <a:pathLst>
              <a:path w="10160000" h="5194300">
                <a:moveTo>
                  <a:pt x="0" y="5194300"/>
                </a:moveTo>
                <a:lnTo>
                  <a:pt x="10160000" y="5194300"/>
                </a:lnTo>
                <a:lnTo>
                  <a:pt x="10160000" y="0"/>
                </a:lnTo>
                <a:lnTo>
                  <a:pt x="0" y="0"/>
                </a:lnTo>
                <a:lnTo>
                  <a:pt x="0" y="51943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1052264"/>
            <a:ext cx="7915275" cy="919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6000" b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0" b="1" spc="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600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60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6000" b="1" spc="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6000" b="1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6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6000" b="1" spc="0" dirty="0">
                <a:solidFill>
                  <a:srgbClr val="FFFFFF"/>
                </a:solidFill>
                <a:latin typeface="Arial"/>
                <a:cs typeface="Arial"/>
              </a:rPr>
              <a:t>ark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194300"/>
            <a:ext cx="10160000" cy="2425700"/>
          </a:xfrm>
          <a:custGeom>
            <a:avLst/>
            <a:gdLst/>
            <a:ahLst/>
            <a:cxnLst/>
            <a:rect l="l" t="t" r="r" b="b"/>
            <a:pathLst>
              <a:path w="10160000" h="2425700">
                <a:moveTo>
                  <a:pt x="0" y="0"/>
                </a:moveTo>
                <a:lnTo>
                  <a:pt x="10160000" y="0"/>
                </a:lnTo>
                <a:lnTo>
                  <a:pt x="10160000" y="2425700"/>
                </a:lnTo>
                <a:lnTo>
                  <a:pt x="0" y="2425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5497" y="5551067"/>
            <a:ext cx="3276600" cy="173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736" y="5420755"/>
            <a:ext cx="4732248" cy="1793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0427" y="2481138"/>
            <a:ext cx="8281670" cy="25335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1475">
              <a:lnSpc>
                <a:spcPct val="100000"/>
              </a:lnSpc>
            </a:pPr>
            <a:r>
              <a:rPr lang="en-US" sz="3700" spc="-17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r>
              <a:rPr lang="en-US" sz="3700" spc="-5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ac</a:t>
            </a:r>
            <a:r>
              <a:rPr lang="en-US" sz="3700" spc="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lang="en-US" sz="37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sz="37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  <a:r>
              <a:rPr lang="en-US" sz="3700" spc="-9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lang="en-US" sz="37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lang="en-US" sz="3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lang="en-US" sz="37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</a:p>
          <a:p>
            <a:pPr marL="371475">
              <a:lnSpc>
                <a:spcPct val="100000"/>
              </a:lnSpc>
            </a:pPr>
            <a:endParaRPr lang="en-US" sz="3700" b="1" spc="-30" dirty="0">
              <a:solidFill>
                <a:srgbClr val="74CED7"/>
              </a:solidFill>
              <a:latin typeface="Arial"/>
              <a:cs typeface="Arial"/>
              <a:hlinkClick r:id="rId4"/>
            </a:endParaRPr>
          </a:p>
          <a:p>
            <a:pPr marL="371475">
              <a:lnSpc>
                <a:spcPct val="100000"/>
              </a:lnSpc>
            </a:pPr>
            <a:r>
              <a:rPr sz="3700" b="1" spc="-3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h</a:t>
            </a:r>
            <a:r>
              <a:rPr sz="3700" b="1" spc="-15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tt</a:t>
            </a:r>
            <a:r>
              <a:rPr sz="3700" b="1" spc="-3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p</a:t>
            </a:r>
            <a:r>
              <a:rPr sz="3700" b="1" spc="-15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:</a:t>
            </a:r>
            <a:r>
              <a:rPr sz="3700" b="1" spc="-2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//</a:t>
            </a:r>
            <a:r>
              <a:rPr sz="3700" b="1" spc="-3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d</a:t>
            </a:r>
            <a:r>
              <a:rPr sz="3700" b="1" spc="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ata</a:t>
            </a:r>
            <a:r>
              <a:rPr sz="3700" b="1" spc="-3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b</a:t>
            </a:r>
            <a:r>
              <a:rPr sz="3700" b="1" spc="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r</a:t>
            </a:r>
            <a:r>
              <a:rPr sz="3700" b="1" spc="-2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i</a:t>
            </a:r>
            <a:r>
              <a:rPr sz="3700" b="1" spc="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cks</a:t>
            </a:r>
            <a:r>
              <a:rPr sz="3700" b="1" spc="-2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.</a:t>
            </a:r>
            <a:r>
              <a:rPr sz="3700" b="1" spc="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c</a:t>
            </a:r>
            <a:r>
              <a:rPr sz="3700" b="1" spc="-3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o</a:t>
            </a:r>
            <a:r>
              <a:rPr sz="3700" b="1" spc="0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m</a:t>
            </a:r>
            <a:r>
              <a:rPr sz="3700" b="1" spc="-15" dirty="0">
                <a:solidFill>
                  <a:srgbClr val="74CED7"/>
                </a:solidFill>
                <a:latin typeface="Arial"/>
                <a:cs typeface="Arial"/>
                <a:hlinkClick r:id="rId4"/>
              </a:rPr>
              <a:t>/</a:t>
            </a:r>
            <a:endParaRPr sz="37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5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7032432" cy="902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550"/>
              </a:lnSpc>
            </a:pP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’l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1</a:t>
            </a:r>
            <a:r>
              <a:rPr sz="3000" spc="-5" dirty="0">
                <a:latin typeface="Gill Sans MT"/>
                <a:cs typeface="Gill Sans MT"/>
              </a:rPr>
              <a:t>.</a:t>
            </a:r>
            <a:r>
              <a:rPr sz="3000" spc="0" dirty="0">
                <a:latin typeface="Gill Sans MT"/>
                <a:cs typeface="Gill Sans MT"/>
              </a:rPr>
              <a:t>0</a:t>
            </a:r>
            <a:r>
              <a:rPr sz="3000" spc="-5" dirty="0">
                <a:latin typeface="Gill Sans MT"/>
                <a:cs typeface="Gill Sans MT"/>
              </a:rPr>
              <a:t>.</a:t>
            </a:r>
            <a:r>
              <a:rPr sz="3000" spc="0" dirty="0">
                <a:latin typeface="Gill Sans MT"/>
                <a:cs typeface="Gill Sans MT"/>
              </a:rPr>
              <a:t>0</a:t>
            </a:r>
            <a:endParaRPr sz="3000" dirty="0">
              <a:latin typeface="Gill Sans MT"/>
              <a:cs typeface="Gill Sans MT"/>
            </a:endParaRPr>
          </a:p>
          <a:p>
            <a:pPr marL="12700">
              <a:lnSpc>
                <a:spcPts val="3550"/>
              </a:lnSpc>
            </a:pPr>
            <a:r>
              <a:rPr lang="en-US" sz="3000" spc="-15" dirty="0">
                <a:latin typeface="Gill Sans MT"/>
                <a:cs typeface="Gill Sans MT"/>
              </a:rPr>
              <a:t>s</a:t>
            </a:r>
            <a:r>
              <a:rPr sz="3000" spc="-15" dirty="0">
                <a:latin typeface="Gill Sans MT"/>
                <a:cs typeface="Gill Sans MT"/>
              </a:rPr>
              <a:t>ee</a:t>
            </a:r>
            <a:r>
              <a:rPr lang="en-US" sz="3000" spc="-15" dirty="0">
                <a:latin typeface="Gill Sans MT"/>
                <a:cs typeface="Gill Sans MT"/>
              </a:rPr>
              <a:t> </a:t>
            </a:r>
            <a:r>
              <a:rPr lang="en-US"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http://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wn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oa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483825"/>
            <a:ext cx="7503159" cy="2464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URL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ser</a:t>
            </a:r>
            <a:endParaRPr sz="3000" dirty="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buFont typeface="Gill Sans MT"/>
              <a:buAutoNum type="arabicPeriod"/>
            </a:pPr>
            <a:endParaRPr sz="800" dirty="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 dirty="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spc="-20" dirty="0">
                <a:latin typeface="Gill Sans MT"/>
                <a:cs typeface="Gill Sans MT"/>
              </a:rPr>
              <a:t>doub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chi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open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t</a:t>
            </a:r>
            <a:endParaRPr sz="3000" dirty="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buFont typeface="Gill Sans MT"/>
              <a:buAutoNum type="arabicPeriod"/>
            </a:pPr>
            <a:endParaRPr sz="800" dirty="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 dirty="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spc="-15" dirty="0">
                <a:latin typeface="Gill Sans MT"/>
                <a:cs typeface="Gill Sans MT"/>
              </a:rPr>
              <a:t>connect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ecto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endParaRPr sz="3000" dirty="0">
              <a:latin typeface="Gill Sans MT"/>
              <a:cs typeface="Gill Sans MT"/>
            </a:endParaRPr>
          </a:p>
          <a:p>
            <a:pPr>
              <a:lnSpc>
                <a:spcPts val="750"/>
              </a:lnSpc>
              <a:spcBef>
                <a:spcPts val="7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282130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70" dirty="0">
                <a:latin typeface="Gill Sans MT"/>
                <a:cs typeface="Gill Sans MT"/>
              </a:rPr>
              <a:t>St</a:t>
            </a:r>
            <a:r>
              <a:rPr sz="2200" b="1" spc="114" dirty="0">
                <a:latin typeface="Gill Sans MT"/>
                <a:cs typeface="Gill Sans MT"/>
              </a:rPr>
              <a:t>ep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65" dirty="0">
                <a:latin typeface="Gill Sans MT"/>
                <a:cs typeface="Gill Sans MT"/>
              </a:rPr>
              <a:t>2</a:t>
            </a:r>
            <a:r>
              <a:rPr sz="2200" b="1" spc="3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</a:t>
            </a:r>
            <a:r>
              <a:rPr sz="2200" i="1" spc="-4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wnload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60197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Un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fyi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p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eces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pp: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6755130" cy="448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95960" algn="ctr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QL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Shark,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Lli</a:t>
            </a:r>
            <a:r>
              <a:rPr sz="3000" spc="-30" dirty="0">
                <a:latin typeface="Gill Sans MT"/>
                <a:cs typeface="Gill Sans MT"/>
              </a:rPr>
              <a:t>b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60" dirty="0">
                <a:latin typeface="Gill Sans MT"/>
                <a:cs typeface="Gill Sans MT"/>
              </a:rPr>
              <a:t>c</a:t>
            </a:r>
            <a:r>
              <a:rPr sz="3000" spc="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 marL="571500" marR="12700" indent="-419100">
              <a:lnSpc>
                <a:spcPct val="91500"/>
              </a:lnSpc>
              <a:spcBef>
                <a:spcPts val="220"/>
              </a:spcBef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same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ness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og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 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75" dirty="0">
                <a:latin typeface="Gill Sans MT"/>
                <a:cs typeface="Gill Sans MT"/>
              </a:rPr>
              <a:t>y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ac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0" dirty="0">
                <a:latin typeface="Gill Sans MT"/>
                <a:cs typeface="Gill Sans MT"/>
              </a:rPr>
              <a:t>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topo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demo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demo</a:t>
            </a:r>
            <a:r>
              <a:rPr sz="3000" spc="-5" dirty="0">
                <a:latin typeface="Gill Sans MT"/>
                <a:cs typeface="Gill Sans MT"/>
              </a:rPr>
              <a:t> S</a:t>
            </a:r>
            <a:r>
              <a:rPr sz="3000" spc="-15" dirty="0">
                <a:latin typeface="Gill Sans MT"/>
                <a:cs typeface="Gill Sans MT"/>
              </a:rPr>
              <a:t>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eatu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es/benefits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Shark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eatu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es/benefits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MLlib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1279"/>
            <a:ext cx="241109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41010"/>
            <a:ext cx="7255509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5" dirty="0">
                <a:latin typeface="Gill Sans MT"/>
                <a:cs typeface="Gill Sans MT"/>
              </a:rPr>
              <a:t>b</a:t>
            </a:r>
            <a:r>
              <a:rPr sz="3000" i="1" spc="0" dirty="0">
                <a:latin typeface="Gill Sans MT"/>
                <a:cs typeface="Gill Sans MT"/>
              </a:rPr>
              <a:t>lu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lin</a:t>
            </a:r>
            <a:r>
              <a:rPr sz="3000" i="1" spc="-15" dirty="0">
                <a:latin typeface="Gill Sans MT"/>
                <a:cs typeface="Gill Sans MT"/>
              </a:rPr>
              <a:t>es</a:t>
            </a:r>
            <a:r>
              <a:rPr sz="3000" i="1" spc="-5" dirty="0">
                <a:latin typeface="Gill Sans MT"/>
                <a:cs typeface="Gill Sans MT"/>
              </a:rPr>
              <a:t> b</a:t>
            </a:r>
            <a:r>
              <a:rPr sz="3000" i="1" spc="-15" dirty="0">
                <a:latin typeface="Gill Sans MT"/>
                <a:cs typeface="Gill Sans MT"/>
              </a:rPr>
              <a:t>et</a:t>
            </a:r>
            <a:r>
              <a:rPr sz="3000" i="1" spc="-5" dirty="0">
                <a:latin typeface="Gill Sans MT"/>
                <a:cs typeface="Gill Sans MT"/>
              </a:rPr>
              <a:t>w</a:t>
            </a:r>
            <a:r>
              <a:rPr sz="3000" i="1" spc="0" dirty="0">
                <a:latin typeface="Gill Sans MT"/>
                <a:cs typeface="Gill Sans MT"/>
              </a:rPr>
              <a:t>een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RDDs</a:t>
            </a:r>
            <a:r>
              <a:rPr sz="3000" i="1" spc="-5" dirty="0">
                <a:latin typeface="Gill Sans MT"/>
                <a:cs typeface="Gill Sans MT"/>
              </a:rPr>
              <a:t> an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ela</a:t>
            </a:r>
            <a:r>
              <a:rPr sz="3000" i="1" spc="-10" dirty="0">
                <a:latin typeface="Gill Sans MT"/>
                <a:cs typeface="Gill Sans MT"/>
              </a:rPr>
              <a:t>tio</a:t>
            </a:r>
            <a:r>
              <a:rPr sz="3000" i="1" spc="-5" dirty="0">
                <a:latin typeface="Gill Sans MT"/>
                <a:cs typeface="Gill Sans MT"/>
              </a:rPr>
              <a:t>na</a:t>
            </a:r>
            <a:r>
              <a:rPr sz="3000" i="1" spc="-10" dirty="0">
                <a:latin typeface="Gill Sans MT"/>
                <a:cs typeface="Gill Sans MT"/>
              </a:rPr>
              <a:t>l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ab</a:t>
            </a:r>
            <a:r>
              <a:rPr sz="3000" i="1" spc="-10" dirty="0">
                <a:latin typeface="Gill Sans MT"/>
                <a:cs typeface="Gill Sans MT"/>
              </a:rPr>
              <a:t>les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99170"/>
            <a:ext cx="7526020" cy="4711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05435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gu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nterm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x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commands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que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external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data, 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ong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ex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ana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yt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pp: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6115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extens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Lli</a:t>
            </a:r>
            <a:r>
              <a:rPr sz="3000" spc="0" dirty="0">
                <a:latin typeface="Gill Sans MT"/>
                <a:cs typeface="Gill Sans MT"/>
              </a:rPr>
              <a:t>b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4405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15" dirty="0">
                <a:latin typeface="Gill Sans MT"/>
                <a:cs typeface="Gill Sans MT"/>
              </a:rPr>
              <a:t>Shark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grated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33"/>
              </a:spcBef>
            </a:pPr>
            <a:endParaRPr sz="1100"/>
          </a:p>
          <a:p>
            <a:pPr marL="432434" marR="2427605">
              <a:lnSpc>
                <a:spcPct val="99600"/>
              </a:lnSpc>
            </a:pPr>
            <a:r>
              <a:rPr sz="1600" i="1" dirty="0">
                <a:latin typeface="Gill Sans MT"/>
                <a:cs typeface="Gill Sans MT"/>
              </a:rPr>
              <a:t>Spa</a:t>
            </a:r>
            <a:r>
              <a:rPr sz="1600" i="1" spc="-10" dirty="0">
                <a:latin typeface="Gill Sans MT"/>
                <a:cs typeface="Gill Sans MT"/>
              </a:rPr>
              <a:t>rk</a:t>
            </a:r>
            <a:r>
              <a:rPr sz="1600" i="1" spc="-5" dirty="0">
                <a:latin typeface="Gill Sans MT"/>
                <a:cs typeface="Gill Sans MT"/>
              </a:rPr>
              <a:t> </a:t>
            </a:r>
            <a:r>
              <a:rPr sz="1600" i="1" spc="-10" dirty="0">
                <a:latin typeface="Gill Sans MT"/>
                <a:cs typeface="Gill Sans MT"/>
              </a:rPr>
              <a:t>SQL:</a:t>
            </a:r>
            <a:r>
              <a:rPr sz="1600" i="1" spc="-165" dirty="0">
                <a:latin typeface="Gill Sans MT"/>
                <a:cs typeface="Gill Sans MT"/>
              </a:rPr>
              <a:t> </a:t>
            </a:r>
            <a:r>
              <a:rPr sz="1600" i="1" spc="0" dirty="0">
                <a:latin typeface="Gill Sans MT"/>
                <a:cs typeface="Gill Sans MT"/>
              </a:rPr>
              <a:t>Manipula</a:t>
            </a:r>
            <a:r>
              <a:rPr sz="1600" i="1" spc="-5" dirty="0">
                <a:latin typeface="Gill Sans MT"/>
                <a:cs typeface="Gill Sans MT"/>
              </a:rPr>
              <a:t>tin</a:t>
            </a:r>
            <a:r>
              <a:rPr sz="1600" i="1" spc="-10" dirty="0">
                <a:latin typeface="Gill Sans MT"/>
                <a:cs typeface="Gill Sans MT"/>
              </a:rPr>
              <a:t>g</a:t>
            </a:r>
            <a:r>
              <a:rPr sz="1600" i="1" spc="-5" dirty="0">
                <a:latin typeface="Gill Sans MT"/>
                <a:cs typeface="Gill Sans MT"/>
              </a:rPr>
              <a:t> </a:t>
            </a:r>
            <a:r>
              <a:rPr sz="1600" i="1" spc="-10" dirty="0">
                <a:latin typeface="Gill Sans MT"/>
                <a:cs typeface="Gill Sans MT"/>
              </a:rPr>
              <a:t>Structu</a:t>
            </a:r>
            <a:r>
              <a:rPr sz="1600" i="1" spc="-25" dirty="0">
                <a:latin typeface="Gill Sans MT"/>
                <a:cs typeface="Gill Sans MT"/>
              </a:rPr>
              <a:t>r</a:t>
            </a:r>
            <a:r>
              <a:rPr sz="1600" i="1" spc="0" dirty="0">
                <a:latin typeface="Gill Sans MT"/>
                <a:cs typeface="Gill Sans MT"/>
              </a:rPr>
              <a:t>ed</a:t>
            </a:r>
            <a:r>
              <a:rPr sz="1600" i="1" spc="-5" dirty="0">
                <a:latin typeface="Gill Sans MT"/>
                <a:cs typeface="Gill Sans MT"/>
              </a:rPr>
              <a:t> </a:t>
            </a:r>
            <a:r>
              <a:rPr sz="1600" i="1" spc="-15" dirty="0">
                <a:latin typeface="Gill Sans MT"/>
                <a:cs typeface="Gill Sans MT"/>
              </a:rPr>
              <a:t>Da</a:t>
            </a:r>
            <a:r>
              <a:rPr sz="1600" i="1" spc="-5" dirty="0">
                <a:latin typeface="Gill Sans MT"/>
                <a:cs typeface="Gill Sans MT"/>
              </a:rPr>
              <a:t>ta </a:t>
            </a:r>
            <a:r>
              <a:rPr sz="1600" i="1" spc="-15" dirty="0">
                <a:latin typeface="Gill Sans MT"/>
                <a:cs typeface="Gill Sans MT"/>
              </a:rPr>
              <a:t>Usin</a:t>
            </a:r>
            <a:r>
              <a:rPr sz="1600" i="1" spc="-10" dirty="0">
                <a:latin typeface="Gill Sans MT"/>
                <a:cs typeface="Gill Sans MT"/>
              </a:rPr>
              <a:t>g</a:t>
            </a:r>
            <a:r>
              <a:rPr sz="1600" i="1" spc="-5" dirty="0">
                <a:latin typeface="Gill Sans MT"/>
                <a:cs typeface="Gill Sans MT"/>
              </a:rPr>
              <a:t> </a:t>
            </a:r>
            <a:r>
              <a:rPr sz="1600" i="1" spc="0" dirty="0">
                <a:latin typeface="Gill Sans MT"/>
                <a:cs typeface="Gill Sans MT"/>
              </a:rPr>
              <a:t>Spa</a:t>
            </a:r>
            <a:r>
              <a:rPr sz="1600" i="1" spc="-10" dirty="0">
                <a:latin typeface="Gill Sans MT"/>
                <a:cs typeface="Gill Sans MT"/>
              </a:rPr>
              <a:t>rk</a:t>
            </a:r>
            <a:r>
              <a:rPr sz="1600" i="1" spc="-5" dirty="0">
                <a:latin typeface="Gill Sans MT"/>
                <a:cs typeface="Gill Sans MT"/>
              </a:rPr>
              <a:t> </a:t>
            </a:r>
            <a:r>
              <a:rPr sz="1600" spc="-15" dirty="0">
                <a:latin typeface="Gill Sans MT"/>
                <a:cs typeface="Gill Sans MT"/>
              </a:rPr>
              <a:t>Mi</a:t>
            </a:r>
            <a:r>
              <a:rPr sz="1600" spc="-10" dirty="0">
                <a:latin typeface="Gill Sans MT"/>
                <a:cs typeface="Gill Sans MT"/>
              </a:rPr>
              <a:t>chael</a:t>
            </a:r>
            <a:r>
              <a:rPr sz="1600" spc="-16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Armbrust,</a:t>
            </a:r>
            <a:r>
              <a:rPr sz="1600" spc="-165" dirty="0">
                <a:latin typeface="Gill Sans MT"/>
                <a:cs typeface="Gill Sans MT"/>
              </a:rPr>
              <a:t> </a:t>
            </a:r>
            <a:r>
              <a:rPr sz="1600" spc="0" dirty="0">
                <a:latin typeface="Gill Sans MT"/>
                <a:cs typeface="Gill Sans MT"/>
              </a:rPr>
              <a:t>R</a:t>
            </a:r>
            <a:r>
              <a:rPr sz="1600" spc="-25" dirty="0">
                <a:latin typeface="Gill Sans MT"/>
                <a:cs typeface="Gill Sans MT"/>
              </a:rPr>
              <a:t>e</a:t>
            </a:r>
            <a:r>
              <a:rPr sz="1600" spc="-10" dirty="0">
                <a:latin typeface="Gill Sans MT"/>
                <a:cs typeface="Gill Sans MT"/>
              </a:rPr>
              <a:t>ynold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0" dirty="0">
                <a:latin typeface="Gill Sans MT"/>
                <a:cs typeface="Gill Sans MT"/>
              </a:rPr>
              <a:t>Xin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0" dirty="0">
                <a:latin typeface="Gill Sans MT"/>
                <a:cs typeface="Gill Sans MT"/>
              </a:rPr>
              <a:t>(2014-03-24)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ab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2014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03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26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1500" b="1" spc="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-40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an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pu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13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13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1500" b="1" spc="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6112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395954"/>
            <a:ext cx="8241665" cy="3221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25298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sqlContext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apach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SQLContex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import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sqlContext._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Define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using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case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class.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case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class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Perso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nam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Create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 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Person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objects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register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it as a table.</a:t>
            </a:r>
            <a:endParaRPr sz="1400">
              <a:latin typeface="Courier New"/>
              <a:cs typeface="Courier New"/>
            </a:endParaRPr>
          </a:p>
          <a:p>
            <a:pPr marL="12700" marR="75946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examples/src/main/resources/ people.txt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",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Perso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tri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peopl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registerAsTabl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"people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statements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can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be run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by using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methods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provided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by sqlContext.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teenagers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"SELECT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name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FROM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people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WHERE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age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&gt;= 13 AND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age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&lt;= 19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833" y="5525903"/>
            <a:ext cx="6640830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teenager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"Name: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printl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7133" y="4820358"/>
          <a:ext cx="6986293" cy="74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results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of SQL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queries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are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SchemaRDDs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support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all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the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normal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RDD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operations.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columns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of a row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in the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result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can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be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accessed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by ordinal.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411103"/>
            <a:ext cx="4293870" cy="1148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sqlContext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import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Define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using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case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class.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case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class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833" y="2782703"/>
            <a:ext cx="130619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Create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904" y="2782703"/>
            <a:ext cx="5253990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Person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objects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register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it as a table.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833" y="3011303"/>
            <a:ext cx="109283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833" y="3239903"/>
            <a:ext cx="11995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DD2244"/>
                </a:solidFill>
                <a:latin typeface="Courier New"/>
                <a:cs typeface="Courier New"/>
              </a:rPr>
              <a:t>people.txt"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833" y="3697103"/>
            <a:ext cx="6661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people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833" y="4154303"/>
            <a:ext cx="109283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sta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9510" y="4154303"/>
            <a:ext cx="4970145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tements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can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be run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by using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methods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pr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4909" y="4154303"/>
            <a:ext cx="9861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ovided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by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833" y="4382903"/>
            <a:ext cx="6961505" cy="160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sqlContext.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teenagers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results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queries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are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SchemaRDDs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support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all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normal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operations.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columns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a row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result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can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be accessed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by ordinal.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teenagers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2500" y="2997200"/>
            <a:ext cx="4876800" cy="1625600"/>
          </a:xfrm>
          <a:custGeom>
            <a:avLst/>
            <a:gdLst/>
            <a:ahLst/>
            <a:cxnLst/>
            <a:rect l="l" t="t" r="r" b="b"/>
            <a:pathLst>
              <a:path w="4876800" h="1625600">
                <a:moveTo>
                  <a:pt x="0" y="0"/>
                </a:moveTo>
                <a:lnTo>
                  <a:pt x="4876800" y="0"/>
                </a:lnTo>
                <a:lnTo>
                  <a:pt x="48768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99841" y="3247429"/>
            <a:ext cx="4309745" cy="1082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Checkpo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nt:</a:t>
            </a:r>
            <a:endParaRPr sz="3600">
              <a:latin typeface="Gill Sans MT"/>
              <a:cs typeface="Gill Sans MT"/>
            </a:endParaRPr>
          </a:p>
          <a:p>
            <a:pPr marL="12700">
              <a:lnSpc>
                <a:spcPts val="41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hat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name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ou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get?</a:t>
            </a:r>
            <a:endParaRPr sz="3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972934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commands,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expected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5570"/>
            <a:ext cx="6631305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#fi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05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6112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411103"/>
            <a:ext cx="6747509" cy="152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/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SparkContext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// An existing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SparkContext.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//NB: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example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on laptop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lacks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Hive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MetaStore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hiveContext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apach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hiv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HiveContex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Importing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context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gives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access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all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public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functions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implicit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conversions.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import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hiveContext._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833" y="3138303"/>
            <a:ext cx="6961505" cy="450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hq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"CREATE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TABLE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IF NOT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EXISTS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src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(key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INT,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value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STRING)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hq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"LOAD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DATA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LOCAL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INPATH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'examples/src/main/resources/kv1.txt'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1885" y="3354203"/>
            <a:ext cx="1732914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DD2244"/>
                </a:solidFill>
                <a:latin typeface="Courier New"/>
                <a:cs typeface="Courier New"/>
              </a:rPr>
              <a:t>INTO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TABLE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src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833" y="3786003"/>
            <a:ext cx="6427470" cy="450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Queries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are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expressed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 HiveQL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hq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"FROM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src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SELECT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key,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value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printl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qu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-10" dirty="0">
                <a:latin typeface="Gill Sans MT"/>
                <a:cs typeface="Gill Sans MT"/>
              </a:rPr>
              <a:t>ies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in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</a:t>
            </a:r>
            <a:r>
              <a:rPr sz="2200" i="1" spc="-10" dirty="0">
                <a:latin typeface="Gill Sans MT"/>
                <a:cs typeface="Gill Sans MT"/>
              </a:rPr>
              <a:t>iveQL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256655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quet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umnar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ormat,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ted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b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</a:t>
            </a:r>
            <a:r>
              <a:rPr sz="3000" spc="-60" dirty="0">
                <a:latin typeface="Gill Sans MT"/>
                <a:cs typeface="Gill Sans MT"/>
              </a:rPr>
              <a:t>n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f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Bi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fram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orks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477630"/>
            <a:ext cx="7341234" cy="2623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http://p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quet.io/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38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ead/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quet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es, automat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ese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schema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 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nal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0" dirty="0">
                <a:latin typeface="Gill Sans MT"/>
                <a:cs typeface="Gill Sans MT"/>
              </a:rPr>
              <a:t>HU</a:t>
            </a:r>
            <a:r>
              <a:rPr sz="3000" spc="-5" dirty="0">
                <a:latin typeface="Gill Sans MT"/>
                <a:cs typeface="Gill Sans MT"/>
              </a:rPr>
              <a:t>G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benefits)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Mod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fyi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ous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examp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50723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80" dirty="0">
                <a:latin typeface="Gill Sans MT"/>
                <a:cs typeface="Gill Sans MT"/>
              </a:rPr>
              <a:t>P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qu</a:t>
            </a:r>
            <a:r>
              <a:rPr sz="2200" i="1" spc="-10" dirty="0">
                <a:latin typeface="Gill Sans MT"/>
                <a:cs typeface="Gill Sans MT"/>
              </a:rPr>
              <a:t>et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3252" y="4932194"/>
            <a:ext cx="1778000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395954"/>
            <a:ext cx="7174230" cy="596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8618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sqlContext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apach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SQLContex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import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sqlContext._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Define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using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case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class.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case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class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Perso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nam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Create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 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Person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objects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register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it as a table.</a:t>
            </a:r>
            <a:endParaRPr sz="1400">
              <a:latin typeface="Courier New"/>
              <a:cs typeface="Courier New"/>
            </a:endParaRPr>
          </a:p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"examples/src/main/resources/people.txt</a:t>
            </a:r>
            <a:r>
              <a:rPr sz="1400" spc="-1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).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",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Perso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tri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registerAsTabl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"people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is implicitly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converted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a SchemaRDD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## allowing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it to be stored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using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parquet.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peopl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saveAsParquetFil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"people.parquet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4707255" algn="l"/>
              </a:tabLst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Read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parquet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file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created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above.	Parquet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files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are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self-describing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so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is preserved.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result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loading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parquet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file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is also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JavaSchemaRDD.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parquetFile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sqlContex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parquetFil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"people.parquet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//Parquet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files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can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also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be registered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as tables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used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</a:t>
            </a:r>
            <a:endParaRPr sz="1400">
              <a:latin typeface="Courier New"/>
              <a:cs typeface="Courier New"/>
            </a:endParaRPr>
          </a:p>
          <a:p>
            <a:pPr marL="12700" marR="2679700">
              <a:lnSpc>
                <a:spcPct val="1071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statements.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parquetFil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registerAsTabl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"parquetFile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teenagers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"SELECT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name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FROM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parquetFile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WHERE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age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&gt;= 13 AND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age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&lt;= 19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teenager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printl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80" dirty="0">
                <a:latin typeface="Gill Sans MT"/>
                <a:cs typeface="Gill Sans MT"/>
              </a:rPr>
              <a:t>P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qu</a:t>
            </a:r>
            <a:r>
              <a:rPr sz="2200" i="1" spc="-10" dirty="0">
                <a:latin typeface="Gill Sans MT"/>
                <a:cs typeface="Gill Sans MT"/>
              </a:rPr>
              <a:t>et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799705" cy="2056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6172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In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cul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check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qu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11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y</a:t>
            </a:r>
            <a:r>
              <a:rPr sz="3000" i="1" spc="-5" dirty="0">
                <a:latin typeface="Gill Sans MT"/>
                <a:cs typeface="Gill Sans MT"/>
              </a:rPr>
              <a:t> p</a:t>
            </a:r>
            <a:r>
              <a:rPr sz="3000" i="1" spc="0" dirty="0">
                <a:latin typeface="Gill Sans MT"/>
                <a:cs typeface="Gill Sans MT"/>
              </a:rPr>
              <a:t>lan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 </a:t>
            </a:r>
            <a:r>
              <a:rPr sz="3000" spc="-15" dirty="0">
                <a:latin typeface="Gill Sans MT"/>
                <a:cs typeface="Gill Sans MT"/>
              </a:rPr>
              <a:t>conso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5728335">
              <a:lnSpc>
                <a:spcPct val="100000"/>
              </a:lnSpc>
            </a:pPr>
            <a:r>
              <a:rPr sz="1500" dirty="0">
                <a:solidFill>
                  <a:srgbClr val="323332"/>
                </a:solidFill>
                <a:latin typeface="Courier New"/>
                <a:cs typeface="Courier New"/>
              </a:rPr>
              <a:t>== Query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Plan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== Project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[name#4:0]</a:t>
            </a:r>
            <a:endParaRPr sz="1500">
              <a:latin typeface="Courier New"/>
              <a:cs typeface="Courier New"/>
            </a:endParaRPr>
          </a:p>
          <a:p>
            <a:pPr marL="127000">
              <a:lnSpc>
                <a:spcPct val="100000"/>
              </a:lnSpc>
            </a:pPr>
            <a:r>
              <a:rPr sz="1500" dirty="0">
                <a:solidFill>
                  <a:srgbClr val="323332"/>
                </a:solidFill>
                <a:latin typeface="Courier New"/>
                <a:cs typeface="Courier New"/>
              </a:rPr>
              <a:t>Filter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((age#5:1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&gt;= 13)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&amp;&amp; (age#5:1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&lt;= 19))</a:t>
            </a:r>
            <a:endParaRPr sz="1500">
              <a:latin typeface="Courier New"/>
              <a:cs typeface="Courier New"/>
            </a:endParaRPr>
          </a:p>
          <a:p>
            <a:pPr marL="241300">
              <a:lnSpc>
                <a:spcPct val="100000"/>
              </a:lnSpc>
            </a:pPr>
            <a:r>
              <a:rPr sz="1500" dirty="0">
                <a:solidFill>
                  <a:srgbClr val="323332"/>
                </a:solidFill>
                <a:latin typeface="Courier New"/>
                <a:cs typeface="Courier New"/>
              </a:rPr>
              <a:t>ParquetTableScan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[name#4,age#5],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(ParquetRelation</a:t>
            </a:r>
            <a:r>
              <a:rPr sz="15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500" spc="0" dirty="0">
                <a:solidFill>
                  <a:srgbClr val="323332"/>
                </a:solidFill>
                <a:latin typeface="Courier New"/>
                <a:cs typeface="Courier New"/>
              </a:rPr>
              <a:t>people.parquet),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07383" y="3185152"/>
            <a:ext cx="483234" cy="25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23332"/>
                </a:solidFill>
                <a:latin typeface="Courier New"/>
                <a:cs typeface="Courier New"/>
              </a:rPr>
              <a:t>None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3626825"/>
            <a:ext cx="6884670" cy="951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generated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que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y: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2413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SELECT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name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FROM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parquetFile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WHERE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age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&gt;= 13 AND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age</a:t>
            </a:r>
            <a:r>
              <a:rPr sz="1500" spc="-5" dirty="0">
                <a:latin typeface="Courier New"/>
                <a:cs typeface="Courier New"/>
              </a:rPr>
              <a:t> </a:t>
            </a:r>
            <a:r>
              <a:rPr sz="1500" spc="0" dirty="0">
                <a:latin typeface="Courier New"/>
                <a:cs typeface="Courier New"/>
              </a:rPr>
              <a:t>&lt;= 19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80" dirty="0">
                <a:latin typeface="Gill Sans MT"/>
                <a:cs typeface="Gill Sans MT"/>
              </a:rPr>
              <a:t>P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qu</a:t>
            </a:r>
            <a:r>
              <a:rPr sz="2200" i="1" spc="-10" dirty="0">
                <a:latin typeface="Gill Sans MT"/>
                <a:cs typeface="Gill Sans MT"/>
              </a:rPr>
              <a:t>et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5554980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ecto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 each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quet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“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e”: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2477"/>
            <a:ext cx="2159635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8080"/>
                </a:solidFill>
                <a:latin typeface="Courier New"/>
                <a:cs typeface="Courier New"/>
              </a:rPr>
              <a:t>$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ls people.parquet/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368" y="3401729"/>
            <a:ext cx="4720590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008080"/>
                </a:solidFill>
                <a:latin typeface="Courier New"/>
                <a:cs typeface="Courier New"/>
              </a:rPr>
              <a:t>$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people.parquet/part-r-1.parquet people.parquet/part-r-1.parquet: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archive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0769" y="3645477"/>
            <a:ext cx="4527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data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9368" y="4306430"/>
            <a:ext cx="7946390" cy="694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ts val="2600"/>
              </a:lnSpc>
            </a:pP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#fi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05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qu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0" y="532643"/>
            <a:ext cx="450723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80" dirty="0">
                <a:latin typeface="Gill Sans MT"/>
                <a:cs typeface="Gill Sans MT"/>
              </a:rPr>
              <a:t>P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qu</a:t>
            </a:r>
            <a:r>
              <a:rPr sz="2200" i="1" spc="-10" dirty="0">
                <a:latin typeface="Gill Sans MT"/>
                <a:cs typeface="Gill Sans MT"/>
              </a:rPr>
              <a:t>et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6668" y="2724033"/>
          <a:ext cx="7840014" cy="52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._SUCCESS.crc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.part-r-1.parquet.crc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_SUCCESS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part-r-1.parquet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._metadata.crc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.part-r-2.parquet.crc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_metadata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part-r-2.parquet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42480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’l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15" dirty="0">
                <a:latin typeface="Gill Sans MT"/>
                <a:cs typeface="Gill Sans MT"/>
              </a:rPr>
              <a:t>park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nteract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she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0" dirty="0">
                <a:latin typeface="Gill Sans MT"/>
                <a:cs typeface="Gill Sans MT"/>
              </a:rPr>
              <a:t>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55249"/>
            <a:ext cx="5756275" cy="1990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7960">
              <a:lnSpc>
                <a:spcPct val="100000"/>
              </a:lnSpc>
            </a:pPr>
            <a:r>
              <a:rPr sz="2300" dirty="0">
                <a:latin typeface="Courier New"/>
                <a:cs typeface="Courier New"/>
              </a:rPr>
              <a:t>./bin/spark-shell</a:t>
            </a:r>
            <a:endParaRPr sz="2300">
              <a:latin typeface="Courier New"/>
              <a:cs typeface="Courier New"/>
            </a:endParaRPr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“sca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a&gt;”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REPL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ompt, 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some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data…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2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363220">
              <a:lnSpc>
                <a:spcPct val="100000"/>
              </a:lnSpc>
              <a:tabLst>
                <a:tab pos="1064260" algn="l"/>
                <a:tab pos="3167380" algn="l"/>
              </a:tabLst>
            </a:pPr>
            <a:r>
              <a:rPr sz="2300" dirty="0">
                <a:latin typeface="Courier New"/>
                <a:cs typeface="Courier New"/>
              </a:rPr>
              <a:t>val	data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= 1 to	10000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27501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70" dirty="0">
                <a:latin typeface="Gill Sans MT"/>
                <a:cs typeface="Gill Sans MT"/>
              </a:rPr>
              <a:t>St</a:t>
            </a:r>
            <a:r>
              <a:rPr sz="2200" b="1" spc="114" dirty="0">
                <a:latin typeface="Gill Sans MT"/>
                <a:cs typeface="Gill Sans MT"/>
              </a:rPr>
              <a:t>ep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65" dirty="0">
                <a:latin typeface="Gill Sans MT"/>
                <a:cs typeface="Gill Sans MT"/>
              </a:rPr>
              <a:t>3</a:t>
            </a:r>
            <a:r>
              <a:rPr sz="2200" b="1" spc="3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Run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r>
              <a:rPr sz="2200" i="1" spc="-5" dirty="0">
                <a:latin typeface="Gill Sans MT"/>
                <a:cs typeface="Gill Sans MT"/>
              </a:rPr>
              <a:t>h</a:t>
            </a:r>
            <a:r>
              <a:rPr sz="2200" i="1" spc="-10" dirty="0">
                <a:latin typeface="Gill Sans MT"/>
                <a:cs typeface="Gill Sans MT"/>
              </a:rPr>
              <a:t>ell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6065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so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des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DSL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quer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64725"/>
            <a:ext cx="7785100" cy="415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symbo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ep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esent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umns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under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yi</a:t>
            </a:r>
            <a:r>
              <a:rPr sz="3000" spc="-15" dirty="0">
                <a:latin typeface="Gill Sans MT"/>
                <a:cs typeface="Gill Sans MT"/>
              </a:rPr>
              <a:t>ng tab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20" dirty="0">
                <a:latin typeface="Gill Sans MT"/>
                <a:cs typeface="Gill Sans MT"/>
              </a:rPr>
              <a:t>dent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10" dirty="0">
                <a:latin typeface="Gill Sans MT"/>
                <a:cs typeface="Gill Sans MT"/>
              </a:rPr>
              <a:t>fiers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15" dirty="0">
                <a:latin typeface="Gill Sans MT"/>
                <a:cs typeface="Gill Sans MT"/>
              </a:rPr>
              <a:t>efi</a:t>
            </a:r>
            <a:r>
              <a:rPr sz="3000" spc="-60" dirty="0">
                <a:latin typeface="Gill Sans MT"/>
                <a:cs typeface="Gill Sans MT"/>
              </a:rPr>
              <a:t>x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ck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0" dirty="0">
                <a:latin typeface="Gill Sans MT"/>
                <a:cs typeface="Gill Sans MT"/>
              </a:rPr>
              <a:t>')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5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fu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funct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ted,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see: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030605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#o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RD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200"/>
              </a:lnSpc>
              <a:spcBef>
                <a:spcPts val="28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…aga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mod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fyi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ous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examp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3000" spc="-5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compar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son,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check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20" dirty="0">
                <a:latin typeface="Gill Sans MT"/>
                <a:cs typeface="Gill Sans MT"/>
              </a:rPr>
              <a:t>IN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2610"/>
              </a:lnSpc>
            </a:pP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nqp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yLIN</a:t>
            </a:r>
            <a:r>
              <a:rPr sz="2300" b="1" spc="-65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Bea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-65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14337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DSL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395954"/>
            <a:ext cx="7494270" cy="2535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0622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sqlContext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apach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SQLContex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import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sqlContext._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Define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using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case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class.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case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class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Perso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nam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Create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 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Person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objects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register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it as a table.</a:t>
            </a:r>
            <a:endParaRPr sz="1400">
              <a:latin typeface="Courier New"/>
              <a:cs typeface="Courier New"/>
            </a:endParaRPr>
          </a:p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"examples/src/main/resources/ people.txt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",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Perso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tri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peopl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registerAsTabl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"people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833" y="4154303"/>
            <a:ext cx="3547110" cy="69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following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is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same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as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'SELECT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name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FROM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people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WHERE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teenagers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wher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'age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7543" y="4382903"/>
            <a:ext cx="4080510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age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&gt;= 13 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age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&lt;= 19'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&gt;=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wher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'age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&lt;=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9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selec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'nam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833" y="5068703"/>
            <a:ext cx="6961505" cy="920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results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SQL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queries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are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SchemaRDDs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support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all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normal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operations.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columns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a row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result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can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be accessed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by ordinal.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teenager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"Name: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printl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DSL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174230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so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ta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20" dirty="0">
                <a:latin typeface="Gill Sans MT"/>
                <a:cs typeface="Gill Sans MT"/>
              </a:rPr>
              <a:t>ook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PySpark, 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IP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No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2300" b="1" spc="21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3000" spc="215" dirty="0">
                <a:latin typeface="Gill Sans MT"/>
                <a:cs typeface="Gill Sans MT"/>
              </a:rPr>
              <a:t>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56370"/>
            <a:ext cx="7433945" cy="222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79450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#o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RD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450" dirty="0">
                <a:latin typeface="Gill Sans MT"/>
                <a:cs typeface="Gill Sans MT"/>
              </a:rPr>
              <a:t>T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aunch: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8"/>
              </a:spcBef>
            </a:pPr>
            <a:endParaRPr sz="1300"/>
          </a:p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IPYTHON_OPT</a:t>
            </a:r>
            <a:r>
              <a:rPr sz="1800" spc="-5" dirty="0">
                <a:latin typeface="Courier New"/>
                <a:cs typeface="Courier New"/>
              </a:rPr>
              <a:t>S</a:t>
            </a:r>
            <a:r>
              <a:rPr sz="1800" b="1" spc="0" dirty="0">
                <a:latin typeface="Courier New"/>
                <a:cs typeface="Courier New"/>
              </a:rPr>
              <a:t>=</a:t>
            </a:r>
            <a:r>
              <a:rPr sz="1800" spc="0" dirty="0">
                <a:latin typeface="Courier New"/>
                <a:cs typeface="Courier New"/>
              </a:rPr>
              <a:t>"notebook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--pylab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inline"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./bin/pyspark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55739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PySpa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3909" y="5620906"/>
            <a:ext cx="4403295" cy="567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395954"/>
            <a:ext cx="6640830" cy="34499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99974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from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pyspark.sql</a:t>
            </a:r>
            <a:r>
              <a:rPr sz="1400" spc="-5" dirty="0">
                <a:solidFill>
                  <a:srgbClr val="555555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import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SQLContext from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pyspark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import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SparkContext sc = SparkContext()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sqlCtx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SQLContext(sc)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119380">
              <a:lnSpc>
                <a:spcPct val="1071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Load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text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file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convert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each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line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a dictionary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"examples/src/main/resources/people.txt</a:t>
            </a:r>
            <a:r>
              <a:rPr sz="1400" spc="-1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 parts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l: 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",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people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p: {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"name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: 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],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"age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spc="0" dirty="0">
                <a:solidFill>
                  <a:srgbClr val="0086B3"/>
                </a:solidFill>
                <a:latin typeface="Courier New"/>
                <a:cs typeface="Courier New"/>
              </a:rPr>
              <a:t>in</a:t>
            </a:r>
            <a:r>
              <a:rPr sz="1400" spc="-5" dirty="0">
                <a:solidFill>
                  <a:srgbClr val="0086B3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])})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Infer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schema,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register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SchemaRDD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as a table.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In future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versions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PySpark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we would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like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add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support</a:t>
            </a:r>
            <a:endParaRPr sz="1400">
              <a:latin typeface="Courier New"/>
              <a:cs typeface="Courier New"/>
            </a:endParaRPr>
          </a:p>
          <a:p>
            <a:pPr marL="12700" marR="972819">
              <a:lnSpc>
                <a:spcPct val="1071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for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registering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with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other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datatypes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as tables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peopleTable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sqlCt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inferSchema(people) peopleTabl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registerAsTable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"people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833" y="5983103"/>
            <a:ext cx="20529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teenName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PySpa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7133" y="5048958"/>
          <a:ext cx="8479889" cy="97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# SQL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can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be run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over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SchemaRDDs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that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have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been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registered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as a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table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teenagers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19"/>
                        </a:spcBef>
                      </a:pPr>
                      <a:endParaRPr sz="9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teenNames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sqlCt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sql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"SELECT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name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FROM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people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WHERE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age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&gt;= 13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19"/>
                        </a:spcBef>
                      </a:pPr>
                      <a:endParaRPr sz="9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teenager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map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lambda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p: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"Name: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+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name)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age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&lt;= 19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972934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commands,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expected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5570"/>
            <a:ext cx="6979284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#fi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05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5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ys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55739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SQL: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PySpa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552055" cy="1321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extends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API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 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gh</a:t>
            </a:r>
            <a:r>
              <a:rPr sz="3000" spc="-5" dirty="0">
                <a:latin typeface="Gill Sans MT"/>
                <a:cs typeface="Gill Sans MT"/>
              </a:rPr>
              <a:t>-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oughput,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fau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-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erant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eam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ocess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 of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eams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3000870"/>
            <a:ext cx="6906895" cy="275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74065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gu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5"/>
              </a:spcBef>
            </a:pPr>
            <a:endParaRPr sz="1300"/>
          </a:p>
          <a:p>
            <a:pPr marL="577850" marR="2325370">
              <a:lnSpc>
                <a:spcPts val="2000"/>
              </a:lnSpc>
            </a:pPr>
            <a:r>
              <a:rPr sz="1800" i="1" spc="-10" dirty="0">
                <a:latin typeface="Gill Sans MT"/>
                <a:cs typeface="Gill Sans MT"/>
              </a:rPr>
              <a:t>Disc</a:t>
            </a:r>
            <a:r>
              <a:rPr sz="1800" i="1" spc="-30" dirty="0">
                <a:latin typeface="Gill Sans MT"/>
                <a:cs typeface="Gill Sans MT"/>
              </a:rPr>
              <a:t>r</a:t>
            </a:r>
            <a:r>
              <a:rPr sz="1800" i="1" spc="-10" dirty="0">
                <a:latin typeface="Gill Sans MT"/>
                <a:cs typeface="Gill Sans MT"/>
              </a:rPr>
              <a:t>eti</a:t>
            </a:r>
            <a:r>
              <a:rPr sz="1800" i="1" spc="-50" dirty="0">
                <a:latin typeface="Gill Sans MT"/>
                <a:cs typeface="Gill Sans MT"/>
              </a:rPr>
              <a:t>z</a:t>
            </a:r>
            <a:r>
              <a:rPr sz="1800" i="1" spc="0" dirty="0">
                <a:latin typeface="Gill Sans MT"/>
                <a:cs typeface="Gill Sans MT"/>
              </a:rPr>
              <a:t>ed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St</a:t>
            </a:r>
            <a:r>
              <a:rPr sz="1800" i="1" spc="-3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eams:</a:t>
            </a:r>
            <a:r>
              <a:rPr sz="1800" i="1" spc="-32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A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85" dirty="0">
                <a:latin typeface="Gill Sans MT"/>
                <a:cs typeface="Gill Sans MT"/>
              </a:rPr>
              <a:t>F</a:t>
            </a:r>
            <a:r>
              <a:rPr sz="1800" i="1" spc="0" dirty="0">
                <a:latin typeface="Gill Sans MT"/>
                <a:cs typeface="Gill Sans MT"/>
              </a:rPr>
              <a:t>au</a:t>
            </a:r>
            <a:r>
              <a:rPr sz="1800" i="1" spc="-5" dirty="0">
                <a:latin typeface="Gill Sans MT"/>
                <a:cs typeface="Gill Sans MT"/>
              </a:rPr>
              <a:t>lt-</a:t>
            </a:r>
            <a:r>
              <a:rPr sz="1800" i="1" spc="-195" dirty="0">
                <a:latin typeface="Gill Sans MT"/>
                <a:cs typeface="Gill Sans MT"/>
              </a:rPr>
              <a:t>T</a:t>
            </a:r>
            <a:r>
              <a:rPr sz="1800" i="1" spc="0" dirty="0">
                <a:latin typeface="Gill Sans MT"/>
                <a:cs typeface="Gill Sans MT"/>
              </a:rPr>
              <a:t>o</a:t>
            </a:r>
            <a:r>
              <a:rPr sz="1800" i="1" spc="-10" dirty="0">
                <a:latin typeface="Gill Sans MT"/>
                <a:cs typeface="Gill Sans MT"/>
              </a:rPr>
              <a:t>le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an</a:t>
            </a:r>
            <a:r>
              <a:rPr sz="1800" i="1" spc="-5" dirty="0">
                <a:latin typeface="Gill Sans MT"/>
                <a:cs typeface="Gill Sans MT"/>
              </a:rPr>
              <a:t>t </a:t>
            </a:r>
            <a:r>
              <a:rPr sz="1800" i="1" spc="0" dirty="0">
                <a:latin typeface="Gill Sans MT"/>
                <a:cs typeface="Gill Sans MT"/>
              </a:rPr>
              <a:t>Mod</a:t>
            </a:r>
            <a:r>
              <a:rPr sz="1800" i="1" spc="-10" dirty="0">
                <a:latin typeface="Gill Sans MT"/>
                <a:cs typeface="Gill Sans MT"/>
              </a:rPr>
              <a:t>el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35" dirty="0">
                <a:latin typeface="Gill Sans MT"/>
                <a:cs typeface="Gill Sans MT"/>
              </a:rPr>
              <a:t>f</a:t>
            </a:r>
            <a:r>
              <a:rPr sz="1800" i="1" spc="0" dirty="0">
                <a:latin typeface="Gill Sans MT"/>
                <a:cs typeface="Gill Sans MT"/>
              </a:rPr>
              <a:t>o</a:t>
            </a:r>
            <a:r>
              <a:rPr sz="1800" i="1" spc="-10" dirty="0">
                <a:latin typeface="Gill Sans MT"/>
                <a:cs typeface="Gill Sans MT"/>
              </a:rPr>
              <a:t>r Scalable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St</a:t>
            </a:r>
            <a:r>
              <a:rPr sz="1800" i="1" spc="-3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eam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P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o</a:t>
            </a:r>
            <a:r>
              <a:rPr sz="1800" i="1" spc="-10" dirty="0">
                <a:latin typeface="Gill Sans MT"/>
                <a:cs typeface="Gill Sans MT"/>
              </a:rPr>
              <a:t>cessing</a:t>
            </a:r>
            <a:endParaRPr sz="1800">
              <a:latin typeface="Gill Sans MT"/>
              <a:cs typeface="Gill Sans MT"/>
            </a:endParaRPr>
          </a:p>
          <a:p>
            <a:pPr marL="577850" marR="2476500" algn="just">
              <a:lnSpc>
                <a:spcPts val="2100"/>
              </a:lnSpc>
              <a:spcBef>
                <a:spcPts val="20"/>
              </a:spcBef>
            </a:pPr>
            <a:r>
              <a:rPr sz="1800" spc="-15" dirty="0">
                <a:latin typeface="Gill Sans MT"/>
                <a:cs typeface="Gill Sans MT"/>
              </a:rPr>
              <a:t>Matei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Zaharia</a:t>
            </a:r>
            <a:r>
              <a:rPr sz="1800" spc="90" dirty="0">
                <a:latin typeface="Gill Sans MT"/>
                <a:cs typeface="Gill Sans MT"/>
              </a:rPr>
              <a:t>,</a:t>
            </a:r>
            <a:r>
              <a:rPr sz="1800" spc="-225" dirty="0">
                <a:latin typeface="Gill Sans MT"/>
                <a:cs typeface="Gill Sans MT"/>
              </a:rPr>
              <a:t>T</a:t>
            </a:r>
            <a:r>
              <a:rPr sz="1800" spc="-10" dirty="0">
                <a:latin typeface="Gill Sans MT"/>
                <a:cs typeface="Gill Sans MT"/>
              </a:rPr>
              <a:t>athagata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Das,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Ha</a:t>
            </a:r>
            <a:r>
              <a:rPr sz="1800" spc="-50" dirty="0">
                <a:latin typeface="Gill Sans MT"/>
                <a:cs typeface="Gill Sans MT"/>
              </a:rPr>
              <a:t>o</a:t>
            </a:r>
            <a:r>
              <a:rPr sz="1800" spc="-10" dirty="0">
                <a:latin typeface="Gill Sans MT"/>
                <a:cs typeface="Gill Sans MT"/>
              </a:rPr>
              <a:t>yuan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Li, Ti</a:t>
            </a:r>
            <a:r>
              <a:rPr sz="1800" spc="-15" dirty="0">
                <a:latin typeface="Gill Sans MT"/>
                <a:cs typeface="Gill Sans MT"/>
              </a:rPr>
              <a:t>mot</a:t>
            </a:r>
            <a:r>
              <a:rPr sz="1800" spc="-65" dirty="0">
                <a:latin typeface="Gill Sans MT"/>
                <a:cs typeface="Gill Sans MT"/>
              </a:rPr>
              <a:t>h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Hunte</a:t>
            </a:r>
            <a:r>
              <a:rPr sz="1800" spc="-195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Scott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Shen</a:t>
            </a:r>
            <a:r>
              <a:rPr sz="1800" spc="-55" dirty="0">
                <a:latin typeface="Gill Sans MT"/>
                <a:cs typeface="Gill Sans MT"/>
              </a:rPr>
              <a:t>k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-195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Ion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Stoica Ber</a:t>
            </a:r>
            <a:r>
              <a:rPr sz="1800" spc="-65" dirty="0">
                <a:latin typeface="Gill Sans MT"/>
                <a:cs typeface="Gill Sans MT"/>
              </a:rPr>
              <a:t>k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-30" dirty="0">
                <a:latin typeface="Gill Sans MT"/>
                <a:cs typeface="Gill Sans MT"/>
              </a:rPr>
              <a:t>e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EECS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(2012-12-14)</a:t>
            </a:r>
            <a:endParaRPr sz="1800">
              <a:latin typeface="Gill Sans MT"/>
              <a:cs typeface="Gill Sans MT"/>
            </a:endParaRPr>
          </a:p>
          <a:p>
            <a:pPr marL="577850" marR="12700" algn="just">
              <a:lnSpc>
                <a:spcPts val="1745"/>
              </a:lnSpc>
            </a:pPr>
            <a:r>
              <a:rPr sz="1500" b="1" spc="10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ww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w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ee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c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k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l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y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du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P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ub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/</a:t>
            </a:r>
            <a:r>
              <a:rPr sz="1500" b="1" spc="-114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T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c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hRp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t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2012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/</a:t>
            </a:r>
            <a:r>
              <a:rPr sz="1500" b="1" spc="-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EEC</a:t>
            </a:r>
            <a:r>
              <a:rPr sz="1500" b="1" spc="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-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2012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-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259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pd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f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23735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eamin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7426325" cy="3721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ngested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</a:t>
            </a:r>
            <a:r>
              <a:rPr sz="3000" spc="-60" dirty="0">
                <a:latin typeface="Gill Sans MT"/>
                <a:cs typeface="Gill Sans MT"/>
              </a:rPr>
              <a:t>n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ces: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3500"/>
              </a:lnSpc>
            </a:pPr>
            <a:r>
              <a:rPr sz="2300" b="1" spc="180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145" dirty="0">
                <a:solidFill>
                  <a:srgbClr val="0433FF"/>
                </a:solidFill>
                <a:latin typeface="Gill Sans MT"/>
                <a:cs typeface="Gill Sans MT"/>
              </a:rPr>
              <a:t>ka</a:t>
            </a:r>
            <a:r>
              <a:rPr sz="3000" spc="145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2300" b="1" spc="80" dirty="0">
                <a:solidFill>
                  <a:srgbClr val="0433FF"/>
                </a:solidFill>
                <a:latin typeface="Gill Sans MT"/>
                <a:cs typeface="Gill Sans MT"/>
              </a:rPr>
              <a:t>Flum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3000" spc="10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Ze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MQ</a:t>
            </a:r>
            <a:r>
              <a:rPr sz="3000" spc="155" dirty="0">
                <a:latin typeface="Gill Sans MT"/>
                <a:cs typeface="Gill Sans MT"/>
              </a:rPr>
              <a:t>,</a:t>
            </a:r>
            <a:r>
              <a:rPr sz="3000" spc="-20" dirty="0">
                <a:latin typeface="Gill Sans MT"/>
                <a:cs typeface="Gill Sans MT"/>
              </a:rPr>
              <a:t>TCP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soc</a:t>
            </a:r>
            <a:r>
              <a:rPr sz="3000" spc="-105" dirty="0">
                <a:latin typeface="Gill Sans MT"/>
                <a:cs typeface="Gill Sans MT"/>
              </a:rPr>
              <a:t>k</a:t>
            </a:r>
            <a:r>
              <a:rPr sz="3000" spc="-15" dirty="0">
                <a:latin typeface="Gill Sans MT"/>
                <a:cs typeface="Gill Sans MT"/>
              </a:rPr>
              <a:t>ets,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60" dirty="0">
                <a:latin typeface="Gill Sans MT"/>
                <a:cs typeface="Gill Sans MT"/>
              </a:rPr>
              <a:t>c</a:t>
            </a:r>
            <a:r>
              <a:rPr sz="3000" spc="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</a:pPr>
            <a:endParaRPr sz="1400"/>
          </a:p>
          <a:p>
            <a:pPr marL="12700" marR="106934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Resu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pushed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esystems, databases,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dashboa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ds,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60" dirty="0">
                <a:latin typeface="Gill Sans MT"/>
                <a:cs typeface="Gill Sans MT"/>
              </a:rPr>
              <a:t>c</a:t>
            </a:r>
            <a:r>
              <a:rPr sz="3000" spc="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</a:pPr>
            <a:endParaRPr sz="1300"/>
          </a:p>
          <a:p>
            <a:pPr marL="12700" marR="120014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-i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machine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earn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45" dirty="0">
                <a:latin typeface="Gill Sans MT"/>
                <a:cs typeface="Gill Sans MT"/>
              </a:rPr>
              <a:t>g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thms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 gr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ocess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45" dirty="0">
                <a:latin typeface="Gill Sans MT"/>
                <a:cs typeface="Gill Sans MT"/>
              </a:rPr>
              <a:t>g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thms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pp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 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eams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eamin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7200" y="5384800"/>
            <a:ext cx="5930900" cy="176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2743835" cy="1338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Compar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sons: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ct val="100000"/>
              </a:lnSpc>
              <a:spcBef>
                <a:spcPts val="100"/>
              </a:spcBef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45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0" dirty="0">
                <a:latin typeface="Gill Sans MT"/>
                <a:cs typeface="Gill Sans MT"/>
              </a:rPr>
              <a:t>tter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Storm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2560025"/>
            <a:ext cx="3201035" cy="1605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365" dirty="0">
                <a:latin typeface="Gill Sans MT"/>
                <a:cs typeface="Gill Sans MT"/>
              </a:rPr>
              <a:t>Y</a:t>
            </a:r>
            <a:r>
              <a:rPr sz="3000" spc="-15" dirty="0">
                <a:latin typeface="Gill Sans MT"/>
                <a:cs typeface="Gill Sans MT"/>
              </a:rPr>
              <a:t>ahoo!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45" dirty="0">
                <a:solidFill>
                  <a:srgbClr val="0433FF"/>
                </a:solidFill>
                <a:latin typeface="Gill Sans MT"/>
                <a:cs typeface="Gill Sans MT"/>
              </a:rPr>
              <a:t>S4</a:t>
            </a:r>
            <a:endParaRPr sz="2300">
              <a:latin typeface="Gill Sans MT"/>
              <a:cs typeface="Gill Sans MT"/>
            </a:endParaRPr>
          </a:p>
          <a:p>
            <a:pPr marL="431800" indent="-419100">
              <a:lnSpc>
                <a:spcPts val="58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5" dirty="0">
                <a:latin typeface="Gill Sans MT"/>
                <a:cs typeface="Gill Sans MT"/>
              </a:rPr>
              <a:t>G</a:t>
            </a:r>
            <a:r>
              <a:rPr sz="3000" spc="-20" dirty="0">
                <a:latin typeface="Gill Sans MT"/>
                <a:cs typeface="Gill Sans MT"/>
              </a:rPr>
              <a:t>oog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Mi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ll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ee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23735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eamin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4300" y="4838700"/>
            <a:ext cx="77597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411103"/>
            <a:ext cx="7495540" cy="920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in one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terminal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run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NetworkWordCount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example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 Spark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Streaming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expecting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data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stream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on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localhost:9999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TCP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socket</a:t>
            </a:r>
            <a:endParaRPr sz="1400">
              <a:latin typeface="Courier New"/>
              <a:cs typeface="Courier New"/>
            </a:endParaRPr>
          </a:p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./bin/run-example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org.apache.spark.examples.streaming.NetworkWordCount localhost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9999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833" y="3681954"/>
            <a:ext cx="2479675" cy="706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795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hello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world hi there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fred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what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 nice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world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there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eamin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7133" y="2991558"/>
          <a:ext cx="6666565" cy="74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#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another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terminal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use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Netcat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  <a:hlinkClick r:id="rId2"/>
                        </a:rPr>
                        <a:t>http://nc110.sourceforge.net/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#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to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generate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 data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stream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on the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localhost:9999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TCP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socket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$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nc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-lk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9999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33" y="1411103"/>
            <a:ext cx="5574665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import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org.apache.spark.streaming._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import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org.apache.spark.streaming.StreamingContext._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833" y="2096903"/>
            <a:ext cx="986155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Create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ssc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6806" y="2096903"/>
            <a:ext cx="5253990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a StreamingContext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with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SparkConf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configuration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StreamingContex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sparkCon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Second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833" y="2782703"/>
            <a:ext cx="986155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Create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6806" y="2782703"/>
            <a:ext cx="5360670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a DStream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that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will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connect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serverIP:serverPort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socketTextStrea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serverI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serverPor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833" y="3468503"/>
            <a:ext cx="4613910" cy="20631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Split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each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line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into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words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words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flatMa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Count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each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word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 each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batch</a:t>
            </a:r>
            <a:endParaRPr sz="1400">
              <a:latin typeface="Courier New"/>
              <a:cs typeface="Courier New"/>
            </a:endParaRPr>
          </a:p>
          <a:p>
            <a:pPr marL="12700" marR="22606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pairs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 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wordCounts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pair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reduceByKe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y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 + _)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// Print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 few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of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counts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the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console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wordCount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prin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eamin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37133" y="5734758"/>
          <a:ext cx="6879602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star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 Start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computation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awaitTerminatio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 Wait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for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computation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to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terminate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58863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RD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9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55249"/>
            <a:ext cx="7235190" cy="1697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220">
              <a:lnSpc>
                <a:spcPct val="100000"/>
              </a:lnSpc>
            </a:pPr>
            <a:r>
              <a:rPr sz="2300" dirty="0">
                <a:latin typeface="Courier New"/>
                <a:cs typeface="Courier New"/>
              </a:rPr>
              <a:t>val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distData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= sc.parallelize(data)</a:t>
            </a:r>
            <a:endParaRPr sz="2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ect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ues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ess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10…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25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363220">
              <a:lnSpc>
                <a:spcPct val="100000"/>
              </a:lnSpc>
            </a:pPr>
            <a:r>
              <a:rPr sz="2300" dirty="0">
                <a:latin typeface="Courier New"/>
                <a:cs typeface="Courier New"/>
              </a:rPr>
              <a:t>distData.filter(_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&lt; 10).collect()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27120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70" dirty="0">
                <a:latin typeface="Gill Sans MT"/>
                <a:cs typeface="Gill Sans MT"/>
              </a:rPr>
              <a:t>St</a:t>
            </a:r>
            <a:r>
              <a:rPr sz="2200" b="1" spc="114" dirty="0">
                <a:latin typeface="Gill Sans MT"/>
                <a:cs typeface="Gill Sans MT"/>
              </a:rPr>
              <a:t>ep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65" dirty="0">
                <a:latin typeface="Gill Sans MT"/>
                <a:cs typeface="Gill Sans MT"/>
              </a:rPr>
              <a:t>4</a:t>
            </a:r>
            <a:r>
              <a:rPr sz="2200" b="1" spc="3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</a:t>
            </a:r>
            <a:r>
              <a:rPr sz="2200" i="1" spc="-10" dirty="0">
                <a:latin typeface="Gill Sans MT"/>
                <a:cs typeface="Gill Sans MT"/>
              </a:rPr>
              <a:t>te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an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RDD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7799705" cy="1129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What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eam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ana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oduced: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25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14/04/19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13:41:28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INFO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scheduler.TaskSetManager: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Finished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TID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3 in 17 ms on localhost (progress: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1/1)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8728"/>
            <a:ext cx="823098" cy="134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14/04/19</a:t>
            </a:r>
            <a:endParaRPr sz="1200" dirty="0">
              <a:latin typeface="Courier New"/>
              <a:cs typeface="Courier New"/>
            </a:endParaRPr>
          </a:p>
          <a:p>
            <a:pPr marL="12700" marR="12700">
              <a:lnSpc>
                <a:spcPct val="125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have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all 14/04/19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14/04/19</a:t>
            </a:r>
            <a:endParaRPr sz="1200" dirty="0">
              <a:latin typeface="Courier New"/>
              <a:cs typeface="Courier New"/>
            </a:endParaRPr>
          </a:p>
          <a:p>
            <a:pPr marL="12700" marR="12700">
              <a:lnSpc>
                <a:spcPct val="125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finished 14/04/19</a:t>
            </a:r>
            <a:endParaRPr sz="12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2466" y="2463008"/>
            <a:ext cx="6884670" cy="477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25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13:41:28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INFO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scheduler.TaskSchedulerImpl: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Removed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TaskSet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3.0,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whose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tasks completed,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from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pool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2466" y="2965928"/>
            <a:ext cx="757555" cy="88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13:41:28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13:41:28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in 0.019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13:41:28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5563" y="2920208"/>
            <a:ext cx="2652202" cy="934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25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INFO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scheduler.DAGScheduler: INFO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scheduler.DAGScheduler: s</a:t>
            </a:r>
            <a:endParaRPr sz="1200" dirty="0">
              <a:latin typeface="Courier New"/>
              <a:cs typeface="Courier New"/>
            </a:endParaRPr>
          </a:p>
          <a:p>
            <a:pPr marL="12700" marR="2207895" algn="just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INFO</a:t>
            </a:r>
            <a:endParaRPr sz="1200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7765" y="2965928"/>
            <a:ext cx="3318510" cy="88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Completed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ResultTask(3,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1)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Stage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3 (take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at DStream.scala:583)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finished: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take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at DStream.scala:583,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2839" y="3651728"/>
            <a:ext cx="212915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spark.SparkContext: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Job</a:t>
            </a:r>
            <a:endParaRPr sz="1200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9368" y="3880328"/>
            <a:ext cx="4060632" cy="271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took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0.034258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endParaRPr sz="1200" dirty="0">
              <a:latin typeface="Courier New"/>
              <a:cs typeface="Courier New"/>
            </a:endParaRPr>
          </a:p>
          <a:p>
            <a:pPr marL="12700" marR="12700">
              <a:lnSpc>
                <a:spcPct val="125000"/>
              </a:lnSpc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------------------------------------------- Time: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1397940088000</a:t>
            </a:r>
            <a:r>
              <a:rPr sz="12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200" spc="0" dirty="0">
                <a:solidFill>
                  <a:srgbClr val="323332"/>
                </a:solidFill>
                <a:latin typeface="Courier New"/>
                <a:cs typeface="Courier New"/>
              </a:rPr>
              <a:t>ms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-------------------------------------------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(hello,1)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(what,1)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(world,2)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(there,2)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(fred,1)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(hi,1)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(a,1)</a:t>
            </a:r>
            <a:endParaRPr sz="1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23332"/>
                </a:solidFill>
                <a:latin typeface="Courier New"/>
                <a:cs typeface="Courier New"/>
              </a:rPr>
              <a:t>(nice,1)</a:t>
            </a:r>
            <a:endParaRPr sz="1200" dirty="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eamin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146925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open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buted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que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eng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ne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477630"/>
            <a:ext cx="7444105" cy="2178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tt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p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: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//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k.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b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k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y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du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38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016635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Runs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unmod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20" dirty="0">
                <a:latin typeface="Gill Sans MT"/>
                <a:cs typeface="Gill Sans MT"/>
              </a:rPr>
              <a:t>fied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quer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ex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ehouses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Up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100x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faster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memo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260" dirty="0">
                <a:latin typeface="Gill Sans MT"/>
                <a:cs typeface="Gill Sans MT"/>
              </a:rPr>
              <a:t>y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10x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faster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sk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10007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r>
              <a:rPr sz="2200" i="1" spc="-5" dirty="0">
                <a:latin typeface="Gill Sans MT"/>
                <a:cs typeface="Gill Sans MT"/>
              </a:rPr>
              <a:t>h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5780" y="5180191"/>
            <a:ext cx="3896258" cy="2008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2216" y="5359630"/>
            <a:ext cx="3660300" cy="1733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2733" y="5063642"/>
            <a:ext cx="4510167" cy="223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3500" y="5067300"/>
            <a:ext cx="2501900" cy="223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4099" y="1388438"/>
            <a:ext cx="7952105" cy="3134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gu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69900">
              <a:lnSpc>
                <a:spcPct val="100000"/>
              </a:lnSpc>
              <a:tabLst>
                <a:tab pos="2390775" algn="l"/>
                <a:tab pos="3350895" algn="l"/>
              </a:tabLst>
            </a:pPr>
            <a:r>
              <a:rPr sz="1800" dirty="0">
                <a:latin typeface="Courier New"/>
                <a:cs typeface="Courier New"/>
              </a:rPr>
              <a:t>val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data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= //	RDD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of	Vector</a:t>
            </a:r>
            <a:endParaRPr sz="18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ourier New"/>
                <a:cs typeface="Courier New"/>
              </a:rPr>
              <a:t>val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model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= KMeans.train(data,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k=10)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468370" marR="12700">
              <a:lnSpc>
                <a:spcPct val="98300"/>
              </a:lnSpc>
            </a:pPr>
            <a:r>
              <a:rPr sz="1800" i="1" dirty="0">
                <a:latin typeface="Gill Sans MT"/>
                <a:cs typeface="Gill Sans MT"/>
              </a:rPr>
              <a:t>MLI:</a:t>
            </a:r>
            <a:r>
              <a:rPr sz="1800" i="1" spc="-32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An</a:t>
            </a:r>
            <a:r>
              <a:rPr sz="1800" i="1" spc="-14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API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35" dirty="0">
                <a:latin typeface="Gill Sans MT"/>
                <a:cs typeface="Gill Sans MT"/>
              </a:rPr>
              <a:t>f</a:t>
            </a:r>
            <a:r>
              <a:rPr sz="1800" i="1" spc="0" dirty="0">
                <a:latin typeface="Gill Sans MT"/>
                <a:cs typeface="Gill Sans MT"/>
              </a:rPr>
              <a:t>o</a:t>
            </a:r>
            <a:r>
              <a:rPr sz="1800" i="1" spc="-10" dirty="0">
                <a:latin typeface="Gill Sans MT"/>
                <a:cs typeface="Gill Sans MT"/>
              </a:rPr>
              <a:t>r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Dist</a:t>
            </a:r>
            <a:r>
              <a:rPr sz="1800" i="1" spc="25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ibu</a:t>
            </a:r>
            <a:r>
              <a:rPr sz="1800" i="1" spc="-5" dirty="0">
                <a:latin typeface="Gill Sans MT"/>
                <a:cs typeface="Gill Sans MT"/>
              </a:rPr>
              <a:t>ted </a:t>
            </a:r>
            <a:r>
              <a:rPr sz="1800" i="1" spc="0" dirty="0">
                <a:latin typeface="Gill Sans MT"/>
                <a:cs typeface="Gill Sans MT"/>
              </a:rPr>
              <a:t>Ma</a:t>
            </a:r>
            <a:r>
              <a:rPr sz="1800" i="1" spc="25" dirty="0">
                <a:latin typeface="Gill Sans MT"/>
                <a:cs typeface="Gill Sans MT"/>
              </a:rPr>
              <a:t>c</a:t>
            </a:r>
            <a:r>
              <a:rPr sz="1800" i="1" spc="0" dirty="0">
                <a:latin typeface="Gill Sans MT"/>
                <a:cs typeface="Gill Sans MT"/>
              </a:rPr>
              <a:t>hin</a:t>
            </a:r>
            <a:r>
              <a:rPr sz="1800" i="1" spc="-10" dirty="0">
                <a:latin typeface="Gill Sans MT"/>
                <a:cs typeface="Gill Sans MT"/>
              </a:rPr>
              <a:t>e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Learnin</a:t>
            </a:r>
            <a:r>
              <a:rPr sz="1800" i="1" spc="-10" dirty="0">
                <a:latin typeface="Gill Sans MT"/>
                <a:cs typeface="Gill Sans MT"/>
              </a:rPr>
              <a:t>g</a:t>
            </a:r>
            <a:r>
              <a:rPr sz="1800" i="1" spc="-5" dirty="0">
                <a:latin typeface="Gill Sans MT"/>
                <a:cs typeface="Gill Sans MT"/>
              </a:rPr>
              <a:t>  </a:t>
            </a:r>
            <a:r>
              <a:rPr sz="1800" b="1" spc="70" dirty="0">
                <a:latin typeface="Gill Sans MT"/>
                <a:cs typeface="Gill Sans MT"/>
              </a:rPr>
              <a:t>Ev</a:t>
            </a:r>
            <a:r>
              <a:rPr sz="1800" b="1" spc="90" dirty="0">
                <a:latin typeface="Gill Sans MT"/>
                <a:cs typeface="Gill Sans MT"/>
              </a:rPr>
              <a:t>an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10" dirty="0">
                <a:latin typeface="Gill Sans MT"/>
                <a:cs typeface="Gill Sans MT"/>
              </a:rPr>
              <a:t>S</a:t>
            </a:r>
            <a:r>
              <a:rPr sz="1800" b="1" spc="90" dirty="0">
                <a:latin typeface="Gill Sans MT"/>
                <a:cs typeface="Gill Sans MT"/>
              </a:rPr>
              <a:t>pa</a:t>
            </a:r>
            <a:r>
              <a:rPr sz="1800" b="1" spc="50" dirty="0">
                <a:latin typeface="Gill Sans MT"/>
                <a:cs typeface="Gill Sans MT"/>
              </a:rPr>
              <a:t>r</a:t>
            </a:r>
            <a:r>
              <a:rPr sz="1800" b="1" spc="110" dirty="0">
                <a:latin typeface="Gill Sans MT"/>
                <a:cs typeface="Gill Sans MT"/>
              </a:rPr>
              <a:t>k</a:t>
            </a:r>
            <a:r>
              <a:rPr sz="1800" b="1" spc="95" dirty="0">
                <a:latin typeface="Gill Sans MT"/>
                <a:cs typeface="Gill Sans MT"/>
              </a:rPr>
              <a:t>s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b="1" spc="60" dirty="0">
                <a:latin typeface="Gill Sans MT"/>
                <a:cs typeface="Gill Sans MT"/>
              </a:rPr>
              <a:t>Am</a:t>
            </a:r>
            <a:r>
              <a:rPr sz="1800" b="1" spc="75" dirty="0">
                <a:latin typeface="Gill Sans MT"/>
                <a:cs typeface="Gill Sans MT"/>
              </a:rPr>
              <a:t>ee</a:t>
            </a:r>
            <a:r>
              <a:rPr sz="1800" b="1" spc="105" dirty="0">
                <a:latin typeface="Gill Sans MT"/>
                <a:cs typeface="Gill Sans MT"/>
              </a:rPr>
              <a:t>t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-30" dirty="0">
                <a:latin typeface="Gill Sans MT"/>
                <a:cs typeface="Gill Sans MT"/>
              </a:rPr>
              <a:t>T</a:t>
            </a:r>
            <a:r>
              <a:rPr sz="1800" b="1" spc="65" dirty="0">
                <a:latin typeface="Gill Sans MT"/>
                <a:cs typeface="Gill Sans MT"/>
              </a:rPr>
              <a:t>a</a:t>
            </a:r>
            <a:r>
              <a:rPr sz="1800" b="1" spc="55" dirty="0">
                <a:latin typeface="Gill Sans MT"/>
                <a:cs typeface="Gill Sans MT"/>
              </a:rPr>
              <a:t>l</a:t>
            </a:r>
            <a:r>
              <a:rPr sz="1800" b="1" spc="95" dirty="0">
                <a:latin typeface="Gill Sans MT"/>
                <a:cs typeface="Gill Sans MT"/>
              </a:rPr>
              <a:t>w</a:t>
            </a:r>
            <a:r>
              <a:rPr sz="1800" b="1" spc="65" dirty="0">
                <a:latin typeface="Gill Sans MT"/>
                <a:cs typeface="Gill Sans MT"/>
              </a:rPr>
              <a:t>a</a:t>
            </a:r>
            <a:r>
              <a:rPr sz="1800" b="1" spc="85" dirty="0">
                <a:latin typeface="Gill Sans MT"/>
                <a:cs typeface="Gill Sans MT"/>
              </a:rPr>
              <a:t>lk</a:t>
            </a:r>
            <a:r>
              <a:rPr sz="1800" b="1" spc="135" dirty="0">
                <a:latin typeface="Gill Sans MT"/>
                <a:cs typeface="Gill Sans MT"/>
              </a:rPr>
              <a:t>a</a:t>
            </a:r>
            <a:r>
              <a:rPr sz="1800" b="1" spc="80" dirty="0">
                <a:latin typeface="Gill Sans MT"/>
                <a:cs typeface="Gill Sans MT"/>
              </a:rPr>
              <a:t>r</a:t>
            </a:r>
            <a:r>
              <a:rPr sz="1800" spc="80" dirty="0">
                <a:latin typeface="Gill Sans MT"/>
                <a:cs typeface="Gill Sans MT"/>
              </a:rPr>
              <a:t>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al. International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Con</a:t>
            </a:r>
            <a:r>
              <a:rPr sz="1800" spc="-20" dirty="0">
                <a:latin typeface="Gill Sans MT"/>
                <a:cs typeface="Gill Sans MT"/>
              </a:rPr>
              <a:t>f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-40" dirty="0">
                <a:latin typeface="Gill Sans MT"/>
                <a:cs typeface="Gill Sans MT"/>
              </a:rPr>
              <a:t>r</a:t>
            </a:r>
            <a:r>
              <a:rPr sz="1800" spc="-10" dirty="0">
                <a:latin typeface="Gill Sans MT"/>
                <a:cs typeface="Gill Sans MT"/>
              </a:rPr>
              <a:t>ence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Data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Mini</a:t>
            </a:r>
            <a:r>
              <a:rPr sz="1800" spc="-10" dirty="0">
                <a:latin typeface="Gill Sans MT"/>
                <a:cs typeface="Gill Sans MT"/>
              </a:rPr>
              <a:t>ng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(2013)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h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tt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p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: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//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a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r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x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i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v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.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o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r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g/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ab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1310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.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  <a:hlinkClick r:id="rId4"/>
              </a:rPr>
              <a:t>5426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MLlib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2356" y="3394161"/>
            <a:ext cx="546290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235" dirty="0">
                <a:solidFill>
                  <a:srgbClr val="FFFFFF"/>
                </a:solidFill>
                <a:latin typeface="Gill Sans MT"/>
                <a:cs typeface="Gill Sans MT"/>
              </a:rPr>
              <a:t>Ad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5000" b="1" spc="33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5000" b="1" spc="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-29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608195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05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5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-114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600" b="1" spc="14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200" dirty="0">
                <a:solidFill>
                  <a:srgbClr val="A6AAA9"/>
                </a:solidFill>
                <a:latin typeface="Gill Sans MT"/>
                <a:cs typeface="Gill Sans MT"/>
              </a:rPr>
              <a:t>kfl</a:t>
            </a:r>
            <a:r>
              <a:rPr sz="3600" b="1" spc="9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215" dirty="0">
                <a:solidFill>
                  <a:srgbClr val="A6AAA9"/>
                </a:solidFill>
                <a:latin typeface="Gill Sans MT"/>
                <a:cs typeface="Gill Sans MT"/>
              </a:rPr>
              <a:t>ws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03847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2600" y="3416300"/>
            <a:ext cx="6197600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9368" y="1353525"/>
            <a:ext cx="690499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ther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-3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AS</a:t>
            </a:r>
            <a:r>
              <a:rPr sz="2300" b="1" spc="19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-15" dirty="0">
                <a:latin typeface="Gill Sans MT"/>
                <a:cs typeface="Gill Sans MT"/>
              </a:rPr>
              <a:t>ects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runn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1798025"/>
            <a:ext cx="5880735" cy="2085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gr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phs,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samp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ng,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memo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ng:</a:t>
            </a:r>
            <a:endParaRPr sz="3000">
              <a:latin typeface="Gill Sans MT"/>
              <a:cs typeface="Gill Sans MT"/>
            </a:endParaRPr>
          </a:p>
          <a:p>
            <a:pPr marL="444500" indent="-292100">
              <a:lnSpc>
                <a:spcPct val="100000"/>
              </a:lnSpc>
              <a:spcBef>
                <a:spcPts val="150"/>
              </a:spcBef>
              <a:buSzPct val="169565"/>
              <a:buFont typeface="Gill Sans MT"/>
              <a:buChar char="•"/>
              <a:tabLst>
                <a:tab pos="444500" algn="l"/>
              </a:tabLst>
            </a:pP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Bl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nkD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endParaRPr sz="2300">
              <a:latin typeface="Gill Sans MT"/>
              <a:cs typeface="Gill Sans MT"/>
            </a:endParaRPr>
          </a:p>
          <a:p>
            <a:pPr marL="444500" indent="-292100">
              <a:lnSpc>
                <a:spcPts val="3700"/>
              </a:lnSpc>
              <a:buSzPct val="169565"/>
              <a:buFont typeface="Gill Sans MT"/>
              <a:buChar char="•"/>
              <a:tabLst>
                <a:tab pos="444500" algn="l"/>
              </a:tabLst>
            </a:pP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-1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phX</a:t>
            </a:r>
            <a:endParaRPr sz="2300">
              <a:latin typeface="Gill Sans MT"/>
              <a:cs typeface="Gill Sans MT"/>
            </a:endParaRPr>
          </a:p>
          <a:p>
            <a:pPr marL="444500" indent="-292100">
              <a:lnSpc>
                <a:spcPts val="3700"/>
              </a:lnSpc>
              <a:buSzPct val="169565"/>
              <a:buFont typeface="Gill Sans MT"/>
              <a:buChar char="•"/>
              <a:tabLst>
                <a:tab pos="444500" algn="l"/>
              </a:tabLst>
            </a:pPr>
            <a:r>
              <a:rPr sz="2300" b="1" spc="-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1279"/>
            <a:ext cx="249682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128079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Bl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nkDB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5883" y="1442425"/>
            <a:ext cx="1848485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2062370"/>
            <a:ext cx="6977380" cy="4410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3400"/>
              </a:lnSpc>
            </a:pPr>
            <a:r>
              <a:rPr sz="3000" i="1" spc="-5" dirty="0">
                <a:latin typeface="Gill Sans MT"/>
                <a:cs typeface="Gill Sans MT"/>
              </a:rPr>
              <a:t>ma</a:t>
            </a:r>
            <a:r>
              <a:rPr sz="3000" i="1" spc="-10" dirty="0">
                <a:latin typeface="Gill Sans MT"/>
                <a:cs typeface="Gill Sans MT"/>
              </a:rPr>
              <a:t>ssively</a:t>
            </a:r>
            <a:r>
              <a:rPr sz="3000" i="1" spc="-5" dirty="0">
                <a:latin typeface="Gill Sans MT"/>
                <a:cs typeface="Gill Sans MT"/>
              </a:rPr>
              <a:t> pa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llel,</a:t>
            </a:r>
            <a:r>
              <a:rPr sz="3000" i="1" spc="-30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app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65" dirty="0">
                <a:latin typeface="Gill Sans MT"/>
                <a:cs typeface="Gill Sans MT"/>
              </a:rPr>
              <a:t>o</a:t>
            </a:r>
            <a:r>
              <a:rPr sz="3000" i="1" spc="-15" dirty="0">
                <a:latin typeface="Gill Sans MT"/>
                <a:cs typeface="Gill Sans MT"/>
              </a:rPr>
              <a:t>xim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5" dirty="0">
                <a:latin typeface="Gill Sans MT"/>
                <a:cs typeface="Gill Sans MT"/>
              </a:rPr>
              <a:t>te</a:t>
            </a:r>
            <a:r>
              <a:rPr sz="3000" i="1" spc="-5" dirty="0">
                <a:latin typeface="Gill Sans MT"/>
                <a:cs typeface="Gill Sans MT"/>
              </a:rPr>
              <a:t> qu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11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y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15" dirty="0">
                <a:latin typeface="Gill Sans MT"/>
                <a:cs typeface="Gill Sans MT"/>
              </a:rPr>
              <a:t>gine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r ru</a:t>
            </a:r>
            <a:r>
              <a:rPr sz="3000" i="1" spc="-5" dirty="0">
                <a:latin typeface="Gill Sans MT"/>
                <a:cs typeface="Gill Sans MT"/>
              </a:rPr>
              <a:t>nn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te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ctive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SQL</a:t>
            </a:r>
            <a:r>
              <a:rPr sz="3000" i="1" spc="-5" dirty="0">
                <a:latin typeface="Gill Sans MT"/>
                <a:cs typeface="Gill Sans MT"/>
              </a:rPr>
              <a:t> qu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-10" dirty="0">
                <a:latin typeface="Gill Sans MT"/>
                <a:cs typeface="Gill Sans MT"/>
              </a:rPr>
              <a:t>ies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la</a:t>
            </a:r>
            <a:r>
              <a:rPr sz="3000" i="1" spc="-10" dirty="0">
                <a:latin typeface="Gill Sans MT"/>
                <a:cs typeface="Gill Sans MT"/>
              </a:rPr>
              <a:t>r</a:t>
            </a: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v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lu</a:t>
            </a:r>
            <a:r>
              <a:rPr sz="3000" i="1" spc="-5" dirty="0">
                <a:latin typeface="Gill Sans MT"/>
                <a:cs typeface="Gill Sans MT"/>
              </a:rPr>
              <a:t>m</a:t>
            </a:r>
            <a:r>
              <a:rPr sz="3000" i="1" spc="-15" dirty="0">
                <a:latin typeface="Gill Sans MT"/>
                <a:cs typeface="Gill Sans MT"/>
              </a:rPr>
              <a:t>es</a:t>
            </a:r>
            <a:r>
              <a:rPr sz="3000" i="1" spc="-10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 da</a:t>
            </a:r>
            <a:r>
              <a:rPr sz="3000" i="1" spc="-10" dirty="0">
                <a:latin typeface="Gill Sans MT"/>
                <a:cs typeface="Gill Sans MT"/>
              </a:rPr>
              <a:t>ta</a:t>
            </a:r>
            <a:endParaRPr sz="3000">
              <a:latin typeface="Gill Sans MT"/>
              <a:cs typeface="Gill Sans MT"/>
            </a:endParaRPr>
          </a:p>
          <a:p>
            <a:pPr marL="571500" marR="404495" indent="-419100">
              <a:lnSpc>
                <a:spcPct val="91800"/>
              </a:lnSpc>
              <a:spcBef>
                <a:spcPts val="175"/>
              </a:spcBef>
              <a:buSzPct val="170689"/>
              <a:buFont typeface="Gill Sans MT"/>
              <a:buChar char="•"/>
              <a:tabLst>
                <a:tab pos="571500" algn="l"/>
              </a:tabLst>
            </a:pPr>
            <a:r>
              <a:rPr sz="2900" spc="-15" dirty="0">
                <a:latin typeface="Gill Sans MT"/>
                <a:cs typeface="Gill Sans MT"/>
              </a:rPr>
              <a:t>a</a:t>
            </a:r>
            <a:r>
              <a:rPr sz="2900" spc="-5" dirty="0">
                <a:latin typeface="Gill Sans MT"/>
                <a:cs typeface="Gill Sans MT"/>
              </a:rPr>
              <a:t>ll</a:t>
            </a:r>
            <a:r>
              <a:rPr sz="2900" spc="-50" dirty="0">
                <a:latin typeface="Gill Sans MT"/>
                <a:cs typeface="Gill Sans MT"/>
              </a:rPr>
              <a:t>o</a:t>
            </a:r>
            <a:r>
              <a:rPr sz="2900" spc="-5" dirty="0">
                <a:latin typeface="Gill Sans MT"/>
                <a:cs typeface="Gill Sans MT"/>
              </a:rPr>
              <a:t>w</a:t>
            </a:r>
            <a:r>
              <a:rPr sz="2900" spc="-15" dirty="0">
                <a:latin typeface="Gill Sans MT"/>
                <a:cs typeface="Gill Sans MT"/>
              </a:rPr>
              <a:t>s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users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to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trade</a:t>
            </a:r>
            <a:r>
              <a:rPr sz="2900" spc="-5" dirty="0">
                <a:latin typeface="Gill Sans MT"/>
                <a:cs typeface="Gill Sans MT"/>
              </a:rPr>
              <a:t>-</a:t>
            </a:r>
            <a:r>
              <a:rPr sz="2900" spc="-20" dirty="0">
                <a:latin typeface="Gill Sans MT"/>
                <a:cs typeface="Gill Sans MT"/>
              </a:rPr>
              <a:t>off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0" dirty="0">
                <a:latin typeface="Gill Sans MT"/>
                <a:cs typeface="Gill Sans MT"/>
              </a:rPr>
              <a:t>que</a:t>
            </a:r>
            <a:r>
              <a:rPr sz="2900" spc="85" dirty="0">
                <a:latin typeface="Gill Sans MT"/>
                <a:cs typeface="Gill Sans MT"/>
              </a:rPr>
              <a:t>r</a:t>
            </a:r>
            <a:r>
              <a:rPr sz="2900" spc="-15" dirty="0">
                <a:latin typeface="Gill Sans MT"/>
                <a:cs typeface="Gill Sans MT"/>
              </a:rPr>
              <a:t>y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accuracy</a:t>
            </a:r>
            <a:r>
              <a:rPr sz="2900" spc="-10" dirty="0">
                <a:latin typeface="Gill Sans MT"/>
                <a:cs typeface="Gill Sans MT"/>
              </a:rPr>
              <a:t> </a:t>
            </a:r>
            <a:r>
              <a:rPr sz="2900" spc="-30" dirty="0">
                <a:latin typeface="Gill Sans MT"/>
                <a:cs typeface="Gill Sans MT"/>
              </a:rPr>
              <a:t>f</a:t>
            </a:r>
            <a:r>
              <a:rPr sz="2900" spc="-15" dirty="0">
                <a:latin typeface="Gill Sans MT"/>
                <a:cs typeface="Gill Sans MT"/>
              </a:rPr>
              <a:t>or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75" dirty="0">
                <a:latin typeface="Gill Sans MT"/>
                <a:cs typeface="Gill Sans MT"/>
              </a:rPr>
              <a:t>r</a:t>
            </a:r>
            <a:r>
              <a:rPr sz="2900" spc="-15" dirty="0">
                <a:latin typeface="Gill Sans MT"/>
                <a:cs typeface="Gill Sans MT"/>
              </a:rPr>
              <a:t>esponse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0" dirty="0">
                <a:latin typeface="Gill Sans MT"/>
                <a:cs typeface="Gill Sans MT"/>
              </a:rPr>
              <a:t>t</a:t>
            </a:r>
            <a:r>
              <a:rPr sz="2900" spc="-5" dirty="0">
                <a:latin typeface="Gill Sans MT"/>
                <a:cs typeface="Gill Sans MT"/>
              </a:rPr>
              <a:t>i</a:t>
            </a:r>
            <a:r>
              <a:rPr sz="2900" spc="0" dirty="0">
                <a:latin typeface="Gill Sans MT"/>
                <a:cs typeface="Gill Sans MT"/>
              </a:rPr>
              <a:t>me</a:t>
            </a:r>
            <a:endParaRPr sz="2900">
              <a:latin typeface="Gill Sans MT"/>
              <a:cs typeface="Gill Sans MT"/>
            </a:endParaRPr>
          </a:p>
          <a:p>
            <a:pPr marL="571500" indent="-419100">
              <a:lnSpc>
                <a:spcPts val="4910"/>
              </a:lnSpc>
              <a:buSzPct val="170689"/>
              <a:buFont typeface="Gill Sans MT"/>
              <a:buChar char="•"/>
              <a:tabLst>
                <a:tab pos="571500" algn="l"/>
              </a:tabLst>
            </a:pPr>
            <a:r>
              <a:rPr sz="2900" spc="-15" dirty="0">
                <a:latin typeface="Gill Sans MT"/>
                <a:cs typeface="Gill Sans MT"/>
              </a:rPr>
              <a:t>enab</a:t>
            </a:r>
            <a:r>
              <a:rPr sz="2900" spc="-5" dirty="0">
                <a:latin typeface="Gill Sans MT"/>
                <a:cs typeface="Gill Sans MT"/>
              </a:rPr>
              <a:t>l</a:t>
            </a:r>
            <a:r>
              <a:rPr sz="2900" spc="-15" dirty="0">
                <a:latin typeface="Gill Sans MT"/>
                <a:cs typeface="Gill Sans MT"/>
              </a:rPr>
              <a:t>es</a:t>
            </a:r>
            <a:r>
              <a:rPr sz="2900" spc="-5" dirty="0">
                <a:latin typeface="Gill Sans MT"/>
                <a:cs typeface="Gill Sans MT"/>
              </a:rPr>
              <a:t> i</a:t>
            </a:r>
            <a:r>
              <a:rPr sz="2900" spc="-15" dirty="0">
                <a:latin typeface="Gill Sans MT"/>
                <a:cs typeface="Gill Sans MT"/>
              </a:rPr>
              <a:t>nteracti</a:t>
            </a:r>
            <a:r>
              <a:rPr sz="2900" spc="-75" dirty="0">
                <a:latin typeface="Gill Sans MT"/>
                <a:cs typeface="Gill Sans MT"/>
              </a:rPr>
              <a:t>v</a:t>
            </a:r>
            <a:r>
              <a:rPr sz="2900" spc="0" dirty="0">
                <a:latin typeface="Gill Sans MT"/>
                <a:cs typeface="Gill Sans MT"/>
              </a:rPr>
              <a:t>e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0" dirty="0">
                <a:latin typeface="Gill Sans MT"/>
                <a:cs typeface="Gill Sans MT"/>
              </a:rPr>
              <a:t>quer</a:t>
            </a:r>
            <a:r>
              <a:rPr sz="2900" spc="-5" dirty="0">
                <a:latin typeface="Gill Sans MT"/>
                <a:cs typeface="Gill Sans MT"/>
              </a:rPr>
              <a:t>i</a:t>
            </a:r>
            <a:r>
              <a:rPr sz="2900" spc="-15" dirty="0">
                <a:latin typeface="Gill Sans MT"/>
                <a:cs typeface="Gill Sans MT"/>
              </a:rPr>
              <a:t>es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50" dirty="0">
                <a:latin typeface="Gill Sans MT"/>
                <a:cs typeface="Gill Sans MT"/>
              </a:rPr>
              <a:t>o</a:t>
            </a:r>
            <a:r>
              <a:rPr sz="2900" spc="-75" dirty="0">
                <a:latin typeface="Gill Sans MT"/>
                <a:cs typeface="Gill Sans MT"/>
              </a:rPr>
              <a:t>v</a:t>
            </a:r>
            <a:r>
              <a:rPr sz="2900" spc="0" dirty="0">
                <a:latin typeface="Gill Sans MT"/>
                <a:cs typeface="Gill Sans MT"/>
              </a:rPr>
              <a:t>er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mass</a:t>
            </a:r>
            <a:r>
              <a:rPr sz="2900" spc="-5" dirty="0">
                <a:latin typeface="Gill Sans MT"/>
                <a:cs typeface="Gill Sans MT"/>
              </a:rPr>
              <a:t>i</a:t>
            </a:r>
            <a:r>
              <a:rPr sz="2900" spc="-75" dirty="0">
                <a:latin typeface="Gill Sans MT"/>
                <a:cs typeface="Gill Sans MT"/>
              </a:rPr>
              <a:t>v</a:t>
            </a:r>
            <a:r>
              <a:rPr sz="2900" spc="0" dirty="0">
                <a:latin typeface="Gill Sans MT"/>
                <a:cs typeface="Gill Sans MT"/>
              </a:rPr>
              <a:t>e</a:t>
            </a:r>
            <a:endParaRPr sz="2900">
              <a:latin typeface="Gill Sans MT"/>
              <a:cs typeface="Gill Sans MT"/>
            </a:endParaRPr>
          </a:p>
          <a:p>
            <a:pPr marL="571500">
              <a:lnSpc>
                <a:spcPts val="2990"/>
              </a:lnSpc>
            </a:pPr>
            <a:r>
              <a:rPr sz="2900" spc="-15" dirty="0">
                <a:latin typeface="Gill Sans MT"/>
                <a:cs typeface="Gill Sans MT"/>
              </a:rPr>
              <a:t>data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30" dirty="0">
                <a:latin typeface="Gill Sans MT"/>
                <a:cs typeface="Gill Sans MT"/>
              </a:rPr>
              <a:t>b</a:t>
            </a:r>
            <a:r>
              <a:rPr sz="2900" spc="-15" dirty="0">
                <a:latin typeface="Gill Sans MT"/>
                <a:cs typeface="Gill Sans MT"/>
              </a:rPr>
              <a:t>y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0" dirty="0">
                <a:latin typeface="Gill Sans MT"/>
                <a:cs typeface="Gill Sans MT"/>
              </a:rPr>
              <a:t>runni</a:t>
            </a:r>
            <a:r>
              <a:rPr sz="2900" spc="-15" dirty="0">
                <a:latin typeface="Gill Sans MT"/>
                <a:cs typeface="Gill Sans MT"/>
              </a:rPr>
              <a:t>ng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0" dirty="0">
                <a:latin typeface="Gill Sans MT"/>
                <a:cs typeface="Gill Sans MT"/>
              </a:rPr>
              <a:t>quer</a:t>
            </a:r>
            <a:r>
              <a:rPr sz="2900" spc="-5" dirty="0">
                <a:latin typeface="Gill Sans MT"/>
                <a:cs typeface="Gill Sans MT"/>
              </a:rPr>
              <a:t>i</a:t>
            </a:r>
            <a:r>
              <a:rPr sz="2900" spc="-15" dirty="0">
                <a:latin typeface="Gill Sans MT"/>
                <a:cs typeface="Gill Sans MT"/>
              </a:rPr>
              <a:t>es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20" dirty="0">
                <a:latin typeface="Gill Sans MT"/>
                <a:cs typeface="Gill Sans MT"/>
              </a:rPr>
              <a:t>on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data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samples</a:t>
            </a:r>
            <a:endParaRPr sz="2900">
              <a:latin typeface="Gill Sans MT"/>
              <a:cs typeface="Gill Sans MT"/>
            </a:endParaRPr>
          </a:p>
          <a:p>
            <a:pPr marL="571500" indent="-419100">
              <a:lnSpc>
                <a:spcPts val="4910"/>
              </a:lnSpc>
              <a:buSzPct val="170689"/>
              <a:buFont typeface="Gill Sans MT"/>
              <a:buChar char="•"/>
              <a:tabLst>
                <a:tab pos="571500" algn="l"/>
              </a:tabLst>
            </a:pPr>
            <a:r>
              <a:rPr sz="2900" spc="-15" dirty="0">
                <a:latin typeface="Gill Sans MT"/>
                <a:cs typeface="Gill Sans MT"/>
              </a:rPr>
              <a:t>p</a:t>
            </a:r>
            <a:r>
              <a:rPr sz="2900" spc="-75" dirty="0">
                <a:latin typeface="Gill Sans MT"/>
                <a:cs typeface="Gill Sans MT"/>
              </a:rPr>
              <a:t>r</a:t>
            </a:r>
            <a:r>
              <a:rPr sz="2900" spc="-15" dirty="0">
                <a:latin typeface="Gill Sans MT"/>
                <a:cs typeface="Gill Sans MT"/>
              </a:rPr>
              <a:t>esents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75" dirty="0">
                <a:latin typeface="Gill Sans MT"/>
                <a:cs typeface="Gill Sans MT"/>
              </a:rPr>
              <a:t>r</a:t>
            </a:r>
            <a:r>
              <a:rPr sz="2900" spc="-15" dirty="0">
                <a:latin typeface="Gill Sans MT"/>
                <a:cs typeface="Gill Sans MT"/>
              </a:rPr>
              <a:t>esu</a:t>
            </a:r>
            <a:r>
              <a:rPr sz="2900" spc="-5" dirty="0">
                <a:latin typeface="Gill Sans MT"/>
                <a:cs typeface="Gill Sans MT"/>
              </a:rPr>
              <a:t>l</a:t>
            </a:r>
            <a:r>
              <a:rPr sz="2900" spc="-15" dirty="0">
                <a:latin typeface="Gill Sans MT"/>
                <a:cs typeface="Gill Sans MT"/>
              </a:rPr>
              <a:t>ts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annotated</a:t>
            </a:r>
            <a:r>
              <a:rPr sz="2900" spc="-5" dirty="0">
                <a:latin typeface="Gill Sans MT"/>
                <a:cs typeface="Gill Sans MT"/>
              </a:rPr>
              <a:t> wi</a:t>
            </a:r>
            <a:r>
              <a:rPr sz="2900" spc="0" dirty="0">
                <a:latin typeface="Gill Sans MT"/>
                <a:cs typeface="Gill Sans MT"/>
              </a:rPr>
              <a:t>th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20" dirty="0">
                <a:latin typeface="Gill Sans MT"/>
                <a:cs typeface="Gill Sans MT"/>
              </a:rPr>
              <a:t>mean</a:t>
            </a:r>
            <a:r>
              <a:rPr sz="2900" spc="-5" dirty="0">
                <a:latin typeface="Gill Sans MT"/>
                <a:cs typeface="Gill Sans MT"/>
              </a:rPr>
              <a:t>i</a:t>
            </a:r>
            <a:r>
              <a:rPr sz="2900" spc="-15" dirty="0">
                <a:latin typeface="Gill Sans MT"/>
                <a:cs typeface="Gill Sans MT"/>
              </a:rPr>
              <a:t>ngful</a:t>
            </a:r>
            <a:endParaRPr sz="2900">
              <a:latin typeface="Gill Sans MT"/>
              <a:cs typeface="Gill Sans MT"/>
            </a:endParaRPr>
          </a:p>
          <a:p>
            <a:pPr marL="571500">
              <a:lnSpc>
                <a:spcPts val="2990"/>
              </a:lnSpc>
            </a:pPr>
            <a:r>
              <a:rPr sz="2900" dirty="0">
                <a:latin typeface="Gill Sans MT"/>
                <a:cs typeface="Gill Sans MT"/>
              </a:rPr>
              <a:t>e</a:t>
            </a:r>
            <a:r>
              <a:rPr sz="2900" spc="-30" dirty="0">
                <a:latin typeface="Gill Sans MT"/>
                <a:cs typeface="Gill Sans MT"/>
              </a:rPr>
              <a:t>r</a:t>
            </a:r>
            <a:r>
              <a:rPr sz="2900" spc="-90" dirty="0">
                <a:latin typeface="Gill Sans MT"/>
                <a:cs typeface="Gill Sans MT"/>
              </a:rPr>
              <a:t>r</a:t>
            </a:r>
            <a:r>
              <a:rPr sz="2900" spc="-15" dirty="0">
                <a:latin typeface="Gill Sans MT"/>
                <a:cs typeface="Gill Sans MT"/>
              </a:rPr>
              <a:t>or</a:t>
            </a:r>
            <a:r>
              <a:rPr sz="2900" spc="-5" dirty="0">
                <a:latin typeface="Gill Sans MT"/>
                <a:cs typeface="Gill Sans MT"/>
              </a:rPr>
              <a:t> </a:t>
            </a:r>
            <a:r>
              <a:rPr sz="2900" spc="-15" dirty="0">
                <a:latin typeface="Gill Sans MT"/>
                <a:cs typeface="Gill Sans MT"/>
              </a:rPr>
              <a:t>bars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3411854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BlinkDB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61200" y="215900"/>
            <a:ext cx="2209800" cy="100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6570"/>
            <a:ext cx="7539355" cy="1731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400"/>
              </a:lnSpc>
            </a:pPr>
            <a:r>
              <a:rPr sz="3000" i="1" spc="-20" dirty="0">
                <a:latin typeface="Gill Sans MT"/>
                <a:cs typeface="Gill Sans MT"/>
              </a:rPr>
              <a:t>“O</a:t>
            </a:r>
            <a:r>
              <a:rPr sz="3000" i="1" spc="-5" dirty="0">
                <a:latin typeface="Gill Sans MT"/>
                <a:cs typeface="Gill Sans MT"/>
              </a:rPr>
              <a:t>u</a:t>
            </a:r>
            <a:r>
              <a:rPr sz="3000" i="1" spc="-1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ex</a:t>
            </a: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imen</a:t>
            </a:r>
            <a:r>
              <a:rPr sz="3000" i="1" spc="-10" dirty="0">
                <a:latin typeface="Gill Sans MT"/>
                <a:cs typeface="Gill Sans MT"/>
              </a:rPr>
              <a:t>ts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100</a:t>
            </a:r>
            <a:r>
              <a:rPr sz="3000" i="1" spc="-5" dirty="0">
                <a:latin typeface="Gill Sans MT"/>
                <a:cs typeface="Gill Sans MT"/>
              </a:rPr>
              <a:t> nod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0" dirty="0">
                <a:latin typeface="Gill Sans MT"/>
                <a:cs typeface="Gill Sans MT"/>
              </a:rPr>
              <a:t>lu</a:t>
            </a:r>
            <a:r>
              <a:rPr sz="3000" i="1" spc="-15" dirty="0">
                <a:latin typeface="Gill Sans MT"/>
                <a:cs typeface="Gill Sans MT"/>
              </a:rPr>
              <a:t>ster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65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w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ha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15" dirty="0">
                <a:latin typeface="Gill Sans MT"/>
                <a:cs typeface="Gill Sans MT"/>
              </a:rPr>
              <a:t> Blin</a:t>
            </a:r>
            <a:r>
              <a:rPr sz="3000" i="1" spc="-20" dirty="0">
                <a:latin typeface="Gill Sans MT"/>
                <a:cs typeface="Gill Sans MT"/>
              </a:rPr>
              <a:t>kDB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an</a:t>
            </a:r>
            <a:r>
              <a:rPr sz="3000" i="1" spc="-3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w</a:t>
            </a:r>
            <a:r>
              <a:rPr sz="3000" i="1" spc="-15" dirty="0">
                <a:latin typeface="Gill Sans MT"/>
                <a:cs typeface="Gill Sans MT"/>
              </a:rPr>
              <a:t>er</a:t>
            </a:r>
            <a:r>
              <a:rPr sz="3000" i="1" spc="-5" dirty="0">
                <a:latin typeface="Gill Sans MT"/>
                <a:cs typeface="Gill Sans MT"/>
              </a:rPr>
              <a:t> qu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-10" dirty="0">
                <a:latin typeface="Gill Sans MT"/>
                <a:cs typeface="Gill Sans MT"/>
              </a:rPr>
              <a:t>ies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u</a:t>
            </a:r>
            <a:r>
              <a:rPr sz="3000" i="1" spc="0" dirty="0">
                <a:latin typeface="Gill Sans MT"/>
                <a:cs typeface="Gill Sans MT"/>
              </a:rPr>
              <a:t>p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to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17</a:t>
            </a:r>
            <a:r>
              <a:rPr sz="3000" i="1" spc="-45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TBs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-1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 da</a:t>
            </a:r>
            <a:r>
              <a:rPr sz="3000" i="1" spc="-10" dirty="0">
                <a:latin typeface="Gill Sans MT"/>
                <a:cs typeface="Gill Sans MT"/>
              </a:rPr>
              <a:t>ta in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less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ha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2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sec</a:t>
            </a:r>
            <a:r>
              <a:rPr sz="3000" i="1" spc="-5" dirty="0">
                <a:latin typeface="Gill Sans MT"/>
                <a:cs typeface="Gill Sans MT"/>
              </a:rPr>
              <a:t>ond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(</a:t>
            </a:r>
            <a:r>
              <a:rPr sz="3000" i="1" spc="-65" dirty="0">
                <a:latin typeface="Gill Sans MT"/>
                <a:cs typeface="Gill Sans MT"/>
              </a:rPr>
              <a:t>o</a:t>
            </a:r>
            <a:r>
              <a:rPr sz="3000" i="1" spc="-15" dirty="0">
                <a:latin typeface="Gill Sans MT"/>
                <a:cs typeface="Gill Sans MT"/>
              </a:rPr>
              <a:t>ver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200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x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5" dirty="0">
                <a:latin typeface="Gill Sans MT"/>
                <a:cs typeface="Gill Sans MT"/>
              </a:rPr>
              <a:t>ster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ha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H</a:t>
            </a:r>
            <a:r>
              <a:rPr sz="3000" i="1" spc="0" dirty="0">
                <a:latin typeface="Gill Sans MT"/>
                <a:cs typeface="Gill Sans MT"/>
              </a:rPr>
              <a:t>ive), </a:t>
            </a:r>
            <a:r>
              <a:rPr sz="3000" i="1" spc="-5" dirty="0">
                <a:latin typeface="Gill Sans MT"/>
                <a:cs typeface="Gill Sans MT"/>
              </a:rPr>
              <a:t>w</a:t>
            </a:r>
            <a:r>
              <a:rPr sz="3000" i="1" spc="-10" dirty="0">
                <a:latin typeface="Gill Sans MT"/>
                <a:cs typeface="Gill Sans MT"/>
              </a:rPr>
              <a:t>it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5" dirty="0">
                <a:latin typeface="Gill Sans MT"/>
                <a:cs typeface="Gill Sans MT"/>
              </a:rPr>
              <a:t> a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er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-1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2-10%</a:t>
            </a:r>
            <a:r>
              <a:rPr sz="3000" i="1" spc="-245" dirty="0">
                <a:latin typeface="Gill Sans MT"/>
                <a:cs typeface="Gill Sans MT"/>
              </a:rPr>
              <a:t>.</a:t>
            </a:r>
            <a:r>
              <a:rPr sz="3000" i="1" spc="-15" dirty="0">
                <a:latin typeface="Gill Sans MT"/>
                <a:cs typeface="Gill Sans MT"/>
              </a:rPr>
              <a:t>”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BlinkDB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61200" y="215900"/>
            <a:ext cx="2209800" cy="100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0370" y="3607180"/>
            <a:ext cx="4453890" cy="156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6900"/>
              </a:lnSpc>
            </a:pPr>
            <a:r>
              <a:rPr sz="1800" i="1" spc="-10" dirty="0">
                <a:latin typeface="Gill Sans MT"/>
                <a:cs typeface="Gill Sans MT"/>
              </a:rPr>
              <a:t>BlinkDB:</a:t>
            </a:r>
            <a:r>
              <a:rPr sz="1800" i="1" spc="-185" dirty="0">
                <a:latin typeface="Gill Sans MT"/>
                <a:cs typeface="Gill Sans MT"/>
              </a:rPr>
              <a:t> </a:t>
            </a:r>
            <a:r>
              <a:rPr sz="1800" i="1" spc="-15" dirty="0">
                <a:latin typeface="Gill Sans MT"/>
                <a:cs typeface="Gill Sans MT"/>
              </a:rPr>
              <a:t>Qu</a:t>
            </a:r>
            <a:r>
              <a:rPr sz="1800" i="1" spc="-10" dirty="0">
                <a:latin typeface="Gill Sans MT"/>
                <a:cs typeface="Gill Sans MT"/>
              </a:rPr>
              <a:t>e</a:t>
            </a:r>
            <a:r>
              <a:rPr sz="1800" i="1" spc="25" dirty="0">
                <a:latin typeface="Gill Sans MT"/>
                <a:cs typeface="Gill Sans MT"/>
              </a:rPr>
              <a:t>r</a:t>
            </a:r>
            <a:r>
              <a:rPr sz="1800" i="1" spc="-10" dirty="0">
                <a:latin typeface="Gill Sans MT"/>
                <a:cs typeface="Gill Sans MT"/>
              </a:rPr>
              <a:t>ies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w</a:t>
            </a:r>
            <a:r>
              <a:rPr sz="1800" i="1" spc="-5" dirty="0">
                <a:latin typeface="Gill Sans MT"/>
                <a:cs typeface="Gill Sans MT"/>
              </a:rPr>
              <a:t>ith </a:t>
            </a:r>
            <a:r>
              <a:rPr sz="1800" i="1" spc="-10" dirty="0">
                <a:latin typeface="Gill Sans MT"/>
                <a:cs typeface="Gill Sans MT"/>
              </a:rPr>
              <a:t>Bounded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Er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o</a:t>
            </a:r>
            <a:r>
              <a:rPr sz="1800" i="1" spc="25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s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and  </a:t>
            </a:r>
            <a:r>
              <a:rPr sz="1800" i="1" spc="-10" dirty="0">
                <a:latin typeface="Gill Sans MT"/>
                <a:cs typeface="Gill Sans MT"/>
              </a:rPr>
              <a:t>Bounded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Response</a:t>
            </a:r>
            <a:r>
              <a:rPr sz="1800" i="1" spc="-27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Times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on</a:t>
            </a:r>
            <a:r>
              <a:rPr sz="1800" i="1" spc="-275" dirty="0">
                <a:latin typeface="Gill Sans MT"/>
                <a:cs typeface="Gill Sans MT"/>
              </a:rPr>
              <a:t> </a:t>
            </a:r>
            <a:r>
              <a:rPr sz="1800" i="1" spc="-155" dirty="0">
                <a:latin typeface="Gill Sans MT"/>
                <a:cs typeface="Gill Sans MT"/>
              </a:rPr>
              <a:t>V</a:t>
            </a:r>
            <a:r>
              <a:rPr sz="1800" i="1" spc="-10" dirty="0">
                <a:latin typeface="Gill Sans MT"/>
                <a:cs typeface="Gill Sans MT"/>
              </a:rPr>
              <a:t>e</a:t>
            </a:r>
            <a:r>
              <a:rPr sz="1800" i="1" spc="6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y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La</a:t>
            </a:r>
            <a:r>
              <a:rPr sz="1800" i="1" spc="-10" dirty="0">
                <a:latin typeface="Gill Sans MT"/>
                <a:cs typeface="Gill Sans MT"/>
              </a:rPr>
              <a:t>r</a:t>
            </a:r>
            <a:r>
              <a:rPr sz="1800" i="1" spc="-40" dirty="0">
                <a:latin typeface="Gill Sans MT"/>
                <a:cs typeface="Gill Sans MT"/>
              </a:rPr>
              <a:t>g</a:t>
            </a:r>
            <a:r>
              <a:rPr sz="1800" i="1" spc="-10" dirty="0">
                <a:latin typeface="Gill Sans MT"/>
                <a:cs typeface="Gill Sans MT"/>
              </a:rPr>
              <a:t>e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5" dirty="0">
                <a:latin typeface="Gill Sans MT"/>
                <a:cs typeface="Gill Sans MT"/>
              </a:rPr>
              <a:t>Da</a:t>
            </a:r>
            <a:r>
              <a:rPr sz="1800" i="1" spc="-5" dirty="0">
                <a:latin typeface="Gill Sans MT"/>
                <a:cs typeface="Gill Sans MT"/>
              </a:rPr>
              <a:t>ta </a:t>
            </a:r>
            <a:r>
              <a:rPr sz="1800" spc="-10" dirty="0">
                <a:latin typeface="Gill Sans MT"/>
                <a:cs typeface="Gill Sans MT"/>
              </a:rPr>
              <a:t>Sameer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Agarwal,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Barzan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Mozafari</a:t>
            </a:r>
            <a:r>
              <a:rPr sz="1800" spc="135" dirty="0">
                <a:latin typeface="Gill Sans MT"/>
                <a:cs typeface="Gill Sans MT"/>
              </a:rPr>
              <a:t>,</a:t>
            </a:r>
            <a:r>
              <a:rPr sz="1800" spc="-15" dirty="0">
                <a:latin typeface="Gill Sans MT"/>
                <a:cs typeface="Gill Sans MT"/>
              </a:rPr>
              <a:t>Au</a:t>
            </a:r>
            <a:r>
              <a:rPr sz="1800" spc="-55" dirty="0">
                <a:latin typeface="Gill Sans MT"/>
                <a:cs typeface="Gill Sans MT"/>
              </a:rPr>
              <a:t>r</a:t>
            </a:r>
            <a:r>
              <a:rPr sz="1800" spc="-10" dirty="0">
                <a:latin typeface="Gill Sans MT"/>
                <a:cs typeface="Gill Sans MT"/>
              </a:rPr>
              <a:t>ojit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Panda, Hen</a:t>
            </a:r>
            <a:r>
              <a:rPr sz="1800" spc="50" dirty="0">
                <a:latin typeface="Gill Sans MT"/>
                <a:cs typeface="Gill Sans MT"/>
              </a:rPr>
              <a:t>r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Milne</a:t>
            </a:r>
            <a:r>
              <a:rPr sz="1800" spc="-195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Sa</a:t>
            </a:r>
            <a:r>
              <a:rPr sz="1800" spc="-35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uel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Ma</a:t>
            </a:r>
            <a:r>
              <a:rPr sz="1800" spc="-30" dirty="0">
                <a:latin typeface="Gill Sans MT"/>
                <a:cs typeface="Gill Sans MT"/>
              </a:rPr>
              <a:t>d</a:t>
            </a:r>
            <a:r>
              <a:rPr sz="1800" spc="-10" dirty="0">
                <a:latin typeface="Gill Sans MT"/>
                <a:cs typeface="Gill Sans MT"/>
              </a:rPr>
              <a:t>den,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Ion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Stoica Eu</a:t>
            </a:r>
            <a:r>
              <a:rPr sz="1800" spc="-55" dirty="0">
                <a:latin typeface="Gill Sans MT"/>
                <a:cs typeface="Gill Sans MT"/>
              </a:rPr>
              <a:t>r</a:t>
            </a:r>
            <a:r>
              <a:rPr sz="1800" spc="-10" dirty="0">
                <a:latin typeface="Gill Sans MT"/>
                <a:cs typeface="Gill Sans MT"/>
              </a:rPr>
              <a:t>oSys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(2013)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25" dirty="0">
                <a:solidFill>
                  <a:srgbClr val="0433FF"/>
                </a:solidFill>
                <a:latin typeface="Gill Sans MT"/>
                <a:cs typeface="Gill Sans MT"/>
              </a:rPr>
              <a:t>m.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?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=2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465355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59400" y="4356100"/>
            <a:ext cx="44831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BlinkDB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61200" y="215900"/>
            <a:ext cx="2209800" cy="100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2630" y="5027128"/>
            <a:ext cx="2515235" cy="779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8600"/>
              </a:lnSpc>
            </a:pPr>
            <a:r>
              <a:rPr sz="1800" i="1" dirty="0">
                <a:latin typeface="Gill Sans MT"/>
                <a:cs typeface="Gill Sans MT"/>
              </a:rPr>
              <a:t>In</a:t>
            </a:r>
            <a:r>
              <a:rPr sz="1800" i="1" spc="-5" dirty="0">
                <a:latin typeface="Gill Sans MT"/>
                <a:cs typeface="Gill Sans MT"/>
              </a:rPr>
              <a:t>t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odu</a:t>
            </a:r>
            <a:r>
              <a:rPr sz="1800" i="1" spc="-10" dirty="0">
                <a:latin typeface="Gill Sans MT"/>
                <a:cs typeface="Gill Sans MT"/>
              </a:rPr>
              <a:t>ction</a:t>
            </a:r>
            <a:r>
              <a:rPr sz="1800" i="1" spc="-5" dirty="0">
                <a:latin typeface="Gill Sans MT"/>
                <a:cs typeface="Gill Sans MT"/>
              </a:rPr>
              <a:t> to </a:t>
            </a:r>
            <a:r>
              <a:rPr sz="1800" i="1" spc="0" dirty="0">
                <a:latin typeface="Gill Sans MT"/>
                <a:cs typeface="Gill Sans MT"/>
              </a:rPr>
              <a:t>usin</a:t>
            </a:r>
            <a:r>
              <a:rPr sz="1800" i="1" spc="-10" dirty="0">
                <a:latin typeface="Gill Sans MT"/>
                <a:cs typeface="Gill Sans MT"/>
              </a:rPr>
              <a:t>g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BlinkDB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Sameer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Agarwal 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8</a:t>
            </a:r>
            <a:r>
              <a:rPr sz="1500" b="1" spc="35" dirty="0">
                <a:solidFill>
                  <a:srgbClr val="0433FF"/>
                </a:solidFill>
                <a:latin typeface="Gill Sans MT"/>
                <a:cs typeface="Gill Sans MT"/>
              </a:rPr>
              <a:t>_EM9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114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q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3858" y="178931"/>
            <a:ext cx="5136141" cy="6067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7200" y="1625600"/>
            <a:ext cx="4140200" cy="3129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6620" y="1630316"/>
            <a:ext cx="4139008" cy="3124993"/>
          </a:xfrm>
          <a:custGeom>
            <a:avLst/>
            <a:gdLst/>
            <a:ahLst/>
            <a:cxnLst/>
            <a:rect l="l" t="t" r="r" b="b"/>
            <a:pathLst>
              <a:path w="4139008" h="3124993">
                <a:moveTo>
                  <a:pt x="0" y="0"/>
                </a:moveTo>
                <a:lnTo>
                  <a:pt x="0" y="3124993"/>
                </a:lnTo>
                <a:lnTo>
                  <a:pt x="4139008" y="3124993"/>
                </a:lnTo>
                <a:lnTo>
                  <a:pt x="413900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448" y="2527632"/>
            <a:ext cx="5164533" cy="5092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6000" y="3975100"/>
            <a:ext cx="4140200" cy="3122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211" y="3972414"/>
            <a:ext cx="4139008" cy="3125391"/>
          </a:xfrm>
          <a:custGeom>
            <a:avLst/>
            <a:gdLst/>
            <a:ahLst/>
            <a:cxnLst/>
            <a:rect l="l" t="t" r="r" b="b"/>
            <a:pathLst>
              <a:path w="4139008" h="3125391">
                <a:moveTo>
                  <a:pt x="0" y="0"/>
                </a:moveTo>
                <a:lnTo>
                  <a:pt x="0" y="3125391"/>
                </a:lnTo>
                <a:lnTo>
                  <a:pt x="4139008" y="3125391"/>
                </a:lnTo>
                <a:lnTo>
                  <a:pt x="413900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65577" y="2987869"/>
            <a:ext cx="2512695" cy="779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8600"/>
              </a:lnSpc>
            </a:pPr>
            <a:r>
              <a:rPr sz="1800" i="1" spc="-15" dirty="0">
                <a:latin typeface="Gill Sans MT"/>
                <a:cs typeface="Gill Sans MT"/>
              </a:rPr>
              <a:t>Deep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Dive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in</a:t>
            </a:r>
            <a:r>
              <a:rPr sz="1800" i="1" spc="-5" dirty="0">
                <a:latin typeface="Gill Sans MT"/>
                <a:cs typeface="Gill Sans MT"/>
              </a:rPr>
              <a:t>to </a:t>
            </a:r>
            <a:r>
              <a:rPr sz="1800" i="1" spc="-10" dirty="0">
                <a:latin typeface="Gill Sans MT"/>
                <a:cs typeface="Gill Sans MT"/>
              </a:rPr>
              <a:t>BlinkDB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Sameer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Agarwal 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-50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3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bd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k0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kC</a:t>
            </a:r>
            <a:r>
              <a:rPr sz="1500" b="1" spc="7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40825"/>
            <a:ext cx="126809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Gill Sans MT"/>
                <a:cs typeface="Gill Sans MT"/>
              </a:rPr>
              <a:t>G</a:t>
            </a:r>
            <a:r>
              <a:rPr sz="3000" spc="-15" dirty="0">
                <a:latin typeface="Gill Sans MT"/>
                <a:cs typeface="Gill Sans MT"/>
              </a:rPr>
              <a:t>r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phX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3605" y="1429725"/>
            <a:ext cx="3863975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ph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2049670"/>
            <a:ext cx="7708265" cy="2594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400"/>
              </a:lnSpc>
            </a:pPr>
            <a:r>
              <a:rPr sz="3000" i="1" spc="-15" dirty="0">
                <a:latin typeface="Gill Sans MT"/>
                <a:cs typeface="Gill Sans MT"/>
              </a:rPr>
              <a:t>exten</a:t>
            </a:r>
            <a:r>
              <a:rPr sz="3000" i="1" spc="-5" dirty="0">
                <a:latin typeface="Gill Sans MT"/>
                <a:cs typeface="Gill Sans MT"/>
              </a:rPr>
              <a:t>d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d</a:t>
            </a:r>
            <a:r>
              <a:rPr sz="3000" i="1" spc="-10" dirty="0">
                <a:latin typeface="Gill Sans MT"/>
                <a:cs typeface="Gill Sans MT"/>
              </a:rPr>
              <a:t>ist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ib</a:t>
            </a:r>
            <a:r>
              <a:rPr sz="3000" i="1" spc="-5" dirty="0">
                <a:latin typeface="Gill Sans MT"/>
                <a:cs typeface="Gill Sans MT"/>
              </a:rPr>
              <a:t>u</a:t>
            </a:r>
            <a:r>
              <a:rPr sz="3000" i="1" spc="-10" dirty="0">
                <a:latin typeface="Gill Sans MT"/>
                <a:cs typeface="Gill Sans MT"/>
              </a:rPr>
              <a:t>ted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au</a:t>
            </a:r>
            <a:r>
              <a:rPr sz="3000" i="1" spc="-10" dirty="0">
                <a:latin typeface="Gill Sans MT"/>
                <a:cs typeface="Gill Sans MT"/>
              </a:rPr>
              <a:t>lt-t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le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an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llectio</a:t>
            </a:r>
            <a:r>
              <a:rPr sz="3000" i="1" spc="-5" dirty="0">
                <a:latin typeface="Gill Sans MT"/>
                <a:cs typeface="Gill Sans MT"/>
              </a:rPr>
              <a:t>n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24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0" dirty="0">
                <a:latin typeface="Gill Sans MT"/>
                <a:cs typeface="Gill Sans MT"/>
              </a:rPr>
              <a:t>I </a:t>
            </a:r>
            <a:r>
              <a:rPr sz="3000" i="1" spc="-5" dirty="0">
                <a:latin typeface="Gill Sans MT"/>
                <a:cs typeface="Gill Sans MT"/>
              </a:rPr>
              <a:t>an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te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ctive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on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le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-1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w</a:t>
            </a:r>
            <a:r>
              <a:rPr sz="3000" i="1" spc="-10" dirty="0">
                <a:latin typeface="Gill Sans MT"/>
                <a:cs typeface="Gill Sans MT"/>
              </a:rPr>
              <a:t>ith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 n</a:t>
            </a:r>
            <a:r>
              <a:rPr sz="3000" i="1" spc="-45" dirty="0">
                <a:latin typeface="Gill Sans MT"/>
                <a:cs typeface="Gill Sans MT"/>
              </a:rPr>
              <a:t>e</a:t>
            </a:r>
            <a:r>
              <a:rPr sz="3000" i="1" spc="0" dirty="0">
                <a:latin typeface="Gill Sans MT"/>
                <a:cs typeface="Gill Sans MT"/>
              </a:rPr>
              <a:t>w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ap</a:t>
            </a:r>
            <a:r>
              <a:rPr sz="3000" i="1" spc="0" dirty="0">
                <a:latin typeface="Gill Sans MT"/>
                <a:cs typeface="Gill Sans MT"/>
              </a:rPr>
              <a:t>h</a:t>
            </a:r>
            <a:r>
              <a:rPr sz="3000" i="1" spc="-24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0" dirty="0">
                <a:latin typeface="Gill Sans MT"/>
                <a:cs typeface="Gill Sans MT"/>
              </a:rPr>
              <a:t>I </a:t>
            </a:r>
            <a:r>
              <a:rPr sz="3000" i="1" spc="-5" dirty="0">
                <a:latin typeface="Gill Sans MT"/>
                <a:cs typeface="Gill Sans MT"/>
              </a:rPr>
              <a:t>wh</a:t>
            </a:r>
            <a:r>
              <a:rPr sz="3000" i="1" spc="-10" dirty="0">
                <a:latin typeface="Gill Sans MT"/>
                <a:cs typeface="Gill Sans MT"/>
              </a:rPr>
              <a:t>i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0" dirty="0">
                <a:latin typeface="Gill Sans MT"/>
                <a:cs typeface="Gill Sans MT"/>
              </a:rPr>
              <a:t>h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l</a:t>
            </a:r>
            <a:r>
              <a:rPr sz="3000" i="1" spc="-65" dirty="0">
                <a:latin typeface="Gill Sans MT"/>
                <a:cs typeface="Gill Sans MT"/>
              </a:rPr>
              <a:t>e</a:t>
            </a:r>
            <a:r>
              <a:rPr sz="3000" i="1" spc="-15" dirty="0">
                <a:latin typeface="Gill Sans MT"/>
                <a:cs typeface="Gill Sans MT"/>
              </a:rPr>
              <a:t>ve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-15" dirty="0">
                <a:latin typeface="Gill Sans MT"/>
                <a:cs typeface="Gill Sans MT"/>
              </a:rPr>
              <a:t>es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-15" dirty="0">
                <a:latin typeface="Gill Sans MT"/>
                <a:cs typeface="Gill Sans MT"/>
              </a:rPr>
              <a:t>ecen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 ad</a:t>
            </a:r>
            <a:r>
              <a:rPr sz="3000" i="1" spc="0" dirty="0">
                <a:latin typeface="Gill Sans MT"/>
                <a:cs typeface="Gill Sans MT"/>
              </a:rPr>
              <a:t>v</a:t>
            </a:r>
            <a:r>
              <a:rPr sz="3000" i="1" spc="-5" dirty="0">
                <a:latin typeface="Gill Sans MT"/>
                <a:cs typeface="Gill Sans MT"/>
              </a:rPr>
              <a:t>an</a:t>
            </a:r>
            <a:r>
              <a:rPr sz="3000" i="1" spc="-15" dirty="0">
                <a:latin typeface="Gill Sans MT"/>
                <a:cs typeface="Gill Sans MT"/>
              </a:rPr>
              <a:t>ces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ap</a:t>
            </a:r>
            <a:r>
              <a:rPr sz="3000" i="1" spc="0" dirty="0">
                <a:latin typeface="Gill Sans MT"/>
                <a:cs typeface="Gill Sans MT"/>
              </a:rPr>
              <a:t>h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systems </a:t>
            </a:r>
            <a:r>
              <a:rPr sz="3000" i="1" spc="-10" dirty="0">
                <a:latin typeface="Gill Sans MT"/>
                <a:cs typeface="Gill Sans MT"/>
              </a:rPr>
              <a:t>(</a:t>
            </a:r>
            <a:r>
              <a:rPr sz="3000" i="1" spc="70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.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.</a:t>
            </a:r>
            <a:r>
              <a:rPr sz="3000" i="1" spc="0" dirty="0">
                <a:latin typeface="Gill Sans MT"/>
                <a:cs typeface="Gill Sans MT"/>
              </a:rPr>
              <a:t>,</a:t>
            </a:r>
            <a:r>
              <a:rPr sz="3000" i="1" spc="-30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G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aph</a:t>
            </a:r>
            <a:r>
              <a:rPr sz="3000" i="1" spc="0" dirty="0">
                <a:latin typeface="Gill Sans MT"/>
                <a:cs typeface="Gill Sans MT"/>
              </a:rPr>
              <a:t>La</a:t>
            </a:r>
            <a:r>
              <a:rPr sz="3000" i="1" spc="-5" dirty="0">
                <a:latin typeface="Gill Sans MT"/>
                <a:cs typeface="Gill Sans MT"/>
              </a:rPr>
              <a:t>b</a:t>
            </a:r>
            <a:r>
              <a:rPr sz="3000" i="1" spc="-10" dirty="0">
                <a:latin typeface="Gill Sans MT"/>
                <a:cs typeface="Gill Sans MT"/>
              </a:rPr>
              <a:t>)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to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5" dirty="0">
                <a:latin typeface="Gill Sans MT"/>
                <a:cs typeface="Gill Sans MT"/>
              </a:rPr>
              <a:t>ab</a:t>
            </a:r>
            <a:r>
              <a:rPr sz="3000" i="1" spc="-10" dirty="0">
                <a:latin typeface="Gill Sans MT"/>
                <a:cs typeface="Gill Sans MT"/>
              </a:rPr>
              <a:t>le</a:t>
            </a:r>
            <a:r>
              <a:rPr sz="3000" i="1" spc="-5" dirty="0">
                <a:latin typeface="Gill Sans MT"/>
                <a:cs typeface="Gill Sans MT"/>
              </a:rPr>
              <a:t> u</a:t>
            </a:r>
            <a:r>
              <a:rPr sz="3000" i="1" spc="-15" dirty="0">
                <a:latin typeface="Gill Sans MT"/>
                <a:cs typeface="Gill Sans MT"/>
              </a:rPr>
              <a:t>se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to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ea</a:t>
            </a:r>
            <a:r>
              <a:rPr sz="3000" i="1" spc="-10" dirty="0">
                <a:latin typeface="Gill Sans MT"/>
                <a:cs typeface="Gill Sans MT"/>
              </a:rPr>
              <a:t>sily</a:t>
            </a:r>
            <a:r>
              <a:rPr sz="3000" i="1" spc="-5" dirty="0">
                <a:latin typeface="Gill Sans MT"/>
                <a:cs typeface="Gill Sans MT"/>
              </a:rPr>
              <a:t> an</a:t>
            </a:r>
            <a:r>
              <a:rPr sz="3000" i="1" spc="0" dirty="0">
                <a:latin typeface="Gill Sans MT"/>
                <a:cs typeface="Gill Sans MT"/>
              </a:rPr>
              <a:t>d in</a:t>
            </a:r>
            <a:r>
              <a:rPr sz="3000" i="1" spc="-15" dirty="0">
                <a:latin typeface="Gill Sans MT"/>
                <a:cs typeface="Gill Sans MT"/>
              </a:rPr>
              <a:t>te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ctively</a:t>
            </a:r>
            <a:r>
              <a:rPr sz="3000" i="1" spc="-5" dirty="0">
                <a:latin typeface="Gill Sans MT"/>
                <a:cs typeface="Gill Sans MT"/>
              </a:rPr>
              <a:t> bu</a:t>
            </a:r>
            <a:r>
              <a:rPr sz="3000" i="1" spc="0" dirty="0">
                <a:latin typeface="Gill Sans MT"/>
                <a:cs typeface="Gill Sans MT"/>
              </a:rPr>
              <a:t>ild,</a:t>
            </a:r>
            <a:r>
              <a:rPr sz="3000" i="1" spc="-30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an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rm,</a:t>
            </a:r>
            <a:r>
              <a:rPr sz="3000" i="1" spc="-30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an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eas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abou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ap</a:t>
            </a:r>
            <a:r>
              <a:rPr sz="3000" i="1" spc="0" dirty="0">
                <a:latin typeface="Gill Sans MT"/>
                <a:cs typeface="Gill Sans MT"/>
              </a:rPr>
              <a:t>h </a:t>
            </a:r>
            <a:r>
              <a:rPr sz="3000" i="1" spc="-10" dirty="0">
                <a:latin typeface="Gill Sans MT"/>
                <a:cs typeface="Gill Sans MT"/>
              </a:rPr>
              <a:t>struct</a:t>
            </a:r>
            <a:r>
              <a:rPr sz="3000" i="1" spc="-5" dirty="0">
                <a:latin typeface="Gill Sans MT"/>
                <a:cs typeface="Gill Sans MT"/>
              </a:rPr>
              <a:t>u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ed</a:t>
            </a:r>
            <a:r>
              <a:rPr sz="3000" i="1" spc="-5" dirty="0">
                <a:latin typeface="Gill Sans MT"/>
                <a:cs typeface="Gill Sans MT"/>
              </a:rPr>
              <a:t> da</a:t>
            </a:r>
            <a:r>
              <a:rPr sz="3000" i="1" spc="-10" dirty="0">
                <a:latin typeface="Gill Sans MT"/>
                <a:cs typeface="Gill Sans MT"/>
              </a:rPr>
              <a:t>ta</a:t>
            </a:r>
            <a:r>
              <a:rPr sz="3000" i="1" spc="-5" dirty="0">
                <a:latin typeface="Gill Sans MT"/>
                <a:cs typeface="Gill Sans MT"/>
              </a:rPr>
              <a:t> a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sc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341566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G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aph</a:t>
            </a:r>
            <a:r>
              <a:rPr sz="2200" i="1" spc="-15" dirty="0">
                <a:latin typeface="Gill Sans MT"/>
                <a:cs typeface="Gill Sans MT"/>
              </a:rPr>
              <a:t>X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5750" y="486293"/>
            <a:ext cx="2394949" cy="72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28310"/>
            <a:ext cx="3759200" cy="471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5" dirty="0">
                <a:latin typeface="Gill Sans MT"/>
                <a:cs typeface="Gill Sans MT"/>
              </a:rPr>
              <a:t>un</a:t>
            </a:r>
            <a:r>
              <a:rPr sz="3000" i="1" spc="0" dirty="0">
                <a:latin typeface="Gill Sans MT"/>
                <a:cs typeface="Gill Sans MT"/>
              </a:rPr>
              <a:t>ifyin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aph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an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ab</a:t>
            </a:r>
            <a:r>
              <a:rPr sz="3000" i="1" spc="-10" dirty="0">
                <a:latin typeface="Gill Sans MT"/>
                <a:cs typeface="Gill Sans MT"/>
              </a:rPr>
              <a:t>les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532643"/>
            <a:ext cx="341566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G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aph</a:t>
            </a:r>
            <a:r>
              <a:rPr sz="2200" i="1" spc="-15" dirty="0">
                <a:latin typeface="Gill Sans MT"/>
                <a:cs typeface="Gill Sans MT"/>
              </a:rPr>
              <a:t>X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5750" y="486293"/>
            <a:ext cx="2394949" cy="72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3298" y="2298467"/>
            <a:ext cx="5396481" cy="254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9368" y="5325612"/>
            <a:ext cx="7907020" cy="156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4135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ph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gu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2600"/>
              </a:lnSpc>
            </a:pP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ph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ph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144907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55249"/>
            <a:ext cx="7235190" cy="1089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220">
              <a:lnSpc>
                <a:spcPct val="100000"/>
              </a:lnSpc>
            </a:pPr>
            <a:r>
              <a:rPr sz="2300" dirty="0">
                <a:latin typeface="Courier New"/>
                <a:cs typeface="Courier New"/>
              </a:rPr>
              <a:t>val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distData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= sc.parallelize(data)</a:t>
            </a:r>
            <a:endParaRPr sz="2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ect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ues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ess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10…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9947" y="3388749"/>
            <a:ext cx="2012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Courier New"/>
                <a:cs typeface="Courier New"/>
              </a:rPr>
              <a:t>d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27120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70" dirty="0">
                <a:latin typeface="Gill Sans MT"/>
                <a:cs typeface="Gill Sans MT"/>
              </a:rPr>
              <a:t>St</a:t>
            </a:r>
            <a:r>
              <a:rPr sz="2200" b="1" spc="114" dirty="0">
                <a:latin typeface="Gill Sans MT"/>
                <a:cs typeface="Gill Sans MT"/>
              </a:rPr>
              <a:t>ep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65" dirty="0">
                <a:latin typeface="Gill Sans MT"/>
                <a:cs typeface="Gill Sans MT"/>
              </a:rPr>
              <a:t>4</a:t>
            </a:r>
            <a:r>
              <a:rPr sz="2200" b="1" spc="3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ea</a:t>
            </a:r>
            <a:r>
              <a:rPr sz="2200" i="1" spc="-10" dirty="0">
                <a:latin typeface="Gill Sans MT"/>
                <a:cs typeface="Gill Sans MT"/>
              </a:rPr>
              <a:t>te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an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RDD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8089" y="3307926"/>
            <a:ext cx="5791200" cy="1625600"/>
          </a:xfrm>
          <a:custGeom>
            <a:avLst/>
            <a:gdLst/>
            <a:ahLst/>
            <a:cxnLst/>
            <a:rect l="l" t="t" r="r" b="b"/>
            <a:pathLst>
              <a:path w="5791200" h="1625600">
                <a:moveTo>
                  <a:pt x="0" y="0"/>
                </a:moveTo>
                <a:lnTo>
                  <a:pt x="5791200" y="0"/>
                </a:lnTo>
                <a:lnTo>
                  <a:pt x="57912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69554" y="3247429"/>
            <a:ext cx="5208270" cy="1082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Checkpo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nt:</a:t>
            </a:r>
            <a:endParaRPr sz="3600" dirty="0">
              <a:latin typeface="Gill Sans MT"/>
              <a:cs typeface="Gill Sans MT"/>
            </a:endParaRPr>
          </a:p>
          <a:p>
            <a:pPr marL="12700">
              <a:lnSpc>
                <a:spcPts val="41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hat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ou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get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esu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Gill Sans MT"/>
                <a:cs typeface="Gill Sans MT"/>
              </a:rPr>
              <a:t>ts?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449" y="5305921"/>
            <a:ext cx="5829300" cy="66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#fi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01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G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aph</a:t>
            </a:r>
            <a:r>
              <a:rPr sz="2200" i="1" spc="-15" dirty="0">
                <a:latin typeface="Gill Sans MT"/>
                <a:cs typeface="Gill Sans MT"/>
              </a:rPr>
              <a:t>X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5750" y="486293"/>
            <a:ext cx="2394949" cy="72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7419" y="2838570"/>
            <a:ext cx="6963171" cy="473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3900" y="2971800"/>
            <a:ext cx="6451600" cy="421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6182" y="2970333"/>
            <a:ext cx="6445646" cy="4214018"/>
          </a:xfrm>
          <a:custGeom>
            <a:avLst/>
            <a:gdLst/>
            <a:ahLst/>
            <a:cxnLst/>
            <a:rect l="l" t="t" r="r" b="b"/>
            <a:pathLst>
              <a:path w="6445646" h="4214018">
                <a:moveTo>
                  <a:pt x="0" y="0"/>
                </a:moveTo>
                <a:lnTo>
                  <a:pt x="0" y="4214018"/>
                </a:lnTo>
                <a:lnTo>
                  <a:pt x="6445646" y="4214018"/>
                </a:lnTo>
                <a:lnTo>
                  <a:pt x="644564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1974" y="1761506"/>
            <a:ext cx="2783205" cy="783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Gill Sans MT"/>
                <a:cs typeface="Gill Sans MT"/>
              </a:rPr>
              <a:t>In</a:t>
            </a:r>
            <a:r>
              <a:rPr sz="1800" i="1" spc="-5" dirty="0">
                <a:latin typeface="Gill Sans MT"/>
                <a:cs typeface="Gill Sans MT"/>
              </a:rPr>
              <a:t>t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odu</a:t>
            </a:r>
            <a:r>
              <a:rPr sz="1800" i="1" spc="-10" dirty="0">
                <a:latin typeface="Gill Sans MT"/>
                <a:cs typeface="Gill Sans MT"/>
              </a:rPr>
              <a:t>ction</a:t>
            </a:r>
            <a:r>
              <a:rPr sz="1800" i="1" spc="-5" dirty="0">
                <a:latin typeface="Gill Sans MT"/>
                <a:cs typeface="Gill Sans MT"/>
              </a:rPr>
              <a:t> to </a:t>
            </a:r>
            <a:r>
              <a:rPr sz="1800" i="1" spc="-15" dirty="0">
                <a:latin typeface="Gill Sans MT"/>
                <a:cs typeface="Gill Sans MT"/>
              </a:rPr>
              <a:t>G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aph</a:t>
            </a:r>
            <a:r>
              <a:rPr sz="1800" i="1" spc="-15" dirty="0">
                <a:latin typeface="Gill Sans MT"/>
                <a:cs typeface="Gill Sans MT"/>
              </a:rPr>
              <a:t>X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2100"/>
              </a:lnSpc>
            </a:pPr>
            <a:r>
              <a:rPr sz="1800" spc="-40" dirty="0">
                <a:latin typeface="Gill Sans MT"/>
                <a:cs typeface="Gill Sans MT"/>
              </a:rPr>
              <a:t>J</a:t>
            </a:r>
            <a:r>
              <a:rPr sz="1800" spc="-10" dirty="0">
                <a:latin typeface="Gill Sans MT"/>
                <a:cs typeface="Gill Sans MT"/>
              </a:rPr>
              <a:t>oseph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G</a:t>
            </a:r>
            <a:r>
              <a:rPr sz="1800" spc="-10" dirty="0">
                <a:latin typeface="Gill Sans MT"/>
                <a:cs typeface="Gill Sans MT"/>
              </a:rPr>
              <a:t>onzalez,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R</a:t>
            </a:r>
            <a:r>
              <a:rPr sz="1800" spc="-30" dirty="0">
                <a:latin typeface="Gill Sans MT"/>
                <a:cs typeface="Gill Sans MT"/>
              </a:rPr>
              <a:t>e</a:t>
            </a:r>
            <a:r>
              <a:rPr sz="1800" spc="-10" dirty="0">
                <a:latin typeface="Gill Sans MT"/>
                <a:cs typeface="Gill Sans MT"/>
              </a:rPr>
              <a:t>ynold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Xin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114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En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9</a:t>
            </a:r>
            <a:r>
              <a:rPr sz="1500" b="1" spc="-5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5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140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40825"/>
            <a:ext cx="127508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75" dirty="0">
                <a:latin typeface="Gill Sans MT"/>
                <a:cs typeface="Gill Sans MT"/>
              </a:rPr>
              <a:t>T</a:t>
            </a:r>
            <a:r>
              <a:rPr sz="3000" spc="-15" dirty="0">
                <a:latin typeface="Gill Sans MT"/>
                <a:cs typeface="Gill Sans MT"/>
              </a:rPr>
              <a:t>ac</a:t>
            </a:r>
            <a:r>
              <a:rPr sz="3000" spc="-110" dirty="0">
                <a:latin typeface="Gill Sans MT"/>
                <a:cs typeface="Gill Sans MT"/>
              </a:rPr>
              <a:t>h</a:t>
            </a:r>
            <a:r>
              <a:rPr sz="3000" spc="-75" dirty="0">
                <a:latin typeface="Gill Sans MT"/>
                <a:cs typeface="Gill Sans MT"/>
              </a:rPr>
              <a:t>y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0116" y="1429725"/>
            <a:ext cx="3129280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068" y="1824249"/>
            <a:ext cx="7270750" cy="4712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marR="437515" indent="-419100" algn="just">
              <a:lnSpc>
                <a:spcPct val="928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0" dirty="0">
                <a:latin typeface="Gill Sans MT"/>
                <a:cs typeface="Gill Sans MT"/>
              </a:rPr>
              <a:t>fau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erant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str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buted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system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enab</a:t>
            </a:r>
            <a:r>
              <a:rPr sz="2800" spc="-5" dirty="0">
                <a:latin typeface="Gill Sans MT"/>
                <a:cs typeface="Gill Sans MT"/>
              </a:rPr>
              <a:t>li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li</a:t>
            </a:r>
            <a:r>
              <a:rPr sz="2800" spc="-15" dirty="0">
                <a:latin typeface="Gill Sans MT"/>
                <a:cs typeface="Gill Sans MT"/>
              </a:rPr>
              <a:t>ab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sharing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memo</a:t>
            </a:r>
            <a:r>
              <a:rPr sz="2800" spc="6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y-</a:t>
            </a:r>
            <a:r>
              <a:rPr sz="2800" spc="-15" dirty="0">
                <a:latin typeface="Gill Sans MT"/>
                <a:cs typeface="Gill Sans MT"/>
              </a:rPr>
              <a:t>speed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ac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oss</a:t>
            </a:r>
            <a:r>
              <a:rPr sz="2800" spc="-10" dirty="0">
                <a:latin typeface="Gill Sans MT"/>
                <a:cs typeface="Gill Sans MT"/>
              </a:rPr>
              <a:t> cl</a:t>
            </a:r>
            <a:r>
              <a:rPr sz="2800" spc="-15" dirty="0">
                <a:latin typeface="Gill Sans MT"/>
                <a:cs typeface="Gill Sans MT"/>
              </a:rPr>
              <a:t>uster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fram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60" dirty="0">
                <a:latin typeface="Gill Sans MT"/>
                <a:cs typeface="Gill Sans MT"/>
              </a:rPr>
              <a:t>w</a:t>
            </a:r>
            <a:r>
              <a:rPr sz="2800" spc="-15" dirty="0">
                <a:latin typeface="Gill Sans MT"/>
                <a:cs typeface="Gill Sans MT"/>
              </a:rPr>
              <a:t>orks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achi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h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gh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per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ormance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b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l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-15" dirty="0">
                <a:latin typeface="Gill Sans MT"/>
                <a:cs typeface="Gill Sans MT"/>
              </a:rPr>
              <a:t>erag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li</a:t>
            </a:r>
            <a:r>
              <a:rPr sz="2800" spc="-15" dirty="0">
                <a:latin typeface="Gill Sans MT"/>
                <a:cs typeface="Gill Sans MT"/>
              </a:rPr>
              <a:t>neage</a:t>
            </a:r>
            <a:endParaRPr sz="2800">
              <a:latin typeface="Gill Sans MT"/>
              <a:cs typeface="Gill Sans MT"/>
            </a:endParaRPr>
          </a:p>
          <a:p>
            <a:pPr marL="431800">
              <a:lnSpc>
                <a:spcPts val="2810"/>
              </a:lnSpc>
            </a:pP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ormat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us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memo</a:t>
            </a:r>
            <a:r>
              <a:rPr sz="2800" spc="6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agg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ess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30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y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caches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60" dirty="0">
                <a:latin typeface="Gill Sans MT"/>
                <a:cs typeface="Gill Sans MT"/>
              </a:rPr>
              <a:t>w</a:t>
            </a:r>
            <a:r>
              <a:rPr sz="2800" spc="-20" dirty="0">
                <a:latin typeface="Gill Sans MT"/>
                <a:cs typeface="Gill Sans MT"/>
              </a:rPr>
              <a:t>ork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set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memo</a:t>
            </a:r>
            <a:r>
              <a:rPr sz="2800" spc="6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the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30" dirty="0">
                <a:latin typeface="Gill Sans MT"/>
                <a:cs typeface="Gill Sans MT"/>
              </a:rPr>
              <a:t>b</a:t>
            </a:r>
            <a:r>
              <a:rPr sz="2800" spc="-15" dirty="0">
                <a:latin typeface="Gill Sans MT"/>
                <a:cs typeface="Gill Sans MT"/>
              </a:rPr>
              <a:t>y</a:t>
            </a:r>
            <a:endParaRPr sz="2800">
              <a:latin typeface="Gill Sans MT"/>
              <a:cs typeface="Gill Sans MT"/>
            </a:endParaRPr>
          </a:p>
          <a:p>
            <a:pPr marL="431800">
              <a:lnSpc>
                <a:spcPts val="2810"/>
              </a:lnSpc>
            </a:pPr>
            <a:r>
              <a:rPr sz="2800" spc="-114" dirty="0">
                <a:latin typeface="Gill Sans MT"/>
                <a:cs typeface="Gill Sans MT"/>
              </a:rPr>
              <a:t>a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-20" dirty="0">
                <a:latin typeface="Gill Sans MT"/>
                <a:cs typeface="Gill Sans MT"/>
              </a:rPr>
              <a:t>o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45" dirty="0">
                <a:latin typeface="Gill Sans MT"/>
                <a:cs typeface="Gill Sans MT"/>
              </a:rPr>
              <a:t>g</a:t>
            </a:r>
            <a:r>
              <a:rPr sz="2800" spc="-20" dirty="0">
                <a:latin typeface="Gill Sans MT"/>
                <a:cs typeface="Gill Sans MT"/>
              </a:rPr>
              <a:t>o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sk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 l</a:t>
            </a:r>
            <a:r>
              <a:rPr sz="2800" spc="-15" dirty="0">
                <a:latin typeface="Gill Sans MT"/>
                <a:cs typeface="Gill Sans MT"/>
              </a:rPr>
              <a:t>oad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datasets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that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  <a:p>
            <a:pPr marL="431800">
              <a:lnSpc>
                <a:spcPts val="3200"/>
              </a:lnSpc>
            </a:pPr>
            <a:r>
              <a:rPr sz="2800" spc="-10" dirty="0">
                <a:latin typeface="Gill Sans MT"/>
                <a:cs typeface="Gill Sans MT"/>
              </a:rPr>
              <a:t>f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equent</a:t>
            </a:r>
            <a:r>
              <a:rPr sz="2800" spc="-30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ead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enab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f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ent</a:t>
            </a:r>
            <a:r>
              <a:rPr sz="2800" spc="-5" dirty="0">
                <a:latin typeface="Gill Sans MT"/>
                <a:cs typeface="Gill Sans MT"/>
              </a:rPr>
              <a:t> j</a:t>
            </a:r>
            <a:r>
              <a:rPr sz="2800" spc="-15" dirty="0">
                <a:latin typeface="Gill Sans MT"/>
                <a:cs typeface="Gill Sans MT"/>
              </a:rPr>
              <a:t>obs/quer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fram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60" dirty="0">
                <a:latin typeface="Gill Sans MT"/>
                <a:cs typeface="Gill Sans MT"/>
              </a:rPr>
              <a:t>w</a:t>
            </a:r>
            <a:r>
              <a:rPr sz="2800" spc="-15" dirty="0">
                <a:latin typeface="Gill Sans MT"/>
                <a:cs typeface="Gill Sans MT"/>
              </a:rPr>
              <a:t>orks</a:t>
            </a:r>
            <a:endParaRPr sz="2800">
              <a:latin typeface="Gill Sans MT"/>
              <a:cs typeface="Gill Sans MT"/>
            </a:endParaRPr>
          </a:p>
          <a:p>
            <a:pPr marL="431800">
              <a:lnSpc>
                <a:spcPts val="2810"/>
              </a:lnSpc>
            </a:pP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access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cached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memo</a:t>
            </a:r>
            <a:r>
              <a:rPr sz="2800" spc="6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speed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34232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60" dirty="0">
                <a:latin typeface="Gill Sans MT"/>
                <a:cs typeface="Gill Sans MT"/>
              </a:rPr>
              <a:t>T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30" dirty="0">
                <a:latin typeface="Gill Sans MT"/>
                <a:cs typeface="Gill Sans MT"/>
              </a:rPr>
              <a:t>c</a:t>
            </a:r>
            <a:r>
              <a:rPr sz="2200" i="1" spc="-35" dirty="0">
                <a:latin typeface="Gill Sans MT"/>
                <a:cs typeface="Gill Sans MT"/>
              </a:rPr>
              <a:t>h</a:t>
            </a:r>
            <a:r>
              <a:rPr sz="2200" i="1" spc="0" dirty="0">
                <a:latin typeface="Gill Sans MT"/>
                <a:cs typeface="Gill Sans MT"/>
              </a:rPr>
              <a:t>yon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5426" y="165070"/>
            <a:ext cx="885869" cy="1181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41860"/>
            <a:ext cx="2028189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Mo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deta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s: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800637"/>
            <a:ext cx="7853680" cy="2045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41605">
              <a:lnSpc>
                <a:spcPct val="163000"/>
              </a:lnSpc>
            </a:pP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-7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In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2300" b="1" spc="21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ts val="2600"/>
              </a:lnSpc>
            </a:pP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ys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2014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02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17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bd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4232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60" dirty="0">
                <a:latin typeface="Gill Sans MT"/>
                <a:cs typeface="Gill Sans MT"/>
              </a:rPr>
              <a:t>T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30" dirty="0">
                <a:latin typeface="Gill Sans MT"/>
                <a:cs typeface="Gill Sans MT"/>
              </a:rPr>
              <a:t>c</a:t>
            </a:r>
            <a:r>
              <a:rPr sz="2200" i="1" spc="-35" dirty="0">
                <a:latin typeface="Gill Sans MT"/>
                <a:cs typeface="Gill Sans MT"/>
              </a:rPr>
              <a:t>h</a:t>
            </a:r>
            <a:r>
              <a:rPr sz="2200" i="1" spc="0" dirty="0">
                <a:latin typeface="Gill Sans MT"/>
                <a:cs typeface="Gill Sans MT"/>
              </a:rPr>
              <a:t>yon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5426" y="165070"/>
            <a:ext cx="885869" cy="1181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5" dirty="0">
                <a:latin typeface="Gill Sans MT"/>
                <a:cs typeface="Gill Sans MT"/>
              </a:rPr>
              <a:t>Ad</a:t>
            </a:r>
            <a:r>
              <a:rPr sz="2200" b="1" spc="110" dirty="0">
                <a:latin typeface="Gill Sans MT"/>
                <a:cs typeface="Gill Sans MT"/>
              </a:rPr>
              <a:t>v</a:t>
            </a:r>
            <a:r>
              <a:rPr sz="2200" b="1" spc="145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60" dirty="0">
                <a:latin typeface="Gill Sans MT"/>
                <a:cs typeface="Gill Sans MT"/>
              </a:rPr>
              <a:t>T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30" dirty="0">
                <a:latin typeface="Gill Sans MT"/>
                <a:cs typeface="Gill Sans MT"/>
              </a:rPr>
              <a:t>c</a:t>
            </a:r>
            <a:r>
              <a:rPr sz="2200" i="1" spc="-35" dirty="0">
                <a:latin typeface="Gill Sans MT"/>
                <a:cs typeface="Gill Sans MT"/>
              </a:rPr>
              <a:t>h</a:t>
            </a:r>
            <a:r>
              <a:rPr sz="2200" i="1" spc="0" dirty="0">
                <a:latin typeface="Gill Sans MT"/>
                <a:cs typeface="Gill Sans MT"/>
              </a:rPr>
              <a:t>yon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15426" y="165070"/>
            <a:ext cx="885869" cy="1181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712" y="1109262"/>
            <a:ext cx="8308578" cy="6510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9500" y="2844800"/>
            <a:ext cx="7289800" cy="411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0475" y="2848843"/>
            <a:ext cx="7283053" cy="4108053"/>
          </a:xfrm>
          <a:custGeom>
            <a:avLst/>
            <a:gdLst/>
            <a:ahLst/>
            <a:cxnLst/>
            <a:rect l="l" t="t" r="r" b="b"/>
            <a:pathLst>
              <a:path w="7283053" h="4108053">
                <a:moveTo>
                  <a:pt x="0" y="0"/>
                </a:moveTo>
                <a:lnTo>
                  <a:pt x="0" y="4108053"/>
                </a:lnTo>
                <a:lnTo>
                  <a:pt x="7283053" y="4108053"/>
                </a:lnTo>
                <a:lnTo>
                  <a:pt x="7283053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33540" y="1707023"/>
            <a:ext cx="2358390" cy="779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8600"/>
              </a:lnSpc>
            </a:pPr>
            <a:r>
              <a:rPr sz="1800" i="1" dirty="0">
                <a:latin typeface="Gill Sans MT"/>
                <a:cs typeface="Gill Sans MT"/>
              </a:rPr>
              <a:t>In</a:t>
            </a:r>
            <a:r>
              <a:rPr sz="1800" i="1" spc="-5" dirty="0">
                <a:latin typeface="Gill Sans MT"/>
                <a:cs typeface="Gill Sans MT"/>
              </a:rPr>
              <a:t>t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odu</a:t>
            </a:r>
            <a:r>
              <a:rPr sz="1800" i="1" spc="-10" dirty="0">
                <a:latin typeface="Gill Sans MT"/>
                <a:cs typeface="Gill Sans MT"/>
              </a:rPr>
              <a:t>ction</a:t>
            </a:r>
            <a:r>
              <a:rPr sz="1800" i="1" spc="-5" dirty="0">
                <a:latin typeface="Gill Sans MT"/>
                <a:cs typeface="Gill Sans MT"/>
              </a:rPr>
              <a:t> to</a:t>
            </a:r>
            <a:r>
              <a:rPr sz="1800" i="1" spc="-275" dirty="0">
                <a:latin typeface="Gill Sans MT"/>
                <a:cs typeface="Gill Sans MT"/>
              </a:rPr>
              <a:t> </a:t>
            </a:r>
            <a:r>
              <a:rPr sz="1800" i="1" spc="-210" dirty="0">
                <a:latin typeface="Gill Sans MT"/>
                <a:cs typeface="Gill Sans MT"/>
              </a:rPr>
              <a:t>T</a:t>
            </a:r>
            <a:r>
              <a:rPr sz="1800" i="1" spc="0" dirty="0">
                <a:latin typeface="Gill Sans MT"/>
                <a:cs typeface="Gill Sans MT"/>
              </a:rPr>
              <a:t>a</a:t>
            </a:r>
            <a:r>
              <a:rPr sz="1800" i="1" spc="25" dirty="0">
                <a:latin typeface="Gill Sans MT"/>
                <a:cs typeface="Gill Sans MT"/>
              </a:rPr>
              <a:t>c</a:t>
            </a:r>
            <a:r>
              <a:rPr sz="1800" i="1" spc="-30" dirty="0">
                <a:latin typeface="Gill Sans MT"/>
                <a:cs typeface="Gill Sans MT"/>
              </a:rPr>
              <a:t>h</a:t>
            </a:r>
            <a:r>
              <a:rPr sz="1800" i="1" spc="0" dirty="0">
                <a:latin typeface="Gill Sans MT"/>
                <a:cs typeface="Gill Sans MT"/>
              </a:rPr>
              <a:t>yon </a:t>
            </a:r>
            <a:r>
              <a:rPr sz="1800" spc="-15" dirty="0">
                <a:latin typeface="Gill Sans MT"/>
                <a:cs typeface="Gill Sans MT"/>
              </a:rPr>
              <a:t>Ha</a:t>
            </a:r>
            <a:r>
              <a:rPr sz="1800" spc="-50" dirty="0">
                <a:latin typeface="Gill Sans MT"/>
                <a:cs typeface="Gill Sans MT"/>
              </a:rPr>
              <a:t>o</a:t>
            </a:r>
            <a:r>
              <a:rPr sz="1800" spc="-10" dirty="0">
                <a:latin typeface="Gill Sans MT"/>
                <a:cs typeface="Gill Sans MT"/>
              </a:rPr>
              <a:t>yuan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Li 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4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MAs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8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5" dirty="0">
                <a:solidFill>
                  <a:srgbClr val="0433FF"/>
                </a:solidFill>
                <a:latin typeface="Gill Sans MT"/>
                <a:cs typeface="Gill Sans MT"/>
              </a:rPr>
              <a:t>EE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9462" y="3394161"/>
            <a:ext cx="460946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21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170" dirty="0">
                <a:solidFill>
                  <a:srgbClr val="FFFFFF"/>
                </a:solidFill>
                <a:latin typeface="Gill Sans MT"/>
                <a:cs typeface="Gill Sans MT"/>
              </a:rPr>
              <a:t>Full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35" dirty="0">
                <a:solidFill>
                  <a:srgbClr val="FFFFFF"/>
                </a:solidFill>
                <a:latin typeface="Gill Sans MT"/>
                <a:cs typeface="Gill Sans MT"/>
              </a:rPr>
              <a:t>SD</a:t>
            </a:r>
            <a:r>
              <a:rPr sz="5000" b="1" spc="-2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5000" b="1" spc="-15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546100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06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p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335" dirty="0">
                <a:solidFill>
                  <a:srgbClr val="A6AAA9"/>
                </a:solidFill>
                <a:latin typeface="Gill Sans MT"/>
                <a:cs typeface="Gill Sans MT"/>
              </a:rPr>
              <a:t>k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114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140" dirty="0">
                <a:solidFill>
                  <a:srgbClr val="A6AAA9"/>
                </a:solidFill>
                <a:latin typeface="Gill Sans MT"/>
                <a:cs typeface="Gill Sans MT"/>
              </a:rPr>
              <a:t>P</a:t>
            </a:r>
            <a:r>
              <a:rPr sz="3600" b="1" spc="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14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u</a:t>
            </a:r>
            <a:r>
              <a:rPr sz="3600" b="1" spc="30" dirty="0">
                <a:solidFill>
                  <a:srgbClr val="A6AAA9"/>
                </a:solidFill>
                <a:latin typeface="Gill Sans MT"/>
                <a:cs typeface="Gill Sans MT"/>
              </a:rPr>
              <a:t>c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14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600" b="1" spc="14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20230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103109" cy="3393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In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-15" dirty="0">
                <a:latin typeface="Gill Sans MT"/>
                <a:cs typeface="Gill Sans MT"/>
              </a:rPr>
              <a:t>ng,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cons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der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og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 th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ough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fu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soft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opment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0" dirty="0">
                <a:latin typeface="Gill Sans MT"/>
                <a:cs typeface="Gill Sans MT"/>
              </a:rPr>
              <a:t>ecycl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 </a:t>
            </a:r>
            <a:r>
              <a:rPr sz="3000" spc="-15" dirty="0">
                <a:latin typeface="Gill Sans MT"/>
                <a:cs typeface="Gill Sans MT"/>
              </a:rPr>
              <a:t>step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b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step: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36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b="1" spc="135" dirty="0">
                <a:latin typeface="Gill Sans MT"/>
                <a:cs typeface="Gill Sans MT"/>
              </a:rPr>
              <a:t>build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buFont typeface="Gill Sans MT"/>
              <a:buAutoNum type="arabicPeriod"/>
            </a:pPr>
            <a:endParaRPr sz="80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b="1" spc="155" dirty="0">
                <a:latin typeface="Gill Sans MT"/>
                <a:cs typeface="Gill Sans MT"/>
              </a:rPr>
              <a:t>d</a:t>
            </a:r>
            <a:r>
              <a:rPr sz="3000" b="1" spc="170" dirty="0">
                <a:latin typeface="Gill Sans MT"/>
                <a:cs typeface="Gill Sans MT"/>
              </a:rPr>
              <a:t>e</a:t>
            </a:r>
            <a:r>
              <a:rPr sz="3000" b="1" spc="155" dirty="0">
                <a:latin typeface="Gill Sans MT"/>
                <a:cs typeface="Gill Sans MT"/>
              </a:rPr>
              <a:t>p</a:t>
            </a:r>
            <a:r>
              <a:rPr sz="3000" b="1" spc="50" dirty="0">
                <a:latin typeface="Gill Sans MT"/>
                <a:cs typeface="Gill Sans MT"/>
              </a:rPr>
              <a:t>l</a:t>
            </a:r>
            <a:r>
              <a:rPr sz="3000" b="1" spc="75" dirty="0">
                <a:latin typeface="Gill Sans MT"/>
                <a:cs typeface="Gill Sans MT"/>
              </a:rPr>
              <a:t>o</a:t>
            </a:r>
            <a:r>
              <a:rPr sz="3000" b="1" spc="210" dirty="0">
                <a:latin typeface="Gill Sans MT"/>
                <a:cs typeface="Gill Sans MT"/>
              </a:rPr>
              <a:t>y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0"/>
              </a:spcBef>
              <a:buFont typeface="Gill Sans MT"/>
              <a:buAutoNum type="arabicPeriod"/>
            </a:pPr>
            <a:endParaRPr sz="80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b="1" spc="130" dirty="0">
                <a:latin typeface="Gill Sans MT"/>
                <a:cs typeface="Gill Sans MT"/>
              </a:rPr>
              <a:t>monitor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892165" cy="1287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450"/>
              </a:lnSpc>
            </a:pPr>
            <a:r>
              <a:rPr sz="300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ds: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97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d/run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+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2458425"/>
            <a:ext cx="5568315" cy="155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SBT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mer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bu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d/run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+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SBT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5248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7970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sequence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20" dirty="0">
                <a:latin typeface="Gill Sans MT"/>
                <a:cs typeface="Gill Sans MT"/>
              </a:rPr>
              <a:t>d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6646545" cy="382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p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en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702310">
              <a:lnSpc>
                <a:spcPts val="2600"/>
              </a:lnSpc>
            </a:pP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gu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in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oduction-to-the-pom.html</a:t>
            </a:r>
            <a:endParaRPr sz="2300">
              <a:latin typeface="Gill Sans MT"/>
              <a:cs typeface="Gill Sans MT"/>
            </a:endParaRPr>
          </a:p>
          <a:p>
            <a:pPr marL="571500" marR="12700" indent="-419100">
              <a:lnSpc>
                <a:spcPct val="94400"/>
              </a:lnSpc>
              <a:spcBef>
                <a:spcPts val="370"/>
              </a:spcBef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5" dirty="0">
                <a:latin typeface="Gill Sans MT"/>
                <a:cs typeface="Gill Sans MT"/>
              </a:rPr>
              <a:t>Fi</a:t>
            </a:r>
            <a:r>
              <a:rPr sz="3000" spc="-15" dirty="0">
                <a:latin typeface="Gill Sans MT"/>
                <a:cs typeface="Gill Sans MT"/>
              </a:rPr>
              <a:t>rst,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connect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d</a:t>
            </a:r>
            <a:r>
              <a:rPr sz="3000" i="1" spc="-10" dirty="0">
                <a:latin typeface="Gill Sans MT"/>
                <a:cs typeface="Gill Sans MT"/>
              </a:rPr>
              <a:t>if</a:t>
            </a: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ecto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he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y</a:t>
            </a:r>
            <a:r>
              <a:rPr sz="3000" spc="-20" dirty="0">
                <a:latin typeface="Gill Sans MT"/>
                <a:cs typeface="Gill Sans MT"/>
              </a:rPr>
              <a:t>ou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eral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0" dirty="0">
                <a:latin typeface="Gill Sans MT"/>
                <a:cs typeface="Gill Sans MT"/>
              </a:rPr>
              <a:t>Then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commands…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06400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Java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240" y="1422860"/>
            <a:ext cx="523875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# Java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source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(cut&amp;paste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1st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following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8371" y="1422860"/>
            <a:ext cx="848994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slide)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240" y="1702260"/>
            <a:ext cx="71183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mkdir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1337" y="1697048"/>
            <a:ext cx="3867150" cy="582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1899"/>
              </a:lnSpc>
              <a:tabLst>
                <a:tab pos="424180" algn="l"/>
              </a:tabLst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-p	src/main/java src/main/java/SimpleApp.java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240" y="1981660"/>
            <a:ext cx="71183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cat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&gt;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240" y="5055061"/>
            <a:ext cx="578739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# run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the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JAR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mvn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0086B3"/>
                </a:solidFill>
                <a:latin typeface="Courier New"/>
                <a:cs typeface="Courier New"/>
              </a:rPr>
              <a:t>exe</a:t>
            </a:r>
            <a:r>
              <a:rPr sz="1800" spc="-5" dirty="0">
                <a:solidFill>
                  <a:srgbClr val="0086B3"/>
                </a:solidFill>
                <a:latin typeface="Courier New"/>
                <a:cs typeface="Courier New"/>
              </a:rPr>
              <a:t>c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:java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-Dexec.mainClas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1800" spc="0" dirty="0">
                <a:solidFill>
                  <a:srgbClr val="DD2244"/>
                </a:solidFill>
                <a:latin typeface="Courier New"/>
                <a:cs typeface="Courier New"/>
              </a:rPr>
              <a:t>"SimpleApp"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Java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55540" y="2533218"/>
          <a:ext cx="6498527" cy="231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# project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model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(cut&amp;paste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2nd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cat</a:t>
                      </a:r>
                      <a:r>
                        <a:rPr sz="18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&gt; pom.xml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following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slide)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tabLst>
                          <a:tab pos="2357120" algn="l"/>
                        </a:tabLst>
                      </a:pPr>
                      <a:r>
                        <a:rPr sz="18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# copy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 file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to	use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for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data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436880" algn="l"/>
                        </a:tabLst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cp	</a:t>
                      </a:r>
                      <a:r>
                        <a:rPr sz="180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$SPARK_HOM</a:t>
                      </a:r>
                      <a:r>
                        <a:rPr sz="1800" spc="-5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8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/README.md</a:t>
                      </a:r>
                      <a:r>
                        <a:rPr sz="18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# build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18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JAR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mvn</a:t>
                      </a:r>
                      <a:r>
                        <a:rPr sz="18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clean</a:t>
                      </a:r>
                      <a:r>
                        <a:rPr sz="18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package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540" y="1409961"/>
            <a:ext cx="25863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/***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SimpleApp.java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***/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5540" y="1623413"/>
            <a:ext cx="666115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import import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2421" y="1623413"/>
            <a:ext cx="4720590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555555"/>
                </a:solidFill>
                <a:latin typeface="Courier New"/>
                <a:cs typeface="Courier New"/>
              </a:rPr>
              <a:t>org.apache.spark.api.java.</a:t>
            </a:r>
            <a:r>
              <a:rPr sz="1400" spc="-5" dirty="0">
                <a:solidFill>
                  <a:srgbClr val="555555"/>
                </a:solidFill>
                <a:latin typeface="Courier New"/>
                <a:cs typeface="Courier New"/>
              </a:rPr>
              <a:t>*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;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org.apache.spark.api.java.function.Functio</a:t>
            </a:r>
            <a:r>
              <a:rPr sz="1400" spc="-10" dirty="0">
                <a:solidFill>
                  <a:srgbClr val="555555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540" y="2324361"/>
            <a:ext cx="6661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public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2421" y="2324361"/>
            <a:ext cx="183959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class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SimpleApp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2331" y="3223613"/>
            <a:ext cx="6854190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13360">
              <a:lnSpc>
                <a:spcPct val="107100"/>
              </a:lnSpc>
            </a:pPr>
            <a:r>
              <a:rPr sz="1400" dirty="0">
                <a:solidFill>
                  <a:srgbClr val="DD2244"/>
                </a:solidFill>
                <a:latin typeface="Courier New"/>
                <a:cs typeface="Courier New"/>
              </a:rPr>
              <a:t>"$SPARK_HOME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Strin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[]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{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"target/simple-project-1.0.jar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});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JavaRD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&lt;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Strin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logData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logFil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cach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2329" y="4381761"/>
            <a:ext cx="11995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coun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2329" y="5296161"/>
            <a:ext cx="11995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coun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2331" y="5753361"/>
            <a:ext cx="269303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Syste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ou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printl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"Lines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6463" y="5753361"/>
            <a:ext cx="354647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DD2244"/>
                </a:solidFill>
                <a:latin typeface="Courier New"/>
                <a:cs typeface="Courier New"/>
              </a:rPr>
              <a:t>with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a: "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numAs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", lines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with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4177" y="5753361"/>
            <a:ext cx="15195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DD2244"/>
                </a:solidFill>
                <a:latin typeface="Courier New"/>
                <a:cs typeface="Courier New"/>
              </a:rPr>
              <a:t>b: "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+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numB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5540" y="5981961"/>
            <a:ext cx="346075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606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Java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6234" y="2545917"/>
          <a:ext cx="7199522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public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static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455588"/>
                          </a:solidFill>
                          <a:latin typeface="Courier New"/>
                          <a:cs typeface="Courier New"/>
                        </a:rPr>
                        <a:t>void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991200"/>
                          </a:solidFill>
                          <a:latin typeface="Courier New"/>
                          <a:cs typeface="Courier New"/>
                        </a:rPr>
                        <a:t>mai</a:t>
                      </a:r>
                      <a:r>
                        <a:rPr sz="1400" b="1" spc="-5" dirty="0">
                          <a:solidFill>
                            <a:srgbClr val="9912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Strin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g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[]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arg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 {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String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logFile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"README.md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JavaSparkContext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sc 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new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JavaSparkContex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"local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"Simple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App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69629" y="3904817"/>
          <a:ext cx="6559338" cy="52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55588"/>
                          </a:solidFill>
                          <a:latin typeface="Courier New"/>
                          <a:cs typeface="Courier New"/>
                        </a:rPr>
                        <a:t>long</a:t>
                      </a:r>
                      <a:r>
                        <a:rPr sz="1400" b="1" spc="-5" dirty="0">
                          <a:solidFill>
                            <a:srgbClr val="4555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numAs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logDat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filte</a:t>
                      </a:r>
                      <a:r>
                        <a:rPr sz="1400" spc="-5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(new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Functio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Strin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g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Boolea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&gt;()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{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public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Boolean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991200"/>
                          </a:solidFill>
                          <a:latin typeface="Courier New"/>
                          <a:cs typeface="Courier New"/>
                        </a:rPr>
                        <a:t>cal</a:t>
                      </a:r>
                      <a:r>
                        <a:rPr sz="1400" b="1" spc="-5" dirty="0">
                          <a:solidFill>
                            <a:srgbClr val="991200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String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{ return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contain</a:t>
                      </a:r>
                      <a:r>
                        <a:rPr sz="1400" spc="-5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"a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); }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469629" y="4819217"/>
          <a:ext cx="6559338" cy="52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55588"/>
                          </a:solidFill>
                          <a:latin typeface="Courier New"/>
                          <a:cs typeface="Courier New"/>
                        </a:rPr>
                        <a:t>long</a:t>
                      </a:r>
                      <a:r>
                        <a:rPr sz="1400" b="1" spc="-5" dirty="0">
                          <a:solidFill>
                            <a:srgbClr val="4555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numBs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logDat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filte</a:t>
                      </a:r>
                      <a:r>
                        <a:rPr sz="1400" spc="-5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(new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Functio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Strin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g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Boolea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&gt;()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{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public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Boolean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991200"/>
                          </a:solidFill>
                          <a:latin typeface="Courier New"/>
                          <a:cs typeface="Courier New"/>
                        </a:rPr>
                        <a:t>cal</a:t>
                      </a:r>
                      <a:r>
                        <a:rPr sz="1400" b="1" spc="-5" dirty="0">
                          <a:solidFill>
                            <a:srgbClr val="991200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String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{ return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contain</a:t>
                      </a:r>
                      <a:r>
                        <a:rPr sz="1400" spc="-5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"b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); }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0564"/>
            <a:ext cx="5996305" cy="1321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3500"/>
              </a:lnSpc>
            </a:pPr>
            <a:r>
              <a:rPr sz="3000" spc="-5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Python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2</a:t>
            </a:r>
            <a:r>
              <a:rPr sz="3000" spc="-5" dirty="0">
                <a:latin typeface="Gill Sans MT"/>
                <a:cs typeface="Gill Sans MT"/>
              </a:rPr>
              <a:t>.</a:t>
            </a:r>
            <a:r>
              <a:rPr sz="3000" spc="0" dirty="0">
                <a:latin typeface="Gill Sans MT"/>
                <a:cs typeface="Gill Sans MT"/>
              </a:rPr>
              <a:t>7,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check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na</a:t>
            </a:r>
            <a:r>
              <a:rPr sz="3000" i="1" spc="-1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ond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b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20" dirty="0">
                <a:latin typeface="Gill Sans MT"/>
                <a:cs typeface="Gill Sans MT"/>
              </a:rPr>
              <a:t> Cont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30" dirty="0">
                <a:latin typeface="Gill Sans MT"/>
                <a:cs typeface="Gill Sans MT"/>
              </a:rPr>
              <a:t>n</a:t>
            </a:r>
            <a:r>
              <a:rPr sz="3000" spc="-20" dirty="0">
                <a:latin typeface="Gill Sans MT"/>
                <a:cs typeface="Gill Sans MT"/>
              </a:rPr>
              <a:t>uum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Ana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yt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fu</a:t>
            </a:r>
            <a:r>
              <a:rPr sz="3000" spc="-5" dirty="0">
                <a:latin typeface="Gill Sans MT"/>
                <a:cs typeface="Gill Sans MT"/>
              </a:rPr>
              <a:t>ll-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eatu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10" dirty="0">
                <a:latin typeface="Gill Sans MT"/>
                <a:cs typeface="Gill Sans MT"/>
              </a:rPr>
              <a:t> 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at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468" y="2913769"/>
            <a:ext cx="5550535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sto</a:t>
            </a:r>
            <a:r>
              <a:rPr sz="2300" b="1" spc="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.continuum.io/cshop/</a:t>
            </a:r>
            <a:r>
              <a:rPr sz="2300" b="1" spc="17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naconda/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5292" y="4905234"/>
            <a:ext cx="2484118" cy="248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5817" y="5278822"/>
            <a:ext cx="2484118" cy="1736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5000" y="532643"/>
            <a:ext cx="471360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In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ll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Op</a:t>
            </a:r>
            <a:r>
              <a:rPr sz="2200" i="1" spc="-10" dirty="0">
                <a:latin typeface="Gill Sans MT"/>
                <a:cs typeface="Gill Sans MT"/>
              </a:rPr>
              <a:t>tiona</a:t>
            </a:r>
            <a:r>
              <a:rPr sz="2200" i="1" spc="-5" dirty="0">
                <a:latin typeface="Gill Sans MT"/>
                <a:cs typeface="Gill Sans MT"/>
              </a:rPr>
              <a:t>l </a:t>
            </a:r>
            <a:r>
              <a:rPr sz="2200" i="1" spc="-15" dirty="0">
                <a:latin typeface="Gill Sans MT"/>
                <a:cs typeface="Gill Sans MT"/>
              </a:rPr>
              <a:t>D</a:t>
            </a:r>
            <a:r>
              <a:rPr sz="2200" i="1" spc="-4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wnloads: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</a:t>
            </a:r>
            <a:r>
              <a:rPr sz="2200" i="1" spc="-10" dirty="0">
                <a:latin typeface="Gill Sans MT"/>
                <a:cs typeface="Gill Sans MT"/>
              </a:rPr>
              <a:t>ython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540" y="1409961"/>
            <a:ext cx="4933950" cy="594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&lt;project&gt;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&lt;groupId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edu.berkele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y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&lt;/groupId&gt;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&lt;artifactId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simple-projec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&lt;/artifactId&gt;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&lt;modelVersion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4.0.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&lt;/modelVersion&gt;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&lt;name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Simple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Projec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&lt;/name&gt;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&lt;packaging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ja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&lt;/packaging&gt;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&lt;version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1.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&lt;/version&gt;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&lt;repositories&gt;</a:t>
            </a:r>
            <a:endParaRPr sz="1400">
              <a:latin typeface="Courier New"/>
              <a:cs typeface="Courier New"/>
            </a:endParaRPr>
          </a:p>
          <a:p>
            <a:pPr marR="2773680" algn="ctr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&lt;repository&gt;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&lt;id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Akka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repositor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y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&lt;/id&gt;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&lt;url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  <a:hlinkClick r:id="rId2"/>
              </a:rPr>
              <a:t>http://repo.akka.io/release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  <a:hlinkClick r:id="rId2"/>
              </a:rPr>
              <a:t>s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&lt;/url&gt;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&lt;/repository&gt;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&lt;/repositories&gt;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&lt;dependencies&gt;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&lt;dependency&gt;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&lt;!--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Spark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dependency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--&gt;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&lt;groupId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org.apache.spar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&lt;/groupId&gt;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&lt;artifactId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spark-core_2.1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&lt;/artifactId&gt;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&lt;version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0.9.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&lt;/version&gt;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&lt;/dependency&gt;</a:t>
            </a:r>
            <a:endParaRPr sz="1400">
              <a:latin typeface="Courier New"/>
              <a:cs typeface="Courier New"/>
            </a:endParaRPr>
          </a:p>
          <a:p>
            <a:pPr marR="2773680" algn="ctr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&lt;dependency&gt;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&lt;groupId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org.apache.hadoo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&lt;/groupId&gt;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&lt;artifactId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hadoop-clien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&lt;/artifactId&gt;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&lt;version</a:t>
            </a:r>
            <a:r>
              <a:rPr sz="1400" spc="-5" dirty="0">
                <a:solidFill>
                  <a:srgbClr val="011480"/>
                </a:solidFill>
                <a:latin typeface="Courier New"/>
                <a:cs typeface="Courier New"/>
              </a:rPr>
              <a:t>&gt;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2.2.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011480"/>
                </a:solidFill>
                <a:latin typeface="Courier New"/>
                <a:cs typeface="Courier New"/>
              </a:rPr>
              <a:t>&lt;/version&gt;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&lt;/dependency&gt;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&lt;/dependencies&gt;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11480"/>
                </a:solidFill>
                <a:latin typeface="Courier New"/>
                <a:cs typeface="Courier New"/>
              </a:rPr>
              <a:t>&lt;/project&gt;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Java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972934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commands,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expected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5570"/>
            <a:ext cx="6962140" cy="1933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#fi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04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…and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j</a:t>
            </a:r>
            <a:r>
              <a:rPr sz="3000" spc="-15" dirty="0">
                <a:latin typeface="Gill Sans MT"/>
                <a:cs typeface="Gill Sans MT"/>
              </a:rPr>
              <a:t>ust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used: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287020">
              <a:lnSpc>
                <a:spcPct val="100000"/>
              </a:lnSpc>
              <a:tabLst>
                <a:tab pos="698500" algn="l"/>
              </a:tabLst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ls	target/simple-project-1.0.jar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06400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Java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892165" cy="1287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450"/>
              </a:lnSpc>
            </a:pPr>
            <a:r>
              <a:rPr sz="300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ds: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97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bu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d/run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J</a:t>
            </a:r>
            <a:r>
              <a:rPr sz="3000" spc="-12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va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+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12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75" dirty="0">
                <a:solidFill>
                  <a:srgbClr val="A6AAA9"/>
                </a:solidFill>
                <a:latin typeface="Gill Sans MT"/>
                <a:cs typeface="Gill Sans MT"/>
              </a:rPr>
              <a:t>v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en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2458425"/>
            <a:ext cx="5568315" cy="155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0" dirty="0">
                <a:latin typeface="Gill Sans MT"/>
                <a:cs typeface="Gill Sans MT"/>
              </a:rPr>
              <a:t>SBT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pr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mer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bu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d/run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+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SBT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0430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SBT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1029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SBT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b="1" spc="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b="1" spc="145" dirty="0">
                <a:latin typeface="Gill Sans MT"/>
                <a:cs typeface="Gill Sans MT"/>
              </a:rPr>
              <a:t>B</a:t>
            </a:r>
            <a:r>
              <a:rPr sz="3000" spc="145" dirty="0">
                <a:latin typeface="Gill Sans MT"/>
                <a:cs typeface="Gill Sans MT"/>
              </a:rPr>
              <a:t>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b="1" spc="125" dirty="0">
                <a:latin typeface="Gill Sans MT"/>
                <a:cs typeface="Gill Sans MT"/>
              </a:rPr>
              <a:t>T</a:t>
            </a:r>
            <a:r>
              <a:rPr sz="3000" spc="-20" dirty="0">
                <a:latin typeface="Gill Sans MT"/>
                <a:cs typeface="Gill Sans MT"/>
              </a:rPr>
              <a:t>ool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34804"/>
            <a:ext cx="7077709" cy="4771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ww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w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b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g/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38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ncl</a:t>
            </a:r>
            <a:r>
              <a:rPr sz="3000" spc="-15" dirty="0">
                <a:latin typeface="Gill Sans MT"/>
                <a:cs typeface="Gill Sans MT"/>
              </a:rPr>
              <a:t>uded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oad,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 does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need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nsta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separate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260" dirty="0">
                <a:latin typeface="Gill Sans MT"/>
                <a:cs typeface="Gill Sans MT"/>
              </a:rPr>
              <a:t>y</a:t>
            </a:r>
            <a:r>
              <a:rPr sz="3000" spc="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84785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des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c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emen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omp</a:t>
            </a:r>
            <a:r>
              <a:rPr sz="3000" i="1" spc="0" dirty="0">
                <a:latin typeface="Gill Sans MT"/>
                <a:cs typeface="Gill Sans MT"/>
              </a:rPr>
              <a:t>ila</a:t>
            </a:r>
            <a:r>
              <a:rPr sz="3000" i="1" spc="-10" dirty="0">
                <a:latin typeface="Gill Sans MT"/>
                <a:cs typeface="Gill Sans MT"/>
              </a:rPr>
              <a:t>tion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te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ctive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0" dirty="0">
                <a:latin typeface="Gill Sans MT"/>
                <a:cs typeface="Gill Sans MT"/>
              </a:rPr>
              <a:t>ell, </a:t>
            </a:r>
            <a:r>
              <a:rPr sz="3000" spc="-20" dirty="0">
                <a:latin typeface="Gill Sans MT"/>
                <a:cs typeface="Gill Sans MT"/>
              </a:rPr>
              <a:t>among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other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nn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vat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75819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SBT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0" dirty="0">
                <a:latin typeface="Gill Sans MT"/>
                <a:cs typeface="Gill Sans MT"/>
              </a:rPr>
              <a:t>ect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-20" dirty="0">
                <a:latin typeface="Gill Sans MT"/>
                <a:cs typeface="Gill Sans MT"/>
              </a:rPr>
              <a:t>kOverfl</a:t>
            </a:r>
            <a:r>
              <a:rPr sz="3000" i="1" spc="-60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w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Q</a:t>
            </a:r>
            <a:r>
              <a:rPr sz="3000" spc="0" dirty="0">
                <a:latin typeface="Gill Sans MT"/>
                <a:cs typeface="Gill Sans MT"/>
              </a:rPr>
              <a:t>&amp;A,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g</a:t>
            </a:r>
            <a:r>
              <a:rPr sz="3000" spc="-20" dirty="0">
                <a:latin typeface="Gill Sans MT"/>
                <a:cs typeface="Gill Sans MT"/>
              </a:rPr>
              <a:t>ood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study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fu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1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fl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ow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gs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0430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SBT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SBT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237" y="1366837"/>
          <a:ext cx="8130686" cy="5439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641">
                <a:tc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Gill Sans MT"/>
                          <a:cs typeface="Gill Sans MT"/>
                        </a:rPr>
                        <a:t>command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Gill Sans MT"/>
                          <a:cs typeface="Gill Sans MT"/>
                        </a:rPr>
                        <a:t>description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Courier New"/>
                          <a:cs typeface="Courier New"/>
                        </a:rPr>
                        <a:t>clean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2761615">
                        <a:lnSpc>
                          <a:spcPts val="260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delete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all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generated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files (in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i="1" spc="0" dirty="0">
                          <a:latin typeface="Gill Sans MT"/>
                          <a:cs typeface="Gill Sans MT"/>
                        </a:rPr>
                        <a:t>tar</a:t>
                      </a:r>
                      <a:r>
                        <a:rPr sz="2300" i="1" spc="-3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2300" i="1" spc="0" dirty="0"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23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di</a:t>
                      </a:r>
                      <a:r>
                        <a:rPr sz="2300" spc="-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ecto</a:t>
                      </a:r>
                      <a:r>
                        <a:rPr sz="2300" spc="6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y)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Courier New"/>
                          <a:cs typeface="Courier New"/>
                        </a:rPr>
                        <a:t>package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2300" spc="-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eate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JAR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file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Courier New"/>
                          <a:cs typeface="Courier New"/>
                        </a:rPr>
                        <a:t>run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run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JAR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  <a:p>
                      <a:pPr marL="101600">
                        <a:lnSpc>
                          <a:spcPts val="255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(or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main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class,</a:t>
                      </a:r>
                      <a:r>
                        <a:rPr sz="2300" spc="-2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named)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Courier New"/>
                          <a:cs typeface="Courier New"/>
                        </a:rPr>
                        <a:t>compile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compile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main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sou</a:t>
                      </a:r>
                      <a:r>
                        <a:rPr sz="2300" spc="-6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ces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  <a:p>
                      <a:pPr marL="101600">
                        <a:lnSpc>
                          <a:spcPts val="255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(in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i="1" spc="0" dirty="0">
                          <a:latin typeface="Gill Sans MT"/>
                          <a:cs typeface="Gill Sans MT"/>
                        </a:rPr>
                        <a:t>src/main/scala</a:t>
                      </a:r>
                      <a:r>
                        <a:rPr sz="23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i="1" spc="0" dirty="0">
                          <a:latin typeface="Gill Sans MT"/>
                          <a:cs typeface="Gill Sans MT"/>
                        </a:rPr>
                        <a:t>src/main/java</a:t>
                      </a:r>
                      <a:r>
                        <a:rPr sz="23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di</a:t>
                      </a:r>
                      <a:r>
                        <a:rPr sz="2300" spc="-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ectories)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Courier New"/>
                          <a:cs typeface="Courier New"/>
                        </a:rPr>
                        <a:t>test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compile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run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all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tests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Courier New"/>
                          <a:cs typeface="Courier New"/>
                        </a:rPr>
                        <a:t>console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launch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Scala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interp</a:t>
                      </a:r>
                      <a:r>
                        <a:rPr sz="2300" spc="-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eter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Courier New"/>
                          <a:cs typeface="Courier New"/>
                        </a:rPr>
                        <a:t>help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Gill Sans MT"/>
                          <a:cs typeface="Gill Sans MT"/>
                        </a:rPr>
                        <a:t>displ</a:t>
                      </a:r>
                      <a:r>
                        <a:rPr sz="2300" spc="-9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detailed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help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-2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specified</a:t>
                      </a:r>
                      <a:r>
                        <a:rPr sz="23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300" spc="0" dirty="0">
                          <a:latin typeface="Gill Sans MT"/>
                          <a:cs typeface="Gill Sans MT"/>
                        </a:rPr>
                        <a:t>commands</a:t>
                      </a:r>
                      <a:endParaRPr sz="23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892165" cy="1287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450"/>
              </a:lnSpc>
            </a:pPr>
            <a:r>
              <a:rPr sz="300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ds: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97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bu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d/run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J</a:t>
            </a:r>
            <a:r>
              <a:rPr sz="3000" spc="-12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va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+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12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-75" dirty="0">
                <a:solidFill>
                  <a:srgbClr val="A6AAA9"/>
                </a:solidFill>
                <a:latin typeface="Gill Sans MT"/>
                <a:cs typeface="Gill Sans MT"/>
              </a:rPr>
              <a:t>v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en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2458425"/>
            <a:ext cx="5568315" cy="155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SBT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mer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d/run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+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SBT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180204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Scala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7970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sequence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20" dirty="0">
                <a:latin typeface="Gill Sans MT"/>
                <a:cs typeface="Gill Sans MT"/>
              </a:rPr>
              <a:t>d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080250" cy="3116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p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SBT</a:t>
            </a:r>
            <a:endParaRPr sz="3000">
              <a:latin typeface="Gill Sans MT"/>
              <a:cs typeface="Gill Sans MT"/>
            </a:endParaRPr>
          </a:p>
          <a:p>
            <a:pPr marL="571500" marR="12700" indent="-419100">
              <a:lnSpc>
                <a:spcPct val="91500"/>
              </a:lnSpc>
              <a:spcBef>
                <a:spcPts val="220"/>
              </a:spcBef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5" dirty="0">
                <a:latin typeface="Gill Sans MT"/>
                <a:cs typeface="Gill Sans MT"/>
              </a:rPr>
              <a:t>Fi</a:t>
            </a:r>
            <a:r>
              <a:rPr sz="3000" spc="-15" dirty="0">
                <a:latin typeface="Gill Sans MT"/>
                <a:cs typeface="Gill Sans MT"/>
              </a:rPr>
              <a:t>rst,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equ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“sou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ce”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oad, </a:t>
            </a:r>
            <a:r>
              <a:rPr sz="3000" spc="-20" dirty="0">
                <a:latin typeface="Gill Sans MT"/>
                <a:cs typeface="Gill Sans MT"/>
              </a:rPr>
              <a:t>not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“b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na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y”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Connect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SPARK_HOME</a:t>
            </a:r>
            <a:r>
              <a:rPr sz="2300" spc="-550" dirty="0">
                <a:latin typeface="Courier New"/>
                <a:cs typeface="Courier New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ecto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0" dirty="0">
                <a:latin typeface="Gill Sans MT"/>
                <a:cs typeface="Gill Sans MT"/>
              </a:rPr>
              <a:t>Then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commands…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180204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Scala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540" y="1410160"/>
            <a:ext cx="7296784" cy="281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88255" algn="l"/>
              </a:tabLst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# Scala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source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+ SBT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build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script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on	following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slides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cd	simple-app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../sbt/sbt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-Dsbt.ivy.home=../sbt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/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ivy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package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../spark/bin/spark-submit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\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--class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"SimpleApp"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\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--master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local[*]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\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target/scala-2.10/simple-project_2.10-1.0.jar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Scala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540" y="1409961"/>
            <a:ext cx="269303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/***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SimpleApp.scala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***/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5540" y="1623413"/>
            <a:ext cx="666115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import import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2421" y="1623413"/>
            <a:ext cx="3333750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555555"/>
                </a:solidFill>
                <a:latin typeface="Courier New"/>
                <a:cs typeface="Courier New"/>
              </a:rPr>
              <a:t>org.apache.spark.SparkContext org.apache.spark.SparkContext._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540" y="2324361"/>
            <a:ext cx="7174865" cy="1148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object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SimpleApp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def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arg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Arra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y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]) {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logFile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"README.md"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// Should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be some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file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on your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system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sc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SparkContex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"local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"Simple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App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"SPARK_HOME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</a:t>
            </a:r>
            <a:endParaRPr sz="1400">
              <a:latin typeface="Courier New"/>
              <a:cs typeface="Courier New"/>
            </a:endParaRPr>
          </a:p>
          <a:p>
            <a:pPr marL="65278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455588"/>
                </a:solidFill>
                <a:latin typeface="Courier New"/>
                <a:cs typeface="Courier New"/>
              </a:rPr>
              <a:t>Lis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"target/scala-2.10/simple-project_2.10-1.0.jar</a:t>
            </a:r>
            <a:r>
              <a:rPr sz="1400" spc="-1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540" y="4610361"/>
            <a:ext cx="7494270" cy="69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942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printl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"Lines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with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a: %s,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Lines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with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b: %s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numA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numB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Scala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69629" y="3460317"/>
          <a:ext cx="6666070" cy="97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logData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textFil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logFil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cach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25400" marR="52705">
                        <a:lnSpc>
                          <a:spcPct val="1071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 val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numAs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numBs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logDat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filte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line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logDat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filte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line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lin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contain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"a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coun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lin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contain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"b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coun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540" y="1409961"/>
            <a:ext cx="7601584" cy="20631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name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:=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"Simple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Project"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version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:=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"1.0"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scalaVersion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:=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"2.10.4"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libraryDependencies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+=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"org.apache.spark"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%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"spark-core_2.10"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%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"1.0.0"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resolvers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+=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"Akka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Repository"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  <a:hlinkClick r:id="rId2"/>
              </a:rPr>
              <a:t>"http://repo.akka.io/releases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  <a:hlinkClick r:id="rId2"/>
              </a:rPr>
              <a:t>/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Scala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0564"/>
            <a:ext cx="7144384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ds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ater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so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equ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y</a:t>
            </a:r>
            <a:r>
              <a:rPr sz="3000" spc="-20" dirty="0">
                <a:latin typeface="Gill Sans MT"/>
                <a:cs typeface="Gill Sans MT"/>
              </a:rPr>
              <a:t>ou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468" y="2469269"/>
            <a:ext cx="4769485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wn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oa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73456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In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ll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Op</a:t>
            </a:r>
            <a:r>
              <a:rPr sz="2200" i="1" spc="-10" dirty="0">
                <a:latin typeface="Gill Sans MT"/>
                <a:cs typeface="Gill Sans MT"/>
              </a:rPr>
              <a:t>tiona</a:t>
            </a:r>
            <a:r>
              <a:rPr sz="2200" i="1" spc="-5" dirty="0">
                <a:latin typeface="Gill Sans MT"/>
                <a:cs typeface="Gill Sans MT"/>
              </a:rPr>
              <a:t>l </a:t>
            </a:r>
            <a:r>
              <a:rPr sz="2200" i="1" spc="-15" dirty="0">
                <a:latin typeface="Gill Sans MT"/>
                <a:cs typeface="Gill Sans MT"/>
              </a:rPr>
              <a:t>D</a:t>
            </a:r>
            <a:r>
              <a:rPr sz="2200" i="1" spc="-4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wnloads: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Maven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4500" y="5905500"/>
            <a:ext cx="3962400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972934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commands,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expected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5570"/>
            <a:ext cx="6565265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#fi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04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180204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Scala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030720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expected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runn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 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5570"/>
            <a:ext cx="7830820" cy="2290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52575">
              <a:lnSpc>
                <a:spcPts val="26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#fi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04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28"/>
              </a:spcBef>
            </a:pPr>
            <a:endParaRPr sz="1300"/>
          </a:p>
          <a:p>
            <a:pPr marL="12700" marR="1270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Note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conso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15" dirty="0">
                <a:latin typeface="Gill Sans MT"/>
                <a:cs typeface="Gill Sans MT"/>
              </a:rPr>
              <a:t>nes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beg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“[e</a:t>
            </a:r>
            <a:r>
              <a:rPr sz="3000" spc="-30" dirty="0">
                <a:latin typeface="Gill Sans MT"/>
                <a:cs typeface="Gill Sans MT"/>
              </a:rPr>
              <a:t>r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or]” 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r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–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mp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conso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output be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0" dirty="0">
                <a:latin typeface="Gill Sans MT"/>
                <a:cs typeface="Gill Sans MT"/>
              </a:rPr>
              <a:t>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tten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 </a:t>
            </a:r>
            <a:r>
              <a:rPr sz="3000" i="1" spc="-10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d</a:t>
            </a:r>
            <a:r>
              <a:rPr sz="3000" i="1" spc="-15" dirty="0">
                <a:latin typeface="Gill Sans MT"/>
                <a:cs typeface="Gill Sans MT"/>
              </a:rPr>
              <a:t>err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180204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Build: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Scala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atop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Apache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nsta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</a:t>
            </a:r>
            <a:r>
              <a:rPr sz="3000" spc="-25" dirty="0">
                <a:latin typeface="Gill Sans MT"/>
                <a:cs typeface="Gill Sans MT"/>
              </a:rPr>
              <a:t>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EC2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10" dirty="0">
                <a:latin typeface="Gill Sans MT"/>
                <a:cs typeface="Gill Sans MT"/>
              </a:rPr>
              <a:t>S</a:t>
            </a:r>
            <a:r>
              <a:rPr sz="2300" b="1" spc="130" dirty="0">
                <a:latin typeface="Gill Sans MT"/>
                <a:cs typeface="Gill Sans MT"/>
              </a:rPr>
              <a:t>IMR</a:t>
            </a:r>
            <a:r>
              <a:rPr sz="2300" b="1" spc="19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(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MR</a:t>
            </a:r>
            <a:r>
              <a:rPr sz="3000" spc="-5" dirty="0">
                <a:latin typeface="Gill Sans MT"/>
                <a:cs typeface="Gill Sans MT"/>
              </a:rPr>
              <a:t> j</a:t>
            </a:r>
            <a:r>
              <a:rPr sz="3000" spc="-20" dirty="0"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latin typeface="Gill Sans MT"/>
                <a:cs typeface="Gill Sans MT"/>
              </a:rPr>
              <a:t>…o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mp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455" dirty="0">
                <a:latin typeface="Gill Sans MT"/>
                <a:cs typeface="Gill Sans MT"/>
              </a:rPr>
              <a:t> </a:t>
            </a:r>
            <a:r>
              <a:rPr sz="3000" spc="-330" dirty="0">
                <a:latin typeface="Gill Sans MT"/>
                <a:cs typeface="Gill Sans MT"/>
              </a:rPr>
              <a:t>Y</a:t>
            </a:r>
            <a:r>
              <a:rPr sz="3000" spc="-25" dirty="0"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7363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atop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Apache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nsta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C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4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EC2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300" b="1" spc="1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300" b="1" spc="130" dirty="0">
                <a:solidFill>
                  <a:srgbClr val="A6AAA9"/>
                </a:solidFill>
                <a:latin typeface="Gill Sans MT"/>
                <a:cs typeface="Gill Sans MT"/>
              </a:rPr>
              <a:t>IMR</a:t>
            </a:r>
            <a:r>
              <a:rPr sz="2300" b="1" spc="190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(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wi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j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…o</a:t>
            </a:r>
            <a:r>
              <a:rPr sz="3000" spc="-320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,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mp</a:t>
            </a:r>
            <a:r>
              <a:rPr sz="3000" spc="-3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45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330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51358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Mesos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7909"/>
            <a:ext cx="6875780" cy="879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10"/>
              </a:lnSpc>
            </a:pPr>
            <a:r>
              <a:rPr sz="3000" b="1" spc="18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3000" b="1" spc="15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3000" b="1" spc="11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3000" b="1" spc="3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3000" b="1" spc="15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3000" b="1" spc="13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3000" b="1" spc="5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3000" b="1" spc="170" dirty="0">
                <a:solidFill>
                  <a:srgbClr val="0433FF"/>
                </a:solidFill>
                <a:latin typeface="Gill Sans MT"/>
                <a:cs typeface="Gill Sans MT"/>
              </a:rPr>
              <a:t>Me</a:t>
            </a:r>
            <a:r>
              <a:rPr sz="3000" b="1" spc="16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3000" b="1" spc="114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3000" b="1" spc="16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3000" spc="165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Apache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 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nated…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2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unn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unn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17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689735">
              <a:lnSpc>
                <a:spcPct val="96500"/>
              </a:lnSpc>
            </a:pPr>
            <a:r>
              <a:rPr sz="3000" i="1" spc="-2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u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24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Ap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24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Ap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Mesos </a:t>
            </a:r>
            <a:r>
              <a:rPr sz="3000" spc="-20" dirty="0">
                <a:latin typeface="Gill Sans MT"/>
                <a:cs typeface="Gill Sans MT"/>
              </a:rPr>
              <a:t>Mesosphe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tutor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6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WS 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ph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750"/>
              </a:lnSpc>
              <a:spcBef>
                <a:spcPts val="38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i="1" spc="-15" dirty="0">
                <a:latin typeface="Gill Sans MT"/>
                <a:cs typeface="Gill Sans MT"/>
              </a:rPr>
              <a:t>Getting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110" dirty="0">
                <a:latin typeface="Gill Sans MT"/>
                <a:cs typeface="Gill Sans MT"/>
              </a:rPr>
              <a:t>r</a:t>
            </a:r>
            <a:r>
              <a:rPr sz="3000" i="1" spc="-10" dirty="0">
                <a:latin typeface="Gill Sans MT"/>
                <a:cs typeface="Gill Sans MT"/>
              </a:rPr>
              <a:t>ted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unn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24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Ap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24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Ap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O’</a:t>
            </a:r>
            <a:r>
              <a:rPr sz="3000" spc="0" dirty="0">
                <a:latin typeface="Gill Sans MT"/>
                <a:cs typeface="Gill Sans MT"/>
              </a:rPr>
              <a:t>Re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Med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ebcast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2610"/>
              </a:lnSpc>
            </a:pP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-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0" dirty="0">
                <a:solidFill>
                  <a:srgbClr val="0433FF"/>
                </a:solidFill>
                <a:latin typeface="Gill Sans MT"/>
                <a:cs typeface="Gill Sans MT"/>
              </a:rPr>
              <a:t>eil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75" dirty="0">
                <a:solidFill>
                  <a:srgbClr val="0433FF"/>
                </a:solidFill>
                <a:latin typeface="Gill Sans MT"/>
                <a:cs typeface="Gill Sans MT"/>
              </a:rPr>
              <a:t>.com/pub/e/2986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51358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Mesos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2384" y="6001041"/>
            <a:ext cx="3085482" cy="10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atop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Apache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nsta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CM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4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EC2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300" b="1" spc="1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300" b="1" spc="130" dirty="0">
                <a:solidFill>
                  <a:srgbClr val="A6AAA9"/>
                </a:solidFill>
                <a:latin typeface="Gill Sans MT"/>
                <a:cs typeface="Gill Sans MT"/>
              </a:rPr>
              <a:t>IMR</a:t>
            </a:r>
            <a:r>
              <a:rPr sz="2300" b="1" spc="190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(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wi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j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…o</a:t>
            </a:r>
            <a:r>
              <a:rPr sz="3000" spc="-320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,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mp</a:t>
            </a:r>
            <a:r>
              <a:rPr sz="3000" spc="-3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45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330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22211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CM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38125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C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oudera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Manager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4</a:t>
            </a:r>
            <a:r>
              <a:rPr sz="3000" spc="-5" dirty="0">
                <a:latin typeface="Gill Sans MT"/>
                <a:cs typeface="Gill Sans MT"/>
              </a:rPr>
              <a:t>.</a:t>
            </a:r>
            <a:r>
              <a:rPr sz="3000" spc="0" dirty="0">
                <a:latin typeface="Gill Sans MT"/>
                <a:cs typeface="Gill Sans MT"/>
              </a:rPr>
              <a:t>8</a:t>
            </a:r>
            <a:r>
              <a:rPr sz="3000" spc="-5" dirty="0">
                <a:latin typeface="Gill Sans MT"/>
                <a:cs typeface="Gill Sans MT"/>
              </a:rPr>
              <a:t>.x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61070"/>
            <a:ext cx="7915909" cy="386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oude</a:t>
            </a:r>
            <a:r>
              <a:rPr sz="2300" b="1" spc="4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a.com/content/c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oude</a:t>
            </a:r>
            <a:r>
              <a:rPr sz="2300" b="1" spc="4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a-content/c</a:t>
            </a:r>
            <a:r>
              <a:rPr sz="23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oude</a:t>
            </a:r>
            <a:r>
              <a:rPr sz="2300" b="1" spc="4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15" dirty="0">
                <a:solidFill>
                  <a:srgbClr val="0433FF"/>
                </a:solidFill>
                <a:latin typeface="Gill Sans MT"/>
                <a:cs typeface="Gill Sans MT"/>
              </a:rPr>
              <a:t>a-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-7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4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En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-7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ge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In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-4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g_s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k_in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_s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 marL="571500" indent="-419100">
              <a:lnSpc>
                <a:spcPts val="575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0" dirty="0">
                <a:latin typeface="Gill Sans MT"/>
                <a:cs typeface="Gill Sans MT"/>
              </a:rPr>
              <a:t>5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steps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nsta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cel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4900"/>
              </a:lnSpc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0" dirty="0">
                <a:latin typeface="Gill Sans MT"/>
                <a:cs typeface="Gill Sans MT"/>
              </a:rPr>
              <a:t>5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steps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</a:t>
            </a:r>
            <a:r>
              <a:rPr sz="3000" spc="20" dirty="0">
                <a:latin typeface="Gill Sans MT"/>
                <a:cs typeface="Gill Sans MT"/>
              </a:rPr>
              <a:t>nfig</a:t>
            </a:r>
            <a:r>
              <a:rPr sz="3000" spc="-15" dirty="0">
                <a:latin typeface="Gill Sans MT"/>
                <a:cs typeface="Gill Sans MT"/>
              </a:rPr>
              <a:t>u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sta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Al</a:t>
            </a:r>
            <a:r>
              <a:rPr sz="3000" spc="-15" dirty="0">
                <a:latin typeface="Gill Sans MT"/>
                <a:cs typeface="Gill Sans MT"/>
              </a:rPr>
              <a:t>so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check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oudera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400"/>
              </a:lnSpc>
              <a:spcBef>
                <a:spcPts val="71"/>
              </a:spcBef>
            </a:pPr>
            <a:endParaRPr sz="1400"/>
          </a:p>
          <a:p>
            <a:pPr marL="12700" marR="377190">
              <a:lnSpc>
                <a:spcPts val="2600"/>
              </a:lnSpc>
            </a:pP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oude</a:t>
            </a:r>
            <a:r>
              <a:rPr sz="2300" b="1" spc="4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a.com/content/c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oude</a:t>
            </a:r>
            <a:r>
              <a:rPr sz="2300" b="1" spc="4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35" dirty="0">
                <a:solidFill>
                  <a:srgbClr val="0433FF"/>
                </a:solidFill>
                <a:latin typeface="Gill Sans MT"/>
                <a:cs typeface="Gill Sans MT"/>
              </a:rPr>
              <a:t>a/en/p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oducts-</a:t>
            </a:r>
            <a:r>
              <a:rPr sz="2300" b="1" spc="1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95" dirty="0">
                <a:solidFill>
                  <a:srgbClr val="0433FF"/>
                </a:solidFill>
                <a:latin typeface="Gill Sans MT"/>
                <a:cs typeface="Gill Sans MT"/>
              </a:rPr>
              <a:t>nd-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vi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22211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CM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atop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Apache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nsta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CM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4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EC2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300" b="1" spc="1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300" b="1" spc="130" dirty="0">
                <a:solidFill>
                  <a:srgbClr val="A6AAA9"/>
                </a:solidFill>
                <a:latin typeface="Gill Sans MT"/>
                <a:cs typeface="Gill Sans MT"/>
              </a:rPr>
              <a:t>IMR</a:t>
            </a:r>
            <a:r>
              <a:rPr sz="2300" b="1" spc="190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(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wi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j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…o</a:t>
            </a:r>
            <a:r>
              <a:rPr sz="3000" spc="-320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,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mp</a:t>
            </a:r>
            <a:r>
              <a:rPr sz="3000" spc="-3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45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330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34467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</a:t>
            </a:r>
            <a:r>
              <a:rPr sz="2200" i="1" spc="-15" dirty="0">
                <a:latin typeface="Gill Sans MT"/>
                <a:cs typeface="Gill Sans MT"/>
              </a:rPr>
              <a:t>DP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717030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Ho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ton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orks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des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runn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 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HDP: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505570"/>
            <a:ext cx="7581265" cy="1492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260" dirty="0">
                <a:solidFill>
                  <a:srgbClr val="0433FF"/>
                </a:solidFill>
                <a:latin typeface="Gill Sans MT"/>
                <a:cs typeface="Gill Sans MT"/>
              </a:rPr>
              <a:t>y-</a:t>
            </a:r>
            <a:r>
              <a:rPr sz="2300" b="1" spc="17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dis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ibutions.html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400"/>
              </a:lnSpc>
            </a:pPr>
            <a:endParaRPr sz="1400"/>
          </a:p>
          <a:p>
            <a:pPr marL="12700" marR="53975">
              <a:lnSpc>
                <a:spcPts val="2600"/>
              </a:lnSpc>
            </a:pP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4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nn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un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hdp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vi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54" dirty="0">
                <a:solidFill>
                  <a:srgbClr val="0433FF"/>
                </a:solidFill>
                <a:latin typeface="Gill Sans MT"/>
                <a:cs typeface="Gill Sans MT"/>
              </a:rPr>
              <a:t>w-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90" dirty="0">
                <a:solidFill>
                  <a:srgbClr val="0433FF"/>
                </a:solidFill>
                <a:latin typeface="Gill Sans MT"/>
                <a:cs typeface="Gill Sans MT"/>
              </a:rPr>
              <a:t>k/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34467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</a:t>
            </a:r>
            <a:r>
              <a:rPr sz="2200" i="1" spc="-15" dirty="0">
                <a:latin typeface="Gill Sans MT"/>
                <a:cs typeface="Gill Sans MT"/>
              </a:rPr>
              <a:t>DP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9363" y="4506903"/>
            <a:ext cx="38100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atop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Apache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nsta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CM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EC2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300" b="1" spc="1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300" b="1" spc="130" dirty="0">
                <a:solidFill>
                  <a:srgbClr val="A6AAA9"/>
                </a:solidFill>
                <a:latin typeface="Gill Sans MT"/>
                <a:cs typeface="Gill Sans MT"/>
              </a:rPr>
              <a:t>IMR</a:t>
            </a:r>
            <a:r>
              <a:rPr sz="2300" b="1" spc="190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(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wi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j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…o</a:t>
            </a:r>
            <a:r>
              <a:rPr sz="3000" spc="-320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,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mp</a:t>
            </a:r>
            <a:r>
              <a:rPr sz="3000" spc="-3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45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330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48437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Map</a:t>
            </a:r>
            <a:r>
              <a:rPr sz="2200" i="1" spc="-15" dirty="0">
                <a:latin typeface="Gill Sans MT"/>
                <a:cs typeface="Gill Sans MT"/>
              </a:rPr>
              <a:t>R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9530" y="3394161"/>
            <a:ext cx="684847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3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14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46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8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14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5000" b="1" spc="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48310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03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-6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tt</a:t>
            </a:r>
            <a:r>
              <a:rPr sz="3600" b="1" spc="114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600" b="1" spc="5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252285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504430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pR</a:t>
            </a:r>
            <a:r>
              <a:rPr sz="3000" spc="-380" dirty="0">
                <a:latin typeface="Gill Sans MT"/>
                <a:cs typeface="Gill Sans MT"/>
              </a:rPr>
              <a:t> </a:t>
            </a:r>
            <a:r>
              <a:rPr sz="3000" spc="-450" dirty="0">
                <a:latin typeface="Gill Sans MT"/>
                <a:cs typeface="Gill Sans MT"/>
              </a:rPr>
              <a:t>T</a:t>
            </a:r>
            <a:r>
              <a:rPr sz="3000" spc="-15" dirty="0">
                <a:latin typeface="Gill Sans MT"/>
                <a:cs typeface="Gill Sans MT"/>
              </a:rPr>
              <a:t>echno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des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runn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 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os: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320246"/>
            <a:ext cx="6227445" cy="1347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4900"/>
              </a:lnSpc>
            </a:pP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-7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.com/</a:t>
            </a:r>
            <a:r>
              <a:rPr sz="2300" b="1" spc="15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55" dirty="0">
                <a:solidFill>
                  <a:srgbClr val="0433FF"/>
                </a:solidFill>
                <a:latin typeface="Gill Sans MT"/>
                <a:cs typeface="Gill Sans MT"/>
              </a:rPr>
              <a:t>oducts/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pache-sp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1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-17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hn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ts val="2600"/>
              </a:lnSpc>
            </a:pP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dat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-1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ic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55" dirty="0">
                <a:solidFill>
                  <a:srgbClr val="0433FF"/>
                </a:solidFill>
                <a:latin typeface="Gill Sans MT"/>
                <a:cs typeface="Gill Sans MT"/>
              </a:rPr>
              <a:t>s-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bin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70" dirty="0">
                <a:solidFill>
                  <a:srgbClr val="0433FF"/>
                </a:solidFill>
                <a:latin typeface="Gill Sans MT"/>
                <a:cs typeface="Gill Sans MT"/>
              </a:rPr>
              <a:t>-4x3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48437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Map</a:t>
            </a:r>
            <a:r>
              <a:rPr sz="2200" i="1" spc="-15" dirty="0">
                <a:latin typeface="Gill Sans MT"/>
                <a:cs typeface="Gill Sans MT"/>
              </a:rPr>
              <a:t>R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7423" y="2214169"/>
            <a:ext cx="5680215" cy="5405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0185" y="3769733"/>
            <a:ext cx="4654690" cy="349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0185" y="3769733"/>
            <a:ext cx="4654690" cy="3494666"/>
          </a:xfrm>
          <a:custGeom>
            <a:avLst/>
            <a:gdLst/>
            <a:ahLst/>
            <a:cxnLst/>
            <a:rect l="l" t="t" r="r" b="b"/>
            <a:pathLst>
              <a:path w="4654690" h="3494666">
                <a:moveTo>
                  <a:pt x="0" y="0"/>
                </a:moveTo>
                <a:lnTo>
                  <a:pt x="4654690" y="0"/>
                </a:lnTo>
                <a:lnTo>
                  <a:pt x="4654690" y="3494666"/>
                </a:lnTo>
                <a:lnTo>
                  <a:pt x="0" y="349466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atop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Apache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nsta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C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4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EC2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300" b="1" spc="1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300" b="1" spc="130" dirty="0">
                <a:solidFill>
                  <a:srgbClr val="A6AAA9"/>
                </a:solidFill>
                <a:latin typeface="Gill Sans MT"/>
                <a:cs typeface="Gill Sans MT"/>
              </a:rPr>
              <a:t>IMR</a:t>
            </a:r>
            <a:r>
              <a:rPr sz="2300" b="1" spc="190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(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wi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j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…o</a:t>
            </a:r>
            <a:r>
              <a:rPr sz="3000" spc="-320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,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mp</a:t>
            </a:r>
            <a:r>
              <a:rPr sz="3000" spc="-3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45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330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28307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EC2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88327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Runn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Amazon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6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WS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b="1" spc="-45" dirty="0">
                <a:solidFill>
                  <a:srgbClr val="0433FF"/>
                </a:solidFill>
                <a:latin typeface="Gill Sans MT"/>
                <a:cs typeface="Gill Sans MT"/>
              </a:rPr>
              <a:t>EC</a:t>
            </a:r>
            <a:r>
              <a:rPr sz="3000" b="1" spc="110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34804"/>
            <a:ext cx="6918325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28307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EC2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0303" y="4768592"/>
            <a:ext cx="4053574" cy="147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atop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Apache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nsta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C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4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EC2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1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IMR</a:t>
            </a:r>
            <a:r>
              <a:rPr sz="2300" b="1" spc="19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(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MR</a:t>
            </a:r>
            <a:r>
              <a:rPr sz="3000" spc="-5" dirty="0">
                <a:latin typeface="Gill Sans MT"/>
                <a:cs typeface="Gill Sans MT"/>
              </a:rPr>
              <a:t> j</a:t>
            </a:r>
            <a:r>
              <a:rPr sz="3000" spc="-20" dirty="0"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…o</a:t>
            </a:r>
            <a:r>
              <a:rPr sz="3000" spc="-320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,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mp</a:t>
            </a:r>
            <a:r>
              <a:rPr sz="3000" spc="-3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JAR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45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330" dirty="0">
                <a:solidFill>
                  <a:srgbClr val="A6AAA9"/>
                </a:solidFill>
                <a:latin typeface="Gill Sans MT"/>
                <a:cs typeface="Gill Sans MT"/>
              </a:rPr>
              <a:t>Y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4113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SI</a:t>
            </a:r>
            <a:r>
              <a:rPr sz="2200" i="1" spc="-15" dirty="0">
                <a:latin typeface="Gill Sans MT"/>
                <a:cs typeface="Gill Sans MT"/>
              </a:rPr>
              <a:t>MR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2255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pReduce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-15" dirty="0">
                <a:latin typeface="Gill Sans MT"/>
                <a:cs typeface="Gill Sans MT"/>
              </a:rPr>
              <a:t>SIMR)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–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qu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ck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-140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y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6736080" cy="473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MR1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4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 marR="12700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90" dirty="0">
                <a:solidFill>
                  <a:srgbClr val="0433FF"/>
                </a:solidFill>
                <a:latin typeface="Gill Sans MT"/>
                <a:cs typeface="Gill Sans MT"/>
              </a:rPr>
              <a:t>k/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dd</a:t>
            </a:r>
            <a:r>
              <a:rPr sz="2300" b="1" spc="260" dirty="0">
                <a:solidFill>
                  <a:srgbClr val="0433FF"/>
                </a:solidFill>
                <a:latin typeface="Gill Sans MT"/>
                <a:cs typeface="Gill Sans MT"/>
              </a:rPr>
              <a:t>y-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571500" marR="459740" indent="-419100">
              <a:lnSpc>
                <a:spcPct val="9040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15" dirty="0">
                <a:latin typeface="Gill Sans MT"/>
                <a:cs typeface="Gill Sans MT"/>
              </a:rPr>
              <a:t>Sparks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run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cl</a:t>
            </a:r>
            <a:r>
              <a:rPr sz="2800" spc="-15" dirty="0">
                <a:latin typeface="Gill Sans MT"/>
                <a:cs typeface="Gill Sans MT"/>
              </a:rPr>
              <a:t>usters</a:t>
            </a:r>
            <a:r>
              <a:rPr sz="2800" spc="-5" dirty="0">
                <a:latin typeface="Gill Sans MT"/>
                <a:cs typeface="Gill Sans MT"/>
              </a:rPr>
              <a:t> wi</a:t>
            </a:r>
            <a:r>
              <a:rPr sz="2800" spc="-15" dirty="0">
                <a:latin typeface="Gill Sans MT"/>
                <a:cs typeface="Gill Sans MT"/>
              </a:rPr>
              <a:t>thout a</a:t>
            </a:r>
            <a:r>
              <a:rPr sz="2800" spc="-60" dirty="0">
                <a:latin typeface="Gill Sans MT"/>
                <a:cs typeface="Gill Sans MT"/>
              </a:rPr>
              <a:t>n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15" dirty="0">
                <a:latin typeface="Gill Sans MT"/>
                <a:cs typeface="Gill Sans MT"/>
              </a:rPr>
              <a:t>nsta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l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equ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admin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ri</a:t>
            </a:r>
            <a:r>
              <a:rPr sz="2800" spc="-15" dirty="0">
                <a:latin typeface="Gill Sans MT"/>
                <a:cs typeface="Gill Sans MT"/>
              </a:rPr>
              <a:t>ghts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89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15" dirty="0">
                <a:latin typeface="Gill Sans MT"/>
                <a:cs typeface="Gill Sans MT"/>
              </a:rPr>
              <a:t>SIMR</a:t>
            </a:r>
            <a:r>
              <a:rPr sz="2800" spc="-5" dirty="0">
                <a:latin typeface="Gill Sans MT"/>
                <a:cs typeface="Gill Sans MT"/>
              </a:rPr>
              <a:t> l</a:t>
            </a:r>
            <a:r>
              <a:rPr sz="2800" spc="-15" dirty="0">
                <a:latin typeface="Gill Sans MT"/>
                <a:cs typeface="Gill Sans MT"/>
              </a:rPr>
              <a:t>aunches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 j</a:t>
            </a:r>
            <a:r>
              <a:rPr sz="2800" spc="-20" dirty="0">
                <a:latin typeface="Gill Sans MT"/>
                <a:cs typeface="Gill Sans MT"/>
              </a:rPr>
              <a:t>ob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that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30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y</a:t>
            </a:r>
            <a:endParaRPr sz="2800">
              <a:latin typeface="Gill Sans MT"/>
              <a:cs typeface="Gill Sans MT"/>
            </a:endParaRPr>
          </a:p>
          <a:p>
            <a:pPr marL="571500">
              <a:lnSpc>
                <a:spcPts val="2810"/>
              </a:lnSpc>
            </a:pPr>
            <a:r>
              <a:rPr sz="2800" spc="-15" dirty="0">
                <a:latin typeface="Gill Sans MT"/>
                <a:cs typeface="Gill Sans MT"/>
              </a:rPr>
              <a:t>conta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m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ppers,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ncl</a:t>
            </a:r>
            <a:r>
              <a:rPr sz="2800" spc="-15" dirty="0">
                <a:latin typeface="Gill Sans MT"/>
                <a:cs typeface="Gill Sans MT"/>
              </a:rPr>
              <a:t>udes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Sca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a+Spark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1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561340" marR="1510030" indent="-412115">
              <a:lnSpc>
                <a:spcPct val="101899"/>
              </a:lnSpc>
            </a:pPr>
            <a:r>
              <a:rPr sz="1800" dirty="0">
                <a:latin typeface="Courier New"/>
                <a:cs typeface="Courier New"/>
              </a:rPr>
              <a:t>./simr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jar_file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main_class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parameters [—outdir=]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[—slots=N]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[—unique]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4113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SI</a:t>
            </a:r>
            <a:r>
              <a:rPr sz="2200" i="1" spc="-15" dirty="0">
                <a:latin typeface="Gill Sans MT"/>
                <a:cs typeface="Gill Sans MT"/>
              </a:rPr>
              <a:t>MR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011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dep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85" dirty="0">
                <a:latin typeface="Gill Sans MT"/>
                <a:cs typeface="Gill Sans MT"/>
              </a:rPr>
              <a:t>o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Hadoop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386320" cy="540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82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atop</a:t>
            </a:r>
            <a:r>
              <a:rPr sz="3000" spc="-30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Apache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Mesos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nsta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C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HDP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</a:t>
            </a:r>
            <a:r>
              <a:rPr sz="3000" spc="-4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pR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3000" spc="-5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to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rum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EMR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scuss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us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ng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300" b="1" spc="1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300" b="1" spc="130" dirty="0">
                <a:solidFill>
                  <a:srgbClr val="A6AAA9"/>
                </a:solidFill>
                <a:latin typeface="Gill Sans MT"/>
                <a:cs typeface="Gill Sans MT"/>
              </a:rPr>
              <a:t>IMR</a:t>
            </a:r>
            <a:r>
              <a:rPr sz="2300" b="1" spc="190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(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run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solidFill>
                  <a:srgbClr val="A6AAA9"/>
                </a:solidFill>
                <a:latin typeface="Gill Sans MT"/>
                <a:cs typeface="Gill Sans MT"/>
              </a:rPr>
              <a:t>she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wi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th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000" spc="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000" spc="-25" dirty="0">
                <a:solidFill>
                  <a:srgbClr val="A6AAA9"/>
                </a:solidFill>
                <a:latin typeface="Gill Sans MT"/>
                <a:cs typeface="Gill Sans MT"/>
              </a:rPr>
              <a:t>MR</a:t>
            </a:r>
            <a:r>
              <a:rPr sz="3000" spc="-5" dirty="0">
                <a:solidFill>
                  <a:srgbClr val="A6AAA9"/>
                </a:solidFill>
                <a:latin typeface="Gill Sans MT"/>
                <a:cs typeface="Gill Sans MT"/>
              </a:rPr>
              <a:t> j</a:t>
            </a:r>
            <a:r>
              <a:rPr sz="3000" spc="-20" dirty="0">
                <a:solidFill>
                  <a:srgbClr val="A6AAA9"/>
                </a:solidFill>
                <a:latin typeface="Gill Sans MT"/>
                <a:cs typeface="Gill Sans MT"/>
              </a:rPr>
              <a:t>ob)</a:t>
            </a:r>
            <a:endParaRPr sz="3000">
              <a:latin typeface="Gill Sans MT"/>
              <a:cs typeface="Gill Sans MT"/>
            </a:endParaRPr>
          </a:p>
          <a:p>
            <a:pPr marL="571500" indent="-419100">
              <a:lnSpc>
                <a:spcPts val="5400"/>
              </a:lnSpc>
              <a:buClr>
                <a:srgbClr val="A6AAA9"/>
              </a:buClr>
              <a:buSzPct val="170000"/>
              <a:buFont typeface="Gill Sans MT"/>
              <a:buChar char="•"/>
              <a:tabLst>
                <a:tab pos="571500" algn="l"/>
              </a:tabLst>
            </a:pPr>
            <a:r>
              <a:rPr sz="3000" spc="-25" dirty="0">
                <a:latin typeface="Gill Sans MT"/>
                <a:cs typeface="Gill Sans MT"/>
              </a:rPr>
              <a:t>…o</a:t>
            </a:r>
            <a:r>
              <a:rPr sz="3000" spc="-32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mp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JAR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455" dirty="0">
                <a:latin typeface="Gill Sans MT"/>
                <a:cs typeface="Gill Sans MT"/>
              </a:rPr>
              <a:t> </a:t>
            </a:r>
            <a:r>
              <a:rPr sz="3000" spc="-330" dirty="0">
                <a:latin typeface="Gill Sans MT"/>
                <a:cs typeface="Gill Sans MT"/>
              </a:rPr>
              <a:t>Y</a:t>
            </a:r>
            <a:r>
              <a:rPr sz="3000" spc="-25" dirty="0">
                <a:latin typeface="Gill Sans MT"/>
                <a:cs typeface="Gill Sans MT"/>
              </a:rPr>
              <a:t>ARN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40690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</a:t>
            </a:r>
            <a:r>
              <a:rPr sz="2200" i="1" spc="5" dirty="0">
                <a:latin typeface="Gill Sans MT"/>
                <a:cs typeface="Gill Sans MT"/>
              </a:rPr>
              <a:t>:</a:t>
            </a:r>
            <a:r>
              <a:rPr sz="2200" i="1" spc="-70" dirty="0">
                <a:latin typeface="Gill Sans MT"/>
                <a:cs typeface="Gill Sans MT"/>
              </a:rPr>
              <a:t>Y</a:t>
            </a:r>
            <a:r>
              <a:rPr sz="2200" i="1" spc="-15" dirty="0">
                <a:latin typeface="Gill Sans MT"/>
                <a:cs typeface="Gill Sans MT"/>
              </a:rPr>
              <a:t>ARN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8154034" cy="285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</a:t>
            </a:r>
            <a:r>
              <a:rPr sz="2200" i="1" spc="5" dirty="0">
                <a:latin typeface="Gill Sans MT"/>
                <a:cs typeface="Gill Sans MT"/>
              </a:rPr>
              <a:t>:</a:t>
            </a:r>
            <a:r>
              <a:rPr sz="2200" i="1" spc="-70" dirty="0">
                <a:latin typeface="Gill Sans MT"/>
                <a:cs typeface="Gill Sans MT"/>
              </a:rPr>
              <a:t>Y</a:t>
            </a:r>
            <a:r>
              <a:rPr sz="2200" i="1" spc="-15" dirty="0">
                <a:latin typeface="Gill Sans MT"/>
                <a:cs typeface="Gill Sans MT"/>
              </a:rPr>
              <a:t>ARN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84175" algn="ctr">
              <a:lnSpc>
                <a:spcPct val="1000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unn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 marL="955675" indent="-419100" algn="ctr">
              <a:lnSpc>
                <a:spcPct val="100000"/>
              </a:lnSpc>
              <a:spcBef>
                <a:spcPts val="185"/>
              </a:spcBef>
              <a:buSzPct val="169642"/>
              <a:buFont typeface="Gill Sans MT"/>
              <a:buChar char="•"/>
              <a:tabLst>
                <a:tab pos="955675" algn="l"/>
              </a:tabLst>
            </a:pPr>
            <a:r>
              <a:rPr sz="2800" spc="0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mpl</a:t>
            </a:r>
            <a:r>
              <a:rPr sz="2800" spc="-15" dirty="0">
                <a:latin typeface="Gill Sans MT"/>
                <a:cs typeface="Gill Sans MT"/>
              </a:rPr>
              <a:t>est</a:t>
            </a:r>
            <a:r>
              <a:rPr sz="2800" spc="-5" dirty="0">
                <a:latin typeface="Gill Sans MT"/>
                <a:cs typeface="Gill Sans MT"/>
              </a:rPr>
              <a:t> w</a:t>
            </a:r>
            <a:r>
              <a:rPr sz="2800" spc="-130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dep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80" dirty="0">
                <a:latin typeface="Gill Sans MT"/>
                <a:cs typeface="Gill Sans MT"/>
              </a:rPr>
              <a:t>o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pps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oducti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endParaRPr sz="2800">
              <a:latin typeface="Gill Sans MT"/>
              <a:cs typeface="Gill Sans MT"/>
            </a:endParaRPr>
          </a:p>
          <a:p>
            <a:pPr marL="955675" indent="-419100" algn="ctr">
              <a:lnSpc>
                <a:spcPts val="4500"/>
              </a:lnSpc>
              <a:buSzPct val="169642"/>
              <a:buFont typeface="Gill Sans MT"/>
              <a:buChar char="•"/>
              <a:tabLst>
                <a:tab pos="955675" algn="l"/>
              </a:tabLst>
            </a:pPr>
            <a:r>
              <a:rPr sz="2800" spc="-20" dirty="0">
                <a:latin typeface="Gill Sans MT"/>
                <a:cs typeface="Gill Sans MT"/>
              </a:rPr>
              <a:t>Does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not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equ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admin,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j</a:t>
            </a:r>
            <a:r>
              <a:rPr sz="2800" spc="-15" dirty="0">
                <a:latin typeface="Gill Sans MT"/>
                <a:cs typeface="Gill Sans MT"/>
              </a:rPr>
              <a:t>ust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dep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80" dirty="0">
                <a:latin typeface="Gill Sans MT"/>
                <a:cs typeface="Gill Sans MT"/>
              </a:rPr>
              <a:t>o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pps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y</a:t>
            </a:r>
            <a:r>
              <a:rPr sz="2800" spc="-15" dirty="0">
                <a:latin typeface="Gill Sans MT"/>
                <a:cs typeface="Gill Sans MT"/>
              </a:rPr>
              <a:t>our</a:t>
            </a:r>
            <a:endParaRPr sz="2800">
              <a:latin typeface="Gill Sans MT"/>
              <a:cs typeface="Gill Sans MT"/>
            </a:endParaRPr>
          </a:p>
          <a:p>
            <a:pPr marL="955675">
              <a:lnSpc>
                <a:spcPts val="2810"/>
              </a:lnSpc>
            </a:pP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cl</a:t>
            </a:r>
            <a:r>
              <a:rPr sz="2800" spc="-15" dirty="0">
                <a:latin typeface="Gill Sans MT"/>
                <a:cs typeface="Gill Sans MT"/>
              </a:rPr>
              <a:t>uster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2006" y="3087859"/>
            <a:ext cx="3131751" cy="4532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4769" y="4410363"/>
            <a:ext cx="2106226" cy="271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4769" y="4410363"/>
            <a:ext cx="2106226" cy="2717800"/>
          </a:xfrm>
          <a:custGeom>
            <a:avLst/>
            <a:gdLst/>
            <a:ahLst/>
            <a:cxnLst/>
            <a:rect l="l" t="t" r="r" b="b"/>
            <a:pathLst>
              <a:path w="2106226" h="2717800">
                <a:moveTo>
                  <a:pt x="0" y="0"/>
                </a:moveTo>
                <a:lnTo>
                  <a:pt x="2106226" y="0"/>
                </a:lnTo>
                <a:lnTo>
                  <a:pt x="2106226" y="2717800"/>
                </a:lnTo>
                <a:lnTo>
                  <a:pt x="0" y="271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09907" y="5949796"/>
            <a:ext cx="3003550" cy="796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Gill Sans MT"/>
                <a:cs typeface="Gill Sans MT"/>
              </a:rPr>
              <a:t>Apa</a:t>
            </a:r>
            <a:r>
              <a:rPr sz="1800" i="1" spc="25" dirty="0">
                <a:latin typeface="Gill Sans MT"/>
                <a:cs typeface="Gill Sans MT"/>
              </a:rPr>
              <a:t>c</a:t>
            </a:r>
            <a:r>
              <a:rPr sz="1800" i="1" spc="0" dirty="0">
                <a:latin typeface="Gill Sans MT"/>
                <a:cs typeface="Gill Sans MT"/>
              </a:rPr>
              <a:t>h</a:t>
            </a:r>
            <a:r>
              <a:rPr sz="1800" i="1" spc="-10" dirty="0">
                <a:latin typeface="Gill Sans MT"/>
                <a:cs typeface="Gill Sans MT"/>
              </a:rPr>
              <a:t>e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Hadoop</a:t>
            </a:r>
            <a:r>
              <a:rPr sz="1800" i="1" spc="-315" dirty="0">
                <a:latin typeface="Gill Sans MT"/>
                <a:cs typeface="Gill Sans MT"/>
              </a:rPr>
              <a:t> </a:t>
            </a:r>
            <a:r>
              <a:rPr sz="1800" i="1" spc="-55" dirty="0">
                <a:latin typeface="Gill Sans MT"/>
                <a:cs typeface="Gill Sans MT"/>
              </a:rPr>
              <a:t>Y</a:t>
            </a:r>
            <a:r>
              <a:rPr sz="1800" i="1" spc="-15" dirty="0">
                <a:latin typeface="Gill Sans MT"/>
                <a:cs typeface="Gill Sans MT"/>
              </a:rPr>
              <a:t>ARN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2100"/>
              </a:lnSpc>
            </a:pPr>
            <a:r>
              <a:rPr sz="1800" b="1" spc="95" dirty="0">
                <a:latin typeface="Gill Sans MT"/>
                <a:cs typeface="Gill Sans MT"/>
              </a:rPr>
              <a:t>A</a:t>
            </a:r>
            <a:r>
              <a:rPr sz="1800" b="1" spc="25" dirty="0">
                <a:latin typeface="Gill Sans MT"/>
                <a:cs typeface="Gill Sans MT"/>
              </a:rPr>
              <a:t>r</a:t>
            </a:r>
            <a:r>
              <a:rPr sz="1800" b="1" spc="90" dirty="0">
                <a:latin typeface="Gill Sans MT"/>
                <a:cs typeface="Gill Sans MT"/>
              </a:rPr>
              <a:t>un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105" dirty="0">
                <a:latin typeface="Gill Sans MT"/>
                <a:cs typeface="Gill Sans MT"/>
              </a:rPr>
              <a:t>Mu</a:t>
            </a:r>
            <a:r>
              <a:rPr sz="1800" b="1" spc="50" dirty="0">
                <a:latin typeface="Gill Sans MT"/>
                <a:cs typeface="Gill Sans MT"/>
              </a:rPr>
              <a:t>r</a:t>
            </a:r>
            <a:r>
              <a:rPr sz="1800" b="1" spc="105" dirty="0">
                <a:latin typeface="Gill Sans MT"/>
                <a:cs typeface="Gill Sans MT"/>
              </a:rPr>
              <a:t>t</a:t>
            </a:r>
            <a:r>
              <a:rPr sz="1800" b="1" spc="90" dirty="0">
                <a:latin typeface="Gill Sans MT"/>
                <a:cs typeface="Gill Sans MT"/>
              </a:rPr>
              <a:t>h</a:t>
            </a:r>
            <a:r>
              <a:rPr sz="1800" b="1" spc="125" dirty="0">
                <a:latin typeface="Gill Sans MT"/>
                <a:cs typeface="Gill Sans MT"/>
              </a:rPr>
              <a:t>y</a:t>
            </a:r>
            <a:r>
              <a:rPr sz="1800" spc="125" dirty="0">
                <a:latin typeface="Gill Sans MT"/>
                <a:cs typeface="Gill Sans MT"/>
              </a:rPr>
              <a:t>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al.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1905"/>
              </a:lnSpc>
            </a:pPr>
            <a:r>
              <a:rPr sz="1600" b="1" spc="5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600" b="1" spc="6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6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600" b="1" spc="15" dirty="0">
                <a:solidFill>
                  <a:srgbClr val="0433FF"/>
                </a:solidFill>
                <a:latin typeface="Gill Sans MT"/>
                <a:cs typeface="Gill Sans MT"/>
              </a:rPr>
              <a:t>z</a:t>
            </a:r>
            <a:r>
              <a:rPr sz="16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6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600" b="1" spc="10" dirty="0">
                <a:solidFill>
                  <a:srgbClr val="0433FF"/>
                </a:solidFill>
                <a:latin typeface="Gill Sans MT"/>
                <a:cs typeface="Gill Sans MT"/>
              </a:rPr>
              <a:t>.c</a:t>
            </a:r>
            <a:r>
              <a:rPr sz="16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6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600" b="1" spc="39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600" b="1" spc="75" dirty="0">
                <a:solidFill>
                  <a:srgbClr val="0433FF"/>
                </a:solidFill>
                <a:latin typeface="Gill Sans MT"/>
                <a:cs typeface="Gill Sans MT"/>
              </a:rPr>
              <a:t>dp</a:t>
            </a:r>
            <a:r>
              <a:rPr sz="1600" b="1" spc="39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600" b="1" spc="55" dirty="0">
                <a:solidFill>
                  <a:srgbClr val="0433FF"/>
                </a:solidFill>
                <a:latin typeface="Gill Sans MT"/>
                <a:cs typeface="Gill Sans MT"/>
              </a:rPr>
              <a:t>032193450</a:t>
            </a:r>
            <a:r>
              <a:rPr sz="1600" b="1" spc="60" dirty="0">
                <a:solidFill>
                  <a:srgbClr val="0433FF"/>
                </a:solidFill>
                <a:latin typeface="Gill Sans MT"/>
                <a:cs typeface="Gill Sans MT"/>
              </a:rPr>
              <a:t>4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958965" cy="397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Exp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sets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oaded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HD</a:t>
            </a:r>
            <a:r>
              <a:rPr sz="3000" spc="-5" dirty="0">
                <a:latin typeface="Gill Sans MT"/>
                <a:cs typeface="Gill Sans MT"/>
              </a:rPr>
              <a:t>FS</a:t>
            </a:r>
            <a:r>
              <a:rPr sz="3000" spc="0" dirty="0">
                <a:latin typeface="Gill Sans MT"/>
                <a:cs typeface="Gill Sans MT"/>
              </a:rPr>
              <a:t>…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aunch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EC2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script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buFont typeface="Gill Sans MT"/>
              <a:buAutoNum type="arabicPeriod"/>
            </a:pPr>
            <a:endParaRPr sz="80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HD</a:t>
            </a:r>
            <a:r>
              <a:rPr sz="3000" spc="-5" dirty="0">
                <a:latin typeface="Gill Sans MT"/>
                <a:cs typeface="Gill Sans MT"/>
              </a:rPr>
              <a:t>F</a:t>
            </a:r>
            <a:r>
              <a:rPr sz="3000" spc="0" dirty="0">
                <a:latin typeface="Gill Sans MT"/>
                <a:cs typeface="Gill Sans MT"/>
              </a:rPr>
              <a:t>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buFont typeface="Gill Sans MT"/>
              <a:buAutoNum type="arabicPeriod"/>
            </a:pPr>
            <a:endParaRPr sz="80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/>
          </a:p>
          <a:p>
            <a:pPr marL="965200" indent="-419100">
              <a:lnSpc>
                <a:spcPct val="100000"/>
              </a:lnSpc>
              <a:buFont typeface="Gill Sans MT"/>
              <a:buAutoNum type="arabicPeriod"/>
              <a:tabLst>
                <a:tab pos="965200" algn="l"/>
              </a:tabLst>
            </a:pP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per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229" dirty="0">
                <a:latin typeface="Gill Sans MT"/>
                <a:cs typeface="Gill Sans MT"/>
              </a:rPr>
              <a:t>W</a:t>
            </a:r>
            <a:r>
              <a:rPr sz="3000" i="1" spc="0" dirty="0">
                <a:latin typeface="Gill Sans MT"/>
                <a:cs typeface="Gill Sans MT"/>
              </a:rPr>
              <a:t>o</a:t>
            </a:r>
            <a:r>
              <a:rPr sz="3000" i="1" spc="-75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25" dirty="0">
                <a:latin typeface="Gill Sans MT"/>
                <a:cs typeface="Gill Sans MT"/>
              </a:rPr>
              <a:t>C</a:t>
            </a:r>
            <a:r>
              <a:rPr sz="3000" i="1" spc="0" dirty="0">
                <a:latin typeface="Gill Sans MT"/>
                <a:cs typeface="Gill Sans MT"/>
              </a:rPr>
              <a:t>oun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9"/>
              </a:spcBef>
            </a:pPr>
            <a:endParaRPr sz="1400"/>
          </a:p>
          <a:p>
            <a:pPr marL="12700" marR="390525">
              <a:lnSpc>
                <a:spcPts val="3500"/>
              </a:lnSpc>
            </a:pPr>
            <a:r>
              <a:rPr sz="3000" spc="-25" dirty="0">
                <a:latin typeface="Gill Sans MT"/>
                <a:cs typeface="Gill Sans MT"/>
              </a:rPr>
              <a:t>NB: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0" dirty="0">
                <a:latin typeface="Gill Sans MT"/>
                <a:cs typeface="Gill Sans MT"/>
              </a:rPr>
              <a:t>tern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IP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0" dirty="0">
                <a:latin typeface="Gill Sans MT"/>
                <a:cs typeface="Gill Sans MT"/>
              </a:rPr>
              <a:t>d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esses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 </a:t>
            </a:r>
            <a:r>
              <a:rPr sz="3000" spc="-26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WS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“hdfs</a:t>
            </a:r>
            <a:r>
              <a:rPr sz="3000" spc="-5" dirty="0">
                <a:latin typeface="Gill Sans MT"/>
                <a:cs typeface="Gill Sans MT"/>
              </a:rPr>
              <a:t>:</a:t>
            </a:r>
            <a:r>
              <a:rPr sz="3000" spc="-15" dirty="0">
                <a:latin typeface="Gill Sans MT"/>
                <a:cs typeface="Gill Sans MT"/>
              </a:rPr>
              <a:t>//…”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UR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</a:t>
            </a:r>
            <a:r>
              <a:rPr sz="2200" i="1" spc="-15" dirty="0">
                <a:latin typeface="Gill Sans MT"/>
                <a:cs typeface="Gill Sans MT"/>
              </a:rPr>
              <a:t>DFS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examples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540" y="1409961"/>
            <a:ext cx="7601584" cy="274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  <a:hlinkClick r:id="rId2"/>
              </a:rPr>
              <a:t># http://spark.apache.org/docs/latest/ec2-scripts.html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086B3"/>
                </a:solidFill>
                <a:latin typeface="Courier New"/>
                <a:cs typeface="Courier New"/>
              </a:rPr>
              <a:t>cd </a:t>
            </a:r>
            <a:r>
              <a:rPr sz="1400" dirty="0">
                <a:solidFill>
                  <a:srgbClr val="008080"/>
                </a:solidFill>
                <a:latin typeface="Courier New"/>
                <a:cs typeface="Courier New"/>
              </a:rPr>
              <a:t>$SPARK_HOM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E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/ec2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86B3"/>
                </a:solidFill>
                <a:latin typeface="Courier New"/>
                <a:cs typeface="Courier New"/>
              </a:rPr>
              <a:t>export</a:t>
            </a:r>
            <a:r>
              <a:rPr sz="1400" spc="-5" dirty="0">
                <a:solidFill>
                  <a:srgbClr val="0086B3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AWS_ACCESS_KEY_I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$AWS_ACCESS_KEY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0086B3"/>
                </a:solidFill>
                <a:latin typeface="Courier New"/>
                <a:cs typeface="Courier New"/>
              </a:rPr>
              <a:t>export</a:t>
            </a:r>
            <a:r>
              <a:rPr sz="1400" spc="-5" dirty="0">
                <a:solidFill>
                  <a:srgbClr val="0086B3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AWS_SECRET_ACCESS_KE</a:t>
            </a:r>
            <a:r>
              <a:rPr sz="1400" spc="-5" dirty="0">
                <a:solidFill>
                  <a:srgbClr val="008080"/>
                </a:solidFill>
                <a:latin typeface="Courier New"/>
                <a:cs typeface="Courier New"/>
              </a:rPr>
              <a:t>Y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1400" spc="0" dirty="0">
                <a:solidFill>
                  <a:srgbClr val="008080"/>
                </a:solidFill>
                <a:latin typeface="Courier New"/>
                <a:cs typeface="Courier New"/>
              </a:rPr>
              <a:t>$AWS_SECRET_KEY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./spark-ec2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-k spark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-i ~/spark.pem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-s 2 -z us-east-1b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launch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foo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can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review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EC2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instances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and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their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security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groups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identify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master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ssh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into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master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./spark-ec2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-k spark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-i ~/spark.pem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-s 2 -z us-east-1b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login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foo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use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./ephemeral-hdfs/bin/hadoop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to access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HDFS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</a:t>
            </a:r>
            <a:r>
              <a:rPr sz="2200" i="1" spc="-15" dirty="0">
                <a:latin typeface="Gill Sans MT"/>
                <a:cs typeface="Gill Sans MT"/>
              </a:rPr>
              <a:t>DFS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examples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42840" y="4146117"/>
          <a:ext cx="6025943" cy="257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/root/ephemeral-hdfs/bin/hadoop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/root/ephemeral-hdfs/bin/hadoop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-mkdir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/tmp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-put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CHANGES.txt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/tmp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# now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is the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time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when</a:t>
                      </a:r>
                      <a:r>
                        <a:rPr sz="1400" i="1" spc="-5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we Spark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0086B3"/>
                          </a:solidFill>
                          <a:latin typeface="Courier New"/>
                          <a:cs typeface="Courier New"/>
                        </a:rPr>
                        <a:t>cd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/root/spark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0086B3"/>
                          </a:solidFill>
                          <a:latin typeface="Courier New"/>
                          <a:cs typeface="Courier New"/>
                        </a:rPr>
                        <a:t>export</a:t>
                      </a:r>
                      <a:r>
                        <a:rPr sz="1400" spc="-5" dirty="0">
                          <a:solidFill>
                            <a:srgbClr val="0086B3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SPARK_HOM</a:t>
                      </a:r>
                      <a:r>
                        <a:rPr sz="1400" spc="-5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$</a:t>
                      </a:r>
                      <a:r>
                        <a:rPr sz="1400" spc="0" dirty="0">
                          <a:latin typeface="Courier New"/>
                          <a:cs typeface="Courier New"/>
                        </a:rPr>
                        <a:t>(pwd)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SPARK_HADOOP_VERSION=1.0.4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sbt/sbt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assembly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/root/ephemeral-hdfs/bin/hadoop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./bin/spark-shell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-put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CHANGES.txt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/tmp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540" y="1409961"/>
            <a:ext cx="8241665" cy="1834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/**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NB: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replace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host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IP with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EC2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internal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IP address</a:t>
            </a:r>
            <a:r>
              <a:rPr sz="14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400" i="1" spc="0" dirty="0">
                <a:solidFill>
                  <a:srgbClr val="999988"/>
                </a:solidFill>
                <a:latin typeface="Courier New"/>
                <a:cs typeface="Courier New"/>
              </a:rPr>
              <a:t>**/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150622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"hdfs://10.72.61.192:9000/foo/CHANGES.txt</a:t>
            </a:r>
            <a:r>
              <a:rPr sz="1400" spc="-1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counts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flatMa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reduceByKe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y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 + _)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225298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count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printl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count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saveAsTextFil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"hdfs://10.72.61.192:9000/foo/w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c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</a:t>
            </a:r>
            <a:r>
              <a:rPr sz="2200" i="1" spc="-15" dirty="0">
                <a:latin typeface="Gill Sans MT"/>
                <a:cs typeface="Gill Sans MT"/>
              </a:rPr>
              <a:t>DFS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examples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722122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spend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30" dirty="0">
                <a:latin typeface="Gill Sans MT"/>
                <a:cs typeface="Gill Sans MT"/>
              </a:rPr>
              <a:t>n</a:t>
            </a:r>
            <a:r>
              <a:rPr sz="3000" spc="-15" dirty="0">
                <a:latin typeface="Gill Sans MT"/>
                <a:cs typeface="Gill Sans MT"/>
              </a:rPr>
              <a:t>utes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33130"/>
            <a:ext cx="2220595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1279"/>
            <a:ext cx="310642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5100" y="4127500"/>
            <a:ext cx="1506358" cy="239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23176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check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HD</a:t>
            </a:r>
            <a:r>
              <a:rPr sz="3000" spc="-5" dirty="0">
                <a:latin typeface="Gill Sans MT"/>
                <a:cs typeface="Gill Sans MT"/>
              </a:rPr>
              <a:t>F</a:t>
            </a:r>
            <a:r>
              <a:rPr sz="3000" spc="0" dirty="0">
                <a:latin typeface="Gill Sans MT"/>
                <a:cs typeface="Gill Sans MT"/>
              </a:rPr>
              <a:t>S…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58175"/>
            <a:ext cx="4827270" cy="3650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root/ephemeral-hdfs/bin/hadoop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0" dirty="0">
                <a:latin typeface="Courier New"/>
                <a:cs typeface="Courier New"/>
              </a:rPr>
              <a:t>fs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(Adds,1)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ourier New"/>
                <a:cs typeface="Courier New"/>
              </a:rPr>
              <a:t>(alpha,2)</a:t>
            </a:r>
            <a:endParaRPr sz="1800">
              <a:latin typeface="Courier New"/>
              <a:cs typeface="Courier New"/>
            </a:endParaRPr>
          </a:p>
          <a:p>
            <a:pPr marL="12700" marR="3030220">
              <a:lnSpc>
                <a:spcPct val="101899"/>
              </a:lnSpc>
            </a:pPr>
            <a:r>
              <a:rPr sz="1800" dirty="0">
                <a:latin typeface="Courier New"/>
                <a:cs typeface="Courier New"/>
              </a:rPr>
              <a:t>(ssh,1) (graphite,1) (canonical,2) (ASF,3)</a:t>
            </a:r>
            <a:endParaRPr sz="1800">
              <a:latin typeface="Courier New"/>
              <a:cs typeface="Courier New"/>
            </a:endParaRPr>
          </a:p>
          <a:p>
            <a:pPr marL="12700" marR="2206625">
              <a:lnSpc>
                <a:spcPct val="101899"/>
              </a:lnSpc>
            </a:pPr>
            <a:r>
              <a:rPr sz="1800" dirty="0">
                <a:latin typeface="Courier New"/>
                <a:cs typeface="Courier New"/>
              </a:rPr>
              <a:t>(display,4) (synchronization,2) (instead,7) (javadoc,1)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ourier New"/>
                <a:cs typeface="Courier New"/>
              </a:rPr>
              <a:t>(hsaputra/update-pom-asf,1)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951" y="2058175"/>
            <a:ext cx="57467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-cat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3865" y="2058175"/>
            <a:ext cx="194627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/tmp/wc/part-*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3734" y="5969775"/>
            <a:ext cx="16319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…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Depl</a:t>
            </a:r>
            <a:r>
              <a:rPr sz="2200" i="1" spc="-3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y: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</a:t>
            </a:r>
            <a:r>
              <a:rPr sz="2200" i="1" spc="-15" dirty="0">
                <a:latin typeface="Gill Sans MT"/>
                <a:cs typeface="Gill Sans MT"/>
              </a:rPr>
              <a:t>DFS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examples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284988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UI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eatu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1952965"/>
            <a:ext cx="7168515" cy="4460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600" marR="12700">
              <a:lnSpc>
                <a:spcPts val="4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: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//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&lt;ma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r&gt;: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8080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 marL="228600">
              <a:lnSpc>
                <a:spcPct val="100000"/>
              </a:lnSpc>
              <a:spcBef>
                <a:spcPts val="280"/>
              </a:spcBef>
            </a:pP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: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//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&lt;ma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r&gt;: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50070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  <a:p>
            <a:pPr marL="431800" indent="-419100">
              <a:lnSpc>
                <a:spcPts val="596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fy: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35" dirty="0">
                <a:latin typeface="Gill Sans MT"/>
                <a:cs typeface="Gill Sans MT"/>
              </a:rPr>
              <a:t>m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j</a:t>
            </a:r>
            <a:r>
              <a:rPr sz="3000" spc="-20" dirty="0">
                <a:latin typeface="Gill Sans MT"/>
                <a:cs typeface="Gill Sans MT"/>
              </a:rPr>
              <a:t>ob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runn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ng?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20" dirty="0">
                <a:latin typeface="Gill Sans MT"/>
                <a:cs typeface="Gill Sans MT"/>
              </a:rPr>
              <a:t>dr</a:t>
            </a:r>
            <a:r>
              <a:rPr sz="3000" spc="-5" dirty="0">
                <a:latin typeface="Gill Sans MT"/>
                <a:cs typeface="Gill Sans MT"/>
              </a:rPr>
              <a:t>ill-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nto </a:t>
            </a:r>
            <a:r>
              <a:rPr sz="3000" i="1" spc="-5" dirty="0">
                <a:latin typeface="Gill Sans MT"/>
                <a:cs typeface="Gill Sans MT"/>
              </a:rPr>
              <a:t>wo</a:t>
            </a:r>
            <a:r>
              <a:rPr sz="3000" i="1" spc="-10" dirty="0">
                <a:latin typeface="Gill Sans MT"/>
                <a:cs typeface="Gill Sans MT"/>
              </a:rPr>
              <a:t>r</a:t>
            </a:r>
            <a:r>
              <a:rPr sz="3000" i="1" spc="-150" dirty="0">
                <a:latin typeface="Gill Sans MT"/>
                <a:cs typeface="Gill Sans MT"/>
              </a:rPr>
              <a:t>k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-15" dirty="0">
                <a:latin typeface="Gill Sans MT"/>
                <a:cs typeface="Gill Sans MT"/>
              </a:rPr>
              <a:t>es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15" dirty="0">
                <a:latin typeface="Gill Sans MT"/>
                <a:cs typeface="Gill Sans MT"/>
              </a:rPr>
              <a:t>exam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dou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d</a:t>
            </a:r>
            <a:r>
              <a:rPr sz="3000" i="1" spc="-15" dirty="0">
                <a:latin typeface="Gill Sans MT"/>
                <a:cs typeface="Gill Sans MT"/>
              </a:rPr>
              <a:t>err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agnose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/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oub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eshoot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8423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Mon</a:t>
            </a:r>
            <a:r>
              <a:rPr sz="2200" i="1" spc="-5" dirty="0">
                <a:latin typeface="Gill Sans MT"/>
                <a:cs typeface="Gill Sans MT"/>
              </a:rPr>
              <a:t>ito</a:t>
            </a:r>
            <a:r>
              <a:rPr sz="2200" i="1" spc="-10" dirty="0">
                <a:latin typeface="Gill Sans MT"/>
                <a:cs typeface="Gill Sans MT"/>
              </a:rPr>
              <a:t>r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5761" y="1365055"/>
            <a:ext cx="7468476" cy="605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5761" y="1365054"/>
            <a:ext cx="7468476" cy="6058289"/>
          </a:xfrm>
          <a:custGeom>
            <a:avLst/>
            <a:gdLst/>
            <a:ahLst/>
            <a:cxnLst/>
            <a:rect l="l" t="t" r="r" b="b"/>
            <a:pathLst>
              <a:path w="7468476" h="6058289">
                <a:moveTo>
                  <a:pt x="0" y="0"/>
                </a:moveTo>
                <a:lnTo>
                  <a:pt x="7468476" y="0"/>
                </a:lnTo>
                <a:lnTo>
                  <a:pt x="7468476" y="6058289"/>
                </a:lnTo>
                <a:lnTo>
                  <a:pt x="0" y="60582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Mon</a:t>
            </a:r>
            <a:r>
              <a:rPr sz="2200" i="1" spc="-5" dirty="0">
                <a:latin typeface="Gill Sans MT"/>
                <a:cs typeface="Gill Sans MT"/>
              </a:rPr>
              <a:t>ito</a:t>
            </a:r>
            <a:r>
              <a:rPr sz="2200" i="1" spc="7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:</a:t>
            </a:r>
            <a:r>
              <a:rPr sz="2200" i="1" spc="-400" dirty="0">
                <a:latin typeface="Gill Sans MT"/>
                <a:cs typeface="Gill Sans MT"/>
              </a:rPr>
              <a:t> </a:t>
            </a:r>
            <a:r>
              <a:rPr sz="2200" i="1" spc="-150" dirty="0">
                <a:latin typeface="Gill Sans MT"/>
                <a:cs typeface="Gill Sans MT"/>
              </a:rPr>
              <a:t>A</a:t>
            </a:r>
            <a:r>
              <a:rPr sz="2200" i="1" spc="-25" dirty="0">
                <a:latin typeface="Gill Sans MT"/>
                <a:cs typeface="Gill Sans MT"/>
              </a:rPr>
              <a:t>WS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Cons</a:t>
            </a:r>
            <a:r>
              <a:rPr sz="2200" i="1" spc="-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85" dirty="0">
                <a:latin typeface="Gill Sans MT"/>
                <a:cs typeface="Gill Sans MT"/>
              </a:rPr>
              <a:t>P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du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Mon</a:t>
            </a:r>
            <a:r>
              <a:rPr sz="2200" i="1" spc="-5" dirty="0">
                <a:latin typeface="Gill Sans MT"/>
                <a:cs typeface="Gill Sans MT"/>
              </a:rPr>
              <a:t>ito</a:t>
            </a:r>
            <a:r>
              <a:rPr sz="2200" i="1" spc="7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:</a:t>
            </a:r>
            <a:r>
              <a:rPr sz="2200" i="1" spc="-22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Cons</a:t>
            </a:r>
            <a:r>
              <a:rPr sz="2200" i="1" spc="-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5761" y="1365055"/>
            <a:ext cx="7468476" cy="605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5761" y="1365054"/>
            <a:ext cx="7468476" cy="6058289"/>
          </a:xfrm>
          <a:custGeom>
            <a:avLst/>
            <a:gdLst/>
            <a:ahLst/>
            <a:cxnLst/>
            <a:rect l="l" t="t" r="r" b="b"/>
            <a:pathLst>
              <a:path w="7468476" h="6058289">
                <a:moveTo>
                  <a:pt x="0" y="0"/>
                </a:moveTo>
                <a:lnTo>
                  <a:pt x="7468476" y="0"/>
                </a:lnTo>
                <a:lnTo>
                  <a:pt x="7468476" y="6058289"/>
                </a:lnTo>
                <a:lnTo>
                  <a:pt x="0" y="60582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18904" y="3394161"/>
            <a:ext cx="411162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110" dirty="0">
                <a:solidFill>
                  <a:srgbClr val="FFFFFF"/>
                </a:solidFill>
                <a:latin typeface="Gill Sans MT"/>
                <a:cs typeface="Gill Sans MT"/>
              </a:rPr>
              <a:t>Case</a:t>
            </a:r>
            <a:r>
              <a:rPr sz="50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Studies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306959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95" dirty="0">
                <a:solidFill>
                  <a:srgbClr val="A6AAA9"/>
                </a:solidFill>
                <a:latin typeface="Gill Sans MT"/>
                <a:cs typeface="Gill Sans MT"/>
              </a:rPr>
              <a:t>07: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110" dirty="0">
                <a:solidFill>
                  <a:srgbClr val="A6AAA9"/>
                </a:solidFill>
                <a:latin typeface="Gill Sans MT"/>
                <a:cs typeface="Gill Sans MT"/>
              </a:rPr>
              <a:t>Summ</a:t>
            </a:r>
            <a:r>
              <a:rPr sz="3600" b="1" spc="12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204" dirty="0">
                <a:solidFill>
                  <a:srgbClr val="A6AAA9"/>
                </a:solidFill>
                <a:latin typeface="Gill Sans MT"/>
                <a:cs typeface="Gill Sans MT"/>
              </a:rPr>
              <a:t>ry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03847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8" y="1099028"/>
            <a:ext cx="6722109" cy="1346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2nd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Apache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20" dirty="0">
                <a:latin typeface="Gill Sans MT"/>
                <a:cs typeface="Gill Sans MT"/>
              </a:rPr>
              <a:t>o</a:t>
            </a:r>
            <a:r>
              <a:rPr sz="2800" spc="-5" dirty="0">
                <a:latin typeface="Gill Sans MT"/>
                <a:cs typeface="Gill Sans MT"/>
              </a:rPr>
              <a:t>j</a:t>
            </a:r>
            <a:r>
              <a:rPr sz="2800" spc="0" dirty="0">
                <a:latin typeface="Gill Sans MT"/>
                <a:cs typeface="Gill Sans MT"/>
              </a:rPr>
              <a:t>ect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gs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endParaRPr sz="2300">
              <a:latin typeface="Gill Sans MT"/>
              <a:cs typeface="Gill Sans MT"/>
            </a:endParaRPr>
          </a:p>
          <a:p>
            <a:pPr marL="431800" indent="-419100">
              <a:lnSpc>
                <a:spcPts val="41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20" dirty="0">
                <a:latin typeface="Gill Sans MT"/>
                <a:cs typeface="Gill Sans MT"/>
              </a:rPr>
              <a:t>most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acti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the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Bi</a:t>
            </a:r>
            <a:r>
              <a:rPr sz="2800" spc="-15" dirty="0">
                <a:latin typeface="Gill Sans MT"/>
                <a:cs typeface="Gill Sans MT"/>
              </a:rPr>
              <a:t>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Data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stack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has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lo</a:t>
            </a:r>
            <a:r>
              <a:rPr sz="2200" i="1" spc="-10" dirty="0">
                <a:latin typeface="Gill Sans MT"/>
                <a:cs typeface="Gill Sans MT"/>
              </a:rPr>
              <a:t>ts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f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10" dirty="0">
                <a:latin typeface="Gill Sans MT"/>
                <a:cs typeface="Gill Sans MT"/>
              </a:rPr>
              <a:t>ctivity!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4600" y="2806700"/>
            <a:ext cx="76708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4429" y="4740922"/>
            <a:ext cx="2429224" cy="113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4344" y="5612733"/>
            <a:ext cx="577420" cy="51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4850" y="6450441"/>
            <a:ext cx="986520" cy="16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983" y="5451687"/>
            <a:ext cx="1171220" cy="324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4137" y="6195928"/>
            <a:ext cx="551778" cy="532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0918" y="6441162"/>
            <a:ext cx="503815" cy="3835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6633" y="6172599"/>
            <a:ext cx="824972" cy="285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5845" y="6172599"/>
            <a:ext cx="792485" cy="206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2949" y="6604212"/>
            <a:ext cx="1035231" cy="1756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5845" y="6925780"/>
            <a:ext cx="1084672" cy="1726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8991" y="6291167"/>
            <a:ext cx="840740" cy="1499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9429" y="6831882"/>
            <a:ext cx="944580" cy="3003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44639" y="5860779"/>
            <a:ext cx="1510593" cy="1601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0572" y="5394751"/>
            <a:ext cx="926523" cy="926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7572" y="5168752"/>
            <a:ext cx="1785213" cy="3445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6963" y="6565362"/>
            <a:ext cx="533040" cy="53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3338" y="6668301"/>
            <a:ext cx="546370" cy="5026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53896" y="5690965"/>
            <a:ext cx="983372" cy="371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0433" y="6877351"/>
            <a:ext cx="925968" cy="260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4639" y="6193906"/>
            <a:ext cx="842932" cy="3692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67653" y="5929057"/>
            <a:ext cx="447320" cy="5121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96911" y="6187753"/>
            <a:ext cx="634998" cy="253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5845" y="5758472"/>
            <a:ext cx="1116071" cy="2046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0012" y="6866017"/>
            <a:ext cx="974888" cy="3130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41955" y="5394751"/>
            <a:ext cx="1044957" cy="3809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4301" y="6072156"/>
            <a:ext cx="855661" cy="2526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4673" y="6464010"/>
            <a:ext cx="976121" cy="31582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38196" y="6679896"/>
            <a:ext cx="887848" cy="3039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353525"/>
            <a:ext cx="6463030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a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455" dirty="0">
                <a:latin typeface="Gill Sans MT"/>
                <a:cs typeface="Gill Sans MT"/>
              </a:rPr>
              <a:t> </a:t>
            </a:r>
            <a:r>
              <a:rPr sz="3000" i="1" spc="-325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w</a:t>
            </a:r>
            <a:r>
              <a:rPr sz="3000" i="1" spc="-10" dirty="0">
                <a:latin typeface="Gill Sans MT"/>
                <a:cs typeface="Gill Sans MT"/>
              </a:rPr>
              <a:t>itte</a:t>
            </a:r>
            <a:r>
              <a:rPr sz="3000" i="1" spc="11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:</a:t>
            </a:r>
            <a:r>
              <a:rPr sz="3000" i="1" spc="-30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Ev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lu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tion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5" dirty="0">
                <a:latin typeface="Gill Sans MT"/>
                <a:cs typeface="Gill Sans MT"/>
              </a:rPr>
              <a:t>&amp;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Lesso</a:t>
            </a:r>
            <a:r>
              <a:rPr sz="3000" i="1" spc="-5" dirty="0">
                <a:latin typeface="Gill Sans MT"/>
                <a:cs typeface="Gill Sans MT"/>
              </a:rPr>
              <a:t>n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Learn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1819971"/>
            <a:ext cx="7500620" cy="516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87045">
              <a:lnSpc>
                <a:spcPct val="95200"/>
              </a:lnSpc>
            </a:pPr>
            <a:r>
              <a:rPr sz="3000" b="1" spc="15" dirty="0">
                <a:latin typeface="Gill Sans MT"/>
                <a:cs typeface="Gill Sans MT"/>
              </a:rPr>
              <a:t>S</a:t>
            </a:r>
            <a:r>
              <a:rPr sz="3000" b="1" spc="0" dirty="0">
                <a:latin typeface="Gill Sans MT"/>
                <a:cs typeface="Gill Sans MT"/>
              </a:rPr>
              <a:t>r</a:t>
            </a:r>
            <a:r>
              <a:rPr sz="3000" b="1" spc="80" dirty="0">
                <a:latin typeface="Gill Sans MT"/>
                <a:cs typeface="Gill Sans MT"/>
              </a:rPr>
              <a:t>i</a:t>
            </a:r>
            <a:r>
              <a:rPr sz="3000" b="1" spc="100" dirty="0">
                <a:latin typeface="Gill Sans MT"/>
                <a:cs typeface="Gill Sans MT"/>
              </a:rPr>
              <a:t>r</a:t>
            </a:r>
            <a:r>
              <a:rPr sz="3000" b="1" spc="150" dirty="0">
                <a:latin typeface="Gill Sans MT"/>
                <a:cs typeface="Gill Sans MT"/>
              </a:rPr>
              <a:t>a</a:t>
            </a:r>
            <a:r>
              <a:rPr sz="3000" b="1" spc="85" dirty="0">
                <a:latin typeface="Gill Sans MT"/>
                <a:cs typeface="Gill Sans MT"/>
              </a:rPr>
              <a:t>m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235" dirty="0">
                <a:latin typeface="Gill Sans MT"/>
                <a:cs typeface="Gill Sans MT"/>
              </a:rPr>
              <a:t>K</a:t>
            </a:r>
            <a:r>
              <a:rPr sz="3000" b="1" spc="0" dirty="0">
                <a:latin typeface="Gill Sans MT"/>
                <a:cs typeface="Gill Sans MT"/>
              </a:rPr>
              <a:t>r</a:t>
            </a:r>
            <a:r>
              <a:rPr sz="3000" b="1" spc="120" dirty="0">
                <a:latin typeface="Gill Sans MT"/>
                <a:cs typeface="Gill Sans MT"/>
              </a:rPr>
              <a:t>ishn</a:t>
            </a:r>
            <a:r>
              <a:rPr sz="3000" b="1" spc="180" dirty="0">
                <a:latin typeface="Gill Sans MT"/>
                <a:cs typeface="Gill Sans MT"/>
              </a:rPr>
              <a:t>a</a:t>
            </a:r>
            <a:r>
              <a:rPr sz="3000" b="1" spc="155" dirty="0">
                <a:latin typeface="Gill Sans MT"/>
                <a:cs typeface="Gill Sans MT"/>
              </a:rPr>
              <a:t>n</a:t>
            </a:r>
            <a:r>
              <a:rPr sz="3000" b="1" spc="75" dirty="0"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7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fl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up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endParaRPr sz="2300">
              <a:latin typeface="Gill Sans MT"/>
              <a:cs typeface="Gill Sans MT"/>
            </a:endParaRPr>
          </a:p>
          <a:p>
            <a:pPr marL="571500" indent="-419100">
              <a:lnSpc>
                <a:spcPct val="100000"/>
              </a:lnSpc>
              <a:spcBef>
                <a:spcPts val="185"/>
              </a:spcBef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be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mo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15" dirty="0">
                <a:latin typeface="Gill Sans MT"/>
                <a:cs typeface="Gill Sans MT"/>
              </a:rPr>
              <a:t>nteracti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55" dirty="0">
                <a:latin typeface="Gill Sans MT"/>
                <a:cs typeface="Gill Sans MT"/>
              </a:rPr>
              <a:t>e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efficient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than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MR</a:t>
            </a:r>
            <a:endParaRPr sz="2800">
              <a:latin typeface="Gill Sans MT"/>
              <a:cs typeface="Gill Sans MT"/>
            </a:endParaRPr>
          </a:p>
          <a:p>
            <a:pPr marL="1193800" lvl="1" indent="-419100">
              <a:lnSpc>
                <a:spcPts val="4200"/>
              </a:lnSpc>
              <a:buSzPct val="169642"/>
              <a:buFont typeface="Gill Sans MT"/>
              <a:buChar char="•"/>
              <a:tabLst>
                <a:tab pos="1193800" algn="l"/>
              </a:tabLst>
            </a:pPr>
            <a:r>
              <a:rPr sz="2800" i="1" spc="0" dirty="0">
                <a:latin typeface="Gill Sans MT"/>
                <a:cs typeface="Gill Sans MT"/>
              </a:rPr>
              <a:t>S</a:t>
            </a:r>
            <a:r>
              <a:rPr sz="2800" i="1" spc="-5" dirty="0">
                <a:latin typeface="Gill Sans MT"/>
                <a:cs typeface="Gill Sans MT"/>
              </a:rPr>
              <a:t>u</a:t>
            </a:r>
            <a:r>
              <a:rPr sz="2800" i="1" spc="0" dirty="0">
                <a:latin typeface="Gill Sans MT"/>
                <a:cs typeface="Gill Sans MT"/>
              </a:rPr>
              <a:t>pp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100" dirty="0">
                <a:latin typeface="Gill Sans MT"/>
                <a:cs typeface="Gill Sans MT"/>
              </a:rPr>
              <a:t>r</a:t>
            </a:r>
            <a:r>
              <a:rPr sz="2800" i="1" spc="-10" dirty="0">
                <a:latin typeface="Gill Sans MT"/>
                <a:cs typeface="Gill Sans MT"/>
              </a:rPr>
              <a:t>t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55" dirty="0">
                <a:latin typeface="Gill Sans MT"/>
                <a:cs typeface="Gill Sans MT"/>
              </a:rPr>
              <a:t>f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-10" dirty="0">
                <a:latin typeface="Gill Sans MT"/>
                <a:cs typeface="Gill Sans MT"/>
              </a:rPr>
              <a:t>r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ite</a:t>
            </a:r>
            <a:r>
              <a:rPr sz="2800" i="1" spc="-70" dirty="0">
                <a:latin typeface="Gill Sans MT"/>
                <a:cs typeface="Gill Sans MT"/>
              </a:rPr>
              <a:t>r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-10" dirty="0">
                <a:latin typeface="Gill Sans MT"/>
                <a:cs typeface="Gill Sans MT"/>
              </a:rPr>
              <a:t>tive</a:t>
            </a:r>
            <a:r>
              <a:rPr sz="2800" i="1" spc="-5" dirty="0">
                <a:latin typeface="Gill Sans MT"/>
                <a:cs typeface="Gill Sans MT"/>
              </a:rPr>
              <a:t> a</a:t>
            </a:r>
            <a:r>
              <a:rPr sz="2800" i="1" spc="-10" dirty="0">
                <a:latin typeface="Gill Sans MT"/>
                <a:cs typeface="Gill Sans MT"/>
              </a:rPr>
              <a:t>l</a:t>
            </a:r>
            <a:r>
              <a:rPr sz="2800" i="1" spc="-45" dirty="0">
                <a:latin typeface="Gill Sans MT"/>
                <a:cs typeface="Gill Sans MT"/>
              </a:rPr>
              <a:t>g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45" dirty="0">
                <a:latin typeface="Gill Sans MT"/>
                <a:cs typeface="Gill Sans MT"/>
              </a:rPr>
              <a:t>r</a:t>
            </a:r>
            <a:r>
              <a:rPr sz="2800" i="1" spc="-10" dirty="0">
                <a:latin typeface="Gill Sans MT"/>
                <a:cs typeface="Gill Sans MT"/>
              </a:rPr>
              <a:t>it</a:t>
            </a:r>
            <a:r>
              <a:rPr sz="2800" i="1" spc="-5" dirty="0">
                <a:latin typeface="Gill Sans MT"/>
                <a:cs typeface="Gill Sans MT"/>
              </a:rPr>
              <a:t>h</a:t>
            </a:r>
            <a:r>
              <a:rPr sz="2800" i="1" spc="0" dirty="0">
                <a:latin typeface="Gill Sans MT"/>
                <a:cs typeface="Gill Sans MT"/>
              </a:rPr>
              <a:t>ms</a:t>
            </a:r>
            <a:r>
              <a:rPr sz="2800" i="1" spc="-5" dirty="0">
                <a:latin typeface="Gill Sans MT"/>
                <a:cs typeface="Gill Sans MT"/>
              </a:rPr>
              <a:t> an</a:t>
            </a:r>
            <a:r>
              <a:rPr sz="2800" i="1" spc="0" dirty="0">
                <a:latin typeface="Gill Sans MT"/>
                <a:cs typeface="Gill Sans MT"/>
              </a:rPr>
              <a:t>d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c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40" dirty="0">
                <a:latin typeface="Gill Sans MT"/>
                <a:cs typeface="Gill Sans MT"/>
              </a:rPr>
              <a:t>c</a:t>
            </a:r>
            <a:r>
              <a:rPr sz="2800" i="1" spc="-5" dirty="0">
                <a:latin typeface="Gill Sans MT"/>
                <a:cs typeface="Gill Sans MT"/>
              </a:rPr>
              <a:t>h</a:t>
            </a:r>
            <a:r>
              <a:rPr sz="2800" i="1" spc="0" dirty="0">
                <a:latin typeface="Gill Sans MT"/>
                <a:cs typeface="Gill Sans MT"/>
              </a:rPr>
              <a:t>in</a:t>
            </a:r>
            <a:r>
              <a:rPr sz="2800" i="1" spc="-15" dirty="0"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  <a:p>
            <a:pPr marL="1193800" lvl="1" indent="-419100">
              <a:lnSpc>
                <a:spcPts val="4200"/>
              </a:lnSpc>
              <a:buSzPct val="169642"/>
              <a:buFont typeface="Gill Sans MT"/>
              <a:buChar char="•"/>
              <a:tabLst>
                <a:tab pos="1193800" algn="l"/>
              </a:tabLst>
            </a:pPr>
            <a:r>
              <a:rPr sz="2800" i="1" spc="0" dirty="0">
                <a:latin typeface="Gill Sans MT"/>
                <a:cs typeface="Gill Sans MT"/>
              </a:rPr>
              <a:t>Mo</a:t>
            </a:r>
            <a:r>
              <a:rPr sz="2800" i="1" spc="-40" dirty="0">
                <a:latin typeface="Gill Sans MT"/>
                <a:cs typeface="Gill Sans MT"/>
              </a:rPr>
              <a:t>r</a:t>
            </a:r>
            <a:r>
              <a:rPr sz="2800" i="1" spc="-15" dirty="0">
                <a:latin typeface="Gill Sans MT"/>
                <a:cs typeface="Gill Sans MT"/>
              </a:rPr>
              <a:t>e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60" dirty="0">
                <a:latin typeface="Gill Sans MT"/>
                <a:cs typeface="Gill Sans MT"/>
              </a:rPr>
              <a:t>g</a:t>
            </a:r>
            <a:r>
              <a:rPr sz="2800" i="1" spc="0" dirty="0">
                <a:latin typeface="Gill Sans MT"/>
                <a:cs typeface="Gill Sans MT"/>
              </a:rPr>
              <a:t>en</a:t>
            </a:r>
            <a:r>
              <a:rPr sz="2800" i="1" spc="-15" dirty="0">
                <a:latin typeface="Gill Sans MT"/>
                <a:cs typeface="Gill Sans MT"/>
              </a:rPr>
              <a:t>e</a:t>
            </a:r>
            <a:r>
              <a:rPr sz="2800" i="1" spc="45" dirty="0">
                <a:latin typeface="Gill Sans MT"/>
                <a:cs typeface="Gill Sans MT"/>
              </a:rPr>
              <a:t>r</a:t>
            </a:r>
            <a:r>
              <a:rPr sz="2800" i="1" spc="-10" dirty="0">
                <a:latin typeface="Gill Sans MT"/>
                <a:cs typeface="Gill Sans MT"/>
              </a:rPr>
              <a:t>ic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t</a:t>
            </a:r>
            <a:r>
              <a:rPr sz="2800" i="1" spc="-5" dirty="0">
                <a:latin typeface="Gill Sans MT"/>
                <a:cs typeface="Gill Sans MT"/>
              </a:rPr>
              <a:t>ha</a:t>
            </a:r>
            <a:r>
              <a:rPr sz="2800" i="1" spc="0" dirty="0">
                <a:latin typeface="Gill Sans MT"/>
                <a:cs typeface="Gill Sans MT"/>
              </a:rPr>
              <a:t>n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t</a:t>
            </a:r>
            <a:r>
              <a:rPr sz="2800" i="1" spc="-70" dirty="0">
                <a:latin typeface="Gill Sans MT"/>
                <a:cs typeface="Gill Sans MT"/>
              </a:rPr>
              <a:t>r</a:t>
            </a:r>
            <a:r>
              <a:rPr sz="2800" i="1" spc="-5" dirty="0">
                <a:latin typeface="Gill Sans MT"/>
                <a:cs typeface="Gill Sans MT"/>
              </a:rPr>
              <a:t>ad</a:t>
            </a:r>
            <a:r>
              <a:rPr sz="2800" i="1" spc="-10" dirty="0">
                <a:latin typeface="Gill Sans MT"/>
                <a:cs typeface="Gill Sans MT"/>
              </a:rPr>
              <a:t>itio</a:t>
            </a:r>
            <a:r>
              <a:rPr sz="2800" i="1" spc="-5" dirty="0">
                <a:latin typeface="Gill Sans MT"/>
                <a:cs typeface="Gill Sans MT"/>
              </a:rPr>
              <a:t>na</a:t>
            </a:r>
            <a:r>
              <a:rPr sz="2800" i="1" spc="-10" dirty="0">
                <a:latin typeface="Gill Sans MT"/>
                <a:cs typeface="Gill Sans MT"/>
              </a:rPr>
              <a:t>l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0" dirty="0">
                <a:latin typeface="Gill Sans MT"/>
                <a:cs typeface="Gill Sans MT"/>
              </a:rPr>
              <a:t>Map</a:t>
            </a:r>
            <a:r>
              <a:rPr sz="2800" i="1" spc="-15" dirty="0">
                <a:latin typeface="Gill Sans MT"/>
                <a:cs typeface="Gill Sans MT"/>
              </a:rPr>
              <a:t>Red</a:t>
            </a:r>
            <a:r>
              <a:rPr sz="2800" i="1" spc="-5" dirty="0">
                <a:latin typeface="Gill Sans MT"/>
                <a:cs typeface="Gill Sans MT"/>
              </a:rPr>
              <a:t>u</a:t>
            </a:r>
            <a:r>
              <a:rPr sz="2800" i="1" spc="-15" dirty="0">
                <a:latin typeface="Gill Sans MT"/>
                <a:cs typeface="Gill Sans MT"/>
              </a:rPr>
              <a:t>ce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30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30" dirty="0">
                <a:latin typeface="Gill Sans MT"/>
                <a:cs typeface="Gill Sans MT"/>
              </a:rPr>
              <a:t>W</a:t>
            </a:r>
            <a:r>
              <a:rPr sz="2800" spc="-114" dirty="0">
                <a:latin typeface="Gill Sans MT"/>
                <a:cs typeface="Gill Sans MT"/>
              </a:rPr>
              <a:t>h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faster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than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M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pReduce?</a:t>
            </a:r>
            <a:endParaRPr sz="2800">
              <a:latin typeface="Gill Sans MT"/>
              <a:cs typeface="Gill Sans MT"/>
            </a:endParaRPr>
          </a:p>
          <a:p>
            <a:pPr marL="1193800" lvl="1" indent="-419100">
              <a:lnSpc>
                <a:spcPts val="4200"/>
              </a:lnSpc>
              <a:buSzPct val="169642"/>
              <a:buFont typeface="Gill Sans MT"/>
              <a:buChar char="•"/>
              <a:tabLst>
                <a:tab pos="1193800" algn="l"/>
              </a:tabLst>
            </a:pPr>
            <a:r>
              <a:rPr sz="2800" i="1" spc="-60" dirty="0">
                <a:latin typeface="Gill Sans MT"/>
                <a:cs typeface="Gill Sans MT"/>
              </a:rPr>
              <a:t>F</a:t>
            </a:r>
            <a:r>
              <a:rPr sz="2800" i="1" spc="-45" dirty="0">
                <a:latin typeface="Gill Sans MT"/>
                <a:cs typeface="Gill Sans MT"/>
              </a:rPr>
              <a:t>e</a:t>
            </a:r>
            <a:r>
              <a:rPr sz="2800" i="1" spc="0" dirty="0">
                <a:latin typeface="Gill Sans MT"/>
                <a:cs typeface="Gill Sans MT"/>
              </a:rPr>
              <a:t>w</a:t>
            </a:r>
            <a:r>
              <a:rPr sz="2800" i="1" spc="-15" dirty="0">
                <a:latin typeface="Gill Sans MT"/>
                <a:cs typeface="Gill Sans MT"/>
              </a:rPr>
              <a:t>er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0" dirty="0">
                <a:latin typeface="Gill Sans MT"/>
                <a:cs typeface="Gill Sans MT"/>
              </a:rPr>
              <a:t>I</a:t>
            </a:r>
            <a:r>
              <a:rPr sz="2800" i="1" spc="-15" dirty="0">
                <a:latin typeface="Gill Sans MT"/>
                <a:cs typeface="Gill Sans MT"/>
              </a:rPr>
              <a:t>/O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0" dirty="0">
                <a:latin typeface="Gill Sans MT"/>
                <a:cs typeface="Gill Sans MT"/>
              </a:rPr>
              <a:t>sy</a:t>
            </a:r>
            <a:r>
              <a:rPr sz="2800" i="1" spc="-5" dirty="0">
                <a:latin typeface="Gill Sans MT"/>
                <a:cs typeface="Gill Sans MT"/>
              </a:rPr>
              <a:t>n</a:t>
            </a:r>
            <a:r>
              <a:rPr sz="2800" i="1" spc="40" dirty="0">
                <a:latin typeface="Gill Sans MT"/>
                <a:cs typeface="Gill Sans MT"/>
              </a:rPr>
              <a:t>c</a:t>
            </a:r>
            <a:r>
              <a:rPr sz="2800" i="1" spc="-5" dirty="0">
                <a:latin typeface="Gill Sans MT"/>
                <a:cs typeface="Gill Sans MT"/>
              </a:rPr>
              <a:t>h</a:t>
            </a:r>
            <a:r>
              <a:rPr sz="2800" i="1" spc="-70" dirty="0">
                <a:latin typeface="Gill Sans MT"/>
                <a:cs typeface="Gill Sans MT"/>
              </a:rPr>
              <a:t>r</a:t>
            </a:r>
            <a:r>
              <a:rPr sz="2800" i="1" spc="-5" dirty="0">
                <a:latin typeface="Gill Sans MT"/>
                <a:cs typeface="Gill Sans MT"/>
              </a:rPr>
              <a:t>on</a:t>
            </a:r>
            <a:r>
              <a:rPr sz="2800" i="1" spc="0" dirty="0">
                <a:latin typeface="Gill Sans MT"/>
                <a:cs typeface="Gill Sans MT"/>
              </a:rPr>
              <a:t>iza</a:t>
            </a:r>
            <a:r>
              <a:rPr sz="2800" i="1" spc="-10" dirty="0">
                <a:latin typeface="Gill Sans MT"/>
                <a:cs typeface="Gill Sans MT"/>
              </a:rPr>
              <a:t>tion</a:t>
            </a:r>
            <a:r>
              <a:rPr sz="2800" i="1" spc="-5" dirty="0">
                <a:latin typeface="Gill Sans MT"/>
                <a:cs typeface="Gill Sans MT"/>
              </a:rPr>
              <a:t> ba</a:t>
            </a:r>
            <a:r>
              <a:rPr sz="2800" i="1" spc="-10" dirty="0">
                <a:latin typeface="Gill Sans MT"/>
                <a:cs typeface="Gill Sans MT"/>
              </a:rPr>
              <a:t>r</a:t>
            </a:r>
            <a:r>
              <a:rPr sz="2800" i="1" spc="45" dirty="0">
                <a:latin typeface="Gill Sans MT"/>
                <a:cs typeface="Gill Sans MT"/>
              </a:rPr>
              <a:t>r</a:t>
            </a:r>
            <a:r>
              <a:rPr sz="2800" i="1" spc="-10" dirty="0">
                <a:latin typeface="Gill Sans MT"/>
                <a:cs typeface="Gill Sans MT"/>
              </a:rPr>
              <a:t>ie</a:t>
            </a:r>
            <a:r>
              <a:rPr sz="2800" i="1" spc="45" dirty="0">
                <a:latin typeface="Gill Sans MT"/>
                <a:cs typeface="Gill Sans MT"/>
              </a:rPr>
              <a:t>r</a:t>
            </a:r>
            <a:r>
              <a:rPr sz="2800" i="1" spc="0" dirty="0"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  <a:p>
            <a:pPr marL="1193800" lvl="1" indent="-419100">
              <a:lnSpc>
                <a:spcPts val="4200"/>
              </a:lnSpc>
              <a:buSzPct val="169642"/>
              <a:buFont typeface="Gill Sans MT"/>
              <a:buChar char="•"/>
              <a:tabLst>
                <a:tab pos="1193800" algn="l"/>
              </a:tabLst>
            </a:pPr>
            <a:r>
              <a:rPr sz="2800" i="1" spc="-15" dirty="0">
                <a:latin typeface="Gill Sans MT"/>
                <a:cs typeface="Gill Sans MT"/>
              </a:rPr>
              <a:t>Less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expen</a:t>
            </a:r>
            <a:r>
              <a:rPr sz="2800" i="1" spc="-10" dirty="0">
                <a:latin typeface="Gill Sans MT"/>
                <a:cs typeface="Gill Sans MT"/>
              </a:rPr>
              <a:t>sive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0" dirty="0">
                <a:latin typeface="Gill Sans MT"/>
                <a:cs typeface="Gill Sans MT"/>
              </a:rPr>
              <a:t>s</a:t>
            </a:r>
            <a:r>
              <a:rPr sz="2800" i="1" spc="-5" dirty="0">
                <a:latin typeface="Gill Sans MT"/>
                <a:cs typeface="Gill Sans MT"/>
              </a:rPr>
              <a:t>hu</a:t>
            </a:r>
            <a:r>
              <a:rPr sz="2800" i="1" spc="5" dirty="0">
                <a:latin typeface="Gill Sans MT"/>
                <a:cs typeface="Gill Sans MT"/>
              </a:rPr>
              <a:t>ffle</a:t>
            </a:r>
            <a:endParaRPr sz="2800">
              <a:latin typeface="Gill Sans MT"/>
              <a:cs typeface="Gill Sans MT"/>
            </a:endParaRPr>
          </a:p>
          <a:p>
            <a:pPr marL="1193800" lvl="1" indent="-419100">
              <a:lnSpc>
                <a:spcPts val="4200"/>
              </a:lnSpc>
              <a:buSzPct val="169642"/>
              <a:buFont typeface="Gill Sans MT"/>
              <a:buChar char="•"/>
              <a:tabLst>
                <a:tab pos="1193800" algn="l"/>
              </a:tabLst>
            </a:pPr>
            <a:r>
              <a:rPr sz="2800" i="1" spc="0" dirty="0">
                <a:latin typeface="Gill Sans MT"/>
                <a:cs typeface="Gill Sans MT"/>
              </a:rPr>
              <a:t>Mo</a:t>
            </a:r>
            <a:r>
              <a:rPr sz="2800" i="1" spc="-40" dirty="0">
                <a:latin typeface="Gill Sans MT"/>
                <a:cs typeface="Gill Sans MT"/>
              </a:rPr>
              <a:t>r</a:t>
            </a:r>
            <a:r>
              <a:rPr sz="2800" i="1" spc="-15" dirty="0">
                <a:latin typeface="Gill Sans MT"/>
                <a:cs typeface="Gill Sans MT"/>
              </a:rPr>
              <a:t>e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c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0" dirty="0">
                <a:latin typeface="Gill Sans MT"/>
                <a:cs typeface="Gill Sans MT"/>
              </a:rPr>
              <a:t>mp</a:t>
            </a:r>
            <a:r>
              <a:rPr sz="2800" i="1" spc="-10" dirty="0">
                <a:latin typeface="Gill Sans MT"/>
                <a:cs typeface="Gill Sans MT"/>
              </a:rPr>
              <a:t>lex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t</a:t>
            </a:r>
            <a:r>
              <a:rPr sz="2800" i="1" spc="-5" dirty="0">
                <a:latin typeface="Gill Sans MT"/>
                <a:cs typeface="Gill Sans MT"/>
              </a:rPr>
              <a:t>h</a:t>
            </a:r>
            <a:r>
              <a:rPr sz="2800" i="1" spc="-15" dirty="0">
                <a:latin typeface="Gill Sans MT"/>
                <a:cs typeface="Gill Sans MT"/>
              </a:rPr>
              <a:t>e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20" dirty="0">
                <a:latin typeface="Gill Sans MT"/>
                <a:cs typeface="Gill Sans MT"/>
              </a:rPr>
              <a:t>D</a:t>
            </a:r>
            <a:r>
              <a:rPr sz="2800" i="1" spc="-100" dirty="0">
                <a:latin typeface="Gill Sans MT"/>
                <a:cs typeface="Gill Sans MT"/>
              </a:rPr>
              <a:t>A</a:t>
            </a:r>
            <a:r>
              <a:rPr sz="2800" i="1" spc="55" dirty="0">
                <a:latin typeface="Gill Sans MT"/>
                <a:cs typeface="Gill Sans MT"/>
              </a:rPr>
              <a:t>G</a:t>
            </a:r>
            <a:r>
              <a:rPr sz="2800" i="1" spc="0" dirty="0">
                <a:latin typeface="Gill Sans MT"/>
                <a:cs typeface="Gill Sans MT"/>
              </a:rPr>
              <a:t>,</a:t>
            </a:r>
            <a:r>
              <a:rPr sz="2800" i="1" spc="-285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g</a:t>
            </a:r>
            <a:r>
              <a:rPr sz="2800" i="1" spc="-40" dirty="0">
                <a:latin typeface="Gill Sans MT"/>
                <a:cs typeface="Gill Sans MT"/>
              </a:rPr>
              <a:t>r</a:t>
            </a:r>
            <a:r>
              <a:rPr sz="2800" i="1" spc="0" dirty="0">
                <a:latin typeface="Gill Sans MT"/>
                <a:cs typeface="Gill Sans MT"/>
              </a:rPr>
              <a:t>ea</a:t>
            </a:r>
            <a:r>
              <a:rPr sz="2800" i="1" spc="-10" dirty="0">
                <a:latin typeface="Gill Sans MT"/>
                <a:cs typeface="Gill Sans MT"/>
              </a:rPr>
              <a:t>ter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t</a:t>
            </a:r>
            <a:r>
              <a:rPr sz="2800" i="1" spc="-5" dirty="0">
                <a:latin typeface="Gill Sans MT"/>
                <a:cs typeface="Gill Sans MT"/>
              </a:rPr>
              <a:t>h</a:t>
            </a:r>
            <a:r>
              <a:rPr sz="2800" i="1" spc="-15" dirty="0"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0469" y="6796826"/>
            <a:ext cx="3552825" cy="44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dirty="0">
                <a:latin typeface="Gill Sans MT"/>
                <a:cs typeface="Gill Sans MT"/>
              </a:rPr>
              <a:t>p</a:t>
            </a:r>
            <a:r>
              <a:rPr sz="2800" i="1" spc="-15" dirty="0">
                <a:latin typeface="Gill Sans MT"/>
                <a:cs typeface="Gill Sans MT"/>
              </a:rPr>
              <a:t>er</a:t>
            </a:r>
            <a:r>
              <a:rPr sz="2800" i="1" spc="-55" dirty="0">
                <a:latin typeface="Gill Sans MT"/>
                <a:cs typeface="Gill Sans MT"/>
              </a:rPr>
              <a:t>f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0" dirty="0">
                <a:latin typeface="Gill Sans MT"/>
                <a:cs typeface="Gill Sans MT"/>
              </a:rPr>
              <a:t>rm</a:t>
            </a:r>
            <a:r>
              <a:rPr sz="2800" i="1" spc="-5" dirty="0">
                <a:latin typeface="Gill Sans MT"/>
                <a:cs typeface="Gill Sans MT"/>
              </a:rPr>
              <a:t>an</a:t>
            </a:r>
            <a:r>
              <a:rPr sz="2800" i="1" spc="-15" dirty="0">
                <a:latin typeface="Gill Sans MT"/>
                <a:cs typeface="Gill Sans MT"/>
              </a:rPr>
              <a:t>ce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0" dirty="0">
                <a:latin typeface="Gill Sans MT"/>
                <a:cs typeface="Gill Sans MT"/>
              </a:rPr>
              <a:t>imp</a:t>
            </a:r>
            <a:r>
              <a:rPr sz="2800" i="1" spc="-70" dirty="0">
                <a:latin typeface="Gill Sans MT"/>
                <a:cs typeface="Gill Sans MT"/>
              </a:rPr>
              <a:t>r</a:t>
            </a:r>
            <a:r>
              <a:rPr sz="2800" i="1" spc="-60" dirty="0">
                <a:latin typeface="Gill Sans MT"/>
                <a:cs typeface="Gill Sans MT"/>
              </a:rPr>
              <a:t>o</a:t>
            </a:r>
            <a:r>
              <a:rPr sz="2800" i="1" spc="0" dirty="0">
                <a:latin typeface="Gill Sans MT"/>
                <a:cs typeface="Gill Sans MT"/>
              </a:rPr>
              <a:t>vemen</a:t>
            </a:r>
            <a:r>
              <a:rPr sz="2800" i="1" spc="-10" dirty="0">
                <a:latin typeface="Gill Sans MT"/>
                <a:cs typeface="Gill Sans MT"/>
              </a:rPr>
              <a:t>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5128" y="369009"/>
            <a:ext cx="1630152" cy="1407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1331" y="3862498"/>
            <a:ext cx="7077969" cy="3188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9368" y="1341010"/>
            <a:ext cx="5149215" cy="471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20" dirty="0">
                <a:latin typeface="Gill Sans MT"/>
                <a:cs typeface="Gill Sans MT"/>
              </a:rPr>
              <a:t>Usin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to</a:t>
            </a:r>
            <a:r>
              <a:rPr sz="3000" i="1" spc="-5" dirty="0">
                <a:latin typeface="Gill Sans MT"/>
                <a:cs typeface="Gill Sans MT"/>
              </a:rPr>
              <a:t> I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n</a:t>
            </a:r>
            <a:r>
              <a:rPr sz="3000" i="1" spc="-10" dirty="0">
                <a:latin typeface="Gill Sans MT"/>
                <a:cs typeface="Gill Sans MT"/>
              </a:rPr>
              <a:t>ite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ta</a:t>
            </a:r>
            <a:r>
              <a:rPr sz="3000" i="1" spc="-24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na</a:t>
            </a:r>
            <a:r>
              <a:rPr sz="3000" i="1" spc="-10" dirty="0">
                <a:latin typeface="Gill Sans MT"/>
                <a:cs typeface="Gill Sans MT"/>
              </a:rPr>
              <a:t>lytics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2238870"/>
            <a:ext cx="7058025" cy="66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2014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05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28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gn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200" y="409343"/>
            <a:ext cx="2763212" cy="1165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2100" y="520700"/>
            <a:ext cx="3098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545"/>
              </a:lnSpc>
            </a:pPr>
            <a:r>
              <a:rPr sz="3000" i="1" spc="-5" dirty="0">
                <a:latin typeface="Gill Sans MT"/>
                <a:cs typeface="Gill Sans MT"/>
              </a:rPr>
              <a:t>Hadoo</a:t>
            </a:r>
            <a:r>
              <a:rPr sz="3000" i="1" spc="0" dirty="0">
                <a:latin typeface="Gill Sans MT"/>
                <a:cs typeface="Gill Sans MT"/>
              </a:rPr>
              <a:t>p</a:t>
            </a:r>
            <a:r>
              <a:rPr sz="3000" i="1" spc="-5" dirty="0">
                <a:latin typeface="Gill Sans MT"/>
                <a:cs typeface="Gill Sans MT"/>
              </a:rPr>
              <a:t> an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Jo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65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5" dirty="0">
                <a:latin typeface="Gill Sans MT"/>
                <a:cs typeface="Gill Sans MT"/>
              </a:rPr>
              <a:t>rces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525" dirty="0">
                <a:latin typeface="Gill Sans MT"/>
                <a:cs typeface="Gill Sans MT"/>
              </a:rPr>
              <a:t> </a:t>
            </a:r>
            <a:r>
              <a:rPr sz="3000" i="1" spc="-245" dirty="0">
                <a:latin typeface="Gill Sans MT"/>
                <a:cs typeface="Gill Sans MT"/>
              </a:rPr>
              <a:t>Y</a:t>
            </a:r>
            <a:r>
              <a:rPr sz="3000" i="1" spc="-5" dirty="0">
                <a:latin typeface="Gill Sans MT"/>
                <a:cs typeface="Gill Sans MT"/>
              </a:rPr>
              <a:t>aho</a:t>
            </a:r>
            <a:r>
              <a:rPr sz="3000" i="1" spc="0" dirty="0">
                <a:latin typeface="Gill Sans MT"/>
                <a:cs typeface="Gill Sans MT"/>
              </a:rPr>
              <a:t>o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3545"/>
              </a:lnSpc>
            </a:pPr>
            <a:r>
              <a:rPr sz="3000" b="1" spc="160" dirty="0">
                <a:latin typeface="Gill Sans MT"/>
                <a:cs typeface="Gill Sans MT"/>
              </a:rPr>
              <a:t>A</a:t>
            </a:r>
            <a:r>
              <a:rPr sz="3000" b="1" spc="114" dirty="0">
                <a:latin typeface="Gill Sans MT"/>
                <a:cs typeface="Gill Sans MT"/>
              </a:rPr>
              <a:t>n</a:t>
            </a:r>
            <a:r>
              <a:rPr sz="3000" b="1" spc="155" dirty="0">
                <a:latin typeface="Gill Sans MT"/>
                <a:cs typeface="Gill Sans MT"/>
              </a:rPr>
              <a:t>d</a:t>
            </a:r>
            <a:r>
              <a:rPr sz="3000" b="1" spc="210" dirty="0">
                <a:latin typeface="Gill Sans MT"/>
                <a:cs typeface="Gill Sans MT"/>
              </a:rPr>
              <a:t>y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-10" dirty="0">
                <a:latin typeface="Gill Sans MT"/>
                <a:cs typeface="Gill Sans MT"/>
              </a:rPr>
              <a:t>F</a:t>
            </a:r>
            <a:r>
              <a:rPr sz="3000" b="1" spc="130" dirty="0">
                <a:latin typeface="Gill Sans MT"/>
                <a:cs typeface="Gill Sans MT"/>
              </a:rPr>
              <a:t>e</a:t>
            </a:r>
            <a:r>
              <a:rPr sz="3000" b="1" spc="155" dirty="0">
                <a:latin typeface="Gill Sans MT"/>
                <a:cs typeface="Gill Sans MT"/>
              </a:rPr>
              <a:t>n</a:t>
            </a:r>
            <a:r>
              <a:rPr sz="3000" b="1" spc="45" dirty="0">
                <a:latin typeface="Gill Sans MT"/>
                <a:cs typeface="Gill Sans MT"/>
              </a:rPr>
              <a:t>g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2251570"/>
            <a:ext cx="7262495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90" dirty="0">
                <a:solidFill>
                  <a:srgbClr val="0433FF"/>
                </a:solidFill>
                <a:latin typeface="Gill Sans MT"/>
                <a:cs typeface="Gill Sans MT"/>
              </a:rPr>
              <a:t>k/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7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3638" y="2624184"/>
            <a:ext cx="5841603" cy="499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5200" y="4081229"/>
            <a:ext cx="4813300" cy="3166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6401" y="4081229"/>
            <a:ext cx="4816078" cy="3166268"/>
          </a:xfrm>
          <a:custGeom>
            <a:avLst/>
            <a:gdLst/>
            <a:ahLst/>
            <a:cxnLst/>
            <a:rect l="l" t="t" r="r" b="b"/>
            <a:pathLst>
              <a:path w="4816078" h="3166268">
                <a:moveTo>
                  <a:pt x="0" y="0"/>
                </a:moveTo>
                <a:lnTo>
                  <a:pt x="0" y="3166268"/>
                </a:lnTo>
                <a:lnTo>
                  <a:pt x="4816078" y="3166268"/>
                </a:lnTo>
                <a:lnTo>
                  <a:pt x="481607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471614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20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lla</a:t>
            </a:r>
            <a:r>
              <a:rPr sz="3000" i="1" spc="-5" dirty="0">
                <a:latin typeface="Gill Sans MT"/>
                <a:cs typeface="Gill Sans MT"/>
              </a:rPr>
              <a:t>bo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tive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Filte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 w</a:t>
            </a:r>
            <a:r>
              <a:rPr sz="3000" i="1" spc="-10" dirty="0">
                <a:latin typeface="Gill Sans MT"/>
                <a:cs typeface="Gill Sans MT"/>
              </a:rPr>
              <a:t>ith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819971"/>
            <a:ext cx="7526655" cy="330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79450">
              <a:lnSpc>
                <a:spcPct val="95200"/>
              </a:lnSpc>
            </a:pPr>
            <a:r>
              <a:rPr sz="3000" b="1" spc="-95" dirty="0">
                <a:latin typeface="Gill Sans MT"/>
                <a:cs typeface="Gill Sans MT"/>
              </a:rPr>
              <a:t>C</a:t>
            </a:r>
            <a:r>
              <a:rPr sz="3000" b="1" spc="155" dirty="0">
                <a:latin typeface="Gill Sans MT"/>
                <a:cs typeface="Gill Sans MT"/>
              </a:rPr>
              <a:t>h</a:t>
            </a:r>
            <a:r>
              <a:rPr sz="3000" b="1" spc="0" dirty="0">
                <a:latin typeface="Gill Sans MT"/>
                <a:cs typeface="Gill Sans MT"/>
              </a:rPr>
              <a:t>r</a:t>
            </a:r>
            <a:r>
              <a:rPr sz="3000" b="1" spc="95" dirty="0">
                <a:latin typeface="Gill Sans MT"/>
                <a:cs typeface="Gill Sans MT"/>
              </a:rPr>
              <a:t>i</a:t>
            </a:r>
            <a:r>
              <a:rPr sz="3000" b="1" spc="165" dirty="0">
                <a:latin typeface="Gill Sans MT"/>
                <a:cs typeface="Gill Sans MT"/>
              </a:rPr>
              <a:t>s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150" dirty="0">
                <a:latin typeface="Gill Sans MT"/>
                <a:cs typeface="Gill Sans MT"/>
              </a:rPr>
              <a:t>Jo</a:t>
            </a:r>
            <a:r>
              <a:rPr sz="3000" b="1" spc="155" dirty="0">
                <a:latin typeface="Gill Sans MT"/>
                <a:cs typeface="Gill Sans MT"/>
              </a:rPr>
              <a:t>hn</a:t>
            </a:r>
            <a:r>
              <a:rPr sz="3000" b="1" spc="165" dirty="0">
                <a:latin typeface="Gill Sans MT"/>
                <a:cs typeface="Gill Sans MT"/>
              </a:rPr>
              <a:t>s</a:t>
            </a:r>
            <a:r>
              <a:rPr sz="3000" b="1" spc="114" dirty="0">
                <a:latin typeface="Gill Sans MT"/>
                <a:cs typeface="Gill Sans MT"/>
              </a:rPr>
              <a:t>o</a:t>
            </a:r>
            <a:r>
              <a:rPr sz="3000" b="1" spc="155" dirty="0">
                <a:latin typeface="Gill Sans MT"/>
                <a:cs typeface="Gill Sans MT"/>
              </a:rPr>
              <a:t>n</a:t>
            </a:r>
            <a:r>
              <a:rPr sz="3000" b="1" spc="75" dirty="0"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Mr</a:t>
            </a:r>
            <a:r>
              <a:rPr sz="2300" b="1" spc="-7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Jo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ll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fi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1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endParaRPr sz="2300">
              <a:latin typeface="Gill Sans MT"/>
              <a:cs typeface="Gill Sans MT"/>
            </a:endParaRPr>
          </a:p>
          <a:p>
            <a:pPr marL="571500" indent="-419100">
              <a:lnSpc>
                <a:spcPct val="100000"/>
              </a:lnSpc>
              <a:spcBef>
                <a:spcPts val="185"/>
              </a:spcBef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15" dirty="0">
                <a:latin typeface="Gill Sans MT"/>
                <a:cs typeface="Gill Sans MT"/>
              </a:rPr>
              <a:t>co</a:t>
            </a:r>
            <a:r>
              <a:rPr sz="2800" spc="-5" dirty="0">
                <a:latin typeface="Gill Sans MT"/>
                <a:cs typeface="Gill Sans MT"/>
              </a:rPr>
              <a:t>ll</a:t>
            </a:r>
            <a:r>
              <a:rPr sz="2800" spc="-15" dirty="0">
                <a:latin typeface="Gill Sans MT"/>
                <a:cs typeface="Gill Sans MT"/>
              </a:rPr>
              <a:t>ab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ter</a:t>
            </a:r>
            <a:r>
              <a:rPr sz="2800" spc="-5" dirty="0">
                <a:latin typeface="Gill Sans MT"/>
                <a:cs typeface="Gill Sans MT"/>
              </a:rPr>
              <a:t> (</a:t>
            </a:r>
            <a:r>
              <a:rPr sz="2800" spc="0" dirty="0">
                <a:latin typeface="Gill Sans MT"/>
                <a:cs typeface="Gill Sans MT"/>
              </a:rPr>
              <a:t>ALS)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55" dirty="0">
                <a:latin typeface="Gill Sans MT"/>
                <a:cs typeface="Gill Sans MT"/>
              </a:rPr>
              <a:t>m</a:t>
            </a:r>
            <a:r>
              <a:rPr sz="2800" spc="-15" dirty="0">
                <a:latin typeface="Gill Sans MT"/>
                <a:cs typeface="Gill Sans MT"/>
              </a:rPr>
              <a:t>us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c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20" dirty="0">
                <a:latin typeface="Gill Sans MT"/>
                <a:cs typeface="Gill Sans MT"/>
              </a:rPr>
              <a:t>ecommendat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30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suf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ers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f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20" dirty="0">
                <a:latin typeface="Gill Sans MT"/>
                <a:cs typeface="Gill Sans MT"/>
              </a:rPr>
              <a:t>om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I/O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50" dirty="0">
                <a:latin typeface="Gill Sans MT"/>
                <a:cs typeface="Gill Sans MT"/>
              </a:rPr>
              <a:t>o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-15" dirty="0">
                <a:latin typeface="Gill Sans MT"/>
                <a:cs typeface="Gill Sans MT"/>
              </a:rPr>
              <a:t>erhead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30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15" dirty="0">
                <a:latin typeface="Gill Sans MT"/>
                <a:cs typeface="Gill Sans MT"/>
              </a:rPr>
              <a:t>sh</a:t>
            </a:r>
            <a:r>
              <a:rPr sz="2800" spc="-50" dirty="0">
                <a:latin typeface="Gill Sans MT"/>
                <a:cs typeface="Gill Sans MT"/>
              </a:rPr>
              <a:t>o</a:t>
            </a:r>
            <a:r>
              <a:rPr sz="2800" spc="0" dirty="0">
                <a:latin typeface="Gill Sans MT"/>
                <a:cs typeface="Gill Sans MT"/>
              </a:rPr>
              <a:t>w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og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ess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code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w</a:t>
            </a:r>
            <a:r>
              <a:rPr sz="2800" spc="0" dirty="0">
                <a:latin typeface="Gill Sans MT"/>
                <a:cs typeface="Gill Sans MT"/>
              </a:rPr>
              <a:t>ri</a:t>
            </a:r>
            <a:r>
              <a:rPr sz="2800" spc="-15" dirty="0">
                <a:latin typeface="Gill Sans MT"/>
                <a:cs typeface="Gill Sans MT"/>
              </a:rPr>
              <a:t>tes,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co</a:t>
            </a:r>
            <a:r>
              <a:rPr sz="2800" spc="-45" dirty="0">
                <a:latin typeface="Gill Sans MT"/>
                <a:cs typeface="Gill Sans MT"/>
              </a:rPr>
              <a:t>n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5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endParaRPr sz="2800">
              <a:latin typeface="Gill Sans MT"/>
              <a:cs typeface="Gill Sans MT"/>
            </a:endParaRPr>
          </a:p>
          <a:p>
            <a:pPr marL="571500">
              <a:lnSpc>
                <a:spcPts val="2810"/>
              </a:lnSpc>
            </a:pP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-</a:t>
            </a:r>
            <a:r>
              <a:rPr sz="2800" spc="-15" dirty="0">
                <a:latin typeface="Gill Sans MT"/>
                <a:cs typeface="Gill Sans MT"/>
              </a:rPr>
              <a:t>based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0" dirty="0">
                <a:latin typeface="Gill Sans MT"/>
                <a:cs typeface="Gill Sans MT"/>
              </a:rPr>
              <a:t>pp</a:t>
            </a:r>
            <a:r>
              <a:rPr sz="2800" spc="-5" dirty="0">
                <a:latin typeface="Gill Sans MT"/>
                <a:cs typeface="Gill Sans MT"/>
              </a:rPr>
              <a:t> in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efficient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use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7143" y="369009"/>
            <a:ext cx="1086122" cy="1407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2375"/>
            <a:ext cx="7434580" cy="16948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//	load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error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messages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from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a log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into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memory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424180" algn="l"/>
              </a:tabLst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//	then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interactively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search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for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various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patterns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424180" algn="l"/>
              </a:tabLst>
            </a:pPr>
            <a:r>
              <a:rPr sz="1800" i="1" dirty="0">
                <a:solidFill>
                  <a:srgbClr val="A6AAA9"/>
                </a:solidFill>
                <a:latin typeface="Courier New"/>
                <a:cs typeface="Courier New"/>
              </a:rPr>
              <a:t>//	</a:t>
            </a: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https://gist.github.com/ceteri/8ae5b9509a08c08a1132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//	base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8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8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3328175"/>
            <a:ext cx="6747509" cy="1136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//	transformed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800">
              <a:latin typeface="Courier New"/>
              <a:cs typeface="Courier New"/>
            </a:endParaRPr>
          </a:p>
          <a:p>
            <a:pPr marL="12700" marR="12700">
              <a:lnSpc>
                <a:spcPct val="101899"/>
              </a:lnSpc>
            </a:pPr>
            <a:r>
              <a:rPr sz="18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8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8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)) val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8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8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8484" y="3886975"/>
            <a:ext cx="71183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800" b="1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8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800" b="1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368" y="4725175"/>
            <a:ext cx="6061710" cy="1415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//	action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8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8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40"/>
              </a:spcBef>
            </a:pPr>
            <a:endParaRPr sz="1200"/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i="1" dirty="0">
                <a:solidFill>
                  <a:srgbClr val="999988"/>
                </a:solidFill>
                <a:latin typeface="Courier New"/>
                <a:cs typeface="Courier New"/>
              </a:rPr>
              <a:t>//	action</a:t>
            </a:r>
            <a:r>
              <a:rPr sz="18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8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800" spc="0" dirty="0">
                <a:solidFill>
                  <a:srgbClr val="DD2244"/>
                </a:solidFill>
                <a:latin typeface="Courier New"/>
                <a:cs typeface="Courier New"/>
              </a:rPr>
              <a:t>"php</a:t>
            </a:r>
            <a:r>
              <a:rPr sz="18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41010"/>
            <a:ext cx="6506209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30" dirty="0">
                <a:latin typeface="Gill Sans MT"/>
                <a:cs typeface="Gill Sans MT"/>
              </a:rPr>
              <a:t>W</a:t>
            </a:r>
            <a:r>
              <a:rPr sz="3000" i="1" spc="-50" dirty="0">
                <a:latin typeface="Gill Sans MT"/>
                <a:cs typeface="Gill Sans MT"/>
              </a:rPr>
              <a:t>h</a:t>
            </a:r>
            <a:r>
              <a:rPr sz="3000" i="1" spc="0" dirty="0">
                <a:latin typeface="Gill Sans MT"/>
                <a:cs typeface="Gill Sans MT"/>
              </a:rPr>
              <a:t>y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is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Next</a:t>
            </a:r>
            <a:r>
              <a:rPr sz="3000" i="1" spc="-455" dirty="0">
                <a:latin typeface="Gill Sans MT"/>
                <a:cs typeface="Gill Sans MT"/>
              </a:rPr>
              <a:t> </a:t>
            </a:r>
            <a:r>
              <a:rPr sz="3000" i="1" spc="-325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p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(C</a:t>
            </a:r>
            <a:r>
              <a:rPr sz="3000" i="1" spc="-5" dirty="0">
                <a:latin typeface="Gill Sans MT"/>
                <a:cs typeface="Gill Sans MT"/>
              </a:rPr>
              <a:t>ompu</a:t>
            </a:r>
            <a:r>
              <a:rPr sz="3000" i="1" spc="-10" dirty="0">
                <a:latin typeface="Gill Sans MT"/>
                <a:cs typeface="Gill Sans MT"/>
              </a:rPr>
              <a:t>te)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Mo</a:t>
            </a:r>
            <a:r>
              <a:rPr sz="3000" i="1" spc="-5" dirty="0">
                <a:latin typeface="Gill Sans MT"/>
                <a:cs typeface="Gill Sans MT"/>
              </a:rPr>
              <a:t>d</a:t>
            </a:r>
            <a:r>
              <a:rPr sz="3000" i="1" spc="-10" dirty="0">
                <a:latin typeface="Gill Sans MT"/>
                <a:cs typeface="Gill Sans MT"/>
              </a:rPr>
              <a:t>el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807271"/>
            <a:ext cx="7178040" cy="425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33375">
              <a:lnSpc>
                <a:spcPct val="95200"/>
              </a:lnSpc>
            </a:pPr>
            <a:r>
              <a:rPr sz="3000" b="1" spc="95" dirty="0">
                <a:latin typeface="Gill Sans MT"/>
                <a:cs typeface="Gill Sans MT"/>
              </a:rPr>
              <a:t>De</a:t>
            </a:r>
            <a:r>
              <a:rPr sz="3000" b="1" spc="114" dirty="0">
                <a:latin typeface="Gill Sans MT"/>
                <a:cs typeface="Gill Sans MT"/>
              </a:rPr>
              <a:t>a</a:t>
            </a:r>
            <a:r>
              <a:rPr sz="3000" b="1" spc="155" dirty="0">
                <a:latin typeface="Gill Sans MT"/>
                <a:cs typeface="Gill Sans MT"/>
              </a:rPr>
              <a:t>n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-55" dirty="0">
                <a:latin typeface="Gill Sans MT"/>
                <a:cs typeface="Gill Sans MT"/>
              </a:rPr>
              <a:t>W</a:t>
            </a:r>
            <a:r>
              <a:rPr sz="3000" b="1" spc="150" dirty="0">
                <a:latin typeface="Gill Sans MT"/>
                <a:cs typeface="Gill Sans MT"/>
              </a:rPr>
              <a:t>a</a:t>
            </a:r>
            <a:r>
              <a:rPr sz="3000" b="1" spc="110" dirty="0">
                <a:latin typeface="Gill Sans MT"/>
                <a:cs typeface="Gill Sans MT"/>
              </a:rPr>
              <a:t>mpler</a:t>
            </a:r>
            <a:r>
              <a:rPr sz="3000" b="1" spc="50" dirty="0"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top-compute-model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5"/>
              </a:spcBef>
            </a:pPr>
            <a:endParaRPr sz="550"/>
          </a:p>
          <a:p>
            <a:pPr marL="571500" marR="12700" indent="-419100" algn="just">
              <a:lnSpc>
                <a:spcPct val="9280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20" dirty="0">
                <a:latin typeface="Gill Sans MT"/>
                <a:cs typeface="Gill Sans MT"/>
              </a:rPr>
              <a:t>Hadoop: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most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45" dirty="0">
                <a:latin typeface="Gill Sans MT"/>
                <a:cs typeface="Gill Sans MT"/>
              </a:rPr>
              <a:t>g</a:t>
            </a:r>
            <a:r>
              <a:rPr sz="2800" spc="-20" dirty="0">
                <a:latin typeface="Gill Sans MT"/>
                <a:cs typeface="Gill Sans MT"/>
              </a:rPr>
              <a:t>ori</a:t>
            </a:r>
            <a:r>
              <a:rPr sz="2800" spc="-15" dirty="0">
                <a:latin typeface="Gill Sans MT"/>
                <a:cs typeface="Gill Sans MT"/>
              </a:rPr>
              <a:t>thms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55" dirty="0">
                <a:latin typeface="Gill Sans MT"/>
                <a:cs typeface="Gill Sans MT"/>
              </a:rPr>
              <a:t>m</a:t>
            </a:r>
            <a:r>
              <a:rPr sz="2800" spc="-15" dirty="0">
                <a:latin typeface="Gill Sans MT"/>
                <a:cs typeface="Gill Sans MT"/>
              </a:rPr>
              <a:t>uch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ha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der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mplement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th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estr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cti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m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0" dirty="0">
                <a:latin typeface="Gill Sans MT"/>
                <a:cs typeface="Gill Sans MT"/>
              </a:rPr>
              <a:t>p</a:t>
            </a:r>
            <a:r>
              <a:rPr sz="2800" spc="-5" dirty="0">
                <a:latin typeface="Gill Sans MT"/>
                <a:cs typeface="Gill Sans MT"/>
              </a:rPr>
              <a:t>-</a:t>
            </a:r>
            <a:r>
              <a:rPr sz="2800" spc="0" dirty="0">
                <a:latin typeface="Gill Sans MT"/>
                <a:cs typeface="Gill Sans MT"/>
              </a:rPr>
              <a:t>then</a:t>
            </a:r>
            <a:r>
              <a:rPr sz="2800" spc="-5" dirty="0">
                <a:latin typeface="Gill Sans MT"/>
                <a:cs typeface="Gill Sans MT"/>
              </a:rPr>
              <a:t>-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educe model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15" dirty="0">
                <a:latin typeface="Gill Sans MT"/>
                <a:cs typeface="Gill Sans MT"/>
              </a:rPr>
              <a:t>Spark: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10" dirty="0">
                <a:latin typeface="Gill Sans MT"/>
                <a:cs typeface="Gill Sans MT"/>
              </a:rPr>
              <a:t>fine</a:t>
            </a:r>
            <a:r>
              <a:rPr sz="2800" spc="0" dirty="0">
                <a:latin typeface="Gill Sans MT"/>
                <a:cs typeface="Gill Sans MT"/>
              </a:rPr>
              <a:t>-</a:t>
            </a:r>
            <a:r>
              <a:rPr sz="2800" spc="-15" dirty="0">
                <a:latin typeface="Gill Sans MT"/>
                <a:cs typeface="Gill Sans MT"/>
              </a:rPr>
              <a:t>gra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ned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“combinators”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endParaRPr sz="2800">
              <a:latin typeface="Gill Sans MT"/>
              <a:cs typeface="Gill Sans MT"/>
            </a:endParaRPr>
          </a:p>
          <a:p>
            <a:pPr marR="2891155" algn="ctr">
              <a:lnSpc>
                <a:spcPts val="2810"/>
              </a:lnSpc>
            </a:pPr>
            <a:r>
              <a:rPr sz="2800" spc="-15" dirty="0">
                <a:latin typeface="Gill Sans MT"/>
                <a:cs typeface="Gill Sans MT"/>
              </a:rPr>
              <a:t>compos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45" dirty="0">
                <a:latin typeface="Gill Sans MT"/>
                <a:cs typeface="Gill Sans MT"/>
              </a:rPr>
              <a:t>g</a:t>
            </a:r>
            <a:r>
              <a:rPr sz="2800" spc="-20" dirty="0">
                <a:latin typeface="Gill Sans MT"/>
                <a:cs typeface="Gill Sans MT"/>
              </a:rPr>
              <a:t>ori</a:t>
            </a:r>
            <a:r>
              <a:rPr sz="2800" spc="-15" dirty="0">
                <a:latin typeface="Gill Sans MT"/>
                <a:cs typeface="Gill Sans MT"/>
              </a:rPr>
              <a:t>thms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li</a:t>
            </a:r>
            <a:r>
              <a:rPr sz="2800" spc="-15" dirty="0">
                <a:latin typeface="Gill Sans MT"/>
                <a:cs typeface="Gill Sans MT"/>
              </a:rPr>
              <a:t>de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#67,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60" dirty="0">
                <a:latin typeface="Gill Sans MT"/>
                <a:cs typeface="Gill Sans MT"/>
              </a:rPr>
              <a:t>n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quest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ons?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4800" y="547194"/>
            <a:ext cx="3060700" cy="710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7715250" cy="2399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834890" algn="ctr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2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96875">
              <a:lnSpc>
                <a:spcPct val="100000"/>
              </a:lnSpc>
            </a:pPr>
            <a:r>
              <a:rPr sz="3000" i="1" spc="-20" dirty="0">
                <a:latin typeface="Gill Sans MT"/>
                <a:cs typeface="Gill Sans MT"/>
              </a:rPr>
              <a:t>O</a:t>
            </a: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ou</a:t>
            </a:r>
            <a:r>
              <a:rPr sz="3000" i="1" spc="-15" dirty="0">
                <a:latin typeface="Gill Sans MT"/>
                <a:cs typeface="Gill Sans MT"/>
              </a:rPr>
              <a:t>rcing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O</a:t>
            </a:r>
            <a:r>
              <a:rPr sz="3000" i="1" spc="-5" dirty="0">
                <a:latin typeface="Gill Sans MT"/>
                <a:cs typeface="Gill Sans MT"/>
              </a:rPr>
              <a:t>u</a:t>
            </a:r>
            <a:r>
              <a:rPr sz="3000" i="1" spc="-1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Jo</a:t>
            </a:r>
            <a:r>
              <a:rPr sz="3000" i="1" spc="0" dirty="0">
                <a:latin typeface="Gill Sans MT"/>
                <a:cs typeface="Gill Sans MT"/>
              </a:rPr>
              <a:t>b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Se</a:t>
            </a:r>
            <a:r>
              <a:rPr sz="3000" i="1" spc="75" dirty="0">
                <a:latin typeface="Gill Sans MT"/>
                <a:cs typeface="Gill Sans MT"/>
              </a:rPr>
              <a:t>r</a:t>
            </a:r>
            <a:r>
              <a:rPr sz="3000" i="1" spc="-15" dirty="0">
                <a:latin typeface="Gill Sans MT"/>
                <a:cs typeface="Gill Sans MT"/>
              </a:rPr>
              <a:t>ver</a:t>
            </a:r>
            <a:endParaRPr sz="3000">
              <a:latin typeface="Gill Sans MT"/>
              <a:cs typeface="Gill Sans MT"/>
            </a:endParaRPr>
          </a:p>
          <a:p>
            <a:pPr marL="396875">
              <a:lnSpc>
                <a:spcPts val="3500"/>
              </a:lnSpc>
            </a:pPr>
            <a:r>
              <a:rPr sz="3000" b="1" spc="120" dirty="0">
                <a:latin typeface="Gill Sans MT"/>
                <a:cs typeface="Gill Sans MT"/>
              </a:rPr>
              <a:t>Ev</a:t>
            </a:r>
            <a:r>
              <a:rPr sz="3000" b="1" spc="150" dirty="0">
                <a:latin typeface="Gill Sans MT"/>
                <a:cs typeface="Gill Sans MT"/>
              </a:rPr>
              <a:t>a</a:t>
            </a:r>
            <a:r>
              <a:rPr sz="3000" b="1" spc="155" dirty="0">
                <a:latin typeface="Gill Sans MT"/>
                <a:cs typeface="Gill Sans MT"/>
              </a:rPr>
              <a:t>n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-95" dirty="0">
                <a:latin typeface="Gill Sans MT"/>
                <a:cs typeface="Gill Sans MT"/>
              </a:rPr>
              <a:t>C</a:t>
            </a:r>
            <a:r>
              <a:rPr sz="3000" b="1" spc="155" dirty="0">
                <a:latin typeface="Gill Sans MT"/>
                <a:cs typeface="Gill Sans MT"/>
              </a:rPr>
              <a:t>h</a:t>
            </a:r>
            <a:r>
              <a:rPr sz="3000" b="1" spc="150" dirty="0">
                <a:latin typeface="Gill Sans MT"/>
                <a:cs typeface="Gill Sans MT"/>
              </a:rPr>
              <a:t>a</a:t>
            </a:r>
            <a:r>
              <a:rPr sz="3000" b="1" spc="155" dirty="0">
                <a:latin typeface="Gill Sans MT"/>
                <a:cs typeface="Gill Sans MT"/>
              </a:rPr>
              <a:t>n</a:t>
            </a:r>
            <a:endParaRPr sz="3000">
              <a:latin typeface="Gill Sans MT"/>
              <a:cs typeface="Gill Sans MT"/>
            </a:endParaRPr>
          </a:p>
          <a:p>
            <a:pPr marL="396875" marR="12700">
              <a:lnSpc>
                <a:spcPts val="2600"/>
              </a:lnSpc>
              <a:spcBef>
                <a:spcPts val="85"/>
              </a:spcBef>
            </a:pP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3061440"/>
            <a:ext cx="202565" cy="608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8169" y="3190504"/>
            <a:ext cx="5335270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068" y="3481596"/>
            <a:ext cx="7399655" cy="292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marR="391795" indent="-419100">
              <a:lnSpc>
                <a:spcPct val="904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0" dirty="0">
                <a:latin typeface="Gill Sans MT"/>
                <a:cs typeface="Gill Sans MT"/>
              </a:rPr>
              <a:t>REST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se</a:t>
            </a:r>
            <a:r>
              <a:rPr sz="2800" spc="80" dirty="0">
                <a:latin typeface="Gill Sans MT"/>
                <a:cs typeface="Gill Sans MT"/>
              </a:rPr>
              <a:t>r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submitt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runni</a:t>
            </a:r>
            <a:r>
              <a:rPr sz="2800" spc="-15" dirty="0">
                <a:latin typeface="Gill Sans MT"/>
                <a:cs typeface="Gill Sans MT"/>
              </a:rPr>
              <a:t>ng,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manag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 Spark</a:t>
            </a:r>
            <a:r>
              <a:rPr sz="2800" spc="-5" dirty="0">
                <a:latin typeface="Gill Sans MT"/>
                <a:cs typeface="Gill Sans MT"/>
              </a:rPr>
              <a:t> j</a:t>
            </a:r>
            <a:r>
              <a:rPr sz="2800" spc="-15" dirty="0">
                <a:latin typeface="Gill Sans MT"/>
                <a:cs typeface="Gill Sans MT"/>
              </a:rPr>
              <a:t>obs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contexts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compa</a:t>
            </a:r>
            <a:r>
              <a:rPr sz="2800" spc="-60" dirty="0">
                <a:latin typeface="Gill Sans MT"/>
                <a:cs typeface="Gill Sans MT"/>
              </a:rPr>
              <a:t>n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vi</a:t>
            </a: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55" dirty="0">
                <a:latin typeface="Gill Sans MT"/>
                <a:cs typeface="Gill Sans MT"/>
              </a:rPr>
              <a:t>m</a:t>
            </a:r>
            <a:r>
              <a:rPr sz="2800" spc="0" dirty="0">
                <a:latin typeface="Gill Sans MT"/>
                <a:cs typeface="Gill Sans MT"/>
              </a:rPr>
              <a:t>u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i-</a:t>
            </a:r>
            <a:r>
              <a:rPr sz="2800" spc="-15" dirty="0">
                <a:latin typeface="Gill Sans MT"/>
                <a:cs typeface="Gill Sans MT"/>
              </a:rPr>
              <a:t>team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b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  <a:p>
            <a:pPr marL="431800">
              <a:lnSpc>
                <a:spcPts val="2810"/>
              </a:lnSpc>
            </a:pPr>
            <a:r>
              <a:rPr sz="2800" spc="-15" dirty="0">
                <a:latin typeface="Gill Sans MT"/>
                <a:cs typeface="Gill Sans MT"/>
              </a:rPr>
              <a:t>data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se</a:t>
            </a:r>
            <a:r>
              <a:rPr sz="2800" spc="80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vi</a:t>
            </a:r>
            <a:r>
              <a:rPr sz="2800" spc="-15" dirty="0">
                <a:latin typeface="Gill Sans MT"/>
                <a:cs typeface="Gill Sans MT"/>
              </a:rPr>
              <a:t>ce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sha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RDDs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SparkContext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among</a:t>
            </a:r>
            <a:endParaRPr sz="2800">
              <a:latin typeface="Gill Sans MT"/>
              <a:cs typeface="Gill Sans MT"/>
            </a:endParaRPr>
          </a:p>
          <a:p>
            <a:pPr marL="431800">
              <a:lnSpc>
                <a:spcPts val="2810"/>
              </a:lnSpc>
            </a:pPr>
            <a:r>
              <a:rPr sz="2800" spc="-55" dirty="0">
                <a:latin typeface="Gill Sans MT"/>
                <a:cs typeface="Gill Sans MT"/>
              </a:rPr>
              <a:t>m</a:t>
            </a:r>
            <a:r>
              <a:rPr sz="2800" spc="0" dirty="0">
                <a:latin typeface="Gill Sans MT"/>
                <a:cs typeface="Gill Sans MT"/>
              </a:rPr>
              <a:t>u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p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j</a:t>
            </a:r>
            <a:r>
              <a:rPr sz="2800" spc="-15" dirty="0">
                <a:latin typeface="Gill Sans MT"/>
                <a:cs typeface="Gill Sans MT"/>
              </a:rPr>
              <a:t>obs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8533" y="699106"/>
            <a:ext cx="2570979" cy="601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41010"/>
            <a:ext cx="291909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20" dirty="0">
                <a:latin typeface="Gill Sans MT"/>
                <a:cs typeface="Gill Sans MT"/>
              </a:rPr>
              <a:t>Beyo</a:t>
            </a:r>
            <a:r>
              <a:rPr sz="3000" i="1" spc="-5" dirty="0">
                <a:latin typeface="Gill Sans MT"/>
                <a:cs typeface="Gill Sans MT"/>
              </a:rPr>
              <a:t>n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455" dirty="0">
                <a:latin typeface="Gill Sans MT"/>
                <a:cs typeface="Gill Sans MT"/>
              </a:rPr>
              <a:t> </a:t>
            </a:r>
            <a:r>
              <a:rPr sz="3000" i="1" spc="-260" dirty="0">
                <a:latin typeface="Gill Sans MT"/>
                <a:cs typeface="Gill Sans MT"/>
              </a:rPr>
              <a:t>W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oun</a:t>
            </a:r>
            <a:r>
              <a:rPr sz="3000" i="1" spc="-10" dirty="0">
                <a:latin typeface="Gill Sans MT"/>
                <a:cs typeface="Gill Sans MT"/>
              </a:rPr>
              <a:t>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85325"/>
            <a:ext cx="7246620" cy="4422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odu</a:t>
            </a:r>
            <a:r>
              <a:rPr sz="3000" i="1" spc="-10" dirty="0">
                <a:latin typeface="Gill Sans MT"/>
                <a:cs typeface="Gill Sans MT"/>
              </a:rPr>
              <a:t>ctio</a:t>
            </a:r>
            <a:r>
              <a:rPr sz="3000" i="1" spc="-5" dirty="0">
                <a:latin typeface="Gill Sans MT"/>
                <a:cs typeface="Gill Sans MT"/>
              </a:rPr>
              <a:t>na</a:t>
            </a:r>
            <a:r>
              <a:rPr sz="3000" i="1" spc="0" dirty="0">
                <a:latin typeface="Gill Sans MT"/>
                <a:cs typeface="Gill Sans MT"/>
              </a:rPr>
              <a:t>lizin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St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ea</a:t>
            </a:r>
            <a:r>
              <a:rPr sz="3000" i="1" spc="-5" dirty="0">
                <a:latin typeface="Gill Sans MT"/>
                <a:cs typeface="Gill Sans MT"/>
              </a:rPr>
              <a:t>m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3500"/>
              </a:lnSpc>
            </a:pPr>
            <a:r>
              <a:rPr sz="3000" b="1" spc="175" dirty="0">
                <a:latin typeface="Gill Sans MT"/>
                <a:cs typeface="Gill Sans MT"/>
              </a:rPr>
              <a:t>Ry</a:t>
            </a:r>
            <a:r>
              <a:rPr sz="3000" b="1" spc="195" dirty="0">
                <a:latin typeface="Gill Sans MT"/>
                <a:cs typeface="Gill Sans MT"/>
              </a:rPr>
              <a:t>a</a:t>
            </a:r>
            <a:r>
              <a:rPr sz="3000" b="1" spc="155" dirty="0">
                <a:latin typeface="Gill Sans MT"/>
                <a:cs typeface="Gill Sans MT"/>
              </a:rPr>
              <a:t>n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-95" dirty="0">
                <a:latin typeface="Gill Sans MT"/>
                <a:cs typeface="Gill Sans MT"/>
              </a:rPr>
              <a:t>W</a:t>
            </a:r>
            <a:r>
              <a:rPr sz="3000" b="1" spc="130" dirty="0">
                <a:latin typeface="Gill Sans MT"/>
                <a:cs typeface="Gill Sans MT"/>
              </a:rPr>
              <a:t>e</a:t>
            </a:r>
            <a:r>
              <a:rPr sz="3000" b="1" spc="110" dirty="0">
                <a:latin typeface="Gill Sans MT"/>
                <a:cs typeface="Gill Sans MT"/>
              </a:rPr>
              <a:t>a</a:t>
            </a:r>
            <a:r>
              <a:rPr sz="3000" b="1" spc="95" dirty="0">
                <a:latin typeface="Gill Sans MT"/>
                <a:cs typeface="Gill Sans MT"/>
              </a:rPr>
              <a:t>l</a:t>
            </a:r>
            <a:r>
              <a:rPr sz="3000" b="1" spc="155" dirty="0">
                <a:latin typeface="Gill Sans MT"/>
                <a:cs typeface="Gill Sans MT"/>
              </a:rPr>
              <a:t>d</a:t>
            </a:r>
            <a:endParaRPr sz="3000">
              <a:latin typeface="Gill Sans MT"/>
              <a:cs typeface="Gill Sans MT"/>
            </a:endParaRPr>
          </a:p>
          <a:p>
            <a:pPr marL="12700" marR="539115">
              <a:lnSpc>
                <a:spcPts val="2600"/>
              </a:lnSpc>
              <a:spcBef>
                <a:spcPts val="85"/>
              </a:spcBef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90" dirty="0">
                <a:solidFill>
                  <a:srgbClr val="0433FF"/>
                </a:solidFill>
                <a:latin typeface="Gill Sans MT"/>
                <a:cs typeface="Gill Sans MT"/>
              </a:rPr>
              <a:t>k/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un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z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400"/>
              </a:lnSpc>
            </a:pPr>
            <a:endParaRPr sz="1400"/>
          </a:p>
          <a:p>
            <a:pPr marL="12700" marR="12700">
              <a:lnSpc>
                <a:spcPts val="2600"/>
              </a:lnSpc>
            </a:pP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2014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03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fl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54" dirty="0">
                <a:solidFill>
                  <a:srgbClr val="0433FF"/>
                </a:solidFill>
                <a:latin typeface="Gill Sans MT"/>
                <a:cs typeface="Gill Sans MT"/>
              </a:rPr>
              <a:t>w-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endParaRPr sz="2300">
              <a:latin typeface="Gill Sans MT"/>
              <a:cs typeface="Gill Sans MT"/>
            </a:endParaRPr>
          </a:p>
          <a:p>
            <a:pPr marL="571500" marR="304800" indent="-419100">
              <a:lnSpc>
                <a:spcPct val="90400"/>
              </a:lnSpc>
              <a:spcBef>
                <a:spcPts val="270"/>
              </a:spcBef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50" dirty="0">
                <a:latin typeface="Gill Sans MT"/>
                <a:cs typeface="Gill Sans MT"/>
              </a:rPr>
              <a:t>o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7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coming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3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ma</a:t>
            </a:r>
            <a:r>
              <a:rPr sz="2800" spc="-5" dirty="0">
                <a:latin typeface="Gill Sans MT"/>
                <a:cs typeface="Gill Sans MT"/>
              </a:rPr>
              <a:t>j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cha</a:t>
            </a:r>
            <a:r>
              <a:rPr sz="2800" spc="-5" dirty="0">
                <a:latin typeface="Gill Sans MT"/>
                <a:cs typeface="Gill Sans MT"/>
              </a:rPr>
              <a:t>ll</a:t>
            </a:r>
            <a:r>
              <a:rPr sz="2800" spc="-15" dirty="0">
                <a:latin typeface="Gill Sans MT"/>
                <a:cs typeface="Gill Sans MT"/>
              </a:rPr>
              <a:t>enges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encounte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ed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w</a:t>
            </a:r>
            <a:r>
              <a:rPr sz="2800" spc="0" dirty="0">
                <a:latin typeface="Gill Sans MT"/>
                <a:cs typeface="Gill Sans MT"/>
              </a:rPr>
              <a:t>h</a:t>
            </a:r>
            <a:r>
              <a:rPr sz="2800" spc="-5" dirty="0">
                <a:latin typeface="Gill Sans MT"/>
                <a:cs typeface="Gill Sans MT"/>
              </a:rPr>
              <a:t>il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20" dirty="0">
                <a:latin typeface="Gill Sans MT"/>
                <a:cs typeface="Gill Sans MT"/>
              </a:rPr>
              <a:t>op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oducti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st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eaming</a:t>
            </a:r>
            <a:r>
              <a:rPr sz="2800" spc="-5" dirty="0">
                <a:latin typeface="Gill Sans MT"/>
                <a:cs typeface="Gill Sans MT"/>
              </a:rPr>
              <a:t> j</a:t>
            </a:r>
            <a:r>
              <a:rPr sz="2800" spc="-15" dirty="0">
                <a:latin typeface="Gill Sans MT"/>
                <a:cs typeface="Gill Sans MT"/>
              </a:rPr>
              <a:t>obs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5" dirty="0">
                <a:latin typeface="Gill Sans MT"/>
                <a:cs typeface="Gill Sans MT"/>
              </a:rPr>
              <a:t>w</a:t>
            </a:r>
            <a:r>
              <a:rPr sz="2800" spc="0" dirty="0">
                <a:latin typeface="Gill Sans MT"/>
                <a:cs typeface="Gill Sans MT"/>
              </a:rPr>
              <a:t>rite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st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eaming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0" dirty="0">
                <a:latin typeface="Gill Sans MT"/>
                <a:cs typeface="Gill Sans MT"/>
              </a:rPr>
              <a:t>pp</a:t>
            </a:r>
            <a:r>
              <a:rPr sz="2800" spc="-5" dirty="0">
                <a:latin typeface="Gill Sans MT"/>
                <a:cs typeface="Gill Sans MT"/>
              </a:rPr>
              <a:t>li</a:t>
            </a:r>
            <a:r>
              <a:rPr sz="2800" spc="-15" dirty="0">
                <a:latin typeface="Gill Sans MT"/>
                <a:cs typeface="Gill Sans MT"/>
              </a:rPr>
              <a:t>cat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ons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the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same</a:t>
            </a:r>
            <a:r>
              <a:rPr sz="2800" spc="-5" dirty="0">
                <a:latin typeface="Gill Sans MT"/>
                <a:cs typeface="Gill Sans MT"/>
              </a:rPr>
              <a:t> w</a:t>
            </a:r>
            <a:r>
              <a:rPr sz="2800" spc="-130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y</a:t>
            </a:r>
            <a:endParaRPr sz="2800">
              <a:latin typeface="Gill Sans MT"/>
              <a:cs typeface="Gill Sans MT"/>
            </a:endParaRPr>
          </a:p>
          <a:p>
            <a:pPr marL="571500">
              <a:lnSpc>
                <a:spcPts val="2810"/>
              </a:lnSpc>
            </a:pPr>
            <a:r>
              <a:rPr sz="2800" spc="-75" dirty="0">
                <a:latin typeface="Gill Sans MT"/>
                <a:cs typeface="Gill Sans MT"/>
              </a:rPr>
              <a:t>y</a:t>
            </a:r>
            <a:r>
              <a:rPr sz="2800" spc="-20" dirty="0">
                <a:latin typeface="Gill Sans MT"/>
                <a:cs typeface="Gill Sans MT"/>
              </a:rPr>
              <a:t>ou</a:t>
            </a:r>
            <a:r>
              <a:rPr sz="2800" spc="-5" dirty="0">
                <a:latin typeface="Gill Sans MT"/>
                <a:cs typeface="Gill Sans MT"/>
              </a:rPr>
              <a:t> w</a:t>
            </a:r>
            <a:r>
              <a:rPr sz="2800" spc="0" dirty="0">
                <a:latin typeface="Gill Sans MT"/>
                <a:cs typeface="Gill Sans MT"/>
              </a:rPr>
              <a:t>rite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batch</a:t>
            </a:r>
            <a:r>
              <a:rPr sz="2800" spc="-5" dirty="0">
                <a:latin typeface="Gill Sans MT"/>
                <a:cs typeface="Gill Sans MT"/>
              </a:rPr>
              <a:t> j</a:t>
            </a:r>
            <a:r>
              <a:rPr sz="2800" spc="-15" dirty="0">
                <a:latin typeface="Gill Sans MT"/>
                <a:cs typeface="Gill Sans MT"/>
              </a:rPr>
              <a:t>obs,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eus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code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068" y="6154265"/>
            <a:ext cx="240665" cy="73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750" dirty="0">
                <a:latin typeface="Gill Sans MT"/>
                <a:cs typeface="Gill Sans MT"/>
              </a:rPr>
              <a:t>•</a:t>
            </a:r>
            <a:endParaRPr sz="47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8104" y="6314053"/>
            <a:ext cx="6710680" cy="440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Gill Sans MT"/>
                <a:cs typeface="Gill Sans MT"/>
              </a:rPr>
              <a:t>statefu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exact</a:t>
            </a:r>
            <a:r>
              <a:rPr sz="2800" spc="-30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y-</a:t>
            </a:r>
            <a:r>
              <a:rPr sz="2800" spc="-15" dirty="0">
                <a:latin typeface="Gill Sans MT"/>
                <a:cs typeface="Gill Sans MT"/>
              </a:rPr>
              <a:t>once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semant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cs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out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the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b</a:t>
            </a:r>
            <a:r>
              <a:rPr sz="2800" spc="-65" dirty="0">
                <a:latin typeface="Gill Sans MT"/>
                <a:cs typeface="Gill Sans MT"/>
              </a:rPr>
              <a:t>o</a:t>
            </a:r>
            <a:r>
              <a:rPr sz="2800" spc="0" dirty="0">
                <a:latin typeface="Gill Sans MT"/>
                <a:cs typeface="Gill Sans MT"/>
              </a:rPr>
              <a:t>x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068" y="6612503"/>
            <a:ext cx="3755390" cy="826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ntegrat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Al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55211" y="369009"/>
            <a:ext cx="1529985" cy="1407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174740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i="1" spc="-5" dirty="0">
                <a:latin typeface="Gill Sans MT"/>
                <a:cs typeface="Gill Sans MT"/>
              </a:rPr>
              <a:t>In</a:t>
            </a:r>
            <a:r>
              <a:rPr sz="3000" i="1" spc="-10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llin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h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ss</a:t>
            </a:r>
            <a:r>
              <a:rPr sz="3000" i="1" spc="-5" dirty="0">
                <a:latin typeface="Gill Sans MT"/>
                <a:cs typeface="Gill Sans MT"/>
              </a:rPr>
              <a:t>and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/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OSS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0" dirty="0">
                <a:latin typeface="Gill Sans MT"/>
                <a:cs typeface="Gill Sans MT"/>
              </a:rPr>
              <a:t>k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425690" cy="2389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125" dirty="0">
                <a:latin typeface="Gill Sans MT"/>
                <a:cs typeface="Gill Sans MT"/>
              </a:rPr>
              <a:t>Al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-180" dirty="0">
                <a:latin typeface="Gill Sans MT"/>
                <a:cs typeface="Gill Sans MT"/>
              </a:rPr>
              <a:t>T</a:t>
            </a:r>
            <a:r>
              <a:rPr sz="3000" b="1" spc="114" dirty="0">
                <a:latin typeface="Gill Sans MT"/>
                <a:cs typeface="Gill Sans MT"/>
              </a:rPr>
              <a:t>o</a:t>
            </a:r>
            <a:r>
              <a:rPr sz="3000" b="1" spc="155" dirty="0">
                <a:latin typeface="Gill Sans MT"/>
                <a:cs typeface="Gill Sans MT"/>
              </a:rPr>
              <a:t>b</a:t>
            </a:r>
            <a:r>
              <a:rPr sz="3000" b="1" spc="130" dirty="0">
                <a:latin typeface="Gill Sans MT"/>
                <a:cs typeface="Gill Sans MT"/>
              </a:rPr>
              <a:t>e</a:t>
            </a:r>
            <a:r>
              <a:rPr sz="3000" b="1" spc="210" dirty="0">
                <a:latin typeface="Gill Sans MT"/>
                <a:cs typeface="Gill Sans MT"/>
              </a:rPr>
              <a:t>y</a:t>
            </a:r>
            <a:endParaRPr sz="3000">
              <a:latin typeface="Gill Sans MT"/>
              <a:cs typeface="Gill Sans MT"/>
            </a:endParaRPr>
          </a:p>
          <a:p>
            <a:pPr marL="12700" marR="796925">
              <a:lnSpc>
                <a:spcPts val="2600"/>
              </a:lnSpc>
              <a:spcBef>
                <a:spcPts val="85"/>
              </a:spcBef>
            </a:pP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2014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07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15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lli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ss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 marL="571500" indent="-419100">
              <a:lnSpc>
                <a:spcPts val="4925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nsta</a:t>
            </a:r>
            <a:r>
              <a:rPr sz="2800" spc="-5" dirty="0">
                <a:latin typeface="Gill Sans MT"/>
                <a:cs typeface="Gill Sans MT"/>
              </a:rPr>
              <a:t>ll</a:t>
            </a:r>
            <a:r>
              <a:rPr sz="2800" spc="-15" dirty="0">
                <a:latin typeface="Gill Sans MT"/>
                <a:cs typeface="Gill Sans MT"/>
              </a:rPr>
              <a:t>+co</a:t>
            </a:r>
            <a:r>
              <a:rPr sz="2800" spc="15" dirty="0">
                <a:latin typeface="Gill Sans MT"/>
                <a:cs typeface="Gill Sans MT"/>
              </a:rPr>
              <a:t>nfig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Cassandra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together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30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i="1" spc="0" dirty="0">
                <a:latin typeface="Gill Sans MT"/>
                <a:cs typeface="Gill Sans MT"/>
              </a:rPr>
              <a:t>s</a:t>
            </a:r>
            <a:r>
              <a:rPr sz="2800" i="1" spc="-5" dirty="0">
                <a:latin typeface="Gill Sans MT"/>
                <a:cs typeface="Gill Sans MT"/>
              </a:rPr>
              <a:t>pa</a:t>
            </a:r>
            <a:r>
              <a:rPr sz="2800" i="1" spc="-10" dirty="0">
                <a:latin typeface="Gill Sans MT"/>
                <a:cs typeface="Gill Sans MT"/>
              </a:rPr>
              <a:t>rk-c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0" dirty="0">
                <a:latin typeface="Gill Sans MT"/>
                <a:cs typeface="Gill Sans MT"/>
              </a:rPr>
              <a:t>ss</a:t>
            </a:r>
            <a:r>
              <a:rPr sz="2800" i="1" spc="-5" dirty="0">
                <a:latin typeface="Gill Sans MT"/>
                <a:cs typeface="Gill Sans MT"/>
              </a:rPr>
              <a:t>and</a:t>
            </a:r>
            <a:r>
              <a:rPr sz="2800" i="1" spc="-70" dirty="0">
                <a:latin typeface="Gill Sans MT"/>
                <a:cs typeface="Gill Sans MT"/>
              </a:rPr>
              <a:t>r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-10" dirty="0">
                <a:latin typeface="Gill Sans MT"/>
                <a:cs typeface="Gill Sans MT"/>
              </a:rPr>
              <a:t>-c</a:t>
            </a:r>
            <a:r>
              <a:rPr sz="2800" i="1" spc="-5" dirty="0">
                <a:latin typeface="Gill Sans MT"/>
                <a:cs typeface="Gill Sans MT"/>
              </a:rPr>
              <a:t>onn</a:t>
            </a:r>
            <a:r>
              <a:rPr sz="2800" i="1" spc="-15" dirty="0">
                <a:latin typeface="Gill Sans MT"/>
                <a:cs typeface="Gill Sans MT"/>
              </a:rPr>
              <a:t>ect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-10" dirty="0">
                <a:latin typeface="Gill Sans MT"/>
                <a:cs typeface="Gill Sans MT"/>
              </a:rPr>
              <a:t>r 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ntegrat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068" y="4007965"/>
            <a:ext cx="240665" cy="73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750" dirty="0">
                <a:latin typeface="Gill Sans MT"/>
                <a:cs typeface="Gill Sans MT"/>
              </a:rPr>
              <a:t>•</a:t>
            </a:r>
            <a:endParaRPr sz="47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8104" y="4198232"/>
            <a:ext cx="6445885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3200"/>
              </a:lnSpc>
            </a:pPr>
            <a:r>
              <a:rPr sz="2800" spc="-15" dirty="0">
                <a:latin typeface="Gill Sans MT"/>
                <a:cs typeface="Gill Sans MT"/>
              </a:rPr>
              <a:t>examples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sh</a:t>
            </a:r>
            <a:r>
              <a:rPr sz="2800" spc="-50" dirty="0">
                <a:latin typeface="Gill Sans MT"/>
                <a:cs typeface="Gill Sans MT"/>
              </a:rPr>
              <a:t>o</a:t>
            </a:r>
            <a:r>
              <a:rPr sz="2800" spc="0" dirty="0">
                <a:latin typeface="Gill Sans MT"/>
                <a:cs typeface="Gill Sans MT"/>
              </a:rPr>
              <a:t>w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she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l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that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access</a:t>
            </a:r>
            <a:r>
              <a:rPr sz="2800" spc="-10" dirty="0">
                <a:latin typeface="Gill Sans MT"/>
                <a:cs typeface="Gill Sans MT"/>
              </a:rPr>
              <a:t> tab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Cassandra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RDDs</a:t>
            </a:r>
            <a:r>
              <a:rPr sz="2800" spc="-5" dirty="0">
                <a:latin typeface="Gill Sans MT"/>
                <a:cs typeface="Gill Sans MT"/>
              </a:rPr>
              <a:t> wi</a:t>
            </a:r>
            <a:r>
              <a:rPr sz="2800" spc="0" dirty="0">
                <a:latin typeface="Gill Sans MT"/>
                <a:cs typeface="Gill Sans MT"/>
              </a:rPr>
              <a:t>th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types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e- </a:t>
            </a:r>
            <a:r>
              <a:rPr sz="2800" spc="-25" dirty="0">
                <a:latin typeface="Gill Sans MT"/>
                <a:cs typeface="Gill Sans MT"/>
              </a:rPr>
              <a:t>m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pped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eady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45" dirty="0">
                <a:latin typeface="Gill Sans MT"/>
                <a:cs typeface="Gill Sans MT"/>
              </a:rPr>
              <a:t>g</a:t>
            </a:r>
            <a:r>
              <a:rPr sz="2800" spc="-20" dirty="0">
                <a:latin typeface="Gill Sans MT"/>
                <a:cs typeface="Gill Sans MT"/>
              </a:rPr>
              <a:t>o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3700" y="368300"/>
            <a:ext cx="3009900" cy="69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66410"/>
            <a:ext cx="6496685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i="1" spc="-20" dirty="0">
                <a:latin typeface="Gill Sans MT"/>
                <a:cs typeface="Gill Sans MT"/>
              </a:rPr>
              <a:t>O</a:t>
            </a:r>
            <a:r>
              <a:rPr sz="3000" i="1" spc="-5" dirty="0">
                <a:latin typeface="Gill Sans MT"/>
                <a:cs typeface="Gill Sans MT"/>
              </a:rPr>
              <a:t>n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p</a:t>
            </a:r>
            <a:r>
              <a:rPr sz="3000" i="1" spc="0" dirty="0">
                <a:latin typeface="Gill Sans MT"/>
                <a:cs typeface="Gill Sans MT"/>
              </a:rPr>
              <a:t>la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0" dirty="0">
                <a:latin typeface="Gill Sans MT"/>
                <a:cs typeface="Gill Sans MT"/>
              </a:rPr>
              <a:t>rm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 a</a:t>
            </a:r>
            <a:r>
              <a:rPr sz="3000" i="1" spc="0" dirty="0">
                <a:latin typeface="Gill Sans MT"/>
                <a:cs typeface="Gill Sans MT"/>
              </a:rPr>
              <a:t>ll:</a:t>
            </a:r>
            <a:r>
              <a:rPr sz="3000" i="1" spc="-305" dirty="0">
                <a:latin typeface="Gill Sans MT"/>
                <a:cs typeface="Gill Sans MT"/>
              </a:rPr>
              <a:t> 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ea</a:t>
            </a:r>
            <a:r>
              <a:rPr sz="3000" i="1" spc="-10" dirty="0">
                <a:latin typeface="Gill Sans MT"/>
                <a:cs typeface="Gill Sans MT"/>
              </a:rPr>
              <a:t>l-tim</a:t>
            </a:r>
            <a:r>
              <a:rPr sz="3000" i="1" spc="70" dirty="0">
                <a:latin typeface="Gill Sans MT"/>
                <a:cs typeface="Gill Sans MT"/>
              </a:rPr>
              <a:t>e</a:t>
            </a:r>
            <a:r>
              <a:rPr sz="3000" i="1" spc="0" dirty="0">
                <a:latin typeface="Gill Sans MT"/>
                <a:cs typeface="Gill Sans MT"/>
              </a:rPr>
              <a:t>,</a:t>
            </a:r>
            <a:r>
              <a:rPr sz="3000" i="1" spc="-30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n</a:t>
            </a:r>
            <a:r>
              <a:rPr sz="3000" i="1" spc="0" dirty="0">
                <a:latin typeface="Gill Sans MT"/>
                <a:cs typeface="Gill Sans MT"/>
              </a:rPr>
              <a:t>ea</a:t>
            </a:r>
            <a:r>
              <a:rPr sz="3000" i="1" spc="-10" dirty="0">
                <a:latin typeface="Gill Sans MT"/>
                <a:cs typeface="Gill Sans MT"/>
              </a:rPr>
              <a:t>r-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ea</a:t>
            </a:r>
            <a:r>
              <a:rPr sz="3000" i="1" spc="-10" dirty="0">
                <a:latin typeface="Gill Sans MT"/>
                <a:cs typeface="Gill Sans MT"/>
              </a:rPr>
              <a:t>l-tim</a:t>
            </a:r>
            <a:r>
              <a:rPr sz="3000" i="1" spc="70" dirty="0">
                <a:latin typeface="Gill Sans MT"/>
                <a:cs typeface="Gill Sans MT"/>
              </a:rPr>
              <a:t>e</a:t>
            </a:r>
            <a:r>
              <a:rPr sz="3000" i="1" spc="0" dirty="0">
                <a:latin typeface="Gill Sans MT"/>
                <a:cs typeface="Gill Sans MT"/>
              </a:rPr>
              <a:t>, </a:t>
            </a:r>
            <a:r>
              <a:rPr sz="3000" i="1" spc="-5" dirty="0">
                <a:latin typeface="Gill Sans MT"/>
                <a:cs typeface="Gill Sans MT"/>
              </a:rPr>
              <a:t>an</a:t>
            </a:r>
            <a:r>
              <a:rPr sz="3000" i="1" spc="0" dirty="0">
                <a:latin typeface="Gill Sans MT"/>
                <a:cs typeface="Gill Sans MT"/>
              </a:rPr>
              <a:t>d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5" dirty="0">
                <a:latin typeface="Gill Sans MT"/>
                <a:cs typeface="Gill Sans MT"/>
              </a:rPr>
              <a:t>fflin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video</a:t>
            </a:r>
            <a:r>
              <a:rPr sz="3000" i="1" spc="-5" dirty="0">
                <a:latin typeface="Gill Sans MT"/>
                <a:cs typeface="Gill Sans MT"/>
              </a:rPr>
              <a:t> ana</a:t>
            </a:r>
            <a:r>
              <a:rPr sz="3000" i="1" spc="-10" dirty="0">
                <a:latin typeface="Gill Sans MT"/>
                <a:cs typeface="Gill Sans MT"/>
              </a:rPr>
              <a:t>lytics</a:t>
            </a:r>
            <a:r>
              <a:rPr sz="3000" i="1" spc="-5" dirty="0">
                <a:latin typeface="Gill Sans MT"/>
                <a:cs typeface="Gill Sans MT"/>
              </a:rPr>
              <a:t> o</a:t>
            </a:r>
            <a:r>
              <a:rPr sz="3000" i="1" spc="0" dirty="0">
                <a:latin typeface="Gill Sans MT"/>
                <a:cs typeface="Gill Sans MT"/>
              </a:rPr>
              <a:t>n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pa</a:t>
            </a:r>
            <a:r>
              <a:rPr sz="3000" i="1" spc="-15" dirty="0">
                <a:latin typeface="Gill Sans MT"/>
                <a:cs typeface="Gill Sans MT"/>
              </a:rPr>
              <a:t>rk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229825"/>
            <a:ext cx="6787515" cy="145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45" dirty="0">
                <a:latin typeface="Gill Sans MT"/>
                <a:cs typeface="Gill Sans MT"/>
              </a:rPr>
              <a:t>D</a:t>
            </a:r>
            <a:r>
              <a:rPr sz="3000" b="1" spc="110" dirty="0">
                <a:latin typeface="Gill Sans MT"/>
                <a:cs typeface="Gill Sans MT"/>
              </a:rPr>
              <a:t>a</a:t>
            </a:r>
            <a:r>
              <a:rPr sz="3000" b="1" spc="155" dirty="0">
                <a:latin typeface="Gill Sans MT"/>
                <a:cs typeface="Gill Sans MT"/>
              </a:rPr>
              <a:t>vis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15" dirty="0">
                <a:latin typeface="Gill Sans MT"/>
                <a:cs typeface="Gill Sans MT"/>
              </a:rPr>
              <a:t>S</a:t>
            </a:r>
            <a:r>
              <a:rPr sz="3000" b="1" spc="155" dirty="0">
                <a:latin typeface="Gill Sans MT"/>
                <a:cs typeface="Gill Sans MT"/>
              </a:rPr>
              <a:t>h</a:t>
            </a:r>
            <a:r>
              <a:rPr sz="3000" b="1" spc="170" dirty="0">
                <a:latin typeface="Gill Sans MT"/>
                <a:cs typeface="Gill Sans MT"/>
              </a:rPr>
              <a:t>e</a:t>
            </a:r>
            <a:r>
              <a:rPr sz="3000" b="1" spc="155" dirty="0">
                <a:latin typeface="Gill Sans MT"/>
                <a:cs typeface="Gill Sans MT"/>
              </a:rPr>
              <a:t>ph</a:t>
            </a:r>
            <a:r>
              <a:rPr sz="3000" b="1" spc="130" dirty="0">
                <a:latin typeface="Gill Sans MT"/>
                <a:cs typeface="Gill Sans MT"/>
              </a:rPr>
              <a:t>e</a:t>
            </a:r>
            <a:r>
              <a:rPr sz="3000" b="1" spc="0" dirty="0">
                <a:latin typeface="Gill Sans MT"/>
                <a:cs typeface="Gill Sans MT"/>
              </a:rPr>
              <a:t>r</a:t>
            </a:r>
            <a:r>
              <a:rPr sz="3000" b="1" spc="150" dirty="0">
                <a:latin typeface="Gill Sans MT"/>
                <a:cs typeface="Gill Sans MT"/>
              </a:rPr>
              <a:t>d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b="1" spc="110" dirty="0">
                <a:latin typeface="Gill Sans MT"/>
                <a:cs typeface="Gill Sans MT"/>
              </a:rPr>
              <a:t>Xi</a:t>
            </a:r>
            <a:r>
              <a:rPr sz="3000" b="1" spc="55" dirty="0">
                <a:latin typeface="Gill Sans MT"/>
                <a:cs typeface="Gill Sans MT"/>
              </a:rPr>
              <a:t> </a:t>
            </a:r>
            <a:r>
              <a:rPr sz="3000" b="1" spc="35" dirty="0">
                <a:latin typeface="Gill Sans MT"/>
                <a:cs typeface="Gill Sans MT"/>
              </a:rPr>
              <a:t>L</a:t>
            </a:r>
            <a:r>
              <a:rPr sz="3000" b="1" spc="95" dirty="0">
                <a:latin typeface="Gill Sans MT"/>
                <a:cs typeface="Gill Sans MT"/>
              </a:rPr>
              <a:t>i</a:t>
            </a:r>
            <a:r>
              <a:rPr sz="3000" b="1" spc="155" dirty="0">
                <a:latin typeface="Gill Sans MT"/>
                <a:cs typeface="Gill Sans MT"/>
              </a:rPr>
              <a:t>u</a:t>
            </a:r>
            <a:endParaRPr sz="3000">
              <a:latin typeface="Gill Sans MT"/>
              <a:cs typeface="Gill Sans MT"/>
            </a:endParaRPr>
          </a:p>
          <a:p>
            <a:pPr marL="12700" marR="12700">
              <a:lnSpc>
                <a:spcPts val="2600"/>
              </a:lnSpc>
              <a:spcBef>
                <a:spcPts val="85"/>
              </a:spcBef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90" dirty="0">
                <a:solidFill>
                  <a:srgbClr val="0433FF"/>
                </a:solidFill>
                <a:latin typeface="Gill Sans MT"/>
                <a:cs typeface="Gill Sans MT"/>
              </a:rPr>
              <a:t>k/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fl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1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5452" y="2446116"/>
            <a:ext cx="5832871" cy="5173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5200" y="3949700"/>
            <a:ext cx="4813300" cy="33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8214" y="3945428"/>
            <a:ext cx="4807346" cy="3307158"/>
          </a:xfrm>
          <a:custGeom>
            <a:avLst/>
            <a:gdLst/>
            <a:ahLst/>
            <a:cxnLst/>
            <a:rect l="l" t="t" r="r" b="b"/>
            <a:pathLst>
              <a:path w="4807346" h="3307158">
                <a:moveTo>
                  <a:pt x="0" y="0"/>
                </a:moveTo>
                <a:lnTo>
                  <a:pt x="0" y="3307158"/>
                </a:lnTo>
                <a:lnTo>
                  <a:pt x="4807346" y="3307158"/>
                </a:lnTo>
                <a:lnTo>
                  <a:pt x="480734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708" y="695402"/>
            <a:ext cx="2962737" cy="414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000" y="532643"/>
            <a:ext cx="2879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Ca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Studies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2215" y="3394161"/>
            <a:ext cx="340296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-1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5000" b="1" spc="8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5000" b="1" spc="1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78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5000" b="1" spc="32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306959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95" dirty="0">
                <a:solidFill>
                  <a:srgbClr val="A6AAA9"/>
                </a:solidFill>
                <a:latin typeface="Gill Sans MT"/>
                <a:cs typeface="Gill Sans MT"/>
              </a:rPr>
              <a:t>08: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110" dirty="0">
                <a:solidFill>
                  <a:srgbClr val="A6AAA9"/>
                </a:solidFill>
                <a:latin typeface="Gill Sans MT"/>
                <a:cs typeface="Gill Sans MT"/>
              </a:rPr>
              <a:t>Summ</a:t>
            </a:r>
            <a:r>
              <a:rPr sz="3600" b="1" spc="12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204" dirty="0">
                <a:solidFill>
                  <a:srgbClr val="A6AAA9"/>
                </a:solidFill>
                <a:latin typeface="Gill Sans MT"/>
                <a:cs typeface="Gill Sans MT"/>
              </a:rPr>
              <a:t>ry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03847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8" y="1086825"/>
            <a:ext cx="7098030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w-</a:t>
            </a:r>
            <a:r>
              <a:rPr sz="3000" spc="0" dirty="0">
                <a:latin typeface="Gill Sans MT"/>
                <a:cs typeface="Gill Sans MT"/>
              </a:rPr>
              <a:t>up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courses,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20" dirty="0">
                <a:latin typeface="Gill Sans MT"/>
                <a:cs typeface="Gill Sans MT"/>
              </a:rPr>
              <a:t>ficat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60" dirty="0">
                <a:latin typeface="Gill Sans MT"/>
                <a:cs typeface="Gill Sans MT"/>
              </a:rPr>
              <a:t>c</a:t>
            </a:r>
            <a:r>
              <a:rPr sz="3000" spc="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1838690"/>
            <a:ext cx="6746875" cy="19456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marR="12700" indent="-419100">
              <a:lnSpc>
                <a:spcPct val="915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nks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deos,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books,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0" dirty="0">
                <a:latin typeface="Gill Sans MT"/>
                <a:cs typeface="Gill Sans MT"/>
              </a:rPr>
              <a:t>d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onal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mater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al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f</a:t>
            </a:r>
            <a:r>
              <a:rPr sz="3000" spc="-5" dirty="0">
                <a:latin typeface="Gill Sans MT"/>
                <a:cs typeface="Gill Sans MT"/>
              </a:rPr>
              <a:t>-</a:t>
            </a:r>
            <a:r>
              <a:rPr sz="3000" spc="-15" dirty="0">
                <a:latin typeface="Gill Sans MT"/>
                <a:cs typeface="Gill Sans MT"/>
              </a:rPr>
              <a:t>paced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deep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82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15" dirty="0">
                <a:latin typeface="Gill Sans MT"/>
                <a:cs typeface="Gill Sans MT"/>
              </a:rPr>
              <a:t>check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chi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es: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8168" y="3607930"/>
            <a:ext cx="4263831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http://s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endParaRPr sz="23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068" y="3918925"/>
            <a:ext cx="6522720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endParaRPr sz="30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0" y="531279"/>
            <a:ext cx="14700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526732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C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0" dirty="0">
                <a:latin typeface="Gill Sans MT"/>
                <a:cs typeface="Gill Sans MT"/>
              </a:rPr>
              <a:t>un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ty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lang="en-US" sz="3000" spc="-15" dirty="0">
                <a:latin typeface="Gill Sans MT"/>
                <a:cs typeface="Gill Sans MT"/>
              </a:rPr>
              <a:t>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ents: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1904066"/>
            <a:ext cx="202565" cy="1752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  <a:p>
            <a:pPr marL="12700">
              <a:lnSpc>
                <a:spcPts val="4505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  <a:p>
            <a:pPr marL="12700">
              <a:lnSpc>
                <a:spcPts val="4505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0229" y="1811601"/>
            <a:ext cx="658114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7940">
              <a:lnSpc>
                <a:spcPct val="163200"/>
              </a:lnSpc>
              <a:tabLst>
                <a:tab pos="4498975" algn="l"/>
                <a:tab pos="5314315" algn="l"/>
              </a:tabLst>
            </a:pPr>
            <a:r>
              <a:rPr sz="2300" b="1" spc="1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1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Mee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up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-7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dwid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5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endParaRPr lang="en-US" sz="2300" b="1" spc="50" dirty="0">
              <a:solidFill>
                <a:srgbClr val="0433FF"/>
              </a:solidFill>
              <a:latin typeface="Gill Sans MT"/>
              <a:cs typeface="Gill Sans MT"/>
            </a:endParaRPr>
          </a:p>
          <a:p>
            <a:pPr marL="12700" marR="12700" indent="27940">
              <a:lnSpc>
                <a:spcPct val="163200"/>
              </a:lnSpc>
              <a:tabLst>
                <a:tab pos="4498975" algn="l"/>
                <a:tab pos="5314315" algn="l"/>
              </a:tabLst>
            </a:pPr>
            <a:r>
              <a:rPr lang="en-US" sz="2300" b="1" spc="50" dirty="0">
                <a:solidFill>
                  <a:srgbClr val="0433FF"/>
                </a:solidFill>
                <a:latin typeface="Gill Sans MT"/>
                <a:cs typeface="Gill Sans MT"/>
              </a:rPr>
              <a:t>http://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spc="0" dirty="0">
                <a:latin typeface="Gill Sans MT"/>
                <a:cs typeface="Gill Sans MT"/>
              </a:rPr>
              <a:t> </a:t>
            </a:r>
            <a:r>
              <a:rPr lang="en-US"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http://s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un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37382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Com</a:t>
            </a:r>
            <a:r>
              <a:rPr sz="2200" i="1" spc="-25" dirty="0">
                <a:latin typeface="Gill Sans MT"/>
                <a:cs typeface="Gill Sans MT"/>
              </a:rPr>
              <a:t>m</a:t>
            </a:r>
            <a:r>
              <a:rPr sz="2200" i="1" spc="0" dirty="0">
                <a:latin typeface="Gill Sans MT"/>
                <a:cs typeface="Gill Sans MT"/>
              </a:rPr>
              <a:t>un</a:t>
            </a:r>
            <a:r>
              <a:rPr sz="2200" i="1" spc="-5" dirty="0">
                <a:latin typeface="Gill Sans MT"/>
                <a:cs typeface="Gill Sans MT"/>
              </a:rPr>
              <a:t>ity </a:t>
            </a:r>
            <a:r>
              <a:rPr sz="2200" i="1" spc="-15" dirty="0">
                <a:latin typeface="Gill Sans MT"/>
                <a:cs typeface="Gill Sans MT"/>
              </a:rPr>
              <a:t>+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Even</a:t>
            </a:r>
            <a:r>
              <a:rPr sz="2200" i="1" spc="-10" dirty="0">
                <a:latin typeface="Gill Sans MT"/>
                <a:cs typeface="Gill Sans MT"/>
              </a:rPr>
              <a:t>ts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711517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Contr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bute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ated</a:t>
            </a:r>
            <a:r>
              <a:rPr sz="3000" spc="-5" dirty="0">
                <a:latin typeface="Gill Sans MT"/>
                <a:cs typeface="Gill Sans MT"/>
              </a:rPr>
              <a:t> O</a:t>
            </a:r>
            <a:r>
              <a:rPr sz="3000" spc="0" dirty="0">
                <a:latin typeface="Gill Sans MT"/>
                <a:cs typeface="Gill Sans MT"/>
              </a:rPr>
              <a:t>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-15" dirty="0">
                <a:latin typeface="Gill Sans MT"/>
                <a:cs typeface="Gill Sans MT"/>
              </a:rPr>
              <a:t>ects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273240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ema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15" dirty="0">
                <a:latin typeface="Gill Sans MT"/>
                <a:cs typeface="Gill Sans MT"/>
              </a:rPr>
              <a:t>sts: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068" y="2405716"/>
            <a:ext cx="202565" cy="608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8169" y="2572725"/>
            <a:ext cx="6292215" cy="195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u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er</a:t>
            </a:r>
            <a:r>
              <a:rPr sz="2300" b="1" spc="-4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@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  <a:hlinkClick r:id="rId2"/>
              </a:rPr>
              <a:t>g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3000" spc="-15" dirty="0">
                <a:latin typeface="Gill Sans MT"/>
                <a:cs typeface="Gill Sans MT"/>
              </a:rPr>
              <a:t>usage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quest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he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90" dirty="0">
                <a:latin typeface="Gill Sans MT"/>
                <a:cs typeface="Gill Sans MT"/>
              </a:rPr>
              <a:t>p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announcements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500"/>
              </a:lnSpc>
            </a:pPr>
            <a:endParaRPr sz="1500"/>
          </a:p>
          <a:p>
            <a:pPr marL="12700">
              <a:lnSpc>
                <a:spcPct val="100000"/>
              </a:lnSpc>
            </a:pP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e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v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@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r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  <a:hlinkClick r:id="rId3"/>
              </a:rPr>
              <a:t>g</a:t>
            </a:r>
            <a:endParaRPr sz="23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peop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-20" dirty="0">
                <a:latin typeface="Gill Sans MT"/>
                <a:cs typeface="Gill Sans MT"/>
              </a:rPr>
              <a:t>ho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-15" dirty="0">
                <a:latin typeface="Gill Sans MT"/>
                <a:cs typeface="Gill Sans MT"/>
              </a:rPr>
              <a:t>ant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contr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bute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code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068" y="3536016"/>
            <a:ext cx="202565" cy="608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0" y="532643"/>
            <a:ext cx="26612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Ema</a:t>
            </a:r>
            <a:r>
              <a:rPr sz="2200" i="1" spc="-5" dirty="0">
                <a:latin typeface="Gill Sans MT"/>
                <a:cs typeface="Gill Sans MT"/>
              </a:rPr>
              <a:t>il </a:t>
            </a:r>
            <a:r>
              <a:rPr sz="2200" i="1" spc="-10" dirty="0">
                <a:latin typeface="Gill Sans MT"/>
                <a:cs typeface="Gill Sans MT"/>
              </a:rPr>
              <a:t>Lists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3151" y="1510518"/>
            <a:ext cx="2753766" cy="449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5914" y="2667885"/>
            <a:ext cx="1728241" cy="2167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5914" y="2667883"/>
            <a:ext cx="1728241" cy="2167333"/>
          </a:xfrm>
          <a:custGeom>
            <a:avLst/>
            <a:gdLst/>
            <a:ahLst/>
            <a:cxnLst/>
            <a:rect l="l" t="t" r="r" b="b"/>
            <a:pathLst>
              <a:path w="1728241" h="2167333">
                <a:moveTo>
                  <a:pt x="0" y="0"/>
                </a:moveTo>
                <a:lnTo>
                  <a:pt x="1728241" y="0"/>
                </a:lnTo>
                <a:lnTo>
                  <a:pt x="1728241" y="2167333"/>
                </a:lnTo>
                <a:lnTo>
                  <a:pt x="0" y="21673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2100" y="5091572"/>
            <a:ext cx="2550160" cy="1520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73430">
              <a:lnSpc>
                <a:spcPct val="95700"/>
              </a:lnSpc>
            </a:pPr>
            <a:r>
              <a:rPr sz="1800" i="1" spc="-85" dirty="0">
                <a:latin typeface="Gill Sans MT"/>
                <a:cs typeface="Gill Sans MT"/>
              </a:rPr>
              <a:t>F</a:t>
            </a:r>
            <a:r>
              <a:rPr sz="1800" i="1" spc="0" dirty="0">
                <a:latin typeface="Gill Sans MT"/>
                <a:cs typeface="Gill Sans MT"/>
              </a:rPr>
              <a:t>a</a:t>
            </a:r>
            <a:r>
              <a:rPr sz="1800" i="1" spc="-10" dirty="0">
                <a:latin typeface="Gill Sans MT"/>
                <a:cs typeface="Gill Sans MT"/>
              </a:rPr>
              <a:t>st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5" dirty="0">
                <a:latin typeface="Gill Sans MT"/>
                <a:cs typeface="Gill Sans MT"/>
              </a:rPr>
              <a:t>Da</a:t>
            </a:r>
            <a:r>
              <a:rPr sz="1800" i="1" spc="-5" dirty="0">
                <a:latin typeface="Gill Sans MT"/>
                <a:cs typeface="Gill Sans MT"/>
              </a:rPr>
              <a:t>ta </a:t>
            </a:r>
            <a:r>
              <a:rPr sz="1800" i="1" spc="0" dirty="0">
                <a:latin typeface="Gill Sans MT"/>
                <a:cs typeface="Gill Sans MT"/>
              </a:rPr>
              <a:t>P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o</a:t>
            </a:r>
            <a:r>
              <a:rPr sz="1800" i="1" spc="-10" dirty="0">
                <a:latin typeface="Gill Sans MT"/>
                <a:cs typeface="Gill Sans MT"/>
              </a:rPr>
              <a:t>cessing</a:t>
            </a:r>
            <a:r>
              <a:rPr sz="1800" i="1" spc="-5" dirty="0">
                <a:latin typeface="Gill Sans MT"/>
                <a:cs typeface="Gill Sans MT"/>
              </a:rPr>
              <a:t> with </a:t>
            </a:r>
            <a:r>
              <a:rPr sz="1800" i="1" spc="0" dirty="0">
                <a:latin typeface="Gill Sans MT"/>
                <a:cs typeface="Gill Sans MT"/>
              </a:rPr>
              <a:t>Spa</a:t>
            </a:r>
            <a:r>
              <a:rPr sz="1800" i="1" spc="-10" dirty="0">
                <a:latin typeface="Gill Sans MT"/>
                <a:cs typeface="Gill Sans MT"/>
              </a:rPr>
              <a:t>rk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b="1" spc="75" dirty="0">
                <a:latin typeface="Gill Sans MT"/>
                <a:cs typeface="Gill Sans MT"/>
              </a:rPr>
              <a:t>Holde</a:t>
            </a:r>
            <a:r>
              <a:rPr sz="1800" b="1" spc="80" dirty="0">
                <a:latin typeface="Gill Sans MT"/>
                <a:cs typeface="Gill Sans MT"/>
              </a:rPr>
              <a:t>n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110" dirty="0">
                <a:latin typeface="Gill Sans MT"/>
                <a:cs typeface="Gill Sans MT"/>
              </a:rPr>
              <a:t>Ka</a:t>
            </a:r>
            <a:r>
              <a:rPr sz="1800" b="1" spc="50" dirty="0">
                <a:latin typeface="Gill Sans MT"/>
                <a:cs typeface="Gill Sans MT"/>
              </a:rPr>
              <a:t>r</a:t>
            </a:r>
            <a:r>
              <a:rPr sz="1800" b="1" spc="90" dirty="0">
                <a:latin typeface="Gill Sans MT"/>
                <a:cs typeface="Gill Sans MT"/>
              </a:rPr>
              <a:t>au</a:t>
            </a:r>
            <a:r>
              <a:rPr sz="1800" b="1" spc="4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Packt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(2013)</a:t>
            </a:r>
            <a:endParaRPr sz="1800">
              <a:latin typeface="Gill Sans MT"/>
              <a:cs typeface="Gill Sans MT"/>
            </a:endParaRPr>
          </a:p>
          <a:p>
            <a:pPr marL="12700" marR="12700">
              <a:lnSpc>
                <a:spcPct val="100000"/>
              </a:lnSpc>
            </a:pP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sho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.o</a:t>
            </a:r>
            <a:r>
              <a:rPr sz="1500" b="1" spc="-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eill</a:t>
            </a:r>
            <a:r>
              <a:rPr sz="1500" b="1" spc="-1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.com/p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10" dirty="0">
                <a:solidFill>
                  <a:srgbClr val="0433FF"/>
                </a:solidFill>
                <a:latin typeface="Gill Sans MT"/>
                <a:cs typeface="Gill Sans MT"/>
              </a:rPr>
              <a:t>oduct/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9781782167068.do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5068" y="1718942"/>
            <a:ext cx="2550160" cy="1537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27075">
              <a:lnSpc>
                <a:spcPct val="97200"/>
              </a:lnSpc>
            </a:pPr>
            <a:r>
              <a:rPr sz="1800" i="1" dirty="0">
                <a:latin typeface="Gill Sans MT"/>
                <a:cs typeface="Gill Sans MT"/>
              </a:rPr>
              <a:t>P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-20" dirty="0">
                <a:latin typeface="Gill Sans MT"/>
                <a:cs typeface="Gill Sans MT"/>
              </a:rPr>
              <a:t>o</a:t>
            </a:r>
            <a:r>
              <a:rPr sz="1800" i="1" spc="-10" dirty="0">
                <a:latin typeface="Gill Sans MT"/>
                <a:cs typeface="Gill Sans MT"/>
              </a:rPr>
              <a:t>g</a:t>
            </a:r>
            <a:r>
              <a:rPr sz="1800" i="1" spc="-50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ammin</a:t>
            </a:r>
            <a:r>
              <a:rPr sz="1800" i="1" spc="-10" dirty="0">
                <a:latin typeface="Gill Sans MT"/>
                <a:cs typeface="Gill Sans MT"/>
              </a:rPr>
              <a:t>g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Scala </a:t>
            </a:r>
            <a:r>
              <a:rPr sz="1800" b="1" spc="55" dirty="0">
                <a:latin typeface="Gill Sans MT"/>
                <a:cs typeface="Gill Sans MT"/>
              </a:rPr>
              <a:t>De</a:t>
            </a:r>
            <a:r>
              <a:rPr sz="1800" b="1" spc="70" dirty="0">
                <a:latin typeface="Gill Sans MT"/>
                <a:cs typeface="Gill Sans MT"/>
              </a:rPr>
              <a:t>a</a:t>
            </a:r>
            <a:r>
              <a:rPr sz="1800" b="1" spc="90" dirty="0">
                <a:latin typeface="Gill Sans MT"/>
                <a:cs typeface="Gill Sans MT"/>
              </a:rPr>
              <a:t>n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-35" dirty="0">
                <a:latin typeface="Gill Sans MT"/>
                <a:cs typeface="Gill Sans MT"/>
              </a:rPr>
              <a:t>W</a:t>
            </a:r>
            <a:r>
              <a:rPr sz="1800" b="1" spc="90" dirty="0">
                <a:latin typeface="Gill Sans MT"/>
                <a:cs typeface="Gill Sans MT"/>
              </a:rPr>
              <a:t>a</a:t>
            </a:r>
            <a:r>
              <a:rPr sz="1800" b="1" spc="65" dirty="0">
                <a:latin typeface="Gill Sans MT"/>
                <a:cs typeface="Gill Sans MT"/>
              </a:rPr>
              <a:t>mple</a:t>
            </a:r>
            <a:r>
              <a:rPr sz="1800" b="1" spc="-80" dirty="0">
                <a:latin typeface="Gill Sans MT"/>
                <a:cs typeface="Gill Sans MT"/>
              </a:rPr>
              <a:t>r</a:t>
            </a:r>
            <a:r>
              <a:rPr sz="1800" b="1" spc="50" dirty="0">
                <a:latin typeface="Gill Sans MT"/>
                <a:cs typeface="Gill Sans MT"/>
              </a:rPr>
              <a:t>,</a:t>
            </a:r>
            <a:r>
              <a:rPr sz="1800" b="1" spc="55" dirty="0">
                <a:latin typeface="Gill Sans MT"/>
                <a:cs typeface="Gill Sans MT"/>
              </a:rPr>
              <a:t> </a:t>
            </a:r>
            <a:r>
              <a:rPr sz="1800" b="1" spc="75" dirty="0">
                <a:latin typeface="Gill Sans MT"/>
                <a:cs typeface="Gill Sans MT"/>
              </a:rPr>
              <a:t>Ale</a:t>
            </a:r>
            <a:r>
              <a:rPr sz="1800" b="1" spc="105" dirty="0">
                <a:latin typeface="Gill Sans MT"/>
                <a:cs typeface="Gill Sans MT"/>
              </a:rPr>
              <a:t>x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15" dirty="0">
                <a:latin typeface="Gill Sans MT"/>
                <a:cs typeface="Gill Sans MT"/>
              </a:rPr>
              <a:t>P</a:t>
            </a:r>
            <a:r>
              <a:rPr sz="1800" b="1" spc="65" dirty="0">
                <a:latin typeface="Gill Sans MT"/>
                <a:cs typeface="Gill Sans MT"/>
              </a:rPr>
              <a:t>a</a:t>
            </a:r>
            <a:r>
              <a:rPr sz="1800" b="1" spc="105" dirty="0">
                <a:latin typeface="Gill Sans MT"/>
                <a:cs typeface="Gill Sans MT"/>
              </a:rPr>
              <a:t>yn</a:t>
            </a:r>
            <a:r>
              <a:rPr sz="1800" b="1" spc="75" dirty="0">
                <a:latin typeface="Gill Sans MT"/>
                <a:cs typeface="Gill Sans MT"/>
              </a:rPr>
              <a:t>e</a:t>
            </a:r>
            <a:r>
              <a:rPr sz="1800" b="1" spc="40" dirty="0">
                <a:latin typeface="Gill Sans MT"/>
                <a:cs typeface="Gill Sans MT"/>
              </a:rPr>
              <a:t> </a:t>
            </a:r>
            <a:r>
              <a:rPr sz="1800" spc="40" dirty="0">
                <a:latin typeface="Gill Sans MT"/>
                <a:cs typeface="Gill Sans MT"/>
              </a:rPr>
              <a:t>O’Reil</a:t>
            </a:r>
            <a:r>
              <a:rPr sz="1800" spc="-20" dirty="0">
                <a:latin typeface="Gill Sans MT"/>
                <a:cs typeface="Gill Sans MT"/>
              </a:rPr>
              <a:t>l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(2009)</a:t>
            </a:r>
            <a:endParaRPr sz="1800">
              <a:latin typeface="Gill Sans MT"/>
              <a:cs typeface="Gill Sans MT"/>
            </a:endParaRPr>
          </a:p>
          <a:p>
            <a:pPr marL="12700" marR="12700">
              <a:lnSpc>
                <a:spcPct val="100000"/>
              </a:lnSpc>
            </a:pP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sho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.o</a:t>
            </a:r>
            <a:r>
              <a:rPr sz="1500" b="1" spc="-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eill</a:t>
            </a:r>
            <a:r>
              <a:rPr sz="1500" b="1" spc="-1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.com/p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10" dirty="0">
                <a:solidFill>
                  <a:srgbClr val="0433FF"/>
                </a:solidFill>
                <a:latin typeface="Gill Sans MT"/>
                <a:cs typeface="Gill Sans MT"/>
              </a:rPr>
              <a:t>oduct/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9780596155964.do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1794" y="2470229"/>
            <a:ext cx="2605373" cy="4345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4557" y="3598800"/>
            <a:ext cx="1579848" cy="2071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4557" y="3598800"/>
            <a:ext cx="1579848" cy="2071357"/>
          </a:xfrm>
          <a:custGeom>
            <a:avLst/>
            <a:gdLst/>
            <a:ahLst/>
            <a:cxnLst/>
            <a:rect l="l" t="t" r="r" b="b"/>
            <a:pathLst>
              <a:path w="1579848" h="2071357">
                <a:moveTo>
                  <a:pt x="0" y="0"/>
                </a:moveTo>
                <a:lnTo>
                  <a:pt x="1579848" y="0"/>
                </a:lnTo>
                <a:lnTo>
                  <a:pt x="1579848" y="2071357"/>
                </a:lnTo>
                <a:lnTo>
                  <a:pt x="0" y="207135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50310" y="5175083"/>
            <a:ext cx="1903730" cy="1045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8200"/>
              </a:lnSpc>
            </a:pPr>
            <a:r>
              <a:rPr sz="1800" i="1" dirty="0">
                <a:latin typeface="Gill Sans MT"/>
                <a:cs typeface="Gill Sans MT"/>
              </a:rPr>
              <a:t>Spa</a:t>
            </a:r>
            <a:r>
              <a:rPr sz="1800" i="1" spc="-10" dirty="0">
                <a:latin typeface="Gill Sans MT"/>
                <a:cs typeface="Gill Sans MT"/>
              </a:rPr>
              <a:t>rk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in</a:t>
            </a:r>
            <a:r>
              <a:rPr sz="1800" i="1" spc="-14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Action </a:t>
            </a:r>
            <a:r>
              <a:rPr sz="1800" b="1" spc="35" dirty="0">
                <a:latin typeface="Gill Sans MT"/>
                <a:cs typeface="Gill Sans MT"/>
              </a:rPr>
              <a:t>Ch</a:t>
            </a:r>
            <a:r>
              <a:rPr sz="1800" b="1" spc="-60" dirty="0">
                <a:latin typeface="Gill Sans MT"/>
                <a:cs typeface="Gill Sans MT"/>
              </a:rPr>
              <a:t>r</a:t>
            </a:r>
            <a:r>
              <a:rPr sz="1800" b="1" spc="80" dirty="0">
                <a:latin typeface="Gill Sans MT"/>
                <a:cs typeface="Gill Sans MT"/>
              </a:rPr>
              <a:t>is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65" dirty="0">
                <a:latin typeface="Gill Sans MT"/>
                <a:cs typeface="Gill Sans MT"/>
              </a:rPr>
              <a:t>F</a:t>
            </a:r>
            <a:r>
              <a:rPr sz="1800" b="1" spc="-35" dirty="0">
                <a:latin typeface="Gill Sans MT"/>
                <a:cs typeface="Gill Sans MT"/>
              </a:rPr>
              <a:t>r</a:t>
            </a:r>
            <a:r>
              <a:rPr sz="1800" b="1" spc="45" dirty="0">
                <a:latin typeface="Gill Sans MT"/>
                <a:cs typeface="Gill Sans MT"/>
              </a:rPr>
              <a:t>e</a:t>
            </a:r>
            <a:r>
              <a:rPr sz="1800" b="1" spc="70" dirty="0">
                <a:latin typeface="Gill Sans MT"/>
                <a:cs typeface="Gill Sans MT"/>
              </a:rPr>
              <a:t>g</a:t>
            </a:r>
            <a:r>
              <a:rPr sz="1800" b="1" spc="90" dirty="0">
                <a:latin typeface="Gill Sans MT"/>
                <a:cs typeface="Gill Sans MT"/>
              </a:rPr>
              <a:t>ly</a:t>
            </a:r>
            <a:r>
              <a:rPr sz="1800" b="1" spc="6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Manni</a:t>
            </a:r>
            <a:r>
              <a:rPr sz="1800" spc="-10" dirty="0">
                <a:latin typeface="Gill Sans MT"/>
                <a:cs typeface="Gill Sans MT"/>
              </a:rPr>
              <a:t>ng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(2015*) 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ki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1985" y="1681393"/>
            <a:ext cx="2550160" cy="180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29615">
              <a:lnSpc>
                <a:spcPct val="97200"/>
              </a:lnSpc>
            </a:pPr>
            <a:r>
              <a:rPr sz="1800" i="1" dirty="0">
                <a:latin typeface="Gill Sans MT"/>
                <a:cs typeface="Gill Sans MT"/>
              </a:rPr>
              <a:t>Learnin</a:t>
            </a:r>
            <a:r>
              <a:rPr sz="1800" i="1" spc="-10" dirty="0">
                <a:latin typeface="Gill Sans MT"/>
                <a:cs typeface="Gill Sans MT"/>
              </a:rPr>
              <a:t>g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Spa</a:t>
            </a:r>
            <a:r>
              <a:rPr sz="1800" i="1" spc="-10" dirty="0">
                <a:latin typeface="Gill Sans MT"/>
                <a:cs typeface="Gill Sans MT"/>
              </a:rPr>
              <a:t>rk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b="1" spc="75" dirty="0">
                <a:latin typeface="Gill Sans MT"/>
                <a:cs typeface="Gill Sans MT"/>
              </a:rPr>
              <a:t>Holde</a:t>
            </a:r>
            <a:r>
              <a:rPr sz="1800" b="1" spc="80" dirty="0">
                <a:latin typeface="Gill Sans MT"/>
                <a:cs typeface="Gill Sans MT"/>
              </a:rPr>
              <a:t>n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110" dirty="0">
                <a:latin typeface="Gill Sans MT"/>
                <a:cs typeface="Gill Sans MT"/>
              </a:rPr>
              <a:t>Ka</a:t>
            </a:r>
            <a:r>
              <a:rPr sz="1800" b="1" spc="50" dirty="0">
                <a:latin typeface="Gill Sans MT"/>
                <a:cs typeface="Gill Sans MT"/>
              </a:rPr>
              <a:t>r</a:t>
            </a:r>
            <a:r>
              <a:rPr sz="1800" b="1" spc="90" dirty="0">
                <a:latin typeface="Gill Sans MT"/>
                <a:cs typeface="Gill Sans MT"/>
              </a:rPr>
              <a:t>a</a:t>
            </a:r>
            <a:r>
              <a:rPr sz="1800" b="1" spc="60" dirty="0">
                <a:latin typeface="Gill Sans MT"/>
                <a:cs typeface="Gill Sans MT"/>
              </a:rPr>
              <a:t>u,</a:t>
            </a:r>
            <a:r>
              <a:rPr sz="1800" b="1" spc="40" dirty="0">
                <a:latin typeface="Gill Sans MT"/>
                <a:cs typeface="Gill Sans MT"/>
              </a:rPr>
              <a:t> </a:t>
            </a:r>
            <a:r>
              <a:rPr sz="1800" b="1" spc="85" dirty="0">
                <a:latin typeface="Gill Sans MT"/>
                <a:cs typeface="Gill Sans MT"/>
              </a:rPr>
              <a:t>An</a:t>
            </a:r>
            <a:r>
              <a:rPr sz="1800" b="1" spc="90" dirty="0">
                <a:latin typeface="Gill Sans MT"/>
                <a:cs typeface="Gill Sans MT"/>
              </a:rPr>
              <a:t>d</a:t>
            </a:r>
            <a:r>
              <a:rPr sz="1800" b="1" spc="125" dirty="0">
                <a:latin typeface="Gill Sans MT"/>
                <a:cs typeface="Gill Sans MT"/>
              </a:rPr>
              <a:t>y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60" dirty="0">
                <a:latin typeface="Gill Sans MT"/>
                <a:cs typeface="Gill Sans MT"/>
              </a:rPr>
              <a:t>K</a:t>
            </a:r>
            <a:r>
              <a:rPr sz="1800" b="1" spc="40" dirty="0">
                <a:latin typeface="Gill Sans MT"/>
                <a:cs typeface="Gill Sans MT"/>
              </a:rPr>
              <a:t>o</a:t>
            </a:r>
            <a:r>
              <a:rPr sz="1800" b="1" spc="90" dirty="0">
                <a:latin typeface="Gill Sans MT"/>
                <a:cs typeface="Gill Sans MT"/>
              </a:rPr>
              <a:t>win</a:t>
            </a:r>
            <a:r>
              <a:rPr sz="1800" b="1" spc="100" dirty="0">
                <a:latin typeface="Gill Sans MT"/>
                <a:cs typeface="Gill Sans MT"/>
              </a:rPr>
              <a:t>s</a:t>
            </a:r>
            <a:r>
              <a:rPr sz="1800" b="1" spc="110" dirty="0">
                <a:latin typeface="Gill Sans MT"/>
                <a:cs typeface="Gill Sans MT"/>
              </a:rPr>
              <a:t>ki</a:t>
            </a:r>
            <a:r>
              <a:rPr sz="1800" b="1" spc="50" dirty="0">
                <a:latin typeface="Gill Sans MT"/>
                <a:cs typeface="Gill Sans MT"/>
              </a:rPr>
              <a:t>,</a:t>
            </a:r>
            <a:r>
              <a:rPr sz="1800" b="1" spc="55" dirty="0">
                <a:latin typeface="Gill Sans MT"/>
                <a:cs typeface="Gill Sans MT"/>
              </a:rPr>
              <a:t> </a:t>
            </a:r>
            <a:r>
              <a:rPr sz="1800" b="1" spc="85" dirty="0">
                <a:latin typeface="Gill Sans MT"/>
                <a:cs typeface="Gill Sans MT"/>
              </a:rPr>
              <a:t>Ma</a:t>
            </a:r>
            <a:r>
              <a:rPr sz="1800" b="1" spc="105" dirty="0">
                <a:latin typeface="Gill Sans MT"/>
                <a:cs typeface="Gill Sans MT"/>
              </a:rPr>
              <a:t>t</a:t>
            </a:r>
            <a:r>
              <a:rPr sz="1800" b="1" spc="75" dirty="0">
                <a:latin typeface="Gill Sans MT"/>
                <a:cs typeface="Gill Sans MT"/>
              </a:rPr>
              <a:t>e</a:t>
            </a:r>
            <a:r>
              <a:rPr sz="1800" b="1" spc="55" dirty="0">
                <a:latin typeface="Gill Sans MT"/>
                <a:cs typeface="Gill Sans MT"/>
              </a:rPr>
              <a:t>i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60" dirty="0">
                <a:latin typeface="Gill Sans MT"/>
                <a:cs typeface="Gill Sans MT"/>
              </a:rPr>
              <a:t>Z</a:t>
            </a:r>
            <a:r>
              <a:rPr sz="1800" b="1" spc="70" dirty="0">
                <a:latin typeface="Gill Sans MT"/>
                <a:cs typeface="Gill Sans MT"/>
              </a:rPr>
              <a:t>a</a:t>
            </a:r>
            <a:r>
              <a:rPr sz="1800" b="1" spc="90" dirty="0">
                <a:latin typeface="Gill Sans MT"/>
                <a:cs typeface="Gill Sans MT"/>
              </a:rPr>
              <a:t>ha</a:t>
            </a:r>
            <a:r>
              <a:rPr sz="1800" b="1" spc="0" dirty="0">
                <a:latin typeface="Gill Sans MT"/>
                <a:cs typeface="Gill Sans MT"/>
              </a:rPr>
              <a:t>r</a:t>
            </a:r>
            <a:r>
              <a:rPr sz="1800" b="1" spc="55" dirty="0">
                <a:latin typeface="Gill Sans MT"/>
                <a:cs typeface="Gill Sans MT"/>
              </a:rPr>
              <a:t>i</a:t>
            </a:r>
            <a:r>
              <a:rPr sz="1800" b="1" spc="65" dirty="0">
                <a:latin typeface="Gill Sans MT"/>
                <a:cs typeface="Gill Sans MT"/>
              </a:rPr>
              <a:t>a</a:t>
            </a:r>
            <a:r>
              <a:rPr sz="1800" b="1" spc="35" dirty="0">
                <a:latin typeface="Gill Sans MT"/>
                <a:cs typeface="Gill Sans MT"/>
              </a:rPr>
              <a:t> </a:t>
            </a:r>
            <a:r>
              <a:rPr sz="1800" spc="35" dirty="0">
                <a:latin typeface="Gill Sans MT"/>
                <a:cs typeface="Gill Sans MT"/>
              </a:rPr>
              <a:t>O’Reil</a:t>
            </a:r>
            <a:r>
              <a:rPr sz="1800" spc="-20" dirty="0">
                <a:latin typeface="Gill Sans MT"/>
                <a:cs typeface="Gill Sans MT"/>
              </a:rPr>
              <a:t>l</a:t>
            </a:r>
            <a:r>
              <a:rPr sz="1800" spc="-10" dirty="0">
                <a:latin typeface="Gill Sans MT"/>
                <a:cs typeface="Gill Sans MT"/>
              </a:rPr>
              <a:t>y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(2015*)</a:t>
            </a:r>
            <a:endParaRPr sz="1800">
              <a:latin typeface="Gill Sans MT"/>
              <a:cs typeface="Gill Sans MT"/>
            </a:endParaRPr>
          </a:p>
          <a:p>
            <a:pPr marL="12700" marR="12700">
              <a:lnSpc>
                <a:spcPct val="100000"/>
              </a:lnSpc>
            </a:pP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sho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.o</a:t>
            </a:r>
            <a:r>
              <a:rPr sz="1500" b="1" spc="-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eill</a:t>
            </a:r>
            <a:r>
              <a:rPr sz="1500" b="1" spc="-1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.com/p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10" dirty="0">
                <a:solidFill>
                  <a:srgbClr val="0433FF"/>
                </a:solidFill>
                <a:latin typeface="Gill Sans MT"/>
                <a:cs typeface="Gill Sans MT"/>
              </a:rPr>
              <a:t>oduct/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0636920028512.do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68703" y="2462608"/>
            <a:ext cx="2612638" cy="4360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1466" y="3594037"/>
            <a:ext cx="1587113" cy="2080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81466" y="3594037"/>
            <a:ext cx="1587113" cy="2080882"/>
          </a:xfrm>
          <a:custGeom>
            <a:avLst/>
            <a:gdLst/>
            <a:ahLst/>
            <a:cxnLst/>
            <a:rect l="l" t="t" r="r" b="b"/>
            <a:pathLst>
              <a:path w="1587113" h="2080882">
                <a:moveTo>
                  <a:pt x="0" y="0"/>
                </a:moveTo>
                <a:lnTo>
                  <a:pt x="1587113" y="0"/>
                </a:lnTo>
                <a:lnTo>
                  <a:pt x="1587113" y="2080882"/>
                </a:lnTo>
                <a:lnTo>
                  <a:pt x="0" y="208088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60" dirty="0">
                <a:latin typeface="Gill Sans MT"/>
                <a:cs typeface="Gill Sans MT"/>
              </a:rPr>
              <a:t>mm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90" dirty="0">
                <a:latin typeface="Gill Sans MT"/>
                <a:cs typeface="Gill Sans MT"/>
              </a:rPr>
              <a:t>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r>
              <a:rPr sz="2200" i="1" spc="-5" dirty="0">
                <a:latin typeface="Gill Sans MT"/>
                <a:cs typeface="Gill Sans MT"/>
              </a:rPr>
              <a:t>u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45" dirty="0">
                <a:latin typeface="Gill Sans MT"/>
                <a:cs typeface="Gill Sans MT"/>
              </a:rPr>
              <a:t>g</a:t>
            </a:r>
            <a:r>
              <a:rPr sz="2200" i="1" spc="-10" dirty="0">
                <a:latin typeface="Gill Sans MT"/>
                <a:cs typeface="Gill Sans MT"/>
              </a:rPr>
              <a:t>ested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Books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+</a:t>
            </a:r>
            <a:r>
              <a:rPr sz="2200" i="1" spc="-33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Videos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518138"/>
            <a:ext cx="2607235" cy="448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5600" y="2672646"/>
            <a:ext cx="1739900" cy="21533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414" y="2672646"/>
            <a:ext cx="1745058" cy="2157808"/>
          </a:xfrm>
          <a:custGeom>
            <a:avLst/>
            <a:gdLst/>
            <a:ahLst/>
            <a:cxnLst/>
            <a:rect l="l" t="t" r="r" b="b"/>
            <a:pathLst>
              <a:path w="1745058" h="2157808">
                <a:moveTo>
                  <a:pt x="0" y="0"/>
                </a:moveTo>
                <a:lnTo>
                  <a:pt x="0" y="2157808"/>
                </a:lnTo>
                <a:lnTo>
                  <a:pt x="1745058" y="2157808"/>
                </a:lnTo>
                <a:lnTo>
                  <a:pt x="1745058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9985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9276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3676" y="4917427"/>
            <a:ext cx="1162058" cy="100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3575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9685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9686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8976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8977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73376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3377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5923" y="4979766"/>
            <a:ext cx="2090420" cy="572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571625">
              <a:lnSpc>
                <a:spcPct val="1311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 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3425" y="365987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7725" y="6530071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9368" y="1378925"/>
            <a:ext cx="6720205" cy="889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30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sta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runn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uster… subm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code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uated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t: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5194300"/>
          </a:xfrm>
          <a:custGeom>
            <a:avLst/>
            <a:gdLst/>
            <a:ahLst/>
            <a:cxnLst/>
            <a:rect l="l" t="t" r="r" b="b"/>
            <a:pathLst>
              <a:path w="10160000" h="5194300">
                <a:moveTo>
                  <a:pt x="0" y="5194300"/>
                </a:moveTo>
                <a:lnTo>
                  <a:pt x="10160000" y="5194300"/>
                </a:lnTo>
                <a:lnTo>
                  <a:pt x="10160000" y="0"/>
                </a:lnTo>
                <a:lnTo>
                  <a:pt x="0" y="0"/>
                </a:lnTo>
                <a:lnTo>
                  <a:pt x="0" y="51943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1090209"/>
            <a:ext cx="4495800" cy="57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3700" b="1" spc="170" dirty="0">
                <a:solidFill>
                  <a:srgbClr val="FFFFFF"/>
                </a:solidFill>
                <a:latin typeface="Gill Sans MT"/>
                <a:cs typeface="Gill Sans MT"/>
              </a:rPr>
              <a:t>slides by</a:t>
            </a:r>
            <a:r>
              <a:rPr sz="3700" b="1" spc="120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endParaRPr sz="37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6250" marR="12700">
              <a:lnSpc>
                <a:spcPct val="139600"/>
              </a:lnSpc>
            </a:pPr>
            <a:r>
              <a:rPr sz="37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r>
              <a:rPr sz="3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ac</a:t>
            </a:r>
            <a:r>
              <a:rPr sz="37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o </a:t>
            </a:r>
            <a:r>
              <a:rPr sz="37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  <a:r>
              <a:rPr sz="3700" spc="-9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37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3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37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n </a:t>
            </a:r>
            <a:r>
              <a:rPr sz="3700" spc="0" dirty="0">
                <a:solidFill>
                  <a:srgbClr val="74CED7"/>
                </a:solidFill>
                <a:latin typeface="Arial Rounded MT Bold"/>
                <a:cs typeface="Arial Rounded MT Bold"/>
              </a:rPr>
              <a:t>@p</a:t>
            </a:r>
            <a:r>
              <a:rPr sz="3700" spc="-5" dirty="0">
                <a:solidFill>
                  <a:srgbClr val="74CED7"/>
                </a:solidFill>
                <a:latin typeface="Arial Rounded MT Bold"/>
                <a:cs typeface="Arial Rounded MT Bold"/>
              </a:rPr>
              <a:t>ac</a:t>
            </a:r>
            <a:r>
              <a:rPr sz="3700" spc="0" dirty="0">
                <a:solidFill>
                  <a:srgbClr val="74CED7"/>
                </a:solidFill>
                <a:latin typeface="Arial Rounded MT Bold"/>
                <a:cs typeface="Arial Rounded MT Bold"/>
              </a:rPr>
              <a:t>oid lib</a:t>
            </a:r>
            <a:r>
              <a:rPr sz="3700" spc="-5" dirty="0">
                <a:solidFill>
                  <a:srgbClr val="74CED7"/>
                </a:solidFill>
                <a:latin typeface="Arial Rounded MT Bold"/>
                <a:cs typeface="Arial Rounded MT Bold"/>
              </a:rPr>
              <a:t>e</a:t>
            </a:r>
            <a:r>
              <a:rPr sz="3700" spc="0" dirty="0">
                <a:solidFill>
                  <a:srgbClr val="74CED7"/>
                </a:solidFill>
                <a:latin typeface="Arial Rounded MT Bold"/>
                <a:cs typeface="Arial Rounded MT Bold"/>
              </a:rPr>
              <a:t>r1</a:t>
            </a:r>
            <a:r>
              <a:rPr sz="3700" spc="-5" dirty="0">
                <a:solidFill>
                  <a:srgbClr val="74CED7"/>
                </a:solidFill>
                <a:latin typeface="Arial Rounded MT Bold"/>
                <a:cs typeface="Arial Rounded MT Bold"/>
              </a:rPr>
              <a:t>18</a:t>
            </a:r>
            <a:r>
              <a:rPr sz="3700" spc="0" dirty="0">
                <a:solidFill>
                  <a:srgbClr val="74CED7"/>
                </a:solidFill>
                <a:latin typeface="Arial Rounded MT Bold"/>
                <a:cs typeface="Arial Rounded MT Bold"/>
              </a:rPr>
              <a:t>.c</a:t>
            </a:r>
            <a:r>
              <a:rPr sz="3700" spc="-20" dirty="0">
                <a:solidFill>
                  <a:srgbClr val="74CED7"/>
                </a:solidFill>
                <a:latin typeface="Arial Rounded MT Bold"/>
                <a:cs typeface="Arial Rounded MT Bold"/>
              </a:rPr>
              <a:t>om/pxn/</a:t>
            </a:r>
            <a:endParaRPr sz="3700" dirty="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194300"/>
            <a:ext cx="10160000" cy="2425700"/>
          </a:xfrm>
          <a:custGeom>
            <a:avLst/>
            <a:gdLst/>
            <a:ahLst/>
            <a:cxnLst/>
            <a:rect l="l" t="t" r="r" b="b"/>
            <a:pathLst>
              <a:path w="10160000" h="2425700">
                <a:moveTo>
                  <a:pt x="0" y="0"/>
                </a:moveTo>
                <a:lnTo>
                  <a:pt x="10160000" y="0"/>
                </a:lnTo>
                <a:lnTo>
                  <a:pt x="10160000" y="2425700"/>
                </a:lnTo>
                <a:lnTo>
                  <a:pt x="0" y="2425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5497" y="5551067"/>
            <a:ext cx="3276600" cy="173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736" y="5420755"/>
            <a:ext cx="4732248" cy="1793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4020" y="958954"/>
            <a:ext cx="2452667" cy="4557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6783" y="2127360"/>
            <a:ext cx="1427142" cy="2204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16783" y="2127360"/>
            <a:ext cx="1427142" cy="2204140"/>
          </a:xfrm>
          <a:custGeom>
            <a:avLst/>
            <a:gdLst/>
            <a:ahLst/>
            <a:cxnLst/>
            <a:rect l="l" t="t" r="r" b="b"/>
            <a:pathLst>
              <a:path w="1427142" h="2204140">
                <a:moveTo>
                  <a:pt x="0" y="0"/>
                </a:moveTo>
                <a:lnTo>
                  <a:pt x="1427142" y="0"/>
                </a:lnTo>
                <a:lnTo>
                  <a:pt x="1427142" y="2204140"/>
                </a:lnTo>
                <a:lnTo>
                  <a:pt x="0" y="22041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35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26345" y="3394161"/>
            <a:ext cx="409511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22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5000" b="1" spc="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48310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00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-6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tt</a:t>
            </a:r>
            <a:r>
              <a:rPr sz="3600" b="1" spc="114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600" b="1" spc="5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7321550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spc="80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2600" b="1" spc="135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2600" b="1" spc="14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600" b="1" spc="155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2600" b="1" spc="9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2600" b="1" spc="80" dirty="0">
                <a:solidFill>
                  <a:srgbClr val="A6AAA9"/>
                </a:solidFill>
                <a:latin typeface="Gill Sans MT"/>
                <a:cs typeface="Gill Sans MT"/>
              </a:rPr>
              <a:t>ll</a:t>
            </a:r>
            <a:r>
              <a:rPr sz="2600" b="1" spc="14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2600" b="1" spc="4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600" b="1" spc="210" dirty="0">
                <a:solidFill>
                  <a:srgbClr val="A6AAA9"/>
                </a:solidFill>
                <a:latin typeface="Gill Sans MT"/>
                <a:cs typeface="Gill Sans MT"/>
              </a:rPr>
              <a:t>+</a:t>
            </a:r>
            <a:r>
              <a:rPr sz="2600" b="1" spc="4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600" b="1" spc="80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2600" b="1" spc="135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2600" b="1" spc="155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2600" b="1" spc="0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2600" b="1" spc="105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2600" b="1" spc="10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3206750"/>
            <a:ext cx="5651500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800" y="3771900"/>
            <a:ext cx="4889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9368" y="1375302"/>
            <a:ext cx="5474970" cy="31966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 dirty="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 dirty="0">
              <a:latin typeface="Courier New"/>
              <a:cs typeface="Courier New"/>
            </a:endParaRPr>
          </a:p>
          <a:p>
            <a:pPr marL="12700" marR="12700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 dirty="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950" i="1" baseline="2136" dirty="0">
                <a:solidFill>
                  <a:srgbClr val="999988"/>
                </a:solidFill>
                <a:latin typeface="Courier New"/>
                <a:cs typeface="Courier New"/>
              </a:rPr>
              <a:t>/</a:t>
            </a:r>
            <a:r>
              <a:rPr sz="1950" i="1" spc="-37" baseline="2136" dirty="0">
                <a:solidFill>
                  <a:srgbClr val="999988"/>
                </a:solidFill>
                <a:latin typeface="Courier New"/>
                <a:cs typeface="Courier New"/>
              </a:rPr>
              <a:t>/</a:t>
            </a:r>
            <a:r>
              <a:rPr sz="3000" b="1" spc="-95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950" i="1" spc="0" baseline="2136" dirty="0">
                <a:solidFill>
                  <a:srgbClr val="999988"/>
                </a:solidFill>
                <a:latin typeface="Courier New"/>
                <a:cs typeface="Courier New"/>
              </a:rPr>
              <a:t>a</a:t>
            </a:r>
            <a:r>
              <a:rPr sz="1950" i="1" spc="-682" baseline="2136" dirty="0">
                <a:solidFill>
                  <a:srgbClr val="999988"/>
                </a:solidFill>
                <a:latin typeface="Courier New"/>
                <a:cs typeface="Courier New"/>
              </a:rPr>
              <a:t>c</a:t>
            </a:r>
            <a:r>
              <a:rPr sz="3000" b="1" spc="-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950" i="1" spc="-480" baseline="2136" dirty="0">
                <a:solidFill>
                  <a:srgbClr val="999988"/>
                </a:solidFill>
                <a:latin typeface="Courier New"/>
                <a:cs typeface="Courier New"/>
              </a:rPr>
              <a:t>t</a:t>
            </a:r>
            <a:r>
              <a:rPr sz="3000" b="1" spc="-9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950" i="1" spc="0" baseline="2136" dirty="0">
                <a:solidFill>
                  <a:srgbClr val="999988"/>
                </a:solidFill>
                <a:latin typeface="Courier New"/>
                <a:cs typeface="Courier New"/>
              </a:rPr>
              <a:t>i</a:t>
            </a:r>
            <a:r>
              <a:rPr sz="1950" i="1" spc="-637" baseline="2136" dirty="0">
                <a:solidFill>
                  <a:srgbClr val="999988"/>
                </a:solidFill>
                <a:latin typeface="Courier New"/>
                <a:cs typeface="Courier New"/>
              </a:rPr>
              <a:t>o</a:t>
            </a:r>
            <a:r>
              <a:rPr sz="3000" b="1" spc="-108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950" i="1" spc="0" baseline="2136" dirty="0">
                <a:solidFill>
                  <a:srgbClr val="999988"/>
                </a:solidFill>
                <a:latin typeface="Courier New"/>
                <a:cs typeface="Courier New"/>
              </a:rPr>
              <a:t>n</a:t>
            </a:r>
            <a:r>
              <a:rPr sz="1950" i="1" spc="-682" baseline="2136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3000" b="1" spc="-130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950" i="1" spc="0" baseline="2136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r>
              <a:rPr sz="1950" i="1" spc="-157" baseline="2136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3000" b="1" spc="165" dirty="0">
                <a:solidFill>
                  <a:srgbClr val="FFFFFF"/>
                </a:solidFill>
                <a:latin typeface="Gill Sans MT"/>
                <a:cs typeface="Gill Sans MT"/>
              </a:rPr>
              <a:t>ss</a:t>
            </a:r>
            <a:r>
              <a:rPr sz="3000" b="1" spc="9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000" b="1" spc="15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000" b="1" spc="4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000" b="1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00" b="1" spc="17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000" b="1" spc="15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000" b="1" spc="13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000" b="1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00" b="1" spc="114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000" b="1" spc="17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000" b="1" spc="15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000" b="1" spc="130" dirty="0">
                <a:solidFill>
                  <a:srgbClr val="FFFFFF"/>
                </a:solidFill>
                <a:latin typeface="Gill Sans MT"/>
                <a:cs typeface="Gill Sans MT"/>
              </a:rPr>
              <a:t>er</a:t>
            </a:r>
            <a:r>
              <a:rPr sz="3000" b="1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000" b="1" spc="15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000" b="1" spc="1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000" b="1" spc="8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000" b="1" spc="18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3000" dirty="0">
              <a:latin typeface="Gill Sans MT"/>
              <a:cs typeface="Gill Sans MT"/>
            </a:endParaRPr>
          </a:p>
          <a:p>
            <a:pPr marL="12700">
              <a:lnSpc>
                <a:spcPts val="142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"php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1466" y="3249603"/>
            <a:ext cx="121940" cy="241300"/>
          </a:xfrm>
          <a:custGeom>
            <a:avLst/>
            <a:gdLst/>
            <a:ahLst/>
            <a:cxnLst/>
            <a:rect l="l" t="t" r="r" b="b"/>
            <a:pathLst>
              <a:path w="121940" h="241300">
                <a:moveTo>
                  <a:pt x="0" y="0"/>
                </a:moveTo>
                <a:lnTo>
                  <a:pt x="121940" y="0"/>
                </a:lnTo>
                <a:lnTo>
                  <a:pt x="12194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E3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5346" y="3490903"/>
            <a:ext cx="121939" cy="241300"/>
          </a:xfrm>
          <a:custGeom>
            <a:avLst/>
            <a:gdLst/>
            <a:ahLst/>
            <a:cxnLst/>
            <a:rect l="l" t="t" r="r" b="b"/>
            <a:pathLst>
              <a:path w="121939" h="241300">
                <a:moveTo>
                  <a:pt x="0" y="0"/>
                </a:moveTo>
                <a:lnTo>
                  <a:pt x="121939" y="0"/>
                </a:lnTo>
                <a:lnTo>
                  <a:pt x="121939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E3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3105" y="3732203"/>
            <a:ext cx="121940" cy="241300"/>
          </a:xfrm>
          <a:custGeom>
            <a:avLst/>
            <a:gdLst/>
            <a:ahLst/>
            <a:cxnLst/>
            <a:rect l="l" t="t" r="r" b="b"/>
            <a:pathLst>
              <a:path w="121940" h="241300">
                <a:moveTo>
                  <a:pt x="0" y="0"/>
                </a:moveTo>
                <a:lnTo>
                  <a:pt x="121940" y="0"/>
                </a:lnTo>
                <a:lnTo>
                  <a:pt x="12194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E3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3105" y="3973503"/>
            <a:ext cx="121940" cy="241300"/>
          </a:xfrm>
          <a:custGeom>
            <a:avLst/>
            <a:gdLst/>
            <a:ahLst/>
            <a:cxnLst/>
            <a:rect l="l" t="t" r="r" b="b"/>
            <a:pathLst>
              <a:path w="121940" h="241300">
                <a:moveTo>
                  <a:pt x="0" y="0"/>
                </a:moveTo>
                <a:lnTo>
                  <a:pt x="121940" y="0"/>
                </a:lnTo>
                <a:lnTo>
                  <a:pt x="12194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E3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6985" y="4214803"/>
            <a:ext cx="121940" cy="241300"/>
          </a:xfrm>
          <a:custGeom>
            <a:avLst/>
            <a:gdLst/>
            <a:ahLst/>
            <a:cxnLst/>
            <a:rect l="l" t="t" r="r" b="b"/>
            <a:pathLst>
              <a:path w="121940" h="241300">
                <a:moveTo>
                  <a:pt x="0" y="0"/>
                </a:moveTo>
                <a:lnTo>
                  <a:pt x="121940" y="0"/>
                </a:lnTo>
                <a:lnTo>
                  <a:pt x="12194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E3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9368" y="2765257"/>
            <a:ext cx="6651432" cy="73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573020">
              <a:lnSpc>
                <a:spcPts val="1900"/>
              </a:lnSpc>
            </a:pPr>
            <a:r>
              <a:rPr sz="1600" dirty="0">
                <a:solidFill>
                  <a:srgbClr val="323332"/>
                </a:solidFill>
                <a:latin typeface="Courier New"/>
                <a:cs typeface="Courier New"/>
              </a:rPr>
              <a:t>scal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&gt;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toDebugString res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5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600" b="1" spc="0" dirty="0">
                <a:solidFill>
                  <a:srgbClr val="455588"/>
                </a:solidFill>
                <a:latin typeface="Courier New"/>
                <a:cs typeface="Courier New"/>
              </a:rPr>
              <a:t>String</a:t>
            </a:r>
            <a:r>
              <a:rPr sz="1600" b="1" spc="-5" dirty="0">
                <a:solidFill>
                  <a:srgbClr val="455588"/>
                </a:solidFill>
                <a:latin typeface="Courier New"/>
                <a:cs typeface="Courier New"/>
              </a:rPr>
              <a:t>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endParaRPr sz="1600" dirty="0">
              <a:latin typeface="Courier New"/>
              <a:cs typeface="Courier New"/>
            </a:endParaRPr>
          </a:p>
          <a:p>
            <a:pPr marL="12700">
              <a:lnSpc>
                <a:spcPts val="1839"/>
              </a:lnSpc>
            </a:pPr>
            <a:r>
              <a:rPr sz="1600" b="1" dirty="0">
                <a:solidFill>
                  <a:srgbClr val="455588"/>
                </a:solidFill>
                <a:latin typeface="Courier New"/>
                <a:cs typeface="Courier New"/>
              </a:rPr>
              <a:t>MappedRD</a:t>
            </a:r>
            <a:r>
              <a:rPr sz="1600" b="1" spc="-5" dirty="0">
                <a:solidFill>
                  <a:srgbClr val="455588"/>
                </a:solidFill>
                <a:latin typeface="Courier New"/>
                <a:cs typeface="Courier New"/>
              </a:rPr>
              <a:t>D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600" spc="0" dirty="0">
                <a:solidFill>
                  <a:srgbClr val="A61717"/>
                </a:solidFill>
                <a:latin typeface="Courier New"/>
                <a:cs typeface="Courier New"/>
              </a:rPr>
              <a:t>4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]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 map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&lt;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consol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&gt;</a:t>
            </a:r>
            <a:r>
              <a:rPr sz="1600" b="1" spc="-5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16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3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partition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3247" y="3478997"/>
            <a:ext cx="2342515" cy="266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55588"/>
                </a:solidFill>
                <a:latin typeface="Courier New"/>
                <a:cs typeface="Courier New"/>
              </a:rPr>
              <a:t>MappedRD</a:t>
            </a:r>
            <a:r>
              <a:rPr sz="1600" b="1" spc="-5" dirty="0">
                <a:solidFill>
                  <a:srgbClr val="455588"/>
                </a:solidFill>
                <a:latin typeface="Courier New"/>
                <a:cs typeface="Courier New"/>
              </a:rPr>
              <a:t>D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600" spc="0" dirty="0">
                <a:solidFill>
                  <a:srgbClr val="A61717"/>
                </a:solidFill>
                <a:latin typeface="Courier New"/>
                <a:cs typeface="Courier New"/>
              </a:rPr>
              <a:t>3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]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 map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2046" y="3489157"/>
            <a:ext cx="4781550" cy="73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56540" indent="0">
              <a:lnSpc>
                <a:spcPts val="1900"/>
              </a:lnSpc>
            </a:pPr>
            <a:r>
              <a:rPr sz="1600" dirty="0">
                <a:solidFill>
                  <a:srgbClr val="323332"/>
                </a:solidFill>
                <a:latin typeface="Courier New"/>
                <a:cs typeface="Courier New"/>
              </a:rPr>
              <a:t>at </a:t>
            </a:r>
            <a:r>
              <a:rPr sz="1600" b="1" dirty="0">
                <a:solidFill>
                  <a:srgbClr val="323332"/>
                </a:solidFill>
                <a:latin typeface="Courier New"/>
                <a:cs typeface="Courier New"/>
              </a:rPr>
              <a:t>&lt;</a:t>
            </a:r>
            <a:r>
              <a:rPr sz="1600" dirty="0">
                <a:solidFill>
                  <a:srgbClr val="323332"/>
                </a:solidFill>
                <a:latin typeface="Courier New"/>
                <a:cs typeface="Courier New"/>
              </a:rPr>
              <a:t>consol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&gt;</a:t>
            </a:r>
            <a:r>
              <a:rPr sz="1600" b="1" spc="-5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16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3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partition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) 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filter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&lt;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consol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&gt;</a:t>
            </a:r>
            <a:r>
              <a:rPr sz="1600" b="1" spc="-5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14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3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partition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600" dirty="0">
              <a:latin typeface="Courier New"/>
              <a:cs typeface="Courier New"/>
            </a:endParaRPr>
          </a:p>
          <a:p>
            <a:pPr marL="12700">
              <a:lnSpc>
                <a:spcPts val="1839"/>
              </a:lnSpc>
            </a:pPr>
            <a:r>
              <a:rPr sz="1600" dirty="0">
                <a:solidFill>
                  <a:srgbClr val="323332"/>
                </a:solidFill>
                <a:latin typeface="Courier New"/>
                <a:cs typeface="Courier New"/>
              </a:rPr>
              <a:t>textFile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&lt;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consol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&gt;</a:t>
            </a:r>
            <a:r>
              <a:rPr sz="1600" b="1" spc="-5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12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3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partition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7127" y="3720297"/>
            <a:ext cx="2098675" cy="266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err="1">
                <a:solidFill>
                  <a:srgbClr val="455588"/>
                </a:solidFill>
                <a:latin typeface="Courier New"/>
                <a:cs typeface="Courier New"/>
              </a:rPr>
              <a:t>FilteredRD</a:t>
            </a:r>
            <a:r>
              <a:rPr sz="1600" b="1" spc="-5" dirty="0" err="1">
                <a:solidFill>
                  <a:srgbClr val="455588"/>
                </a:solidFill>
                <a:latin typeface="Courier New"/>
                <a:cs typeface="Courier New"/>
              </a:rPr>
              <a:t>D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600" spc="0" dirty="0">
                <a:solidFill>
                  <a:srgbClr val="A61717"/>
                </a:solidFill>
                <a:latin typeface="Courier New"/>
                <a:cs typeface="Courier New"/>
              </a:rPr>
              <a:t>2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]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1007" y="3961597"/>
            <a:ext cx="1854835" cy="266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55588"/>
                </a:solidFill>
                <a:latin typeface="Courier New"/>
                <a:cs typeface="Courier New"/>
              </a:rPr>
              <a:t>MappedRD</a:t>
            </a:r>
            <a:r>
              <a:rPr sz="1600" b="1" spc="-5" dirty="0">
                <a:solidFill>
                  <a:srgbClr val="455588"/>
                </a:solidFill>
                <a:latin typeface="Courier New"/>
                <a:cs typeface="Courier New"/>
              </a:rPr>
              <a:t>D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600" spc="0" dirty="0">
                <a:solidFill>
                  <a:srgbClr val="A61717"/>
                </a:solidFill>
                <a:latin typeface="Courier New"/>
                <a:cs typeface="Courier New"/>
              </a:rPr>
              <a:t>1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]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4886" y="4202897"/>
            <a:ext cx="6732270" cy="266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55588"/>
                </a:solidFill>
                <a:latin typeface="Courier New"/>
                <a:cs typeface="Courier New"/>
              </a:rPr>
              <a:t>HadoopRD</a:t>
            </a:r>
            <a:r>
              <a:rPr sz="1600" b="1" spc="-5" dirty="0">
                <a:solidFill>
                  <a:srgbClr val="455588"/>
                </a:solidFill>
                <a:latin typeface="Courier New"/>
                <a:cs typeface="Courier New"/>
              </a:rPr>
              <a:t>D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600" spc="0" dirty="0">
                <a:solidFill>
                  <a:srgbClr val="A61717"/>
                </a:solidFill>
                <a:latin typeface="Courier New"/>
                <a:cs typeface="Courier New"/>
              </a:rPr>
              <a:t>0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]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 textFile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at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&lt;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consol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&gt;</a:t>
            </a:r>
            <a:r>
              <a:rPr sz="1600" b="1" spc="-5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12 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600" spc="0" dirty="0">
                <a:solidFill>
                  <a:srgbClr val="009999"/>
                </a:solidFill>
                <a:latin typeface="Courier New"/>
                <a:cs typeface="Courier New"/>
              </a:rPr>
              <a:t>3 </a:t>
            </a:r>
            <a:r>
              <a:rPr sz="1600" spc="0" dirty="0">
                <a:solidFill>
                  <a:srgbClr val="323332"/>
                </a:solidFill>
                <a:latin typeface="Courier New"/>
                <a:cs typeface="Courier New"/>
              </a:rPr>
              <a:t>partition</a:t>
            </a:r>
            <a:r>
              <a:rPr sz="16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6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9368" y="1378925"/>
            <a:ext cx="6830059" cy="890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po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ta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20" dirty="0">
                <a:latin typeface="Gill Sans MT"/>
                <a:cs typeface="Gill Sans MT"/>
              </a:rPr>
              <a:t>ook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trans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ormed</a:t>
            </a:r>
            <a:r>
              <a:rPr sz="3000" spc="-10" dirty="0">
                <a:latin typeface="Gill Sans MT"/>
                <a:cs typeface="Gill Sans MT"/>
              </a:rPr>
              <a:t> RDD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op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ap</a:t>
            </a:r>
            <a:r>
              <a:rPr sz="3000" i="1" spc="0" dirty="0">
                <a:latin typeface="Gill Sans MT"/>
                <a:cs typeface="Gill Sans MT"/>
              </a:rPr>
              <a:t>h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9985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9276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3676" y="4917427"/>
            <a:ext cx="1162058" cy="100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3575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9685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9686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8976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8977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73376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3377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5923" y="4979766"/>
            <a:ext cx="2090420" cy="572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571625">
              <a:lnSpc>
                <a:spcPct val="1311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 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17725" y="6530071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2800" y="3873500"/>
            <a:ext cx="5651500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3800" y="4127500"/>
            <a:ext cx="4889500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9368" y="1375303"/>
            <a:ext cx="6302375" cy="314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  <a:p>
            <a:pPr marL="12700" marR="840105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 marR="12700" algn="r">
              <a:lnSpc>
                <a:spcPct val="100000"/>
              </a:lnSpc>
              <a:spcBef>
                <a:spcPts val="225"/>
              </a:spcBef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214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300" spc="-2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602" baseline="-2037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555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4500" b="1" spc="-1462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957" baseline="-2037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10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21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-32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757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b="1" spc="-185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362" baseline="-2037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552" baseline="-2037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282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3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1845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2227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h</a:t>
            </a:r>
            <a:r>
              <a:rPr sz="1300" spc="-620" dirty="0">
                <a:solidFill>
                  <a:srgbClr val="DD2244"/>
                </a:solidFill>
                <a:latin typeface="Courier New"/>
                <a:cs typeface="Courier New"/>
              </a:rPr>
              <a:t>p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26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455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41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4500" b="1" spc="-2017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2400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u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102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300" b="1" spc="-58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32" baseline="-203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4500" b="1" spc="225" baseline="-2037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4500" b="1" spc="127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500" b="1" spc="270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2037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9985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9276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3676" y="4917427"/>
            <a:ext cx="1162058" cy="100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3575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9685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9686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5923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8976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8977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3376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3377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7726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4826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2026" y="69110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9368" y="1375303"/>
            <a:ext cx="6302375" cy="2511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  <a:p>
            <a:pPr marL="12700" marR="840105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 marR="12700" algn="r">
              <a:lnSpc>
                <a:spcPct val="100000"/>
              </a:lnSpc>
              <a:spcBef>
                <a:spcPts val="225"/>
              </a:spcBef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17827" y="504612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17725" y="6530071"/>
            <a:ext cx="664845" cy="58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17726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4826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2800" y="3873500"/>
            <a:ext cx="5651500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3800" y="4127500"/>
            <a:ext cx="4889500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19368" y="3889903"/>
            <a:ext cx="5038725" cy="62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214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300" spc="-2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602" baseline="-2037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555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4500" b="1" spc="-1462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957" baseline="-2037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10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21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-32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757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b="1" spc="-185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362" baseline="-2037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552" baseline="-2037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282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3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1845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2227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h</a:t>
            </a:r>
            <a:r>
              <a:rPr sz="1300" spc="-620" dirty="0">
                <a:solidFill>
                  <a:srgbClr val="DD2244"/>
                </a:solidFill>
                <a:latin typeface="Courier New"/>
                <a:cs typeface="Courier New"/>
              </a:rPr>
              <a:t>p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26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455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41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4500" b="1" spc="-2017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2400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u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102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300" b="1" spc="-58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32" baseline="-203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4500" b="1" spc="225" baseline="-2037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4500" b="1" spc="127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500" b="1" spc="270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2037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9985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9276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3676" y="4917427"/>
            <a:ext cx="1162058" cy="100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3575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9685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9686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5923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8976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8977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3376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3377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3275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7726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4826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2026" y="69110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17725" y="6530071"/>
            <a:ext cx="664845" cy="58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4826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75357" y="4455665"/>
            <a:ext cx="444709" cy="804298"/>
          </a:xfrm>
          <a:custGeom>
            <a:avLst/>
            <a:gdLst/>
            <a:ahLst/>
            <a:cxnLst/>
            <a:rect l="l" t="t" r="r" b="b"/>
            <a:pathLst>
              <a:path w="444709" h="804298">
                <a:moveTo>
                  <a:pt x="0" y="804298"/>
                </a:moveTo>
                <a:lnTo>
                  <a:pt x="4447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86723" y="4366751"/>
            <a:ext cx="82504" cy="107350"/>
          </a:xfrm>
          <a:custGeom>
            <a:avLst/>
            <a:gdLst/>
            <a:ahLst/>
            <a:cxnLst/>
            <a:rect l="l" t="t" r="r" b="b"/>
            <a:pathLst>
              <a:path w="82504" h="107350">
                <a:moveTo>
                  <a:pt x="82504" y="0"/>
                </a:moveTo>
                <a:lnTo>
                  <a:pt x="0" y="70478"/>
                </a:lnTo>
                <a:lnTo>
                  <a:pt x="66685" y="107350"/>
                </a:lnTo>
                <a:lnTo>
                  <a:pt x="82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86723" y="4366751"/>
            <a:ext cx="82504" cy="107350"/>
          </a:xfrm>
          <a:custGeom>
            <a:avLst/>
            <a:gdLst/>
            <a:ahLst/>
            <a:cxnLst/>
            <a:rect l="l" t="t" r="r" b="b"/>
            <a:pathLst>
              <a:path w="82504" h="107350">
                <a:moveTo>
                  <a:pt x="82504" y="0"/>
                </a:moveTo>
                <a:lnTo>
                  <a:pt x="0" y="70478"/>
                </a:lnTo>
                <a:lnTo>
                  <a:pt x="66685" y="107350"/>
                </a:lnTo>
                <a:lnTo>
                  <a:pt x="8250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2358" y="5374895"/>
            <a:ext cx="799216" cy="51955"/>
          </a:xfrm>
          <a:custGeom>
            <a:avLst/>
            <a:gdLst/>
            <a:ahLst/>
            <a:cxnLst/>
            <a:rect l="l" t="t" r="r" b="b"/>
            <a:pathLst>
              <a:path w="799216" h="51955">
                <a:moveTo>
                  <a:pt x="0" y="51955"/>
                </a:moveTo>
                <a:lnTo>
                  <a:pt x="79921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39103" y="5336876"/>
            <a:ext cx="103858" cy="76038"/>
          </a:xfrm>
          <a:custGeom>
            <a:avLst/>
            <a:gdLst/>
            <a:ahLst/>
            <a:cxnLst/>
            <a:rect l="l" t="t" r="r" b="b"/>
            <a:pathLst>
              <a:path w="103858" h="76038">
                <a:moveTo>
                  <a:pt x="0" y="0"/>
                </a:moveTo>
                <a:lnTo>
                  <a:pt x="4942" y="76038"/>
                </a:lnTo>
                <a:lnTo>
                  <a:pt x="103858" y="314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39104" y="5336876"/>
            <a:ext cx="103858" cy="76038"/>
          </a:xfrm>
          <a:custGeom>
            <a:avLst/>
            <a:gdLst/>
            <a:ahLst/>
            <a:cxnLst/>
            <a:rect l="l" t="t" r="r" b="b"/>
            <a:pathLst>
              <a:path w="103858" h="76038">
                <a:moveTo>
                  <a:pt x="103858" y="31428"/>
                </a:moveTo>
                <a:lnTo>
                  <a:pt x="0" y="0"/>
                </a:lnTo>
                <a:lnTo>
                  <a:pt x="4942" y="76038"/>
                </a:lnTo>
                <a:lnTo>
                  <a:pt x="103858" y="314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03176" y="5641476"/>
            <a:ext cx="522921" cy="745851"/>
          </a:xfrm>
          <a:custGeom>
            <a:avLst/>
            <a:gdLst/>
            <a:ahLst/>
            <a:cxnLst/>
            <a:rect l="l" t="t" r="r" b="b"/>
            <a:pathLst>
              <a:path w="522921" h="745851">
                <a:moveTo>
                  <a:pt x="0" y="0"/>
                </a:moveTo>
                <a:lnTo>
                  <a:pt x="522921" y="7458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94900" y="6365456"/>
            <a:ext cx="89522" cy="105062"/>
          </a:xfrm>
          <a:custGeom>
            <a:avLst/>
            <a:gdLst/>
            <a:ahLst/>
            <a:cxnLst/>
            <a:rect l="l" t="t" r="r" b="b"/>
            <a:pathLst>
              <a:path w="89522" h="105062">
                <a:moveTo>
                  <a:pt x="62393" y="0"/>
                </a:moveTo>
                <a:lnTo>
                  <a:pt x="0" y="43744"/>
                </a:lnTo>
                <a:lnTo>
                  <a:pt x="89522" y="105062"/>
                </a:lnTo>
                <a:lnTo>
                  <a:pt x="62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4900" y="6365457"/>
            <a:ext cx="89522" cy="105063"/>
          </a:xfrm>
          <a:custGeom>
            <a:avLst/>
            <a:gdLst/>
            <a:ahLst/>
            <a:cxnLst/>
            <a:rect l="l" t="t" r="r" b="b"/>
            <a:pathLst>
              <a:path w="89522" h="105063">
                <a:moveTo>
                  <a:pt x="89522" y="105063"/>
                </a:moveTo>
                <a:lnTo>
                  <a:pt x="62393" y="0"/>
                </a:lnTo>
                <a:lnTo>
                  <a:pt x="0" y="43743"/>
                </a:lnTo>
                <a:lnTo>
                  <a:pt x="89522" y="105063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19368" y="1375303"/>
            <a:ext cx="6302375" cy="2511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  <a:p>
            <a:pPr marL="12700" marR="840105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 marR="12700" algn="r">
              <a:lnSpc>
                <a:spcPct val="100000"/>
              </a:lnSpc>
              <a:spcBef>
                <a:spcPts val="225"/>
              </a:spcBef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17827" y="504612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17726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12800" y="3873500"/>
            <a:ext cx="5651500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3800" y="4127500"/>
            <a:ext cx="4889500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19368" y="3889903"/>
            <a:ext cx="5038725" cy="62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214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300" spc="-2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602" baseline="-2037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555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4500" b="1" spc="-1462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957" baseline="-2037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10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21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-32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757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b="1" spc="-185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362" baseline="-2037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552" baseline="-2037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282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3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1845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2227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h</a:t>
            </a:r>
            <a:r>
              <a:rPr sz="1300" spc="-620" dirty="0">
                <a:solidFill>
                  <a:srgbClr val="DD2244"/>
                </a:solidFill>
                <a:latin typeface="Courier New"/>
                <a:cs typeface="Courier New"/>
              </a:rPr>
              <a:t>p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26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455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41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4500" b="1" spc="-2017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2400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u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102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300" b="1" spc="-58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32" baseline="-203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4500" b="1" spc="225" baseline="-2037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4500" b="1" spc="127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500" b="1" spc="270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2037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2821" y="5182177"/>
            <a:ext cx="1003299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2111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6512" y="491742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411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2521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521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8758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1811" y="3620077"/>
            <a:ext cx="900000" cy="719999"/>
          </a:xfrm>
          <a:custGeom>
            <a:avLst/>
            <a:gdLst/>
            <a:ahLst/>
            <a:cxnLst/>
            <a:rect l="l" t="t" r="r" b="b"/>
            <a:pathLst>
              <a:path w="900000" h="719999">
                <a:moveTo>
                  <a:pt x="0" y="0"/>
                </a:moveTo>
                <a:lnTo>
                  <a:pt x="900000" y="0"/>
                </a:lnTo>
                <a:lnTo>
                  <a:pt x="900000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1812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6262" y="365987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6212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6212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20662" y="504612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6111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6111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20562" y="6530071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20562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20562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47662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47662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34861" y="6911071"/>
            <a:ext cx="558801" cy="203200"/>
          </a:xfrm>
          <a:custGeom>
            <a:avLst/>
            <a:gdLst/>
            <a:ahLst/>
            <a:cxnLst/>
            <a:rect l="l" t="t" r="r" b="b"/>
            <a:pathLst>
              <a:path w="558801" h="203200">
                <a:moveTo>
                  <a:pt x="0" y="0"/>
                </a:moveTo>
                <a:lnTo>
                  <a:pt x="558801" y="0"/>
                </a:lnTo>
                <a:lnTo>
                  <a:pt x="558801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34862" y="69110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22089" y="6670277"/>
            <a:ext cx="527296" cy="323476"/>
          </a:xfrm>
          <a:custGeom>
            <a:avLst/>
            <a:gdLst/>
            <a:ahLst/>
            <a:cxnLst/>
            <a:rect l="l" t="t" r="r" b="b"/>
            <a:pathLst>
              <a:path w="527296" h="323476">
                <a:moveTo>
                  <a:pt x="54020" y="0"/>
                </a:moveTo>
                <a:lnTo>
                  <a:pt x="106213" y="17548"/>
                </a:lnTo>
                <a:lnTo>
                  <a:pt x="166243" y="35083"/>
                </a:lnTo>
                <a:lnTo>
                  <a:pt x="230752" y="52609"/>
                </a:lnTo>
                <a:lnTo>
                  <a:pt x="263636" y="61371"/>
                </a:lnTo>
                <a:lnTo>
                  <a:pt x="296380" y="70134"/>
                </a:lnTo>
                <a:lnTo>
                  <a:pt x="359771" y="87663"/>
                </a:lnTo>
                <a:lnTo>
                  <a:pt x="417566" y="105203"/>
                </a:lnTo>
                <a:lnTo>
                  <a:pt x="466406" y="122760"/>
                </a:lnTo>
                <a:lnTo>
                  <a:pt x="502935" y="140341"/>
                </a:lnTo>
                <a:lnTo>
                  <a:pt x="527296" y="166771"/>
                </a:lnTo>
                <a:lnTo>
                  <a:pt x="525622" y="175600"/>
                </a:lnTo>
                <a:lnTo>
                  <a:pt x="482570" y="205051"/>
                </a:lnTo>
                <a:lnTo>
                  <a:pt x="442640" y="219814"/>
                </a:lnTo>
                <a:lnTo>
                  <a:pt x="393017" y="234596"/>
                </a:lnTo>
                <a:lnTo>
                  <a:pt x="335636" y="249393"/>
                </a:lnTo>
                <a:lnTo>
                  <a:pt x="272429" y="264202"/>
                </a:lnTo>
                <a:lnTo>
                  <a:pt x="205328" y="279019"/>
                </a:lnTo>
                <a:lnTo>
                  <a:pt x="136268" y="293840"/>
                </a:lnTo>
                <a:lnTo>
                  <a:pt x="101607" y="301250"/>
                </a:lnTo>
                <a:lnTo>
                  <a:pt x="67181" y="308660"/>
                </a:lnTo>
                <a:lnTo>
                  <a:pt x="33231" y="316069"/>
                </a:lnTo>
                <a:lnTo>
                  <a:pt x="0" y="3234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3447" y="6956739"/>
            <a:ext cx="107749" cy="74008"/>
          </a:xfrm>
          <a:custGeom>
            <a:avLst/>
            <a:gdLst/>
            <a:ahLst/>
            <a:cxnLst/>
            <a:rect l="l" t="t" r="r" b="b"/>
            <a:pathLst>
              <a:path w="107749" h="74008">
                <a:moveTo>
                  <a:pt x="89608" y="0"/>
                </a:moveTo>
                <a:lnTo>
                  <a:pt x="0" y="61192"/>
                </a:lnTo>
                <a:lnTo>
                  <a:pt x="107749" y="74008"/>
                </a:lnTo>
                <a:lnTo>
                  <a:pt x="89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3447" y="6956739"/>
            <a:ext cx="107749" cy="74009"/>
          </a:xfrm>
          <a:custGeom>
            <a:avLst/>
            <a:gdLst/>
            <a:ahLst/>
            <a:cxnLst/>
            <a:rect l="l" t="t" r="r" b="b"/>
            <a:pathLst>
              <a:path w="107749" h="74009">
                <a:moveTo>
                  <a:pt x="0" y="61193"/>
                </a:moveTo>
                <a:lnTo>
                  <a:pt x="107749" y="74009"/>
                </a:lnTo>
                <a:lnTo>
                  <a:pt x="89608" y="0"/>
                </a:lnTo>
                <a:lnTo>
                  <a:pt x="0" y="611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34885" y="5186328"/>
            <a:ext cx="526952" cy="338301"/>
          </a:xfrm>
          <a:custGeom>
            <a:avLst/>
            <a:gdLst/>
            <a:ahLst/>
            <a:cxnLst/>
            <a:rect l="l" t="t" r="r" b="b"/>
            <a:pathLst>
              <a:path w="526952" h="338301">
                <a:moveTo>
                  <a:pt x="41328" y="0"/>
                </a:moveTo>
                <a:lnTo>
                  <a:pt x="94848" y="18826"/>
                </a:lnTo>
                <a:lnTo>
                  <a:pt x="156293" y="37705"/>
                </a:lnTo>
                <a:lnTo>
                  <a:pt x="222268" y="56613"/>
                </a:lnTo>
                <a:lnTo>
                  <a:pt x="255893" y="66072"/>
                </a:lnTo>
                <a:lnTo>
                  <a:pt x="289376" y="75530"/>
                </a:lnTo>
                <a:lnTo>
                  <a:pt x="354221" y="94432"/>
                </a:lnTo>
                <a:lnTo>
                  <a:pt x="413406" y="113297"/>
                </a:lnTo>
                <a:lnTo>
                  <a:pt x="463535" y="132103"/>
                </a:lnTo>
                <a:lnTo>
                  <a:pt x="501213" y="150828"/>
                </a:lnTo>
                <a:lnTo>
                  <a:pt x="526952" y="178715"/>
                </a:lnTo>
                <a:lnTo>
                  <a:pt x="525627" y="187946"/>
                </a:lnTo>
                <a:lnTo>
                  <a:pt x="483293" y="218422"/>
                </a:lnTo>
                <a:lnTo>
                  <a:pt x="443506" y="233540"/>
                </a:lnTo>
                <a:lnTo>
                  <a:pt x="393913" y="248595"/>
                </a:lnTo>
                <a:lnTo>
                  <a:pt x="336471" y="263599"/>
                </a:lnTo>
                <a:lnTo>
                  <a:pt x="273137" y="278566"/>
                </a:lnTo>
                <a:lnTo>
                  <a:pt x="205866" y="293506"/>
                </a:lnTo>
                <a:lnTo>
                  <a:pt x="136615" y="308434"/>
                </a:lnTo>
                <a:lnTo>
                  <a:pt x="101859" y="315897"/>
                </a:lnTo>
                <a:lnTo>
                  <a:pt x="67341" y="323361"/>
                </a:lnTo>
                <a:lnTo>
                  <a:pt x="33306" y="330829"/>
                </a:lnTo>
                <a:lnTo>
                  <a:pt x="0" y="3383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36235" y="5487657"/>
            <a:ext cx="107781" cy="73962"/>
          </a:xfrm>
          <a:custGeom>
            <a:avLst/>
            <a:gdLst/>
            <a:ahLst/>
            <a:cxnLst/>
            <a:rect l="l" t="t" r="r" b="b"/>
            <a:pathLst>
              <a:path w="107781" h="73962">
                <a:moveTo>
                  <a:pt x="89453" y="0"/>
                </a:moveTo>
                <a:lnTo>
                  <a:pt x="0" y="61417"/>
                </a:lnTo>
                <a:lnTo>
                  <a:pt x="107781" y="73962"/>
                </a:lnTo>
                <a:lnTo>
                  <a:pt x="89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36235" y="5487657"/>
            <a:ext cx="107781" cy="73962"/>
          </a:xfrm>
          <a:custGeom>
            <a:avLst/>
            <a:gdLst/>
            <a:ahLst/>
            <a:cxnLst/>
            <a:rect l="l" t="t" r="r" b="b"/>
            <a:pathLst>
              <a:path w="107781" h="73962">
                <a:moveTo>
                  <a:pt x="0" y="61417"/>
                </a:moveTo>
                <a:lnTo>
                  <a:pt x="107781" y="73962"/>
                </a:lnTo>
                <a:lnTo>
                  <a:pt x="89453" y="0"/>
                </a:lnTo>
                <a:lnTo>
                  <a:pt x="0" y="614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08868" y="3800077"/>
            <a:ext cx="526217" cy="315225"/>
          </a:xfrm>
          <a:custGeom>
            <a:avLst/>
            <a:gdLst/>
            <a:ahLst/>
            <a:cxnLst/>
            <a:rect l="l" t="t" r="r" b="b"/>
            <a:pathLst>
              <a:path w="526217" h="315225">
                <a:moveTo>
                  <a:pt x="52943" y="0"/>
                </a:moveTo>
                <a:lnTo>
                  <a:pt x="105136" y="18951"/>
                </a:lnTo>
                <a:lnTo>
                  <a:pt x="165166" y="38150"/>
                </a:lnTo>
                <a:lnTo>
                  <a:pt x="229674" y="57491"/>
                </a:lnTo>
                <a:lnTo>
                  <a:pt x="262558" y="67181"/>
                </a:lnTo>
                <a:lnTo>
                  <a:pt x="295302" y="76867"/>
                </a:lnTo>
                <a:lnTo>
                  <a:pt x="358693" y="96172"/>
                </a:lnTo>
                <a:lnTo>
                  <a:pt x="416487" y="115302"/>
                </a:lnTo>
                <a:lnTo>
                  <a:pt x="465328" y="134151"/>
                </a:lnTo>
                <a:lnTo>
                  <a:pt x="501856" y="152611"/>
                </a:lnTo>
                <a:lnTo>
                  <a:pt x="526217" y="179344"/>
                </a:lnTo>
                <a:lnTo>
                  <a:pt x="524544" y="187947"/>
                </a:lnTo>
                <a:lnTo>
                  <a:pt x="481605" y="215349"/>
                </a:lnTo>
                <a:lnTo>
                  <a:pt x="441784" y="228473"/>
                </a:lnTo>
                <a:lnTo>
                  <a:pt x="392293" y="241295"/>
                </a:lnTo>
                <a:lnTo>
                  <a:pt x="335056" y="253872"/>
                </a:lnTo>
                <a:lnTo>
                  <a:pt x="271996" y="266267"/>
                </a:lnTo>
                <a:lnTo>
                  <a:pt x="205037" y="278540"/>
                </a:lnTo>
                <a:lnTo>
                  <a:pt x="136102" y="290750"/>
                </a:lnTo>
                <a:lnTo>
                  <a:pt x="101495" y="296850"/>
                </a:lnTo>
                <a:lnTo>
                  <a:pt x="67115" y="302958"/>
                </a:lnTo>
                <a:lnTo>
                  <a:pt x="33203" y="309080"/>
                </a:lnTo>
                <a:lnTo>
                  <a:pt x="0" y="3152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09342" y="4077999"/>
            <a:ext cx="107212" cy="74620"/>
          </a:xfrm>
          <a:custGeom>
            <a:avLst/>
            <a:gdLst/>
            <a:ahLst/>
            <a:cxnLst/>
            <a:rect l="l" t="t" r="r" b="b"/>
            <a:pathLst>
              <a:path w="107212" h="74620">
                <a:moveTo>
                  <a:pt x="91776" y="0"/>
                </a:moveTo>
                <a:lnTo>
                  <a:pt x="0" y="57890"/>
                </a:lnTo>
                <a:lnTo>
                  <a:pt x="107212" y="74620"/>
                </a:lnTo>
                <a:lnTo>
                  <a:pt x="91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09342" y="4077999"/>
            <a:ext cx="107212" cy="74620"/>
          </a:xfrm>
          <a:custGeom>
            <a:avLst/>
            <a:gdLst/>
            <a:ahLst/>
            <a:cxnLst/>
            <a:rect l="l" t="t" r="r" b="b"/>
            <a:pathLst>
              <a:path w="107212" h="74620">
                <a:moveTo>
                  <a:pt x="0" y="57890"/>
                </a:moveTo>
                <a:lnTo>
                  <a:pt x="107212" y="74620"/>
                </a:lnTo>
                <a:lnTo>
                  <a:pt x="91776" y="0"/>
                </a:lnTo>
                <a:lnTo>
                  <a:pt x="0" y="578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5701" y="3641332"/>
            <a:ext cx="546100" cy="660400"/>
          </a:xfrm>
          <a:custGeom>
            <a:avLst/>
            <a:gdLst/>
            <a:ahLst/>
            <a:cxnLst/>
            <a:rect l="l" t="t" r="r" b="b"/>
            <a:pathLst>
              <a:path w="546100" h="660400">
                <a:moveTo>
                  <a:pt x="0" y="0"/>
                </a:moveTo>
                <a:lnTo>
                  <a:pt x="546100" y="0"/>
                </a:lnTo>
                <a:lnTo>
                  <a:pt x="5461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08622" y="3702292"/>
            <a:ext cx="440690" cy="54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4610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read HDFS</a:t>
            </a:r>
            <a:endParaRPr sz="1200">
              <a:latin typeface="Arial"/>
              <a:cs typeface="Arial"/>
            </a:endParaRPr>
          </a:p>
          <a:p>
            <a:pPr marL="41910">
              <a:lnSpc>
                <a:spcPts val="1360"/>
              </a:lnSpc>
            </a:pPr>
            <a:r>
              <a:rPr sz="1200" i="1" dirty="0">
                <a:latin typeface="Arial"/>
                <a:cs typeface="Arial"/>
              </a:rPr>
              <a:t>block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81247" y="5032759"/>
            <a:ext cx="539624" cy="660400"/>
          </a:xfrm>
          <a:custGeom>
            <a:avLst/>
            <a:gdLst/>
            <a:ahLst/>
            <a:cxnLst/>
            <a:rect l="l" t="t" r="r" b="b"/>
            <a:pathLst>
              <a:path w="539624" h="660400">
                <a:moveTo>
                  <a:pt x="0" y="0"/>
                </a:moveTo>
                <a:lnTo>
                  <a:pt x="539624" y="0"/>
                </a:lnTo>
                <a:lnTo>
                  <a:pt x="539624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834167" y="5093719"/>
            <a:ext cx="440690" cy="54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4610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read HDFS</a:t>
            </a:r>
            <a:endParaRPr sz="1200">
              <a:latin typeface="Arial"/>
              <a:cs typeface="Arial"/>
            </a:endParaRPr>
          </a:p>
          <a:p>
            <a:pPr marL="41910">
              <a:lnSpc>
                <a:spcPts val="1360"/>
              </a:lnSpc>
            </a:pPr>
            <a:r>
              <a:rPr sz="1200" i="1" dirty="0">
                <a:latin typeface="Arial"/>
                <a:cs typeface="Arial"/>
              </a:rPr>
              <a:t>block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68450" y="6504388"/>
            <a:ext cx="546100" cy="660399"/>
          </a:xfrm>
          <a:custGeom>
            <a:avLst/>
            <a:gdLst/>
            <a:ahLst/>
            <a:cxnLst/>
            <a:rect l="l" t="t" r="r" b="b"/>
            <a:pathLst>
              <a:path w="546100" h="660400">
                <a:moveTo>
                  <a:pt x="0" y="0"/>
                </a:moveTo>
                <a:lnTo>
                  <a:pt x="546100" y="0"/>
                </a:lnTo>
                <a:lnTo>
                  <a:pt x="5461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021371" y="6565348"/>
            <a:ext cx="440690" cy="54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4610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read HDFS</a:t>
            </a:r>
            <a:endParaRPr sz="1200">
              <a:latin typeface="Arial"/>
              <a:cs typeface="Arial"/>
            </a:endParaRPr>
          </a:p>
          <a:p>
            <a:pPr marL="41910">
              <a:lnSpc>
                <a:spcPts val="1360"/>
              </a:lnSpc>
            </a:pPr>
            <a:r>
              <a:rPr sz="1200" i="1" dirty="0">
                <a:latin typeface="Arial"/>
                <a:cs typeface="Arial"/>
              </a:rPr>
              <a:t>block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9368" y="1375303"/>
            <a:ext cx="5474970" cy="2275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  <a:p>
            <a:pPr marL="12700" marR="12700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12800" y="3873500"/>
            <a:ext cx="56515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3800" y="4127500"/>
            <a:ext cx="48895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19368" y="3889903"/>
            <a:ext cx="5038725" cy="62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214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300" spc="-2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602" baseline="-2037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555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4500" b="1" spc="-1462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957" baseline="-2037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10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21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-32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757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b="1" spc="-185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362" baseline="-2037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552" baseline="-2037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282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3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1845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2227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h</a:t>
            </a:r>
            <a:r>
              <a:rPr sz="1300" spc="-620" dirty="0">
                <a:solidFill>
                  <a:srgbClr val="DD2244"/>
                </a:solidFill>
                <a:latin typeface="Courier New"/>
                <a:cs typeface="Courier New"/>
              </a:rPr>
              <a:t>p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26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455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41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4500" b="1" spc="-2017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2400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u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102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300" b="1" spc="-58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32" baseline="-203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4500" b="1" spc="225" baseline="-2037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4500" b="1" spc="127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500" b="1" spc="270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2037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5608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4899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9299" y="491742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9197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308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5308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1545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4599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4599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9047" y="365987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8999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8999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23449" y="504612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8897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8897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23347" y="6530071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23349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23349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50449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50449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37649" y="69110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37649" y="69110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62838" y="32661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00938" y="3278871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29858" y="4614414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67958" y="4627114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67858" y="61109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05958" y="6123671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64598" y="3428381"/>
            <a:ext cx="930209" cy="371695"/>
          </a:xfrm>
          <a:custGeom>
            <a:avLst/>
            <a:gdLst/>
            <a:ahLst/>
            <a:cxnLst/>
            <a:rect l="l" t="t" r="r" b="b"/>
            <a:pathLst>
              <a:path w="930209" h="371695">
                <a:moveTo>
                  <a:pt x="0" y="371695"/>
                </a:moveTo>
                <a:lnTo>
                  <a:pt x="48222" y="362754"/>
                </a:lnTo>
                <a:lnTo>
                  <a:pt x="99796" y="353916"/>
                </a:lnTo>
                <a:lnTo>
                  <a:pt x="154130" y="345162"/>
                </a:lnTo>
                <a:lnTo>
                  <a:pt x="210632" y="336475"/>
                </a:lnTo>
                <a:lnTo>
                  <a:pt x="268712" y="327836"/>
                </a:lnTo>
                <a:lnTo>
                  <a:pt x="327777" y="319228"/>
                </a:lnTo>
                <a:lnTo>
                  <a:pt x="387237" y="310632"/>
                </a:lnTo>
                <a:lnTo>
                  <a:pt x="446500" y="302029"/>
                </a:lnTo>
                <a:lnTo>
                  <a:pt x="504976" y="293403"/>
                </a:lnTo>
                <a:lnTo>
                  <a:pt x="562072" y="284733"/>
                </a:lnTo>
                <a:lnTo>
                  <a:pt x="617198" y="276003"/>
                </a:lnTo>
                <a:lnTo>
                  <a:pt x="669762" y="267194"/>
                </a:lnTo>
                <a:lnTo>
                  <a:pt x="719173" y="258288"/>
                </a:lnTo>
                <a:lnTo>
                  <a:pt x="764840" y="249266"/>
                </a:lnTo>
                <a:lnTo>
                  <a:pt x="806171" y="240111"/>
                </a:lnTo>
                <a:lnTo>
                  <a:pt x="873462" y="221328"/>
                </a:lnTo>
                <a:lnTo>
                  <a:pt x="916316" y="201792"/>
                </a:lnTo>
                <a:lnTo>
                  <a:pt x="930209" y="183024"/>
                </a:lnTo>
                <a:lnTo>
                  <a:pt x="928097" y="174190"/>
                </a:lnTo>
                <a:lnTo>
                  <a:pt x="893944" y="146831"/>
                </a:lnTo>
                <a:lnTo>
                  <a:pt x="851511" y="127985"/>
                </a:lnTo>
                <a:lnTo>
                  <a:pt x="796628" y="108754"/>
                </a:lnTo>
                <a:lnTo>
                  <a:pt x="732104" y="89227"/>
                </a:lnTo>
                <a:lnTo>
                  <a:pt x="660753" y="69488"/>
                </a:lnTo>
                <a:lnTo>
                  <a:pt x="623396" y="59567"/>
                </a:lnTo>
                <a:lnTo>
                  <a:pt x="585386" y="49626"/>
                </a:lnTo>
                <a:lnTo>
                  <a:pt x="547075" y="39676"/>
                </a:lnTo>
                <a:lnTo>
                  <a:pt x="508814" y="29727"/>
                </a:lnTo>
                <a:lnTo>
                  <a:pt x="470956" y="19791"/>
                </a:lnTo>
                <a:lnTo>
                  <a:pt x="433850" y="9878"/>
                </a:lnTo>
                <a:lnTo>
                  <a:pt x="3978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65354" y="3391970"/>
            <a:ext cx="108309" cy="72842"/>
          </a:xfrm>
          <a:custGeom>
            <a:avLst/>
            <a:gdLst/>
            <a:ahLst/>
            <a:cxnLst/>
            <a:rect l="l" t="t" r="r" b="b"/>
            <a:pathLst>
              <a:path w="108309" h="72842">
                <a:moveTo>
                  <a:pt x="108309" y="0"/>
                </a:moveTo>
                <a:lnTo>
                  <a:pt x="0" y="6591"/>
                </a:lnTo>
                <a:lnTo>
                  <a:pt x="85937" y="72842"/>
                </a:lnTo>
                <a:lnTo>
                  <a:pt x="108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5354" y="3391970"/>
            <a:ext cx="108309" cy="72842"/>
          </a:xfrm>
          <a:custGeom>
            <a:avLst/>
            <a:gdLst/>
            <a:ahLst/>
            <a:cxnLst/>
            <a:rect l="l" t="t" r="r" b="b"/>
            <a:pathLst>
              <a:path w="108309" h="72842">
                <a:moveTo>
                  <a:pt x="0" y="6591"/>
                </a:moveTo>
                <a:lnTo>
                  <a:pt x="85937" y="72842"/>
                </a:lnTo>
                <a:lnTo>
                  <a:pt x="108309" y="0"/>
                </a:lnTo>
                <a:lnTo>
                  <a:pt x="0" y="6591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99992" y="3414878"/>
            <a:ext cx="774700" cy="381000"/>
          </a:xfrm>
          <a:custGeom>
            <a:avLst/>
            <a:gdLst/>
            <a:ahLst/>
            <a:cxnLst/>
            <a:rect l="l" t="t" r="r" b="b"/>
            <a:pathLst>
              <a:path w="774700" h="381000">
                <a:moveTo>
                  <a:pt x="0" y="0"/>
                </a:moveTo>
                <a:lnTo>
                  <a:pt x="774700" y="0"/>
                </a:lnTo>
                <a:lnTo>
                  <a:pt x="7747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201828" y="3425038"/>
            <a:ext cx="77152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4455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proce</a:t>
            </a:r>
            <a:r>
              <a:rPr sz="1200" i="1" spc="-5" dirty="0">
                <a:latin typeface="Arial"/>
                <a:cs typeface="Arial"/>
              </a:rPr>
              <a:t>ss, cache </a:t>
            </a:r>
            <a:r>
              <a:rPr sz="1200" i="1" spc="0" dirty="0">
                <a:latin typeface="Arial"/>
                <a:cs typeface="Arial"/>
              </a:rPr>
              <a:t>da</a:t>
            </a:r>
            <a:r>
              <a:rPr sz="1200" i="1" spc="-5" dirty="0">
                <a:latin typeface="Arial"/>
                <a:cs typeface="Arial"/>
              </a:rPr>
              <a:t>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78999" y="4774266"/>
            <a:ext cx="929123" cy="412061"/>
          </a:xfrm>
          <a:custGeom>
            <a:avLst/>
            <a:gdLst/>
            <a:ahLst/>
            <a:cxnLst/>
            <a:rect l="l" t="t" r="r" b="b"/>
            <a:pathLst>
              <a:path w="929123" h="412061">
                <a:moveTo>
                  <a:pt x="0" y="412061"/>
                </a:moveTo>
                <a:lnTo>
                  <a:pt x="48279" y="401735"/>
                </a:lnTo>
                <a:lnTo>
                  <a:pt x="100010" y="391480"/>
                </a:lnTo>
                <a:lnTo>
                  <a:pt x="154583" y="381285"/>
                </a:lnTo>
                <a:lnTo>
                  <a:pt x="211390" y="371136"/>
                </a:lnTo>
                <a:lnTo>
                  <a:pt x="269822" y="361021"/>
                </a:lnTo>
                <a:lnTo>
                  <a:pt x="329269" y="350927"/>
                </a:lnTo>
                <a:lnTo>
                  <a:pt x="389123" y="340842"/>
                </a:lnTo>
                <a:lnTo>
                  <a:pt x="448774" y="330752"/>
                </a:lnTo>
                <a:lnTo>
                  <a:pt x="507614" y="320644"/>
                </a:lnTo>
                <a:lnTo>
                  <a:pt x="565033" y="310508"/>
                </a:lnTo>
                <a:lnTo>
                  <a:pt x="620422" y="300328"/>
                </a:lnTo>
                <a:lnTo>
                  <a:pt x="673173" y="290094"/>
                </a:lnTo>
                <a:lnTo>
                  <a:pt x="722675" y="279792"/>
                </a:lnTo>
                <a:lnTo>
                  <a:pt x="768321" y="269409"/>
                </a:lnTo>
                <a:lnTo>
                  <a:pt x="809502" y="258933"/>
                </a:lnTo>
                <a:lnTo>
                  <a:pt x="876029" y="237651"/>
                </a:lnTo>
                <a:lnTo>
                  <a:pt x="917384" y="215843"/>
                </a:lnTo>
                <a:lnTo>
                  <a:pt x="929123" y="195121"/>
                </a:lnTo>
                <a:lnTo>
                  <a:pt x="925657" y="185416"/>
                </a:lnTo>
                <a:lnTo>
                  <a:pt x="886063" y="155691"/>
                </a:lnTo>
                <a:lnTo>
                  <a:pt x="839072" y="135443"/>
                </a:lnTo>
                <a:lnTo>
                  <a:pt x="779093" y="114922"/>
                </a:lnTo>
                <a:lnTo>
                  <a:pt x="709114" y="94193"/>
                </a:lnTo>
                <a:lnTo>
                  <a:pt x="671309" y="83769"/>
                </a:lnTo>
                <a:lnTo>
                  <a:pt x="632125" y="73316"/>
                </a:lnTo>
                <a:lnTo>
                  <a:pt x="591935" y="62843"/>
                </a:lnTo>
                <a:lnTo>
                  <a:pt x="551114" y="52356"/>
                </a:lnTo>
                <a:lnTo>
                  <a:pt x="510034" y="41864"/>
                </a:lnTo>
                <a:lnTo>
                  <a:pt x="469070" y="31375"/>
                </a:lnTo>
                <a:lnTo>
                  <a:pt x="428595" y="20896"/>
                </a:lnTo>
                <a:lnTo>
                  <a:pt x="388983" y="10435"/>
                </a:lnTo>
                <a:lnTo>
                  <a:pt x="35060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2394" y="4737812"/>
            <a:ext cx="108290" cy="72903"/>
          </a:xfrm>
          <a:custGeom>
            <a:avLst/>
            <a:gdLst/>
            <a:ahLst/>
            <a:cxnLst/>
            <a:rect l="l" t="t" r="r" b="b"/>
            <a:pathLst>
              <a:path w="108290" h="72903">
                <a:moveTo>
                  <a:pt x="108290" y="0"/>
                </a:moveTo>
                <a:lnTo>
                  <a:pt x="0" y="6887"/>
                </a:lnTo>
                <a:lnTo>
                  <a:pt x="86116" y="72903"/>
                </a:lnTo>
                <a:lnTo>
                  <a:pt x="108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32394" y="4737812"/>
            <a:ext cx="108290" cy="72903"/>
          </a:xfrm>
          <a:custGeom>
            <a:avLst/>
            <a:gdLst/>
            <a:ahLst/>
            <a:cxnLst/>
            <a:rect l="l" t="t" r="r" b="b"/>
            <a:pathLst>
              <a:path w="108290" h="72903">
                <a:moveTo>
                  <a:pt x="0" y="6887"/>
                </a:moveTo>
                <a:lnTo>
                  <a:pt x="86116" y="72903"/>
                </a:lnTo>
                <a:lnTo>
                  <a:pt x="108290" y="0"/>
                </a:lnTo>
                <a:lnTo>
                  <a:pt x="0" y="68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1732" y="4755292"/>
            <a:ext cx="793426" cy="406400"/>
          </a:xfrm>
          <a:custGeom>
            <a:avLst/>
            <a:gdLst/>
            <a:ahLst/>
            <a:cxnLst/>
            <a:rect l="l" t="t" r="r" b="b"/>
            <a:pathLst>
              <a:path w="793426" h="406400">
                <a:moveTo>
                  <a:pt x="0" y="0"/>
                </a:moveTo>
                <a:lnTo>
                  <a:pt x="793426" y="0"/>
                </a:lnTo>
                <a:lnTo>
                  <a:pt x="793426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16267" y="4778152"/>
            <a:ext cx="77152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4455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proce</a:t>
            </a:r>
            <a:r>
              <a:rPr sz="1200" i="1" spc="-5" dirty="0">
                <a:latin typeface="Arial"/>
                <a:cs typeface="Arial"/>
              </a:rPr>
              <a:t>ss, cache </a:t>
            </a:r>
            <a:r>
              <a:rPr sz="1200" i="1" spc="0" dirty="0">
                <a:latin typeface="Arial"/>
                <a:cs typeface="Arial"/>
              </a:rPr>
              <a:t>da</a:t>
            </a:r>
            <a:r>
              <a:rPr sz="1200" i="1" spc="-5" dirty="0">
                <a:latin typeface="Arial"/>
                <a:cs typeface="Arial"/>
              </a:rPr>
              <a:t>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78897" y="6277483"/>
            <a:ext cx="1032935" cy="392794"/>
          </a:xfrm>
          <a:custGeom>
            <a:avLst/>
            <a:gdLst/>
            <a:ahLst/>
            <a:cxnLst/>
            <a:rect l="l" t="t" r="r" b="b"/>
            <a:pathLst>
              <a:path w="1032935" h="392794">
                <a:moveTo>
                  <a:pt x="0" y="392794"/>
                </a:moveTo>
                <a:lnTo>
                  <a:pt x="53644" y="385878"/>
                </a:lnTo>
                <a:lnTo>
                  <a:pt x="111098" y="379281"/>
                </a:lnTo>
                <a:lnTo>
                  <a:pt x="171690" y="372947"/>
                </a:lnTo>
                <a:lnTo>
                  <a:pt x="234747" y="366819"/>
                </a:lnTo>
                <a:lnTo>
                  <a:pt x="299598" y="360841"/>
                </a:lnTo>
                <a:lnTo>
                  <a:pt x="365569" y="354956"/>
                </a:lnTo>
                <a:lnTo>
                  <a:pt x="431989" y="349110"/>
                </a:lnTo>
                <a:lnTo>
                  <a:pt x="498186" y="343244"/>
                </a:lnTo>
                <a:lnTo>
                  <a:pt x="563487" y="337303"/>
                </a:lnTo>
                <a:lnTo>
                  <a:pt x="627219" y="331231"/>
                </a:lnTo>
                <a:lnTo>
                  <a:pt x="688712" y="324971"/>
                </a:lnTo>
                <a:lnTo>
                  <a:pt x="747292" y="318467"/>
                </a:lnTo>
                <a:lnTo>
                  <a:pt x="802287" y="311663"/>
                </a:lnTo>
                <a:lnTo>
                  <a:pt x="853025" y="304502"/>
                </a:lnTo>
                <a:lnTo>
                  <a:pt x="898833" y="296928"/>
                </a:lnTo>
                <a:lnTo>
                  <a:pt x="939041" y="288885"/>
                </a:lnTo>
                <a:lnTo>
                  <a:pt x="999962" y="271166"/>
                </a:lnTo>
                <a:lnTo>
                  <a:pt x="1032935" y="241257"/>
                </a:lnTo>
                <a:lnTo>
                  <a:pt x="1029216" y="231096"/>
                </a:lnTo>
                <a:lnTo>
                  <a:pt x="984917" y="197835"/>
                </a:lnTo>
                <a:lnTo>
                  <a:pt x="932087" y="173709"/>
                </a:lnTo>
                <a:lnTo>
                  <a:pt x="864653" y="148357"/>
                </a:lnTo>
                <a:lnTo>
                  <a:pt x="826541" y="135313"/>
                </a:lnTo>
                <a:lnTo>
                  <a:pt x="786073" y="122072"/>
                </a:lnTo>
                <a:lnTo>
                  <a:pt x="743684" y="108670"/>
                </a:lnTo>
                <a:lnTo>
                  <a:pt x="699805" y="95142"/>
                </a:lnTo>
                <a:lnTo>
                  <a:pt x="654867" y="81526"/>
                </a:lnTo>
                <a:lnTo>
                  <a:pt x="609304" y="67858"/>
                </a:lnTo>
                <a:lnTo>
                  <a:pt x="563548" y="54174"/>
                </a:lnTo>
                <a:lnTo>
                  <a:pt x="518030" y="40509"/>
                </a:lnTo>
                <a:lnTo>
                  <a:pt x="473183" y="26901"/>
                </a:lnTo>
                <a:lnTo>
                  <a:pt x="429439" y="13386"/>
                </a:lnTo>
                <a:lnTo>
                  <a:pt x="3872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70105" y="6241476"/>
            <a:ext cx="108475" cy="71992"/>
          </a:xfrm>
          <a:custGeom>
            <a:avLst/>
            <a:gdLst/>
            <a:ahLst/>
            <a:cxnLst/>
            <a:rect l="l" t="t" r="r" b="b"/>
            <a:pathLst>
              <a:path w="108475" h="71992">
                <a:moveTo>
                  <a:pt x="108475" y="0"/>
                </a:moveTo>
                <a:lnTo>
                  <a:pt x="0" y="2707"/>
                </a:lnTo>
                <a:lnTo>
                  <a:pt x="83508" y="71992"/>
                </a:lnTo>
                <a:lnTo>
                  <a:pt x="108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70105" y="6241476"/>
            <a:ext cx="108475" cy="71993"/>
          </a:xfrm>
          <a:custGeom>
            <a:avLst/>
            <a:gdLst/>
            <a:ahLst/>
            <a:cxnLst/>
            <a:rect l="l" t="t" r="r" b="b"/>
            <a:pathLst>
              <a:path w="108475" h="71993">
                <a:moveTo>
                  <a:pt x="0" y="2707"/>
                </a:moveTo>
                <a:lnTo>
                  <a:pt x="83508" y="71993"/>
                </a:lnTo>
                <a:lnTo>
                  <a:pt x="108475" y="0"/>
                </a:lnTo>
                <a:lnTo>
                  <a:pt x="0" y="27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04763" y="6310170"/>
            <a:ext cx="800100" cy="406399"/>
          </a:xfrm>
          <a:custGeom>
            <a:avLst/>
            <a:gdLst/>
            <a:ahLst/>
            <a:cxnLst/>
            <a:rect l="l" t="t" r="r" b="b"/>
            <a:pathLst>
              <a:path w="800100" h="406399">
                <a:moveTo>
                  <a:pt x="0" y="0"/>
                </a:moveTo>
                <a:lnTo>
                  <a:pt x="800100" y="0"/>
                </a:lnTo>
                <a:lnTo>
                  <a:pt x="800100" y="406399"/>
                </a:lnTo>
                <a:lnTo>
                  <a:pt x="0" y="406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419299" y="6333030"/>
            <a:ext cx="77152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4455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proce</a:t>
            </a:r>
            <a:r>
              <a:rPr sz="1200" i="1" spc="-5" dirty="0">
                <a:latin typeface="Arial"/>
                <a:cs typeface="Arial"/>
              </a:rPr>
              <a:t>ss, cache </a:t>
            </a:r>
            <a:r>
              <a:rPr sz="1200" i="1" spc="0" dirty="0">
                <a:latin typeface="Arial"/>
                <a:cs typeface="Arial"/>
              </a:rPr>
              <a:t>da</a:t>
            </a:r>
            <a:r>
              <a:rPr sz="1200" i="1" spc="-5" dirty="0">
                <a:latin typeface="Arial"/>
                <a:cs typeface="Arial"/>
              </a:rPr>
              <a:t>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9368" y="1375303"/>
            <a:ext cx="3691254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9368" y="2061103"/>
            <a:ext cx="4880610" cy="904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  <a:p>
            <a:pPr marL="12700" marR="12700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73175" y="2518303"/>
            <a:ext cx="521334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19368" y="3204103"/>
            <a:ext cx="438531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12800" y="3873500"/>
            <a:ext cx="56515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3800" y="4127500"/>
            <a:ext cx="48895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019368" y="3889903"/>
            <a:ext cx="5038725" cy="62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214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300" spc="-2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602" baseline="-2037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555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4500" b="1" spc="-1462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957" baseline="-2037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10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21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-32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757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b="1" spc="-185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362" baseline="-2037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552" baseline="-2037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282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3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1845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2227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h</a:t>
            </a:r>
            <a:r>
              <a:rPr sz="1300" spc="-620" dirty="0">
                <a:solidFill>
                  <a:srgbClr val="DD2244"/>
                </a:solidFill>
                <a:latin typeface="Courier New"/>
                <a:cs typeface="Courier New"/>
              </a:rPr>
              <a:t>p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26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455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41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4500" b="1" spc="-2017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2400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u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102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300" b="1" spc="-58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32" baseline="-203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4500" b="1" spc="225" baseline="-2037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4500" b="1" spc="127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500" b="1" spc="270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2037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0863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0154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4554" y="491742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4453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0563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0563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6800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9854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9854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4303" y="365987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4254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4254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4153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4153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8604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5704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2904" y="69110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8094" y="32661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5113" y="4614414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18704" y="4627114"/>
            <a:ext cx="1029335" cy="645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2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63113" y="61109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18603" y="6123671"/>
            <a:ext cx="1067435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3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8604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45704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96194" y="3278871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37071" y="4345635"/>
            <a:ext cx="444710" cy="804297"/>
          </a:xfrm>
          <a:custGeom>
            <a:avLst/>
            <a:gdLst/>
            <a:ahLst/>
            <a:cxnLst/>
            <a:rect l="l" t="t" r="r" b="b"/>
            <a:pathLst>
              <a:path w="444710" h="804297">
                <a:moveTo>
                  <a:pt x="444710" y="0"/>
                </a:moveTo>
                <a:lnTo>
                  <a:pt x="0" y="8042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7910" y="5131497"/>
            <a:ext cx="82504" cy="107349"/>
          </a:xfrm>
          <a:custGeom>
            <a:avLst/>
            <a:gdLst/>
            <a:ahLst/>
            <a:cxnLst/>
            <a:rect l="l" t="t" r="r" b="b"/>
            <a:pathLst>
              <a:path w="82504" h="107349">
                <a:moveTo>
                  <a:pt x="15819" y="0"/>
                </a:moveTo>
                <a:lnTo>
                  <a:pt x="0" y="107349"/>
                </a:lnTo>
                <a:lnTo>
                  <a:pt x="82504" y="36871"/>
                </a:lnTo>
                <a:lnTo>
                  <a:pt x="15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7909" y="5131497"/>
            <a:ext cx="82504" cy="107349"/>
          </a:xfrm>
          <a:custGeom>
            <a:avLst/>
            <a:gdLst/>
            <a:ahLst/>
            <a:cxnLst/>
            <a:rect l="l" t="t" r="r" b="b"/>
            <a:pathLst>
              <a:path w="82504" h="107349">
                <a:moveTo>
                  <a:pt x="0" y="107349"/>
                </a:moveTo>
                <a:lnTo>
                  <a:pt x="82504" y="36871"/>
                </a:lnTo>
                <a:lnTo>
                  <a:pt x="15819" y="0"/>
                </a:lnTo>
                <a:lnTo>
                  <a:pt x="0" y="1073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68702" y="5366739"/>
            <a:ext cx="799216" cy="51955"/>
          </a:xfrm>
          <a:custGeom>
            <a:avLst/>
            <a:gdLst/>
            <a:ahLst/>
            <a:cxnLst/>
            <a:rect l="l" t="t" r="r" b="b"/>
            <a:pathLst>
              <a:path w="799216" h="51955">
                <a:moveTo>
                  <a:pt x="799216" y="0"/>
                </a:moveTo>
                <a:lnTo>
                  <a:pt x="0" y="519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67315" y="5380675"/>
            <a:ext cx="103858" cy="76039"/>
          </a:xfrm>
          <a:custGeom>
            <a:avLst/>
            <a:gdLst/>
            <a:ahLst/>
            <a:cxnLst/>
            <a:rect l="l" t="t" r="r" b="b"/>
            <a:pathLst>
              <a:path w="103858" h="76039">
                <a:moveTo>
                  <a:pt x="98915" y="0"/>
                </a:moveTo>
                <a:lnTo>
                  <a:pt x="0" y="44611"/>
                </a:lnTo>
                <a:lnTo>
                  <a:pt x="103858" y="76039"/>
                </a:lnTo>
                <a:lnTo>
                  <a:pt x="98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67316" y="5380675"/>
            <a:ext cx="103858" cy="76039"/>
          </a:xfrm>
          <a:custGeom>
            <a:avLst/>
            <a:gdLst/>
            <a:ahLst/>
            <a:cxnLst/>
            <a:rect l="l" t="t" r="r" b="b"/>
            <a:pathLst>
              <a:path w="103858" h="76039">
                <a:moveTo>
                  <a:pt x="0" y="44611"/>
                </a:moveTo>
                <a:lnTo>
                  <a:pt x="103858" y="76039"/>
                </a:lnTo>
                <a:lnTo>
                  <a:pt x="98913" y="0"/>
                </a:lnTo>
                <a:lnTo>
                  <a:pt x="0" y="446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76231" y="5744424"/>
            <a:ext cx="522921" cy="745853"/>
          </a:xfrm>
          <a:custGeom>
            <a:avLst/>
            <a:gdLst/>
            <a:ahLst/>
            <a:cxnLst/>
            <a:rect l="l" t="t" r="r" b="b"/>
            <a:pathLst>
              <a:path w="522921" h="745853">
                <a:moveTo>
                  <a:pt x="522921" y="74585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7905" y="5661234"/>
            <a:ext cx="89522" cy="105063"/>
          </a:xfrm>
          <a:custGeom>
            <a:avLst/>
            <a:gdLst/>
            <a:ahLst/>
            <a:cxnLst/>
            <a:rect l="l" t="t" r="r" b="b"/>
            <a:pathLst>
              <a:path w="89522" h="105063">
                <a:moveTo>
                  <a:pt x="0" y="0"/>
                </a:moveTo>
                <a:lnTo>
                  <a:pt x="27129" y="105063"/>
                </a:lnTo>
                <a:lnTo>
                  <a:pt x="89522" y="61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17906" y="5661234"/>
            <a:ext cx="89522" cy="105063"/>
          </a:xfrm>
          <a:custGeom>
            <a:avLst/>
            <a:gdLst/>
            <a:ahLst/>
            <a:cxnLst/>
            <a:rect l="l" t="t" r="r" b="b"/>
            <a:pathLst>
              <a:path w="89522" h="105063">
                <a:moveTo>
                  <a:pt x="0" y="0"/>
                </a:moveTo>
                <a:lnTo>
                  <a:pt x="27128" y="105063"/>
                </a:lnTo>
                <a:lnTo>
                  <a:pt x="89522" y="6131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9368" y="1375303"/>
            <a:ext cx="3691254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9368" y="2061103"/>
            <a:ext cx="4880610" cy="904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  <a:p>
            <a:pPr marL="12700" marR="12700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3175" y="2518303"/>
            <a:ext cx="521334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9368" y="3204103"/>
            <a:ext cx="438531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12800" y="3873500"/>
            <a:ext cx="56515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3800" y="4127500"/>
            <a:ext cx="48895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19368" y="3889903"/>
            <a:ext cx="5038725" cy="62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214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300" spc="-2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602" baseline="-2037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555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4500" b="1" spc="-1462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957" baseline="-2037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10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21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1620" baseline="-203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-32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757" baseline="-2037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b="1" spc="-185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362" baseline="-2037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552" baseline="-2037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282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3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1845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4500" b="1" spc="-2227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h</a:t>
            </a:r>
            <a:r>
              <a:rPr sz="1300" spc="-620" dirty="0">
                <a:solidFill>
                  <a:srgbClr val="DD2244"/>
                </a:solidFill>
                <a:latin typeface="Courier New"/>
                <a:cs typeface="Courier New"/>
              </a:rPr>
              <a:t>p</a:t>
            </a:r>
            <a:r>
              <a:rPr sz="4500" b="1" spc="-1777" baseline="-2037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26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455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41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4500" b="1" spc="-2017" baseline="-2037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2400" baseline="-203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u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102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r>
              <a:rPr sz="1300" b="1" spc="-58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32" baseline="-2037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4500" b="1" spc="225" baseline="-2037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4500" b="1" spc="127" baseline="-203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500" b="1" spc="270" baseline="-203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2037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5303"/>
            <a:ext cx="3691254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061103"/>
            <a:ext cx="1908175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3204103"/>
            <a:ext cx="438531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368" y="3889903"/>
            <a:ext cx="418719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"php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70863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0154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4554" y="491742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4453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0563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0563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6800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59854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9854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04303" y="365987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74254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74254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4153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74153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8604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5704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2904" y="69110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58094" y="32661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25113" y="4614414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18704" y="4627114"/>
            <a:ext cx="1029335" cy="645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2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18603" y="6123671"/>
            <a:ext cx="1067435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3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18604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5704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96194" y="3278871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63113" y="61109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800" y="1066800"/>
            <a:ext cx="5651500" cy="26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3800" y="2235200"/>
            <a:ext cx="48895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19368" y="2073803"/>
            <a:ext cx="5474970" cy="891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</a:t>
            </a:r>
            <a:r>
              <a:rPr sz="1300" b="1" spc="-2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2602" baseline="-1111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562" baseline="-11111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1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4500" b="1" spc="-1462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627" baseline="-1111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45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794" baseline="-11111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b="1" spc="-105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4500" b="1" spc="-615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-21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620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765" baseline="-11111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18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362" baseline="-11111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552" baseline="-11111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289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52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4500" b="1" spc="-1845" baseline="-11111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227" baseline="-1111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620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777" baseline="-1111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26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462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09" dirty="0">
                <a:solidFill>
                  <a:srgbClr val="323332"/>
                </a:solidFill>
                <a:latin typeface="Courier New"/>
                <a:cs typeface="Courier New"/>
              </a:rPr>
              <a:t>W</a:t>
            </a:r>
            <a:r>
              <a:rPr sz="4500" b="1" spc="-2017" baseline="-11111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2400" baseline="-1111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-61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4500" b="1" spc="-1110" baseline="-1111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E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1300" spc="-58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4500" b="1" spc="-1762" baseline="-11111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O</a:t>
            </a:r>
            <a:r>
              <a:rPr sz="1300" spc="-23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4500" b="1" spc="-2062" baseline="-1111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4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972" baseline="-1111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160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70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11111">
              <a:latin typeface="Gill Sans MT"/>
              <a:cs typeface="Gill Sans MT"/>
            </a:endParaRPr>
          </a:p>
          <a:p>
            <a:pPr marL="12700">
              <a:lnSpc>
                <a:spcPts val="1460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2491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1782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6182" y="491742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081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2191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91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8428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1482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1483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5931" y="365987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5882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5883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20332" y="504612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5781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5781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20231" y="6530071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20232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20232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47332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47332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34532" y="69110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34532" y="69110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59722" y="32661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97822" y="3278871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26741" y="4614414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64841" y="4627114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64741" y="61109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02841" y="6123671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85381" y="3391477"/>
            <a:ext cx="806301" cy="386878"/>
          </a:xfrm>
          <a:custGeom>
            <a:avLst/>
            <a:gdLst/>
            <a:ahLst/>
            <a:cxnLst/>
            <a:rect l="l" t="t" r="r" b="b"/>
            <a:pathLst>
              <a:path w="806301" h="386878">
                <a:moveTo>
                  <a:pt x="153791" y="0"/>
                </a:moveTo>
                <a:lnTo>
                  <a:pt x="225821" y="23077"/>
                </a:lnTo>
                <a:lnTo>
                  <a:pt x="266271" y="34752"/>
                </a:lnTo>
                <a:lnTo>
                  <a:pt x="308889" y="46495"/>
                </a:lnTo>
                <a:lnTo>
                  <a:pt x="353084" y="58286"/>
                </a:lnTo>
                <a:lnTo>
                  <a:pt x="398264" y="70108"/>
                </a:lnTo>
                <a:lnTo>
                  <a:pt x="443839" y="81943"/>
                </a:lnTo>
                <a:lnTo>
                  <a:pt x="489217" y="93771"/>
                </a:lnTo>
                <a:lnTo>
                  <a:pt x="533808" y="105575"/>
                </a:lnTo>
                <a:lnTo>
                  <a:pt x="577019" y="117337"/>
                </a:lnTo>
                <a:lnTo>
                  <a:pt x="618259" y="129037"/>
                </a:lnTo>
                <a:lnTo>
                  <a:pt x="656938" y="140659"/>
                </a:lnTo>
                <a:lnTo>
                  <a:pt x="724246" y="163593"/>
                </a:lnTo>
                <a:lnTo>
                  <a:pt x="774213" y="185992"/>
                </a:lnTo>
                <a:lnTo>
                  <a:pt x="806301" y="218267"/>
                </a:lnTo>
                <a:lnTo>
                  <a:pt x="803202" y="228600"/>
                </a:lnTo>
                <a:lnTo>
                  <a:pt x="759408" y="254703"/>
                </a:lnTo>
                <a:lnTo>
                  <a:pt x="705186" y="271335"/>
                </a:lnTo>
                <a:lnTo>
                  <a:pt x="634673" y="287466"/>
                </a:lnTo>
                <a:lnTo>
                  <a:pt x="594306" y="295373"/>
                </a:lnTo>
                <a:lnTo>
                  <a:pt x="551065" y="303193"/>
                </a:lnTo>
                <a:lnTo>
                  <a:pt x="505349" y="310936"/>
                </a:lnTo>
                <a:lnTo>
                  <a:pt x="457559" y="318615"/>
                </a:lnTo>
                <a:lnTo>
                  <a:pt x="408093" y="326242"/>
                </a:lnTo>
                <a:lnTo>
                  <a:pt x="357352" y="333830"/>
                </a:lnTo>
                <a:lnTo>
                  <a:pt x="305734" y="341391"/>
                </a:lnTo>
                <a:lnTo>
                  <a:pt x="253639" y="348937"/>
                </a:lnTo>
                <a:lnTo>
                  <a:pt x="201467" y="356481"/>
                </a:lnTo>
                <a:lnTo>
                  <a:pt x="149618" y="364035"/>
                </a:lnTo>
                <a:lnTo>
                  <a:pt x="98490" y="371611"/>
                </a:lnTo>
                <a:lnTo>
                  <a:pt x="48484" y="379221"/>
                </a:lnTo>
                <a:lnTo>
                  <a:pt x="0" y="3868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85250" y="3740838"/>
            <a:ext cx="106652" cy="75055"/>
          </a:xfrm>
          <a:custGeom>
            <a:avLst/>
            <a:gdLst/>
            <a:ahLst/>
            <a:cxnLst/>
            <a:rect l="l" t="t" r="r" b="b"/>
            <a:pathLst>
              <a:path w="106652" h="75055">
                <a:moveTo>
                  <a:pt x="93493" y="0"/>
                </a:moveTo>
                <a:lnTo>
                  <a:pt x="0" y="55072"/>
                </a:lnTo>
                <a:lnTo>
                  <a:pt x="106652" y="75055"/>
                </a:lnTo>
                <a:lnTo>
                  <a:pt x="93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85250" y="3740838"/>
            <a:ext cx="106652" cy="75055"/>
          </a:xfrm>
          <a:custGeom>
            <a:avLst/>
            <a:gdLst/>
            <a:ahLst/>
            <a:cxnLst/>
            <a:rect l="l" t="t" r="r" b="b"/>
            <a:pathLst>
              <a:path w="106652" h="75055">
                <a:moveTo>
                  <a:pt x="0" y="55072"/>
                </a:moveTo>
                <a:lnTo>
                  <a:pt x="106652" y="75055"/>
                </a:lnTo>
                <a:lnTo>
                  <a:pt x="93493" y="0"/>
                </a:lnTo>
                <a:lnTo>
                  <a:pt x="0" y="550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60420" y="3452967"/>
            <a:ext cx="812800" cy="406400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0" y="0"/>
                </a:moveTo>
                <a:lnTo>
                  <a:pt x="812800" y="0"/>
                </a:lnTo>
                <a:lnTo>
                  <a:pt x="812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77213" y="3475827"/>
            <a:ext cx="779780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09855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process </a:t>
            </a:r>
            <a:r>
              <a:rPr sz="1200" i="1" spc="-5" dirty="0">
                <a:latin typeface="Arial"/>
                <a:cs typeface="Arial"/>
              </a:rPr>
              <a:t>from </a:t>
            </a:r>
            <a:r>
              <a:rPr sz="1200" i="1" spc="0" dirty="0">
                <a:latin typeface="Arial"/>
                <a:cs typeface="Arial"/>
              </a:rPr>
              <a:t>cache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99137" y="4737677"/>
            <a:ext cx="805645" cy="423661"/>
          </a:xfrm>
          <a:custGeom>
            <a:avLst/>
            <a:gdLst/>
            <a:ahLst/>
            <a:cxnLst/>
            <a:rect l="l" t="t" r="r" b="b"/>
            <a:pathLst>
              <a:path w="805645" h="423661">
                <a:moveTo>
                  <a:pt x="107054" y="0"/>
                </a:moveTo>
                <a:lnTo>
                  <a:pt x="143819" y="12104"/>
                </a:lnTo>
                <a:lnTo>
                  <a:pt x="184035" y="24281"/>
                </a:lnTo>
                <a:lnTo>
                  <a:pt x="227094" y="36517"/>
                </a:lnTo>
                <a:lnTo>
                  <a:pt x="272386" y="48800"/>
                </a:lnTo>
                <a:lnTo>
                  <a:pt x="319302" y="61118"/>
                </a:lnTo>
                <a:lnTo>
                  <a:pt x="367234" y="73457"/>
                </a:lnTo>
                <a:lnTo>
                  <a:pt x="415572" y="85804"/>
                </a:lnTo>
                <a:lnTo>
                  <a:pt x="463707" y="98148"/>
                </a:lnTo>
                <a:lnTo>
                  <a:pt x="511031" y="110474"/>
                </a:lnTo>
                <a:lnTo>
                  <a:pt x="556934" y="122771"/>
                </a:lnTo>
                <a:lnTo>
                  <a:pt x="600807" y="135026"/>
                </a:lnTo>
                <a:lnTo>
                  <a:pt x="642042" y="147225"/>
                </a:lnTo>
                <a:lnTo>
                  <a:pt x="680029" y="159356"/>
                </a:lnTo>
                <a:lnTo>
                  <a:pt x="743824" y="183364"/>
                </a:lnTo>
                <a:lnTo>
                  <a:pt x="787320" y="206946"/>
                </a:lnTo>
                <a:lnTo>
                  <a:pt x="805645" y="230001"/>
                </a:lnTo>
                <a:lnTo>
                  <a:pt x="803846" y="241300"/>
                </a:lnTo>
                <a:lnTo>
                  <a:pt x="762337" y="270305"/>
                </a:lnTo>
                <a:lnTo>
                  <a:pt x="708841" y="289102"/>
                </a:lnTo>
                <a:lnTo>
                  <a:pt x="638539" y="307549"/>
                </a:lnTo>
                <a:lnTo>
                  <a:pt x="598117" y="316663"/>
                </a:lnTo>
                <a:lnTo>
                  <a:pt x="554732" y="325715"/>
                </a:lnTo>
                <a:lnTo>
                  <a:pt x="508798" y="334713"/>
                </a:lnTo>
                <a:lnTo>
                  <a:pt x="460725" y="343667"/>
                </a:lnTo>
                <a:lnTo>
                  <a:pt x="410928" y="352585"/>
                </a:lnTo>
                <a:lnTo>
                  <a:pt x="359819" y="361475"/>
                </a:lnTo>
                <a:lnTo>
                  <a:pt x="307811" y="370346"/>
                </a:lnTo>
                <a:lnTo>
                  <a:pt x="255317" y="379207"/>
                </a:lnTo>
                <a:lnTo>
                  <a:pt x="202749" y="388067"/>
                </a:lnTo>
                <a:lnTo>
                  <a:pt x="150520" y="396934"/>
                </a:lnTo>
                <a:lnTo>
                  <a:pt x="99044" y="405816"/>
                </a:lnTo>
                <a:lnTo>
                  <a:pt x="48733" y="414722"/>
                </a:lnTo>
                <a:lnTo>
                  <a:pt x="0" y="42366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99531" y="5124005"/>
            <a:ext cx="107144" cy="74681"/>
          </a:xfrm>
          <a:custGeom>
            <a:avLst/>
            <a:gdLst/>
            <a:ahLst/>
            <a:cxnLst/>
            <a:rect l="l" t="t" r="r" b="b"/>
            <a:pathLst>
              <a:path w="107144" h="74681">
                <a:moveTo>
                  <a:pt x="92003" y="0"/>
                </a:moveTo>
                <a:lnTo>
                  <a:pt x="0" y="57527"/>
                </a:lnTo>
                <a:lnTo>
                  <a:pt x="107144" y="74681"/>
                </a:lnTo>
                <a:lnTo>
                  <a:pt x="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99532" y="5124005"/>
            <a:ext cx="107144" cy="74681"/>
          </a:xfrm>
          <a:custGeom>
            <a:avLst/>
            <a:gdLst/>
            <a:ahLst/>
            <a:cxnLst/>
            <a:rect l="l" t="t" r="r" b="b"/>
            <a:pathLst>
              <a:path w="107144" h="74681">
                <a:moveTo>
                  <a:pt x="0" y="57527"/>
                </a:moveTo>
                <a:lnTo>
                  <a:pt x="107144" y="74681"/>
                </a:lnTo>
                <a:lnTo>
                  <a:pt x="92003" y="0"/>
                </a:lnTo>
                <a:lnTo>
                  <a:pt x="0" y="575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92148" y="4758888"/>
            <a:ext cx="812800" cy="406400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0" y="0"/>
                </a:moveTo>
                <a:lnTo>
                  <a:pt x="812800" y="0"/>
                </a:lnTo>
                <a:lnTo>
                  <a:pt x="812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08940" y="4781748"/>
            <a:ext cx="779780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09855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process </a:t>
            </a:r>
            <a:r>
              <a:rPr sz="1200" i="1" spc="-5" dirty="0">
                <a:latin typeface="Arial"/>
                <a:cs typeface="Arial"/>
              </a:rPr>
              <a:t>from </a:t>
            </a:r>
            <a:r>
              <a:rPr sz="1200" i="1" spc="0" dirty="0">
                <a:latin typeface="Arial"/>
                <a:cs typeface="Arial"/>
              </a:rPr>
              <a:t>cache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99954" y="6236277"/>
            <a:ext cx="805772" cy="414136"/>
          </a:xfrm>
          <a:custGeom>
            <a:avLst/>
            <a:gdLst/>
            <a:ahLst/>
            <a:cxnLst/>
            <a:rect l="l" t="t" r="r" b="b"/>
            <a:pathLst>
              <a:path w="805772" h="414136">
                <a:moveTo>
                  <a:pt x="144237" y="0"/>
                </a:moveTo>
                <a:lnTo>
                  <a:pt x="217237" y="27115"/>
                </a:lnTo>
                <a:lnTo>
                  <a:pt x="258197" y="40953"/>
                </a:lnTo>
                <a:lnTo>
                  <a:pt x="301339" y="54927"/>
                </a:lnTo>
                <a:lnTo>
                  <a:pt x="346067" y="69001"/>
                </a:lnTo>
                <a:lnTo>
                  <a:pt x="391786" y="83138"/>
                </a:lnTo>
                <a:lnTo>
                  <a:pt x="437902" y="97300"/>
                </a:lnTo>
                <a:lnTo>
                  <a:pt x="483820" y="111449"/>
                </a:lnTo>
                <a:lnTo>
                  <a:pt x="528946" y="125548"/>
                </a:lnTo>
                <a:lnTo>
                  <a:pt x="572684" y="139561"/>
                </a:lnTo>
                <a:lnTo>
                  <a:pt x="614441" y="153450"/>
                </a:lnTo>
                <a:lnTo>
                  <a:pt x="653620" y="167177"/>
                </a:lnTo>
                <a:lnTo>
                  <a:pt x="689628" y="180705"/>
                </a:lnTo>
                <a:lnTo>
                  <a:pt x="749751" y="207015"/>
                </a:lnTo>
                <a:lnTo>
                  <a:pt x="790052" y="232082"/>
                </a:lnTo>
                <a:lnTo>
                  <a:pt x="805772" y="255608"/>
                </a:lnTo>
                <a:lnTo>
                  <a:pt x="802928" y="266700"/>
                </a:lnTo>
                <a:lnTo>
                  <a:pt x="759609" y="293647"/>
                </a:lnTo>
                <a:lnTo>
                  <a:pt x="705567" y="310035"/>
                </a:lnTo>
                <a:lnTo>
                  <a:pt x="635143" y="325398"/>
                </a:lnTo>
                <a:lnTo>
                  <a:pt x="594793" y="332757"/>
                </a:lnTo>
                <a:lnTo>
                  <a:pt x="551551" y="339935"/>
                </a:lnTo>
                <a:lnTo>
                  <a:pt x="505821" y="346957"/>
                </a:lnTo>
                <a:lnTo>
                  <a:pt x="458004" y="353849"/>
                </a:lnTo>
                <a:lnTo>
                  <a:pt x="408502" y="360635"/>
                </a:lnTo>
                <a:lnTo>
                  <a:pt x="357715" y="367340"/>
                </a:lnTo>
                <a:lnTo>
                  <a:pt x="306046" y="373990"/>
                </a:lnTo>
                <a:lnTo>
                  <a:pt x="253897" y="380610"/>
                </a:lnTo>
                <a:lnTo>
                  <a:pt x="201669" y="387224"/>
                </a:lnTo>
                <a:lnTo>
                  <a:pt x="149763" y="393859"/>
                </a:lnTo>
                <a:lnTo>
                  <a:pt x="98582" y="400540"/>
                </a:lnTo>
                <a:lnTo>
                  <a:pt x="48527" y="407290"/>
                </a:lnTo>
                <a:lnTo>
                  <a:pt x="0" y="4141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99608" y="6612795"/>
            <a:ext cx="106342" cy="75243"/>
          </a:xfrm>
          <a:custGeom>
            <a:avLst/>
            <a:gdLst/>
            <a:ahLst/>
            <a:cxnLst/>
            <a:rect l="l" t="t" r="r" b="b"/>
            <a:pathLst>
              <a:path w="106342" h="75243">
                <a:moveTo>
                  <a:pt x="94306" y="0"/>
                </a:moveTo>
                <a:lnTo>
                  <a:pt x="0" y="53670"/>
                </a:lnTo>
                <a:lnTo>
                  <a:pt x="106342" y="75243"/>
                </a:lnTo>
                <a:lnTo>
                  <a:pt x="943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99609" y="6612796"/>
            <a:ext cx="106342" cy="75243"/>
          </a:xfrm>
          <a:custGeom>
            <a:avLst/>
            <a:gdLst/>
            <a:ahLst/>
            <a:cxnLst/>
            <a:rect l="l" t="t" r="r" b="b"/>
            <a:pathLst>
              <a:path w="106342" h="75243">
                <a:moveTo>
                  <a:pt x="0" y="53670"/>
                </a:moveTo>
                <a:lnTo>
                  <a:pt x="106342" y="75243"/>
                </a:lnTo>
                <a:lnTo>
                  <a:pt x="94306" y="0"/>
                </a:lnTo>
                <a:lnTo>
                  <a:pt x="0" y="5367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85403" y="6294523"/>
            <a:ext cx="812800" cy="406400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0" y="0"/>
                </a:moveTo>
                <a:lnTo>
                  <a:pt x="812800" y="0"/>
                </a:lnTo>
                <a:lnTo>
                  <a:pt x="812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302196" y="6317384"/>
            <a:ext cx="779780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09855">
              <a:lnSpc>
                <a:spcPts val="1400"/>
              </a:lnSpc>
            </a:pPr>
            <a:r>
              <a:rPr sz="1200" i="1" dirty="0">
                <a:latin typeface="Arial"/>
                <a:cs typeface="Arial"/>
              </a:rPr>
              <a:t>process </a:t>
            </a:r>
            <a:r>
              <a:rPr sz="1200" i="1" spc="-5" dirty="0">
                <a:latin typeface="Arial"/>
                <a:cs typeface="Arial"/>
              </a:rPr>
              <a:t>from </a:t>
            </a:r>
            <a:r>
              <a:rPr sz="1200" i="1" spc="0" dirty="0">
                <a:latin typeface="Arial"/>
                <a:cs typeface="Arial"/>
              </a:rPr>
              <a:t>cache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9368" y="1375303"/>
            <a:ext cx="3691254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9368" y="2061103"/>
            <a:ext cx="1908175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12800" y="1066800"/>
            <a:ext cx="5651500" cy="26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3800" y="2235200"/>
            <a:ext cx="48895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19368" y="2073803"/>
            <a:ext cx="5474970" cy="891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</a:t>
            </a:r>
            <a:r>
              <a:rPr sz="1300" b="1" spc="-2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2602" baseline="-1111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562" baseline="-11111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1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4500" b="1" spc="-1462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627" baseline="-1111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45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794" baseline="-11111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b="1" spc="-105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4500" b="1" spc="-615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-21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620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765" baseline="-11111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18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362" baseline="-11111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552" baseline="-11111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289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52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4500" b="1" spc="-1845" baseline="-11111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227" baseline="-1111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620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777" baseline="-1111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26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462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09" dirty="0">
                <a:solidFill>
                  <a:srgbClr val="323332"/>
                </a:solidFill>
                <a:latin typeface="Courier New"/>
                <a:cs typeface="Courier New"/>
              </a:rPr>
              <a:t>W</a:t>
            </a:r>
            <a:r>
              <a:rPr sz="4500" b="1" spc="-2017" baseline="-11111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2400" baseline="-1111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-61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4500" b="1" spc="-1110" baseline="-1111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E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1300" spc="-58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4500" b="1" spc="-1762" baseline="-11111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O</a:t>
            </a:r>
            <a:r>
              <a:rPr sz="1300" spc="-23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4500" b="1" spc="-2062" baseline="-1111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4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972" baseline="-1111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160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70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11111">
              <a:latin typeface="Gill Sans MT"/>
              <a:cs typeface="Gill Sans MT"/>
            </a:endParaRPr>
          </a:p>
          <a:p>
            <a:pPr marL="12700">
              <a:lnSpc>
                <a:spcPts val="1460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9368" y="3204103"/>
            <a:ext cx="438531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“mysql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9368" y="3889903"/>
            <a:ext cx="418719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"php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718934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30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931530"/>
            <a:ext cx="7649209" cy="2610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In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0" dirty="0">
                <a:latin typeface="Gill Sans MT"/>
                <a:cs typeface="Gill Sans MT"/>
              </a:rPr>
              <a:t>d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these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des,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code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samp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 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Gi</a:t>
            </a:r>
            <a:r>
              <a:rPr sz="3000" spc="0" dirty="0">
                <a:latin typeface="Gill Sans MT"/>
                <a:cs typeface="Gill Sans MT"/>
              </a:rPr>
              <a:t>tHub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sts: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469" y="4520266"/>
            <a:ext cx="202565" cy="1548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70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  <a:p>
            <a:pPr marL="12700">
              <a:lnSpc>
                <a:spcPts val="3700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  <a:p>
            <a:pPr marL="12700">
              <a:lnSpc>
                <a:spcPts val="3810"/>
              </a:lnSpc>
            </a:pPr>
            <a:r>
              <a:rPr sz="3900" dirty="0">
                <a:latin typeface="Gill Sans MT"/>
                <a:cs typeface="Gill Sans MT"/>
              </a:rPr>
              <a:t>•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0569" y="4529802"/>
            <a:ext cx="6904990" cy="1423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41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3486062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9610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 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8a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5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9509a08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08a1132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11381941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532643"/>
            <a:ext cx="344551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In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Onlin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Cou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-10" dirty="0">
                <a:latin typeface="Gill Sans MT"/>
                <a:cs typeface="Gill Sans MT"/>
              </a:rPr>
              <a:t>se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</a:t>
            </a:r>
            <a:r>
              <a:rPr sz="2200" i="1" spc="-10" dirty="0">
                <a:latin typeface="Gill Sans MT"/>
                <a:cs typeface="Gill Sans MT"/>
              </a:rPr>
              <a:t>te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ia</a:t>
            </a:r>
            <a:r>
              <a:rPr sz="2200" i="1" spc="-10" dirty="0">
                <a:latin typeface="Gill Sans MT"/>
                <a:cs typeface="Gill Sans MT"/>
              </a:rPr>
              <a:t>ls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0863" y="5182177"/>
            <a:ext cx="10033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0154" y="35311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4554" y="491742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4453" y="6401377"/>
            <a:ext cx="11811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0563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0563" y="5271077"/>
            <a:ext cx="719999" cy="360000"/>
          </a:xfrm>
          <a:custGeom>
            <a:avLst/>
            <a:gdLst/>
            <a:ahLst/>
            <a:cxnLst/>
            <a:rect l="l" t="t" r="r" b="b"/>
            <a:pathLst>
              <a:path w="719999" h="360000">
                <a:moveTo>
                  <a:pt x="0" y="0"/>
                </a:moveTo>
                <a:lnTo>
                  <a:pt x="719999" y="0"/>
                </a:lnTo>
                <a:lnTo>
                  <a:pt x="719999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6800" y="5325771"/>
            <a:ext cx="43497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Gill Sans MT"/>
                <a:cs typeface="Gill Sans MT"/>
              </a:rPr>
              <a:t>D</a:t>
            </a:r>
            <a:r>
              <a:rPr sz="1400" i="1" spc="20" dirty="0">
                <a:latin typeface="Gill Sans MT"/>
                <a:cs typeface="Gill Sans MT"/>
              </a:rPr>
              <a:t>r</a:t>
            </a:r>
            <a:r>
              <a:rPr sz="1400" i="1" spc="-5" dirty="0">
                <a:latin typeface="Gill Sans MT"/>
                <a:cs typeface="Gill Sans MT"/>
              </a:rPr>
              <a:t>iver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9854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9854" y="36200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4303" y="3659872"/>
            <a:ext cx="518795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4254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4254" y="5006327"/>
            <a:ext cx="900000" cy="720001"/>
          </a:xfrm>
          <a:custGeom>
            <a:avLst/>
            <a:gdLst/>
            <a:ahLst/>
            <a:cxnLst/>
            <a:rect l="l" t="t" r="r" b="b"/>
            <a:pathLst>
              <a:path w="900000" h="720001">
                <a:moveTo>
                  <a:pt x="0" y="0"/>
                </a:moveTo>
                <a:lnTo>
                  <a:pt x="900000" y="0"/>
                </a:lnTo>
                <a:lnTo>
                  <a:pt x="900000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4153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4153" y="6490277"/>
            <a:ext cx="899999" cy="719999"/>
          </a:xfrm>
          <a:custGeom>
            <a:avLst/>
            <a:gdLst/>
            <a:ahLst/>
            <a:cxnLst/>
            <a:rect l="l" t="t" r="r" b="b"/>
            <a:pathLst>
              <a:path w="899999" h="719999">
                <a:moveTo>
                  <a:pt x="0" y="0"/>
                </a:moveTo>
                <a:lnTo>
                  <a:pt x="899999" y="0"/>
                </a:lnTo>
                <a:lnTo>
                  <a:pt x="8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8604" y="40281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5704" y="5442272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2904" y="6911071"/>
            <a:ext cx="558800" cy="203200"/>
          </a:xfrm>
          <a:custGeom>
            <a:avLst/>
            <a:gdLst/>
            <a:ahLst/>
            <a:cxnLst/>
            <a:rect l="l" t="t" r="r" b="b"/>
            <a:pathLst>
              <a:path w="558800" h="203200">
                <a:moveTo>
                  <a:pt x="0" y="0"/>
                </a:moveTo>
                <a:lnTo>
                  <a:pt x="558800" y="0"/>
                </a:lnTo>
                <a:lnTo>
                  <a:pt x="5588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8094" y="32661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5113" y="4614414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18704" y="4627114"/>
            <a:ext cx="1029335" cy="645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2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63113" y="6110971"/>
            <a:ext cx="673100" cy="228600"/>
          </a:xfrm>
          <a:custGeom>
            <a:avLst/>
            <a:gdLst/>
            <a:ahLst/>
            <a:cxnLst/>
            <a:rect l="l" t="t" r="r" b="b"/>
            <a:pathLst>
              <a:path w="673100" h="228600">
                <a:moveTo>
                  <a:pt x="0" y="0"/>
                </a:moveTo>
                <a:lnTo>
                  <a:pt x="673100" y="0"/>
                </a:lnTo>
                <a:lnTo>
                  <a:pt x="673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18603" y="6123671"/>
            <a:ext cx="1067435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3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spc="-125" dirty="0">
                <a:latin typeface="Gill Sans MT"/>
                <a:cs typeface="Gill Sans MT"/>
              </a:rPr>
              <a:t>W</a:t>
            </a:r>
            <a:r>
              <a:rPr sz="1400" i="1" spc="0" dirty="0">
                <a:latin typeface="Gill Sans MT"/>
                <a:cs typeface="Gill Sans MT"/>
              </a:rPr>
              <a:t>o</a:t>
            </a:r>
            <a:r>
              <a:rPr sz="1400" i="1" spc="-5" dirty="0">
                <a:latin typeface="Gill Sans MT"/>
                <a:cs typeface="Gill Sans MT"/>
              </a:rPr>
              <a:t>r</a:t>
            </a:r>
            <a:r>
              <a:rPr sz="1400" i="1" spc="-80" dirty="0">
                <a:latin typeface="Gill Sans MT"/>
                <a:cs typeface="Gill Sans MT"/>
              </a:rPr>
              <a:t>k</a:t>
            </a:r>
            <a:r>
              <a:rPr sz="1400" i="1" spc="-10" dirty="0">
                <a:latin typeface="Gill Sans MT"/>
                <a:cs typeface="Gill Sans MT"/>
              </a:rPr>
              <a:t>er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8604" y="4028171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45704" y="5442272"/>
            <a:ext cx="55054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96194" y="3278871"/>
            <a:ext cx="584835" cy="2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cache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37071" y="4345635"/>
            <a:ext cx="444710" cy="804297"/>
          </a:xfrm>
          <a:custGeom>
            <a:avLst/>
            <a:gdLst/>
            <a:ahLst/>
            <a:cxnLst/>
            <a:rect l="l" t="t" r="r" b="b"/>
            <a:pathLst>
              <a:path w="444710" h="804297">
                <a:moveTo>
                  <a:pt x="444710" y="0"/>
                </a:moveTo>
                <a:lnTo>
                  <a:pt x="0" y="8042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7910" y="5131497"/>
            <a:ext cx="82504" cy="107349"/>
          </a:xfrm>
          <a:custGeom>
            <a:avLst/>
            <a:gdLst/>
            <a:ahLst/>
            <a:cxnLst/>
            <a:rect l="l" t="t" r="r" b="b"/>
            <a:pathLst>
              <a:path w="82504" h="107349">
                <a:moveTo>
                  <a:pt x="15819" y="0"/>
                </a:moveTo>
                <a:lnTo>
                  <a:pt x="0" y="107349"/>
                </a:lnTo>
                <a:lnTo>
                  <a:pt x="82504" y="36871"/>
                </a:lnTo>
                <a:lnTo>
                  <a:pt x="15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7909" y="5131497"/>
            <a:ext cx="82504" cy="107349"/>
          </a:xfrm>
          <a:custGeom>
            <a:avLst/>
            <a:gdLst/>
            <a:ahLst/>
            <a:cxnLst/>
            <a:rect l="l" t="t" r="r" b="b"/>
            <a:pathLst>
              <a:path w="82504" h="107349">
                <a:moveTo>
                  <a:pt x="0" y="107349"/>
                </a:moveTo>
                <a:lnTo>
                  <a:pt x="82504" y="36871"/>
                </a:lnTo>
                <a:lnTo>
                  <a:pt x="15819" y="0"/>
                </a:lnTo>
                <a:lnTo>
                  <a:pt x="0" y="1073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68702" y="5366739"/>
            <a:ext cx="799216" cy="51955"/>
          </a:xfrm>
          <a:custGeom>
            <a:avLst/>
            <a:gdLst/>
            <a:ahLst/>
            <a:cxnLst/>
            <a:rect l="l" t="t" r="r" b="b"/>
            <a:pathLst>
              <a:path w="799216" h="51955">
                <a:moveTo>
                  <a:pt x="799216" y="0"/>
                </a:moveTo>
                <a:lnTo>
                  <a:pt x="0" y="519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67315" y="5380675"/>
            <a:ext cx="103858" cy="76039"/>
          </a:xfrm>
          <a:custGeom>
            <a:avLst/>
            <a:gdLst/>
            <a:ahLst/>
            <a:cxnLst/>
            <a:rect l="l" t="t" r="r" b="b"/>
            <a:pathLst>
              <a:path w="103858" h="76039">
                <a:moveTo>
                  <a:pt x="98915" y="0"/>
                </a:moveTo>
                <a:lnTo>
                  <a:pt x="0" y="44611"/>
                </a:lnTo>
                <a:lnTo>
                  <a:pt x="103858" y="76039"/>
                </a:lnTo>
                <a:lnTo>
                  <a:pt x="98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67316" y="5380675"/>
            <a:ext cx="103858" cy="76039"/>
          </a:xfrm>
          <a:custGeom>
            <a:avLst/>
            <a:gdLst/>
            <a:ahLst/>
            <a:cxnLst/>
            <a:rect l="l" t="t" r="r" b="b"/>
            <a:pathLst>
              <a:path w="103858" h="76039">
                <a:moveTo>
                  <a:pt x="0" y="44611"/>
                </a:moveTo>
                <a:lnTo>
                  <a:pt x="103858" y="76039"/>
                </a:lnTo>
                <a:lnTo>
                  <a:pt x="98913" y="0"/>
                </a:lnTo>
                <a:lnTo>
                  <a:pt x="0" y="446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76231" y="5744424"/>
            <a:ext cx="522921" cy="745853"/>
          </a:xfrm>
          <a:custGeom>
            <a:avLst/>
            <a:gdLst/>
            <a:ahLst/>
            <a:cxnLst/>
            <a:rect l="l" t="t" r="r" b="b"/>
            <a:pathLst>
              <a:path w="522921" h="745853">
                <a:moveTo>
                  <a:pt x="522921" y="74585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7905" y="5661234"/>
            <a:ext cx="89522" cy="105063"/>
          </a:xfrm>
          <a:custGeom>
            <a:avLst/>
            <a:gdLst/>
            <a:ahLst/>
            <a:cxnLst/>
            <a:rect l="l" t="t" r="r" b="b"/>
            <a:pathLst>
              <a:path w="89522" h="105063">
                <a:moveTo>
                  <a:pt x="0" y="0"/>
                </a:moveTo>
                <a:lnTo>
                  <a:pt x="27129" y="105063"/>
                </a:lnTo>
                <a:lnTo>
                  <a:pt x="89522" y="61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17906" y="5661234"/>
            <a:ext cx="89522" cy="105063"/>
          </a:xfrm>
          <a:custGeom>
            <a:avLst/>
            <a:gdLst/>
            <a:ahLst/>
            <a:cxnLst/>
            <a:rect l="l" t="t" r="r" b="b"/>
            <a:pathLst>
              <a:path w="89522" h="105063">
                <a:moveTo>
                  <a:pt x="0" y="0"/>
                </a:moveTo>
                <a:lnTo>
                  <a:pt x="27128" y="105063"/>
                </a:lnTo>
                <a:lnTo>
                  <a:pt x="89522" y="6131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</a:t>
            </a:r>
            <a:r>
              <a:rPr sz="2200" i="1" spc="-25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Minin</a:t>
            </a:r>
            <a:r>
              <a:rPr sz="2200" i="1" spc="-10" dirty="0">
                <a:latin typeface="Gill Sans MT"/>
                <a:cs typeface="Gill Sans MT"/>
              </a:rPr>
              <a:t>g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Examp</a:t>
            </a:r>
            <a:r>
              <a:rPr sz="2200" i="1" spc="-10" dirty="0">
                <a:latin typeface="Gill Sans MT"/>
                <a:cs typeface="Gill Sans MT"/>
              </a:rPr>
              <a:t>le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9368" y="1375303"/>
            <a:ext cx="3691254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9368" y="2061103"/>
            <a:ext cx="1908175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2800" y="1066800"/>
            <a:ext cx="5651500" cy="26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3800" y="2235200"/>
            <a:ext cx="48895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19368" y="2073803"/>
            <a:ext cx="5474970" cy="891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</a:t>
            </a:r>
            <a:r>
              <a:rPr sz="1300" b="1" spc="-2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2602" baseline="-1111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300" spc="-45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562" baseline="-11111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31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4500" b="1" spc="-1462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425" dirty="0">
                <a:solidFill>
                  <a:srgbClr val="323332"/>
                </a:solidFill>
                <a:latin typeface="Courier New"/>
                <a:cs typeface="Courier New"/>
              </a:rPr>
              <a:t>o</a:t>
            </a:r>
            <a:r>
              <a:rPr sz="4500" b="1" spc="-1627" baseline="-1111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45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4500" b="1" spc="-794" baseline="-11111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300" b="1" spc="-105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4500" b="1" spc="-615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-21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4500" b="1" spc="-1620" baseline="-1111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32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4500" b="1" spc="-765" baseline="-11111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300" spc="-18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4500" b="1" spc="-2362" baseline="-11111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-615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r>
              <a:rPr sz="4500" b="1" spc="-1552" baseline="-11111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300" spc="-37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289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spc="-52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4500" b="1" spc="-1845" baseline="-11111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b="1" spc="-180" dirty="0">
                <a:solidFill>
                  <a:srgbClr val="323332"/>
                </a:solidFill>
                <a:latin typeface="Courier New"/>
                <a:cs typeface="Courier New"/>
              </a:rPr>
              <a:t>_</a:t>
            </a:r>
            <a:r>
              <a:rPr sz="4500" b="1" spc="-2227" baseline="-1111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spc="-620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4500" b="1" spc="-1777" baseline="-1111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spc="-260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1462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409" dirty="0">
                <a:solidFill>
                  <a:srgbClr val="323332"/>
                </a:solidFill>
                <a:latin typeface="Courier New"/>
                <a:cs typeface="Courier New"/>
              </a:rPr>
              <a:t>W</a:t>
            </a:r>
            <a:r>
              <a:rPr sz="4500" b="1" spc="-2017" baseline="-11111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i</a:t>
            </a:r>
            <a:r>
              <a:rPr sz="1300" spc="-6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4500" b="1" spc="-2400" baseline="-1111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-61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4500" b="1" spc="-1110" baseline="-1111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E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1300" spc="-58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4500" b="1" spc="-1762" baseline="-11111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O</a:t>
            </a:r>
            <a:r>
              <a:rPr sz="1300" spc="-235" dirty="0">
                <a:solidFill>
                  <a:srgbClr val="DD2244"/>
                </a:solidFill>
                <a:latin typeface="Courier New"/>
                <a:cs typeface="Courier New"/>
              </a:rPr>
              <a:t>R</a:t>
            </a:r>
            <a:r>
              <a:rPr sz="4500" b="1" spc="-2062" baseline="-1111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-4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4500" b="1" spc="-1972" baseline="-1111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300" b="1" spc="-160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4500" b="1" spc="270" baseline="-1111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500" baseline="-11111">
              <a:latin typeface="Gill Sans MT"/>
              <a:cs typeface="Gill Sans MT"/>
            </a:endParaRPr>
          </a:p>
          <a:p>
            <a:pPr marL="12700">
              <a:lnSpc>
                <a:spcPts val="1460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19368" y="3204103"/>
            <a:ext cx="438531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“mysql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9368" y="3889903"/>
            <a:ext cx="418719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"php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363970" cy="889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ook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RDD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trans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 act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another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perspect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5650" y="3520548"/>
            <a:ext cx="911367" cy="78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326" y="3690265"/>
            <a:ext cx="719526" cy="442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4472" y="3392642"/>
            <a:ext cx="734535" cy="442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8759" y="3492484"/>
            <a:ext cx="734535" cy="442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3048" y="3592324"/>
            <a:ext cx="734535" cy="442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0619" y="3392643"/>
            <a:ext cx="1237827" cy="1054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7335" y="3692166"/>
            <a:ext cx="734535" cy="442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9082" y="3200994"/>
            <a:ext cx="4397730" cy="1277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12648" y="3813895"/>
            <a:ext cx="306070" cy="130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dirty="0">
                <a:latin typeface="Arial"/>
                <a:cs typeface="Arial"/>
              </a:rPr>
              <a:t>ac</a:t>
            </a:r>
            <a:r>
              <a:rPr sz="750" b="1" spc="-5" dirty="0">
                <a:latin typeface="Arial"/>
                <a:cs typeface="Arial"/>
              </a:rPr>
              <a:t>tion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83484" y="3820181"/>
            <a:ext cx="269240" cy="130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9227" y="3522561"/>
            <a:ext cx="54483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750">
              <a:latin typeface="Arial"/>
              <a:cs typeface="Arial"/>
            </a:endParaRPr>
          </a:p>
          <a:p>
            <a:pPr marL="116839">
              <a:lnSpc>
                <a:spcPts val="785"/>
              </a:lnSpc>
            </a:pP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750">
              <a:latin typeface="Arial"/>
              <a:cs typeface="Arial"/>
            </a:endParaRPr>
          </a:p>
          <a:p>
            <a:pPr marL="220979">
              <a:lnSpc>
                <a:spcPts val="785"/>
              </a:lnSpc>
            </a:pP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750">
              <a:latin typeface="Arial"/>
              <a:cs typeface="Arial"/>
            </a:endParaRPr>
          </a:p>
          <a:p>
            <a:pPr marL="325120">
              <a:lnSpc>
                <a:spcPts val="785"/>
              </a:lnSpc>
            </a:pP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01901" y="3818003"/>
            <a:ext cx="750570" cy="130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dirty="0">
                <a:latin typeface="Arial"/>
                <a:cs typeface="Arial"/>
              </a:rPr>
              <a:t>tra</a:t>
            </a:r>
            <a:r>
              <a:rPr sz="750" b="1" spc="-5" dirty="0">
                <a:latin typeface="Arial"/>
                <a:cs typeface="Arial"/>
              </a:rPr>
              <a:t>nsformations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9368" y="2653525"/>
            <a:ext cx="4142104" cy="628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999988"/>
                </a:solidFill>
                <a:latin typeface="Courier New"/>
                <a:cs typeface="Courier New"/>
              </a:rPr>
              <a:t>// load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error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messages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from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a log into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memory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999988"/>
                </a:solidFill>
                <a:latin typeface="Courier New"/>
                <a:cs typeface="Courier New"/>
              </a:rPr>
              <a:t>// then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interactively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search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for various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patterns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A6AAA9"/>
                </a:solidFill>
                <a:latin typeface="Courier New"/>
                <a:cs typeface="Courier New"/>
              </a:rPr>
              <a:t>// </a:t>
            </a:r>
            <a:r>
              <a:rPr sz="1000" i="1" dirty="0">
                <a:solidFill>
                  <a:srgbClr val="999988"/>
                </a:solidFill>
                <a:latin typeface="Courier New"/>
                <a:cs typeface="Courier New"/>
              </a:rPr>
              <a:t>https://gist.github.com/ceteri/8ae5b9509a08c08a1132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9368" y="3567925"/>
            <a:ext cx="2845435" cy="400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0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0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9368" y="4253725"/>
            <a:ext cx="4217670" cy="222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0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0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000">
              <a:latin typeface="Courier New"/>
              <a:cs typeface="Courier New"/>
            </a:endParaRPr>
          </a:p>
          <a:p>
            <a:pPr marL="12700" marR="12700">
              <a:lnSpc>
                <a:spcPct val="150000"/>
              </a:lnSpc>
            </a:pPr>
            <a:r>
              <a:rPr sz="10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0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0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0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)) 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0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0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0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000" i="1" spc="0" dirty="0">
                <a:solidFill>
                  <a:srgbClr val="999988"/>
                </a:solidFill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000" spc="0" dirty="0">
                <a:solidFill>
                  <a:srgbClr val="DD2244"/>
                </a:solidFill>
                <a:latin typeface="Courier New"/>
                <a:cs typeface="Courier New"/>
              </a:rPr>
              <a:t>"php</a:t>
            </a:r>
            <a:r>
              <a:rPr sz="10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0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0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0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0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1223" y="2766666"/>
            <a:ext cx="1352538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0923" y="28555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1999" y="0"/>
                </a:lnTo>
                <a:lnTo>
                  <a:pt x="148719" y="895"/>
                </a:lnTo>
                <a:lnTo>
                  <a:pt x="110813" y="13772"/>
                </a:lnTo>
                <a:lnTo>
                  <a:pt x="76686" y="40470"/>
                </a:lnTo>
                <a:lnTo>
                  <a:pt x="47466" y="79109"/>
                </a:lnTo>
                <a:lnTo>
                  <a:pt x="24282" y="127809"/>
                </a:lnTo>
                <a:lnTo>
                  <a:pt x="12737" y="164935"/>
                </a:lnTo>
                <a:lnTo>
                  <a:pt x="4710" y="205140"/>
                </a:lnTo>
                <a:lnTo>
                  <a:pt x="537" y="247865"/>
                </a:lnTo>
                <a:lnTo>
                  <a:pt x="0" y="269999"/>
                </a:lnTo>
                <a:lnTo>
                  <a:pt x="537" y="292133"/>
                </a:lnTo>
                <a:lnTo>
                  <a:pt x="4710" y="334858"/>
                </a:lnTo>
                <a:lnTo>
                  <a:pt x="12737" y="375063"/>
                </a:lnTo>
                <a:lnTo>
                  <a:pt x="24282" y="412190"/>
                </a:lnTo>
                <a:lnTo>
                  <a:pt x="47466" y="460890"/>
                </a:lnTo>
                <a:lnTo>
                  <a:pt x="76686" y="499529"/>
                </a:lnTo>
                <a:lnTo>
                  <a:pt x="110813" y="526228"/>
                </a:lnTo>
                <a:lnTo>
                  <a:pt x="148719" y="539104"/>
                </a:lnTo>
                <a:lnTo>
                  <a:pt x="161999" y="540000"/>
                </a:lnTo>
                <a:lnTo>
                  <a:pt x="918000" y="540000"/>
                </a:lnTo>
                <a:lnTo>
                  <a:pt x="956916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3"/>
                </a:lnTo>
                <a:lnTo>
                  <a:pt x="1075289" y="334858"/>
                </a:lnTo>
                <a:lnTo>
                  <a:pt x="1079463" y="292133"/>
                </a:lnTo>
                <a:lnTo>
                  <a:pt x="1080000" y="269999"/>
                </a:lnTo>
                <a:lnTo>
                  <a:pt x="1079463" y="247865"/>
                </a:lnTo>
                <a:lnTo>
                  <a:pt x="1075289" y="205140"/>
                </a:lnTo>
                <a:lnTo>
                  <a:pt x="1067263" y="164935"/>
                </a:lnTo>
                <a:lnTo>
                  <a:pt x="1055718" y="127809"/>
                </a:lnTo>
                <a:lnTo>
                  <a:pt x="1032534" y="79109"/>
                </a:lnTo>
                <a:lnTo>
                  <a:pt x="1003314" y="40470"/>
                </a:lnTo>
                <a:lnTo>
                  <a:pt x="969187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0923" y="28555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2001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7" y="13772"/>
                </a:lnTo>
                <a:lnTo>
                  <a:pt x="1003314" y="40470"/>
                </a:lnTo>
                <a:lnTo>
                  <a:pt x="1032534" y="79109"/>
                </a:lnTo>
                <a:lnTo>
                  <a:pt x="1055718" y="127809"/>
                </a:lnTo>
                <a:lnTo>
                  <a:pt x="1067263" y="164935"/>
                </a:lnTo>
                <a:lnTo>
                  <a:pt x="1075289" y="205140"/>
                </a:lnTo>
                <a:lnTo>
                  <a:pt x="1079463" y="247865"/>
                </a:lnTo>
                <a:lnTo>
                  <a:pt x="1080000" y="269999"/>
                </a:lnTo>
                <a:lnTo>
                  <a:pt x="1079463" y="292133"/>
                </a:lnTo>
                <a:lnTo>
                  <a:pt x="1075289" y="334858"/>
                </a:lnTo>
                <a:lnTo>
                  <a:pt x="1067263" y="375063"/>
                </a:lnTo>
                <a:lnTo>
                  <a:pt x="1055718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7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2001" y="540000"/>
                </a:lnTo>
                <a:lnTo>
                  <a:pt x="123085" y="532148"/>
                </a:lnTo>
                <a:lnTo>
                  <a:pt x="87572" y="509848"/>
                </a:lnTo>
                <a:lnTo>
                  <a:pt x="56591" y="474980"/>
                </a:lnTo>
                <a:lnTo>
                  <a:pt x="31270" y="429425"/>
                </a:lnTo>
                <a:lnTo>
                  <a:pt x="12737" y="375063"/>
                </a:lnTo>
                <a:lnTo>
                  <a:pt x="4710" y="334858"/>
                </a:lnTo>
                <a:lnTo>
                  <a:pt x="537" y="292133"/>
                </a:lnTo>
                <a:lnTo>
                  <a:pt x="0" y="269999"/>
                </a:lnTo>
                <a:lnTo>
                  <a:pt x="537" y="247865"/>
                </a:lnTo>
                <a:lnTo>
                  <a:pt x="4710" y="205140"/>
                </a:lnTo>
                <a:lnTo>
                  <a:pt x="12737" y="164935"/>
                </a:lnTo>
                <a:lnTo>
                  <a:pt x="24282" y="127809"/>
                </a:lnTo>
                <a:lnTo>
                  <a:pt x="47466" y="79109"/>
                </a:lnTo>
                <a:lnTo>
                  <a:pt x="76686" y="40470"/>
                </a:lnTo>
                <a:lnTo>
                  <a:pt x="110814" y="13772"/>
                </a:lnTo>
                <a:lnTo>
                  <a:pt x="148720" y="895"/>
                </a:lnTo>
                <a:lnTo>
                  <a:pt x="162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79271" y="3009323"/>
            <a:ext cx="41084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1041" y="5219479"/>
            <a:ext cx="3691254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base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"hdfs://...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5354" y="3373244"/>
            <a:ext cx="644110" cy="1700811"/>
          </a:xfrm>
          <a:custGeom>
            <a:avLst/>
            <a:gdLst/>
            <a:ahLst/>
            <a:cxnLst/>
            <a:rect l="l" t="t" r="r" b="b"/>
            <a:pathLst>
              <a:path w="644110" h="1700811">
                <a:moveTo>
                  <a:pt x="17921" y="1694352"/>
                </a:moveTo>
                <a:lnTo>
                  <a:pt x="626188" y="6458"/>
                </a:lnTo>
              </a:path>
            </a:pathLst>
          </a:custGeom>
          <a:ln w="39369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8744" y="2207366"/>
            <a:ext cx="13716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3481" y="2393800"/>
            <a:ext cx="13716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8219" y="2580233"/>
            <a:ext cx="13716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344" y="2207366"/>
            <a:ext cx="2311400" cy="196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2956" y="2766666"/>
            <a:ext cx="1352537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8895" y="3395567"/>
            <a:ext cx="1993760" cy="807119"/>
          </a:xfrm>
          <a:custGeom>
            <a:avLst/>
            <a:gdLst/>
            <a:ahLst/>
            <a:cxnLst/>
            <a:rect l="l" t="t" r="r" b="b"/>
            <a:pathLst>
              <a:path w="1993760" h="807119">
                <a:moveTo>
                  <a:pt x="1993760" y="0"/>
                </a:moveTo>
                <a:lnTo>
                  <a:pt x="1934124" y="42028"/>
                </a:lnTo>
                <a:lnTo>
                  <a:pt x="1874029" y="87140"/>
                </a:lnTo>
                <a:lnTo>
                  <a:pt x="1813557" y="134792"/>
                </a:lnTo>
                <a:lnTo>
                  <a:pt x="1752788" y="184438"/>
                </a:lnTo>
                <a:lnTo>
                  <a:pt x="1691802" y="235535"/>
                </a:lnTo>
                <a:lnTo>
                  <a:pt x="1630681" y="287540"/>
                </a:lnTo>
                <a:lnTo>
                  <a:pt x="1569506" y="339907"/>
                </a:lnTo>
                <a:lnTo>
                  <a:pt x="1508357" y="392094"/>
                </a:lnTo>
                <a:lnTo>
                  <a:pt x="1447315" y="443555"/>
                </a:lnTo>
                <a:lnTo>
                  <a:pt x="1386461" y="493748"/>
                </a:lnTo>
                <a:lnTo>
                  <a:pt x="1325876" y="542128"/>
                </a:lnTo>
                <a:lnTo>
                  <a:pt x="1265641" y="588150"/>
                </a:lnTo>
                <a:lnTo>
                  <a:pt x="1205836" y="631272"/>
                </a:lnTo>
                <a:lnTo>
                  <a:pt x="1146543" y="670949"/>
                </a:lnTo>
                <a:lnTo>
                  <a:pt x="1087842" y="706636"/>
                </a:lnTo>
                <a:lnTo>
                  <a:pt x="1029814" y="737791"/>
                </a:lnTo>
                <a:lnTo>
                  <a:pt x="972540" y="763869"/>
                </a:lnTo>
                <a:lnTo>
                  <a:pt x="916100" y="784325"/>
                </a:lnTo>
                <a:lnTo>
                  <a:pt x="860576" y="798617"/>
                </a:lnTo>
                <a:lnTo>
                  <a:pt x="806048" y="806199"/>
                </a:lnTo>
                <a:lnTo>
                  <a:pt x="761802" y="807119"/>
                </a:lnTo>
                <a:lnTo>
                  <a:pt x="718243" y="803397"/>
                </a:lnTo>
                <a:lnTo>
                  <a:pt x="675327" y="795340"/>
                </a:lnTo>
                <a:lnTo>
                  <a:pt x="633006" y="783254"/>
                </a:lnTo>
                <a:lnTo>
                  <a:pt x="591238" y="767446"/>
                </a:lnTo>
                <a:lnTo>
                  <a:pt x="549974" y="748223"/>
                </a:lnTo>
                <a:lnTo>
                  <a:pt x="509172" y="725891"/>
                </a:lnTo>
                <a:lnTo>
                  <a:pt x="468784" y="700757"/>
                </a:lnTo>
                <a:lnTo>
                  <a:pt x="428766" y="673126"/>
                </a:lnTo>
                <a:lnTo>
                  <a:pt x="389073" y="643307"/>
                </a:lnTo>
                <a:lnTo>
                  <a:pt x="349659" y="611605"/>
                </a:lnTo>
                <a:lnTo>
                  <a:pt x="310478" y="578326"/>
                </a:lnTo>
                <a:lnTo>
                  <a:pt x="271485" y="543778"/>
                </a:lnTo>
                <a:lnTo>
                  <a:pt x="232636" y="508267"/>
                </a:lnTo>
                <a:lnTo>
                  <a:pt x="193884" y="472099"/>
                </a:lnTo>
                <a:lnTo>
                  <a:pt x="155184" y="435582"/>
                </a:lnTo>
                <a:lnTo>
                  <a:pt x="116491" y="399020"/>
                </a:lnTo>
                <a:lnTo>
                  <a:pt x="77760" y="362722"/>
                </a:lnTo>
                <a:lnTo>
                  <a:pt x="38944" y="326994"/>
                </a:lnTo>
                <a:lnTo>
                  <a:pt x="0" y="292141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8895" y="3395567"/>
            <a:ext cx="1993760" cy="807119"/>
          </a:xfrm>
          <a:custGeom>
            <a:avLst/>
            <a:gdLst/>
            <a:ahLst/>
            <a:cxnLst/>
            <a:rect l="l" t="t" r="r" b="b"/>
            <a:pathLst>
              <a:path w="1993760" h="807119">
                <a:moveTo>
                  <a:pt x="1993760" y="0"/>
                </a:moveTo>
                <a:lnTo>
                  <a:pt x="1934124" y="42028"/>
                </a:lnTo>
                <a:lnTo>
                  <a:pt x="1874029" y="87140"/>
                </a:lnTo>
                <a:lnTo>
                  <a:pt x="1813557" y="134792"/>
                </a:lnTo>
                <a:lnTo>
                  <a:pt x="1752788" y="184438"/>
                </a:lnTo>
                <a:lnTo>
                  <a:pt x="1691802" y="235535"/>
                </a:lnTo>
                <a:lnTo>
                  <a:pt x="1630681" y="287540"/>
                </a:lnTo>
                <a:lnTo>
                  <a:pt x="1569506" y="339907"/>
                </a:lnTo>
                <a:lnTo>
                  <a:pt x="1508357" y="392094"/>
                </a:lnTo>
                <a:lnTo>
                  <a:pt x="1447315" y="443555"/>
                </a:lnTo>
                <a:lnTo>
                  <a:pt x="1386461" y="493748"/>
                </a:lnTo>
                <a:lnTo>
                  <a:pt x="1325876" y="542128"/>
                </a:lnTo>
                <a:lnTo>
                  <a:pt x="1265641" y="588150"/>
                </a:lnTo>
                <a:lnTo>
                  <a:pt x="1205836" y="631272"/>
                </a:lnTo>
                <a:lnTo>
                  <a:pt x="1146543" y="670949"/>
                </a:lnTo>
                <a:lnTo>
                  <a:pt x="1087842" y="706636"/>
                </a:lnTo>
                <a:lnTo>
                  <a:pt x="1029814" y="737791"/>
                </a:lnTo>
                <a:lnTo>
                  <a:pt x="972540" y="763869"/>
                </a:lnTo>
                <a:lnTo>
                  <a:pt x="916100" y="784325"/>
                </a:lnTo>
                <a:lnTo>
                  <a:pt x="860576" y="798617"/>
                </a:lnTo>
                <a:lnTo>
                  <a:pt x="806048" y="806199"/>
                </a:lnTo>
                <a:lnTo>
                  <a:pt x="761802" y="807119"/>
                </a:lnTo>
                <a:lnTo>
                  <a:pt x="718243" y="803397"/>
                </a:lnTo>
                <a:lnTo>
                  <a:pt x="675327" y="795340"/>
                </a:lnTo>
                <a:lnTo>
                  <a:pt x="633006" y="783254"/>
                </a:lnTo>
                <a:lnTo>
                  <a:pt x="591238" y="767446"/>
                </a:lnTo>
                <a:lnTo>
                  <a:pt x="549974" y="748223"/>
                </a:lnTo>
                <a:lnTo>
                  <a:pt x="509172" y="725891"/>
                </a:lnTo>
                <a:lnTo>
                  <a:pt x="468784" y="700757"/>
                </a:lnTo>
                <a:lnTo>
                  <a:pt x="428766" y="673126"/>
                </a:lnTo>
                <a:lnTo>
                  <a:pt x="389073" y="643307"/>
                </a:lnTo>
                <a:lnTo>
                  <a:pt x="349659" y="611605"/>
                </a:lnTo>
                <a:lnTo>
                  <a:pt x="310478" y="578326"/>
                </a:lnTo>
                <a:lnTo>
                  <a:pt x="271485" y="543778"/>
                </a:lnTo>
                <a:lnTo>
                  <a:pt x="232636" y="508267"/>
                </a:lnTo>
                <a:lnTo>
                  <a:pt x="193884" y="472099"/>
                </a:lnTo>
                <a:lnTo>
                  <a:pt x="155184" y="435582"/>
                </a:lnTo>
                <a:lnTo>
                  <a:pt x="116491" y="399020"/>
                </a:lnTo>
                <a:lnTo>
                  <a:pt x="77760" y="362722"/>
                </a:lnTo>
                <a:lnTo>
                  <a:pt x="38944" y="326994"/>
                </a:lnTo>
                <a:lnTo>
                  <a:pt x="0" y="292141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4847" y="3575052"/>
            <a:ext cx="186303" cy="166683"/>
          </a:xfrm>
          <a:custGeom>
            <a:avLst/>
            <a:gdLst/>
            <a:ahLst/>
            <a:cxnLst/>
            <a:rect l="l" t="t" r="r" b="b"/>
            <a:pathLst>
              <a:path w="186303" h="166683">
                <a:moveTo>
                  <a:pt x="0" y="0"/>
                </a:moveTo>
                <a:lnTo>
                  <a:pt x="101807" y="166683"/>
                </a:lnTo>
                <a:lnTo>
                  <a:pt x="186303" y="586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4846" y="3575052"/>
            <a:ext cx="186303" cy="166683"/>
          </a:xfrm>
          <a:custGeom>
            <a:avLst/>
            <a:gdLst/>
            <a:ahLst/>
            <a:cxnLst/>
            <a:rect l="l" t="t" r="r" b="b"/>
            <a:pathLst>
              <a:path w="186303" h="166683">
                <a:moveTo>
                  <a:pt x="0" y="0"/>
                </a:moveTo>
                <a:lnTo>
                  <a:pt x="101807" y="166683"/>
                </a:lnTo>
                <a:lnTo>
                  <a:pt x="186303" y="58642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7044" y="1881252"/>
            <a:ext cx="1438592" cy="834239"/>
          </a:xfrm>
          <a:custGeom>
            <a:avLst/>
            <a:gdLst/>
            <a:ahLst/>
            <a:cxnLst/>
            <a:rect l="l" t="t" r="r" b="b"/>
            <a:pathLst>
              <a:path w="1438592" h="834239">
                <a:moveTo>
                  <a:pt x="0" y="834239"/>
                </a:moveTo>
                <a:lnTo>
                  <a:pt x="52660" y="791525"/>
                </a:lnTo>
                <a:lnTo>
                  <a:pt x="106388" y="746194"/>
                </a:lnTo>
                <a:lnTo>
                  <a:pt x="160994" y="698707"/>
                </a:lnTo>
                <a:lnTo>
                  <a:pt x="216291" y="649528"/>
                </a:lnTo>
                <a:lnTo>
                  <a:pt x="272090" y="599116"/>
                </a:lnTo>
                <a:lnTo>
                  <a:pt x="328203" y="547935"/>
                </a:lnTo>
                <a:lnTo>
                  <a:pt x="384442" y="496446"/>
                </a:lnTo>
                <a:lnTo>
                  <a:pt x="440619" y="445110"/>
                </a:lnTo>
                <a:lnTo>
                  <a:pt x="496546" y="394389"/>
                </a:lnTo>
                <a:lnTo>
                  <a:pt x="552034" y="344745"/>
                </a:lnTo>
                <a:lnTo>
                  <a:pt x="606895" y="296640"/>
                </a:lnTo>
                <a:lnTo>
                  <a:pt x="660942" y="250535"/>
                </a:lnTo>
                <a:lnTo>
                  <a:pt x="713985" y="206892"/>
                </a:lnTo>
                <a:lnTo>
                  <a:pt x="765837" y="166173"/>
                </a:lnTo>
                <a:lnTo>
                  <a:pt x="816310" y="128840"/>
                </a:lnTo>
                <a:lnTo>
                  <a:pt x="865216" y="95353"/>
                </a:lnTo>
                <a:lnTo>
                  <a:pt x="912366" y="66176"/>
                </a:lnTo>
                <a:lnTo>
                  <a:pt x="957572" y="41769"/>
                </a:lnTo>
                <a:lnTo>
                  <a:pt x="1000646" y="22595"/>
                </a:lnTo>
                <a:lnTo>
                  <a:pt x="1041400" y="9114"/>
                </a:lnTo>
                <a:lnTo>
                  <a:pt x="1094910" y="230"/>
                </a:lnTo>
                <a:lnTo>
                  <a:pt x="1119951" y="0"/>
                </a:lnTo>
                <a:lnTo>
                  <a:pt x="1143937" y="2359"/>
                </a:lnTo>
                <a:lnTo>
                  <a:pt x="1189012" y="14195"/>
                </a:lnTo>
                <a:lnTo>
                  <a:pt x="1230667" y="34429"/>
                </a:lnTo>
                <a:lnTo>
                  <a:pt x="1269435" y="61755"/>
                </a:lnTo>
                <a:lnTo>
                  <a:pt x="1305848" y="94865"/>
                </a:lnTo>
                <a:lnTo>
                  <a:pt x="1340438" y="132450"/>
                </a:lnTo>
                <a:lnTo>
                  <a:pt x="1373737" y="173205"/>
                </a:lnTo>
                <a:lnTo>
                  <a:pt x="1406277" y="215821"/>
                </a:lnTo>
                <a:lnTo>
                  <a:pt x="1422430" y="237418"/>
                </a:lnTo>
                <a:lnTo>
                  <a:pt x="1438592" y="25899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7044" y="1881252"/>
            <a:ext cx="1438592" cy="834239"/>
          </a:xfrm>
          <a:custGeom>
            <a:avLst/>
            <a:gdLst/>
            <a:ahLst/>
            <a:cxnLst/>
            <a:rect l="l" t="t" r="r" b="b"/>
            <a:pathLst>
              <a:path w="1438592" h="834239">
                <a:moveTo>
                  <a:pt x="0" y="834239"/>
                </a:moveTo>
                <a:lnTo>
                  <a:pt x="52660" y="791525"/>
                </a:lnTo>
                <a:lnTo>
                  <a:pt x="106388" y="746194"/>
                </a:lnTo>
                <a:lnTo>
                  <a:pt x="160994" y="698707"/>
                </a:lnTo>
                <a:lnTo>
                  <a:pt x="216291" y="649528"/>
                </a:lnTo>
                <a:lnTo>
                  <a:pt x="272090" y="599116"/>
                </a:lnTo>
                <a:lnTo>
                  <a:pt x="328203" y="547935"/>
                </a:lnTo>
                <a:lnTo>
                  <a:pt x="384442" y="496446"/>
                </a:lnTo>
                <a:lnTo>
                  <a:pt x="440619" y="445110"/>
                </a:lnTo>
                <a:lnTo>
                  <a:pt x="496546" y="394389"/>
                </a:lnTo>
                <a:lnTo>
                  <a:pt x="552034" y="344745"/>
                </a:lnTo>
                <a:lnTo>
                  <a:pt x="606895" y="296640"/>
                </a:lnTo>
                <a:lnTo>
                  <a:pt x="660942" y="250535"/>
                </a:lnTo>
                <a:lnTo>
                  <a:pt x="713985" y="206892"/>
                </a:lnTo>
                <a:lnTo>
                  <a:pt x="765837" y="166173"/>
                </a:lnTo>
                <a:lnTo>
                  <a:pt x="816310" y="128840"/>
                </a:lnTo>
                <a:lnTo>
                  <a:pt x="865216" y="95353"/>
                </a:lnTo>
                <a:lnTo>
                  <a:pt x="912366" y="66176"/>
                </a:lnTo>
                <a:lnTo>
                  <a:pt x="957572" y="41769"/>
                </a:lnTo>
                <a:lnTo>
                  <a:pt x="1000646" y="22595"/>
                </a:lnTo>
                <a:lnTo>
                  <a:pt x="1041400" y="9114"/>
                </a:lnTo>
                <a:lnTo>
                  <a:pt x="1094910" y="230"/>
                </a:lnTo>
                <a:lnTo>
                  <a:pt x="1119951" y="0"/>
                </a:lnTo>
                <a:lnTo>
                  <a:pt x="1143937" y="2359"/>
                </a:lnTo>
                <a:lnTo>
                  <a:pt x="1189012" y="14195"/>
                </a:lnTo>
                <a:lnTo>
                  <a:pt x="1230667" y="34429"/>
                </a:lnTo>
                <a:lnTo>
                  <a:pt x="1269435" y="61755"/>
                </a:lnTo>
                <a:lnTo>
                  <a:pt x="1305848" y="94865"/>
                </a:lnTo>
                <a:lnTo>
                  <a:pt x="1340438" y="132450"/>
                </a:lnTo>
                <a:lnTo>
                  <a:pt x="1373737" y="173205"/>
                </a:lnTo>
                <a:lnTo>
                  <a:pt x="1406277" y="215821"/>
                </a:lnTo>
                <a:lnTo>
                  <a:pt x="1422430" y="237418"/>
                </a:lnTo>
                <a:lnTo>
                  <a:pt x="1438592" y="25899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5087" y="2093982"/>
            <a:ext cx="174063" cy="181206"/>
          </a:xfrm>
          <a:custGeom>
            <a:avLst/>
            <a:gdLst/>
            <a:ahLst/>
            <a:cxnLst/>
            <a:rect l="l" t="t" r="r" b="b"/>
            <a:pathLst>
              <a:path w="174063" h="181206">
                <a:moveTo>
                  <a:pt x="101177" y="0"/>
                </a:moveTo>
                <a:lnTo>
                  <a:pt x="0" y="92607"/>
                </a:lnTo>
                <a:lnTo>
                  <a:pt x="174063" y="181206"/>
                </a:lnTo>
                <a:lnTo>
                  <a:pt x="101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5086" y="2093982"/>
            <a:ext cx="174063" cy="181206"/>
          </a:xfrm>
          <a:custGeom>
            <a:avLst/>
            <a:gdLst/>
            <a:ahLst/>
            <a:cxnLst/>
            <a:rect l="l" t="t" r="r" b="b"/>
            <a:pathLst>
              <a:path w="174063" h="181206">
                <a:moveTo>
                  <a:pt x="174063" y="181206"/>
                </a:moveTo>
                <a:lnTo>
                  <a:pt x="101177" y="0"/>
                </a:lnTo>
                <a:lnTo>
                  <a:pt x="0" y="92607"/>
                </a:lnTo>
                <a:lnTo>
                  <a:pt x="174063" y="181206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8444" y="22962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1999" y="0"/>
                </a:lnTo>
                <a:lnTo>
                  <a:pt x="148719" y="895"/>
                </a:lnTo>
                <a:lnTo>
                  <a:pt x="110812" y="13772"/>
                </a:lnTo>
                <a:lnTo>
                  <a:pt x="76685" y="40470"/>
                </a:lnTo>
                <a:lnTo>
                  <a:pt x="47465" y="79110"/>
                </a:lnTo>
                <a:lnTo>
                  <a:pt x="24282" y="127809"/>
                </a:lnTo>
                <a:lnTo>
                  <a:pt x="12737" y="164936"/>
                </a:lnTo>
                <a:lnTo>
                  <a:pt x="4710" y="205141"/>
                </a:lnTo>
                <a:lnTo>
                  <a:pt x="537" y="247866"/>
                </a:lnTo>
                <a:lnTo>
                  <a:pt x="0" y="270000"/>
                </a:lnTo>
                <a:lnTo>
                  <a:pt x="537" y="292134"/>
                </a:lnTo>
                <a:lnTo>
                  <a:pt x="4710" y="334859"/>
                </a:lnTo>
                <a:lnTo>
                  <a:pt x="12737" y="375064"/>
                </a:lnTo>
                <a:lnTo>
                  <a:pt x="24282" y="412190"/>
                </a:lnTo>
                <a:lnTo>
                  <a:pt x="47465" y="460890"/>
                </a:lnTo>
                <a:lnTo>
                  <a:pt x="76685" y="499529"/>
                </a:lnTo>
                <a:lnTo>
                  <a:pt x="110812" y="526228"/>
                </a:lnTo>
                <a:lnTo>
                  <a:pt x="148719" y="539104"/>
                </a:lnTo>
                <a:lnTo>
                  <a:pt x="161999" y="540000"/>
                </a:lnTo>
                <a:lnTo>
                  <a:pt x="918000" y="540000"/>
                </a:lnTo>
                <a:lnTo>
                  <a:pt x="956915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4"/>
                </a:lnTo>
                <a:lnTo>
                  <a:pt x="1075289" y="334859"/>
                </a:lnTo>
                <a:lnTo>
                  <a:pt x="1079463" y="292134"/>
                </a:lnTo>
                <a:lnTo>
                  <a:pt x="1080000" y="270000"/>
                </a:lnTo>
                <a:lnTo>
                  <a:pt x="1079463" y="247866"/>
                </a:lnTo>
                <a:lnTo>
                  <a:pt x="1075289" y="205141"/>
                </a:lnTo>
                <a:lnTo>
                  <a:pt x="1067263" y="164936"/>
                </a:lnTo>
                <a:lnTo>
                  <a:pt x="1055717" y="127809"/>
                </a:lnTo>
                <a:lnTo>
                  <a:pt x="1032534" y="79110"/>
                </a:lnTo>
                <a:lnTo>
                  <a:pt x="1003314" y="40470"/>
                </a:lnTo>
                <a:lnTo>
                  <a:pt x="969186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8444" y="22962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1999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6" y="13772"/>
                </a:lnTo>
                <a:lnTo>
                  <a:pt x="1003314" y="40470"/>
                </a:lnTo>
                <a:lnTo>
                  <a:pt x="1032534" y="79110"/>
                </a:lnTo>
                <a:lnTo>
                  <a:pt x="1055717" y="127809"/>
                </a:lnTo>
                <a:lnTo>
                  <a:pt x="1067263" y="164936"/>
                </a:lnTo>
                <a:lnTo>
                  <a:pt x="1075289" y="205141"/>
                </a:lnTo>
                <a:lnTo>
                  <a:pt x="1079463" y="247866"/>
                </a:lnTo>
                <a:lnTo>
                  <a:pt x="1080000" y="270000"/>
                </a:lnTo>
                <a:lnTo>
                  <a:pt x="1079463" y="292134"/>
                </a:lnTo>
                <a:lnTo>
                  <a:pt x="1075289" y="334859"/>
                </a:lnTo>
                <a:lnTo>
                  <a:pt x="1067263" y="375064"/>
                </a:lnTo>
                <a:lnTo>
                  <a:pt x="1055717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6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1999" y="540000"/>
                </a:lnTo>
                <a:lnTo>
                  <a:pt x="123084" y="532148"/>
                </a:lnTo>
                <a:lnTo>
                  <a:pt x="87571" y="509848"/>
                </a:lnTo>
                <a:lnTo>
                  <a:pt x="56590" y="474980"/>
                </a:lnTo>
                <a:lnTo>
                  <a:pt x="31269" y="429425"/>
                </a:lnTo>
                <a:lnTo>
                  <a:pt x="12737" y="375064"/>
                </a:lnTo>
                <a:lnTo>
                  <a:pt x="4710" y="334859"/>
                </a:lnTo>
                <a:lnTo>
                  <a:pt x="537" y="292134"/>
                </a:lnTo>
                <a:lnTo>
                  <a:pt x="0" y="270000"/>
                </a:lnTo>
                <a:lnTo>
                  <a:pt x="537" y="247866"/>
                </a:lnTo>
                <a:lnTo>
                  <a:pt x="4710" y="205141"/>
                </a:lnTo>
                <a:lnTo>
                  <a:pt x="12737" y="164936"/>
                </a:lnTo>
                <a:lnTo>
                  <a:pt x="24282" y="127809"/>
                </a:lnTo>
                <a:lnTo>
                  <a:pt x="47465" y="79110"/>
                </a:lnTo>
                <a:lnTo>
                  <a:pt x="76685" y="40470"/>
                </a:lnTo>
                <a:lnTo>
                  <a:pt x="110812" y="13772"/>
                </a:lnTo>
                <a:lnTo>
                  <a:pt x="148719" y="895"/>
                </a:lnTo>
                <a:lnTo>
                  <a:pt x="161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3181" y="2482700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2001" y="0"/>
                </a:lnTo>
                <a:lnTo>
                  <a:pt x="148720" y="895"/>
                </a:lnTo>
                <a:lnTo>
                  <a:pt x="110814" y="13772"/>
                </a:lnTo>
                <a:lnTo>
                  <a:pt x="76686" y="40470"/>
                </a:lnTo>
                <a:lnTo>
                  <a:pt x="47466" y="79110"/>
                </a:lnTo>
                <a:lnTo>
                  <a:pt x="24282" y="127809"/>
                </a:lnTo>
                <a:lnTo>
                  <a:pt x="12737" y="164936"/>
                </a:lnTo>
                <a:lnTo>
                  <a:pt x="4710" y="205141"/>
                </a:lnTo>
                <a:lnTo>
                  <a:pt x="537" y="247866"/>
                </a:lnTo>
                <a:lnTo>
                  <a:pt x="0" y="270000"/>
                </a:lnTo>
                <a:lnTo>
                  <a:pt x="537" y="292134"/>
                </a:lnTo>
                <a:lnTo>
                  <a:pt x="4710" y="334859"/>
                </a:lnTo>
                <a:lnTo>
                  <a:pt x="12737" y="375064"/>
                </a:lnTo>
                <a:lnTo>
                  <a:pt x="24282" y="412190"/>
                </a:lnTo>
                <a:lnTo>
                  <a:pt x="47466" y="460890"/>
                </a:lnTo>
                <a:lnTo>
                  <a:pt x="76686" y="499529"/>
                </a:lnTo>
                <a:lnTo>
                  <a:pt x="110814" y="526228"/>
                </a:lnTo>
                <a:lnTo>
                  <a:pt x="148720" y="539104"/>
                </a:lnTo>
                <a:lnTo>
                  <a:pt x="162001" y="540000"/>
                </a:lnTo>
                <a:lnTo>
                  <a:pt x="918000" y="540000"/>
                </a:lnTo>
                <a:lnTo>
                  <a:pt x="956916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4"/>
                </a:lnTo>
                <a:lnTo>
                  <a:pt x="1075289" y="334859"/>
                </a:lnTo>
                <a:lnTo>
                  <a:pt x="1079463" y="292134"/>
                </a:lnTo>
                <a:lnTo>
                  <a:pt x="1080000" y="270000"/>
                </a:lnTo>
                <a:lnTo>
                  <a:pt x="1079463" y="247866"/>
                </a:lnTo>
                <a:lnTo>
                  <a:pt x="1075289" y="205141"/>
                </a:lnTo>
                <a:lnTo>
                  <a:pt x="1067263" y="164936"/>
                </a:lnTo>
                <a:lnTo>
                  <a:pt x="1055718" y="127809"/>
                </a:lnTo>
                <a:lnTo>
                  <a:pt x="1032534" y="79110"/>
                </a:lnTo>
                <a:lnTo>
                  <a:pt x="1003314" y="40470"/>
                </a:lnTo>
                <a:lnTo>
                  <a:pt x="969187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3180" y="2482700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2001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7" y="13772"/>
                </a:lnTo>
                <a:lnTo>
                  <a:pt x="1003314" y="40470"/>
                </a:lnTo>
                <a:lnTo>
                  <a:pt x="1032534" y="79110"/>
                </a:lnTo>
                <a:lnTo>
                  <a:pt x="1055718" y="127809"/>
                </a:lnTo>
                <a:lnTo>
                  <a:pt x="1067263" y="164936"/>
                </a:lnTo>
                <a:lnTo>
                  <a:pt x="1075289" y="205141"/>
                </a:lnTo>
                <a:lnTo>
                  <a:pt x="1079463" y="247866"/>
                </a:lnTo>
                <a:lnTo>
                  <a:pt x="1080000" y="270000"/>
                </a:lnTo>
                <a:lnTo>
                  <a:pt x="1079463" y="292134"/>
                </a:lnTo>
                <a:lnTo>
                  <a:pt x="1075289" y="334859"/>
                </a:lnTo>
                <a:lnTo>
                  <a:pt x="1067263" y="375064"/>
                </a:lnTo>
                <a:lnTo>
                  <a:pt x="1055718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7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2001" y="540000"/>
                </a:lnTo>
                <a:lnTo>
                  <a:pt x="123085" y="532148"/>
                </a:lnTo>
                <a:lnTo>
                  <a:pt x="87572" y="509848"/>
                </a:lnTo>
                <a:lnTo>
                  <a:pt x="56591" y="474980"/>
                </a:lnTo>
                <a:lnTo>
                  <a:pt x="31270" y="429425"/>
                </a:lnTo>
                <a:lnTo>
                  <a:pt x="12737" y="375064"/>
                </a:lnTo>
                <a:lnTo>
                  <a:pt x="4710" y="334859"/>
                </a:lnTo>
                <a:lnTo>
                  <a:pt x="537" y="292134"/>
                </a:lnTo>
                <a:lnTo>
                  <a:pt x="0" y="270000"/>
                </a:lnTo>
                <a:lnTo>
                  <a:pt x="537" y="247866"/>
                </a:lnTo>
                <a:lnTo>
                  <a:pt x="4710" y="205141"/>
                </a:lnTo>
                <a:lnTo>
                  <a:pt x="12737" y="164936"/>
                </a:lnTo>
                <a:lnTo>
                  <a:pt x="24282" y="127809"/>
                </a:lnTo>
                <a:lnTo>
                  <a:pt x="47466" y="79110"/>
                </a:lnTo>
                <a:lnTo>
                  <a:pt x="76686" y="40470"/>
                </a:lnTo>
                <a:lnTo>
                  <a:pt x="110814" y="13772"/>
                </a:lnTo>
                <a:lnTo>
                  <a:pt x="148720" y="895"/>
                </a:lnTo>
                <a:lnTo>
                  <a:pt x="162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57919" y="2669133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1999" y="0"/>
                </a:lnTo>
                <a:lnTo>
                  <a:pt x="148719" y="895"/>
                </a:lnTo>
                <a:lnTo>
                  <a:pt x="110812" y="13772"/>
                </a:lnTo>
                <a:lnTo>
                  <a:pt x="76685" y="40470"/>
                </a:lnTo>
                <a:lnTo>
                  <a:pt x="47465" y="79110"/>
                </a:lnTo>
                <a:lnTo>
                  <a:pt x="24282" y="127809"/>
                </a:lnTo>
                <a:lnTo>
                  <a:pt x="12737" y="164936"/>
                </a:lnTo>
                <a:lnTo>
                  <a:pt x="4710" y="205141"/>
                </a:lnTo>
                <a:lnTo>
                  <a:pt x="537" y="247866"/>
                </a:lnTo>
                <a:lnTo>
                  <a:pt x="0" y="270000"/>
                </a:lnTo>
                <a:lnTo>
                  <a:pt x="537" y="292134"/>
                </a:lnTo>
                <a:lnTo>
                  <a:pt x="4710" y="334859"/>
                </a:lnTo>
                <a:lnTo>
                  <a:pt x="12737" y="375064"/>
                </a:lnTo>
                <a:lnTo>
                  <a:pt x="24282" y="412190"/>
                </a:lnTo>
                <a:lnTo>
                  <a:pt x="47465" y="460890"/>
                </a:lnTo>
                <a:lnTo>
                  <a:pt x="76685" y="499529"/>
                </a:lnTo>
                <a:lnTo>
                  <a:pt x="110812" y="526228"/>
                </a:lnTo>
                <a:lnTo>
                  <a:pt x="148719" y="539104"/>
                </a:lnTo>
                <a:lnTo>
                  <a:pt x="161999" y="540000"/>
                </a:lnTo>
                <a:lnTo>
                  <a:pt x="918000" y="540000"/>
                </a:lnTo>
                <a:lnTo>
                  <a:pt x="956915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4"/>
                </a:lnTo>
                <a:lnTo>
                  <a:pt x="1075289" y="334859"/>
                </a:lnTo>
                <a:lnTo>
                  <a:pt x="1079463" y="292134"/>
                </a:lnTo>
                <a:lnTo>
                  <a:pt x="1080000" y="270000"/>
                </a:lnTo>
                <a:lnTo>
                  <a:pt x="1079463" y="247866"/>
                </a:lnTo>
                <a:lnTo>
                  <a:pt x="1075289" y="205141"/>
                </a:lnTo>
                <a:lnTo>
                  <a:pt x="1067263" y="164936"/>
                </a:lnTo>
                <a:lnTo>
                  <a:pt x="1055717" y="127809"/>
                </a:lnTo>
                <a:lnTo>
                  <a:pt x="1032534" y="79110"/>
                </a:lnTo>
                <a:lnTo>
                  <a:pt x="1003314" y="40470"/>
                </a:lnTo>
                <a:lnTo>
                  <a:pt x="969186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7918" y="2669133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1999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6" y="13772"/>
                </a:lnTo>
                <a:lnTo>
                  <a:pt x="1003314" y="40470"/>
                </a:lnTo>
                <a:lnTo>
                  <a:pt x="1032534" y="79110"/>
                </a:lnTo>
                <a:lnTo>
                  <a:pt x="1055717" y="127809"/>
                </a:lnTo>
                <a:lnTo>
                  <a:pt x="1067263" y="164936"/>
                </a:lnTo>
                <a:lnTo>
                  <a:pt x="1075289" y="205141"/>
                </a:lnTo>
                <a:lnTo>
                  <a:pt x="1079463" y="247866"/>
                </a:lnTo>
                <a:lnTo>
                  <a:pt x="1080000" y="270000"/>
                </a:lnTo>
                <a:lnTo>
                  <a:pt x="1079463" y="292134"/>
                </a:lnTo>
                <a:lnTo>
                  <a:pt x="1075289" y="334859"/>
                </a:lnTo>
                <a:lnTo>
                  <a:pt x="1067263" y="375064"/>
                </a:lnTo>
                <a:lnTo>
                  <a:pt x="1055717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6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1999" y="540000"/>
                </a:lnTo>
                <a:lnTo>
                  <a:pt x="123084" y="532148"/>
                </a:lnTo>
                <a:lnTo>
                  <a:pt x="87571" y="509848"/>
                </a:lnTo>
                <a:lnTo>
                  <a:pt x="56590" y="474980"/>
                </a:lnTo>
                <a:lnTo>
                  <a:pt x="31269" y="429425"/>
                </a:lnTo>
                <a:lnTo>
                  <a:pt x="12737" y="375064"/>
                </a:lnTo>
                <a:lnTo>
                  <a:pt x="4710" y="334859"/>
                </a:lnTo>
                <a:lnTo>
                  <a:pt x="537" y="292134"/>
                </a:lnTo>
                <a:lnTo>
                  <a:pt x="0" y="270000"/>
                </a:lnTo>
                <a:lnTo>
                  <a:pt x="537" y="247866"/>
                </a:lnTo>
                <a:lnTo>
                  <a:pt x="4710" y="205141"/>
                </a:lnTo>
                <a:lnTo>
                  <a:pt x="12737" y="164936"/>
                </a:lnTo>
                <a:lnTo>
                  <a:pt x="24282" y="127809"/>
                </a:lnTo>
                <a:lnTo>
                  <a:pt x="47465" y="79110"/>
                </a:lnTo>
                <a:lnTo>
                  <a:pt x="76685" y="40470"/>
                </a:lnTo>
                <a:lnTo>
                  <a:pt x="110812" y="13772"/>
                </a:lnTo>
                <a:lnTo>
                  <a:pt x="148719" y="895"/>
                </a:lnTo>
                <a:lnTo>
                  <a:pt x="161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96792" y="2450022"/>
            <a:ext cx="80073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  <a:p>
            <a:pPr marL="207010">
              <a:lnSpc>
                <a:spcPts val="147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  <a:p>
            <a:pPr marL="401955">
              <a:lnSpc>
                <a:spcPts val="147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3044" y="2296266"/>
            <a:ext cx="2032000" cy="1676900"/>
          </a:xfrm>
          <a:custGeom>
            <a:avLst/>
            <a:gdLst/>
            <a:ahLst/>
            <a:cxnLst/>
            <a:rect l="l" t="t" r="r" b="b"/>
            <a:pathLst>
              <a:path w="2032000" h="1676900">
                <a:moveTo>
                  <a:pt x="1016000" y="0"/>
                </a:moveTo>
                <a:lnTo>
                  <a:pt x="0" y="838450"/>
                </a:lnTo>
                <a:lnTo>
                  <a:pt x="1016000" y="1676900"/>
                </a:lnTo>
                <a:lnTo>
                  <a:pt x="2032000" y="838450"/>
                </a:lnTo>
                <a:lnTo>
                  <a:pt x="101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3044" y="2296266"/>
            <a:ext cx="2032000" cy="1676900"/>
          </a:xfrm>
          <a:custGeom>
            <a:avLst/>
            <a:gdLst/>
            <a:ahLst/>
            <a:cxnLst/>
            <a:rect l="l" t="t" r="r" b="b"/>
            <a:pathLst>
              <a:path w="2032000" h="1676900">
                <a:moveTo>
                  <a:pt x="1016000" y="0"/>
                </a:moveTo>
                <a:lnTo>
                  <a:pt x="2032000" y="838450"/>
                </a:lnTo>
                <a:lnTo>
                  <a:pt x="1016000" y="1676900"/>
                </a:lnTo>
                <a:lnTo>
                  <a:pt x="0" y="838450"/>
                </a:lnTo>
                <a:lnTo>
                  <a:pt x="10160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43580" y="3001703"/>
            <a:ext cx="137922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tra</a:t>
            </a:r>
            <a:r>
              <a:rPr sz="1400" b="1" spc="-10" dirty="0">
                <a:latin typeface="Arial"/>
                <a:cs typeface="Arial"/>
              </a:rPr>
              <a:t>nsformations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52656" y="28555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2001" y="0"/>
                </a:lnTo>
                <a:lnTo>
                  <a:pt x="148720" y="895"/>
                </a:lnTo>
                <a:lnTo>
                  <a:pt x="110814" y="13772"/>
                </a:lnTo>
                <a:lnTo>
                  <a:pt x="76686" y="40470"/>
                </a:lnTo>
                <a:lnTo>
                  <a:pt x="47466" y="79109"/>
                </a:lnTo>
                <a:lnTo>
                  <a:pt x="24282" y="127809"/>
                </a:lnTo>
                <a:lnTo>
                  <a:pt x="12737" y="164935"/>
                </a:lnTo>
                <a:lnTo>
                  <a:pt x="4710" y="205140"/>
                </a:lnTo>
                <a:lnTo>
                  <a:pt x="537" y="247865"/>
                </a:lnTo>
                <a:lnTo>
                  <a:pt x="0" y="269999"/>
                </a:lnTo>
                <a:lnTo>
                  <a:pt x="537" y="292133"/>
                </a:lnTo>
                <a:lnTo>
                  <a:pt x="4710" y="334858"/>
                </a:lnTo>
                <a:lnTo>
                  <a:pt x="12737" y="375063"/>
                </a:lnTo>
                <a:lnTo>
                  <a:pt x="24282" y="412190"/>
                </a:lnTo>
                <a:lnTo>
                  <a:pt x="47466" y="460890"/>
                </a:lnTo>
                <a:lnTo>
                  <a:pt x="76686" y="499529"/>
                </a:lnTo>
                <a:lnTo>
                  <a:pt x="110814" y="526228"/>
                </a:lnTo>
                <a:lnTo>
                  <a:pt x="148720" y="539104"/>
                </a:lnTo>
                <a:lnTo>
                  <a:pt x="162001" y="540000"/>
                </a:lnTo>
                <a:lnTo>
                  <a:pt x="918000" y="540000"/>
                </a:lnTo>
                <a:lnTo>
                  <a:pt x="956916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3"/>
                </a:lnTo>
                <a:lnTo>
                  <a:pt x="1075289" y="334858"/>
                </a:lnTo>
                <a:lnTo>
                  <a:pt x="1079463" y="292133"/>
                </a:lnTo>
                <a:lnTo>
                  <a:pt x="1080000" y="269999"/>
                </a:lnTo>
                <a:lnTo>
                  <a:pt x="1079463" y="247865"/>
                </a:lnTo>
                <a:lnTo>
                  <a:pt x="1075289" y="205140"/>
                </a:lnTo>
                <a:lnTo>
                  <a:pt x="1067263" y="164935"/>
                </a:lnTo>
                <a:lnTo>
                  <a:pt x="1055718" y="127809"/>
                </a:lnTo>
                <a:lnTo>
                  <a:pt x="1032534" y="79109"/>
                </a:lnTo>
                <a:lnTo>
                  <a:pt x="1003314" y="40470"/>
                </a:lnTo>
                <a:lnTo>
                  <a:pt x="969187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2655" y="28555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2001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7" y="13772"/>
                </a:lnTo>
                <a:lnTo>
                  <a:pt x="1003314" y="40470"/>
                </a:lnTo>
                <a:lnTo>
                  <a:pt x="1032534" y="79109"/>
                </a:lnTo>
                <a:lnTo>
                  <a:pt x="1055718" y="127809"/>
                </a:lnTo>
                <a:lnTo>
                  <a:pt x="1067263" y="164935"/>
                </a:lnTo>
                <a:lnTo>
                  <a:pt x="1075289" y="205140"/>
                </a:lnTo>
                <a:lnTo>
                  <a:pt x="1079463" y="247865"/>
                </a:lnTo>
                <a:lnTo>
                  <a:pt x="1080000" y="269999"/>
                </a:lnTo>
                <a:lnTo>
                  <a:pt x="1079463" y="292133"/>
                </a:lnTo>
                <a:lnTo>
                  <a:pt x="1075289" y="334858"/>
                </a:lnTo>
                <a:lnTo>
                  <a:pt x="1067263" y="375063"/>
                </a:lnTo>
                <a:lnTo>
                  <a:pt x="1055718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7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2001" y="540000"/>
                </a:lnTo>
                <a:lnTo>
                  <a:pt x="123085" y="532148"/>
                </a:lnTo>
                <a:lnTo>
                  <a:pt x="87572" y="509848"/>
                </a:lnTo>
                <a:lnTo>
                  <a:pt x="56591" y="474980"/>
                </a:lnTo>
                <a:lnTo>
                  <a:pt x="31270" y="429425"/>
                </a:lnTo>
                <a:lnTo>
                  <a:pt x="12737" y="375063"/>
                </a:lnTo>
                <a:lnTo>
                  <a:pt x="4710" y="334858"/>
                </a:lnTo>
                <a:lnTo>
                  <a:pt x="537" y="292133"/>
                </a:lnTo>
                <a:lnTo>
                  <a:pt x="0" y="269999"/>
                </a:lnTo>
                <a:lnTo>
                  <a:pt x="537" y="247865"/>
                </a:lnTo>
                <a:lnTo>
                  <a:pt x="4710" y="205140"/>
                </a:lnTo>
                <a:lnTo>
                  <a:pt x="12737" y="164935"/>
                </a:lnTo>
                <a:lnTo>
                  <a:pt x="24282" y="127809"/>
                </a:lnTo>
                <a:lnTo>
                  <a:pt x="47466" y="79109"/>
                </a:lnTo>
                <a:lnTo>
                  <a:pt x="76686" y="40470"/>
                </a:lnTo>
                <a:lnTo>
                  <a:pt x="110814" y="13772"/>
                </a:lnTo>
                <a:lnTo>
                  <a:pt x="148720" y="895"/>
                </a:lnTo>
                <a:lnTo>
                  <a:pt x="162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81004" y="3009323"/>
            <a:ext cx="41084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41923" y="4021419"/>
            <a:ext cx="1127439" cy="1127439"/>
          </a:xfrm>
          <a:custGeom>
            <a:avLst/>
            <a:gdLst/>
            <a:ahLst/>
            <a:cxnLst/>
            <a:rect l="l" t="t" r="r" b="b"/>
            <a:pathLst>
              <a:path w="1127439" h="1127439">
                <a:moveTo>
                  <a:pt x="1113969" y="1113969"/>
                </a:moveTo>
                <a:lnTo>
                  <a:pt x="13470" y="13470"/>
                </a:lnTo>
              </a:path>
            </a:pathLst>
          </a:custGeom>
          <a:ln w="39370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01041" y="5219479"/>
            <a:ext cx="4880610" cy="904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transformed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RDDs</a:t>
            </a:r>
            <a:endParaRPr sz="1300">
              <a:latin typeface="Courier New"/>
              <a:cs typeface="Courier New"/>
            </a:endParaRPr>
          </a:p>
          <a:p>
            <a:pPr marL="12700" marR="12700">
              <a:lnSpc>
                <a:spcPct val="115399"/>
              </a:lnSpc>
            </a:pP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startsWit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"ERROR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 val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messages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error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cach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54847" y="5676679"/>
            <a:ext cx="521334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300" b="1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2960" y="2446205"/>
            <a:ext cx="1701800" cy="146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73487" y="2763117"/>
            <a:ext cx="1343573" cy="82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0610" y="2207366"/>
            <a:ext cx="13716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5346" y="2393800"/>
            <a:ext cx="13716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0085" y="2580233"/>
            <a:ext cx="13716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210" y="2207366"/>
            <a:ext cx="2311400" cy="196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4821" y="2766666"/>
            <a:ext cx="1371600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4522" y="3123048"/>
            <a:ext cx="516685" cy="2518"/>
          </a:xfrm>
          <a:custGeom>
            <a:avLst/>
            <a:gdLst/>
            <a:ahLst/>
            <a:cxnLst/>
            <a:rect l="l" t="t" r="r" b="b"/>
            <a:pathLst>
              <a:path w="516685" h="2518">
                <a:moveTo>
                  <a:pt x="0" y="2518"/>
                </a:moveTo>
                <a:lnTo>
                  <a:pt x="516685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4522" y="3123048"/>
            <a:ext cx="516685" cy="2518"/>
          </a:xfrm>
          <a:custGeom>
            <a:avLst/>
            <a:gdLst/>
            <a:ahLst/>
            <a:cxnLst/>
            <a:rect l="l" t="t" r="r" b="b"/>
            <a:pathLst>
              <a:path w="516685" h="2518">
                <a:moveTo>
                  <a:pt x="0" y="2518"/>
                </a:moveTo>
                <a:lnTo>
                  <a:pt x="516685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0872" y="3054469"/>
            <a:ext cx="183212" cy="137157"/>
          </a:xfrm>
          <a:custGeom>
            <a:avLst/>
            <a:gdLst/>
            <a:ahLst/>
            <a:cxnLst/>
            <a:rect l="l" t="t" r="r" b="b"/>
            <a:pathLst>
              <a:path w="183212" h="137157">
                <a:moveTo>
                  <a:pt x="0" y="0"/>
                </a:moveTo>
                <a:lnTo>
                  <a:pt x="669" y="137157"/>
                </a:lnTo>
                <a:lnTo>
                  <a:pt x="183212" y="676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0873" y="3054469"/>
            <a:ext cx="183212" cy="137157"/>
          </a:xfrm>
          <a:custGeom>
            <a:avLst/>
            <a:gdLst/>
            <a:ahLst/>
            <a:cxnLst/>
            <a:rect l="l" t="t" r="r" b="b"/>
            <a:pathLst>
              <a:path w="183212" h="137157">
                <a:moveTo>
                  <a:pt x="183212" y="67687"/>
                </a:moveTo>
                <a:lnTo>
                  <a:pt x="0" y="0"/>
                </a:lnTo>
                <a:lnTo>
                  <a:pt x="669" y="137157"/>
                </a:lnTo>
                <a:lnTo>
                  <a:pt x="183212" y="67687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5051" y="3090266"/>
            <a:ext cx="516681" cy="63500"/>
          </a:xfrm>
          <a:custGeom>
            <a:avLst/>
            <a:gdLst/>
            <a:ahLst/>
            <a:cxnLst/>
            <a:rect l="l" t="t" r="r" b="b"/>
            <a:pathLst>
              <a:path w="516681" h="63500">
                <a:moveTo>
                  <a:pt x="0" y="0"/>
                </a:moveTo>
                <a:lnTo>
                  <a:pt x="516681" y="0"/>
                </a:lnTo>
                <a:lnTo>
                  <a:pt x="516681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5051" y="3106141"/>
            <a:ext cx="516681" cy="31750"/>
          </a:xfrm>
          <a:custGeom>
            <a:avLst/>
            <a:gdLst/>
            <a:ahLst/>
            <a:cxnLst/>
            <a:rect l="l" t="t" r="r" b="b"/>
            <a:pathLst>
              <a:path w="516681" h="31750">
                <a:moveTo>
                  <a:pt x="0" y="0"/>
                </a:moveTo>
                <a:lnTo>
                  <a:pt x="516681" y="0"/>
                </a:lnTo>
                <a:lnTo>
                  <a:pt x="516681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1733" y="3053436"/>
            <a:ext cx="182879" cy="137160"/>
          </a:xfrm>
          <a:custGeom>
            <a:avLst/>
            <a:gdLst/>
            <a:ahLst/>
            <a:cxnLst/>
            <a:rect l="l" t="t" r="r" b="b"/>
            <a:pathLst>
              <a:path w="182879" h="137160">
                <a:moveTo>
                  <a:pt x="0" y="0"/>
                </a:moveTo>
                <a:lnTo>
                  <a:pt x="0" y="137160"/>
                </a:lnTo>
                <a:lnTo>
                  <a:pt x="182879" y="685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1733" y="3053436"/>
            <a:ext cx="182879" cy="137159"/>
          </a:xfrm>
          <a:custGeom>
            <a:avLst/>
            <a:gdLst/>
            <a:ahLst/>
            <a:cxnLst/>
            <a:rect l="l" t="t" r="r" b="b"/>
            <a:pathLst>
              <a:path w="182879" h="137159">
                <a:moveTo>
                  <a:pt x="182879" y="68579"/>
                </a:moveTo>
                <a:lnTo>
                  <a:pt x="0" y="0"/>
                </a:lnTo>
                <a:lnTo>
                  <a:pt x="0" y="137159"/>
                </a:lnTo>
                <a:lnTo>
                  <a:pt x="182879" y="685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2660" y="2535105"/>
            <a:ext cx="1422391" cy="1173822"/>
          </a:xfrm>
          <a:custGeom>
            <a:avLst/>
            <a:gdLst/>
            <a:ahLst/>
            <a:cxnLst/>
            <a:rect l="l" t="t" r="r" b="b"/>
            <a:pathLst>
              <a:path w="1422391" h="1173822">
                <a:moveTo>
                  <a:pt x="711194" y="0"/>
                </a:moveTo>
                <a:lnTo>
                  <a:pt x="0" y="586911"/>
                </a:lnTo>
                <a:lnTo>
                  <a:pt x="711194" y="1173822"/>
                </a:lnTo>
                <a:lnTo>
                  <a:pt x="1422391" y="586911"/>
                </a:lnTo>
                <a:lnTo>
                  <a:pt x="711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2660" y="2535105"/>
            <a:ext cx="1422391" cy="1173822"/>
          </a:xfrm>
          <a:custGeom>
            <a:avLst/>
            <a:gdLst/>
            <a:ahLst/>
            <a:cxnLst/>
            <a:rect l="l" t="t" r="r" b="b"/>
            <a:pathLst>
              <a:path w="1422391" h="1173822">
                <a:moveTo>
                  <a:pt x="711194" y="0"/>
                </a:moveTo>
                <a:lnTo>
                  <a:pt x="1422391" y="586911"/>
                </a:lnTo>
                <a:lnTo>
                  <a:pt x="711194" y="1173822"/>
                </a:lnTo>
                <a:lnTo>
                  <a:pt x="0" y="586911"/>
                </a:lnTo>
                <a:lnTo>
                  <a:pt x="71119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07234" y="2994034"/>
            <a:ext cx="54927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ac</a:t>
            </a:r>
            <a:r>
              <a:rPr sz="1400" b="1" spc="-10" dirty="0">
                <a:latin typeface="Arial"/>
                <a:cs typeface="Arial"/>
              </a:rPr>
              <a:t>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13187" y="2852017"/>
            <a:ext cx="1080000" cy="539998"/>
          </a:xfrm>
          <a:custGeom>
            <a:avLst/>
            <a:gdLst/>
            <a:ahLst/>
            <a:cxnLst/>
            <a:rect l="l" t="t" r="r" b="b"/>
            <a:pathLst>
              <a:path w="1080000" h="539998">
                <a:moveTo>
                  <a:pt x="918000" y="0"/>
                </a:moveTo>
                <a:lnTo>
                  <a:pt x="161999" y="0"/>
                </a:lnTo>
                <a:lnTo>
                  <a:pt x="148719" y="895"/>
                </a:lnTo>
                <a:lnTo>
                  <a:pt x="110813" y="13772"/>
                </a:lnTo>
                <a:lnTo>
                  <a:pt x="76686" y="40470"/>
                </a:lnTo>
                <a:lnTo>
                  <a:pt x="47466" y="79109"/>
                </a:lnTo>
                <a:lnTo>
                  <a:pt x="24282" y="127809"/>
                </a:lnTo>
                <a:lnTo>
                  <a:pt x="12737" y="164935"/>
                </a:lnTo>
                <a:lnTo>
                  <a:pt x="4710" y="205140"/>
                </a:lnTo>
                <a:lnTo>
                  <a:pt x="537" y="247865"/>
                </a:lnTo>
                <a:lnTo>
                  <a:pt x="0" y="269999"/>
                </a:lnTo>
                <a:lnTo>
                  <a:pt x="537" y="292133"/>
                </a:lnTo>
                <a:lnTo>
                  <a:pt x="4710" y="334858"/>
                </a:lnTo>
                <a:lnTo>
                  <a:pt x="12737" y="375062"/>
                </a:lnTo>
                <a:lnTo>
                  <a:pt x="24282" y="412189"/>
                </a:lnTo>
                <a:lnTo>
                  <a:pt x="47466" y="460889"/>
                </a:lnTo>
                <a:lnTo>
                  <a:pt x="76686" y="499528"/>
                </a:lnTo>
                <a:lnTo>
                  <a:pt x="110813" y="526226"/>
                </a:lnTo>
                <a:lnTo>
                  <a:pt x="148719" y="539103"/>
                </a:lnTo>
                <a:lnTo>
                  <a:pt x="161999" y="539998"/>
                </a:lnTo>
                <a:lnTo>
                  <a:pt x="918000" y="539998"/>
                </a:lnTo>
                <a:lnTo>
                  <a:pt x="956916" y="532147"/>
                </a:lnTo>
                <a:lnTo>
                  <a:pt x="992428" y="509847"/>
                </a:lnTo>
                <a:lnTo>
                  <a:pt x="1023409" y="474979"/>
                </a:lnTo>
                <a:lnTo>
                  <a:pt x="1048730" y="429424"/>
                </a:lnTo>
                <a:lnTo>
                  <a:pt x="1067263" y="375062"/>
                </a:lnTo>
                <a:lnTo>
                  <a:pt x="1075289" y="334858"/>
                </a:lnTo>
                <a:lnTo>
                  <a:pt x="1079463" y="292133"/>
                </a:lnTo>
                <a:lnTo>
                  <a:pt x="1080000" y="269999"/>
                </a:lnTo>
                <a:lnTo>
                  <a:pt x="1079463" y="247865"/>
                </a:lnTo>
                <a:lnTo>
                  <a:pt x="1075289" y="205140"/>
                </a:lnTo>
                <a:lnTo>
                  <a:pt x="1067263" y="164935"/>
                </a:lnTo>
                <a:lnTo>
                  <a:pt x="1055718" y="127809"/>
                </a:lnTo>
                <a:lnTo>
                  <a:pt x="1032534" y="79109"/>
                </a:lnTo>
                <a:lnTo>
                  <a:pt x="1003314" y="40470"/>
                </a:lnTo>
                <a:lnTo>
                  <a:pt x="969187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13188" y="2852017"/>
            <a:ext cx="1080000" cy="539998"/>
          </a:xfrm>
          <a:custGeom>
            <a:avLst/>
            <a:gdLst/>
            <a:ahLst/>
            <a:cxnLst/>
            <a:rect l="l" t="t" r="r" b="b"/>
            <a:pathLst>
              <a:path w="1080000" h="539998">
                <a:moveTo>
                  <a:pt x="161999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7" y="13772"/>
                </a:lnTo>
                <a:lnTo>
                  <a:pt x="1003314" y="40470"/>
                </a:lnTo>
                <a:lnTo>
                  <a:pt x="1032534" y="79109"/>
                </a:lnTo>
                <a:lnTo>
                  <a:pt x="1055718" y="127809"/>
                </a:lnTo>
                <a:lnTo>
                  <a:pt x="1067263" y="164935"/>
                </a:lnTo>
                <a:lnTo>
                  <a:pt x="1075289" y="205140"/>
                </a:lnTo>
                <a:lnTo>
                  <a:pt x="1079463" y="247865"/>
                </a:lnTo>
                <a:lnTo>
                  <a:pt x="1080000" y="269999"/>
                </a:lnTo>
                <a:lnTo>
                  <a:pt x="1079463" y="292133"/>
                </a:lnTo>
                <a:lnTo>
                  <a:pt x="1075289" y="334858"/>
                </a:lnTo>
                <a:lnTo>
                  <a:pt x="1067263" y="375062"/>
                </a:lnTo>
                <a:lnTo>
                  <a:pt x="1055718" y="412189"/>
                </a:lnTo>
                <a:lnTo>
                  <a:pt x="1032534" y="460889"/>
                </a:lnTo>
                <a:lnTo>
                  <a:pt x="1003314" y="499528"/>
                </a:lnTo>
                <a:lnTo>
                  <a:pt x="969187" y="526226"/>
                </a:lnTo>
                <a:lnTo>
                  <a:pt x="931280" y="539103"/>
                </a:lnTo>
                <a:lnTo>
                  <a:pt x="918000" y="539998"/>
                </a:lnTo>
                <a:lnTo>
                  <a:pt x="161999" y="539998"/>
                </a:lnTo>
                <a:lnTo>
                  <a:pt x="123084" y="532147"/>
                </a:lnTo>
                <a:lnTo>
                  <a:pt x="87572" y="509847"/>
                </a:lnTo>
                <a:lnTo>
                  <a:pt x="56591" y="474979"/>
                </a:lnTo>
                <a:lnTo>
                  <a:pt x="31270" y="429424"/>
                </a:lnTo>
                <a:lnTo>
                  <a:pt x="12737" y="375062"/>
                </a:lnTo>
                <a:lnTo>
                  <a:pt x="4710" y="334858"/>
                </a:lnTo>
                <a:lnTo>
                  <a:pt x="537" y="292133"/>
                </a:lnTo>
                <a:lnTo>
                  <a:pt x="0" y="269999"/>
                </a:lnTo>
                <a:lnTo>
                  <a:pt x="537" y="247865"/>
                </a:lnTo>
                <a:lnTo>
                  <a:pt x="4710" y="205140"/>
                </a:lnTo>
                <a:lnTo>
                  <a:pt x="12737" y="164935"/>
                </a:lnTo>
                <a:lnTo>
                  <a:pt x="24282" y="127809"/>
                </a:lnTo>
                <a:lnTo>
                  <a:pt x="47466" y="79109"/>
                </a:lnTo>
                <a:lnTo>
                  <a:pt x="76686" y="40470"/>
                </a:lnTo>
                <a:lnTo>
                  <a:pt x="110813" y="13772"/>
                </a:lnTo>
                <a:lnTo>
                  <a:pt x="148719" y="895"/>
                </a:lnTo>
                <a:lnTo>
                  <a:pt x="161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06809" y="3005772"/>
            <a:ext cx="48069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00762" y="3395567"/>
            <a:ext cx="1993760" cy="807119"/>
          </a:xfrm>
          <a:custGeom>
            <a:avLst/>
            <a:gdLst/>
            <a:ahLst/>
            <a:cxnLst/>
            <a:rect l="l" t="t" r="r" b="b"/>
            <a:pathLst>
              <a:path w="1993760" h="807119">
                <a:moveTo>
                  <a:pt x="1993760" y="0"/>
                </a:moveTo>
                <a:lnTo>
                  <a:pt x="1934124" y="42028"/>
                </a:lnTo>
                <a:lnTo>
                  <a:pt x="1874029" y="87140"/>
                </a:lnTo>
                <a:lnTo>
                  <a:pt x="1813557" y="134792"/>
                </a:lnTo>
                <a:lnTo>
                  <a:pt x="1752788" y="184438"/>
                </a:lnTo>
                <a:lnTo>
                  <a:pt x="1691802" y="235535"/>
                </a:lnTo>
                <a:lnTo>
                  <a:pt x="1630681" y="287540"/>
                </a:lnTo>
                <a:lnTo>
                  <a:pt x="1569506" y="339907"/>
                </a:lnTo>
                <a:lnTo>
                  <a:pt x="1508357" y="392094"/>
                </a:lnTo>
                <a:lnTo>
                  <a:pt x="1447315" y="443555"/>
                </a:lnTo>
                <a:lnTo>
                  <a:pt x="1386461" y="493748"/>
                </a:lnTo>
                <a:lnTo>
                  <a:pt x="1325876" y="542128"/>
                </a:lnTo>
                <a:lnTo>
                  <a:pt x="1265641" y="588150"/>
                </a:lnTo>
                <a:lnTo>
                  <a:pt x="1205836" y="631272"/>
                </a:lnTo>
                <a:lnTo>
                  <a:pt x="1146543" y="670949"/>
                </a:lnTo>
                <a:lnTo>
                  <a:pt x="1087842" y="706636"/>
                </a:lnTo>
                <a:lnTo>
                  <a:pt x="1029814" y="737791"/>
                </a:lnTo>
                <a:lnTo>
                  <a:pt x="972540" y="763869"/>
                </a:lnTo>
                <a:lnTo>
                  <a:pt x="916100" y="784325"/>
                </a:lnTo>
                <a:lnTo>
                  <a:pt x="860576" y="798617"/>
                </a:lnTo>
                <a:lnTo>
                  <a:pt x="806048" y="806199"/>
                </a:lnTo>
                <a:lnTo>
                  <a:pt x="761802" y="807119"/>
                </a:lnTo>
                <a:lnTo>
                  <a:pt x="718243" y="803397"/>
                </a:lnTo>
                <a:lnTo>
                  <a:pt x="675327" y="795340"/>
                </a:lnTo>
                <a:lnTo>
                  <a:pt x="633006" y="783254"/>
                </a:lnTo>
                <a:lnTo>
                  <a:pt x="591238" y="767446"/>
                </a:lnTo>
                <a:lnTo>
                  <a:pt x="549974" y="748223"/>
                </a:lnTo>
                <a:lnTo>
                  <a:pt x="509172" y="725891"/>
                </a:lnTo>
                <a:lnTo>
                  <a:pt x="468784" y="700757"/>
                </a:lnTo>
                <a:lnTo>
                  <a:pt x="428766" y="673126"/>
                </a:lnTo>
                <a:lnTo>
                  <a:pt x="389073" y="643307"/>
                </a:lnTo>
                <a:lnTo>
                  <a:pt x="349659" y="611605"/>
                </a:lnTo>
                <a:lnTo>
                  <a:pt x="310478" y="578326"/>
                </a:lnTo>
                <a:lnTo>
                  <a:pt x="271485" y="543778"/>
                </a:lnTo>
                <a:lnTo>
                  <a:pt x="232636" y="508267"/>
                </a:lnTo>
                <a:lnTo>
                  <a:pt x="193884" y="472099"/>
                </a:lnTo>
                <a:lnTo>
                  <a:pt x="155184" y="435582"/>
                </a:lnTo>
                <a:lnTo>
                  <a:pt x="116491" y="399020"/>
                </a:lnTo>
                <a:lnTo>
                  <a:pt x="77760" y="362722"/>
                </a:lnTo>
                <a:lnTo>
                  <a:pt x="38944" y="326994"/>
                </a:lnTo>
                <a:lnTo>
                  <a:pt x="0" y="292141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0762" y="3395567"/>
            <a:ext cx="1993760" cy="807119"/>
          </a:xfrm>
          <a:custGeom>
            <a:avLst/>
            <a:gdLst/>
            <a:ahLst/>
            <a:cxnLst/>
            <a:rect l="l" t="t" r="r" b="b"/>
            <a:pathLst>
              <a:path w="1993760" h="807119">
                <a:moveTo>
                  <a:pt x="1993760" y="0"/>
                </a:moveTo>
                <a:lnTo>
                  <a:pt x="1934124" y="42028"/>
                </a:lnTo>
                <a:lnTo>
                  <a:pt x="1874029" y="87140"/>
                </a:lnTo>
                <a:lnTo>
                  <a:pt x="1813557" y="134792"/>
                </a:lnTo>
                <a:lnTo>
                  <a:pt x="1752788" y="184438"/>
                </a:lnTo>
                <a:lnTo>
                  <a:pt x="1691802" y="235535"/>
                </a:lnTo>
                <a:lnTo>
                  <a:pt x="1630681" y="287540"/>
                </a:lnTo>
                <a:lnTo>
                  <a:pt x="1569506" y="339907"/>
                </a:lnTo>
                <a:lnTo>
                  <a:pt x="1508357" y="392094"/>
                </a:lnTo>
                <a:lnTo>
                  <a:pt x="1447315" y="443555"/>
                </a:lnTo>
                <a:lnTo>
                  <a:pt x="1386461" y="493748"/>
                </a:lnTo>
                <a:lnTo>
                  <a:pt x="1325876" y="542128"/>
                </a:lnTo>
                <a:lnTo>
                  <a:pt x="1265641" y="588150"/>
                </a:lnTo>
                <a:lnTo>
                  <a:pt x="1205836" y="631272"/>
                </a:lnTo>
                <a:lnTo>
                  <a:pt x="1146543" y="670949"/>
                </a:lnTo>
                <a:lnTo>
                  <a:pt x="1087842" y="706636"/>
                </a:lnTo>
                <a:lnTo>
                  <a:pt x="1029814" y="737791"/>
                </a:lnTo>
                <a:lnTo>
                  <a:pt x="972540" y="763869"/>
                </a:lnTo>
                <a:lnTo>
                  <a:pt x="916100" y="784325"/>
                </a:lnTo>
                <a:lnTo>
                  <a:pt x="860576" y="798617"/>
                </a:lnTo>
                <a:lnTo>
                  <a:pt x="806048" y="806199"/>
                </a:lnTo>
                <a:lnTo>
                  <a:pt x="761802" y="807119"/>
                </a:lnTo>
                <a:lnTo>
                  <a:pt x="718243" y="803397"/>
                </a:lnTo>
                <a:lnTo>
                  <a:pt x="675327" y="795340"/>
                </a:lnTo>
                <a:lnTo>
                  <a:pt x="633006" y="783254"/>
                </a:lnTo>
                <a:lnTo>
                  <a:pt x="591238" y="767446"/>
                </a:lnTo>
                <a:lnTo>
                  <a:pt x="549974" y="748223"/>
                </a:lnTo>
                <a:lnTo>
                  <a:pt x="509172" y="725891"/>
                </a:lnTo>
                <a:lnTo>
                  <a:pt x="468784" y="700757"/>
                </a:lnTo>
                <a:lnTo>
                  <a:pt x="428766" y="673126"/>
                </a:lnTo>
                <a:lnTo>
                  <a:pt x="389073" y="643307"/>
                </a:lnTo>
                <a:lnTo>
                  <a:pt x="349659" y="611605"/>
                </a:lnTo>
                <a:lnTo>
                  <a:pt x="310478" y="578326"/>
                </a:lnTo>
                <a:lnTo>
                  <a:pt x="271485" y="543778"/>
                </a:lnTo>
                <a:lnTo>
                  <a:pt x="232636" y="508267"/>
                </a:lnTo>
                <a:lnTo>
                  <a:pt x="193884" y="472099"/>
                </a:lnTo>
                <a:lnTo>
                  <a:pt x="155184" y="435582"/>
                </a:lnTo>
                <a:lnTo>
                  <a:pt x="116491" y="399020"/>
                </a:lnTo>
                <a:lnTo>
                  <a:pt x="77760" y="362722"/>
                </a:lnTo>
                <a:lnTo>
                  <a:pt x="38944" y="326994"/>
                </a:lnTo>
                <a:lnTo>
                  <a:pt x="0" y="292141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56713" y="3575052"/>
            <a:ext cx="186303" cy="166683"/>
          </a:xfrm>
          <a:custGeom>
            <a:avLst/>
            <a:gdLst/>
            <a:ahLst/>
            <a:cxnLst/>
            <a:rect l="l" t="t" r="r" b="b"/>
            <a:pathLst>
              <a:path w="186303" h="166683">
                <a:moveTo>
                  <a:pt x="0" y="0"/>
                </a:moveTo>
                <a:lnTo>
                  <a:pt x="101807" y="166683"/>
                </a:lnTo>
                <a:lnTo>
                  <a:pt x="186303" y="586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6713" y="3575052"/>
            <a:ext cx="186303" cy="166683"/>
          </a:xfrm>
          <a:custGeom>
            <a:avLst/>
            <a:gdLst/>
            <a:ahLst/>
            <a:cxnLst/>
            <a:rect l="l" t="t" r="r" b="b"/>
            <a:pathLst>
              <a:path w="186303" h="166683">
                <a:moveTo>
                  <a:pt x="0" y="0"/>
                </a:moveTo>
                <a:lnTo>
                  <a:pt x="101807" y="166683"/>
                </a:lnTo>
                <a:lnTo>
                  <a:pt x="186303" y="58642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8910" y="1881252"/>
            <a:ext cx="1438592" cy="834239"/>
          </a:xfrm>
          <a:custGeom>
            <a:avLst/>
            <a:gdLst/>
            <a:ahLst/>
            <a:cxnLst/>
            <a:rect l="l" t="t" r="r" b="b"/>
            <a:pathLst>
              <a:path w="1438592" h="834239">
                <a:moveTo>
                  <a:pt x="0" y="834239"/>
                </a:moveTo>
                <a:lnTo>
                  <a:pt x="52660" y="791525"/>
                </a:lnTo>
                <a:lnTo>
                  <a:pt x="106388" y="746194"/>
                </a:lnTo>
                <a:lnTo>
                  <a:pt x="160994" y="698707"/>
                </a:lnTo>
                <a:lnTo>
                  <a:pt x="216291" y="649528"/>
                </a:lnTo>
                <a:lnTo>
                  <a:pt x="272090" y="599116"/>
                </a:lnTo>
                <a:lnTo>
                  <a:pt x="328203" y="547935"/>
                </a:lnTo>
                <a:lnTo>
                  <a:pt x="384442" y="496446"/>
                </a:lnTo>
                <a:lnTo>
                  <a:pt x="440619" y="445110"/>
                </a:lnTo>
                <a:lnTo>
                  <a:pt x="496546" y="394389"/>
                </a:lnTo>
                <a:lnTo>
                  <a:pt x="552034" y="344745"/>
                </a:lnTo>
                <a:lnTo>
                  <a:pt x="606895" y="296640"/>
                </a:lnTo>
                <a:lnTo>
                  <a:pt x="660942" y="250535"/>
                </a:lnTo>
                <a:lnTo>
                  <a:pt x="713985" y="206892"/>
                </a:lnTo>
                <a:lnTo>
                  <a:pt x="765837" y="166173"/>
                </a:lnTo>
                <a:lnTo>
                  <a:pt x="816310" y="128840"/>
                </a:lnTo>
                <a:lnTo>
                  <a:pt x="865216" y="95353"/>
                </a:lnTo>
                <a:lnTo>
                  <a:pt x="912366" y="66176"/>
                </a:lnTo>
                <a:lnTo>
                  <a:pt x="957572" y="41769"/>
                </a:lnTo>
                <a:lnTo>
                  <a:pt x="1000646" y="22595"/>
                </a:lnTo>
                <a:lnTo>
                  <a:pt x="1041400" y="9114"/>
                </a:lnTo>
                <a:lnTo>
                  <a:pt x="1094910" y="230"/>
                </a:lnTo>
                <a:lnTo>
                  <a:pt x="1119951" y="0"/>
                </a:lnTo>
                <a:lnTo>
                  <a:pt x="1143937" y="2359"/>
                </a:lnTo>
                <a:lnTo>
                  <a:pt x="1189012" y="14195"/>
                </a:lnTo>
                <a:lnTo>
                  <a:pt x="1230667" y="34429"/>
                </a:lnTo>
                <a:lnTo>
                  <a:pt x="1269435" y="61755"/>
                </a:lnTo>
                <a:lnTo>
                  <a:pt x="1305848" y="94865"/>
                </a:lnTo>
                <a:lnTo>
                  <a:pt x="1340438" y="132450"/>
                </a:lnTo>
                <a:lnTo>
                  <a:pt x="1373737" y="173205"/>
                </a:lnTo>
                <a:lnTo>
                  <a:pt x="1406277" y="215821"/>
                </a:lnTo>
                <a:lnTo>
                  <a:pt x="1422430" y="237418"/>
                </a:lnTo>
                <a:lnTo>
                  <a:pt x="1438592" y="25899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8910" y="1881252"/>
            <a:ext cx="1438592" cy="834239"/>
          </a:xfrm>
          <a:custGeom>
            <a:avLst/>
            <a:gdLst/>
            <a:ahLst/>
            <a:cxnLst/>
            <a:rect l="l" t="t" r="r" b="b"/>
            <a:pathLst>
              <a:path w="1438592" h="834239">
                <a:moveTo>
                  <a:pt x="0" y="834239"/>
                </a:moveTo>
                <a:lnTo>
                  <a:pt x="52660" y="791525"/>
                </a:lnTo>
                <a:lnTo>
                  <a:pt x="106388" y="746194"/>
                </a:lnTo>
                <a:lnTo>
                  <a:pt x="160994" y="698707"/>
                </a:lnTo>
                <a:lnTo>
                  <a:pt x="216291" y="649528"/>
                </a:lnTo>
                <a:lnTo>
                  <a:pt x="272090" y="599116"/>
                </a:lnTo>
                <a:lnTo>
                  <a:pt x="328203" y="547935"/>
                </a:lnTo>
                <a:lnTo>
                  <a:pt x="384442" y="496446"/>
                </a:lnTo>
                <a:lnTo>
                  <a:pt x="440619" y="445110"/>
                </a:lnTo>
                <a:lnTo>
                  <a:pt x="496546" y="394389"/>
                </a:lnTo>
                <a:lnTo>
                  <a:pt x="552034" y="344745"/>
                </a:lnTo>
                <a:lnTo>
                  <a:pt x="606895" y="296640"/>
                </a:lnTo>
                <a:lnTo>
                  <a:pt x="660942" y="250535"/>
                </a:lnTo>
                <a:lnTo>
                  <a:pt x="713985" y="206892"/>
                </a:lnTo>
                <a:lnTo>
                  <a:pt x="765837" y="166173"/>
                </a:lnTo>
                <a:lnTo>
                  <a:pt x="816310" y="128840"/>
                </a:lnTo>
                <a:lnTo>
                  <a:pt x="865216" y="95353"/>
                </a:lnTo>
                <a:lnTo>
                  <a:pt x="912366" y="66176"/>
                </a:lnTo>
                <a:lnTo>
                  <a:pt x="957572" y="41769"/>
                </a:lnTo>
                <a:lnTo>
                  <a:pt x="1000646" y="22595"/>
                </a:lnTo>
                <a:lnTo>
                  <a:pt x="1041400" y="9114"/>
                </a:lnTo>
                <a:lnTo>
                  <a:pt x="1094910" y="230"/>
                </a:lnTo>
                <a:lnTo>
                  <a:pt x="1119951" y="0"/>
                </a:lnTo>
                <a:lnTo>
                  <a:pt x="1143937" y="2359"/>
                </a:lnTo>
                <a:lnTo>
                  <a:pt x="1189012" y="14195"/>
                </a:lnTo>
                <a:lnTo>
                  <a:pt x="1230667" y="34429"/>
                </a:lnTo>
                <a:lnTo>
                  <a:pt x="1269435" y="61755"/>
                </a:lnTo>
                <a:lnTo>
                  <a:pt x="1305848" y="94865"/>
                </a:lnTo>
                <a:lnTo>
                  <a:pt x="1340438" y="132450"/>
                </a:lnTo>
                <a:lnTo>
                  <a:pt x="1373737" y="173205"/>
                </a:lnTo>
                <a:lnTo>
                  <a:pt x="1406277" y="215821"/>
                </a:lnTo>
                <a:lnTo>
                  <a:pt x="1422430" y="237418"/>
                </a:lnTo>
                <a:lnTo>
                  <a:pt x="1438592" y="25899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6953" y="2093982"/>
            <a:ext cx="174063" cy="181206"/>
          </a:xfrm>
          <a:custGeom>
            <a:avLst/>
            <a:gdLst/>
            <a:ahLst/>
            <a:cxnLst/>
            <a:rect l="l" t="t" r="r" b="b"/>
            <a:pathLst>
              <a:path w="174063" h="181206">
                <a:moveTo>
                  <a:pt x="101177" y="0"/>
                </a:moveTo>
                <a:lnTo>
                  <a:pt x="0" y="92607"/>
                </a:lnTo>
                <a:lnTo>
                  <a:pt x="174063" y="181206"/>
                </a:lnTo>
                <a:lnTo>
                  <a:pt x="101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6953" y="2093982"/>
            <a:ext cx="174063" cy="181206"/>
          </a:xfrm>
          <a:custGeom>
            <a:avLst/>
            <a:gdLst/>
            <a:ahLst/>
            <a:cxnLst/>
            <a:rect l="l" t="t" r="r" b="b"/>
            <a:pathLst>
              <a:path w="174063" h="181206">
                <a:moveTo>
                  <a:pt x="174063" y="181206"/>
                </a:moveTo>
                <a:lnTo>
                  <a:pt x="101177" y="0"/>
                </a:lnTo>
                <a:lnTo>
                  <a:pt x="0" y="92607"/>
                </a:lnTo>
                <a:lnTo>
                  <a:pt x="174063" y="181206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0310" y="22962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1999" y="0"/>
                </a:lnTo>
                <a:lnTo>
                  <a:pt x="148719" y="895"/>
                </a:lnTo>
                <a:lnTo>
                  <a:pt x="110812" y="13772"/>
                </a:lnTo>
                <a:lnTo>
                  <a:pt x="76685" y="40470"/>
                </a:lnTo>
                <a:lnTo>
                  <a:pt x="47465" y="79110"/>
                </a:lnTo>
                <a:lnTo>
                  <a:pt x="24282" y="127809"/>
                </a:lnTo>
                <a:lnTo>
                  <a:pt x="12737" y="164936"/>
                </a:lnTo>
                <a:lnTo>
                  <a:pt x="4710" y="205141"/>
                </a:lnTo>
                <a:lnTo>
                  <a:pt x="537" y="247866"/>
                </a:lnTo>
                <a:lnTo>
                  <a:pt x="0" y="270000"/>
                </a:lnTo>
                <a:lnTo>
                  <a:pt x="537" y="292134"/>
                </a:lnTo>
                <a:lnTo>
                  <a:pt x="4710" y="334859"/>
                </a:lnTo>
                <a:lnTo>
                  <a:pt x="12737" y="375064"/>
                </a:lnTo>
                <a:lnTo>
                  <a:pt x="24282" y="412190"/>
                </a:lnTo>
                <a:lnTo>
                  <a:pt x="47465" y="460890"/>
                </a:lnTo>
                <a:lnTo>
                  <a:pt x="76685" y="499529"/>
                </a:lnTo>
                <a:lnTo>
                  <a:pt x="110812" y="526228"/>
                </a:lnTo>
                <a:lnTo>
                  <a:pt x="148719" y="539104"/>
                </a:lnTo>
                <a:lnTo>
                  <a:pt x="161999" y="540000"/>
                </a:lnTo>
                <a:lnTo>
                  <a:pt x="918000" y="540000"/>
                </a:lnTo>
                <a:lnTo>
                  <a:pt x="956915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4"/>
                </a:lnTo>
                <a:lnTo>
                  <a:pt x="1075289" y="334859"/>
                </a:lnTo>
                <a:lnTo>
                  <a:pt x="1079463" y="292134"/>
                </a:lnTo>
                <a:lnTo>
                  <a:pt x="1080000" y="270000"/>
                </a:lnTo>
                <a:lnTo>
                  <a:pt x="1079463" y="247866"/>
                </a:lnTo>
                <a:lnTo>
                  <a:pt x="1075289" y="205141"/>
                </a:lnTo>
                <a:lnTo>
                  <a:pt x="1067263" y="164936"/>
                </a:lnTo>
                <a:lnTo>
                  <a:pt x="1055717" y="127809"/>
                </a:lnTo>
                <a:lnTo>
                  <a:pt x="1032534" y="79110"/>
                </a:lnTo>
                <a:lnTo>
                  <a:pt x="1003314" y="40470"/>
                </a:lnTo>
                <a:lnTo>
                  <a:pt x="969186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0311" y="22962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1999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6" y="13772"/>
                </a:lnTo>
                <a:lnTo>
                  <a:pt x="1003314" y="40470"/>
                </a:lnTo>
                <a:lnTo>
                  <a:pt x="1032534" y="79110"/>
                </a:lnTo>
                <a:lnTo>
                  <a:pt x="1055717" y="127809"/>
                </a:lnTo>
                <a:lnTo>
                  <a:pt x="1067263" y="164936"/>
                </a:lnTo>
                <a:lnTo>
                  <a:pt x="1075289" y="205141"/>
                </a:lnTo>
                <a:lnTo>
                  <a:pt x="1079463" y="247866"/>
                </a:lnTo>
                <a:lnTo>
                  <a:pt x="1080000" y="270000"/>
                </a:lnTo>
                <a:lnTo>
                  <a:pt x="1079463" y="292134"/>
                </a:lnTo>
                <a:lnTo>
                  <a:pt x="1075289" y="334859"/>
                </a:lnTo>
                <a:lnTo>
                  <a:pt x="1067263" y="375064"/>
                </a:lnTo>
                <a:lnTo>
                  <a:pt x="1055717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6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1999" y="540000"/>
                </a:lnTo>
                <a:lnTo>
                  <a:pt x="123084" y="532148"/>
                </a:lnTo>
                <a:lnTo>
                  <a:pt x="87571" y="509848"/>
                </a:lnTo>
                <a:lnTo>
                  <a:pt x="56590" y="474980"/>
                </a:lnTo>
                <a:lnTo>
                  <a:pt x="31269" y="429425"/>
                </a:lnTo>
                <a:lnTo>
                  <a:pt x="12737" y="375064"/>
                </a:lnTo>
                <a:lnTo>
                  <a:pt x="4710" y="334859"/>
                </a:lnTo>
                <a:lnTo>
                  <a:pt x="537" y="292134"/>
                </a:lnTo>
                <a:lnTo>
                  <a:pt x="0" y="270000"/>
                </a:lnTo>
                <a:lnTo>
                  <a:pt x="537" y="247866"/>
                </a:lnTo>
                <a:lnTo>
                  <a:pt x="4710" y="205141"/>
                </a:lnTo>
                <a:lnTo>
                  <a:pt x="12737" y="164936"/>
                </a:lnTo>
                <a:lnTo>
                  <a:pt x="24282" y="127809"/>
                </a:lnTo>
                <a:lnTo>
                  <a:pt x="47465" y="79110"/>
                </a:lnTo>
                <a:lnTo>
                  <a:pt x="76685" y="40470"/>
                </a:lnTo>
                <a:lnTo>
                  <a:pt x="110812" y="13772"/>
                </a:lnTo>
                <a:lnTo>
                  <a:pt x="148719" y="895"/>
                </a:lnTo>
                <a:lnTo>
                  <a:pt x="161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65046" y="2482700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2001" y="0"/>
                </a:lnTo>
                <a:lnTo>
                  <a:pt x="148720" y="895"/>
                </a:lnTo>
                <a:lnTo>
                  <a:pt x="110814" y="13772"/>
                </a:lnTo>
                <a:lnTo>
                  <a:pt x="76686" y="40470"/>
                </a:lnTo>
                <a:lnTo>
                  <a:pt x="47466" y="79110"/>
                </a:lnTo>
                <a:lnTo>
                  <a:pt x="24282" y="127809"/>
                </a:lnTo>
                <a:lnTo>
                  <a:pt x="12737" y="164936"/>
                </a:lnTo>
                <a:lnTo>
                  <a:pt x="4710" y="205141"/>
                </a:lnTo>
                <a:lnTo>
                  <a:pt x="537" y="247866"/>
                </a:lnTo>
                <a:lnTo>
                  <a:pt x="0" y="270000"/>
                </a:lnTo>
                <a:lnTo>
                  <a:pt x="537" y="292134"/>
                </a:lnTo>
                <a:lnTo>
                  <a:pt x="4710" y="334859"/>
                </a:lnTo>
                <a:lnTo>
                  <a:pt x="12737" y="375064"/>
                </a:lnTo>
                <a:lnTo>
                  <a:pt x="24282" y="412190"/>
                </a:lnTo>
                <a:lnTo>
                  <a:pt x="47466" y="460890"/>
                </a:lnTo>
                <a:lnTo>
                  <a:pt x="76686" y="499529"/>
                </a:lnTo>
                <a:lnTo>
                  <a:pt x="110814" y="526228"/>
                </a:lnTo>
                <a:lnTo>
                  <a:pt x="148720" y="539104"/>
                </a:lnTo>
                <a:lnTo>
                  <a:pt x="162001" y="540000"/>
                </a:lnTo>
                <a:lnTo>
                  <a:pt x="918000" y="540000"/>
                </a:lnTo>
                <a:lnTo>
                  <a:pt x="956916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4"/>
                </a:lnTo>
                <a:lnTo>
                  <a:pt x="1075289" y="334859"/>
                </a:lnTo>
                <a:lnTo>
                  <a:pt x="1079463" y="292134"/>
                </a:lnTo>
                <a:lnTo>
                  <a:pt x="1080000" y="270000"/>
                </a:lnTo>
                <a:lnTo>
                  <a:pt x="1079463" y="247866"/>
                </a:lnTo>
                <a:lnTo>
                  <a:pt x="1075289" y="205141"/>
                </a:lnTo>
                <a:lnTo>
                  <a:pt x="1067263" y="164936"/>
                </a:lnTo>
                <a:lnTo>
                  <a:pt x="1055718" y="127809"/>
                </a:lnTo>
                <a:lnTo>
                  <a:pt x="1032534" y="79110"/>
                </a:lnTo>
                <a:lnTo>
                  <a:pt x="1003314" y="40470"/>
                </a:lnTo>
                <a:lnTo>
                  <a:pt x="969187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65047" y="2482700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2001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7" y="13772"/>
                </a:lnTo>
                <a:lnTo>
                  <a:pt x="1003314" y="40470"/>
                </a:lnTo>
                <a:lnTo>
                  <a:pt x="1032534" y="79110"/>
                </a:lnTo>
                <a:lnTo>
                  <a:pt x="1055718" y="127809"/>
                </a:lnTo>
                <a:lnTo>
                  <a:pt x="1067263" y="164936"/>
                </a:lnTo>
                <a:lnTo>
                  <a:pt x="1075289" y="205141"/>
                </a:lnTo>
                <a:lnTo>
                  <a:pt x="1079463" y="247866"/>
                </a:lnTo>
                <a:lnTo>
                  <a:pt x="1080000" y="270000"/>
                </a:lnTo>
                <a:lnTo>
                  <a:pt x="1079463" y="292134"/>
                </a:lnTo>
                <a:lnTo>
                  <a:pt x="1075289" y="334859"/>
                </a:lnTo>
                <a:lnTo>
                  <a:pt x="1067263" y="375064"/>
                </a:lnTo>
                <a:lnTo>
                  <a:pt x="1055718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7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2001" y="540000"/>
                </a:lnTo>
                <a:lnTo>
                  <a:pt x="123085" y="532148"/>
                </a:lnTo>
                <a:lnTo>
                  <a:pt x="87572" y="509848"/>
                </a:lnTo>
                <a:lnTo>
                  <a:pt x="56591" y="474980"/>
                </a:lnTo>
                <a:lnTo>
                  <a:pt x="31270" y="429425"/>
                </a:lnTo>
                <a:lnTo>
                  <a:pt x="12737" y="375064"/>
                </a:lnTo>
                <a:lnTo>
                  <a:pt x="4710" y="334859"/>
                </a:lnTo>
                <a:lnTo>
                  <a:pt x="537" y="292134"/>
                </a:lnTo>
                <a:lnTo>
                  <a:pt x="0" y="270000"/>
                </a:lnTo>
                <a:lnTo>
                  <a:pt x="537" y="247866"/>
                </a:lnTo>
                <a:lnTo>
                  <a:pt x="4710" y="205141"/>
                </a:lnTo>
                <a:lnTo>
                  <a:pt x="12737" y="164936"/>
                </a:lnTo>
                <a:lnTo>
                  <a:pt x="24282" y="127809"/>
                </a:lnTo>
                <a:lnTo>
                  <a:pt x="47466" y="79110"/>
                </a:lnTo>
                <a:lnTo>
                  <a:pt x="76686" y="40470"/>
                </a:lnTo>
                <a:lnTo>
                  <a:pt x="110814" y="13772"/>
                </a:lnTo>
                <a:lnTo>
                  <a:pt x="148720" y="895"/>
                </a:lnTo>
                <a:lnTo>
                  <a:pt x="162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59785" y="2669133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1999" y="0"/>
                </a:lnTo>
                <a:lnTo>
                  <a:pt x="148719" y="895"/>
                </a:lnTo>
                <a:lnTo>
                  <a:pt x="110812" y="13772"/>
                </a:lnTo>
                <a:lnTo>
                  <a:pt x="76685" y="40470"/>
                </a:lnTo>
                <a:lnTo>
                  <a:pt x="47465" y="79110"/>
                </a:lnTo>
                <a:lnTo>
                  <a:pt x="24282" y="127809"/>
                </a:lnTo>
                <a:lnTo>
                  <a:pt x="12737" y="164936"/>
                </a:lnTo>
                <a:lnTo>
                  <a:pt x="4710" y="205141"/>
                </a:lnTo>
                <a:lnTo>
                  <a:pt x="537" y="247866"/>
                </a:lnTo>
                <a:lnTo>
                  <a:pt x="0" y="270000"/>
                </a:lnTo>
                <a:lnTo>
                  <a:pt x="537" y="292134"/>
                </a:lnTo>
                <a:lnTo>
                  <a:pt x="4710" y="334859"/>
                </a:lnTo>
                <a:lnTo>
                  <a:pt x="12737" y="375064"/>
                </a:lnTo>
                <a:lnTo>
                  <a:pt x="24282" y="412190"/>
                </a:lnTo>
                <a:lnTo>
                  <a:pt x="47465" y="460890"/>
                </a:lnTo>
                <a:lnTo>
                  <a:pt x="76685" y="499529"/>
                </a:lnTo>
                <a:lnTo>
                  <a:pt x="110812" y="526228"/>
                </a:lnTo>
                <a:lnTo>
                  <a:pt x="148719" y="539104"/>
                </a:lnTo>
                <a:lnTo>
                  <a:pt x="161999" y="540000"/>
                </a:lnTo>
                <a:lnTo>
                  <a:pt x="918000" y="540000"/>
                </a:lnTo>
                <a:lnTo>
                  <a:pt x="956915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4"/>
                </a:lnTo>
                <a:lnTo>
                  <a:pt x="1075289" y="334859"/>
                </a:lnTo>
                <a:lnTo>
                  <a:pt x="1079463" y="292134"/>
                </a:lnTo>
                <a:lnTo>
                  <a:pt x="1080000" y="270000"/>
                </a:lnTo>
                <a:lnTo>
                  <a:pt x="1079463" y="247866"/>
                </a:lnTo>
                <a:lnTo>
                  <a:pt x="1075289" y="205141"/>
                </a:lnTo>
                <a:lnTo>
                  <a:pt x="1067263" y="164936"/>
                </a:lnTo>
                <a:lnTo>
                  <a:pt x="1055717" y="127809"/>
                </a:lnTo>
                <a:lnTo>
                  <a:pt x="1032534" y="79110"/>
                </a:lnTo>
                <a:lnTo>
                  <a:pt x="1003314" y="40470"/>
                </a:lnTo>
                <a:lnTo>
                  <a:pt x="969186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59785" y="2669133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1999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6" y="13772"/>
                </a:lnTo>
                <a:lnTo>
                  <a:pt x="1003314" y="40470"/>
                </a:lnTo>
                <a:lnTo>
                  <a:pt x="1032534" y="79110"/>
                </a:lnTo>
                <a:lnTo>
                  <a:pt x="1055717" y="127809"/>
                </a:lnTo>
                <a:lnTo>
                  <a:pt x="1067263" y="164936"/>
                </a:lnTo>
                <a:lnTo>
                  <a:pt x="1075289" y="205141"/>
                </a:lnTo>
                <a:lnTo>
                  <a:pt x="1079463" y="247866"/>
                </a:lnTo>
                <a:lnTo>
                  <a:pt x="1080000" y="270000"/>
                </a:lnTo>
                <a:lnTo>
                  <a:pt x="1079463" y="292134"/>
                </a:lnTo>
                <a:lnTo>
                  <a:pt x="1075289" y="334859"/>
                </a:lnTo>
                <a:lnTo>
                  <a:pt x="1067263" y="375064"/>
                </a:lnTo>
                <a:lnTo>
                  <a:pt x="1055717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6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1999" y="540000"/>
                </a:lnTo>
                <a:lnTo>
                  <a:pt x="123084" y="532148"/>
                </a:lnTo>
                <a:lnTo>
                  <a:pt x="87571" y="509848"/>
                </a:lnTo>
                <a:lnTo>
                  <a:pt x="56590" y="474980"/>
                </a:lnTo>
                <a:lnTo>
                  <a:pt x="31269" y="429425"/>
                </a:lnTo>
                <a:lnTo>
                  <a:pt x="12737" y="375064"/>
                </a:lnTo>
                <a:lnTo>
                  <a:pt x="4710" y="334859"/>
                </a:lnTo>
                <a:lnTo>
                  <a:pt x="537" y="292134"/>
                </a:lnTo>
                <a:lnTo>
                  <a:pt x="0" y="270000"/>
                </a:lnTo>
                <a:lnTo>
                  <a:pt x="537" y="247866"/>
                </a:lnTo>
                <a:lnTo>
                  <a:pt x="4710" y="205141"/>
                </a:lnTo>
                <a:lnTo>
                  <a:pt x="12737" y="164936"/>
                </a:lnTo>
                <a:lnTo>
                  <a:pt x="24282" y="127809"/>
                </a:lnTo>
                <a:lnTo>
                  <a:pt x="47465" y="79110"/>
                </a:lnTo>
                <a:lnTo>
                  <a:pt x="76685" y="40470"/>
                </a:lnTo>
                <a:lnTo>
                  <a:pt x="110812" y="13772"/>
                </a:lnTo>
                <a:lnTo>
                  <a:pt x="148719" y="895"/>
                </a:lnTo>
                <a:lnTo>
                  <a:pt x="161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98658" y="2450022"/>
            <a:ext cx="80073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  <a:p>
            <a:pPr marL="207010">
              <a:lnSpc>
                <a:spcPts val="147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  <a:p>
            <a:pPr marL="401955">
              <a:lnSpc>
                <a:spcPts val="147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04910" y="2296266"/>
            <a:ext cx="2031999" cy="1676900"/>
          </a:xfrm>
          <a:custGeom>
            <a:avLst/>
            <a:gdLst/>
            <a:ahLst/>
            <a:cxnLst/>
            <a:rect l="l" t="t" r="r" b="b"/>
            <a:pathLst>
              <a:path w="2031999" h="1676900">
                <a:moveTo>
                  <a:pt x="1015999" y="0"/>
                </a:moveTo>
                <a:lnTo>
                  <a:pt x="0" y="838450"/>
                </a:lnTo>
                <a:lnTo>
                  <a:pt x="1015999" y="1676900"/>
                </a:lnTo>
                <a:lnTo>
                  <a:pt x="2031999" y="838450"/>
                </a:lnTo>
                <a:lnTo>
                  <a:pt x="1015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4910" y="2296266"/>
            <a:ext cx="2032000" cy="1676900"/>
          </a:xfrm>
          <a:custGeom>
            <a:avLst/>
            <a:gdLst/>
            <a:ahLst/>
            <a:cxnLst/>
            <a:rect l="l" t="t" r="r" b="b"/>
            <a:pathLst>
              <a:path w="2032000" h="1676900">
                <a:moveTo>
                  <a:pt x="1016000" y="0"/>
                </a:moveTo>
                <a:lnTo>
                  <a:pt x="2032000" y="838450"/>
                </a:lnTo>
                <a:lnTo>
                  <a:pt x="1016000" y="1676900"/>
                </a:lnTo>
                <a:lnTo>
                  <a:pt x="0" y="838450"/>
                </a:lnTo>
                <a:lnTo>
                  <a:pt x="10160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45446" y="3001703"/>
            <a:ext cx="137922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tra</a:t>
            </a:r>
            <a:r>
              <a:rPr sz="1400" b="1" spc="-10" dirty="0">
                <a:latin typeface="Arial"/>
                <a:cs typeface="Arial"/>
              </a:rPr>
              <a:t>nsformations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154521" y="28555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918000" y="0"/>
                </a:moveTo>
                <a:lnTo>
                  <a:pt x="162001" y="0"/>
                </a:lnTo>
                <a:lnTo>
                  <a:pt x="148720" y="895"/>
                </a:lnTo>
                <a:lnTo>
                  <a:pt x="110814" y="13772"/>
                </a:lnTo>
                <a:lnTo>
                  <a:pt x="76686" y="40470"/>
                </a:lnTo>
                <a:lnTo>
                  <a:pt x="47466" y="79109"/>
                </a:lnTo>
                <a:lnTo>
                  <a:pt x="24282" y="127809"/>
                </a:lnTo>
                <a:lnTo>
                  <a:pt x="12737" y="164935"/>
                </a:lnTo>
                <a:lnTo>
                  <a:pt x="4710" y="205140"/>
                </a:lnTo>
                <a:lnTo>
                  <a:pt x="537" y="247865"/>
                </a:lnTo>
                <a:lnTo>
                  <a:pt x="0" y="269999"/>
                </a:lnTo>
                <a:lnTo>
                  <a:pt x="537" y="292133"/>
                </a:lnTo>
                <a:lnTo>
                  <a:pt x="4710" y="334858"/>
                </a:lnTo>
                <a:lnTo>
                  <a:pt x="12737" y="375063"/>
                </a:lnTo>
                <a:lnTo>
                  <a:pt x="24282" y="412190"/>
                </a:lnTo>
                <a:lnTo>
                  <a:pt x="47466" y="460890"/>
                </a:lnTo>
                <a:lnTo>
                  <a:pt x="76686" y="499529"/>
                </a:lnTo>
                <a:lnTo>
                  <a:pt x="110814" y="526228"/>
                </a:lnTo>
                <a:lnTo>
                  <a:pt x="148720" y="539104"/>
                </a:lnTo>
                <a:lnTo>
                  <a:pt x="162001" y="540000"/>
                </a:lnTo>
                <a:lnTo>
                  <a:pt x="918000" y="540000"/>
                </a:lnTo>
                <a:lnTo>
                  <a:pt x="956916" y="532148"/>
                </a:lnTo>
                <a:lnTo>
                  <a:pt x="992428" y="509848"/>
                </a:lnTo>
                <a:lnTo>
                  <a:pt x="1023409" y="474980"/>
                </a:lnTo>
                <a:lnTo>
                  <a:pt x="1048730" y="429425"/>
                </a:lnTo>
                <a:lnTo>
                  <a:pt x="1067263" y="375063"/>
                </a:lnTo>
                <a:lnTo>
                  <a:pt x="1075289" y="334858"/>
                </a:lnTo>
                <a:lnTo>
                  <a:pt x="1079463" y="292133"/>
                </a:lnTo>
                <a:lnTo>
                  <a:pt x="1080000" y="269999"/>
                </a:lnTo>
                <a:lnTo>
                  <a:pt x="1079463" y="247865"/>
                </a:lnTo>
                <a:lnTo>
                  <a:pt x="1075289" y="205140"/>
                </a:lnTo>
                <a:lnTo>
                  <a:pt x="1067263" y="164935"/>
                </a:lnTo>
                <a:lnTo>
                  <a:pt x="1055718" y="127809"/>
                </a:lnTo>
                <a:lnTo>
                  <a:pt x="1032534" y="79109"/>
                </a:lnTo>
                <a:lnTo>
                  <a:pt x="1003314" y="40470"/>
                </a:lnTo>
                <a:lnTo>
                  <a:pt x="969187" y="13772"/>
                </a:lnTo>
                <a:lnTo>
                  <a:pt x="931280" y="895"/>
                </a:lnTo>
                <a:lnTo>
                  <a:pt x="918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54522" y="2855566"/>
            <a:ext cx="1080000" cy="540000"/>
          </a:xfrm>
          <a:custGeom>
            <a:avLst/>
            <a:gdLst/>
            <a:ahLst/>
            <a:cxnLst/>
            <a:rect l="l" t="t" r="r" b="b"/>
            <a:pathLst>
              <a:path w="1080000" h="540000">
                <a:moveTo>
                  <a:pt x="162001" y="0"/>
                </a:moveTo>
                <a:lnTo>
                  <a:pt x="918000" y="0"/>
                </a:lnTo>
                <a:lnTo>
                  <a:pt x="931280" y="895"/>
                </a:lnTo>
                <a:lnTo>
                  <a:pt x="969187" y="13772"/>
                </a:lnTo>
                <a:lnTo>
                  <a:pt x="1003314" y="40470"/>
                </a:lnTo>
                <a:lnTo>
                  <a:pt x="1032534" y="79109"/>
                </a:lnTo>
                <a:lnTo>
                  <a:pt x="1055718" y="127809"/>
                </a:lnTo>
                <a:lnTo>
                  <a:pt x="1067263" y="164935"/>
                </a:lnTo>
                <a:lnTo>
                  <a:pt x="1075289" y="205140"/>
                </a:lnTo>
                <a:lnTo>
                  <a:pt x="1079463" y="247865"/>
                </a:lnTo>
                <a:lnTo>
                  <a:pt x="1080000" y="269999"/>
                </a:lnTo>
                <a:lnTo>
                  <a:pt x="1079463" y="292133"/>
                </a:lnTo>
                <a:lnTo>
                  <a:pt x="1075289" y="334858"/>
                </a:lnTo>
                <a:lnTo>
                  <a:pt x="1067263" y="375063"/>
                </a:lnTo>
                <a:lnTo>
                  <a:pt x="1055718" y="412190"/>
                </a:lnTo>
                <a:lnTo>
                  <a:pt x="1032534" y="460890"/>
                </a:lnTo>
                <a:lnTo>
                  <a:pt x="1003314" y="499529"/>
                </a:lnTo>
                <a:lnTo>
                  <a:pt x="969187" y="526228"/>
                </a:lnTo>
                <a:lnTo>
                  <a:pt x="931280" y="539104"/>
                </a:lnTo>
                <a:lnTo>
                  <a:pt x="918000" y="540000"/>
                </a:lnTo>
                <a:lnTo>
                  <a:pt x="162001" y="540000"/>
                </a:lnTo>
                <a:lnTo>
                  <a:pt x="123085" y="532148"/>
                </a:lnTo>
                <a:lnTo>
                  <a:pt x="87572" y="509848"/>
                </a:lnTo>
                <a:lnTo>
                  <a:pt x="56591" y="474980"/>
                </a:lnTo>
                <a:lnTo>
                  <a:pt x="31270" y="429425"/>
                </a:lnTo>
                <a:lnTo>
                  <a:pt x="12737" y="375063"/>
                </a:lnTo>
                <a:lnTo>
                  <a:pt x="4710" y="334858"/>
                </a:lnTo>
                <a:lnTo>
                  <a:pt x="537" y="292133"/>
                </a:lnTo>
                <a:lnTo>
                  <a:pt x="0" y="269999"/>
                </a:lnTo>
                <a:lnTo>
                  <a:pt x="537" y="247865"/>
                </a:lnTo>
                <a:lnTo>
                  <a:pt x="4710" y="205140"/>
                </a:lnTo>
                <a:lnTo>
                  <a:pt x="12737" y="164935"/>
                </a:lnTo>
                <a:lnTo>
                  <a:pt x="24282" y="127809"/>
                </a:lnTo>
                <a:lnTo>
                  <a:pt x="47466" y="79109"/>
                </a:lnTo>
                <a:lnTo>
                  <a:pt x="76686" y="40470"/>
                </a:lnTo>
                <a:lnTo>
                  <a:pt x="110814" y="13772"/>
                </a:lnTo>
                <a:lnTo>
                  <a:pt x="148720" y="895"/>
                </a:lnTo>
                <a:lnTo>
                  <a:pt x="162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482869" y="3009323"/>
            <a:ext cx="41084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82644" y="3675034"/>
            <a:ext cx="1623157" cy="1404662"/>
          </a:xfrm>
          <a:custGeom>
            <a:avLst/>
            <a:gdLst/>
            <a:ahLst/>
            <a:cxnLst/>
            <a:rect l="l" t="t" r="r" b="b"/>
            <a:pathLst>
              <a:path w="1623157" h="1404662">
                <a:moveTo>
                  <a:pt x="12427" y="1390224"/>
                </a:moveTo>
                <a:lnTo>
                  <a:pt x="1610729" y="14437"/>
                </a:lnTo>
              </a:path>
            </a:pathLst>
          </a:custGeom>
          <a:ln w="39369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14" dirty="0">
                <a:latin typeface="Gill Sans MT"/>
                <a:cs typeface="Gill Sans MT"/>
              </a:rPr>
              <a:t>u</a:t>
            </a:r>
            <a:r>
              <a:rPr sz="2200" b="1" spc="20" dirty="0">
                <a:latin typeface="Gill Sans MT"/>
                <a:cs typeface="Gill Sans MT"/>
              </a:rPr>
              <a:t>c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d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01041" y="5219479"/>
            <a:ext cx="4385310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solidFill>
                  <a:srgbClr val="999988"/>
                </a:solidFill>
                <a:latin typeface="Courier New"/>
                <a:cs typeface="Courier New"/>
              </a:rPr>
              <a:t>// action</a:t>
            </a:r>
            <a:r>
              <a:rPr sz="1300" i="1" spc="-5" dirty="0">
                <a:solidFill>
                  <a:srgbClr val="999988"/>
                </a:solidFill>
                <a:latin typeface="Courier New"/>
                <a:cs typeface="Courier New"/>
              </a:rPr>
              <a:t> </a:t>
            </a:r>
            <a:r>
              <a:rPr sz="1300" i="1" spc="0" dirty="0">
                <a:solidFill>
                  <a:srgbClr val="999988"/>
                </a:solidFill>
                <a:latin typeface="Courier New"/>
                <a:cs typeface="Courier New"/>
              </a:rPr>
              <a:t>1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dirty="0">
                <a:solidFill>
                  <a:srgbClr val="323332"/>
                </a:solidFill>
                <a:latin typeface="Courier New"/>
                <a:cs typeface="Courier New"/>
              </a:rPr>
              <a:t>message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filte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contain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300" spc="0" dirty="0">
                <a:solidFill>
                  <a:srgbClr val="DD2244"/>
                </a:solidFill>
                <a:latin typeface="Courier New"/>
                <a:cs typeface="Courier New"/>
              </a:rPr>
              <a:t>"mysql</a:t>
            </a:r>
            <a:r>
              <a:rPr sz="13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3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300" spc="0" dirty="0">
                <a:solidFill>
                  <a:srgbClr val="323332"/>
                </a:solidFill>
                <a:latin typeface="Courier New"/>
                <a:cs typeface="Courier New"/>
              </a:rPr>
              <a:t>coun</a:t>
            </a:r>
            <a:r>
              <a:rPr sz="13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3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0749" y="3394161"/>
            <a:ext cx="6126480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3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1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3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14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46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3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pp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48310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04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-6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tt</a:t>
            </a:r>
            <a:r>
              <a:rPr sz="3600" b="1" spc="114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600" b="1" spc="5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1850389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70" dirty="0">
                <a:latin typeface="Gill Sans MT"/>
                <a:cs typeface="Gill Sans MT"/>
              </a:rPr>
              <a:t>W</a:t>
            </a:r>
            <a:r>
              <a:rPr sz="2200" i="1" spc="0" dirty="0">
                <a:latin typeface="Gill Sans MT"/>
                <a:cs typeface="Gill Sans MT"/>
              </a:rPr>
              <a:t>o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d</a:t>
            </a:r>
            <a:r>
              <a:rPr sz="2200" i="1" spc="-20" dirty="0">
                <a:latin typeface="Gill Sans MT"/>
                <a:cs typeface="Gill Sans MT"/>
              </a:rPr>
              <a:t>C</a:t>
            </a:r>
            <a:r>
              <a:rPr sz="2200" i="1" spc="0" dirty="0">
                <a:latin typeface="Gill Sans MT"/>
                <a:cs typeface="Gill Sans MT"/>
              </a:rPr>
              <a:t>oun</a:t>
            </a:r>
            <a:r>
              <a:rPr sz="2200" i="1" spc="-10" dirty="0">
                <a:latin typeface="Gill Sans MT"/>
                <a:cs typeface="Gill Sans MT"/>
              </a:rPr>
              <a:t>t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4250" y="1708149"/>
            <a:ext cx="3809999" cy="3302000"/>
          </a:xfrm>
          <a:custGeom>
            <a:avLst/>
            <a:gdLst/>
            <a:ahLst/>
            <a:cxnLst/>
            <a:rect l="l" t="t" r="r" b="b"/>
            <a:pathLst>
              <a:path w="3809999" h="3302000">
                <a:moveTo>
                  <a:pt x="0" y="0"/>
                </a:moveTo>
                <a:lnTo>
                  <a:pt x="3809999" y="0"/>
                </a:lnTo>
                <a:lnTo>
                  <a:pt x="3809999" y="3302000"/>
                </a:lnTo>
                <a:lnTo>
                  <a:pt x="0" y="33020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0024" y="1701471"/>
            <a:ext cx="3204210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165" marR="12700" indent="-165100">
              <a:lnSpc>
                <a:spcPct val="159100"/>
              </a:lnSpc>
            </a:pPr>
            <a:r>
              <a:rPr sz="1100" dirty="0">
                <a:latin typeface="Courier New"/>
                <a:cs typeface="Courier New"/>
              </a:rPr>
              <a:t>void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b="1" spc="0" dirty="0">
                <a:latin typeface="Courier New"/>
                <a:cs typeface="Courier New"/>
              </a:rPr>
              <a:t>map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(String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doc_id,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String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text): for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each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word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w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in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b="1" spc="0" dirty="0">
                <a:latin typeface="Courier New"/>
                <a:cs typeface="Courier New"/>
              </a:rPr>
              <a:t>segmen</a:t>
            </a:r>
            <a:r>
              <a:rPr sz="1100" b="1" spc="-5" dirty="0">
                <a:latin typeface="Courier New"/>
                <a:cs typeface="Courier New"/>
              </a:rPr>
              <a:t>t</a:t>
            </a:r>
            <a:r>
              <a:rPr sz="1100" spc="0" dirty="0">
                <a:latin typeface="Courier New"/>
                <a:cs typeface="Courier New"/>
              </a:rPr>
              <a:t>(text):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342265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emi</a:t>
            </a:r>
            <a:r>
              <a:rPr sz="1100" b="1" spc="-5" dirty="0">
                <a:latin typeface="Courier New"/>
                <a:cs typeface="Courier New"/>
              </a:rPr>
              <a:t>t</a:t>
            </a:r>
            <a:r>
              <a:rPr sz="1100" spc="0" dirty="0">
                <a:latin typeface="Courier New"/>
                <a:cs typeface="Courier New"/>
              </a:rPr>
              <a:t>(w,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"1");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0024" y="3034971"/>
            <a:ext cx="3539490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165" marR="12700" indent="-165100">
              <a:lnSpc>
                <a:spcPct val="159100"/>
              </a:lnSpc>
            </a:pPr>
            <a:r>
              <a:rPr sz="1100" dirty="0">
                <a:latin typeface="Courier New"/>
                <a:cs typeface="Courier New"/>
              </a:rPr>
              <a:t>void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b="1" spc="0" dirty="0">
                <a:latin typeface="Courier New"/>
                <a:cs typeface="Courier New"/>
              </a:rPr>
              <a:t>reduce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(String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word,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Iterator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group): int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count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=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0;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4898" y="3835070"/>
            <a:ext cx="1780539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165" marR="12700" indent="-165100">
              <a:lnSpc>
                <a:spcPct val="159100"/>
              </a:lnSpc>
            </a:pPr>
            <a:r>
              <a:rPr sz="1100" dirty="0">
                <a:latin typeface="Courier New"/>
                <a:cs typeface="Courier New"/>
              </a:rPr>
              <a:t>for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each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pc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in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group: count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+=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Int(pc);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4897" y="4734246"/>
            <a:ext cx="220408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emi</a:t>
            </a:r>
            <a:r>
              <a:rPr sz="1100" b="1" spc="-5" dirty="0">
                <a:latin typeface="Courier New"/>
                <a:cs typeface="Courier New"/>
              </a:rPr>
              <a:t>t</a:t>
            </a:r>
            <a:r>
              <a:rPr sz="1100" spc="0" dirty="0">
                <a:latin typeface="Courier New"/>
                <a:cs typeface="Courier New"/>
              </a:rPr>
              <a:t>(word,</a:t>
            </a:r>
            <a:r>
              <a:rPr sz="1100" spc="-15" dirty="0">
                <a:latin typeface="Courier New"/>
                <a:cs typeface="Courier New"/>
              </a:rPr>
              <a:t> </a:t>
            </a:r>
            <a:r>
              <a:rPr sz="1100" spc="0" dirty="0">
                <a:latin typeface="Courier New"/>
                <a:cs typeface="Courier New"/>
              </a:rPr>
              <a:t>String(count));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5292" y="1331534"/>
            <a:ext cx="917575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35" dirty="0">
                <a:latin typeface="Gill Sans MT"/>
                <a:cs typeface="Gill Sans MT"/>
              </a:rPr>
              <a:t>De</a:t>
            </a:r>
            <a:r>
              <a:rPr sz="1900" i="1" spc="-65" dirty="0">
                <a:latin typeface="Gill Sans MT"/>
                <a:cs typeface="Gill Sans MT"/>
              </a:rPr>
              <a:t>f</a:t>
            </a:r>
            <a:r>
              <a:rPr sz="1900" i="1" spc="-20" dirty="0">
                <a:latin typeface="Gill Sans MT"/>
                <a:cs typeface="Gill Sans MT"/>
              </a:rPr>
              <a:t>inition</a:t>
            </a:r>
            <a:r>
              <a:rPr sz="1900" spc="0" dirty="0">
                <a:latin typeface="Gill Sans MT"/>
                <a:cs typeface="Gill Sans MT"/>
              </a:rPr>
              <a:t>: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8100" y="1727774"/>
            <a:ext cx="35687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" marR="81915">
              <a:lnSpc>
                <a:spcPts val="2100"/>
              </a:lnSpc>
            </a:pPr>
            <a:r>
              <a:rPr sz="1900" spc="-30" dirty="0">
                <a:latin typeface="Gill Sans MT"/>
                <a:cs typeface="Gill Sans MT"/>
              </a:rPr>
              <a:t>coun</a:t>
            </a:r>
            <a:r>
              <a:rPr sz="1900" spc="-10" dirty="0">
                <a:latin typeface="Gill Sans MT"/>
                <a:cs typeface="Gill Sans MT"/>
              </a:rPr>
              <a:t>t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h</a:t>
            </a:r>
            <a:r>
              <a:rPr sz="1900" spc="-55" dirty="0">
                <a:latin typeface="Gill Sans MT"/>
                <a:cs typeface="Gill Sans MT"/>
              </a:rPr>
              <a:t>o</a:t>
            </a:r>
            <a:r>
              <a:rPr sz="1900" spc="0" dirty="0">
                <a:latin typeface="Gill Sans MT"/>
                <a:cs typeface="Gill Sans MT"/>
              </a:rPr>
              <a:t>w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ofte</a:t>
            </a:r>
            <a:r>
              <a:rPr sz="1900" spc="-10" dirty="0">
                <a:latin typeface="Gill Sans MT"/>
                <a:cs typeface="Gill Sans MT"/>
              </a:rPr>
              <a:t>n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eac</a:t>
            </a:r>
            <a:r>
              <a:rPr sz="1900" spc="-10" dirty="0">
                <a:latin typeface="Gill Sans MT"/>
                <a:cs typeface="Gill Sans MT"/>
              </a:rPr>
              <a:t>h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60" dirty="0">
                <a:latin typeface="Gill Sans MT"/>
                <a:cs typeface="Gill Sans MT"/>
              </a:rPr>
              <a:t>w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d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50" dirty="0">
                <a:latin typeface="Gill Sans MT"/>
                <a:cs typeface="Gill Sans MT"/>
              </a:rPr>
              <a:t>a</a:t>
            </a:r>
            <a:r>
              <a:rPr sz="1900" spc="-30" dirty="0">
                <a:latin typeface="Gill Sans MT"/>
                <a:cs typeface="Gill Sans MT"/>
              </a:rPr>
              <a:t>ppears i</a:t>
            </a:r>
            <a:r>
              <a:rPr sz="1900" spc="0" dirty="0">
                <a:latin typeface="Gill Sans MT"/>
                <a:cs typeface="Gill Sans MT"/>
              </a:rPr>
              <a:t>n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a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collectio</a:t>
            </a:r>
            <a:r>
              <a:rPr sz="1900" spc="0" dirty="0">
                <a:latin typeface="Gill Sans MT"/>
                <a:cs typeface="Gill Sans MT"/>
              </a:rPr>
              <a:t>n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5" dirty="0">
                <a:latin typeface="Gill Sans MT"/>
                <a:cs typeface="Gill Sans MT"/>
              </a:rPr>
              <a:t>f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tex</a:t>
            </a:r>
            <a:r>
              <a:rPr sz="1900" spc="0" dirty="0">
                <a:latin typeface="Gill Sans MT"/>
                <a:cs typeface="Gill Sans MT"/>
              </a:rPr>
              <a:t>t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documents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292" y="2553274"/>
            <a:ext cx="4568825" cy="541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100"/>
              </a:lnSpc>
            </a:pPr>
            <a:r>
              <a:rPr sz="1900" dirty="0">
                <a:latin typeface="Gill Sans MT"/>
                <a:cs typeface="Gill Sans MT"/>
              </a:rPr>
              <a:t>Thi</a:t>
            </a:r>
            <a:r>
              <a:rPr sz="1900" spc="-10" dirty="0">
                <a:latin typeface="Gill Sans MT"/>
                <a:cs typeface="Gill Sans MT"/>
              </a:rPr>
              <a:t>s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simple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ogram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0" dirty="0">
                <a:latin typeface="Gill Sans MT"/>
                <a:cs typeface="Gill Sans MT"/>
              </a:rPr>
              <a:t>vi</a:t>
            </a:r>
            <a:r>
              <a:rPr sz="1900" spc="-10" dirty="0">
                <a:latin typeface="Gill Sans MT"/>
                <a:cs typeface="Gill Sans MT"/>
              </a:rPr>
              <a:t>des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a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g</a:t>
            </a:r>
            <a:r>
              <a:rPr sz="1900" spc="-15" dirty="0">
                <a:latin typeface="Gill Sans MT"/>
                <a:cs typeface="Gill Sans MT"/>
              </a:rPr>
              <a:t>ood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test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case </a:t>
            </a:r>
            <a:r>
              <a:rPr sz="1900" spc="-20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or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parallel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ocessing,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since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it: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4992" y="3127381"/>
            <a:ext cx="132715" cy="76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spc="5" dirty="0">
                <a:latin typeface="Gill Sans MT"/>
                <a:cs typeface="Gill Sans MT"/>
              </a:rPr>
              <a:t>•</a:t>
            </a:r>
            <a:endParaRPr sz="2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350" spc="5" dirty="0">
                <a:latin typeface="Gill Sans MT"/>
                <a:cs typeface="Gill Sans MT"/>
              </a:rPr>
              <a:t>•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7092" y="3056092"/>
            <a:ext cx="4174490" cy="1854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03225">
              <a:lnSpc>
                <a:spcPct val="136000"/>
              </a:lnSpc>
            </a:pP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20" dirty="0">
                <a:latin typeface="Gill Sans MT"/>
                <a:cs typeface="Gill Sans MT"/>
              </a:rPr>
              <a:t>equi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20" dirty="0">
                <a:latin typeface="Gill Sans MT"/>
                <a:cs typeface="Gill Sans MT"/>
              </a:rPr>
              <a:t>e</a:t>
            </a:r>
            <a:r>
              <a:rPr sz="1900" spc="-10" dirty="0">
                <a:latin typeface="Gill Sans MT"/>
                <a:cs typeface="Gill Sans MT"/>
              </a:rPr>
              <a:t>s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a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5" dirty="0">
                <a:latin typeface="Gill Sans MT"/>
                <a:cs typeface="Gill Sans MT"/>
              </a:rPr>
              <a:t>m</a:t>
            </a:r>
            <a:r>
              <a:rPr sz="1900" spc="-20" dirty="0">
                <a:latin typeface="Gill Sans MT"/>
                <a:cs typeface="Gill Sans MT"/>
              </a:rPr>
              <a:t>ini</a:t>
            </a:r>
            <a:r>
              <a:rPr sz="1900" spc="-35" dirty="0">
                <a:latin typeface="Gill Sans MT"/>
                <a:cs typeface="Gill Sans MT"/>
              </a:rPr>
              <a:t>m</a:t>
            </a:r>
            <a:r>
              <a:rPr sz="1900" spc="-30" dirty="0">
                <a:latin typeface="Gill Sans MT"/>
                <a:cs typeface="Gill Sans MT"/>
              </a:rPr>
              <a:t>a</a:t>
            </a:r>
            <a:r>
              <a:rPr sz="1900" spc="0" dirty="0">
                <a:latin typeface="Gill Sans MT"/>
                <a:cs typeface="Gill Sans MT"/>
              </a:rPr>
              <a:t>l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a</a:t>
            </a:r>
            <a:r>
              <a:rPr sz="1900" spc="-35" dirty="0">
                <a:latin typeface="Gill Sans MT"/>
                <a:cs typeface="Gill Sans MT"/>
              </a:rPr>
              <a:t>mo</a:t>
            </a:r>
            <a:r>
              <a:rPr sz="1900" spc="-20" dirty="0">
                <a:latin typeface="Gill Sans MT"/>
                <a:cs typeface="Gill Sans MT"/>
              </a:rPr>
              <a:t>un</a:t>
            </a:r>
            <a:r>
              <a:rPr sz="1900" spc="0" dirty="0">
                <a:latin typeface="Gill Sans MT"/>
                <a:cs typeface="Gill Sans MT"/>
              </a:rPr>
              <a:t>t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0" dirty="0">
                <a:latin typeface="Gill Sans MT"/>
                <a:cs typeface="Gill Sans MT"/>
              </a:rPr>
              <a:t>f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c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30" dirty="0">
                <a:latin typeface="Gill Sans MT"/>
                <a:cs typeface="Gill Sans MT"/>
              </a:rPr>
              <a:t>d</a:t>
            </a:r>
            <a:r>
              <a:rPr sz="1900" spc="0" dirty="0">
                <a:latin typeface="Gill Sans MT"/>
                <a:cs typeface="Gill Sans MT"/>
              </a:rPr>
              <a:t>e </a:t>
            </a:r>
            <a:r>
              <a:rPr sz="1900" spc="-30" dirty="0">
                <a:latin typeface="Gill Sans MT"/>
                <a:cs typeface="Gill Sans MT"/>
              </a:rPr>
              <a:t>demonstrate</a:t>
            </a:r>
            <a:r>
              <a:rPr sz="1900" spc="-10" dirty="0">
                <a:latin typeface="Gill Sans MT"/>
                <a:cs typeface="Gill Sans MT"/>
              </a:rPr>
              <a:t>s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us</a:t>
            </a:r>
            <a:r>
              <a:rPr sz="1900" spc="-10" dirty="0">
                <a:latin typeface="Gill Sans MT"/>
                <a:cs typeface="Gill Sans MT"/>
              </a:rPr>
              <a:t>e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5" dirty="0">
                <a:latin typeface="Gill Sans MT"/>
                <a:cs typeface="Gill Sans MT"/>
              </a:rPr>
              <a:t>f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bot</a:t>
            </a:r>
            <a:r>
              <a:rPr sz="1900" spc="-10" dirty="0">
                <a:latin typeface="Gill Sans MT"/>
                <a:cs typeface="Gill Sans MT"/>
              </a:rPr>
              <a:t>h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symboli</a:t>
            </a:r>
            <a:r>
              <a:rPr sz="1900" spc="-10" dirty="0">
                <a:latin typeface="Gill Sans MT"/>
                <a:cs typeface="Gill Sans MT"/>
              </a:rPr>
              <a:t>c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and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100"/>
              </a:lnSpc>
            </a:pPr>
            <a:r>
              <a:rPr sz="1900" spc="-40" dirty="0">
                <a:latin typeface="Gill Sans MT"/>
                <a:cs typeface="Gill Sans MT"/>
              </a:rPr>
              <a:t>n</a:t>
            </a:r>
            <a:r>
              <a:rPr sz="1900" spc="-20" dirty="0">
                <a:latin typeface="Gill Sans MT"/>
                <a:cs typeface="Gill Sans MT"/>
              </a:rPr>
              <a:t>u</a:t>
            </a:r>
            <a:r>
              <a:rPr sz="1900" spc="-35" dirty="0">
                <a:latin typeface="Gill Sans MT"/>
                <a:cs typeface="Gill Sans MT"/>
              </a:rPr>
              <a:t>m</a:t>
            </a:r>
            <a:r>
              <a:rPr sz="1900" spc="-20" dirty="0">
                <a:latin typeface="Gill Sans MT"/>
                <a:cs typeface="Gill Sans MT"/>
              </a:rPr>
              <a:t>e</a:t>
            </a:r>
            <a:r>
              <a:rPr sz="1900" spc="-30" dirty="0">
                <a:latin typeface="Gill Sans MT"/>
                <a:cs typeface="Gill Sans MT"/>
              </a:rPr>
              <a:t>r</a:t>
            </a:r>
            <a:r>
              <a:rPr sz="1900" spc="-20" dirty="0">
                <a:latin typeface="Gill Sans MT"/>
                <a:cs typeface="Gill Sans MT"/>
              </a:rPr>
              <a:t>i</a:t>
            </a:r>
            <a:r>
              <a:rPr sz="1900" spc="-10" dirty="0">
                <a:latin typeface="Gill Sans MT"/>
                <a:cs typeface="Gill Sans MT"/>
              </a:rPr>
              <a:t>c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va</a:t>
            </a:r>
            <a:r>
              <a:rPr sz="1900" spc="-20" dirty="0">
                <a:latin typeface="Gill Sans MT"/>
                <a:cs typeface="Gill Sans MT"/>
              </a:rPr>
              <a:t>lue</a:t>
            </a:r>
            <a:r>
              <a:rPr sz="1900" spc="-10" dirty="0">
                <a:latin typeface="Gill Sans MT"/>
                <a:cs typeface="Gill Sans MT"/>
              </a:rPr>
              <a:t>s</a:t>
            </a:r>
            <a:endParaRPr sz="1900">
              <a:latin typeface="Gill Sans MT"/>
              <a:cs typeface="Gill Sans MT"/>
            </a:endParaRPr>
          </a:p>
          <a:p>
            <a:pPr marL="12700" marR="12700">
              <a:lnSpc>
                <a:spcPct val="136000"/>
              </a:lnSpc>
            </a:pPr>
            <a:r>
              <a:rPr sz="1900" spc="-20" dirty="0">
                <a:latin typeface="Gill Sans MT"/>
                <a:cs typeface="Gill Sans MT"/>
              </a:rPr>
              <a:t>isn</a:t>
            </a:r>
            <a:r>
              <a:rPr sz="1900" spc="-100" dirty="0">
                <a:latin typeface="Gill Sans MT"/>
                <a:cs typeface="Gill Sans MT"/>
              </a:rPr>
              <a:t>’</a:t>
            </a:r>
            <a:r>
              <a:rPr sz="1900" spc="0" dirty="0">
                <a:latin typeface="Gill Sans MT"/>
                <a:cs typeface="Gill Sans MT"/>
              </a:rPr>
              <a:t>t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5" dirty="0">
                <a:latin typeface="Gill Sans MT"/>
                <a:cs typeface="Gill Sans MT"/>
              </a:rPr>
              <a:t>ma</a:t>
            </a:r>
            <a:r>
              <a:rPr sz="1900" spc="-70" dirty="0">
                <a:latin typeface="Gill Sans MT"/>
                <a:cs typeface="Gill Sans MT"/>
              </a:rPr>
              <a:t>n</a:t>
            </a:r>
            <a:r>
              <a:rPr sz="1900" spc="-10" dirty="0">
                <a:latin typeface="Gill Sans MT"/>
                <a:cs typeface="Gill Sans MT"/>
              </a:rPr>
              <a:t>y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step</a:t>
            </a:r>
            <a:r>
              <a:rPr sz="1900" spc="-10" dirty="0">
                <a:latin typeface="Gill Sans MT"/>
                <a:cs typeface="Gill Sans MT"/>
              </a:rPr>
              <a:t>s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95" dirty="0">
                <a:latin typeface="Gill Sans MT"/>
                <a:cs typeface="Gill Sans MT"/>
              </a:rPr>
              <a:t>a</a:t>
            </a:r>
            <a:r>
              <a:rPr sz="1900" spc="-35" dirty="0">
                <a:latin typeface="Gill Sans MT"/>
                <a:cs typeface="Gill Sans MT"/>
              </a:rPr>
              <a:t>w</a:t>
            </a:r>
            <a:r>
              <a:rPr sz="1900" spc="-105" dirty="0">
                <a:latin typeface="Gill Sans MT"/>
                <a:cs typeface="Gill Sans MT"/>
              </a:rPr>
              <a:t>a</a:t>
            </a:r>
            <a:r>
              <a:rPr sz="1900" spc="-10" dirty="0">
                <a:latin typeface="Gill Sans MT"/>
                <a:cs typeface="Gill Sans MT"/>
              </a:rPr>
              <a:t>y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25" dirty="0">
                <a:latin typeface="Gill Sans MT"/>
                <a:cs typeface="Gill Sans MT"/>
              </a:rPr>
              <a:t>f</a:t>
            </a:r>
            <a:r>
              <a:rPr sz="1900" spc="-80" dirty="0">
                <a:latin typeface="Gill Sans MT"/>
                <a:cs typeface="Gill Sans MT"/>
              </a:rPr>
              <a:t>r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15" dirty="0">
                <a:latin typeface="Gill Sans MT"/>
                <a:cs typeface="Gill Sans MT"/>
              </a:rPr>
              <a:t>m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sea</a:t>
            </a:r>
            <a:r>
              <a:rPr sz="1900" spc="-80" dirty="0">
                <a:latin typeface="Gill Sans MT"/>
                <a:cs typeface="Gill Sans MT"/>
              </a:rPr>
              <a:t>r</a:t>
            </a:r>
            <a:r>
              <a:rPr sz="1900" spc="-30" dirty="0">
                <a:latin typeface="Gill Sans MT"/>
                <a:cs typeface="Gill Sans MT"/>
              </a:rPr>
              <a:t>c</a:t>
            </a:r>
            <a:r>
              <a:rPr sz="1900" spc="-10" dirty="0">
                <a:latin typeface="Gill Sans MT"/>
                <a:cs typeface="Gill Sans MT"/>
              </a:rPr>
              <a:t>h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indexing </a:t>
            </a:r>
            <a:r>
              <a:rPr sz="1900" spc="-30" dirty="0">
                <a:latin typeface="Gill Sans MT"/>
                <a:cs typeface="Gill Sans MT"/>
              </a:rPr>
              <a:t>se</a:t>
            </a:r>
            <a:r>
              <a:rPr sz="1900" spc="25" dirty="0">
                <a:latin typeface="Gill Sans MT"/>
                <a:cs typeface="Gill Sans MT"/>
              </a:rPr>
              <a:t>r</a:t>
            </a:r>
            <a:r>
              <a:rPr sz="1900" spc="-70" dirty="0">
                <a:latin typeface="Gill Sans MT"/>
                <a:cs typeface="Gill Sans MT"/>
              </a:rPr>
              <a:t>v</a:t>
            </a:r>
            <a:r>
              <a:rPr sz="1900" spc="-30" dirty="0">
                <a:latin typeface="Gill Sans MT"/>
                <a:cs typeface="Gill Sans MT"/>
              </a:rPr>
              <a:t>e</a:t>
            </a:r>
            <a:r>
              <a:rPr sz="1900" spc="-10" dirty="0">
                <a:latin typeface="Gill Sans MT"/>
                <a:cs typeface="Gill Sans MT"/>
              </a:rPr>
              <a:t>s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a</a:t>
            </a:r>
            <a:r>
              <a:rPr sz="1900" spc="-10" dirty="0">
                <a:latin typeface="Gill Sans MT"/>
                <a:cs typeface="Gill Sans MT"/>
              </a:rPr>
              <a:t>s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a</a:t>
            </a:r>
            <a:r>
              <a:rPr sz="1900" spc="-229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“Hell</a:t>
            </a:r>
            <a:r>
              <a:rPr sz="1900" spc="0" dirty="0">
                <a:latin typeface="Gill Sans MT"/>
                <a:cs typeface="Gill Sans MT"/>
              </a:rPr>
              <a:t>o</a:t>
            </a:r>
            <a:r>
              <a:rPr sz="1900" spc="-280" dirty="0">
                <a:latin typeface="Gill Sans MT"/>
                <a:cs typeface="Gill Sans MT"/>
              </a:rPr>
              <a:t> </a:t>
            </a:r>
            <a:r>
              <a:rPr sz="1900" spc="-215" dirty="0">
                <a:latin typeface="Gill Sans MT"/>
                <a:cs typeface="Gill Sans MT"/>
              </a:rPr>
              <a:t>W</a:t>
            </a:r>
            <a:r>
              <a:rPr sz="1900" spc="-30" dirty="0">
                <a:latin typeface="Gill Sans MT"/>
                <a:cs typeface="Gill Sans MT"/>
              </a:rPr>
              <a:t>orld</a:t>
            </a:r>
            <a:r>
              <a:rPr sz="1900" spc="-10" dirty="0">
                <a:latin typeface="Gill Sans MT"/>
                <a:cs typeface="Gill Sans MT"/>
              </a:rPr>
              <a:t>”</a:t>
            </a:r>
            <a:r>
              <a:rPr sz="1900" spc="-40" dirty="0">
                <a:latin typeface="Gill Sans MT"/>
                <a:cs typeface="Gill Sans MT"/>
              </a:rPr>
              <a:t> f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10" dirty="0">
                <a:latin typeface="Gill Sans MT"/>
                <a:cs typeface="Gill Sans MT"/>
              </a:rPr>
              <a:t>r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Bi</a:t>
            </a:r>
            <a:r>
              <a:rPr sz="1900" spc="-10" dirty="0">
                <a:latin typeface="Gill Sans MT"/>
                <a:cs typeface="Gill Sans MT"/>
              </a:rPr>
              <a:t>g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Dat</a:t>
            </a:r>
            <a:r>
              <a:rPr sz="1900" spc="-10" dirty="0">
                <a:latin typeface="Gill Sans MT"/>
                <a:cs typeface="Gill Sans MT"/>
              </a:rPr>
              <a:t>a</a:t>
            </a:r>
            <a:r>
              <a:rPr sz="1900" spc="-35" dirty="0">
                <a:latin typeface="Gill Sans MT"/>
                <a:cs typeface="Gill Sans MT"/>
              </a:rPr>
              <a:t> </a:t>
            </a:r>
            <a:r>
              <a:rPr sz="1900" spc="-50" dirty="0">
                <a:latin typeface="Gill Sans MT"/>
                <a:cs typeface="Gill Sans MT"/>
              </a:rPr>
              <a:t>a</a:t>
            </a:r>
            <a:r>
              <a:rPr sz="1900" spc="-30" dirty="0">
                <a:latin typeface="Gill Sans MT"/>
                <a:cs typeface="Gill Sans MT"/>
              </a:rPr>
              <a:t>pps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4992" y="4181481"/>
            <a:ext cx="132715" cy="76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spc="5" dirty="0">
                <a:latin typeface="Gill Sans MT"/>
                <a:cs typeface="Gill Sans MT"/>
              </a:rPr>
              <a:t>•</a:t>
            </a:r>
            <a:endParaRPr sz="2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350" spc="5" dirty="0">
                <a:latin typeface="Gill Sans MT"/>
                <a:cs typeface="Gill Sans MT"/>
              </a:rPr>
              <a:t>•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5292" y="5388666"/>
            <a:ext cx="4819650" cy="1097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3600"/>
              </a:lnSpc>
            </a:pPr>
            <a:r>
              <a:rPr sz="1900" spc="-15" dirty="0">
                <a:latin typeface="Gill Sans MT"/>
                <a:cs typeface="Gill Sans MT"/>
              </a:rPr>
              <a:t>A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distribute</a:t>
            </a:r>
            <a:r>
              <a:rPr sz="1900" spc="-10" dirty="0">
                <a:latin typeface="Gill Sans MT"/>
                <a:cs typeface="Gill Sans MT"/>
              </a:rPr>
              <a:t>d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computin</a:t>
            </a:r>
            <a:r>
              <a:rPr sz="1900" spc="-10" dirty="0">
                <a:latin typeface="Gill Sans MT"/>
                <a:cs typeface="Gill Sans MT"/>
              </a:rPr>
              <a:t>g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fram</a:t>
            </a:r>
            <a:r>
              <a:rPr sz="1900" spc="-60" dirty="0">
                <a:latin typeface="Gill Sans MT"/>
                <a:cs typeface="Gill Sans MT"/>
              </a:rPr>
              <a:t>ew</a:t>
            </a:r>
            <a:r>
              <a:rPr sz="1900" spc="-30" dirty="0">
                <a:latin typeface="Gill Sans MT"/>
                <a:cs typeface="Gill Sans MT"/>
              </a:rPr>
              <a:t>or</a:t>
            </a:r>
            <a:r>
              <a:rPr sz="1900" spc="-10" dirty="0">
                <a:latin typeface="Gill Sans MT"/>
                <a:cs typeface="Gill Sans MT"/>
              </a:rPr>
              <a:t>k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tha</a:t>
            </a:r>
            <a:r>
              <a:rPr sz="1900" spc="-10" dirty="0">
                <a:latin typeface="Gill Sans MT"/>
                <a:cs typeface="Gill Sans MT"/>
              </a:rPr>
              <a:t>t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ca</a:t>
            </a:r>
            <a:r>
              <a:rPr sz="1900" spc="-10" dirty="0">
                <a:latin typeface="Gill Sans MT"/>
                <a:cs typeface="Gill Sans MT"/>
              </a:rPr>
              <a:t>n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run </a:t>
            </a:r>
            <a:r>
              <a:rPr sz="1900" spc="-210" dirty="0">
                <a:latin typeface="Gill Sans MT"/>
                <a:cs typeface="Gill Sans MT"/>
              </a:rPr>
              <a:t>W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30" dirty="0">
                <a:latin typeface="Gill Sans MT"/>
                <a:cs typeface="Gill Sans MT"/>
              </a:rPr>
              <a:t>d</a:t>
            </a:r>
            <a:r>
              <a:rPr sz="1900" spc="-20" dirty="0">
                <a:latin typeface="Gill Sans MT"/>
                <a:cs typeface="Gill Sans MT"/>
              </a:rPr>
              <a:t>C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-20" dirty="0">
                <a:latin typeface="Gill Sans MT"/>
                <a:cs typeface="Gill Sans MT"/>
              </a:rPr>
              <a:t>un</a:t>
            </a:r>
            <a:r>
              <a:rPr sz="1900" spc="0" dirty="0">
                <a:latin typeface="Gill Sans MT"/>
                <a:cs typeface="Gill Sans MT"/>
              </a:rPr>
              <a:t>t</a:t>
            </a:r>
            <a:r>
              <a:rPr sz="1900" spc="-45" dirty="0">
                <a:latin typeface="Gill Sans MT"/>
                <a:cs typeface="Gill Sans MT"/>
              </a:rPr>
              <a:t> </a:t>
            </a:r>
            <a:r>
              <a:rPr sz="1900" b="1" spc="114" dirty="0">
                <a:latin typeface="Gill Sans MT"/>
                <a:cs typeface="Gill Sans MT"/>
              </a:rPr>
              <a:t>e</a:t>
            </a:r>
            <a:r>
              <a:rPr sz="1900" b="1" spc="105" dirty="0">
                <a:latin typeface="Gill Sans MT"/>
                <a:cs typeface="Gill Sans MT"/>
              </a:rPr>
              <a:t>f</a:t>
            </a:r>
            <a:r>
              <a:rPr sz="1900" b="1" spc="60" dirty="0">
                <a:latin typeface="Gill Sans MT"/>
                <a:cs typeface="Gill Sans MT"/>
              </a:rPr>
              <a:t>ficientl</a:t>
            </a:r>
            <a:r>
              <a:rPr sz="1900" b="1" spc="105" dirty="0">
                <a:latin typeface="Gill Sans MT"/>
                <a:cs typeface="Gill Sans MT"/>
              </a:rPr>
              <a:t>y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30" dirty="0">
                <a:latin typeface="Gill Sans MT"/>
                <a:cs typeface="Gill Sans MT"/>
              </a:rPr>
              <a:t>i</a:t>
            </a:r>
            <a:r>
              <a:rPr sz="1900" b="1" spc="110" dirty="0">
                <a:latin typeface="Gill Sans MT"/>
                <a:cs typeface="Gill Sans MT"/>
              </a:rPr>
              <a:t>n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65" dirty="0">
                <a:latin typeface="Gill Sans MT"/>
                <a:cs typeface="Gill Sans MT"/>
              </a:rPr>
              <a:t>p</a:t>
            </a:r>
            <a:r>
              <a:rPr sz="1900" b="1" spc="85" dirty="0">
                <a:latin typeface="Gill Sans MT"/>
                <a:cs typeface="Gill Sans MT"/>
              </a:rPr>
              <a:t>a</a:t>
            </a:r>
            <a:r>
              <a:rPr sz="1900" b="1" spc="35" dirty="0">
                <a:latin typeface="Gill Sans MT"/>
                <a:cs typeface="Gill Sans MT"/>
              </a:rPr>
              <a:t>r</a:t>
            </a:r>
            <a:r>
              <a:rPr sz="1900" b="1" spc="45" dirty="0">
                <a:latin typeface="Gill Sans MT"/>
                <a:cs typeface="Gill Sans MT"/>
              </a:rPr>
              <a:t>allel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80" dirty="0">
                <a:latin typeface="Gill Sans MT"/>
                <a:cs typeface="Gill Sans MT"/>
              </a:rPr>
              <a:t>a</a:t>
            </a:r>
            <a:r>
              <a:rPr sz="1900" b="1" spc="75" dirty="0">
                <a:latin typeface="Gill Sans MT"/>
                <a:cs typeface="Gill Sans MT"/>
              </a:rPr>
              <a:t>t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45" dirty="0">
                <a:latin typeface="Gill Sans MT"/>
                <a:cs typeface="Gill Sans MT"/>
              </a:rPr>
              <a:t>scale</a:t>
            </a:r>
            <a:r>
              <a:rPr sz="1900" b="1" spc="2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ca</a:t>
            </a:r>
            <a:r>
              <a:rPr sz="1900" spc="-10" dirty="0">
                <a:latin typeface="Gill Sans MT"/>
                <a:cs typeface="Gill Sans MT"/>
              </a:rPr>
              <a:t>n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li</a:t>
            </a:r>
            <a:r>
              <a:rPr sz="1900" spc="-80" dirty="0">
                <a:latin typeface="Gill Sans MT"/>
                <a:cs typeface="Gill Sans MT"/>
              </a:rPr>
              <a:t>k</a:t>
            </a:r>
            <a:r>
              <a:rPr sz="1900" spc="-20" dirty="0">
                <a:latin typeface="Gill Sans MT"/>
                <a:cs typeface="Gill Sans MT"/>
              </a:rPr>
              <a:t>e</a:t>
            </a:r>
            <a:r>
              <a:rPr sz="1900" spc="-40" dirty="0">
                <a:latin typeface="Gill Sans MT"/>
                <a:cs typeface="Gill Sans MT"/>
              </a:rPr>
              <a:t>l</a:t>
            </a:r>
            <a:r>
              <a:rPr sz="1900" spc="-10" dirty="0">
                <a:latin typeface="Gill Sans MT"/>
                <a:cs typeface="Gill Sans MT"/>
              </a:rPr>
              <a:t>y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handl</a:t>
            </a:r>
            <a:r>
              <a:rPr sz="1900" spc="-10" dirty="0">
                <a:latin typeface="Gill Sans MT"/>
                <a:cs typeface="Gill Sans MT"/>
              </a:rPr>
              <a:t>e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55" dirty="0">
                <a:latin typeface="Gill Sans MT"/>
                <a:cs typeface="Gill Sans MT"/>
              </a:rPr>
              <a:t>m</a:t>
            </a:r>
            <a:r>
              <a:rPr sz="1900" spc="-30" dirty="0">
                <a:latin typeface="Gill Sans MT"/>
                <a:cs typeface="Gill Sans MT"/>
              </a:rPr>
              <a:t>uc</a:t>
            </a:r>
            <a:r>
              <a:rPr sz="1900" spc="-10" dirty="0">
                <a:latin typeface="Gill Sans MT"/>
                <a:cs typeface="Gill Sans MT"/>
              </a:rPr>
              <a:t>h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large</a:t>
            </a:r>
            <a:r>
              <a:rPr sz="1900" spc="-10" dirty="0">
                <a:latin typeface="Gill Sans MT"/>
                <a:cs typeface="Gill Sans MT"/>
              </a:rPr>
              <a:t>r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an</a:t>
            </a:r>
            <a:r>
              <a:rPr sz="1900" spc="-10" dirty="0">
                <a:latin typeface="Gill Sans MT"/>
                <a:cs typeface="Gill Sans MT"/>
              </a:rPr>
              <a:t>d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5" dirty="0">
                <a:latin typeface="Gill Sans MT"/>
                <a:cs typeface="Gill Sans MT"/>
              </a:rPr>
              <a:t>mo</a:t>
            </a:r>
            <a:r>
              <a:rPr sz="1900" spc="-70" dirty="0">
                <a:latin typeface="Gill Sans MT"/>
                <a:cs typeface="Gill Sans MT"/>
              </a:rPr>
              <a:t>r</a:t>
            </a:r>
            <a:r>
              <a:rPr sz="1900" spc="0" dirty="0">
                <a:latin typeface="Gill Sans MT"/>
                <a:cs typeface="Gill Sans MT"/>
              </a:rPr>
              <a:t>e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inte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30" dirty="0">
                <a:latin typeface="Gill Sans MT"/>
                <a:cs typeface="Gill Sans MT"/>
              </a:rPr>
              <a:t>esting comput</a:t>
            </a:r>
            <a:r>
              <a:rPr sz="1900" spc="-10" dirty="0">
                <a:latin typeface="Gill Sans MT"/>
                <a:cs typeface="Gill Sans MT"/>
              </a:rPr>
              <a:t>e</a:t>
            </a:r>
            <a:r>
              <a:rPr sz="1900" spc="-40" dirty="0">
                <a:latin typeface="Gill Sans MT"/>
                <a:cs typeface="Gill Sans MT"/>
              </a:rPr>
              <a:t> </a:t>
            </a:r>
            <a:r>
              <a:rPr sz="1900" spc="-30" dirty="0">
                <a:latin typeface="Gill Sans MT"/>
                <a:cs typeface="Gill Sans MT"/>
              </a:rPr>
              <a:t>p</a:t>
            </a:r>
            <a:r>
              <a:rPr sz="1900" spc="-80" dirty="0">
                <a:latin typeface="Gill Sans MT"/>
                <a:cs typeface="Gill Sans MT"/>
              </a:rPr>
              <a:t>r</a:t>
            </a:r>
            <a:r>
              <a:rPr sz="1900" spc="-30" dirty="0">
                <a:latin typeface="Gill Sans MT"/>
                <a:cs typeface="Gill Sans MT"/>
              </a:rPr>
              <a:t>oblems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08100" y="1714500"/>
            <a:ext cx="3568700" cy="698500"/>
          </a:xfrm>
          <a:custGeom>
            <a:avLst/>
            <a:gdLst/>
            <a:ahLst/>
            <a:cxnLst/>
            <a:rect l="l" t="t" r="r" b="b"/>
            <a:pathLst>
              <a:path w="3568700" h="698500">
                <a:moveTo>
                  <a:pt x="0" y="0"/>
                </a:moveTo>
                <a:lnTo>
                  <a:pt x="3568700" y="0"/>
                </a:lnTo>
                <a:lnTo>
                  <a:pt x="3568700" y="698500"/>
                </a:lnTo>
                <a:lnTo>
                  <a:pt x="0" y="6985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62429" y="1805520"/>
            <a:ext cx="3374390" cy="537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070"/>
              </a:lnSpc>
            </a:pPr>
            <a:r>
              <a:rPr sz="2000" i="1" spc="-25" dirty="0">
                <a:solidFill>
                  <a:srgbClr val="FFFFFF"/>
                </a:solidFill>
                <a:latin typeface="Gill Sans MT"/>
                <a:cs typeface="Gill Sans MT"/>
              </a:rPr>
              <a:t>coun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000" i="1" spc="-6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Gill Sans MT"/>
                <a:cs typeface="Gill Sans MT"/>
              </a:rPr>
              <a:t>ofte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35" dirty="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sz="2000" i="1" spc="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Gill Sans MT"/>
                <a:cs typeface="Gill Sans MT"/>
              </a:rPr>
              <a:t>wo</a:t>
            </a:r>
            <a:r>
              <a:rPr sz="2000" i="1" spc="-6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Gill Sans MT"/>
                <a:cs typeface="Gill Sans MT"/>
              </a:rPr>
              <a:t>appea</a:t>
            </a:r>
            <a:r>
              <a:rPr sz="2000" i="1" spc="1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s </a:t>
            </a:r>
            <a:r>
              <a:rPr sz="2000" i="1" spc="-2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Gill Sans MT"/>
                <a:cs typeface="Gill Sans MT"/>
              </a:rPr>
              <a:t>collectio</a:t>
            </a:r>
            <a:r>
              <a:rPr sz="2000" i="1" spc="-1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000" i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i="1" spc="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000" i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30" dirty="0">
                <a:solidFill>
                  <a:srgbClr val="FFFFFF"/>
                </a:solidFill>
                <a:latin typeface="Gill Sans MT"/>
                <a:cs typeface="Gill Sans MT"/>
              </a:rPr>
              <a:t>tex</a:t>
            </a:r>
            <a:r>
              <a:rPr sz="2000" i="1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000" i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Gill Sans MT"/>
                <a:cs typeface="Gill Sans MT"/>
              </a:rPr>
              <a:t>documents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70" dirty="0">
                <a:latin typeface="Gill Sans MT"/>
                <a:cs typeface="Gill Sans MT"/>
              </a:rPr>
              <a:t>W</a:t>
            </a:r>
            <a:r>
              <a:rPr sz="2200" i="1" spc="0" dirty="0">
                <a:latin typeface="Gill Sans MT"/>
                <a:cs typeface="Gill Sans MT"/>
              </a:rPr>
              <a:t>o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d</a:t>
            </a:r>
            <a:r>
              <a:rPr sz="2200" i="1" spc="-20" dirty="0">
                <a:latin typeface="Gill Sans MT"/>
                <a:cs typeface="Gill Sans MT"/>
              </a:rPr>
              <a:t>C</a:t>
            </a:r>
            <a:r>
              <a:rPr sz="2200" i="1" spc="0" dirty="0">
                <a:latin typeface="Gill Sans MT"/>
                <a:cs typeface="Gill Sans MT"/>
              </a:rPr>
              <a:t>oun</a:t>
            </a:r>
            <a:r>
              <a:rPr sz="2200" i="1" spc="-10" dirty="0">
                <a:latin typeface="Gill Sans MT"/>
                <a:cs typeface="Gill Sans MT"/>
              </a:rPr>
              <a:t>t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3299" y="1395430"/>
          <a:ext cx="8479952" cy="136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66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Sca</a:t>
                      </a:r>
                      <a:r>
                        <a:rPr sz="30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3000" spc="0" dirty="0">
                          <a:latin typeface="Gill Sans MT"/>
                          <a:cs typeface="Gill Sans MT"/>
                        </a:rPr>
                        <a:t>a: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65">
                <a:tc>
                  <a:txBody>
                    <a:bodyPr/>
                    <a:lstStyle/>
                    <a:p>
                      <a:pPr marL="25400" marR="52705">
                        <a:lnSpc>
                          <a:spcPct val="1071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 = sc.textFile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"README.md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wc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f.flatMap(l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 l.split(" w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saveAsTextFile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"wc_out.txt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")).map(word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(word,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1)).reduceByKey(_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_)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7675" y="3899491"/>
          <a:ext cx="8266780" cy="1630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846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Python: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44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from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555555"/>
                          </a:solidFill>
                          <a:latin typeface="Courier New"/>
                          <a:cs typeface="Courier New"/>
                        </a:rPr>
                        <a:t>operator</a:t>
                      </a:r>
                      <a:r>
                        <a:rPr sz="1400" spc="-5" dirty="0">
                          <a:solidFill>
                            <a:srgbClr val="55555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 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textFile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"README.md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 marR="53340">
                        <a:lnSpc>
                          <a:spcPct val="1071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wc 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flatMap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lambda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x: x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split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'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saveAsTextFile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"wc_out.txt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'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map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lambda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x: (x,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reduceByKey(add)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406781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70" dirty="0">
                <a:latin typeface="Gill Sans MT"/>
                <a:cs typeface="Gill Sans MT"/>
              </a:rPr>
              <a:t>W</a:t>
            </a:r>
            <a:r>
              <a:rPr sz="2200" i="1" spc="0" dirty="0">
                <a:latin typeface="Gill Sans MT"/>
                <a:cs typeface="Gill Sans MT"/>
              </a:rPr>
              <a:t>o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d</a:t>
            </a:r>
            <a:r>
              <a:rPr sz="2200" i="1" spc="-20" dirty="0">
                <a:latin typeface="Gill Sans MT"/>
                <a:cs typeface="Gill Sans MT"/>
              </a:rPr>
              <a:t>C</a:t>
            </a:r>
            <a:r>
              <a:rPr sz="2200" i="1" spc="0" dirty="0">
                <a:latin typeface="Gill Sans MT"/>
                <a:cs typeface="Gill Sans MT"/>
              </a:rPr>
              <a:t>oun</a:t>
            </a:r>
            <a:r>
              <a:rPr sz="2200" i="1" spc="-10" dirty="0">
                <a:latin typeface="Gill Sans MT"/>
                <a:cs typeface="Gill Sans MT"/>
              </a:rPr>
              <a:t>t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448" y="1382471"/>
            <a:ext cx="85915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3886532"/>
            <a:ext cx="6045200" cy="736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06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2997200"/>
            <a:ext cx="6045200" cy="1625600"/>
          </a:xfrm>
          <a:custGeom>
            <a:avLst/>
            <a:gdLst/>
            <a:ahLst/>
            <a:cxnLst/>
            <a:rect l="l" t="t" r="r" b="b"/>
            <a:pathLst>
              <a:path w="6045200" h="1625600">
                <a:moveTo>
                  <a:pt x="0" y="0"/>
                </a:moveTo>
                <a:lnTo>
                  <a:pt x="6045200" y="0"/>
                </a:lnTo>
                <a:lnTo>
                  <a:pt x="60452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5124" y="3247429"/>
            <a:ext cx="6750050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8016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Checkpo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nt:</a:t>
            </a:r>
            <a:endParaRPr sz="3600">
              <a:latin typeface="Gill Sans MT"/>
              <a:cs typeface="Gill Sans MT"/>
            </a:endParaRPr>
          </a:p>
          <a:p>
            <a:pPr marL="12700">
              <a:lnSpc>
                <a:spcPts val="4100"/>
              </a:lnSpc>
              <a:tabLst>
                <a:tab pos="1280160" algn="l"/>
              </a:tabLst>
            </a:pPr>
            <a:r>
              <a:rPr sz="4500" spc="-22" baseline="-6481" dirty="0">
                <a:latin typeface="Gill Sans MT"/>
                <a:cs typeface="Gill Sans MT"/>
              </a:rPr>
              <a:t>Python	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600" spc="-6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ill Sans MT"/>
                <a:cs typeface="Gill Sans MT"/>
              </a:rPr>
              <a:t>ma</a:t>
            </a:r>
            <a:r>
              <a:rPr sz="3600" spc="-7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600" spc="-3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“Spark”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11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3600" spc="-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600" spc="-7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600" spc="-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ds?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999" y="2005356"/>
            <a:ext cx="2159635" cy="694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 = sc.textFile(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wc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saveAsTextFile(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375" y="4558930"/>
            <a:ext cx="1946275" cy="920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from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555555"/>
                </a:solidFill>
                <a:latin typeface="Courier New"/>
                <a:cs typeface="Courier New"/>
              </a:rPr>
              <a:t>operator</a:t>
            </a:r>
            <a:endParaRPr sz="1400">
              <a:latin typeface="Courier New"/>
              <a:cs typeface="Courier New"/>
            </a:endParaRPr>
          </a:p>
          <a:p>
            <a:pPr marL="12700" marR="129286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f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sc wc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f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w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saveAsTextFile(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42462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Cod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+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Da</a:t>
            </a:r>
            <a:r>
              <a:rPr sz="2200" i="1" spc="-10" dirty="0">
                <a:latin typeface="Gill Sans MT"/>
                <a:cs typeface="Gill Sans MT"/>
              </a:rPr>
              <a:t>ta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378925"/>
            <a:ext cx="6616700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code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+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examp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j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2477630"/>
            <a:ext cx="4853305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55" dirty="0">
                <a:solidFill>
                  <a:srgbClr val="0433FF"/>
                </a:solidFill>
                <a:latin typeface="Gill Sans MT"/>
                <a:cs typeface="Gill Sans MT"/>
              </a:rPr>
              <a:t>gi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hu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11381941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0450" y="5259879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0450" y="5445683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0450" y="56314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8188" y="5259879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8188" y="5445683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8188" y="56314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0450" y="6590481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0450" y="67762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0450" y="6962085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8188" y="6590481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8188" y="67762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8188" y="6962085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60302" y="5826861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0302" y="6012663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60302" y="619846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00976" y="4941126"/>
            <a:ext cx="426054" cy="553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2766" y="5305762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2766" y="5305762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766" y="5491565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766" y="5491565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2766" y="5677367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766" y="5677367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7335" y="5240216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10790" y="5240623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A: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00609" y="4951809"/>
            <a:ext cx="1730436" cy="1055304"/>
          </a:xfrm>
          <a:custGeom>
            <a:avLst/>
            <a:gdLst/>
            <a:ahLst/>
            <a:cxnLst/>
            <a:rect l="l" t="t" r="r" b="b"/>
            <a:pathLst>
              <a:path w="1730436" h="1055304">
                <a:moveTo>
                  <a:pt x="0" y="52437"/>
                </a:moveTo>
                <a:lnTo>
                  <a:pt x="52437" y="0"/>
                </a:lnTo>
                <a:lnTo>
                  <a:pt x="1677999" y="0"/>
                </a:lnTo>
                <a:lnTo>
                  <a:pt x="1730436" y="52437"/>
                </a:lnTo>
                <a:lnTo>
                  <a:pt x="1730436" y="1002867"/>
                </a:lnTo>
                <a:lnTo>
                  <a:pt x="1677999" y="1055304"/>
                </a:lnTo>
                <a:lnTo>
                  <a:pt x="52437" y="1055304"/>
                </a:lnTo>
                <a:lnTo>
                  <a:pt x="0" y="1002867"/>
                </a:lnTo>
                <a:lnTo>
                  <a:pt x="0" y="52437"/>
                </a:lnTo>
                <a:close/>
              </a:path>
            </a:pathLst>
          </a:custGeom>
          <a:ln w="655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60666" y="4978599"/>
            <a:ext cx="41275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Arial"/>
                <a:cs typeface="Arial"/>
              </a:rPr>
              <a:t>stage</a:t>
            </a:r>
            <a:r>
              <a:rPr sz="900" i="1" spc="5" dirty="0">
                <a:latin typeface="Arial"/>
                <a:cs typeface="Arial"/>
              </a:rPr>
              <a:t> </a:t>
            </a:r>
            <a:r>
              <a:rPr sz="900" i="1" spc="1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90504" y="5305762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5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0504" y="5305762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90504" y="5491565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5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0504" y="5491565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0504" y="5677367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5"/>
                </a:lnTo>
                <a:lnTo>
                  <a:pt x="2318" y="93600"/>
                </a:lnTo>
                <a:lnTo>
                  <a:pt x="21665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0504" y="5677367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8518" y="5240216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28528" y="5240623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B: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72766" y="6636364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2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72766" y="6636364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72766" y="6822166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72766" y="6822166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2766" y="7007968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72766" y="7007968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7335" y="6570817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310790" y="6571224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C: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00609" y="6282411"/>
            <a:ext cx="1730436" cy="1055304"/>
          </a:xfrm>
          <a:custGeom>
            <a:avLst/>
            <a:gdLst/>
            <a:ahLst/>
            <a:cxnLst/>
            <a:rect l="l" t="t" r="r" b="b"/>
            <a:pathLst>
              <a:path w="1730436" h="1055304">
                <a:moveTo>
                  <a:pt x="0" y="52437"/>
                </a:moveTo>
                <a:lnTo>
                  <a:pt x="52437" y="0"/>
                </a:lnTo>
                <a:lnTo>
                  <a:pt x="1677999" y="0"/>
                </a:lnTo>
                <a:lnTo>
                  <a:pt x="1730436" y="52437"/>
                </a:lnTo>
                <a:lnTo>
                  <a:pt x="1730436" y="1002867"/>
                </a:lnTo>
                <a:lnTo>
                  <a:pt x="1677999" y="1055304"/>
                </a:lnTo>
                <a:lnTo>
                  <a:pt x="52437" y="1055304"/>
                </a:lnTo>
                <a:lnTo>
                  <a:pt x="0" y="1002867"/>
                </a:lnTo>
                <a:lnTo>
                  <a:pt x="0" y="52437"/>
                </a:lnTo>
                <a:close/>
              </a:path>
            </a:pathLst>
          </a:custGeom>
          <a:ln w="655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60666" y="6309200"/>
            <a:ext cx="41275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Arial"/>
                <a:cs typeface="Arial"/>
              </a:rPr>
              <a:t>stage</a:t>
            </a:r>
            <a:r>
              <a:rPr sz="900" i="1" spc="5" dirty="0">
                <a:latin typeface="Arial"/>
                <a:cs typeface="Arial"/>
              </a:rPr>
              <a:t> </a:t>
            </a:r>
            <a:r>
              <a:rPr sz="900" i="1" spc="1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290504" y="6636364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2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0504" y="6636364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90504" y="6822166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0504" y="6822166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90504" y="7007968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90504" y="7007968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98518" y="6570817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028528" y="6571224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D: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851255" y="5375438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41130" y="5361673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41130" y="5361673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1255" y="5561241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41130" y="5547475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41130" y="5547476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51255" y="5747043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41130" y="57332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41130" y="57332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51255" y="6706040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41130" y="6692275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41130" y="6692275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51255" y="6891842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41130" y="68780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41130" y="68780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51255" y="7077644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41130" y="7063879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41130" y="7063879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95734" y="4853489"/>
            <a:ext cx="2988936" cy="2575992"/>
          </a:xfrm>
          <a:custGeom>
            <a:avLst/>
            <a:gdLst/>
            <a:ahLst/>
            <a:cxnLst/>
            <a:rect l="l" t="t" r="r" b="b"/>
            <a:pathLst>
              <a:path w="2988936" h="2575992">
                <a:moveTo>
                  <a:pt x="0" y="52437"/>
                </a:moveTo>
                <a:lnTo>
                  <a:pt x="52437" y="0"/>
                </a:lnTo>
                <a:lnTo>
                  <a:pt x="2936499" y="0"/>
                </a:lnTo>
                <a:lnTo>
                  <a:pt x="2988936" y="52437"/>
                </a:lnTo>
                <a:lnTo>
                  <a:pt x="2988936" y="2523554"/>
                </a:lnTo>
                <a:lnTo>
                  <a:pt x="2936499" y="2575992"/>
                </a:lnTo>
                <a:lnTo>
                  <a:pt x="52437" y="2575992"/>
                </a:lnTo>
                <a:lnTo>
                  <a:pt x="0" y="2523554"/>
                </a:lnTo>
                <a:lnTo>
                  <a:pt x="0" y="52437"/>
                </a:lnTo>
                <a:close/>
              </a:path>
            </a:pathLst>
          </a:custGeom>
          <a:ln w="655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474174" y="7224563"/>
            <a:ext cx="41275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Arial"/>
                <a:cs typeface="Arial"/>
              </a:rPr>
              <a:t>stage</a:t>
            </a:r>
            <a:r>
              <a:rPr sz="900" i="1" spc="5" dirty="0">
                <a:latin typeface="Arial"/>
                <a:cs typeface="Arial"/>
              </a:rPr>
              <a:t> </a:t>
            </a:r>
            <a:r>
              <a:rPr sz="900" i="1" spc="1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532617" y="5872742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2617" y="5872743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32617" y="6058545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32617" y="6058545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32617" y="6244347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32617" y="6244347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40632" y="5807196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234568" y="5807603"/>
            <a:ext cx="14351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E: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568993" y="5375438"/>
            <a:ext cx="921042" cy="542046"/>
          </a:xfrm>
          <a:custGeom>
            <a:avLst/>
            <a:gdLst/>
            <a:ahLst/>
            <a:cxnLst/>
            <a:rect l="l" t="t" r="r" b="b"/>
            <a:pathLst>
              <a:path w="921042" h="542046">
                <a:moveTo>
                  <a:pt x="0" y="0"/>
                </a:moveTo>
                <a:lnTo>
                  <a:pt x="921042" y="542046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83053" y="5905622"/>
            <a:ext cx="38616" cy="30480"/>
          </a:xfrm>
          <a:custGeom>
            <a:avLst/>
            <a:gdLst/>
            <a:ahLst/>
            <a:cxnLst/>
            <a:rect l="l" t="t" r="r" b="b"/>
            <a:pathLst>
              <a:path w="38616" h="30479">
                <a:moveTo>
                  <a:pt x="13963" y="0"/>
                </a:moveTo>
                <a:lnTo>
                  <a:pt x="0" y="23726"/>
                </a:lnTo>
                <a:lnTo>
                  <a:pt x="38616" y="30480"/>
                </a:lnTo>
                <a:lnTo>
                  <a:pt x="13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3054" y="5905622"/>
            <a:ext cx="38616" cy="30479"/>
          </a:xfrm>
          <a:custGeom>
            <a:avLst/>
            <a:gdLst/>
            <a:ahLst/>
            <a:cxnLst/>
            <a:rect l="l" t="t" r="r" b="b"/>
            <a:pathLst>
              <a:path w="38616" h="30479">
                <a:moveTo>
                  <a:pt x="38616" y="30479"/>
                </a:moveTo>
                <a:lnTo>
                  <a:pt x="13962" y="0"/>
                </a:lnTo>
                <a:lnTo>
                  <a:pt x="0" y="23726"/>
                </a:lnTo>
                <a:lnTo>
                  <a:pt x="38616" y="30479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68993" y="5561241"/>
            <a:ext cx="921042" cy="542046"/>
          </a:xfrm>
          <a:custGeom>
            <a:avLst/>
            <a:gdLst/>
            <a:ahLst/>
            <a:cxnLst/>
            <a:rect l="l" t="t" r="r" b="b"/>
            <a:pathLst>
              <a:path w="921042" h="542046">
                <a:moveTo>
                  <a:pt x="0" y="0"/>
                </a:moveTo>
                <a:lnTo>
                  <a:pt x="921042" y="542046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83053" y="6091424"/>
            <a:ext cx="38616" cy="30479"/>
          </a:xfrm>
          <a:custGeom>
            <a:avLst/>
            <a:gdLst/>
            <a:ahLst/>
            <a:cxnLst/>
            <a:rect l="l" t="t" r="r" b="b"/>
            <a:pathLst>
              <a:path w="38616" h="30479">
                <a:moveTo>
                  <a:pt x="13963" y="0"/>
                </a:moveTo>
                <a:lnTo>
                  <a:pt x="0" y="23726"/>
                </a:lnTo>
                <a:lnTo>
                  <a:pt x="38616" y="30479"/>
                </a:lnTo>
                <a:lnTo>
                  <a:pt x="13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83054" y="6091424"/>
            <a:ext cx="38616" cy="30480"/>
          </a:xfrm>
          <a:custGeom>
            <a:avLst/>
            <a:gdLst/>
            <a:ahLst/>
            <a:cxnLst/>
            <a:rect l="l" t="t" r="r" b="b"/>
            <a:pathLst>
              <a:path w="38616" h="30480">
                <a:moveTo>
                  <a:pt x="38616" y="30480"/>
                </a:moveTo>
                <a:lnTo>
                  <a:pt x="13962" y="0"/>
                </a:lnTo>
                <a:lnTo>
                  <a:pt x="0" y="23726"/>
                </a:lnTo>
                <a:lnTo>
                  <a:pt x="38616" y="30480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68993" y="5747043"/>
            <a:ext cx="921042" cy="542046"/>
          </a:xfrm>
          <a:custGeom>
            <a:avLst/>
            <a:gdLst/>
            <a:ahLst/>
            <a:cxnLst/>
            <a:rect l="l" t="t" r="r" b="b"/>
            <a:pathLst>
              <a:path w="921042" h="542046">
                <a:moveTo>
                  <a:pt x="0" y="0"/>
                </a:moveTo>
                <a:lnTo>
                  <a:pt x="921042" y="542046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83053" y="6277226"/>
            <a:ext cx="38616" cy="30481"/>
          </a:xfrm>
          <a:custGeom>
            <a:avLst/>
            <a:gdLst/>
            <a:ahLst/>
            <a:cxnLst/>
            <a:rect l="l" t="t" r="r" b="b"/>
            <a:pathLst>
              <a:path w="38616" h="30481">
                <a:moveTo>
                  <a:pt x="13963" y="0"/>
                </a:moveTo>
                <a:lnTo>
                  <a:pt x="0" y="23726"/>
                </a:lnTo>
                <a:lnTo>
                  <a:pt x="38616" y="30481"/>
                </a:lnTo>
                <a:lnTo>
                  <a:pt x="13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83054" y="6277226"/>
            <a:ext cx="38616" cy="30480"/>
          </a:xfrm>
          <a:custGeom>
            <a:avLst/>
            <a:gdLst/>
            <a:ahLst/>
            <a:cxnLst/>
            <a:rect l="l" t="t" r="r" b="b"/>
            <a:pathLst>
              <a:path w="38616" h="30480">
                <a:moveTo>
                  <a:pt x="38616" y="30480"/>
                </a:moveTo>
                <a:lnTo>
                  <a:pt x="13962" y="0"/>
                </a:lnTo>
                <a:lnTo>
                  <a:pt x="0" y="23726"/>
                </a:lnTo>
                <a:lnTo>
                  <a:pt x="38616" y="30480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68993" y="5942419"/>
            <a:ext cx="963409" cy="763621"/>
          </a:xfrm>
          <a:custGeom>
            <a:avLst/>
            <a:gdLst/>
            <a:ahLst/>
            <a:cxnLst/>
            <a:rect l="l" t="t" r="r" b="b"/>
            <a:pathLst>
              <a:path w="963409" h="763621">
                <a:moveTo>
                  <a:pt x="0" y="763621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68993" y="5942419"/>
            <a:ext cx="963409" cy="949423"/>
          </a:xfrm>
          <a:custGeom>
            <a:avLst/>
            <a:gdLst/>
            <a:ahLst/>
            <a:cxnLst/>
            <a:rect l="l" t="t" r="r" b="b"/>
            <a:pathLst>
              <a:path w="963409" h="949423">
                <a:moveTo>
                  <a:pt x="0" y="949423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68993" y="5942419"/>
            <a:ext cx="963409" cy="1135225"/>
          </a:xfrm>
          <a:custGeom>
            <a:avLst/>
            <a:gdLst/>
            <a:ahLst/>
            <a:cxnLst/>
            <a:rect l="l" t="t" r="r" b="b"/>
            <a:pathLst>
              <a:path w="963409" h="1135225">
                <a:moveTo>
                  <a:pt x="0" y="1135225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68993" y="6128221"/>
            <a:ext cx="963409" cy="949422"/>
          </a:xfrm>
          <a:custGeom>
            <a:avLst/>
            <a:gdLst/>
            <a:ahLst/>
            <a:cxnLst/>
            <a:rect l="l" t="t" r="r" b="b"/>
            <a:pathLst>
              <a:path w="963409" h="949422">
                <a:moveTo>
                  <a:pt x="0" y="949422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8993" y="6314023"/>
            <a:ext cx="963409" cy="763621"/>
          </a:xfrm>
          <a:custGeom>
            <a:avLst/>
            <a:gdLst/>
            <a:ahLst/>
            <a:cxnLst/>
            <a:rect l="l" t="t" r="r" b="b"/>
            <a:pathLst>
              <a:path w="963409" h="763621">
                <a:moveTo>
                  <a:pt x="0" y="763621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68993" y="6314023"/>
            <a:ext cx="963409" cy="577819"/>
          </a:xfrm>
          <a:custGeom>
            <a:avLst/>
            <a:gdLst/>
            <a:ahLst/>
            <a:cxnLst/>
            <a:rect l="l" t="t" r="r" b="b"/>
            <a:pathLst>
              <a:path w="963409" h="577819">
                <a:moveTo>
                  <a:pt x="0" y="577819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68993" y="6155893"/>
            <a:ext cx="935330" cy="550146"/>
          </a:xfrm>
          <a:custGeom>
            <a:avLst/>
            <a:gdLst/>
            <a:ahLst/>
            <a:cxnLst/>
            <a:rect l="l" t="t" r="r" b="b"/>
            <a:pathLst>
              <a:path w="935330" h="550146">
                <a:moveTo>
                  <a:pt x="0" y="550146"/>
                </a:moveTo>
                <a:lnTo>
                  <a:pt x="935330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68993" y="6128221"/>
            <a:ext cx="963409" cy="763621"/>
          </a:xfrm>
          <a:custGeom>
            <a:avLst/>
            <a:gdLst/>
            <a:ahLst/>
            <a:cxnLst/>
            <a:rect l="l" t="t" r="r" b="b"/>
            <a:pathLst>
              <a:path w="963409" h="763621">
                <a:moveTo>
                  <a:pt x="0" y="763621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68993" y="6314023"/>
            <a:ext cx="963409" cy="392016"/>
          </a:xfrm>
          <a:custGeom>
            <a:avLst/>
            <a:gdLst/>
            <a:ahLst/>
            <a:cxnLst/>
            <a:rect l="l" t="t" r="r" b="b"/>
            <a:pathLst>
              <a:path w="963409" h="392016">
                <a:moveTo>
                  <a:pt x="0" y="392016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88932" y="5938290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576233" y="5935010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303393" y="5938290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290692" y="5935010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588932" y="7268891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576233" y="7265612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303393" y="7268891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290692" y="7265612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535675" y="6534767"/>
            <a:ext cx="235968" cy="124539"/>
          </a:xfrm>
          <a:custGeom>
            <a:avLst/>
            <a:gdLst/>
            <a:ahLst/>
            <a:cxnLst/>
            <a:rect l="l" t="t" r="r" b="b"/>
            <a:pathLst>
              <a:path w="235968" h="124539">
                <a:moveTo>
                  <a:pt x="0" y="0"/>
                </a:moveTo>
                <a:lnTo>
                  <a:pt x="235968" y="0"/>
                </a:lnTo>
                <a:lnTo>
                  <a:pt x="235968" y="124539"/>
                </a:lnTo>
                <a:lnTo>
                  <a:pt x="0" y="124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8522975" y="6531486"/>
            <a:ext cx="259079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Arial"/>
                <a:cs typeface="Arial"/>
              </a:rPr>
              <a:t>join()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9273290" y="4987009"/>
            <a:ext cx="278276" cy="139350"/>
          </a:xfrm>
          <a:custGeom>
            <a:avLst/>
            <a:gdLst/>
            <a:ahLst/>
            <a:cxnLst/>
            <a:rect l="l" t="t" r="r" b="b"/>
            <a:pathLst>
              <a:path w="278276" h="139350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7"/>
                </a:lnTo>
                <a:lnTo>
                  <a:pt x="0" y="76763"/>
                </a:lnTo>
                <a:lnTo>
                  <a:pt x="2318" y="93599"/>
                </a:lnTo>
                <a:lnTo>
                  <a:pt x="21664" y="130932"/>
                </a:lnTo>
                <a:lnTo>
                  <a:pt x="41591" y="139350"/>
                </a:lnTo>
                <a:lnTo>
                  <a:pt x="245383" y="137822"/>
                </a:lnTo>
                <a:lnTo>
                  <a:pt x="274031" y="98212"/>
                </a:lnTo>
                <a:lnTo>
                  <a:pt x="278276" y="62586"/>
                </a:lnTo>
                <a:lnTo>
                  <a:pt x="275957" y="45750"/>
                </a:lnTo>
                <a:lnTo>
                  <a:pt x="256611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73291" y="4987009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3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273290" y="5251622"/>
            <a:ext cx="278276" cy="139350"/>
          </a:xfrm>
          <a:custGeom>
            <a:avLst/>
            <a:gdLst/>
            <a:ahLst/>
            <a:cxnLst/>
            <a:rect l="l" t="t" r="r" b="b"/>
            <a:pathLst>
              <a:path w="278276" h="139350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7"/>
                </a:lnTo>
                <a:lnTo>
                  <a:pt x="0" y="76763"/>
                </a:lnTo>
                <a:lnTo>
                  <a:pt x="2318" y="93599"/>
                </a:lnTo>
                <a:lnTo>
                  <a:pt x="21664" y="130932"/>
                </a:lnTo>
                <a:lnTo>
                  <a:pt x="41591" y="139350"/>
                </a:lnTo>
                <a:lnTo>
                  <a:pt x="245383" y="137822"/>
                </a:lnTo>
                <a:lnTo>
                  <a:pt x="274031" y="98212"/>
                </a:lnTo>
                <a:lnTo>
                  <a:pt x="278276" y="62586"/>
                </a:lnTo>
                <a:lnTo>
                  <a:pt x="275957" y="45750"/>
                </a:lnTo>
                <a:lnTo>
                  <a:pt x="256611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273291" y="5251622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3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1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9597942" y="4945348"/>
            <a:ext cx="32893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650" i="1" spc="10" dirty="0">
                <a:latin typeface="Arial"/>
                <a:cs typeface="Arial"/>
              </a:rPr>
              <a:t>cached</a:t>
            </a:r>
            <a:r>
              <a:rPr sz="650" i="1" spc="5" dirty="0">
                <a:latin typeface="Arial"/>
                <a:cs typeface="Arial"/>
              </a:rPr>
              <a:t> partition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597943" y="5268244"/>
            <a:ext cx="210185" cy="114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i="1" spc="10" dirty="0">
                <a:latin typeface="Arial"/>
                <a:cs typeface="Arial"/>
              </a:rPr>
              <a:t>RDD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710819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3000" spc="-15" dirty="0">
                <a:latin typeface="Gill Sans MT"/>
                <a:cs typeface="Gill Sans MT"/>
              </a:rPr>
              <a:t>Objectives: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7613015" cy="527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502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20" dirty="0">
                <a:latin typeface="Gill Sans MT"/>
                <a:cs typeface="Gill Sans MT"/>
              </a:rPr>
              <a:t>open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She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46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some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45" dirty="0">
                <a:latin typeface="Gill Sans MT"/>
                <a:cs typeface="Gill Sans MT"/>
              </a:rPr>
              <a:t>g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thms</a:t>
            </a: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46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0" dirty="0">
                <a:latin typeface="Gill Sans MT"/>
                <a:cs typeface="Gill Sans MT"/>
              </a:rPr>
              <a:t>exp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sets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oaded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HD</a:t>
            </a:r>
            <a:r>
              <a:rPr sz="3000" spc="-5" dirty="0">
                <a:latin typeface="Gill Sans MT"/>
                <a:cs typeface="Gill Sans MT"/>
              </a:rPr>
              <a:t>F</a:t>
            </a:r>
            <a:r>
              <a:rPr sz="3000" spc="0" dirty="0">
                <a:latin typeface="Gill Sans MT"/>
                <a:cs typeface="Gill Sans MT"/>
              </a:rPr>
              <a:t>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60" dirty="0">
                <a:latin typeface="Gill Sans MT"/>
                <a:cs typeface="Gill Sans MT"/>
              </a:rPr>
              <a:t>c</a:t>
            </a:r>
            <a:r>
              <a:rPr sz="3000" spc="0" dirty="0">
                <a:latin typeface="Gill Sans MT"/>
                <a:cs typeface="Gill Sans MT"/>
              </a:rPr>
              <a:t>.</a:t>
            </a: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46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QL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Shark</a:t>
            </a: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46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advanced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top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B</a:t>
            </a:r>
            <a:r>
              <a:rPr sz="3000" spc="-170" dirty="0">
                <a:latin typeface="Gill Sans MT"/>
                <a:cs typeface="Gill Sans MT"/>
              </a:rPr>
              <a:t>D</a:t>
            </a:r>
            <a:r>
              <a:rPr sz="3000" spc="0" dirty="0">
                <a:latin typeface="Gill Sans MT"/>
                <a:cs typeface="Gill Sans MT"/>
              </a:rPr>
              <a:t>AS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-15" dirty="0">
                <a:latin typeface="Gill Sans MT"/>
                <a:cs typeface="Gill Sans MT"/>
              </a:rPr>
              <a:t>ects</a:t>
            </a: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46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w-</a:t>
            </a:r>
            <a:r>
              <a:rPr sz="3000" spc="0" dirty="0">
                <a:latin typeface="Gill Sans MT"/>
                <a:cs typeface="Gill Sans MT"/>
              </a:rPr>
              <a:t>up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courses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20" dirty="0">
                <a:latin typeface="Gill Sans MT"/>
                <a:cs typeface="Gill Sans MT"/>
              </a:rPr>
              <a:t>ficat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46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oper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0" dirty="0">
                <a:latin typeface="Gill Sans MT"/>
                <a:cs typeface="Gill Sans MT"/>
              </a:rPr>
              <a:t>un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ty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ents,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60" dirty="0">
                <a:latin typeface="Gill Sans MT"/>
                <a:cs typeface="Gill Sans MT"/>
              </a:rPr>
              <a:t>c</a:t>
            </a:r>
            <a:r>
              <a:rPr sz="3000" spc="0" dirty="0">
                <a:latin typeface="Gill Sans MT"/>
                <a:cs typeface="Gill Sans MT"/>
              </a:rPr>
              <a:t>.</a:t>
            </a:r>
            <a:endParaRPr sz="3000" dirty="0">
              <a:latin typeface="Gill Sans MT"/>
              <a:cs typeface="Gill Sans MT"/>
            </a:endParaRPr>
          </a:p>
          <a:p>
            <a:pPr marL="723900" indent="-419100">
              <a:lnSpc>
                <a:spcPts val="46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eturn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orkp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demo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</a:t>
            </a:r>
            <a:r>
              <a:rPr sz="3000" spc="-5" dirty="0">
                <a:latin typeface="Gill Sans MT"/>
                <a:cs typeface="Gill Sans MT"/>
              </a:rPr>
              <a:t>k</a:t>
            </a:r>
            <a:r>
              <a:rPr sz="3000" spc="-10" dirty="0">
                <a:latin typeface="Gill Sans MT"/>
                <a:cs typeface="Gill Sans MT"/>
              </a:rPr>
              <a:t>!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255460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In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r>
              <a:rPr sz="2200" i="1" spc="-5" dirty="0">
                <a:latin typeface="Gill Sans MT"/>
                <a:cs typeface="Gill Sans MT"/>
              </a:rPr>
              <a:t>u</a:t>
            </a:r>
            <a:r>
              <a:rPr sz="2200" i="1" spc="-10" dirty="0">
                <a:latin typeface="Gill Sans MT"/>
                <a:cs typeface="Gill Sans MT"/>
              </a:rPr>
              <a:t>ccess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-10" dirty="0">
                <a:latin typeface="Gill Sans MT"/>
                <a:cs typeface="Gill Sans MT"/>
              </a:rPr>
              <a:t>ite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ia</a:t>
            </a:r>
            <a:endParaRPr sz="22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r>
              <a:rPr sz="2200" i="1" spc="-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u</a:t>
            </a:r>
            <a:r>
              <a:rPr sz="2200" i="1" spc="-10" dirty="0">
                <a:latin typeface="Gill Sans MT"/>
                <a:cs typeface="Gill Sans MT"/>
              </a:rPr>
              <a:t>rce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Cod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372177"/>
            <a:ext cx="6107430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format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jav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SimpleDateForma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"yyyy-MM-dd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1814229"/>
            <a:ext cx="452755" cy="706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case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ln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case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2855" y="1814229"/>
            <a:ext cx="8241665" cy="706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class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Register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java.util.Dat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uui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cust_i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Floa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Floa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class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Click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java.util.Dat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uui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landing_pag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9368" y="2743777"/>
            <a:ext cx="8775065" cy="20631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"reg.tsv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=&gt; (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b="1" dirty="0">
                <a:solidFill>
                  <a:srgbClr val="455588"/>
                </a:solidFill>
                <a:latin typeface="Courier New"/>
                <a:cs typeface="Courier New"/>
              </a:rPr>
              <a:t>Registe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)),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toFloa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toFloa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clk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"clk.tsv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"\t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c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=&gt; (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b="1" dirty="0">
                <a:solidFill>
                  <a:srgbClr val="455588"/>
                </a:solidFill>
                <a:latin typeface="Courier New"/>
                <a:cs typeface="Courier New"/>
              </a:rPr>
              <a:t>Clic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forma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)),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tri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joi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tak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Op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10" dirty="0">
                <a:latin typeface="Gill Sans MT"/>
                <a:cs typeface="Gill Sans MT"/>
              </a:rPr>
              <a:t>tor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G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aph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357029"/>
            <a:ext cx="7281545" cy="2992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63982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scala&gt;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reg.join(clk).toDebugString res5: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String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12700" marR="652780" indent="0" algn="ctr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FlatMappedValuesRDD[46]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join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&lt;console&gt;:23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 MappedValuesRDD[45]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join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&lt;console&gt;:23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</a:t>
            </a:r>
            <a:endParaRPr sz="1400">
              <a:latin typeface="Courier New"/>
              <a:cs typeface="Courier New"/>
            </a:endParaRPr>
          </a:p>
          <a:p>
            <a:pPr marL="439420" marR="972819" indent="0" algn="ctr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CoGroupedRDD[44]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join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&lt;console&gt;:23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 MappedRDD[36]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map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</a:t>
            </a:r>
            <a:endParaRPr sz="1400">
              <a:latin typeface="Courier New"/>
              <a:cs typeface="Courier New"/>
            </a:endParaRPr>
          </a:p>
          <a:p>
            <a:pPr marL="1079500" marR="226060" indent="-213995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MappedRDD[35]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map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 MappedRDD[34]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</a:t>
            </a:r>
            <a:endParaRPr sz="1400">
              <a:latin typeface="Courier New"/>
              <a:cs typeface="Courier New"/>
            </a:endParaRPr>
          </a:p>
          <a:p>
            <a:pPr marL="652780" marR="12700" indent="64008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HadoopRDD[33]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 MappedRDD[40]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map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</a:t>
            </a:r>
            <a:endParaRPr sz="1400">
              <a:latin typeface="Courier New"/>
              <a:cs typeface="Courier New"/>
            </a:endParaRPr>
          </a:p>
          <a:p>
            <a:pPr marL="1079500" marR="226060" indent="-213995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MappedRDD[39]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map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 MappedRDD[38]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</a:t>
            </a:r>
            <a:endParaRPr sz="1400">
              <a:latin typeface="Courier New"/>
              <a:cs typeface="Courier New"/>
            </a:endParaRPr>
          </a:p>
          <a:p>
            <a:pPr marL="129286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HadoopRDD[37]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&lt;console&gt;:16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(1 partitions)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0450" y="5259879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0450" y="5445683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0450" y="56314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8188" y="5259879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8188" y="5445683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8188" y="56314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0450" y="6590481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0450" y="67762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0450" y="6962085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8188" y="6590481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8188" y="677628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8188" y="6962085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60302" y="5826861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60302" y="6012663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0302" y="6198464"/>
            <a:ext cx="426054" cy="28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00976" y="4941126"/>
            <a:ext cx="426054" cy="553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2766" y="5305762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2766" y="5305762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2766" y="5491565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766" y="5491565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766" y="5677367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2766" y="5677367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87335" y="5240216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10790" y="5240623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A: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00609" y="4951809"/>
            <a:ext cx="1730436" cy="1055304"/>
          </a:xfrm>
          <a:custGeom>
            <a:avLst/>
            <a:gdLst/>
            <a:ahLst/>
            <a:cxnLst/>
            <a:rect l="l" t="t" r="r" b="b"/>
            <a:pathLst>
              <a:path w="1730436" h="1055304">
                <a:moveTo>
                  <a:pt x="0" y="52437"/>
                </a:moveTo>
                <a:lnTo>
                  <a:pt x="52437" y="0"/>
                </a:lnTo>
                <a:lnTo>
                  <a:pt x="1677999" y="0"/>
                </a:lnTo>
                <a:lnTo>
                  <a:pt x="1730436" y="52437"/>
                </a:lnTo>
                <a:lnTo>
                  <a:pt x="1730436" y="1002867"/>
                </a:lnTo>
                <a:lnTo>
                  <a:pt x="1677999" y="1055304"/>
                </a:lnTo>
                <a:lnTo>
                  <a:pt x="52437" y="1055304"/>
                </a:lnTo>
                <a:lnTo>
                  <a:pt x="0" y="1002867"/>
                </a:lnTo>
                <a:lnTo>
                  <a:pt x="0" y="52437"/>
                </a:lnTo>
                <a:close/>
              </a:path>
            </a:pathLst>
          </a:custGeom>
          <a:ln w="655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60666" y="4978599"/>
            <a:ext cx="41275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Arial"/>
                <a:cs typeface="Arial"/>
              </a:rPr>
              <a:t>stage</a:t>
            </a:r>
            <a:r>
              <a:rPr sz="900" i="1" spc="5" dirty="0">
                <a:latin typeface="Arial"/>
                <a:cs typeface="Arial"/>
              </a:rPr>
              <a:t> </a:t>
            </a:r>
            <a:r>
              <a:rPr sz="900" i="1" spc="1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90504" y="5305762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5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90504" y="5305762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0504" y="5491565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5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90504" y="5491565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0504" y="5677367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5"/>
                </a:lnTo>
                <a:lnTo>
                  <a:pt x="2318" y="93600"/>
                </a:lnTo>
                <a:lnTo>
                  <a:pt x="21665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0504" y="5677367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98518" y="5240216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28528" y="5240623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B: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72766" y="6636364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2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72766" y="6636364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72766" y="6822166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72766" y="6822166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72766" y="7007968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2766" y="7007968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87335" y="6570817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10790" y="6571224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C: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100609" y="6282411"/>
            <a:ext cx="1730436" cy="1055304"/>
          </a:xfrm>
          <a:custGeom>
            <a:avLst/>
            <a:gdLst/>
            <a:ahLst/>
            <a:cxnLst/>
            <a:rect l="l" t="t" r="r" b="b"/>
            <a:pathLst>
              <a:path w="1730436" h="1055304">
                <a:moveTo>
                  <a:pt x="0" y="52437"/>
                </a:moveTo>
                <a:lnTo>
                  <a:pt x="52437" y="0"/>
                </a:lnTo>
                <a:lnTo>
                  <a:pt x="1677999" y="0"/>
                </a:lnTo>
                <a:lnTo>
                  <a:pt x="1730436" y="52437"/>
                </a:lnTo>
                <a:lnTo>
                  <a:pt x="1730436" y="1002867"/>
                </a:lnTo>
                <a:lnTo>
                  <a:pt x="1677999" y="1055304"/>
                </a:lnTo>
                <a:lnTo>
                  <a:pt x="52437" y="1055304"/>
                </a:lnTo>
                <a:lnTo>
                  <a:pt x="0" y="1002867"/>
                </a:lnTo>
                <a:lnTo>
                  <a:pt x="0" y="52437"/>
                </a:lnTo>
                <a:close/>
              </a:path>
            </a:pathLst>
          </a:custGeom>
          <a:ln w="655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60666" y="6309200"/>
            <a:ext cx="41275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Arial"/>
                <a:cs typeface="Arial"/>
              </a:rPr>
              <a:t>stage</a:t>
            </a:r>
            <a:r>
              <a:rPr sz="900" i="1" spc="5" dirty="0">
                <a:latin typeface="Arial"/>
                <a:cs typeface="Arial"/>
              </a:rPr>
              <a:t> </a:t>
            </a:r>
            <a:r>
              <a:rPr sz="900" i="1" spc="1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90504" y="6636364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2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90504" y="6636364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0504" y="6822166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90504" y="6822166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0504" y="7007968"/>
            <a:ext cx="278274" cy="139351"/>
          </a:xfrm>
          <a:custGeom>
            <a:avLst/>
            <a:gdLst/>
            <a:ahLst/>
            <a:cxnLst/>
            <a:rect l="l" t="t" r="r" b="b"/>
            <a:pathLst>
              <a:path w="278274" h="139351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8"/>
                </a:lnTo>
                <a:lnTo>
                  <a:pt x="0" y="76764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1"/>
                </a:lnTo>
                <a:lnTo>
                  <a:pt x="245382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90504" y="7007968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98518" y="6570817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028528" y="6571224"/>
            <a:ext cx="150495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D: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51255" y="5375438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41130" y="5361673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41130" y="5361673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51255" y="5561241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41130" y="5547475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41130" y="5547476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1255" y="5747043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41130" y="57332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41130" y="57332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51255" y="6706040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41130" y="6692275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41130" y="6692275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1255" y="6891842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41130" y="68780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41130" y="6878077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51255" y="7077644"/>
            <a:ext cx="389874" cy="0"/>
          </a:xfrm>
          <a:custGeom>
            <a:avLst/>
            <a:gdLst/>
            <a:ahLst/>
            <a:cxnLst/>
            <a:rect l="l" t="t" r="r" b="b"/>
            <a:pathLst>
              <a:path w="389874">
                <a:moveTo>
                  <a:pt x="0" y="0"/>
                </a:moveTo>
                <a:lnTo>
                  <a:pt x="389874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41130" y="7063879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0" y="0"/>
                </a:moveTo>
                <a:lnTo>
                  <a:pt x="0" y="27529"/>
                </a:lnTo>
                <a:lnTo>
                  <a:pt x="36706" y="137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41130" y="7063879"/>
            <a:ext cx="36706" cy="27529"/>
          </a:xfrm>
          <a:custGeom>
            <a:avLst/>
            <a:gdLst/>
            <a:ahLst/>
            <a:cxnLst/>
            <a:rect l="l" t="t" r="r" b="b"/>
            <a:pathLst>
              <a:path w="36706" h="27529">
                <a:moveTo>
                  <a:pt x="36706" y="13764"/>
                </a:moveTo>
                <a:lnTo>
                  <a:pt x="0" y="0"/>
                </a:lnTo>
                <a:lnTo>
                  <a:pt x="0" y="27529"/>
                </a:lnTo>
                <a:lnTo>
                  <a:pt x="36706" y="13764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95734" y="4853489"/>
            <a:ext cx="2988936" cy="2575992"/>
          </a:xfrm>
          <a:custGeom>
            <a:avLst/>
            <a:gdLst/>
            <a:ahLst/>
            <a:cxnLst/>
            <a:rect l="l" t="t" r="r" b="b"/>
            <a:pathLst>
              <a:path w="2988936" h="2575992">
                <a:moveTo>
                  <a:pt x="0" y="52437"/>
                </a:moveTo>
                <a:lnTo>
                  <a:pt x="52437" y="0"/>
                </a:lnTo>
                <a:lnTo>
                  <a:pt x="2936499" y="0"/>
                </a:lnTo>
                <a:lnTo>
                  <a:pt x="2988936" y="52437"/>
                </a:lnTo>
                <a:lnTo>
                  <a:pt x="2988936" y="2523554"/>
                </a:lnTo>
                <a:lnTo>
                  <a:pt x="2936499" y="2575992"/>
                </a:lnTo>
                <a:lnTo>
                  <a:pt x="52437" y="2575992"/>
                </a:lnTo>
                <a:lnTo>
                  <a:pt x="0" y="2523554"/>
                </a:lnTo>
                <a:lnTo>
                  <a:pt x="0" y="52437"/>
                </a:lnTo>
                <a:close/>
              </a:path>
            </a:pathLst>
          </a:custGeom>
          <a:ln w="655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474174" y="7224563"/>
            <a:ext cx="41275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Arial"/>
                <a:cs typeface="Arial"/>
              </a:rPr>
              <a:t>stage</a:t>
            </a:r>
            <a:r>
              <a:rPr sz="900" i="1" spc="5" dirty="0">
                <a:latin typeface="Arial"/>
                <a:cs typeface="Arial"/>
              </a:rPr>
              <a:t> </a:t>
            </a:r>
            <a:r>
              <a:rPr sz="900" i="1" spc="1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532617" y="5872742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32617" y="5872743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2617" y="6058545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32617" y="6058545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2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32617" y="6244347"/>
            <a:ext cx="278274" cy="139352"/>
          </a:xfrm>
          <a:custGeom>
            <a:avLst/>
            <a:gdLst/>
            <a:ahLst/>
            <a:cxnLst/>
            <a:rect l="l" t="t" r="r" b="b"/>
            <a:pathLst>
              <a:path w="278274" h="139352">
                <a:moveTo>
                  <a:pt x="236684" y="0"/>
                </a:moveTo>
                <a:lnTo>
                  <a:pt x="41591" y="0"/>
                </a:lnTo>
                <a:lnTo>
                  <a:pt x="32891" y="1528"/>
                </a:lnTo>
                <a:lnTo>
                  <a:pt x="4244" y="41139"/>
                </a:lnTo>
                <a:lnTo>
                  <a:pt x="0" y="76765"/>
                </a:lnTo>
                <a:lnTo>
                  <a:pt x="2318" y="93600"/>
                </a:lnTo>
                <a:lnTo>
                  <a:pt x="21664" y="130933"/>
                </a:lnTo>
                <a:lnTo>
                  <a:pt x="41591" y="139352"/>
                </a:lnTo>
                <a:lnTo>
                  <a:pt x="245383" y="137823"/>
                </a:lnTo>
                <a:lnTo>
                  <a:pt x="274030" y="98213"/>
                </a:lnTo>
                <a:lnTo>
                  <a:pt x="278274" y="62587"/>
                </a:lnTo>
                <a:lnTo>
                  <a:pt x="275956" y="45751"/>
                </a:lnTo>
                <a:lnTo>
                  <a:pt x="256610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32617" y="6244347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4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5"/>
                </a:lnTo>
                <a:lnTo>
                  <a:pt x="1059" y="57891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40632" y="5807196"/>
            <a:ext cx="432609" cy="668578"/>
          </a:xfrm>
          <a:custGeom>
            <a:avLst/>
            <a:gdLst/>
            <a:ahLst/>
            <a:cxnLst/>
            <a:rect l="l" t="t" r="r" b="b"/>
            <a:pathLst>
              <a:path w="432609" h="668578">
                <a:moveTo>
                  <a:pt x="72101" y="0"/>
                </a:moveTo>
                <a:lnTo>
                  <a:pt x="360507" y="0"/>
                </a:lnTo>
                <a:lnTo>
                  <a:pt x="374987" y="1454"/>
                </a:lnTo>
                <a:lnTo>
                  <a:pt x="411350" y="20977"/>
                </a:lnTo>
                <a:lnTo>
                  <a:pt x="431070" y="57216"/>
                </a:lnTo>
                <a:lnTo>
                  <a:pt x="432609" y="596476"/>
                </a:lnTo>
                <a:lnTo>
                  <a:pt x="431154" y="610956"/>
                </a:lnTo>
                <a:lnTo>
                  <a:pt x="411631" y="647318"/>
                </a:lnTo>
                <a:lnTo>
                  <a:pt x="375393" y="667039"/>
                </a:lnTo>
                <a:lnTo>
                  <a:pt x="72101" y="668578"/>
                </a:lnTo>
                <a:lnTo>
                  <a:pt x="57621" y="667123"/>
                </a:lnTo>
                <a:lnTo>
                  <a:pt x="21259" y="647600"/>
                </a:lnTo>
                <a:lnTo>
                  <a:pt x="1538" y="611361"/>
                </a:lnTo>
                <a:lnTo>
                  <a:pt x="0" y="72101"/>
                </a:lnTo>
                <a:lnTo>
                  <a:pt x="1454" y="57621"/>
                </a:lnTo>
                <a:lnTo>
                  <a:pt x="20977" y="21259"/>
                </a:lnTo>
                <a:lnTo>
                  <a:pt x="57216" y="1538"/>
                </a:lnTo>
                <a:lnTo>
                  <a:pt x="72101" y="0"/>
                </a:lnTo>
                <a:close/>
              </a:path>
            </a:pathLst>
          </a:custGeom>
          <a:ln w="131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234568" y="5807603"/>
            <a:ext cx="143510" cy="15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E: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568993" y="5375438"/>
            <a:ext cx="921042" cy="542046"/>
          </a:xfrm>
          <a:custGeom>
            <a:avLst/>
            <a:gdLst/>
            <a:ahLst/>
            <a:cxnLst/>
            <a:rect l="l" t="t" r="r" b="b"/>
            <a:pathLst>
              <a:path w="921042" h="542046">
                <a:moveTo>
                  <a:pt x="0" y="0"/>
                </a:moveTo>
                <a:lnTo>
                  <a:pt x="921042" y="542046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83053" y="5905622"/>
            <a:ext cx="38616" cy="30480"/>
          </a:xfrm>
          <a:custGeom>
            <a:avLst/>
            <a:gdLst/>
            <a:ahLst/>
            <a:cxnLst/>
            <a:rect l="l" t="t" r="r" b="b"/>
            <a:pathLst>
              <a:path w="38616" h="30479">
                <a:moveTo>
                  <a:pt x="13963" y="0"/>
                </a:moveTo>
                <a:lnTo>
                  <a:pt x="0" y="23726"/>
                </a:lnTo>
                <a:lnTo>
                  <a:pt x="38616" y="30480"/>
                </a:lnTo>
                <a:lnTo>
                  <a:pt x="13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83054" y="5905622"/>
            <a:ext cx="38616" cy="30479"/>
          </a:xfrm>
          <a:custGeom>
            <a:avLst/>
            <a:gdLst/>
            <a:ahLst/>
            <a:cxnLst/>
            <a:rect l="l" t="t" r="r" b="b"/>
            <a:pathLst>
              <a:path w="38616" h="30479">
                <a:moveTo>
                  <a:pt x="38616" y="30479"/>
                </a:moveTo>
                <a:lnTo>
                  <a:pt x="13962" y="0"/>
                </a:lnTo>
                <a:lnTo>
                  <a:pt x="0" y="23726"/>
                </a:lnTo>
                <a:lnTo>
                  <a:pt x="38616" y="30479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68993" y="5561241"/>
            <a:ext cx="921042" cy="542046"/>
          </a:xfrm>
          <a:custGeom>
            <a:avLst/>
            <a:gdLst/>
            <a:ahLst/>
            <a:cxnLst/>
            <a:rect l="l" t="t" r="r" b="b"/>
            <a:pathLst>
              <a:path w="921042" h="542046">
                <a:moveTo>
                  <a:pt x="0" y="0"/>
                </a:moveTo>
                <a:lnTo>
                  <a:pt x="921042" y="542046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83053" y="6091424"/>
            <a:ext cx="38616" cy="30479"/>
          </a:xfrm>
          <a:custGeom>
            <a:avLst/>
            <a:gdLst/>
            <a:ahLst/>
            <a:cxnLst/>
            <a:rect l="l" t="t" r="r" b="b"/>
            <a:pathLst>
              <a:path w="38616" h="30479">
                <a:moveTo>
                  <a:pt x="13963" y="0"/>
                </a:moveTo>
                <a:lnTo>
                  <a:pt x="0" y="23726"/>
                </a:lnTo>
                <a:lnTo>
                  <a:pt x="38616" y="30479"/>
                </a:lnTo>
                <a:lnTo>
                  <a:pt x="13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83054" y="6091424"/>
            <a:ext cx="38616" cy="30480"/>
          </a:xfrm>
          <a:custGeom>
            <a:avLst/>
            <a:gdLst/>
            <a:ahLst/>
            <a:cxnLst/>
            <a:rect l="l" t="t" r="r" b="b"/>
            <a:pathLst>
              <a:path w="38616" h="30480">
                <a:moveTo>
                  <a:pt x="38616" y="30480"/>
                </a:moveTo>
                <a:lnTo>
                  <a:pt x="13962" y="0"/>
                </a:lnTo>
                <a:lnTo>
                  <a:pt x="0" y="23726"/>
                </a:lnTo>
                <a:lnTo>
                  <a:pt x="38616" y="30480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68993" y="5747043"/>
            <a:ext cx="921042" cy="542046"/>
          </a:xfrm>
          <a:custGeom>
            <a:avLst/>
            <a:gdLst/>
            <a:ahLst/>
            <a:cxnLst/>
            <a:rect l="l" t="t" r="r" b="b"/>
            <a:pathLst>
              <a:path w="921042" h="542046">
                <a:moveTo>
                  <a:pt x="0" y="0"/>
                </a:moveTo>
                <a:lnTo>
                  <a:pt x="921042" y="542046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83053" y="6277226"/>
            <a:ext cx="38616" cy="30481"/>
          </a:xfrm>
          <a:custGeom>
            <a:avLst/>
            <a:gdLst/>
            <a:ahLst/>
            <a:cxnLst/>
            <a:rect l="l" t="t" r="r" b="b"/>
            <a:pathLst>
              <a:path w="38616" h="30481">
                <a:moveTo>
                  <a:pt x="13963" y="0"/>
                </a:moveTo>
                <a:lnTo>
                  <a:pt x="0" y="23726"/>
                </a:lnTo>
                <a:lnTo>
                  <a:pt x="38616" y="30481"/>
                </a:lnTo>
                <a:lnTo>
                  <a:pt x="13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83054" y="6277226"/>
            <a:ext cx="38616" cy="30480"/>
          </a:xfrm>
          <a:custGeom>
            <a:avLst/>
            <a:gdLst/>
            <a:ahLst/>
            <a:cxnLst/>
            <a:rect l="l" t="t" r="r" b="b"/>
            <a:pathLst>
              <a:path w="38616" h="30480">
                <a:moveTo>
                  <a:pt x="38616" y="30480"/>
                </a:moveTo>
                <a:lnTo>
                  <a:pt x="13962" y="0"/>
                </a:lnTo>
                <a:lnTo>
                  <a:pt x="0" y="23726"/>
                </a:lnTo>
                <a:lnTo>
                  <a:pt x="38616" y="30480"/>
                </a:lnTo>
                <a:close/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68993" y="5942419"/>
            <a:ext cx="963409" cy="763621"/>
          </a:xfrm>
          <a:custGeom>
            <a:avLst/>
            <a:gdLst/>
            <a:ahLst/>
            <a:cxnLst/>
            <a:rect l="l" t="t" r="r" b="b"/>
            <a:pathLst>
              <a:path w="963409" h="763621">
                <a:moveTo>
                  <a:pt x="0" y="763621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68993" y="5942419"/>
            <a:ext cx="963409" cy="949423"/>
          </a:xfrm>
          <a:custGeom>
            <a:avLst/>
            <a:gdLst/>
            <a:ahLst/>
            <a:cxnLst/>
            <a:rect l="l" t="t" r="r" b="b"/>
            <a:pathLst>
              <a:path w="963409" h="949423">
                <a:moveTo>
                  <a:pt x="0" y="949423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68993" y="5942419"/>
            <a:ext cx="963409" cy="1135225"/>
          </a:xfrm>
          <a:custGeom>
            <a:avLst/>
            <a:gdLst/>
            <a:ahLst/>
            <a:cxnLst/>
            <a:rect l="l" t="t" r="r" b="b"/>
            <a:pathLst>
              <a:path w="963409" h="1135225">
                <a:moveTo>
                  <a:pt x="0" y="1135225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68993" y="6128221"/>
            <a:ext cx="963409" cy="949422"/>
          </a:xfrm>
          <a:custGeom>
            <a:avLst/>
            <a:gdLst/>
            <a:ahLst/>
            <a:cxnLst/>
            <a:rect l="l" t="t" r="r" b="b"/>
            <a:pathLst>
              <a:path w="963409" h="949422">
                <a:moveTo>
                  <a:pt x="0" y="949422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68993" y="6314023"/>
            <a:ext cx="963409" cy="763621"/>
          </a:xfrm>
          <a:custGeom>
            <a:avLst/>
            <a:gdLst/>
            <a:ahLst/>
            <a:cxnLst/>
            <a:rect l="l" t="t" r="r" b="b"/>
            <a:pathLst>
              <a:path w="963409" h="763621">
                <a:moveTo>
                  <a:pt x="0" y="763621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68993" y="6314023"/>
            <a:ext cx="963409" cy="577819"/>
          </a:xfrm>
          <a:custGeom>
            <a:avLst/>
            <a:gdLst/>
            <a:ahLst/>
            <a:cxnLst/>
            <a:rect l="l" t="t" r="r" b="b"/>
            <a:pathLst>
              <a:path w="963409" h="577819">
                <a:moveTo>
                  <a:pt x="0" y="577819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68993" y="6155893"/>
            <a:ext cx="935330" cy="550146"/>
          </a:xfrm>
          <a:custGeom>
            <a:avLst/>
            <a:gdLst/>
            <a:ahLst/>
            <a:cxnLst/>
            <a:rect l="l" t="t" r="r" b="b"/>
            <a:pathLst>
              <a:path w="935330" h="550146">
                <a:moveTo>
                  <a:pt x="0" y="550146"/>
                </a:moveTo>
                <a:lnTo>
                  <a:pt x="935330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68993" y="6128221"/>
            <a:ext cx="963409" cy="763621"/>
          </a:xfrm>
          <a:custGeom>
            <a:avLst/>
            <a:gdLst/>
            <a:ahLst/>
            <a:cxnLst/>
            <a:rect l="l" t="t" r="r" b="b"/>
            <a:pathLst>
              <a:path w="963409" h="763621">
                <a:moveTo>
                  <a:pt x="0" y="763621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68993" y="6314023"/>
            <a:ext cx="963409" cy="392016"/>
          </a:xfrm>
          <a:custGeom>
            <a:avLst/>
            <a:gdLst/>
            <a:ahLst/>
            <a:cxnLst/>
            <a:rect l="l" t="t" r="r" b="b"/>
            <a:pathLst>
              <a:path w="963409" h="392016">
                <a:moveTo>
                  <a:pt x="0" y="392016"/>
                </a:moveTo>
                <a:lnTo>
                  <a:pt x="963409" y="0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88932" y="5938290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576233" y="5935010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303393" y="5938290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7290692" y="5935010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588932" y="7268891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576233" y="7265612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303393" y="7268891"/>
            <a:ext cx="275296" cy="124538"/>
          </a:xfrm>
          <a:custGeom>
            <a:avLst/>
            <a:gdLst/>
            <a:ahLst/>
            <a:cxnLst/>
            <a:rect l="l" t="t" r="r" b="b"/>
            <a:pathLst>
              <a:path w="275296" h="124538">
                <a:moveTo>
                  <a:pt x="0" y="0"/>
                </a:moveTo>
                <a:lnTo>
                  <a:pt x="275296" y="0"/>
                </a:lnTo>
                <a:lnTo>
                  <a:pt x="275296" y="124538"/>
                </a:lnTo>
                <a:lnTo>
                  <a:pt x="0" y="1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7290692" y="7265612"/>
            <a:ext cx="299720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map()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535675" y="6534767"/>
            <a:ext cx="235968" cy="124539"/>
          </a:xfrm>
          <a:custGeom>
            <a:avLst/>
            <a:gdLst/>
            <a:ahLst/>
            <a:cxnLst/>
            <a:rect l="l" t="t" r="r" b="b"/>
            <a:pathLst>
              <a:path w="235968" h="124539">
                <a:moveTo>
                  <a:pt x="0" y="0"/>
                </a:moveTo>
                <a:lnTo>
                  <a:pt x="235968" y="0"/>
                </a:lnTo>
                <a:lnTo>
                  <a:pt x="235968" y="124539"/>
                </a:lnTo>
                <a:lnTo>
                  <a:pt x="0" y="124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8522975" y="6531486"/>
            <a:ext cx="259079" cy="13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Arial"/>
                <a:cs typeface="Arial"/>
              </a:rPr>
              <a:t>join()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9273290" y="4987009"/>
            <a:ext cx="278276" cy="139350"/>
          </a:xfrm>
          <a:custGeom>
            <a:avLst/>
            <a:gdLst/>
            <a:ahLst/>
            <a:cxnLst/>
            <a:rect l="l" t="t" r="r" b="b"/>
            <a:pathLst>
              <a:path w="278276" h="139350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7"/>
                </a:lnTo>
                <a:lnTo>
                  <a:pt x="0" y="76763"/>
                </a:lnTo>
                <a:lnTo>
                  <a:pt x="2318" y="93599"/>
                </a:lnTo>
                <a:lnTo>
                  <a:pt x="21664" y="130932"/>
                </a:lnTo>
                <a:lnTo>
                  <a:pt x="41591" y="139350"/>
                </a:lnTo>
                <a:lnTo>
                  <a:pt x="245383" y="137822"/>
                </a:lnTo>
                <a:lnTo>
                  <a:pt x="274031" y="98212"/>
                </a:lnTo>
                <a:lnTo>
                  <a:pt x="278276" y="62586"/>
                </a:lnTo>
                <a:lnTo>
                  <a:pt x="275957" y="45750"/>
                </a:lnTo>
                <a:lnTo>
                  <a:pt x="256611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73291" y="4987009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3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1" y="15234"/>
                </a:lnTo>
                <a:lnTo>
                  <a:pt x="32891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73290" y="5251622"/>
            <a:ext cx="278276" cy="139350"/>
          </a:xfrm>
          <a:custGeom>
            <a:avLst/>
            <a:gdLst/>
            <a:ahLst/>
            <a:cxnLst/>
            <a:rect l="l" t="t" r="r" b="b"/>
            <a:pathLst>
              <a:path w="278276" h="139350">
                <a:moveTo>
                  <a:pt x="236684" y="0"/>
                </a:moveTo>
                <a:lnTo>
                  <a:pt x="41591" y="0"/>
                </a:lnTo>
                <a:lnTo>
                  <a:pt x="32892" y="1528"/>
                </a:lnTo>
                <a:lnTo>
                  <a:pt x="4244" y="41137"/>
                </a:lnTo>
                <a:lnTo>
                  <a:pt x="0" y="76763"/>
                </a:lnTo>
                <a:lnTo>
                  <a:pt x="2318" y="93599"/>
                </a:lnTo>
                <a:lnTo>
                  <a:pt x="21664" y="130932"/>
                </a:lnTo>
                <a:lnTo>
                  <a:pt x="41591" y="139350"/>
                </a:lnTo>
                <a:lnTo>
                  <a:pt x="245383" y="137822"/>
                </a:lnTo>
                <a:lnTo>
                  <a:pt x="274031" y="98212"/>
                </a:lnTo>
                <a:lnTo>
                  <a:pt x="278276" y="62586"/>
                </a:lnTo>
                <a:lnTo>
                  <a:pt x="275957" y="45750"/>
                </a:lnTo>
                <a:lnTo>
                  <a:pt x="256611" y="8418"/>
                </a:lnTo>
                <a:lnTo>
                  <a:pt x="2366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273291" y="5251622"/>
            <a:ext cx="278275" cy="139351"/>
          </a:xfrm>
          <a:custGeom>
            <a:avLst/>
            <a:gdLst/>
            <a:ahLst/>
            <a:cxnLst/>
            <a:rect l="l" t="t" r="r" b="b"/>
            <a:pathLst>
              <a:path w="278275" h="139351">
                <a:moveTo>
                  <a:pt x="41591" y="0"/>
                </a:moveTo>
                <a:lnTo>
                  <a:pt x="236683" y="0"/>
                </a:lnTo>
                <a:lnTo>
                  <a:pt x="247130" y="2196"/>
                </a:lnTo>
                <a:lnTo>
                  <a:pt x="275956" y="45751"/>
                </a:lnTo>
                <a:lnTo>
                  <a:pt x="278275" y="62587"/>
                </a:lnTo>
                <a:lnTo>
                  <a:pt x="277216" y="81460"/>
                </a:lnTo>
                <a:lnTo>
                  <a:pt x="262353" y="124117"/>
                </a:lnTo>
                <a:lnTo>
                  <a:pt x="41591" y="139351"/>
                </a:lnTo>
                <a:lnTo>
                  <a:pt x="31144" y="137155"/>
                </a:lnTo>
                <a:lnTo>
                  <a:pt x="2318" y="93600"/>
                </a:lnTo>
                <a:lnTo>
                  <a:pt x="0" y="76764"/>
                </a:lnTo>
                <a:lnTo>
                  <a:pt x="1059" y="57890"/>
                </a:lnTo>
                <a:lnTo>
                  <a:pt x="15921" y="15234"/>
                </a:lnTo>
                <a:lnTo>
                  <a:pt x="32892" y="1528"/>
                </a:lnTo>
              </a:path>
            </a:pathLst>
          </a:custGeom>
          <a:ln w="6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9597942" y="4945348"/>
            <a:ext cx="32893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650" i="1" spc="10" dirty="0">
                <a:latin typeface="Arial"/>
                <a:cs typeface="Arial"/>
              </a:rPr>
              <a:t>cached</a:t>
            </a:r>
            <a:r>
              <a:rPr sz="650" i="1" spc="5" dirty="0">
                <a:latin typeface="Arial"/>
                <a:cs typeface="Arial"/>
              </a:rPr>
              <a:t> partition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597943" y="5268244"/>
            <a:ext cx="210185" cy="114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i="1" spc="10" dirty="0">
                <a:latin typeface="Arial"/>
                <a:cs typeface="Arial"/>
              </a:rPr>
              <a:t>RDD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Op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10" dirty="0">
                <a:latin typeface="Gill Sans MT"/>
                <a:cs typeface="Gill Sans MT"/>
              </a:rPr>
              <a:t>tor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G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aph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3311" y="272010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3311" y="30801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3311" y="344010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3961" y="272010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3961" y="30801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3961" y="344010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3311" y="529820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3311" y="56582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3311" y="60182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3961" y="529820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63961" y="56582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3961" y="60182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0611" y="381865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70611" y="417865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70611" y="4538658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05700" y="21025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5700" y="2615209"/>
            <a:ext cx="8255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3121" y="28090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3121" y="28090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3121" y="31690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3121" y="31690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3121" y="35290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458890" y="0"/>
                </a:moveTo>
                <a:lnTo>
                  <a:pt x="80890" y="0"/>
                </a:lnTo>
                <a:lnTo>
                  <a:pt x="71815" y="841"/>
                </a:lnTo>
                <a:lnTo>
                  <a:pt x="35198" y="23929"/>
                </a:lnTo>
                <a:lnTo>
                  <a:pt x="14682" y="58927"/>
                </a:lnTo>
                <a:lnTo>
                  <a:pt x="2475" y="105769"/>
                </a:lnTo>
                <a:lnTo>
                  <a:pt x="0" y="142107"/>
                </a:lnTo>
                <a:lnTo>
                  <a:pt x="1231" y="159585"/>
                </a:lnTo>
                <a:lnTo>
                  <a:pt x="12340" y="206918"/>
                </a:lnTo>
                <a:lnTo>
                  <a:pt x="32727" y="243530"/>
                </a:lnTo>
                <a:lnTo>
                  <a:pt x="70248" y="268844"/>
                </a:lnTo>
                <a:lnTo>
                  <a:pt x="80890" y="270000"/>
                </a:lnTo>
                <a:lnTo>
                  <a:pt x="467963" y="269159"/>
                </a:lnTo>
                <a:lnTo>
                  <a:pt x="504581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13121" y="35290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4" y="196628"/>
                </a:lnTo>
                <a:lnTo>
                  <a:pt x="512212" y="235905"/>
                </a:lnTo>
                <a:lnTo>
                  <a:pt x="477875" y="266244"/>
                </a:lnTo>
                <a:lnTo>
                  <a:pt x="80890" y="270000"/>
                </a:lnTo>
                <a:lnTo>
                  <a:pt x="70248" y="268844"/>
                </a:lnTo>
                <a:lnTo>
                  <a:pt x="32727" y="243530"/>
                </a:lnTo>
                <a:lnTo>
                  <a:pt x="12340" y="206918"/>
                </a:lnTo>
                <a:lnTo>
                  <a:pt x="1231" y="159585"/>
                </a:lnTo>
                <a:lnTo>
                  <a:pt x="0" y="142107"/>
                </a:lnTo>
                <a:lnTo>
                  <a:pt x="619" y="123501"/>
                </a:lnTo>
                <a:lnTo>
                  <a:pt x="9585" y="73372"/>
                </a:lnTo>
                <a:lnTo>
                  <a:pt x="27566" y="34095"/>
                </a:lnTo>
                <a:lnTo>
                  <a:pt x="61903" y="3756"/>
                </a:lnTo>
                <a:lnTo>
                  <a:pt x="71815" y="84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47900" y="2682008"/>
            <a:ext cx="838200" cy="1295400"/>
          </a:xfrm>
          <a:custGeom>
            <a:avLst/>
            <a:gdLst/>
            <a:ahLst/>
            <a:cxnLst/>
            <a:rect l="l" t="t" r="r" b="b"/>
            <a:pathLst>
              <a:path w="838200" h="1295400">
                <a:moveTo>
                  <a:pt x="139700" y="0"/>
                </a:moveTo>
                <a:lnTo>
                  <a:pt x="698500" y="0"/>
                </a:lnTo>
                <a:lnTo>
                  <a:pt x="713185" y="762"/>
                </a:lnTo>
                <a:lnTo>
                  <a:pt x="754303" y="11590"/>
                </a:lnTo>
                <a:lnTo>
                  <a:pt x="789411" y="33625"/>
                </a:lnTo>
                <a:lnTo>
                  <a:pt x="816446" y="64802"/>
                </a:lnTo>
                <a:lnTo>
                  <a:pt x="833345" y="103060"/>
                </a:lnTo>
                <a:lnTo>
                  <a:pt x="838200" y="1155700"/>
                </a:lnTo>
                <a:lnTo>
                  <a:pt x="837437" y="1170385"/>
                </a:lnTo>
                <a:lnTo>
                  <a:pt x="826609" y="1211503"/>
                </a:lnTo>
                <a:lnTo>
                  <a:pt x="804574" y="1246611"/>
                </a:lnTo>
                <a:lnTo>
                  <a:pt x="773397" y="1273646"/>
                </a:lnTo>
                <a:lnTo>
                  <a:pt x="735139" y="1290545"/>
                </a:lnTo>
                <a:lnTo>
                  <a:pt x="139700" y="1295400"/>
                </a:lnTo>
                <a:lnTo>
                  <a:pt x="125014" y="1294637"/>
                </a:lnTo>
                <a:lnTo>
                  <a:pt x="83896" y="1283809"/>
                </a:lnTo>
                <a:lnTo>
                  <a:pt x="48788" y="1261774"/>
                </a:lnTo>
                <a:lnTo>
                  <a:pt x="21753" y="1230597"/>
                </a:lnTo>
                <a:lnTo>
                  <a:pt x="4854" y="1192339"/>
                </a:lnTo>
                <a:lnTo>
                  <a:pt x="0" y="139700"/>
                </a:lnTo>
                <a:lnTo>
                  <a:pt x="762" y="125014"/>
                </a:lnTo>
                <a:lnTo>
                  <a:pt x="11590" y="83896"/>
                </a:lnTo>
                <a:lnTo>
                  <a:pt x="33625" y="48788"/>
                </a:lnTo>
                <a:lnTo>
                  <a:pt x="64802" y="21753"/>
                </a:lnTo>
                <a:lnTo>
                  <a:pt x="103060" y="4854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8600" y="2123208"/>
            <a:ext cx="3352800" cy="2044700"/>
          </a:xfrm>
          <a:custGeom>
            <a:avLst/>
            <a:gdLst/>
            <a:ahLst/>
            <a:cxnLst/>
            <a:rect l="l" t="t" r="r" b="b"/>
            <a:pathLst>
              <a:path w="3352800" h="2044700">
                <a:moveTo>
                  <a:pt x="0" y="101600"/>
                </a:moveTo>
                <a:lnTo>
                  <a:pt x="101600" y="0"/>
                </a:lnTo>
                <a:lnTo>
                  <a:pt x="3251200" y="0"/>
                </a:lnTo>
                <a:lnTo>
                  <a:pt x="3352800" y="101600"/>
                </a:lnTo>
                <a:lnTo>
                  <a:pt x="3352800" y="1943100"/>
                </a:lnTo>
                <a:lnTo>
                  <a:pt x="3251200" y="2044700"/>
                </a:lnTo>
                <a:lnTo>
                  <a:pt x="101600" y="2044700"/>
                </a:lnTo>
                <a:lnTo>
                  <a:pt x="0" y="1943100"/>
                </a:lnTo>
                <a:lnTo>
                  <a:pt x="0" y="101600"/>
                </a:lnTo>
                <a:close/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03772" y="28090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3772" y="28090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3772" y="31690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3772" y="31690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3772" y="35290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458890" y="0"/>
                </a:moveTo>
                <a:lnTo>
                  <a:pt x="80890" y="0"/>
                </a:lnTo>
                <a:lnTo>
                  <a:pt x="71815" y="841"/>
                </a:lnTo>
                <a:lnTo>
                  <a:pt x="35198" y="23929"/>
                </a:lnTo>
                <a:lnTo>
                  <a:pt x="14682" y="58927"/>
                </a:lnTo>
                <a:lnTo>
                  <a:pt x="2475" y="105769"/>
                </a:lnTo>
                <a:lnTo>
                  <a:pt x="0" y="142107"/>
                </a:lnTo>
                <a:lnTo>
                  <a:pt x="1231" y="159585"/>
                </a:lnTo>
                <a:lnTo>
                  <a:pt x="12340" y="206918"/>
                </a:lnTo>
                <a:lnTo>
                  <a:pt x="32727" y="243530"/>
                </a:lnTo>
                <a:lnTo>
                  <a:pt x="70248" y="268844"/>
                </a:lnTo>
                <a:lnTo>
                  <a:pt x="80890" y="270000"/>
                </a:lnTo>
                <a:lnTo>
                  <a:pt x="467963" y="269159"/>
                </a:lnTo>
                <a:lnTo>
                  <a:pt x="504581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3772" y="35290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4" y="196628"/>
                </a:lnTo>
                <a:lnTo>
                  <a:pt x="512212" y="235905"/>
                </a:lnTo>
                <a:lnTo>
                  <a:pt x="477875" y="266244"/>
                </a:lnTo>
                <a:lnTo>
                  <a:pt x="80890" y="270000"/>
                </a:lnTo>
                <a:lnTo>
                  <a:pt x="70248" y="268844"/>
                </a:lnTo>
                <a:lnTo>
                  <a:pt x="32727" y="243530"/>
                </a:lnTo>
                <a:lnTo>
                  <a:pt x="12340" y="206918"/>
                </a:lnTo>
                <a:lnTo>
                  <a:pt x="1231" y="159585"/>
                </a:lnTo>
                <a:lnTo>
                  <a:pt x="0" y="142107"/>
                </a:lnTo>
                <a:lnTo>
                  <a:pt x="619" y="123501"/>
                </a:lnTo>
                <a:lnTo>
                  <a:pt x="9585" y="73372"/>
                </a:lnTo>
                <a:lnTo>
                  <a:pt x="27566" y="34095"/>
                </a:lnTo>
                <a:lnTo>
                  <a:pt x="61903" y="3756"/>
                </a:lnTo>
                <a:lnTo>
                  <a:pt x="71815" y="84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5850" y="2682008"/>
            <a:ext cx="838200" cy="1295400"/>
          </a:xfrm>
          <a:custGeom>
            <a:avLst/>
            <a:gdLst/>
            <a:ahLst/>
            <a:cxnLst/>
            <a:rect l="l" t="t" r="r" b="b"/>
            <a:pathLst>
              <a:path w="838200" h="1295400">
                <a:moveTo>
                  <a:pt x="139700" y="0"/>
                </a:moveTo>
                <a:lnTo>
                  <a:pt x="698500" y="0"/>
                </a:lnTo>
                <a:lnTo>
                  <a:pt x="713185" y="762"/>
                </a:lnTo>
                <a:lnTo>
                  <a:pt x="754303" y="11590"/>
                </a:lnTo>
                <a:lnTo>
                  <a:pt x="789411" y="33625"/>
                </a:lnTo>
                <a:lnTo>
                  <a:pt x="816446" y="64802"/>
                </a:lnTo>
                <a:lnTo>
                  <a:pt x="833345" y="103060"/>
                </a:lnTo>
                <a:lnTo>
                  <a:pt x="838200" y="1155700"/>
                </a:lnTo>
                <a:lnTo>
                  <a:pt x="837437" y="1170385"/>
                </a:lnTo>
                <a:lnTo>
                  <a:pt x="826609" y="1211503"/>
                </a:lnTo>
                <a:lnTo>
                  <a:pt x="804574" y="1246611"/>
                </a:lnTo>
                <a:lnTo>
                  <a:pt x="773397" y="1273646"/>
                </a:lnTo>
                <a:lnTo>
                  <a:pt x="735139" y="1290545"/>
                </a:lnTo>
                <a:lnTo>
                  <a:pt x="139700" y="1295400"/>
                </a:lnTo>
                <a:lnTo>
                  <a:pt x="125014" y="1294637"/>
                </a:lnTo>
                <a:lnTo>
                  <a:pt x="83896" y="1283809"/>
                </a:lnTo>
                <a:lnTo>
                  <a:pt x="48788" y="1261774"/>
                </a:lnTo>
                <a:lnTo>
                  <a:pt x="21753" y="1230597"/>
                </a:lnTo>
                <a:lnTo>
                  <a:pt x="4854" y="1192339"/>
                </a:lnTo>
                <a:lnTo>
                  <a:pt x="0" y="139700"/>
                </a:lnTo>
                <a:lnTo>
                  <a:pt x="762" y="125014"/>
                </a:lnTo>
                <a:lnTo>
                  <a:pt x="11590" y="83896"/>
                </a:lnTo>
                <a:lnTo>
                  <a:pt x="33625" y="48788"/>
                </a:lnTo>
                <a:lnTo>
                  <a:pt x="64802" y="21753"/>
                </a:lnTo>
                <a:lnTo>
                  <a:pt x="103060" y="4854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13121" y="53871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3121" y="53871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13121" y="57471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13121" y="57471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13121" y="61071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458890" y="0"/>
                </a:moveTo>
                <a:lnTo>
                  <a:pt x="80890" y="0"/>
                </a:lnTo>
                <a:lnTo>
                  <a:pt x="71815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9"/>
                </a:lnTo>
                <a:lnTo>
                  <a:pt x="0" y="142106"/>
                </a:lnTo>
                <a:lnTo>
                  <a:pt x="1231" y="159584"/>
                </a:lnTo>
                <a:lnTo>
                  <a:pt x="12339" y="206918"/>
                </a:lnTo>
                <a:lnTo>
                  <a:pt x="32727" y="243530"/>
                </a:lnTo>
                <a:lnTo>
                  <a:pt x="70248" y="268844"/>
                </a:lnTo>
                <a:lnTo>
                  <a:pt x="80890" y="270000"/>
                </a:lnTo>
                <a:lnTo>
                  <a:pt x="467964" y="269159"/>
                </a:lnTo>
                <a:lnTo>
                  <a:pt x="504581" y="246071"/>
                </a:lnTo>
                <a:lnTo>
                  <a:pt x="525097" y="211074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7" y="110416"/>
                </a:lnTo>
                <a:lnTo>
                  <a:pt x="527439" y="63082"/>
                </a:lnTo>
                <a:lnTo>
                  <a:pt x="507052" y="26469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13121" y="61071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4" y="196628"/>
                </a:lnTo>
                <a:lnTo>
                  <a:pt x="512212" y="235905"/>
                </a:lnTo>
                <a:lnTo>
                  <a:pt x="477875" y="266244"/>
                </a:lnTo>
                <a:lnTo>
                  <a:pt x="80890" y="270000"/>
                </a:lnTo>
                <a:lnTo>
                  <a:pt x="70248" y="268844"/>
                </a:lnTo>
                <a:lnTo>
                  <a:pt x="32727" y="243530"/>
                </a:lnTo>
                <a:lnTo>
                  <a:pt x="12340" y="206918"/>
                </a:lnTo>
                <a:lnTo>
                  <a:pt x="1231" y="159585"/>
                </a:lnTo>
                <a:lnTo>
                  <a:pt x="0" y="142107"/>
                </a:lnTo>
                <a:lnTo>
                  <a:pt x="619" y="123501"/>
                </a:lnTo>
                <a:lnTo>
                  <a:pt x="9585" y="73372"/>
                </a:lnTo>
                <a:lnTo>
                  <a:pt x="27566" y="34095"/>
                </a:lnTo>
                <a:lnTo>
                  <a:pt x="61903" y="3756"/>
                </a:lnTo>
                <a:lnTo>
                  <a:pt x="71815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47900" y="5260108"/>
            <a:ext cx="838200" cy="1295400"/>
          </a:xfrm>
          <a:custGeom>
            <a:avLst/>
            <a:gdLst/>
            <a:ahLst/>
            <a:cxnLst/>
            <a:rect l="l" t="t" r="r" b="b"/>
            <a:pathLst>
              <a:path w="838200" h="1295400">
                <a:moveTo>
                  <a:pt x="139700" y="0"/>
                </a:moveTo>
                <a:lnTo>
                  <a:pt x="698500" y="0"/>
                </a:lnTo>
                <a:lnTo>
                  <a:pt x="713185" y="762"/>
                </a:lnTo>
                <a:lnTo>
                  <a:pt x="754303" y="11590"/>
                </a:lnTo>
                <a:lnTo>
                  <a:pt x="789411" y="33625"/>
                </a:lnTo>
                <a:lnTo>
                  <a:pt x="816446" y="64802"/>
                </a:lnTo>
                <a:lnTo>
                  <a:pt x="833345" y="103060"/>
                </a:lnTo>
                <a:lnTo>
                  <a:pt x="838200" y="1155700"/>
                </a:lnTo>
                <a:lnTo>
                  <a:pt x="837437" y="1170385"/>
                </a:lnTo>
                <a:lnTo>
                  <a:pt x="826609" y="1211503"/>
                </a:lnTo>
                <a:lnTo>
                  <a:pt x="804574" y="1246611"/>
                </a:lnTo>
                <a:lnTo>
                  <a:pt x="773397" y="1273646"/>
                </a:lnTo>
                <a:lnTo>
                  <a:pt x="735139" y="1290545"/>
                </a:lnTo>
                <a:lnTo>
                  <a:pt x="139700" y="1295400"/>
                </a:lnTo>
                <a:lnTo>
                  <a:pt x="125014" y="1294637"/>
                </a:lnTo>
                <a:lnTo>
                  <a:pt x="83896" y="1283809"/>
                </a:lnTo>
                <a:lnTo>
                  <a:pt x="48788" y="1261774"/>
                </a:lnTo>
                <a:lnTo>
                  <a:pt x="21753" y="1230597"/>
                </a:lnTo>
                <a:lnTo>
                  <a:pt x="4854" y="1192339"/>
                </a:lnTo>
                <a:lnTo>
                  <a:pt x="0" y="139700"/>
                </a:lnTo>
                <a:lnTo>
                  <a:pt x="762" y="125014"/>
                </a:lnTo>
                <a:lnTo>
                  <a:pt x="11590" y="83896"/>
                </a:lnTo>
                <a:lnTo>
                  <a:pt x="33625" y="48788"/>
                </a:lnTo>
                <a:lnTo>
                  <a:pt x="64802" y="21753"/>
                </a:lnTo>
                <a:lnTo>
                  <a:pt x="103060" y="4854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98600" y="4701308"/>
            <a:ext cx="3352800" cy="2044700"/>
          </a:xfrm>
          <a:custGeom>
            <a:avLst/>
            <a:gdLst/>
            <a:ahLst/>
            <a:cxnLst/>
            <a:rect l="l" t="t" r="r" b="b"/>
            <a:pathLst>
              <a:path w="3352800" h="2044700">
                <a:moveTo>
                  <a:pt x="0" y="101600"/>
                </a:moveTo>
                <a:lnTo>
                  <a:pt x="101600" y="0"/>
                </a:lnTo>
                <a:lnTo>
                  <a:pt x="3251200" y="0"/>
                </a:lnTo>
                <a:lnTo>
                  <a:pt x="3352800" y="101600"/>
                </a:lnTo>
                <a:lnTo>
                  <a:pt x="3352800" y="1943100"/>
                </a:lnTo>
                <a:lnTo>
                  <a:pt x="3251200" y="2044700"/>
                </a:lnTo>
                <a:lnTo>
                  <a:pt x="101600" y="2044700"/>
                </a:lnTo>
                <a:lnTo>
                  <a:pt x="0" y="1943100"/>
                </a:lnTo>
                <a:lnTo>
                  <a:pt x="0" y="101600"/>
                </a:lnTo>
                <a:close/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3772" y="53871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03772" y="538710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3772" y="57471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03772" y="57471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03771" y="61071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458890" y="0"/>
                </a:moveTo>
                <a:lnTo>
                  <a:pt x="80890" y="0"/>
                </a:lnTo>
                <a:lnTo>
                  <a:pt x="71815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9"/>
                </a:lnTo>
                <a:lnTo>
                  <a:pt x="0" y="142106"/>
                </a:lnTo>
                <a:lnTo>
                  <a:pt x="1231" y="159584"/>
                </a:lnTo>
                <a:lnTo>
                  <a:pt x="12339" y="206918"/>
                </a:lnTo>
                <a:lnTo>
                  <a:pt x="32727" y="243530"/>
                </a:lnTo>
                <a:lnTo>
                  <a:pt x="70248" y="268844"/>
                </a:lnTo>
                <a:lnTo>
                  <a:pt x="80890" y="270000"/>
                </a:lnTo>
                <a:lnTo>
                  <a:pt x="467964" y="269159"/>
                </a:lnTo>
                <a:lnTo>
                  <a:pt x="504581" y="246071"/>
                </a:lnTo>
                <a:lnTo>
                  <a:pt x="525097" y="211074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7" y="110416"/>
                </a:lnTo>
                <a:lnTo>
                  <a:pt x="527439" y="63082"/>
                </a:lnTo>
                <a:lnTo>
                  <a:pt x="507052" y="26469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03772" y="610710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4" y="196628"/>
                </a:lnTo>
                <a:lnTo>
                  <a:pt x="512212" y="235905"/>
                </a:lnTo>
                <a:lnTo>
                  <a:pt x="477875" y="266244"/>
                </a:lnTo>
                <a:lnTo>
                  <a:pt x="80890" y="270000"/>
                </a:lnTo>
                <a:lnTo>
                  <a:pt x="70248" y="268844"/>
                </a:lnTo>
                <a:lnTo>
                  <a:pt x="32727" y="243530"/>
                </a:lnTo>
                <a:lnTo>
                  <a:pt x="12340" y="206918"/>
                </a:lnTo>
                <a:lnTo>
                  <a:pt x="1231" y="159585"/>
                </a:lnTo>
                <a:lnTo>
                  <a:pt x="0" y="142107"/>
                </a:lnTo>
                <a:lnTo>
                  <a:pt x="619" y="123501"/>
                </a:lnTo>
                <a:lnTo>
                  <a:pt x="9585" y="73372"/>
                </a:lnTo>
                <a:lnTo>
                  <a:pt x="27566" y="34095"/>
                </a:lnTo>
                <a:lnTo>
                  <a:pt x="61903" y="3756"/>
                </a:lnTo>
                <a:lnTo>
                  <a:pt x="71815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25850" y="5260108"/>
            <a:ext cx="838200" cy="1295400"/>
          </a:xfrm>
          <a:custGeom>
            <a:avLst/>
            <a:gdLst/>
            <a:ahLst/>
            <a:cxnLst/>
            <a:rect l="l" t="t" r="r" b="b"/>
            <a:pathLst>
              <a:path w="838200" h="1295400">
                <a:moveTo>
                  <a:pt x="139700" y="0"/>
                </a:moveTo>
                <a:lnTo>
                  <a:pt x="698500" y="0"/>
                </a:lnTo>
                <a:lnTo>
                  <a:pt x="713185" y="762"/>
                </a:lnTo>
                <a:lnTo>
                  <a:pt x="754303" y="11590"/>
                </a:lnTo>
                <a:lnTo>
                  <a:pt x="789411" y="33625"/>
                </a:lnTo>
                <a:lnTo>
                  <a:pt x="816446" y="64802"/>
                </a:lnTo>
                <a:lnTo>
                  <a:pt x="833345" y="103060"/>
                </a:lnTo>
                <a:lnTo>
                  <a:pt x="838200" y="1155700"/>
                </a:lnTo>
                <a:lnTo>
                  <a:pt x="837437" y="1170385"/>
                </a:lnTo>
                <a:lnTo>
                  <a:pt x="826609" y="1211503"/>
                </a:lnTo>
                <a:lnTo>
                  <a:pt x="804574" y="1246611"/>
                </a:lnTo>
                <a:lnTo>
                  <a:pt x="773397" y="1273646"/>
                </a:lnTo>
                <a:lnTo>
                  <a:pt x="735139" y="1290545"/>
                </a:lnTo>
                <a:lnTo>
                  <a:pt x="139700" y="1295400"/>
                </a:lnTo>
                <a:lnTo>
                  <a:pt x="125014" y="1294637"/>
                </a:lnTo>
                <a:lnTo>
                  <a:pt x="83896" y="1283809"/>
                </a:lnTo>
                <a:lnTo>
                  <a:pt x="48788" y="1261774"/>
                </a:lnTo>
                <a:lnTo>
                  <a:pt x="21753" y="1230597"/>
                </a:lnTo>
                <a:lnTo>
                  <a:pt x="4854" y="1192339"/>
                </a:lnTo>
                <a:lnTo>
                  <a:pt x="0" y="139700"/>
                </a:lnTo>
                <a:lnTo>
                  <a:pt x="762" y="125014"/>
                </a:lnTo>
                <a:lnTo>
                  <a:pt x="11590" y="83896"/>
                </a:lnTo>
                <a:lnTo>
                  <a:pt x="33625" y="48788"/>
                </a:lnTo>
                <a:lnTo>
                  <a:pt x="64802" y="21753"/>
                </a:lnTo>
                <a:lnTo>
                  <a:pt x="103060" y="4854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08411" y="2917338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0" y="0"/>
                </a:moveTo>
                <a:lnTo>
                  <a:pt x="0" y="53339"/>
                </a:lnTo>
                <a:lnTo>
                  <a:pt x="7112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08411" y="2917338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71120" y="26669"/>
                </a:moveTo>
                <a:lnTo>
                  <a:pt x="0" y="0"/>
                </a:lnTo>
                <a:lnTo>
                  <a:pt x="0" y="53339"/>
                </a:lnTo>
                <a:lnTo>
                  <a:pt x="71120" y="2666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08411" y="3277339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0" y="0"/>
                </a:moveTo>
                <a:lnTo>
                  <a:pt x="0" y="53339"/>
                </a:lnTo>
                <a:lnTo>
                  <a:pt x="7112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08411" y="3277339"/>
            <a:ext cx="71120" cy="53340"/>
          </a:xfrm>
          <a:custGeom>
            <a:avLst/>
            <a:gdLst/>
            <a:ahLst/>
            <a:cxnLst/>
            <a:rect l="l" t="t" r="r" b="b"/>
            <a:pathLst>
              <a:path w="71120" h="53340">
                <a:moveTo>
                  <a:pt x="71120" y="26670"/>
                </a:moveTo>
                <a:lnTo>
                  <a:pt x="0" y="0"/>
                </a:lnTo>
                <a:lnTo>
                  <a:pt x="0" y="53340"/>
                </a:lnTo>
                <a:lnTo>
                  <a:pt x="71120" y="266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917743" y="2675658"/>
            <a:ext cx="26670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26870" y="2167976"/>
            <a:ext cx="7753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stage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08411" y="3637338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0" y="0"/>
                </a:moveTo>
                <a:lnTo>
                  <a:pt x="0" y="53339"/>
                </a:lnTo>
                <a:lnTo>
                  <a:pt x="7112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08411" y="3637338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71120" y="26669"/>
                </a:moveTo>
                <a:lnTo>
                  <a:pt x="0" y="0"/>
                </a:lnTo>
                <a:lnTo>
                  <a:pt x="0" y="53339"/>
                </a:lnTo>
                <a:lnTo>
                  <a:pt x="71120" y="2666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08411" y="5495438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0" y="0"/>
                </a:moveTo>
                <a:lnTo>
                  <a:pt x="0" y="53339"/>
                </a:lnTo>
                <a:lnTo>
                  <a:pt x="7112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08411" y="5495438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71120" y="26670"/>
                </a:moveTo>
                <a:lnTo>
                  <a:pt x="0" y="0"/>
                </a:lnTo>
                <a:lnTo>
                  <a:pt x="0" y="53339"/>
                </a:lnTo>
                <a:lnTo>
                  <a:pt x="71120" y="266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08411" y="5855439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0" y="0"/>
                </a:moveTo>
                <a:lnTo>
                  <a:pt x="0" y="53339"/>
                </a:lnTo>
                <a:lnTo>
                  <a:pt x="7112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08411" y="5855439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71120" y="26670"/>
                </a:moveTo>
                <a:lnTo>
                  <a:pt x="0" y="0"/>
                </a:lnTo>
                <a:lnTo>
                  <a:pt x="0" y="53339"/>
                </a:lnTo>
                <a:lnTo>
                  <a:pt x="71120" y="266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917743" y="5253758"/>
            <a:ext cx="26670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26870" y="4746076"/>
            <a:ext cx="7753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stage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708411" y="6215439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0" y="0"/>
                </a:moveTo>
                <a:lnTo>
                  <a:pt x="0" y="53340"/>
                </a:lnTo>
                <a:lnTo>
                  <a:pt x="7112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08411" y="6215438"/>
            <a:ext cx="71120" cy="53339"/>
          </a:xfrm>
          <a:custGeom>
            <a:avLst/>
            <a:gdLst/>
            <a:ahLst/>
            <a:cxnLst/>
            <a:rect l="l" t="t" r="r" b="b"/>
            <a:pathLst>
              <a:path w="71120" h="53339">
                <a:moveTo>
                  <a:pt x="71120" y="26669"/>
                </a:moveTo>
                <a:lnTo>
                  <a:pt x="0" y="0"/>
                </a:lnTo>
                <a:lnTo>
                  <a:pt x="0" y="53339"/>
                </a:lnTo>
                <a:lnTo>
                  <a:pt x="71120" y="2666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95400" y="1932708"/>
            <a:ext cx="5791200" cy="4991100"/>
          </a:xfrm>
          <a:custGeom>
            <a:avLst/>
            <a:gdLst/>
            <a:ahLst/>
            <a:cxnLst/>
            <a:rect l="l" t="t" r="r" b="b"/>
            <a:pathLst>
              <a:path w="5791200" h="4991100">
                <a:moveTo>
                  <a:pt x="0" y="101600"/>
                </a:moveTo>
                <a:lnTo>
                  <a:pt x="101600" y="0"/>
                </a:lnTo>
                <a:lnTo>
                  <a:pt x="5689600" y="0"/>
                </a:lnTo>
                <a:lnTo>
                  <a:pt x="5791200" y="101600"/>
                </a:lnTo>
                <a:lnTo>
                  <a:pt x="5791200" y="4889500"/>
                </a:lnTo>
                <a:lnTo>
                  <a:pt x="5689600" y="4991100"/>
                </a:lnTo>
                <a:lnTo>
                  <a:pt x="101600" y="4991100"/>
                </a:lnTo>
                <a:lnTo>
                  <a:pt x="0" y="4889500"/>
                </a:lnTo>
                <a:lnTo>
                  <a:pt x="0" y="101600"/>
                </a:lnTo>
                <a:close/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109399" y="6519631"/>
            <a:ext cx="7753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stage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210422" y="390755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0422" y="3907558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10422" y="426755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90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7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0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10422" y="426755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3" y="196628"/>
                </a:lnTo>
                <a:lnTo>
                  <a:pt x="512212" y="235905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7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7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10422" y="462755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458890" y="0"/>
                </a:moveTo>
                <a:lnTo>
                  <a:pt x="80890" y="0"/>
                </a:lnTo>
                <a:lnTo>
                  <a:pt x="71815" y="841"/>
                </a:lnTo>
                <a:lnTo>
                  <a:pt x="35198" y="23929"/>
                </a:lnTo>
                <a:lnTo>
                  <a:pt x="14682" y="58927"/>
                </a:lnTo>
                <a:lnTo>
                  <a:pt x="2475" y="105769"/>
                </a:lnTo>
                <a:lnTo>
                  <a:pt x="0" y="142107"/>
                </a:lnTo>
                <a:lnTo>
                  <a:pt x="1231" y="159585"/>
                </a:lnTo>
                <a:lnTo>
                  <a:pt x="12340" y="206918"/>
                </a:lnTo>
                <a:lnTo>
                  <a:pt x="32727" y="243530"/>
                </a:lnTo>
                <a:lnTo>
                  <a:pt x="70248" y="268844"/>
                </a:lnTo>
                <a:lnTo>
                  <a:pt x="80890" y="270000"/>
                </a:lnTo>
                <a:lnTo>
                  <a:pt x="467963" y="269159"/>
                </a:lnTo>
                <a:lnTo>
                  <a:pt x="504581" y="246071"/>
                </a:lnTo>
                <a:lnTo>
                  <a:pt x="525097" y="211073"/>
                </a:lnTo>
                <a:lnTo>
                  <a:pt x="537304" y="164231"/>
                </a:lnTo>
                <a:lnTo>
                  <a:pt x="539779" y="127894"/>
                </a:lnTo>
                <a:lnTo>
                  <a:pt x="538548" y="110416"/>
                </a:lnTo>
                <a:lnTo>
                  <a:pt x="527439" y="63082"/>
                </a:lnTo>
                <a:lnTo>
                  <a:pt x="507052" y="26470"/>
                </a:lnTo>
                <a:lnTo>
                  <a:pt x="469531" y="1156"/>
                </a:lnTo>
                <a:lnTo>
                  <a:pt x="45889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10422" y="4627558"/>
            <a:ext cx="539779" cy="270000"/>
          </a:xfrm>
          <a:custGeom>
            <a:avLst/>
            <a:gdLst/>
            <a:ahLst/>
            <a:cxnLst/>
            <a:rect l="l" t="t" r="r" b="b"/>
            <a:pathLst>
              <a:path w="539779" h="270000">
                <a:moveTo>
                  <a:pt x="80890" y="0"/>
                </a:moveTo>
                <a:lnTo>
                  <a:pt x="458890" y="0"/>
                </a:lnTo>
                <a:lnTo>
                  <a:pt x="469531" y="1156"/>
                </a:lnTo>
                <a:lnTo>
                  <a:pt x="507052" y="26470"/>
                </a:lnTo>
                <a:lnTo>
                  <a:pt x="527439" y="63082"/>
                </a:lnTo>
                <a:lnTo>
                  <a:pt x="538548" y="110416"/>
                </a:lnTo>
                <a:lnTo>
                  <a:pt x="539779" y="127894"/>
                </a:lnTo>
                <a:lnTo>
                  <a:pt x="539160" y="146500"/>
                </a:lnTo>
                <a:lnTo>
                  <a:pt x="530194" y="196628"/>
                </a:lnTo>
                <a:lnTo>
                  <a:pt x="512212" y="235905"/>
                </a:lnTo>
                <a:lnTo>
                  <a:pt x="477875" y="266244"/>
                </a:lnTo>
                <a:lnTo>
                  <a:pt x="80890" y="270000"/>
                </a:lnTo>
                <a:lnTo>
                  <a:pt x="70248" y="268844"/>
                </a:lnTo>
                <a:lnTo>
                  <a:pt x="32727" y="243530"/>
                </a:lnTo>
                <a:lnTo>
                  <a:pt x="12340" y="206918"/>
                </a:lnTo>
                <a:lnTo>
                  <a:pt x="1231" y="159585"/>
                </a:lnTo>
                <a:lnTo>
                  <a:pt x="0" y="142107"/>
                </a:lnTo>
                <a:lnTo>
                  <a:pt x="619" y="123501"/>
                </a:lnTo>
                <a:lnTo>
                  <a:pt x="9585" y="73372"/>
                </a:lnTo>
                <a:lnTo>
                  <a:pt x="27566" y="34095"/>
                </a:lnTo>
                <a:lnTo>
                  <a:pt x="61903" y="3756"/>
                </a:lnTo>
                <a:lnTo>
                  <a:pt x="71815" y="84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32500" y="3780558"/>
            <a:ext cx="838200" cy="1295400"/>
          </a:xfrm>
          <a:custGeom>
            <a:avLst/>
            <a:gdLst/>
            <a:ahLst/>
            <a:cxnLst/>
            <a:rect l="l" t="t" r="r" b="b"/>
            <a:pathLst>
              <a:path w="838200" h="1295400">
                <a:moveTo>
                  <a:pt x="139700" y="0"/>
                </a:moveTo>
                <a:lnTo>
                  <a:pt x="698500" y="0"/>
                </a:lnTo>
                <a:lnTo>
                  <a:pt x="713185" y="762"/>
                </a:lnTo>
                <a:lnTo>
                  <a:pt x="754303" y="11590"/>
                </a:lnTo>
                <a:lnTo>
                  <a:pt x="789411" y="33625"/>
                </a:lnTo>
                <a:lnTo>
                  <a:pt x="816446" y="64802"/>
                </a:lnTo>
                <a:lnTo>
                  <a:pt x="833345" y="103060"/>
                </a:lnTo>
                <a:lnTo>
                  <a:pt x="838200" y="1155700"/>
                </a:lnTo>
                <a:lnTo>
                  <a:pt x="837437" y="1170385"/>
                </a:lnTo>
                <a:lnTo>
                  <a:pt x="826609" y="1211503"/>
                </a:lnTo>
                <a:lnTo>
                  <a:pt x="804574" y="1246611"/>
                </a:lnTo>
                <a:lnTo>
                  <a:pt x="773397" y="1273646"/>
                </a:lnTo>
                <a:lnTo>
                  <a:pt x="735139" y="1290545"/>
                </a:lnTo>
                <a:lnTo>
                  <a:pt x="139700" y="1295400"/>
                </a:lnTo>
                <a:lnTo>
                  <a:pt x="125014" y="1294637"/>
                </a:lnTo>
                <a:lnTo>
                  <a:pt x="83896" y="1283809"/>
                </a:lnTo>
                <a:lnTo>
                  <a:pt x="48788" y="1261774"/>
                </a:lnTo>
                <a:lnTo>
                  <a:pt x="21753" y="1230597"/>
                </a:lnTo>
                <a:lnTo>
                  <a:pt x="4854" y="1192339"/>
                </a:lnTo>
                <a:lnTo>
                  <a:pt x="0" y="139700"/>
                </a:lnTo>
                <a:lnTo>
                  <a:pt x="762" y="125014"/>
                </a:lnTo>
                <a:lnTo>
                  <a:pt x="11590" y="83896"/>
                </a:lnTo>
                <a:lnTo>
                  <a:pt x="33625" y="48788"/>
                </a:lnTo>
                <a:lnTo>
                  <a:pt x="64802" y="21753"/>
                </a:lnTo>
                <a:lnTo>
                  <a:pt x="103060" y="4854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645150" y="3774208"/>
            <a:ext cx="25400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343661" y="2944008"/>
            <a:ext cx="1784560" cy="1050239"/>
          </a:xfrm>
          <a:custGeom>
            <a:avLst/>
            <a:gdLst/>
            <a:ahLst/>
            <a:cxnLst/>
            <a:rect l="l" t="t" r="r" b="b"/>
            <a:pathLst>
              <a:path w="1784560" h="1050239">
                <a:moveTo>
                  <a:pt x="0" y="0"/>
                </a:moveTo>
                <a:lnTo>
                  <a:pt x="1784560" y="1050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14695" y="3971263"/>
            <a:ext cx="74820" cy="59056"/>
          </a:xfrm>
          <a:custGeom>
            <a:avLst/>
            <a:gdLst/>
            <a:ahLst/>
            <a:cxnLst/>
            <a:rect l="l" t="t" r="r" b="b"/>
            <a:pathLst>
              <a:path w="74820" h="59056">
                <a:moveTo>
                  <a:pt x="27053" y="0"/>
                </a:moveTo>
                <a:lnTo>
                  <a:pt x="0" y="45970"/>
                </a:lnTo>
                <a:lnTo>
                  <a:pt x="74820" y="59056"/>
                </a:lnTo>
                <a:lnTo>
                  <a:pt x="27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14695" y="3971263"/>
            <a:ext cx="74820" cy="59056"/>
          </a:xfrm>
          <a:custGeom>
            <a:avLst/>
            <a:gdLst/>
            <a:ahLst/>
            <a:cxnLst/>
            <a:rect l="l" t="t" r="r" b="b"/>
            <a:pathLst>
              <a:path w="74820" h="59056">
                <a:moveTo>
                  <a:pt x="74820" y="59056"/>
                </a:moveTo>
                <a:lnTo>
                  <a:pt x="27053" y="0"/>
                </a:lnTo>
                <a:lnTo>
                  <a:pt x="0" y="45970"/>
                </a:lnTo>
                <a:lnTo>
                  <a:pt x="74820" y="5905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3661" y="3304009"/>
            <a:ext cx="1784560" cy="1050239"/>
          </a:xfrm>
          <a:custGeom>
            <a:avLst/>
            <a:gdLst/>
            <a:ahLst/>
            <a:cxnLst/>
            <a:rect l="l" t="t" r="r" b="b"/>
            <a:pathLst>
              <a:path w="1784560" h="1050239">
                <a:moveTo>
                  <a:pt x="0" y="0"/>
                </a:moveTo>
                <a:lnTo>
                  <a:pt x="1784560" y="1050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14695" y="4331262"/>
            <a:ext cx="74820" cy="59057"/>
          </a:xfrm>
          <a:custGeom>
            <a:avLst/>
            <a:gdLst/>
            <a:ahLst/>
            <a:cxnLst/>
            <a:rect l="l" t="t" r="r" b="b"/>
            <a:pathLst>
              <a:path w="74820" h="59057">
                <a:moveTo>
                  <a:pt x="27053" y="0"/>
                </a:moveTo>
                <a:lnTo>
                  <a:pt x="0" y="45970"/>
                </a:lnTo>
                <a:lnTo>
                  <a:pt x="74820" y="59057"/>
                </a:lnTo>
                <a:lnTo>
                  <a:pt x="27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14695" y="4331262"/>
            <a:ext cx="74820" cy="59057"/>
          </a:xfrm>
          <a:custGeom>
            <a:avLst/>
            <a:gdLst/>
            <a:ahLst/>
            <a:cxnLst/>
            <a:rect l="l" t="t" r="r" b="b"/>
            <a:pathLst>
              <a:path w="74820" h="59057">
                <a:moveTo>
                  <a:pt x="74820" y="59057"/>
                </a:moveTo>
                <a:lnTo>
                  <a:pt x="27053" y="0"/>
                </a:lnTo>
                <a:lnTo>
                  <a:pt x="0" y="45970"/>
                </a:lnTo>
                <a:lnTo>
                  <a:pt x="74820" y="5905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43661" y="3664008"/>
            <a:ext cx="1784560" cy="1050239"/>
          </a:xfrm>
          <a:custGeom>
            <a:avLst/>
            <a:gdLst/>
            <a:ahLst/>
            <a:cxnLst/>
            <a:rect l="l" t="t" r="r" b="b"/>
            <a:pathLst>
              <a:path w="1784560" h="1050239">
                <a:moveTo>
                  <a:pt x="0" y="0"/>
                </a:moveTo>
                <a:lnTo>
                  <a:pt x="1784560" y="1050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14695" y="4691263"/>
            <a:ext cx="74820" cy="59057"/>
          </a:xfrm>
          <a:custGeom>
            <a:avLst/>
            <a:gdLst/>
            <a:ahLst/>
            <a:cxnLst/>
            <a:rect l="l" t="t" r="r" b="b"/>
            <a:pathLst>
              <a:path w="74820" h="59057">
                <a:moveTo>
                  <a:pt x="27053" y="0"/>
                </a:moveTo>
                <a:lnTo>
                  <a:pt x="0" y="45970"/>
                </a:lnTo>
                <a:lnTo>
                  <a:pt x="74820" y="59057"/>
                </a:lnTo>
                <a:lnTo>
                  <a:pt x="27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14695" y="4691263"/>
            <a:ext cx="74820" cy="59057"/>
          </a:xfrm>
          <a:custGeom>
            <a:avLst/>
            <a:gdLst/>
            <a:ahLst/>
            <a:cxnLst/>
            <a:rect l="l" t="t" r="r" b="b"/>
            <a:pathLst>
              <a:path w="74820" h="59057">
                <a:moveTo>
                  <a:pt x="74820" y="59057"/>
                </a:moveTo>
                <a:lnTo>
                  <a:pt x="27053" y="0"/>
                </a:lnTo>
                <a:lnTo>
                  <a:pt x="0" y="45970"/>
                </a:lnTo>
                <a:lnTo>
                  <a:pt x="74820" y="5905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43661" y="4042558"/>
            <a:ext cx="1866649" cy="1479550"/>
          </a:xfrm>
          <a:custGeom>
            <a:avLst/>
            <a:gdLst/>
            <a:ahLst/>
            <a:cxnLst/>
            <a:rect l="l" t="t" r="r" b="b"/>
            <a:pathLst>
              <a:path w="1866649" h="1479550">
                <a:moveTo>
                  <a:pt x="0" y="1479550"/>
                </a:moveTo>
                <a:lnTo>
                  <a:pt x="186664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43661" y="4042558"/>
            <a:ext cx="1866649" cy="1839550"/>
          </a:xfrm>
          <a:custGeom>
            <a:avLst/>
            <a:gdLst/>
            <a:ahLst/>
            <a:cxnLst/>
            <a:rect l="l" t="t" r="r" b="b"/>
            <a:pathLst>
              <a:path w="1866649" h="1839550">
                <a:moveTo>
                  <a:pt x="0" y="1839550"/>
                </a:moveTo>
                <a:lnTo>
                  <a:pt x="18666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43661" y="4042558"/>
            <a:ext cx="1866649" cy="2199549"/>
          </a:xfrm>
          <a:custGeom>
            <a:avLst/>
            <a:gdLst/>
            <a:ahLst/>
            <a:cxnLst/>
            <a:rect l="l" t="t" r="r" b="b"/>
            <a:pathLst>
              <a:path w="1866649" h="2199549">
                <a:moveTo>
                  <a:pt x="0" y="2199549"/>
                </a:moveTo>
                <a:lnTo>
                  <a:pt x="18666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43661" y="4402559"/>
            <a:ext cx="1866649" cy="1839549"/>
          </a:xfrm>
          <a:custGeom>
            <a:avLst/>
            <a:gdLst/>
            <a:ahLst/>
            <a:cxnLst/>
            <a:rect l="l" t="t" r="r" b="b"/>
            <a:pathLst>
              <a:path w="1866649" h="1839549">
                <a:moveTo>
                  <a:pt x="0" y="1839549"/>
                </a:moveTo>
                <a:lnTo>
                  <a:pt x="18666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43661" y="4762558"/>
            <a:ext cx="1866649" cy="1479550"/>
          </a:xfrm>
          <a:custGeom>
            <a:avLst/>
            <a:gdLst/>
            <a:ahLst/>
            <a:cxnLst/>
            <a:rect l="l" t="t" r="r" b="b"/>
            <a:pathLst>
              <a:path w="1866649" h="1479550">
                <a:moveTo>
                  <a:pt x="0" y="1479550"/>
                </a:moveTo>
                <a:lnTo>
                  <a:pt x="18666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43661" y="4762558"/>
            <a:ext cx="1866649" cy="1119550"/>
          </a:xfrm>
          <a:custGeom>
            <a:avLst/>
            <a:gdLst/>
            <a:ahLst/>
            <a:cxnLst/>
            <a:rect l="l" t="t" r="r" b="b"/>
            <a:pathLst>
              <a:path w="1866649" h="1119550">
                <a:moveTo>
                  <a:pt x="0" y="1119550"/>
                </a:moveTo>
                <a:lnTo>
                  <a:pt x="18666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43661" y="4456174"/>
            <a:ext cx="1812244" cy="1065933"/>
          </a:xfrm>
          <a:custGeom>
            <a:avLst/>
            <a:gdLst/>
            <a:ahLst/>
            <a:cxnLst/>
            <a:rect l="l" t="t" r="r" b="b"/>
            <a:pathLst>
              <a:path w="1812244" h="1065933">
                <a:moveTo>
                  <a:pt x="0" y="1065933"/>
                </a:moveTo>
                <a:lnTo>
                  <a:pt x="1812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43661" y="4402559"/>
            <a:ext cx="1866649" cy="1479550"/>
          </a:xfrm>
          <a:custGeom>
            <a:avLst/>
            <a:gdLst/>
            <a:ahLst/>
            <a:cxnLst/>
            <a:rect l="l" t="t" r="r" b="b"/>
            <a:pathLst>
              <a:path w="1866649" h="1479550">
                <a:moveTo>
                  <a:pt x="0" y="1479550"/>
                </a:moveTo>
                <a:lnTo>
                  <a:pt x="18666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43661" y="4762558"/>
            <a:ext cx="1866649" cy="759550"/>
          </a:xfrm>
          <a:custGeom>
            <a:avLst/>
            <a:gdLst/>
            <a:ahLst/>
            <a:cxnLst/>
            <a:rect l="l" t="t" r="r" b="b"/>
            <a:pathLst>
              <a:path w="1866649" h="759550">
                <a:moveTo>
                  <a:pt x="0" y="759550"/>
                </a:moveTo>
                <a:lnTo>
                  <a:pt x="18666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44750" y="4034558"/>
            <a:ext cx="533400" cy="241300"/>
          </a:xfrm>
          <a:custGeom>
            <a:avLst/>
            <a:gdLst/>
            <a:ahLst/>
            <a:cxnLst/>
            <a:rect l="l" t="t" r="r" b="b"/>
            <a:pathLst>
              <a:path w="533400" h="241300">
                <a:moveTo>
                  <a:pt x="0" y="0"/>
                </a:moveTo>
                <a:lnTo>
                  <a:pt x="533400" y="0"/>
                </a:lnTo>
                <a:lnTo>
                  <a:pt x="5334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2432050" y="4021858"/>
            <a:ext cx="556260" cy="26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map()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829050" y="4034558"/>
            <a:ext cx="533400" cy="241300"/>
          </a:xfrm>
          <a:custGeom>
            <a:avLst/>
            <a:gdLst/>
            <a:ahLst/>
            <a:cxnLst/>
            <a:rect l="l" t="t" r="r" b="b"/>
            <a:pathLst>
              <a:path w="533400" h="241300">
                <a:moveTo>
                  <a:pt x="0" y="0"/>
                </a:moveTo>
                <a:lnTo>
                  <a:pt x="533400" y="0"/>
                </a:lnTo>
                <a:lnTo>
                  <a:pt x="5334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816350" y="4021858"/>
            <a:ext cx="556260" cy="26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map()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444750" y="6612659"/>
            <a:ext cx="533400" cy="241300"/>
          </a:xfrm>
          <a:custGeom>
            <a:avLst/>
            <a:gdLst/>
            <a:ahLst/>
            <a:cxnLst/>
            <a:rect l="l" t="t" r="r" b="b"/>
            <a:pathLst>
              <a:path w="533400" h="241300">
                <a:moveTo>
                  <a:pt x="0" y="0"/>
                </a:moveTo>
                <a:lnTo>
                  <a:pt x="533400" y="0"/>
                </a:lnTo>
                <a:lnTo>
                  <a:pt x="533400" y="241299"/>
                </a:lnTo>
                <a:lnTo>
                  <a:pt x="0" y="241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432050" y="6599959"/>
            <a:ext cx="556260" cy="26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map()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829050" y="6612659"/>
            <a:ext cx="533400" cy="241300"/>
          </a:xfrm>
          <a:custGeom>
            <a:avLst/>
            <a:gdLst/>
            <a:ahLst/>
            <a:cxnLst/>
            <a:rect l="l" t="t" r="r" b="b"/>
            <a:pathLst>
              <a:path w="533400" h="241300">
                <a:moveTo>
                  <a:pt x="0" y="0"/>
                </a:moveTo>
                <a:lnTo>
                  <a:pt x="533400" y="0"/>
                </a:lnTo>
                <a:lnTo>
                  <a:pt x="533400" y="241299"/>
                </a:lnTo>
                <a:lnTo>
                  <a:pt x="0" y="241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816350" y="6599959"/>
            <a:ext cx="556260" cy="26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map()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216650" y="5190258"/>
            <a:ext cx="457200" cy="241300"/>
          </a:xfrm>
          <a:custGeom>
            <a:avLst/>
            <a:gdLst/>
            <a:ahLst/>
            <a:cxnLst/>
            <a:rect l="l" t="t" r="r" b="b"/>
            <a:pathLst>
              <a:path w="457200" h="241300">
                <a:moveTo>
                  <a:pt x="0" y="0"/>
                </a:moveTo>
                <a:lnTo>
                  <a:pt x="457200" y="0"/>
                </a:lnTo>
                <a:lnTo>
                  <a:pt x="457200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03950" y="5177558"/>
            <a:ext cx="477520" cy="26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join()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645510" y="21914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89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6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1" y="246070"/>
                </a:lnTo>
                <a:lnTo>
                  <a:pt x="525097" y="211073"/>
                </a:lnTo>
                <a:lnTo>
                  <a:pt x="537304" y="164230"/>
                </a:lnTo>
                <a:lnTo>
                  <a:pt x="539779" y="127893"/>
                </a:lnTo>
                <a:lnTo>
                  <a:pt x="538547" y="110415"/>
                </a:lnTo>
                <a:lnTo>
                  <a:pt x="527439" y="63082"/>
                </a:lnTo>
                <a:lnTo>
                  <a:pt x="507052" y="26469"/>
                </a:lnTo>
                <a:lnTo>
                  <a:pt x="469530" y="1156"/>
                </a:lnTo>
                <a:lnTo>
                  <a:pt x="458889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45510" y="21914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89" y="0"/>
                </a:lnTo>
                <a:lnTo>
                  <a:pt x="469530" y="1156"/>
                </a:lnTo>
                <a:lnTo>
                  <a:pt x="507052" y="26469"/>
                </a:lnTo>
                <a:lnTo>
                  <a:pt x="527439" y="63082"/>
                </a:lnTo>
                <a:lnTo>
                  <a:pt x="538547" y="110415"/>
                </a:lnTo>
                <a:lnTo>
                  <a:pt x="539779" y="127893"/>
                </a:lnTo>
                <a:lnTo>
                  <a:pt x="539160" y="146499"/>
                </a:lnTo>
                <a:lnTo>
                  <a:pt x="530194" y="196628"/>
                </a:lnTo>
                <a:lnTo>
                  <a:pt x="512212" y="235904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6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6"/>
                </a:lnTo>
                <a:lnTo>
                  <a:pt x="619" y="123500"/>
                </a:lnTo>
                <a:lnTo>
                  <a:pt x="9585" y="73371"/>
                </a:lnTo>
                <a:lnTo>
                  <a:pt x="27566" y="34094"/>
                </a:lnTo>
                <a:lnTo>
                  <a:pt x="61904" y="3756"/>
                </a:lnTo>
                <a:lnTo>
                  <a:pt x="71815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45510" y="27041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458889" y="0"/>
                </a:moveTo>
                <a:lnTo>
                  <a:pt x="80890" y="0"/>
                </a:lnTo>
                <a:lnTo>
                  <a:pt x="71816" y="841"/>
                </a:lnTo>
                <a:lnTo>
                  <a:pt x="35198" y="23929"/>
                </a:lnTo>
                <a:lnTo>
                  <a:pt x="14682" y="58926"/>
                </a:lnTo>
                <a:lnTo>
                  <a:pt x="2475" y="105768"/>
                </a:lnTo>
                <a:lnTo>
                  <a:pt x="0" y="142105"/>
                </a:lnTo>
                <a:lnTo>
                  <a:pt x="1231" y="159583"/>
                </a:lnTo>
                <a:lnTo>
                  <a:pt x="12339" y="206917"/>
                </a:lnTo>
                <a:lnTo>
                  <a:pt x="32726" y="243529"/>
                </a:lnTo>
                <a:lnTo>
                  <a:pt x="70248" y="268843"/>
                </a:lnTo>
                <a:lnTo>
                  <a:pt x="80890" y="269999"/>
                </a:lnTo>
                <a:lnTo>
                  <a:pt x="467963" y="269158"/>
                </a:lnTo>
                <a:lnTo>
                  <a:pt x="504581" y="246070"/>
                </a:lnTo>
                <a:lnTo>
                  <a:pt x="525097" y="211073"/>
                </a:lnTo>
                <a:lnTo>
                  <a:pt x="537304" y="164230"/>
                </a:lnTo>
                <a:lnTo>
                  <a:pt x="539779" y="127893"/>
                </a:lnTo>
                <a:lnTo>
                  <a:pt x="538547" y="110415"/>
                </a:lnTo>
                <a:lnTo>
                  <a:pt x="527439" y="63082"/>
                </a:lnTo>
                <a:lnTo>
                  <a:pt x="507052" y="26469"/>
                </a:lnTo>
                <a:lnTo>
                  <a:pt x="469530" y="1156"/>
                </a:lnTo>
                <a:lnTo>
                  <a:pt x="458889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45510" y="2704109"/>
            <a:ext cx="539779" cy="269999"/>
          </a:xfrm>
          <a:custGeom>
            <a:avLst/>
            <a:gdLst/>
            <a:ahLst/>
            <a:cxnLst/>
            <a:rect l="l" t="t" r="r" b="b"/>
            <a:pathLst>
              <a:path w="539779" h="269999">
                <a:moveTo>
                  <a:pt x="80890" y="0"/>
                </a:moveTo>
                <a:lnTo>
                  <a:pt x="458889" y="0"/>
                </a:lnTo>
                <a:lnTo>
                  <a:pt x="469530" y="1156"/>
                </a:lnTo>
                <a:lnTo>
                  <a:pt x="507052" y="26469"/>
                </a:lnTo>
                <a:lnTo>
                  <a:pt x="527439" y="63082"/>
                </a:lnTo>
                <a:lnTo>
                  <a:pt x="538547" y="110415"/>
                </a:lnTo>
                <a:lnTo>
                  <a:pt x="539779" y="127893"/>
                </a:lnTo>
                <a:lnTo>
                  <a:pt x="539160" y="146499"/>
                </a:lnTo>
                <a:lnTo>
                  <a:pt x="530194" y="196628"/>
                </a:lnTo>
                <a:lnTo>
                  <a:pt x="512212" y="235904"/>
                </a:lnTo>
                <a:lnTo>
                  <a:pt x="477874" y="266243"/>
                </a:lnTo>
                <a:lnTo>
                  <a:pt x="80890" y="269999"/>
                </a:lnTo>
                <a:lnTo>
                  <a:pt x="70248" y="268843"/>
                </a:lnTo>
                <a:lnTo>
                  <a:pt x="32726" y="243529"/>
                </a:lnTo>
                <a:lnTo>
                  <a:pt x="12339" y="206917"/>
                </a:lnTo>
                <a:lnTo>
                  <a:pt x="1231" y="159583"/>
                </a:lnTo>
                <a:lnTo>
                  <a:pt x="0" y="142105"/>
                </a:lnTo>
                <a:lnTo>
                  <a:pt x="619" y="123499"/>
                </a:lnTo>
                <a:lnTo>
                  <a:pt x="9585" y="73371"/>
                </a:lnTo>
                <a:lnTo>
                  <a:pt x="27566" y="34094"/>
                </a:lnTo>
                <a:lnTo>
                  <a:pt x="61904" y="3756"/>
                </a:lnTo>
                <a:lnTo>
                  <a:pt x="71816" y="84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8286750" y="2111707"/>
            <a:ext cx="612775" cy="424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600"/>
              </a:lnSpc>
            </a:pPr>
            <a:r>
              <a:rPr sz="1300" i="1" dirty="0">
                <a:latin typeface="Arial"/>
                <a:cs typeface="Arial"/>
              </a:rPr>
              <a:t>cached pa</a:t>
            </a:r>
            <a:r>
              <a:rPr sz="1300" i="1" spc="-5" dirty="0">
                <a:latin typeface="Arial"/>
                <a:cs typeface="Arial"/>
              </a:rPr>
              <a:t>rtition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286750" y="2731159"/>
            <a:ext cx="383540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dirty="0">
                <a:latin typeface="Arial"/>
                <a:cs typeface="Arial"/>
              </a:rPr>
              <a:t>RDD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2940311" y="2720786"/>
          <a:ext cx="672956" cy="1338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21">
                <a:tc>
                  <a:txBody>
                    <a:bodyPr/>
                    <a:lstStyle/>
                    <a:p>
                      <a:endParaRPr sz="2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5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2940311" y="5285271"/>
          <a:ext cx="672956" cy="1277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837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5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Assignment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378925"/>
            <a:ext cx="7941309" cy="3836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0005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700" spc="0" dirty="0">
                <a:latin typeface="Courier New"/>
                <a:cs typeface="Courier New"/>
              </a:rPr>
              <a:t>README.md</a:t>
            </a:r>
            <a:r>
              <a:rPr sz="2700" spc="-790" dirty="0">
                <a:latin typeface="Courier New"/>
                <a:cs typeface="Courier New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700" spc="0" dirty="0">
                <a:latin typeface="Courier New"/>
                <a:cs typeface="Courier New"/>
              </a:rPr>
              <a:t>CHANGES.txt</a:t>
            </a:r>
            <a:r>
              <a:rPr sz="2700" spc="-790" dirty="0">
                <a:latin typeface="Courier New"/>
                <a:cs typeface="Courier New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 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ecto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y: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571500" marR="12700" indent="-419100">
              <a:lnSpc>
                <a:spcPts val="3500"/>
              </a:lnSpc>
              <a:buFont typeface="Gill Sans MT"/>
              <a:buAutoNum type="arabicPeriod"/>
              <a:tabLst>
                <a:tab pos="571500" algn="l"/>
              </a:tabLst>
            </a:pP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RDDs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each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0" dirty="0">
                <a:latin typeface="Gill Sans MT"/>
                <a:cs typeface="Gill Sans MT"/>
              </a:rPr>
              <a:t>ne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y</a:t>
            </a:r>
            <a:r>
              <a:rPr sz="3000" spc="-60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15" dirty="0">
                <a:latin typeface="Gill Sans MT"/>
                <a:cs typeface="Gill Sans MT"/>
              </a:rPr>
              <a:t> “Spark”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buFont typeface="Gill Sans MT"/>
              <a:buAutoNum type="arabicPeriod"/>
            </a:pPr>
            <a:endParaRPr sz="90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/>
          </a:p>
          <a:p>
            <a:pPr marL="571500" marR="851535" indent="-419100">
              <a:lnSpc>
                <a:spcPts val="3500"/>
              </a:lnSpc>
              <a:buFont typeface="Gill Sans MT"/>
              <a:buAutoNum type="arabicPeriod"/>
              <a:tabLst>
                <a:tab pos="571500" algn="l"/>
              </a:tabLst>
            </a:pPr>
            <a:r>
              <a:rPr sz="3000" spc="0" dirty="0">
                <a:latin typeface="Gill Sans MT"/>
                <a:cs typeface="Gill Sans MT"/>
              </a:rPr>
              <a:t>per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380" dirty="0">
                <a:latin typeface="Gill Sans MT"/>
                <a:cs typeface="Gill Sans MT"/>
              </a:rPr>
              <a:t> </a:t>
            </a:r>
            <a:r>
              <a:rPr sz="3000" spc="-30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dCount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each,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i.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.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-20" dirty="0">
                <a:latin typeface="Gill Sans MT"/>
                <a:cs typeface="Gill Sans MT"/>
              </a:rPr>
              <a:t>K</a:t>
            </a:r>
            <a:r>
              <a:rPr sz="3000" spc="80" dirty="0">
                <a:latin typeface="Gill Sans MT"/>
                <a:cs typeface="Gill Sans MT"/>
              </a:rPr>
              <a:t>,</a:t>
            </a:r>
            <a:r>
              <a:rPr sz="3000" spc="0" dirty="0">
                <a:latin typeface="Gill Sans MT"/>
                <a:cs typeface="Gill Sans MT"/>
              </a:rPr>
              <a:t>V)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d,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count)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  <a:buFont typeface="Gill Sans MT"/>
              <a:buAutoNum type="arabicPeriod"/>
            </a:pPr>
            <a:endParaRPr sz="700"/>
          </a:p>
          <a:p>
            <a:pPr>
              <a:lnSpc>
                <a:spcPts val="1000"/>
              </a:lnSpc>
              <a:buFont typeface="Gill Sans MT"/>
              <a:buAutoNum type="arabicPeriod"/>
            </a:pPr>
            <a:endParaRPr sz="1000"/>
          </a:p>
          <a:p>
            <a:pPr marL="571500" indent="-419100">
              <a:lnSpc>
                <a:spcPct val="100000"/>
              </a:lnSpc>
              <a:buFont typeface="Gill Sans MT"/>
              <a:buAutoNum type="arabicPeriod"/>
              <a:tabLst>
                <a:tab pos="571500" algn="l"/>
              </a:tabLst>
            </a:pP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RDDs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4056379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30" dirty="0">
                <a:latin typeface="Gill Sans MT"/>
                <a:cs typeface="Gill Sans MT"/>
              </a:rPr>
              <a:t>A</a:t>
            </a:r>
            <a:r>
              <a:rPr sz="2200" b="1" spc="114" dirty="0">
                <a:latin typeface="Gill Sans MT"/>
                <a:cs typeface="Gill Sans MT"/>
              </a:rPr>
              <a:t>pp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Assignment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353525"/>
            <a:ext cx="14846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368" y="1798025"/>
            <a:ext cx="7857490" cy="1143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ecto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y: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524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1.</a:t>
            </a:r>
            <a:r>
              <a:rPr sz="3000" spc="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RDDs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each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25" dirty="0">
                <a:latin typeface="Gill Sans MT"/>
                <a:cs typeface="Gill Sans MT"/>
              </a:rPr>
              <a:t>fi</a:t>
            </a:r>
            <a:r>
              <a:rPr sz="3000" spc="2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y</a:t>
            </a:r>
            <a:r>
              <a:rPr sz="3000" spc="-60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d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068" y="2928325"/>
            <a:ext cx="817880" cy="1156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“S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2.</a:t>
            </a:r>
            <a:r>
              <a:rPr sz="3000" spc="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pe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7978" y="2928325"/>
            <a:ext cx="6250940" cy="16948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park”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25755" marR="69850" indent="-290195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r</a:t>
            </a:r>
            <a:r>
              <a:rPr sz="3000" spc="-4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380" dirty="0">
                <a:latin typeface="Gill Sans MT"/>
                <a:cs typeface="Gill Sans MT"/>
              </a:rPr>
              <a:t> </a:t>
            </a:r>
            <a:r>
              <a:rPr sz="3000" spc="-30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dCount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each,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i.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.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 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-20" dirty="0">
                <a:latin typeface="Gill Sans MT"/>
                <a:cs typeface="Gill Sans MT"/>
              </a:rPr>
              <a:t>K</a:t>
            </a:r>
            <a:r>
              <a:rPr sz="3000" spc="80" dirty="0">
                <a:latin typeface="Gill Sans MT"/>
                <a:cs typeface="Gill Sans MT"/>
              </a:rPr>
              <a:t>,</a:t>
            </a:r>
            <a:r>
              <a:rPr sz="3000" spc="0" dirty="0">
                <a:latin typeface="Gill Sans MT"/>
                <a:cs typeface="Gill Sans MT"/>
              </a:rPr>
              <a:t>V)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d,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count)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8169" y="4058625"/>
            <a:ext cx="68834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esu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9068" y="4744425"/>
            <a:ext cx="338201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3.</a:t>
            </a:r>
            <a:r>
              <a:rPr sz="3000" spc="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RDDs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20900" y="2997200"/>
            <a:ext cx="6057900" cy="1625600"/>
          </a:xfrm>
          <a:custGeom>
            <a:avLst/>
            <a:gdLst/>
            <a:ahLst/>
            <a:cxnLst/>
            <a:rect l="l" t="t" r="r" b="b"/>
            <a:pathLst>
              <a:path w="6057900" h="1625600">
                <a:moveTo>
                  <a:pt x="0" y="0"/>
                </a:moveTo>
                <a:lnTo>
                  <a:pt x="6057900" y="0"/>
                </a:lnTo>
                <a:lnTo>
                  <a:pt x="60579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99345" y="3247429"/>
            <a:ext cx="5481955" cy="1082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Checkpo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nt:</a:t>
            </a:r>
            <a:endParaRPr sz="3600">
              <a:latin typeface="Gill Sans MT"/>
              <a:cs typeface="Gill Sans MT"/>
            </a:endParaRPr>
          </a:p>
          <a:p>
            <a:pPr marL="12700">
              <a:lnSpc>
                <a:spcPts val="4100"/>
              </a:lnSpc>
            </a:pP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600" spc="-6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ill Sans MT"/>
                <a:cs typeface="Gill Sans MT"/>
              </a:rPr>
              <a:t>ma</a:t>
            </a:r>
            <a:r>
              <a:rPr sz="3600" spc="-7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600" spc="-3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“Spark”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11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3600" spc="-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600" spc="-7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600" spc="-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ds?</a:t>
            </a:r>
            <a:endParaRPr sz="3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8698" y="3394161"/>
            <a:ext cx="497014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22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235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5000" b="1" spc="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33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5000" b="1" spc="2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24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355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48310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05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-6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tt</a:t>
            </a:r>
            <a:r>
              <a:rPr sz="3600" b="1" spc="114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600" b="1" spc="5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252285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0708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0707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0708" y="3302711"/>
            <a:ext cx="825499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0708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0707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0707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0708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0706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0707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0707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0706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0706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10706" y="3302711"/>
            <a:ext cx="825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0407" y="2731215"/>
            <a:ext cx="0" cy="654046"/>
          </a:xfrm>
          <a:custGeom>
            <a:avLst/>
            <a:gdLst/>
            <a:ahLst/>
            <a:cxnLst/>
            <a:rect l="l" t="t" r="r" b="b"/>
            <a:pathLst>
              <a:path h="654046">
                <a:moveTo>
                  <a:pt x="0" y="0"/>
                </a:moveTo>
                <a:lnTo>
                  <a:pt x="0" y="6540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1055" y="2731215"/>
            <a:ext cx="2301" cy="654046"/>
          </a:xfrm>
          <a:custGeom>
            <a:avLst/>
            <a:gdLst/>
            <a:ahLst/>
            <a:cxnLst/>
            <a:rect l="l" t="t" r="r" b="b"/>
            <a:pathLst>
              <a:path w="2301" h="654046">
                <a:moveTo>
                  <a:pt x="0" y="654046"/>
                </a:moveTo>
                <a:lnTo>
                  <a:pt x="23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0991" y="3753568"/>
            <a:ext cx="2072" cy="654046"/>
          </a:xfrm>
          <a:custGeom>
            <a:avLst/>
            <a:gdLst/>
            <a:ahLst/>
            <a:cxnLst/>
            <a:rect l="l" t="t" r="r" b="b"/>
            <a:pathLst>
              <a:path w="2072" h="654046">
                <a:moveTo>
                  <a:pt x="2072" y="65404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0407" y="3753568"/>
            <a:ext cx="0" cy="1327146"/>
          </a:xfrm>
          <a:custGeom>
            <a:avLst/>
            <a:gdLst/>
            <a:ahLst/>
            <a:cxnLst/>
            <a:rect l="l" t="t" r="r" b="b"/>
            <a:pathLst>
              <a:path h="1327146">
                <a:moveTo>
                  <a:pt x="0" y="0"/>
                </a:moveTo>
                <a:lnTo>
                  <a:pt x="0" y="13271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0411" y="3753568"/>
            <a:ext cx="17" cy="654046"/>
          </a:xfrm>
          <a:custGeom>
            <a:avLst/>
            <a:gdLst/>
            <a:ahLst/>
            <a:cxnLst/>
            <a:rect l="l" t="t" r="r" b="b"/>
            <a:pathLst>
              <a:path w="17" h="654046">
                <a:moveTo>
                  <a:pt x="0" y="0"/>
                </a:moveTo>
                <a:lnTo>
                  <a:pt x="17" y="6540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80991" y="3753568"/>
            <a:ext cx="2071" cy="654046"/>
          </a:xfrm>
          <a:custGeom>
            <a:avLst/>
            <a:gdLst/>
            <a:ahLst/>
            <a:cxnLst/>
            <a:rect l="l" t="t" r="r" b="b"/>
            <a:pathLst>
              <a:path w="2071" h="654046">
                <a:moveTo>
                  <a:pt x="0" y="0"/>
                </a:moveTo>
                <a:lnTo>
                  <a:pt x="2071" y="6540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0408" y="3391611"/>
            <a:ext cx="539998" cy="355607"/>
          </a:xfrm>
          <a:custGeom>
            <a:avLst/>
            <a:gdLst/>
            <a:ahLst/>
            <a:cxnLst/>
            <a:rect l="l" t="t" r="r" b="b"/>
            <a:pathLst>
              <a:path w="539998" h="355607">
                <a:moveTo>
                  <a:pt x="0" y="0"/>
                </a:moveTo>
                <a:lnTo>
                  <a:pt x="539998" y="0"/>
                </a:lnTo>
                <a:lnTo>
                  <a:pt x="539998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49657" y="34487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2002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5258" y="43885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2002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5258" y="4591765"/>
            <a:ext cx="166878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Gill Sans MT"/>
                <a:cs typeface="Gill Sans MT"/>
              </a:rPr>
              <a:t>M</a:t>
            </a:r>
            <a:r>
              <a:rPr sz="1400" spc="-25" dirty="0">
                <a:latin typeface="Gill Sans MT"/>
                <a:cs typeface="Gill Sans MT"/>
              </a:rPr>
              <a:t>a</a:t>
            </a:r>
            <a:r>
              <a:rPr sz="1400" spc="-10" dirty="0">
                <a:latin typeface="Gill Sans MT"/>
                <a:cs typeface="Gill Sans MT"/>
              </a:rPr>
              <a:t>pReduce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5" dirty="0">
                <a:latin typeface="Gill Sans MT"/>
                <a:cs typeface="Gill Sans MT"/>
              </a:rPr>
              <a:t>@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0" dirty="0">
                <a:latin typeface="Gill Sans MT"/>
                <a:cs typeface="Gill Sans MT"/>
              </a:rPr>
              <a:t>G</a:t>
            </a:r>
            <a:r>
              <a:rPr sz="1400" spc="-10" dirty="0">
                <a:latin typeface="Gill Sans MT"/>
                <a:cs typeface="Gill Sans MT"/>
              </a:rPr>
              <a:t>oogle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9757" y="2305765"/>
            <a:ext cx="131953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2004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ts val="1600"/>
              </a:lnSpc>
            </a:pPr>
            <a:r>
              <a:rPr sz="1400" spc="-15" dirty="0">
                <a:latin typeface="Gill Sans MT"/>
                <a:cs typeface="Gill Sans MT"/>
              </a:rPr>
              <a:t>M</a:t>
            </a:r>
            <a:r>
              <a:rPr sz="1400" spc="-25" dirty="0">
                <a:latin typeface="Gill Sans MT"/>
                <a:cs typeface="Gill Sans MT"/>
              </a:rPr>
              <a:t>a</a:t>
            </a:r>
            <a:r>
              <a:rPr sz="1400" spc="-10" dirty="0">
                <a:latin typeface="Gill Sans MT"/>
                <a:cs typeface="Gill Sans MT"/>
              </a:rPr>
              <a:t>pReduce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p</a:t>
            </a:r>
            <a:r>
              <a:rPr sz="1400" spc="-25" dirty="0">
                <a:latin typeface="Gill Sans MT"/>
                <a:cs typeface="Gill Sans MT"/>
              </a:rPr>
              <a:t>a</a:t>
            </a:r>
            <a:r>
              <a:rPr sz="1400" spc="0" dirty="0">
                <a:latin typeface="Gill Sans MT"/>
                <a:cs typeface="Gill Sans MT"/>
              </a:rPr>
              <a:t>per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0708" y="5061665"/>
            <a:ext cx="135382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2006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ts val="1600"/>
              </a:lnSpc>
            </a:pPr>
            <a:r>
              <a:rPr sz="1400" spc="-10" dirty="0">
                <a:latin typeface="Gill Sans MT"/>
                <a:cs typeface="Gill Sans MT"/>
              </a:rPr>
              <a:t>Hadoop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5" dirty="0">
                <a:latin typeface="Gill Sans MT"/>
                <a:cs typeface="Gill Sans MT"/>
              </a:rPr>
              <a:t>@</a:t>
            </a:r>
            <a:r>
              <a:rPr sz="1400" spc="-210" dirty="0">
                <a:latin typeface="Gill Sans MT"/>
                <a:cs typeface="Gill Sans MT"/>
              </a:rPr>
              <a:t> </a:t>
            </a:r>
            <a:r>
              <a:rPr sz="1400" spc="-170" dirty="0">
                <a:latin typeface="Gill Sans MT"/>
                <a:cs typeface="Gill Sans MT"/>
              </a:rPr>
              <a:t>Y</a:t>
            </a:r>
            <a:r>
              <a:rPr sz="1400" spc="-10" dirty="0">
                <a:latin typeface="Gill Sans MT"/>
                <a:cs typeface="Gill Sans MT"/>
              </a:rPr>
              <a:t>ahoo!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10407" y="3391611"/>
            <a:ext cx="540001" cy="355607"/>
          </a:xfrm>
          <a:custGeom>
            <a:avLst/>
            <a:gdLst/>
            <a:ahLst/>
            <a:cxnLst/>
            <a:rect l="l" t="t" r="r" b="b"/>
            <a:pathLst>
              <a:path w="540001" h="355607">
                <a:moveTo>
                  <a:pt x="0" y="0"/>
                </a:moveTo>
                <a:lnTo>
                  <a:pt x="540001" y="0"/>
                </a:lnTo>
                <a:lnTo>
                  <a:pt x="540001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0408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0408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29657" y="34487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2004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90408" y="3391611"/>
            <a:ext cx="539998" cy="355607"/>
          </a:xfrm>
          <a:custGeom>
            <a:avLst/>
            <a:gdLst/>
            <a:ahLst/>
            <a:cxnLst/>
            <a:rect l="l" t="t" r="r" b="b"/>
            <a:pathLst>
              <a:path w="539998" h="355607">
                <a:moveTo>
                  <a:pt x="0" y="0"/>
                </a:moveTo>
                <a:lnTo>
                  <a:pt x="539998" y="0"/>
                </a:lnTo>
                <a:lnTo>
                  <a:pt x="539998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90408" y="3391611"/>
            <a:ext cx="539998" cy="355607"/>
          </a:xfrm>
          <a:custGeom>
            <a:avLst/>
            <a:gdLst/>
            <a:ahLst/>
            <a:cxnLst/>
            <a:rect l="l" t="t" r="r" b="b"/>
            <a:pathLst>
              <a:path w="539998" h="355607">
                <a:moveTo>
                  <a:pt x="0" y="0"/>
                </a:moveTo>
                <a:lnTo>
                  <a:pt x="539998" y="0"/>
                </a:lnTo>
                <a:lnTo>
                  <a:pt x="539998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3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909658" y="34487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2006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7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0408" y="3391611"/>
            <a:ext cx="539998" cy="355607"/>
          </a:xfrm>
          <a:custGeom>
            <a:avLst/>
            <a:gdLst/>
            <a:ahLst/>
            <a:cxnLst/>
            <a:rect l="l" t="t" r="r" b="b"/>
            <a:pathLst>
              <a:path w="539998" h="355607">
                <a:moveTo>
                  <a:pt x="0" y="0"/>
                </a:moveTo>
                <a:lnTo>
                  <a:pt x="539998" y="0"/>
                </a:lnTo>
                <a:lnTo>
                  <a:pt x="539998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989657" y="34487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2008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50406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5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9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9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069656" y="34487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2010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530407" y="3391611"/>
            <a:ext cx="539998" cy="355607"/>
          </a:xfrm>
          <a:custGeom>
            <a:avLst/>
            <a:gdLst/>
            <a:ahLst/>
            <a:cxnLst/>
            <a:rect l="l" t="t" r="r" b="b"/>
            <a:pathLst>
              <a:path w="539998" h="355607">
                <a:moveTo>
                  <a:pt x="0" y="0"/>
                </a:moveTo>
                <a:lnTo>
                  <a:pt x="539998" y="0"/>
                </a:lnTo>
                <a:lnTo>
                  <a:pt x="539998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30408" y="3391611"/>
            <a:ext cx="539998" cy="355607"/>
          </a:xfrm>
          <a:custGeom>
            <a:avLst/>
            <a:gdLst/>
            <a:ahLst/>
            <a:cxnLst/>
            <a:rect l="l" t="t" r="r" b="b"/>
            <a:pathLst>
              <a:path w="539998" h="355607">
                <a:moveTo>
                  <a:pt x="0" y="0"/>
                </a:moveTo>
                <a:lnTo>
                  <a:pt x="539998" y="0"/>
                </a:lnTo>
                <a:lnTo>
                  <a:pt x="539998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70406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7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149656" y="34487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2012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10406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1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50406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50407" y="3391611"/>
            <a:ext cx="540000" cy="355607"/>
          </a:xfrm>
          <a:custGeom>
            <a:avLst/>
            <a:gdLst/>
            <a:ahLst/>
            <a:cxnLst/>
            <a:rect l="l" t="t" r="r" b="b"/>
            <a:pathLst>
              <a:path w="540000" h="355607">
                <a:moveTo>
                  <a:pt x="0" y="0"/>
                </a:moveTo>
                <a:lnTo>
                  <a:pt x="540000" y="0"/>
                </a:lnTo>
                <a:lnTo>
                  <a:pt x="540000" y="355607"/>
                </a:lnTo>
                <a:lnTo>
                  <a:pt x="0" y="35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229657" y="34487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2014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75607" y="4388565"/>
            <a:ext cx="381000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2014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75607" y="4591765"/>
            <a:ext cx="1685289" cy="22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Gill Sans MT"/>
                <a:cs typeface="Gill Sans MT"/>
              </a:rPr>
              <a:t>Apache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Spark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top-l</a:t>
            </a:r>
            <a:r>
              <a:rPr sz="1400" spc="-25" dirty="0">
                <a:latin typeface="Gill Sans MT"/>
                <a:cs typeface="Gill Sans MT"/>
              </a:rPr>
              <a:t>e</a:t>
            </a:r>
            <a:r>
              <a:rPr sz="1400" spc="-40" dirty="0">
                <a:latin typeface="Gill Sans MT"/>
                <a:cs typeface="Gill Sans MT"/>
              </a:rPr>
              <a:t>v</a:t>
            </a:r>
            <a:r>
              <a:rPr sz="1400" spc="0" dirty="0">
                <a:latin typeface="Gill Sans MT"/>
                <a:cs typeface="Gill Sans MT"/>
              </a:rPr>
              <a:t>el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19356" y="2305765"/>
            <a:ext cx="884555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2010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ts val="1600"/>
              </a:lnSpc>
            </a:pPr>
            <a:r>
              <a:rPr sz="1400" spc="-10" dirty="0">
                <a:latin typeface="Gill Sans MT"/>
                <a:cs typeface="Gill Sans MT"/>
              </a:rPr>
              <a:t>Spark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p</a:t>
            </a:r>
            <a:r>
              <a:rPr sz="1400" spc="-25" dirty="0">
                <a:latin typeface="Gill Sans MT"/>
                <a:cs typeface="Gill Sans MT"/>
              </a:rPr>
              <a:t>a</a:t>
            </a:r>
            <a:r>
              <a:rPr sz="1400" spc="0" dirty="0">
                <a:latin typeface="Gill Sans MT"/>
                <a:cs typeface="Gill Sans MT"/>
              </a:rPr>
              <a:t>per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80206" y="4388565"/>
            <a:ext cx="119888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2008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ts val="1600"/>
              </a:lnSpc>
            </a:pPr>
            <a:r>
              <a:rPr sz="1400" spc="-10" dirty="0">
                <a:latin typeface="Gill Sans MT"/>
                <a:cs typeface="Gill Sans MT"/>
              </a:rPr>
              <a:t>Hadoop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0" dirty="0">
                <a:latin typeface="Gill Sans MT"/>
                <a:cs typeface="Gill Sans MT"/>
              </a:rPr>
              <a:t>Summit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Map</a:t>
            </a:r>
            <a:r>
              <a:rPr sz="2200" i="1" spc="-15" dirty="0">
                <a:latin typeface="Gill Sans MT"/>
                <a:cs typeface="Gill Sans MT"/>
              </a:rPr>
              <a:t>Redu</a:t>
            </a:r>
            <a:r>
              <a:rPr sz="2200" i="1" spc="-10" dirty="0">
                <a:latin typeface="Gill Sans MT"/>
                <a:cs typeface="Gill Sans MT"/>
              </a:rPr>
              <a:t>ce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0" y="1367007"/>
            <a:ext cx="7024370" cy="5680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Gill Sans MT"/>
                <a:cs typeface="Gill Sans MT"/>
              </a:rPr>
              <a:t>ci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ca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1979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–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b="1" spc="-140" dirty="0">
                <a:latin typeface="Gill Sans MT"/>
                <a:cs typeface="Gill Sans MT"/>
              </a:rPr>
              <a:t>S</a:t>
            </a:r>
            <a:r>
              <a:rPr sz="1900" b="1" spc="-90" dirty="0">
                <a:latin typeface="Gill Sans MT"/>
                <a:cs typeface="Gill Sans MT"/>
              </a:rPr>
              <a:t>ta</a:t>
            </a:r>
            <a:r>
              <a:rPr sz="1900" b="1" spc="-100" dirty="0">
                <a:latin typeface="Gill Sans MT"/>
                <a:cs typeface="Gill Sans MT"/>
              </a:rPr>
              <a:t>n</a:t>
            </a:r>
            <a:r>
              <a:rPr sz="1900" b="1" spc="-60" dirty="0">
                <a:latin typeface="Gill Sans MT"/>
                <a:cs typeface="Gill Sans MT"/>
              </a:rPr>
              <a:t>f</a:t>
            </a:r>
            <a:r>
              <a:rPr sz="1900" b="1" spc="-50" dirty="0">
                <a:latin typeface="Gill Sans MT"/>
                <a:cs typeface="Gill Sans MT"/>
              </a:rPr>
              <a:t>o</a:t>
            </a:r>
            <a:r>
              <a:rPr sz="1900" b="1" spc="-100" dirty="0">
                <a:latin typeface="Gill Sans MT"/>
                <a:cs typeface="Gill Sans MT"/>
              </a:rPr>
              <a:t>r</a:t>
            </a:r>
            <a:r>
              <a:rPr sz="1900" b="1" spc="-80" dirty="0">
                <a:latin typeface="Gill Sans MT"/>
                <a:cs typeface="Gill Sans MT"/>
              </a:rPr>
              <a:t>d</a:t>
            </a:r>
            <a:r>
              <a:rPr sz="1900" spc="-8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b="1" spc="-100" dirty="0">
                <a:latin typeface="Gill Sans MT"/>
                <a:cs typeface="Gill Sans MT"/>
              </a:rPr>
              <a:t>MIT</a:t>
            </a:r>
            <a:r>
              <a:rPr sz="1900" spc="-10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b="1" spc="-90" dirty="0">
                <a:latin typeface="Gill Sans MT"/>
                <a:cs typeface="Gill Sans MT"/>
              </a:rPr>
              <a:t>C</a:t>
            </a:r>
            <a:r>
              <a:rPr sz="1900" b="1" spc="-114" dirty="0">
                <a:latin typeface="Gill Sans MT"/>
                <a:cs typeface="Gill Sans MT"/>
              </a:rPr>
              <a:t>MU</a:t>
            </a:r>
            <a:r>
              <a:rPr sz="1900" spc="-114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et</a:t>
            </a:r>
            <a:r>
              <a:rPr sz="1900" spc="35" dirty="0">
                <a:latin typeface="Gill Sans MT"/>
                <a:cs typeface="Gill Sans MT"/>
              </a:rPr>
              <a:t>c</a:t>
            </a:r>
            <a:r>
              <a:rPr sz="1900" spc="0" dirty="0">
                <a:latin typeface="Gill Sans MT"/>
                <a:cs typeface="Gill Sans MT"/>
              </a:rPr>
              <a:t>.</a:t>
            </a:r>
            <a:endParaRPr sz="1900">
              <a:latin typeface="Gill Sans MT"/>
              <a:cs typeface="Gill Sans MT"/>
            </a:endParaRPr>
          </a:p>
          <a:p>
            <a:pPr marL="79375">
              <a:lnSpc>
                <a:spcPts val="2135"/>
              </a:lnSpc>
            </a:pPr>
            <a:r>
              <a:rPr sz="1900" spc="-10" dirty="0">
                <a:latin typeface="Gill Sans MT"/>
                <a:cs typeface="Gill Sans MT"/>
              </a:rPr>
              <a:t>set/list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operations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in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LIS</a:t>
            </a:r>
            <a:r>
              <a:rPr sz="1900" spc="-295" dirty="0">
                <a:latin typeface="Gill Sans MT"/>
                <a:cs typeface="Gill Sans MT"/>
              </a:rPr>
              <a:t>P</a:t>
            </a:r>
            <a:r>
              <a:rPr sz="1900" spc="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5" dirty="0">
                <a:latin typeface="Gill Sans MT"/>
                <a:cs typeface="Gill Sans MT"/>
              </a:rPr>
              <a:t>ol</a:t>
            </a:r>
            <a:r>
              <a:rPr sz="1900" spc="-10" dirty="0">
                <a:latin typeface="Gill Sans MT"/>
                <a:cs typeface="Gill Sans MT"/>
              </a:rPr>
              <a:t>og,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et</a:t>
            </a:r>
            <a:r>
              <a:rPr sz="1900" spc="35" dirty="0">
                <a:latin typeface="Gill Sans MT"/>
                <a:cs typeface="Gill Sans MT"/>
              </a:rPr>
              <a:t>c</a:t>
            </a:r>
            <a:r>
              <a:rPr sz="1900" spc="0" dirty="0">
                <a:latin typeface="Gill Sans MT"/>
                <a:cs typeface="Gill Sans MT"/>
              </a:rPr>
              <a:t>.,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or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parallel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ocessing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140" dirty="0">
                <a:solidFill>
                  <a:srgbClr val="0433FF"/>
                </a:solidFill>
                <a:latin typeface="Gill Sans MT"/>
                <a:cs typeface="Gill Sans MT"/>
              </a:rPr>
              <a:t>www-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an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235" dirty="0">
                <a:solidFill>
                  <a:srgbClr val="0433FF"/>
                </a:solidFill>
                <a:latin typeface="Gill Sans MT"/>
                <a:cs typeface="Gill Sans MT"/>
              </a:rPr>
              <a:t>y/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li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5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900" dirty="0">
                <a:latin typeface="Gill Sans MT"/>
                <a:cs typeface="Gill Sans MT"/>
              </a:rPr>
              <a:t>ci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ca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2004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–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b="1" spc="-110" dirty="0">
                <a:latin typeface="Gill Sans MT"/>
                <a:cs typeface="Gill Sans MT"/>
              </a:rPr>
              <a:t>G</a:t>
            </a:r>
            <a:r>
              <a:rPr sz="1900" b="1" spc="-50" dirty="0">
                <a:latin typeface="Gill Sans MT"/>
                <a:cs typeface="Gill Sans MT"/>
              </a:rPr>
              <a:t>oo</a:t>
            </a:r>
            <a:r>
              <a:rPr sz="1900" b="1" spc="-105" dirty="0">
                <a:latin typeface="Gill Sans MT"/>
                <a:cs typeface="Gill Sans MT"/>
              </a:rPr>
              <a:t>g</a:t>
            </a:r>
            <a:r>
              <a:rPr sz="1900" b="1" spc="-65" dirty="0">
                <a:latin typeface="Gill Sans MT"/>
                <a:cs typeface="Gill Sans MT"/>
              </a:rPr>
              <a:t>le</a:t>
            </a:r>
            <a:endParaRPr sz="1900">
              <a:latin typeface="Gill Sans MT"/>
              <a:cs typeface="Gill Sans MT"/>
            </a:endParaRPr>
          </a:p>
          <a:p>
            <a:pPr marL="12700" marR="1751330" indent="66675">
              <a:lnSpc>
                <a:spcPct val="97000"/>
              </a:lnSpc>
              <a:spcBef>
                <a:spcPts val="85"/>
              </a:spcBef>
            </a:pPr>
            <a:r>
              <a:rPr sz="1900" i="1" dirty="0">
                <a:latin typeface="Gill Sans MT"/>
                <a:cs typeface="Gill Sans MT"/>
              </a:rPr>
              <a:t>Map</a:t>
            </a:r>
            <a:r>
              <a:rPr sz="1900" i="1" spc="-10" dirty="0">
                <a:latin typeface="Gill Sans MT"/>
                <a:cs typeface="Gill Sans MT"/>
              </a:rPr>
              <a:t>Reduce:</a:t>
            </a:r>
            <a:r>
              <a:rPr sz="1900" i="1" spc="-19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Simp</a:t>
            </a:r>
            <a:r>
              <a:rPr sz="1900" i="1" spc="5" dirty="0">
                <a:latin typeface="Gill Sans MT"/>
                <a:cs typeface="Gill Sans MT"/>
              </a:rPr>
              <a:t>lified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5" dirty="0">
                <a:latin typeface="Gill Sans MT"/>
                <a:cs typeface="Gill Sans MT"/>
              </a:rPr>
              <a:t>Da</a:t>
            </a:r>
            <a:r>
              <a:rPr sz="1900" i="1" spc="-10" dirty="0">
                <a:latin typeface="Gill Sans MT"/>
                <a:cs typeface="Gill Sans MT"/>
              </a:rPr>
              <a:t>ta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P</a:t>
            </a:r>
            <a:r>
              <a:rPr sz="1900" i="1" spc="-50" dirty="0">
                <a:latin typeface="Gill Sans MT"/>
                <a:cs typeface="Gill Sans MT"/>
              </a:rPr>
              <a:t>r</a:t>
            </a:r>
            <a:r>
              <a:rPr sz="1900" i="1" spc="0" dirty="0">
                <a:latin typeface="Gill Sans MT"/>
                <a:cs typeface="Gill Sans MT"/>
              </a:rPr>
              <a:t>o</a:t>
            </a:r>
            <a:r>
              <a:rPr sz="1900" i="1" spc="-10" dirty="0">
                <a:latin typeface="Gill Sans MT"/>
                <a:cs typeface="Gill Sans MT"/>
              </a:rPr>
              <a:t>cessing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on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La</a:t>
            </a:r>
            <a:r>
              <a:rPr sz="1900" i="1" spc="-10" dirty="0">
                <a:latin typeface="Gill Sans MT"/>
                <a:cs typeface="Gill Sans MT"/>
              </a:rPr>
              <a:t>r</a:t>
            </a:r>
            <a:r>
              <a:rPr sz="1900" i="1" spc="-40" dirty="0">
                <a:latin typeface="Gill Sans MT"/>
                <a:cs typeface="Gill Sans MT"/>
              </a:rPr>
              <a:t>g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5" dirty="0">
                <a:latin typeface="Gill Sans MT"/>
                <a:cs typeface="Gill Sans MT"/>
              </a:rPr>
              <a:t>Clu</a:t>
            </a:r>
            <a:r>
              <a:rPr sz="1900" i="1" spc="-10" dirty="0">
                <a:latin typeface="Gill Sans MT"/>
                <a:cs typeface="Gill Sans MT"/>
              </a:rPr>
              <a:t>ste</a:t>
            </a:r>
            <a:r>
              <a:rPr sz="1900" i="1" spc="25" dirty="0">
                <a:latin typeface="Gill Sans MT"/>
                <a:cs typeface="Gill Sans MT"/>
              </a:rPr>
              <a:t>r</a:t>
            </a:r>
            <a:r>
              <a:rPr sz="1900" i="1" spc="0" dirty="0">
                <a:latin typeface="Gill Sans MT"/>
                <a:cs typeface="Gill Sans MT"/>
              </a:rPr>
              <a:t>s </a:t>
            </a:r>
            <a:r>
              <a:rPr sz="1900" spc="-40" dirty="0">
                <a:latin typeface="Gill Sans MT"/>
                <a:cs typeface="Gill Sans MT"/>
              </a:rPr>
              <a:t>J</a:t>
            </a:r>
            <a:r>
              <a:rPr sz="1900" spc="0" dirty="0">
                <a:latin typeface="Gill Sans MT"/>
                <a:cs typeface="Gill Sans MT"/>
              </a:rPr>
              <a:t>eff</a:t>
            </a:r>
            <a:r>
              <a:rPr sz="1900" spc="-40" dirty="0">
                <a:latin typeface="Gill Sans MT"/>
                <a:cs typeface="Gill Sans MT"/>
              </a:rPr>
              <a:t>r</a:t>
            </a:r>
            <a:r>
              <a:rPr sz="1900" spc="-30" dirty="0">
                <a:latin typeface="Gill Sans MT"/>
                <a:cs typeface="Gill Sans MT"/>
              </a:rPr>
              <a:t>e</a:t>
            </a:r>
            <a:r>
              <a:rPr sz="1900" spc="-10" dirty="0">
                <a:latin typeface="Gill Sans MT"/>
                <a:cs typeface="Gill Sans MT"/>
              </a:rPr>
              <a:t>y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Dean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and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Sanj</a:t>
            </a:r>
            <a:r>
              <a:rPr sz="1900" spc="-90" dirty="0">
                <a:latin typeface="Gill Sans MT"/>
                <a:cs typeface="Gill Sans MT"/>
              </a:rPr>
              <a:t>a</a:t>
            </a:r>
            <a:r>
              <a:rPr sz="1900" spc="-10" dirty="0">
                <a:latin typeface="Gill Sans MT"/>
                <a:cs typeface="Gill Sans MT"/>
              </a:rPr>
              <a:t>y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G</a:t>
            </a:r>
            <a:r>
              <a:rPr sz="1900" spc="-15" dirty="0">
                <a:latin typeface="Gill Sans MT"/>
                <a:cs typeface="Gill Sans MT"/>
              </a:rPr>
              <a:t>hem</a:t>
            </a:r>
            <a:r>
              <a:rPr sz="1900" spc="-80" dirty="0">
                <a:latin typeface="Gill Sans MT"/>
                <a:cs typeface="Gill Sans MT"/>
              </a:rPr>
              <a:t>a</a:t>
            </a:r>
            <a:r>
              <a:rPr sz="1900" spc="0" dirty="0">
                <a:latin typeface="Gill Sans MT"/>
                <a:cs typeface="Gill Sans MT"/>
              </a:rPr>
              <a:t>w</a:t>
            </a:r>
            <a:r>
              <a:rPr sz="1900" spc="-10" dirty="0">
                <a:latin typeface="Gill Sans MT"/>
                <a:cs typeface="Gill Sans MT"/>
              </a:rPr>
              <a:t>at 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go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10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ap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10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900" dirty="0">
                <a:latin typeface="Gill Sans MT"/>
                <a:cs typeface="Gill Sans MT"/>
              </a:rPr>
              <a:t>ci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ca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2006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–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b="1" spc="-95" dirty="0">
                <a:latin typeface="Gill Sans MT"/>
                <a:cs typeface="Gill Sans MT"/>
              </a:rPr>
              <a:t>Ap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80" dirty="0">
                <a:latin typeface="Gill Sans MT"/>
                <a:cs typeface="Gill Sans MT"/>
              </a:rPr>
              <a:t>che</a:t>
            </a:r>
            <a:endParaRPr sz="1900">
              <a:latin typeface="Gill Sans MT"/>
              <a:cs typeface="Gill Sans MT"/>
            </a:endParaRPr>
          </a:p>
          <a:p>
            <a:pPr marL="12700" marR="2731135" indent="66675">
              <a:lnSpc>
                <a:spcPct val="97000"/>
              </a:lnSpc>
              <a:spcBef>
                <a:spcPts val="85"/>
              </a:spcBef>
            </a:pPr>
            <a:r>
              <a:rPr sz="1900" i="1" dirty="0">
                <a:latin typeface="Gill Sans MT"/>
                <a:cs typeface="Gill Sans MT"/>
              </a:rPr>
              <a:t>Hadoo</a:t>
            </a:r>
            <a:r>
              <a:rPr sz="1900" i="1" spc="-5" dirty="0">
                <a:latin typeface="Gill Sans MT"/>
                <a:cs typeface="Gill Sans MT"/>
              </a:rPr>
              <a:t>p</a:t>
            </a:r>
            <a:r>
              <a:rPr sz="1900" spc="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ori</a:t>
            </a:r>
            <a:r>
              <a:rPr sz="1900" spc="-10" dirty="0">
                <a:latin typeface="Gill Sans MT"/>
                <a:cs typeface="Gill Sans MT"/>
              </a:rPr>
              <a:t>ginating</a:t>
            </a:r>
            <a:r>
              <a:rPr sz="1900" spc="-5" dirty="0">
                <a:latin typeface="Gill Sans MT"/>
                <a:cs typeface="Gill Sans MT"/>
              </a:rPr>
              <a:t> f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5" dirty="0">
                <a:latin typeface="Gill Sans MT"/>
                <a:cs typeface="Gill Sans MT"/>
              </a:rPr>
              <a:t>om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the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Nutch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5" dirty="0">
                <a:latin typeface="Gill Sans MT"/>
                <a:cs typeface="Gill Sans MT"/>
              </a:rPr>
              <a:t>oject Doug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Cutt</a:t>
            </a:r>
            <a:r>
              <a:rPr sz="1900" spc="-5" dirty="0">
                <a:latin typeface="Gill Sans MT"/>
                <a:cs typeface="Gill Sans MT"/>
              </a:rPr>
              <a:t>i</a:t>
            </a:r>
            <a:r>
              <a:rPr sz="1900" spc="-10" dirty="0">
                <a:latin typeface="Gill Sans MT"/>
                <a:cs typeface="Gill Sans MT"/>
              </a:rPr>
              <a:t>ng 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fi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pd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900" dirty="0">
                <a:latin typeface="Gill Sans MT"/>
                <a:cs typeface="Gill Sans MT"/>
              </a:rPr>
              <a:t>ci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ca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2008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–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b="1" spc="-265" dirty="0">
                <a:latin typeface="Gill Sans MT"/>
                <a:cs typeface="Gill Sans MT"/>
              </a:rPr>
              <a:t>Y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70" dirty="0">
                <a:latin typeface="Gill Sans MT"/>
                <a:cs typeface="Gill Sans MT"/>
              </a:rPr>
              <a:t>h</a:t>
            </a:r>
            <a:r>
              <a:rPr sz="1900" b="1" spc="-75" dirty="0">
                <a:latin typeface="Gill Sans MT"/>
                <a:cs typeface="Gill Sans MT"/>
              </a:rPr>
              <a:t>o</a:t>
            </a:r>
            <a:r>
              <a:rPr sz="1900" b="1" spc="-50" dirty="0">
                <a:latin typeface="Gill Sans MT"/>
                <a:cs typeface="Gill Sans MT"/>
              </a:rPr>
              <a:t>o</a:t>
            </a:r>
            <a:endParaRPr sz="1900">
              <a:latin typeface="Gill Sans MT"/>
              <a:cs typeface="Gill Sans MT"/>
            </a:endParaRPr>
          </a:p>
          <a:p>
            <a:pPr marL="12700" marR="4041140" indent="66675">
              <a:lnSpc>
                <a:spcPct val="97000"/>
              </a:lnSpc>
              <a:spcBef>
                <a:spcPts val="85"/>
              </a:spcBef>
            </a:pPr>
            <a:r>
              <a:rPr sz="1900" spc="-40" dirty="0">
                <a:latin typeface="Gill Sans MT"/>
                <a:cs typeface="Gill Sans MT"/>
              </a:rPr>
              <a:t>w</a:t>
            </a:r>
            <a:r>
              <a:rPr sz="1900" spc="0" dirty="0">
                <a:latin typeface="Gill Sans MT"/>
                <a:cs typeface="Gill Sans MT"/>
              </a:rPr>
              <a:t>eb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scale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sea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ch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i</a:t>
            </a:r>
            <a:r>
              <a:rPr sz="1900" spc="-10" dirty="0">
                <a:latin typeface="Gill Sans MT"/>
                <a:cs typeface="Gill Sans MT"/>
              </a:rPr>
              <a:t>ndexing </a:t>
            </a:r>
            <a:r>
              <a:rPr sz="1900" i="1" spc="-10" dirty="0">
                <a:latin typeface="Gill Sans MT"/>
                <a:cs typeface="Gill Sans MT"/>
              </a:rPr>
              <a:t>Hadoop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Summ</a:t>
            </a:r>
            <a:r>
              <a:rPr sz="1900" i="1" spc="-5" dirty="0">
                <a:latin typeface="Gill Sans MT"/>
                <a:cs typeface="Gill Sans MT"/>
              </a:rPr>
              <a:t>it</a:t>
            </a:r>
            <a:r>
              <a:rPr sz="1900" spc="-5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HUG,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et</a:t>
            </a:r>
            <a:r>
              <a:rPr sz="1900" spc="35" dirty="0">
                <a:latin typeface="Gill Sans MT"/>
                <a:cs typeface="Gill Sans MT"/>
              </a:rPr>
              <a:t>c</a:t>
            </a:r>
            <a:r>
              <a:rPr sz="1900" spc="0" dirty="0">
                <a:latin typeface="Gill Sans MT"/>
                <a:cs typeface="Gill Sans MT"/>
              </a:rPr>
              <a:t>.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-4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900" dirty="0">
                <a:latin typeface="Gill Sans MT"/>
                <a:cs typeface="Gill Sans MT"/>
              </a:rPr>
              <a:t>ci</a:t>
            </a:r>
            <a:r>
              <a:rPr sz="1900" spc="-60" dirty="0">
                <a:latin typeface="Gill Sans MT"/>
                <a:cs typeface="Gill Sans MT"/>
              </a:rPr>
              <a:t>r</a:t>
            </a:r>
            <a:r>
              <a:rPr sz="1900" spc="-10" dirty="0">
                <a:latin typeface="Gill Sans MT"/>
                <a:cs typeface="Gill Sans MT"/>
              </a:rPr>
              <a:t>ca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2009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–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220" dirty="0">
                <a:latin typeface="Gill Sans MT"/>
                <a:cs typeface="Gill Sans MT"/>
              </a:rPr>
              <a:t>m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90" dirty="0">
                <a:latin typeface="Gill Sans MT"/>
                <a:cs typeface="Gill Sans MT"/>
              </a:rPr>
              <a:t>z</a:t>
            </a:r>
            <a:r>
              <a:rPr sz="1900" b="1" spc="-50" dirty="0">
                <a:latin typeface="Gill Sans MT"/>
                <a:cs typeface="Gill Sans MT"/>
              </a:rPr>
              <a:t>o</a:t>
            </a:r>
            <a:r>
              <a:rPr sz="1900" b="1" spc="-90" dirty="0">
                <a:latin typeface="Gill Sans MT"/>
                <a:cs typeface="Gill Sans MT"/>
              </a:rPr>
              <a:t>n</a:t>
            </a:r>
            <a:r>
              <a:rPr sz="1900" b="1" spc="-114" dirty="0">
                <a:latin typeface="Gill Sans MT"/>
                <a:cs typeface="Gill Sans MT"/>
              </a:rPr>
              <a:t> </a:t>
            </a:r>
            <a:r>
              <a:rPr sz="1900" b="1" spc="-260" dirty="0">
                <a:latin typeface="Gill Sans MT"/>
                <a:cs typeface="Gill Sans MT"/>
              </a:rPr>
              <a:t>A</a:t>
            </a:r>
            <a:r>
              <a:rPr sz="1900" b="1" spc="-200" dirty="0">
                <a:latin typeface="Gill Sans MT"/>
                <a:cs typeface="Gill Sans MT"/>
              </a:rPr>
              <a:t>W</a:t>
            </a:r>
            <a:r>
              <a:rPr sz="1900" b="1" spc="-140" dirty="0">
                <a:latin typeface="Gill Sans MT"/>
                <a:cs typeface="Gill Sans MT"/>
              </a:rPr>
              <a:t>S</a:t>
            </a:r>
            <a:endParaRPr sz="1900">
              <a:latin typeface="Gill Sans MT"/>
              <a:cs typeface="Gill Sans MT"/>
            </a:endParaRPr>
          </a:p>
          <a:p>
            <a:pPr marL="79375">
              <a:lnSpc>
                <a:spcPct val="100000"/>
              </a:lnSpc>
              <a:spcBef>
                <a:spcPts val="20"/>
              </a:spcBef>
            </a:pPr>
            <a:r>
              <a:rPr sz="1900" dirty="0">
                <a:latin typeface="Gill Sans MT"/>
                <a:cs typeface="Gill Sans MT"/>
              </a:rPr>
              <a:t>El</a:t>
            </a:r>
            <a:r>
              <a:rPr sz="1900" spc="-10" dirty="0">
                <a:latin typeface="Gill Sans MT"/>
                <a:cs typeface="Gill Sans MT"/>
              </a:rPr>
              <a:t>astic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M</a:t>
            </a:r>
            <a:r>
              <a:rPr sz="1900" spc="-30" dirty="0">
                <a:latin typeface="Gill Sans MT"/>
                <a:cs typeface="Gill Sans MT"/>
              </a:rPr>
              <a:t>a</a:t>
            </a:r>
            <a:r>
              <a:rPr sz="1900" spc="-10" dirty="0">
                <a:latin typeface="Gill Sans MT"/>
                <a:cs typeface="Gill Sans MT"/>
              </a:rPr>
              <a:t>pReduce</a:t>
            </a:r>
            <a:endParaRPr sz="1900">
              <a:latin typeface="Gill Sans MT"/>
              <a:cs typeface="Gill Sans MT"/>
            </a:endParaRPr>
          </a:p>
          <a:p>
            <a:pPr marL="79375">
              <a:lnSpc>
                <a:spcPts val="2135"/>
              </a:lnSpc>
            </a:pPr>
            <a:r>
              <a:rPr sz="1900" spc="-15" dirty="0">
                <a:latin typeface="Gill Sans MT"/>
                <a:cs typeface="Gill Sans MT"/>
              </a:rPr>
              <a:t>Hadoop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modi</a:t>
            </a:r>
            <a:r>
              <a:rPr sz="1900" spc="10" dirty="0">
                <a:latin typeface="Gill Sans MT"/>
                <a:cs typeface="Gill Sans MT"/>
              </a:rPr>
              <a:t>fied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or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EC2/S3,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pl</a:t>
            </a:r>
            <a:r>
              <a:rPr sz="1900" spc="-10" dirty="0">
                <a:latin typeface="Gill Sans MT"/>
                <a:cs typeface="Gill Sans MT"/>
              </a:rPr>
              <a:t>us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suppo</a:t>
            </a:r>
            <a:r>
              <a:rPr sz="1900" spc="25" dirty="0">
                <a:latin typeface="Gill Sans MT"/>
                <a:cs typeface="Gill Sans MT"/>
              </a:rPr>
              <a:t>r</a:t>
            </a:r>
            <a:r>
              <a:rPr sz="1900" spc="0" dirty="0">
                <a:latin typeface="Gill Sans MT"/>
                <a:cs typeface="Gill Sans MT"/>
              </a:rPr>
              <a:t>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or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Hi</a:t>
            </a:r>
            <a:r>
              <a:rPr sz="1900" spc="-50" dirty="0">
                <a:latin typeface="Gill Sans MT"/>
                <a:cs typeface="Gill Sans MT"/>
              </a:rPr>
              <a:t>v</a:t>
            </a:r>
            <a:r>
              <a:rPr sz="1900" spc="35" dirty="0">
                <a:latin typeface="Gill Sans MT"/>
                <a:cs typeface="Gill Sans MT"/>
              </a:rPr>
              <a:t>e</a:t>
            </a:r>
            <a:r>
              <a:rPr sz="1900" spc="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Pig,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Cascading,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et</a:t>
            </a:r>
            <a:r>
              <a:rPr sz="1900" spc="35" dirty="0">
                <a:latin typeface="Gill Sans MT"/>
                <a:cs typeface="Gill Sans MT"/>
              </a:rPr>
              <a:t>c</a:t>
            </a:r>
            <a:r>
              <a:rPr sz="1900" spc="0" dirty="0">
                <a:latin typeface="Gill Sans MT"/>
                <a:cs typeface="Gill Sans MT"/>
              </a:rPr>
              <a:t>.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ws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z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ap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638925" cy="1576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pen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scuss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31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635635" marR="12700">
              <a:lnSpc>
                <a:spcPts val="3400"/>
              </a:lnSpc>
            </a:pPr>
            <a:r>
              <a:rPr sz="3000" i="1" spc="-20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num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5" dirty="0">
                <a:latin typeface="Gill Sans MT"/>
                <a:cs typeface="Gill Sans MT"/>
              </a:rPr>
              <a:t>te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</a:t>
            </a:r>
            <a:r>
              <a:rPr sz="3000" i="1" spc="-65" dirty="0">
                <a:latin typeface="Gill Sans MT"/>
                <a:cs typeface="Gill Sans MT"/>
              </a:rPr>
              <a:t>e</a:t>
            </a:r>
            <a:r>
              <a:rPr sz="3000" i="1" spc="-15" dirty="0">
                <a:latin typeface="Gill Sans MT"/>
                <a:cs typeface="Gill Sans MT"/>
              </a:rPr>
              <a:t>ve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han</a:t>
            </a: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-15" dirty="0">
                <a:latin typeface="Gill Sans MT"/>
                <a:cs typeface="Gill Sans MT"/>
              </a:rPr>
              <a:t>es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5" dirty="0">
                <a:latin typeface="Gill Sans MT"/>
                <a:cs typeface="Gill Sans MT"/>
              </a:rPr>
              <a:t> da</a:t>
            </a:r>
            <a:r>
              <a:rPr sz="3000" i="1" spc="-10" dirty="0">
                <a:latin typeface="Gill Sans MT"/>
                <a:cs typeface="Gill Sans MT"/>
              </a:rPr>
              <a:t>ta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center</a:t>
            </a:r>
            <a:r>
              <a:rPr sz="3000" i="1" spc="-10" dirty="0">
                <a:latin typeface="Gill Sans MT"/>
                <a:cs typeface="Gill Sans MT"/>
              </a:rPr>
              <a:t> te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-5" dirty="0">
                <a:latin typeface="Gill Sans MT"/>
                <a:cs typeface="Gill Sans MT"/>
              </a:rPr>
              <a:t>hno</a:t>
            </a:r>
            <a:r>
              <a:rPr sz="3000" i="1" spc="0" dirty="0">
                <a:latin typeface="Gill Sans MT"/>
                <a:cs typeface="Gill Sans MT"/>
              </a:rPr>
              <a:t>l</a:t>
            </a:r>
            <a:r>
              <a:rPr sz="3000" i="1" spc="-30" dirty="0">
                <a:latin typeface="Gill Sans MT"/>
                <a:cs typeface="Gill Sans MT"/>
              </a:rPr>
              <a:t>o</a:t>
            </a:r>
            <a:r>
              <a:rPr sz="3000" i="1" spc="-15" dirty="0">
                <a:latin typeface="Gill Sans MT"/>
                <a:cs typeface="Gill Sans MT"/>
              </a:rPr>
              <a:t>gies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sin</a:t>
            </a:r>
            <a:r>
              <a:rPr sz="3000" i="1" spc="-15" dirty="0">
                <a:latin typeface="Gill Sans MT"/>
                <a:cs typeface="Gill Sans MT"/>
              </a:rPr>
              <a:t>ce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2002…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Map</a:t>
            </a:r>
            <a:r>
              <a:rPr sz="2200" i="1" spc="-15" dirty="0">
                <a:latin typeface="Gill Sans MT"/>
                <a:cs typeface="Gill Sans MT"/>
              </a:rPr>
              <a:t>Redu</a:t>
            </a:r>
            <a:r>
              <a:rPr sz="2200" i="1" spc="-10" dirty="0">
                <a:latin typeface="Gill Sans MT"/>
                <a:cs typeface="Gill Sans MT"/>
              </a:rPr>
              <a:t>ce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1100" y="812800"/>
            <a:ext cx="4343400" cy="3807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338" y="1230622"/>
            <a:ext cx="3213342" cy="2410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338" y="1230623"/>
            <a:ext cx="3213342" cy="2410007"/>
          </a:xfrm>
          <a:custGeom>
            <a:avLst/>
            <a:gdLst/>
            <a:ahLst/>
            <a:cxnLst/>
            <a:rect l="l" t="t" r="r" b="b"/>
            <a:pathLst>
              <a:path w="3213342" h="2410007">
                <a:moveTo>
                  <a:pt x="0" y="0"/>
                </a:moveTo>
                <a:lnTo>
                  <a:pt x="3213342" y="0"/>
                </a:lnTo>
                <a:lnTo>
                  <a:pt x="3213342" y="2410007"/>
                </a:lnTo>
                <a:lnTo>
                  <a:pt x="0" y="24100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6600" y="5499100"/>
            <a:ext cx="3238500" cy="1409700"/>
          </a:xfrm>
          <a:custGeom>
            <a:avLst/>
            <a:gdLst/>
            <a:ahLst/>
            <a:cxnLst/>
            <a:rect l="l" t="t" r="r" b="b"/>
            <a:pathLst>
              <a:path w="3238500" h="1409700">
                <a:moveTo>
                  <a:pt x="0" y="0"/>
                </a:moveTo>
                <a:lnTo>
                  <a:pt x="3238500" y="0"/>
                </a:lnTo>
                <a:lnTo>
                  <a:pt x="323850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2164" y="3755333"/>
            <a:ext cx="7957184" cy="3599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">
              <a:lnSpc>
                <a:spcPct val="100000"/>
              </a:lnSpc>
            </a:pPr>
            <a:r>
              <a:rPr sz="1800" i="1" spc="-10" dirty="0">
                <a:latin typeface="Gill Sans MT"/>
                <a:cs typeface="Gill Sans MT"/>
              </a:rPr>
              <a:t>Ri</a:t>
            </a:r>
            <a:r>
              <a:rPr sz="1800" i="1" spc="25" dirty="0">
                <a:latin typeface="Gill Sans MT"/>
                <a:cs typeface="Gill Sans MT"/>
              </a:rPr>
              <a:t>c</a:t>
            </a:r>
            <a:r>
              <a:rPr sz="1800" i="1" spc="0" dirty="0">
                <a:latin typeface="Gill Sans MT"/>
                <a:cs typeface="Gill Sans MT"/>
              </a:rPr>
              <a:t>h</a:t>
            </a:r>
            <a:r>
              <a:rPr sz="1800" i="1" spc="-5" dirty="0">
                <a:latin typeface="Gill Sans MT"/>
                <a:cs typeface="Gill Sans MT"/>
              </a:rPr>
              <a:t> </a:t>
            </a:r>
            <a:r>
              <a:rPr sz="1800" i="1" spc="-40" dirty="0">
                <a:latin typeface="Gill Sans MT"/>
                <a:cs typeface="Gill Sans MT"/>
              </a:rPr>
              <a:t>F</a:t>
            </a:r>
            <a:r>
              <a:rPr sz="1800" i="1" spc="-30" dirty="0">
                <a:latin typeface="Gill Sans MT"/>
                <a:cs typeface="Gill Sans MT"/>
              </a:rPr>
              <a:t>r</a:t>
            </a:r>
            <a:r>
              <a:rPr sz="1800" i="1" spc="-10" dirty="0">
                <a:latin typeface="Gill Sans MT"/>
                <a:cs typeface="Gill Sans MT"/>
              </a:rPr>
              <a:t>eitas</a:t>
            </a:r>
            <a:r>
              <a:rPr sz="1800" spc="-10" dirty="0">
                <a:latin typeface="Gill Sans MT"/>
                <a:cs typeface="Gill Sans MT"/>
              </a:rPr>
              <a:t>,</a:t>
            </a:r>
            <a:r>
              <a:rPr sz="1800" spc="-170" dirty="0">
                <a:latin typeface="Gill Sans MT"/>
                <a:cs typeface="Gill Sans MT"/>
              </a:rPr>
              <a:t>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IBM</a:t>
            </a:r>
            <a:r>
              <a:rPr sz="1500" b="1" spc="2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"/>
              </a:spcBef>
            </a:pPr>
            <a:endParaRPr sz="1300"/>
          </a:p>
          <a:p>
            <a:pPr marL="4558665" marR="12700">
              <a:lnSpc>
                <a:spcPct val="100000"/>
              </a:lnSpc>
            </a:pP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ud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2013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04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ge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and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ili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170" dirty="0">
                <a:solidFill>
                  <a:srgbClr val="0433FF"/>
                </a:solidFill>
                <a:latin typeface="Gill Sans MT"/>
                <a:cs typeface="Gill Sans MT"/>
              </a:rPr>
              <a:t>y-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ap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ts val="500"/>
              </a:lnSpc>
              <a:spcBef>
                <a:spcPts val="39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763135" marR="273685">
              <a:lnSpc>
                <a:spcPts val="3100"/>
              </a:lnSpc>
            </a:pPr>
            <a:r>
              <a:rPr sz="2800" i="1" dirty="0">
                <a:solidFill>
                  <a:srgbClr val="FFFFFF"/>
                </a:solidFill>
                <a:latin typeface="Gill Sans MT"/>
                <a:cs typeface="Gill Sans MT"/>
              </a:rPr>
              <a:t>mea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i="1" spc="-10" dirty="0">
                <a:solidFill>
                  <a:srgbClr val="FFFFFF"/>
                </a:solidFill>
                <a:latin typeface="Gill Sans MT"/>
                <a:cs typeface="Gill Sans MT"/>
              </a:rPr>
              <a:t>il</a:t>
            </a:r>
            <a:r>
              <a:rPr sz="2800" i="1" spc="6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2800" i="1" spc="-2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y 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isks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 ha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ven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’</a:t>
            </a:r>
            <a:r>
              <a:rPr sz="2800" i="1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i="1" spc="4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han</a:t>
            </a:r>
            <a:r>
              <a:rPr sz="2800" i="1" spc="-6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ed 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i="1" spc="-10" dirty="0">
                <a:solidFill>
                  <a:srgbClr val="FFFFFF"/>
                </a:solidFill>
                <a:latin typeface="Gill Sans MT"/>
                <a:cs typeface="Gill Sans MT"/>
              </a:rPr>
              <a:t>ll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ha</a:t>
            </a:r>
            <a:r>
              <a:rPr sz="2800" i="1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i="1" spc="-3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800" i="1" spc="4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i="1" spc="-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800" i="1" spc="0" dirty="0">
                <a:solidFill>
                  <a:srgbClr val="FFFFFF"/>
                </a:solidFill>
                <a:latin typeface="Gill Sans MT"/>
                <a:cs typeface="Gill Sans MT"/>
              </a:rPr>
              <a:t>…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sz="700"/>
          </a:p>
          <a:p>
            <a:pPr marL="12700" marR="3975100">
              <a:lnSpc>
                <a:spcPct val="100000"/>
              </a:lnSpc>
            </a:pP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ge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8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ws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tt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-4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ub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qu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ha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1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hdd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hn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1500" b="1" spc="170" dirty="0">
                <a:solidFill>
                  <a:srgbClr val="0433FF"/>
                </a:solidFill>
                <a:latin typeface="Gill Sans MT"/>
                <a:cs typeface="Gill Sans MT"/>
              </a:rPr>
              <a:t>y-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Map</a:t>
            </a:r>
            <a:r>
              <a:rPr sz="2200" i="1" spc="-15" dirty="0">
                <a:latin typeface="Gill Sans MT"/>
                <a:cs typeface="Gill Sans MT"/>
              </a:rPr>
              <a:t>Redu</a:t>
            </a:r>
            <a:r>
              <a:rPr sz="2200" i="1" spc="-10" dirty="0">
                <a:latin typeface="Gill Sans MT"/>
                <a:cs typeface="Gill Sans MT"/>
              </a:rPr>
              <a:t>ce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6812" y="4336981"/>
            <a:ext cx="3065212" cy="2413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8" y="1086825"/>
            <a:ext cx="6997065" cy="156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nt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–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-15" dirty="0">
                <a:latin typeface="Gill Sans MT"/>
                <a:cs typeface="Gill Sans MT"/>
              </a:rPr>
              <a:t>hat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y</a:t>
            </a:r>
            <a:r>
              <a:rPr sz="3000" spc="-15" dirty="0">
                <a:latin typeface="Gill Sans MT"/>
                <a:cs typeface="Gill Sans MT"/>
              </a:rPr>
              <a:t>our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backg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ound?</a:t>
            </a:r>
            <a:endParaRPr sz="3000">
              <a:latin typeface="Gill Sans MT"/>
              <a:cs typeface="Gill Sans MT"/>
            </a:endParaRPr>
          </a:p>
          <a:p>
            <a:pPr marL="431800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ho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needs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6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WS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nstead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ptops?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2458425"/>
            <a:ext cx="5375910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spc="-20" dirty="0">
                <a:latin typeface="Gill Sans MT"/>
                <a:cs typeface="Gill Sans MT"/>
              </a:rPr>
              <a:t>PEM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260" dirty="0">
                <a:latin typeface="Gill Sans MT"/>
                <a:cs typeface="Gill Sans MT"/>
              </a:rPr>
              <a:t>y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needed?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See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tutor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8169" y="3191370"/>
            <a:ext cx="6591934" cy="66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-7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-140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80" dirty="0">
                <a:solidFill>
                  <a:srgbClr val="0433FF"/>
                </a:solidFill>
                <a:latin typeface="Gill Sans MT"/>
                <a:cs typeface="Gill Sans MT"/>
              </a:rPr>
              <a:t>Am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5" dirty="0">
                <a:solidFill>
                  <a:srgbClr val="0433FF"/>
                </a:solidFill>
                <a:latin typeface="Gill Sans MT"/>
                <a:cs typeface="Gill Sans MT"/>
              </a:rPr>
              <a:t>z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-35" dirty="0">
                <a:solidFill>
                  <a:srgbClr val="0433FF"/>
                </a:solidFill>
                <a:latin typeface="Gill Sans MT"/>
                <a:cs typeface="Gill Sans MT"/>
              </a:rPr>
              <a:t>EC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05" dirty="0">
                <a:solidFill>
                  <a:srgbClr val="0433FF"/>
                </a:solidFill>
                <a:latin typeface="Gill Sans MT"/>
                <a:cs typeface="Gill Sans MT"/>
              </a:rPr>
              <a:t>In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-10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ws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TY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223139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In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0" dirty="0">
                <a:latin typeface="Gill Sans MT"/>
                <a:cs typeface="Gill Sans MT"/>
              </a:rPr>
              <a:t>r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</a:t>
            </a:r>
            <a:r>
              <a:rPr sz="2200" i="1" spc="-3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elimina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-10" dirty="0">
                <a:latin typeface="Gill Sans MT"/>
                <a:cs typeface="Gill Sans MT"/>
              </a:rPr>
              <a:t>ies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051675" cy="4915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99770">
              <a:lnSpc>
                <a:spcPts val="3500"/>
              </a:lnSpc>
            </a:pP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pReduce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cases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</a:t>
            </a: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0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tat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838200" indent="-533400">
              <a:lnSpc>
                <a:spcPct val="100000"/>
              </a:lnSpc>
              <a:buFont typeface="Gill Sans MT"/>
              <a:buAutoNum type="arabicPeriod"/>
              <a:tabLst>
                <a:tab pos="837565" algn="l"/>
              </a:tabLst>
            </a:pP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5" dirty="0">
                <a:latin typeface="Gill Sans MT"/>
                <a:cs typeface="Gill Sans MT"/>
              </a:rPr>
              <a:t>fficult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ogram</a:t>
            </a:r>
            <a:r>
              <a:rPr sz="3000" spc="-30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ect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MR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200"/>
              </a:lnSpc>
              <a:buFont typeface="Gill Sans MT"/>
              <a:buAutoNum type="arabicPeriod"/>
            </a:pPr>
            <a:endParaRPr sz="1200"/>
          </a:p>
          <a:p>
            <a:pPr marL="838200" marR="255904" indent="-533400">
              <a:lnSpc>
                <a:spcPts val="3500"/>
              </a:lnSpc>
              <a:buFont typeface="Gill Sans MT"/>
              <a:buAutoNum type="arabicPeriod"/>
              <a:tabLst>
                <a:tab pos="837565" algn="l"/>
              </a:tabLst>
            </a:pPr>
            <a:r>
              <a:rPr sz="3000" dirty="0">
                <a:latin typeface="Gill Sans MT"/>
                <a:cs typeface="Gill Sans MT"/>
              </a:rPr>
              <a:t>per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ormance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bott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enecks,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batch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not </a:t>
            </a:r>
            <a:r>
              <a:rPr sz="3000" spc="15" dirty="0">
                <a:latin typeface="Gill Sans MT"/>
                <a:cs typeface="Gill Sans MT"/>
              </a:rPr>
              <a:t>fitt</a:t>
            </a:r>
            <a:r>
              <a:rPr sz="3000" spc="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cases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marL="12700" marR="27559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In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doesn</a:t>
            </a:r>
            <a:r>
              <a:rPr sz="3000" spc="-125" dirty="0">
                <a:latin typeface="Gill Sans MT"/>
                <a:cs typeface="Gill Sans MT"/>
              </a:rPr>
              <a:t>’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compose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arge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pp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cat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23114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peop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bu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0" dirty="0">
                <a:latin typeface="Gill Sans MT"/>
                <a:cs typeface="Gill Sans MT"/>
              </a:rPr>
              <a:t>t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-15" dirty="0">
                <a:latin typeface="Gill Sans MT"/>
                <a:cs typeface="Gill Sans MT"/>
              </a:rPr>
              <a:t>ecia</a:t>
            </a:r>
            <a:r>
              <a:rPr sz="3000" i="1" spc="-10" dirty="0">
                <a:latin typeface="Gill Sans MT"/>
                <a:cs typeface="Gill Sans MT"/>
              </a:rPr>
              <a:t>li</a:t>
            </a:r>
            <a:r>
              <a:rPr sz="3000" i="1" spc="-75" dirty="0">
                <a:latin typeface="Gill Sans MT"/>
                <a:cs typeface="Gill Sans MT"/>
              </a:rPr>
              <a:t>z</a:t>
            </a:r>
            <a:r>
              <a:rPr sz="3000" i="1" spc="0" dirty="0">
                <a:latin typeface="Gill Sans MT"/>
                <a:cs typeface="Gill Sans MT"/>
              </a:rPr>
              <a:t>ed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systems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as</a:t>
            </a:r>
            <a:r>
              <a:rPr sz="3000" spc="-15" dirty="0">
                <a:latin typeface="Gill Sans MT"/>
                <a:cs typeface="Gill Sans MT"/>
              </a:rPr>
              <a:t> 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orka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oun</a:t>
            </a:r>
            <a:r>
              <a:rPr sz="3000" spc="-25" dirty="0">
                <a:latin typeface="Gill Sans MT"/>
                <a:cs typeface="Gill Sans MT"/>
              </a:rPr>
              <a:t>ds…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Map</a:t>
            </a:r>
            <a:r>
              <a:rPr sz="2200" i="1" spc="-15" dirty="0">
                <a:latin typeface="Gill Sans MT"/>
                <a:cs typeface="Gill Sans MT"/>
              </a:rPr>
              <a:t>Redu</a:t>
            </a:r>
            <a:r>
              <a:rPr sz="2200" i="1" spc="-10" dirty="0">
                <a:latin typeface="Gill Sans MT"/>
                <a:cs typeface="Gill Sans MT"/>
              </a:rPr>
              <a:t>ce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Map</a:t>
            </a:r>
            <a:r>
              <a:rPr sz="2200" i="1" spc="-15" dirty="0">
                <a:latin typeface="Gill Sans MT"/>
                <a:cs typeface="Gill Sans MT"/>
              </a:rPr>
              <a:t>Redu</a:t>
            </a:r>
            <a:r>
              <a:rPr sz="2200" i="1" spc="-10" dirty="0">
                <a:latin typeface="Gill Sans MT"/>
                <a:cs typeface="Gill Sans MT"/>
              </a:rPr>
              <a:t>ce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6708" y="2895857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5053" y="1653196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6829" y="1653196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7577" y="2280802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3246" y="2280802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28913" y="2280802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7239" y="3022947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2530" y="3022947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5053" y="3667811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2559" y="3667811"/>
            <a:ext cx="1443493" cy="6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955" y="2983721"/>
            <a:ext cx="1166998" cy="351467"/>
          </a:xfrm>
          <a:custGeom>
            <a:avLst/>
            <a:gdLst/>
            <a:ahLst/>
            <a:cxnLst/>
            <a:rect l="l" t="t" r="r" b="b"/>
            <a:pathLst>
              <a:path w="1166998" h="351467">
                <a:moveTo>
                  <a:pt x="992070" y="0"/>
                </a:moveTo>
                <a:lnTo>
                  <a:pt x="174928" y="0"/>
                </a:lnTo>
                <a:lnTo>
                  <a:pt x="160717" y="572"/>
                </a:lnTo>
                <a:lnTo>
                  <a:pt x="119713" y="8989"/>
                </a:lnTo>
                <a:lnTo>
                  <a:pt x="82800" y="26629"/>
                </a:lnTo>
                <a:lnTo>
                  <a:pt x="51202" y="52426"/>
                </a:lnTo>
                <a:lnTo>
                  <a:pt x="26146" y="85314"/>
                </a:lnTo>
                <a:lnTo>
                  <a:pt x="8855" y="124227"/>
                </a:lnTo>
                <a:lnTo>
                  <a:pt x="556" y="168101"/>
                </a:lnTo>
                <a:lnTo>
                  <a:pt x="0" y="183643"/>
                </a:lnTo>
                <a:lnTo>
                  <a:pt x="1247" y="198216"/>
                </a:lnTo>
                <a:lnTo>
                  <a:pt x="11749" y="239568"/>
                </a:lnTo>
                <a:lnTo>
                  <a:pt x="31375" y="276348"/>
                </a:lnTo>
                <a:lnTo>
                  <a:pt x="58815" y="307242"/>
                </a:lnTo>
                <a:lnTo>
                  <a:pt x="92760" y="330935"/>
                </a:lnTo>
                <a:lnTo>
                  <a:pt x="131901" y="346115"/>
                </a:lnTo>
                <a:lnTo>
                  <a:pt x="174928" y="351467"/>
                </a:lnTo>
                <a:lnTo>
                  <a:pt x="1006280" y="350895"/>
                </a:lnTo>
                <a:lnTo>
                  <a:pt x="1047284" y="342477"/>
                </a:lnTo>
                <a:lnTo>
                  <a:pt x="1084197" y="324838"/>
                </a:lnTo>
                <a:lnTo>
                  <a:pt x="1115795" y="299041"/>
                </a:lnTo>
                <a:lnTo>
                  <a:pt x="1140851" y="266153"/>
                </a:lnTo>
                <a:lnTo>
                  <a:pt x="1158142" y="227239"/>
                </a:lnTo>
                <a:lnTo>
                  <a:pt x="1166441" y="183366"/>
                </a:lnTo>
                <a:lnTo>
                  <a:pt x="1166998" y="167823"/>
                </a:lnTo>
                <a:lnTo>
                  <a:pt x="1165750" y="153250"/>
                </a:lnTo>
                <a:lnTo>
                  <a:pt x="1155248" y="111898"/>
                </a:lnTo>
                <a:lnTo>
                  <a:pt x="1135622" y="75118"/>
                </a:lnTo>
                <a:lnTo>
                  <a:pt x="1108182" y="44225"/>
                </a:lnTo>
                <a:lnTo>
                  <a:pt x="1074237" y="20531"/>
                </a:lnTo>
                <a:lnTo>
                  <a:pt x="1035097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4955" y="2983721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65853" y="3044489"/>
            <a:ext cx="852805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20" dirty="0">
                <a:latin typeface="Gill Sans MT"/>
                <a:cs typeface="Gill Sans MT"/>
              </a:rPr>
              <a:t>M</a:t>
            </a:r>
            <a:r>
              <a:rPr sz="1350" spc="-5" dirty="0">
                <a:latin typeface="Gill Sans MT"/>
                <a:cs typeface="Gill Sans MT"/>
              </a:rPr>
              <a:t>a</a:t>
            </a:r>
            <a:r>
              <a:rPr sz="1350" spc="10" dirty="0">
                <a:latin typeface="Gill Sans MT"/>
                <a:cs typeface="Gill Sans MT"/>
              </a:rPr>
              <a:t>pReduce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6481" y="4820611"/>
            <a:ext cx="2289810" cy="220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latin typeface="Gill Sans MT"/>
                <a:cs typeface="Gill Sans MT"/>
              </a:rPr>
              <a:t>G</a:t>
            </a:r>
            <a:r>
              <a:rPr sz="1350" b="1" spc="70" dirty="0">
                <a:latin typeface="Gill Sans MT"/>
                <a:cs typeface="Gill Sans MT"/>
              </a:rPr>
              <a:t>e</a:t>
            </a:r>
            <a:r>
              <a:rPr sz="1350" b="1" spc="85" dirty="0">
                <a:latin typeface="Gill Sans MT"/>
                <a:cs typeface="Gill Sans MT"/>
              </a:rPr>
              <a:t>n</a:t>
            </a:r>
            <a:r>
              <a:rPr sz="1350" b="1" spc="70" dirty="0">
                <a:latin typeface="Gill Sans MT"/>
                <a:cs typeface="Gill Sans MT"/>
              </a:rPr>
              <a:t>e</a:t>
            </a:r>
            <a:r>
              <a:rPr sz="1350" b="1" spc="50" dirty="0">
                <a:latin typeface="Gill Sans MT"/>
                <a:cs typeface="Gill Sans MT"/>
              </a:rPr>
              <a:t>r</a:t>
            </a:r>
            <a:r>
              <a:rPr sz="1350" b="1" spc="70" dirty="0">
                <a:latin typeface="Gill Sans MT"/>
                <a:cs typeface="Gill Sans MT"/>
              </a:rPr>
              <a:t>a</a:t>
            </a:r>
            <a:r>
              <a:rPr sz="1350" b="1" spc="50" dirty="0">
                <a:latin typeface="Gill Sans MT"/>
                <a:cs typeface="Gill Sans MT"/>
              </a:rPr>
              <a:t>l</a:t>
            </a:r>
            <a:r>
              <a:rPr sz="1350" b="1" spc="35" dirty="0">
                <a:latin typeface="Gill Sans MT"/>
                <a:cs typeface="Gill Sans MT"/>
              </a:rPr>
              <a:t> </a:t>
            </a:r>
            <a:r>
              <a:rPr sz="1350" b="1" spc="80" dirty="0">
                <a:latin typeface="Gill Sans MT"/>
                <a:cs typeface="Gill Sans MT"/>
              </a:rPr>
              <a:t>Ba</a:t>
            </a:r>
            <a:r>
              <a:rPr sz="1350" b="1" spc="95" dirty="0">
                <a:latin typeface="Gill Sans MT"/>
                <a:cs typeface="Gill Sans MT"/>
              </a:rPr>
              <a:t>t</a:t>
            </a:r>
            <a:r>
              <a:rPr sz="1350" b="1" spc="25" dirty="0">
                <a:latin typeface="Gill Sans MT"/>
                <a:cs typeface="Gill Sans MT"/>
              </a:rPr>
              <a:t>c</a:t>
            </a:r>
            <a:r>
              <a:rPr sz="1350" b="1" spc="85" dirty="0">
                <a:latin typeface="Gill Sans MT"/>
                <a:cs typeface="Gill Sans MT"/>
              </a:rPr>
              <a:t>h</a:t>
            </a:r>
            <a:r>
              <a:rPr sz="1350" b="1" spc="35" dirty="0">
                <a:latin typeface="Gill Sans MT"/>
                <a:cs typeface="Gill Sans MT"/>
              </a:rPr>
              <a:t> </a:t>
            </a:r>
            <a:r>
              <a:rPr sz="1350" b="1" spc="75" dirty="0">
                <a:latin typeface="Gill Sans MT"/>
                <a:cs typeface="Gill Sans MT"/>
              </a:rPr>
              <a:t>P</a:t>
            </a:r>
            <a:r>
              <a:rPr sz="1350" b="1" spc="10" dirty="0">
                <a:latin typeface="Gill Sans MT"/>
                <a:cs typeface="Gill Sans MT"/>
              </a:rPr>
              <a:t>r</a:t>
            </a:r>
            <a:r>
              <a:rPr sz="1350" b="1" spc="80" dirty="0">
                <a:latin typeface="Gill Sans MT"/>
                <a:cs typeface="Gill Sans MT"/>
              </a:rPr>
              <a:t>o</a:t>
            </a:r>
            <a:r>
              <a:rPr sz="1350" b="1" spc="25" dirty="0">
                <a:latin typeface="Gill Sans MT"/>
                <a:cs typeface="Gill Sans MT"/>
              </a:rPr>
              <a:t>c</a:t>
            </a:r>
            <a:r>
              <a:rPr sz="1350" b="1" spc="70" dirty="0">
                <a:latin typeface="Gill Sans MT"/>
                <a:cs typeface="Gill Sans MT"/>
              </a:rPr>
              <a:t>e</a:t>
            </a:r>
            <a:r>
              <a:rPr sz="1350" b="1" spc="90" dirty="0">
                <a:latin typeface="Gill Sans MT"/>
                <a:cs typeface="Gill Sans MT"/>
              </a:rPr>
              <a:t>ss</a:t>
            </a:r>
            <a:r>
              <a:rPr sz="1350" b="1" spc="50" dirty="0">
                <a:latin typeface="Gill Sans MT"/>
                <a:cs typeface="Gill Sans MT"/>
              </a:rPr>
              <a:t>i</a:t>
            </a:r>
            <a:r>
              <a:rPr sz="1350" b="1" spc="85" dirty="0">
                <a:latin typeface="Gill Sans MT"/>
                <a:cs typeface="Gill Sans MT"/>
              </a:rPr>
              <a:t>n</a:t>
            </a:r>
            <a:r>
              <a:rPr sz="1350" b="1" spc="40" dirty="0">
                <a:latin typeface="Gill Sans MT"/>
                <a:cs typeface="Gill Sans MT"/>
              </a:rPr>
              <a:t>g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3302" y="1741062"/>
            <a:ext cx="1166997" cy="351466"/>
          </a:xfrm>
          <a:custGeom>
            <a:avLst/>
            <a:gdLst/>
            <a:ahLst/>
            <a:cxnLst/>
            <a:rect l="l" t="t" r="r" b="b"/>
            <a:pathLst>
              <a:path w="1166997" h="351466">
                <a:moveTo>
                  <a:pt x="992070" y="0"/>
                </a:moveTo>
                <a:lnTo>
                  <a:pt x="174926" y="0"/>
                </a:lnTo>
                <a:lnTo>
                  <a:pt x="160719" y="571"/>
                </a:lnTo>
                <a:lnTo>
                  <a:pt x="119715" y="8988"/>
                </a:lnTo>
                <a:lnTo>
                  <a:pt x="82801" y="26628"/>
                </a:lnTo>
                <a:lnTo>
                  <a:pt x="51203" y="52424"/>
                </a:lnTo>
                <a:lnTo>
                  <a:pt x="26146" y="85312"/>
                </a:lnTo>
                <a:lnTo>
                  <a:pt x="8855" y="124225"/>
                </a:lnTo>
                <a:lnTo>
                  <a:pt x="556" y="168099"/>
                </a:lnTo>
                <a:lnTo>
                  <a:pt x="0" y="183641"/>
                </a:lnTo>
                <a:lnTo>
                  <a:pt x="1247" y="198214"/>
                </a:lnTo>
                <a:lnTo>
                  <a:pt x="11749" y="239567"/>
                </a:lnTo>
                <a:lnTo>
                  <a:pt x="31375" y="276347"/>
                </a:lnTo>
                <a:lnTo>
                  <a:pt x="58815" y="307240"/>
                </a:lnTo>
                <a:lnTo>
                  <a:pt x="92759" y="330934"/>
                </a:lnTo>
                <a:lnTo>
                  <a:pt x="131900" y="346114"/>
                </a:lnTo>
                <a:lnTo>
                  <a:pt x="174926" y="351466"/>
                </a:lnTo>
                <a:lnTo>
                  <a:pt x="1006277" y="350894"/>
                </a:lnTo>
                <a:lnTo>
                  <a:pt x="1047281" y="342477"/>
                </a:lnTo>
                <a:lnTo>
                  <a:pt x="1084195" y="324838"/>
                </a:lnTo>
                <a:lnTo>
                  <a:pt x="1115793" y="299041"/>
                </a:lnTo>
                <a:lnTo>
                  <a:pt x="1140850" y="266153"/>
                </a:lnTo>
                <a:lnTo>
                  <a:pt x="1158141" y="227240"/>
                </a:lnTo>
                <a:lnTo>
                  <a:pt x="1166440" y="183366"/>
                </a:lnTo>
                <a:lnTo>
                  <a:pt x="1166997" y="167824"/>
                </a:lnTo>
                <a:lnTo>
                  <a:pt x="1165749" y="153251"/>
                </a:lnTo>
                <a:lnTo>
                  <a:pt x="1155247" y="111898"/>
                </a:lnTo>
                <a:lnTo>
                  <a:pt x="1135621" y="75118"/>
                </a:lnTo>
                <a:lnTo>
                  <a:pt x="1108181" y="44225"/>
                </a:lnTo>
                <a:lnTo>
                  <a:pt x="1074237" y="20531"/>
                </a:lnTo>
                <a:lnTo>
                  <a:pt x="1035096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3301" y="1741062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79063" y="1801829"/>
            <a:ext cx="463550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Gill Sans MT"/>
                <a:cs typeface="Gill Sans MT"/>
              </a:rPr>
              <a:t>P</a:t>
            </a:r>
            <a:r>
              <a:rPr sz="1350" spc="-20" dirty="0">
                <a:latin typeface="Gill Sans MT"/>
                <a:cs typeface="Gill Sans MT"/>
              </a:rPr>
              <a:t>r</a:t>
            </a:r>
            <a:r>
              <a:rPr sz="1350" spc="10" dirty="0">
                <a:latin typeface="Gill Sans MT"/>
                <a:cs typeface="Gill Sans MT"/>
              </a:rPr>
              <a:t>egel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65076" y="1741062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992070" y="0"/>
                </a:moveTo>
                <a:lnTo>
                  <a:pt x="174928" y="0"/>
                </a:lnTo>
                <a:lnTo>
                  <a:pt x="160718" y="572"/>
                </a:lnTo>
                <a:lnTo>
                  <a:pt x="119714" y="8989"/>
                </a:lnTo>
                <a:lnTo>
                  <a:pt x="82801" y="26628"/>
                </a:lnTo>
                <a:lnTo>
                  <a:pt x="51203" y="52425"/>
                </a:lnTo>
                <a:lnTo>
                  <a:pt x="26146" y="85313"/>
                </a:lnTo>
                <a:lnTo>
                  <a:pt x="8855" y="124226"/>
                </a:lnTo>
                <a:lnTo>
                  <a:pt x="556" y="168100"/>
                </a:lnTo>
                <a:lnTo>
                  <a:pt x="0" y="183642"/>
                </a:lnTo>
                <a:lnTo>
                  <a:pt x="1247" y="198215"/>
                </a:lnTo>
                <a:lnTo>
                  <a:pt x="11749" y="239567"/>
                </a:lnTo>
                <a:lnTo>
                  <a:pt x="31375" y="276347"/>
                </a:lnTo>
                <a:lnTo>
                  <a:pt x="58815" y="307241"/>
                </a:lnTo>
                <a:lnTo>
                  <a:pt x="92760" y="330934"/>
                </a:lnTo>
                <a:lnTo>
                  <a:pt x="131900" y="346114"/>
                </a:lnTo>
                <a:lnTo>
                  <a:pt x="174928" y="351466"/>
                </a:lnTo>
                <a:lnTo>
                  <a:pt x="1006279" y="350894"/>
                </a:lnTo>
                <a:lnTo>
                  <a:pt x="1047283" y="342477"/>
                </a:lnTo>
                <a:lnTo>
                  <a:pt x="1084197" y="324837"/>
                </a:lnTo>
                <a:lnTo>
                  <a:pt x="1115794" y="299040"/>
                </a:lnTo>
                <a:lnTo>
                  <a:pt x="1140851" y="266153"/>
                </a:lnTo>
                <a:lnTo>
                  <a:pt x="1158142" y="227239"/>
                </a:lnTo>
                <a:lnTo>
                  <a:pt x="1166441" y="183365"/>
                </a:lnTo>
                <a:lnTo>
                  <a:pt x="1166998" y="167823"/>
                </a:lnTo>
                <a:lnTo>
                  <a:pt x="1165750" y="153250"/>
                </a:lnTo>
                <a:lnTo>
                  <a:pt x="1155248" y="111898"/>
                </a:lnTo>
                <a:lnTo>
                  <a:pt x="1135622" y="75118"/>
                </a:lnTo>
                <a:lnTo>
                  <a:pt x="1108182" y="44224"/>
                </a:lnTo>
                <a:lnTo>
                  <a:pt x="1074237" y="20531"/>
                </a:lnTo>
                <a:lnTo>
                  <a:pt x="1035097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65076" y="1741062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85998" y="1801829"/>
            <a:ext cx="513080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Gill Sans MT"/>
                <a:cs typeface="Gill Sans MT"/>
              </a:rPr>
              <a:t>Gir</a:t>
            </a:r>
            <a:r>
              <a:rPr sz="1350" spc="-5" dirty="0">
                <a:latin typeface="Gill Sans MT"/>
                <a:cs typeface="Gill Sans MT"/>
              </a:rPr>
              <a:t>a</a:t>
            </a:r>
            <a:r>
              <a:rPr sz="1350" spc="10" dirty="0">
                <a:latin typeface="Gill Sans MT"/>
                <a:cs typeface="Gill Sans MT"/>
              </a:rPr>
              <a:t>ph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5825" y="2368668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992070" y="0"/>
                </a:moveTo>
                <a:lnTo>
                  <a:pt x="174928" y="0"/>
                </a:lnTo>
                <a:lnTo>
                  <a:pt x="160718" y="572"/>
                </a:lnTo>
                <a:lnTo>
                  <a:pt x="119714" y="8989"/>
                </a:lnTo>
                <a:lnTo>
                  <a:pt x="82801" y="26628"/>
                </a:lnTo>
                <a:lnTo>
                  <a:pt x="51203" y="52425"/>
                </a:lnTo>
                <a:lnTo>
                  <a:pt x="26146" y="85313"/>
                </a:lnTo>
                <a:lnTo>
                  <a:pt x="8855" y="124226"/>
                </a:lnTo>
                <a:lnTo>
                  <a:pt x="556" y="168100"/>
                </a:lnTo>
                <a:lnTo>
                  <a:pt x="0" y="183642"/>
                </a:lnTo>
                <a:lnTo>
                  <a:pt x="1247" y="198215"/>
                </a:lnTo>
                <a:lnTo>
                  <a:pt x="11749" y="239568"/>
                </a:lnTo>
                <a:lnTo>
                  <a:pt x="31375" y="276347"/>
                </a:lnTo>
                <a:lnTo>
                  <a:pt x="58815" y="307241"/>
                </a:lnTo>
                <a:lnTo>
                  <a:pt x="92760" y="330934"/>
                </a:lnTo>
                <a:lnTo>
                  <a:pt x="131901" y="346114"/>
                </a:lnTo>
                <a:lnTo>
                  <a:pt x="174928" y="351466"/>
                </a:lnTo>
                <a:lnTo>
                  <a:pt x="1006279" y="350894"/>
                </a:lnTo>
                <a:lnTo>
                  <a:pt x="1047283" y="342477"/>
                </a:lnTo>
                <a:lnTo>
                  <a:pt x="1084197" y="324837"/>
                </a:lnTo>
                <a:lnTo>
                  <a:pt x="1115794" y="299040"/>
                </a:lnTo>
                <a:lnTo>
                  <a:pt x="1140851" y="266153"/>
                </a:lnTo>
                <a:lnTo>
                  <a:pt x="1158142" y="227239"/>
                </a:lnTo>
                <a:lnTo>
                  <a:pt x="1166441" y="183365"/>
                </a:lnTo>
                <a:lnTo>
                  <a:pt x="1166998" y="167823"/>
                </a:lnTo>
                <a:lnTo>
                  <a:pt x="1165751" y="153250"/>
                </a:lnTo>
                <a:lnTo>
                  <a:pt x="1155248" y="111898"/>
                </a:lnTo>
                <a:lnTo>
                  <a:pt x="1135622" y="75118"/>
                </a:lnTo>
                <a:lnTo>
                  <a:pt x="1108182" y="44224"/>
                </a:lnTo>
                <a:lnTo>
                  <a:pt x="1074237" y="20531"/>
                </a:lnTo>
                <a:lnTo>
                  <a:pt x="1035097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5824" y="2368668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30232" y="2429436"/>
            <a:ext cx="565785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20" dirty="0">
                <a:latin typeface="Gill Sans MT"/>
                <a:cs typeface="Gill Sans MT"/>
              </a:rPr>
              <a:t>D</a:t>
            </a:r>
            <a:r>
              <a:rPr sz="1350" spc="-20" dirty="0">
                <a:latin typeface="Gill Sans MT"/>
                <a:cs typeface="Gill Sans MT"/>
              </a:rPr>
              <a:t>r</a:t>
            </a:r>
            <a:r>
              <a:rPr sz="1350" spc="10" dirty="0">
                <a:latin typeface="Gill Sans MT"/>
                <a:cs typeface="Gill Sans MT"/>
              </a:rPr>
              <a:t>emel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51493" y="2368668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992070" y="0"/>
                </a:moveTo>
                <a:lnTo>
                  <a:pt x="174926" y="0"/>
                </a:lnTo>
                <a:lnTo>
                  <a:pt x="160719" y="571"/>
                </a:lnTo>
                <a:lnTo>
                  <a:pt x="119715" y="8988"/>
                </a:lnTo>
                <a:lnTo>
                  <a:pt x="82801" y="26628"/>
                </a:lnTo>
                <a:lnTo>
                  <a:pt x="51203" y="52424"/>
                </a:lnTo>
                <a:lnTo>
                  <a:pt x="26146" y="85312"/>
                </a:lnTo>
                <a:lnTo>
                  <a:pt x="8855" y="124225"/>
                </a:lnTo>
                <a:lnTo>
                  <a:pt x="556" y="168099"/>
                </a:lnTo>
                <a:lnTo>
                  <a:pt x="0" y="183641"/>
                </a:lnTo>
                <a:lnTo>
                  <a:pt x="1247" y="198214"/>
                </a:lnTo>
                <a:lnTo>
                  <a:pt x="11749" y="239567"/>
                </a:lnTo>
                <a:lnTo>
                  <a:pt x="31375" y="276347"/>
                </a:lnTo>
                <a:lnTo>
                  <a:pt x="58815" y="307241"/>
                </a:lnTo>
                <a:lnTo>
                  <a:pt x="92759" y="330934"/>
                </a:lnTo>
                <a:lnTo>
                  <a:pt x="131900" y="346114"/>
                </a:lnTo>
                <a:lnTo>
                  <a:pt x="174926" y="351466"/>
                </a:lnTo>
                <a:lnTo>
                  <a:pt x="1006279" y="350894"/>
                </a:lnTo>
                <a:lnTo>
                  <a:pt x="1047283" y="342477"/>
                </a:lnTo>
                <a:lnTo>
                  <a:pt x="1084196" y="324837"/>
                </a:lnTo>
                <a:lnTo>
                  <a:pt x="1115794" y="299040"/>
                </a:lnTo>
                <a:lnTo>
                  <a:pt x="1140851" y="266153"/>
                </a:lnTo>
                <a:lnTo>
                  <a:pt x="1158142" y="227239"/>
                </a:lnTo>
                <a:lnTo>
                  <a:pt x="1166441" y="183365"/>
                </a:lnTo>
                <a:lnTo>
                  <a:pt x="1166998" y="167823"/>
                </a:lnTo>
                <a:lnTo>
                  <a:pt x="1165751" y="153250"/>
                </a:lnTo>
                <a:lnTo>
                  <a:pt x="1155248" y="111898"/>
                </a:lnTo>
                <a:lnTo>
                  <a:pt x="1135622" y="75118"/>
                </a:lnTo>
                <a:lnTo>
                  <a:pt x="1108182" y="44224"/>
                </a:lnTo>
                <a:lnTo>
                  <a:pt x="1074237" y="20531"/>
                </a:lnTo>
                <a:lnTo>
                  <a:pt x="1035096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51493" y="2368668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57533" y="2429436"/>
            <a:ext cx="342900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Gill Sans MT"/>
                <a:cs typeface="Gill Sans MT"/>
              </a:rPr>
              <a:t>Drill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67160" y="2368668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992071" y="0"/>
                </a:moveTo>
                <a:lnTo>
                  <a:pt x="174928" y="0"/>
                </a:lnTo>
                <a:lnTo>
                  <a:pt x="160718" y="572"/>
                </a:lnTo>
                <a:lnTo>
                  <a:pt x="119715" y="8989"/>
                </a:lnTo>
                <a:lnTo>
                  <a:pt x="82801" y="26628"/>
                </a:lnTo>
                <a:lnTo>
                  <a:pt x="51203" y="52425"/>
                </a:lnTo>
                <a:lnTo>
                  <a:pt x="26146" y="85313"/>
                </a:lnTo>
                <a:lnTo>
                  <a:pt x="8855" y="124226"/>
                </a:lnTo>
                <a:lnTo>
                  <a:pt x="556" y="168100"/>
                </a:lnTo>
                <a:lnTo>
                  <a:pt x="0" y="183642"/>
                </a:lnTo>
                <a:lnTo>
                  <a:pt x="1247" y="198215"/>
                </a:lnTo>
                <a:lnTo>
                  <a:pt x="11750" y="239568"/>
                </a:lnTo>
                <a:lnTo>
                  <a:pt x="31376" y="276347"/>
                </a:lnTo>
                <a:lnTo>
                  <a:pt x="58816" y="307241"/>
                </a:lnTo>
                <a:lnTo>
                  <a:pt x="92761" y="330934"/>
                </a:lnTo>
                <a:lnTo>
                  <a:pt x="131901" y="346114"/>
                </a:lnTo>
                <a:lnTo>
                  <a:pt x="174928" y="351466"/>
                </a:lnTo>
                <a:lnTo>
                  <a:pt x="1006278" y="350894"/>
                </a:lnTo>
                <a:lnTo>
                  <a:pt x="1047282" y="342477"/>
                </a:lnTo>
                <a:lnTo>
                  <a:pt x="1084196" y="324838"/>
                </a:lnTo>
                <a:lnTo>
                  <a:pt x="1115794" y="299041"/>
                </a:lnTo>
                <a:lnTo>
                  <a:pt x="1140851" y="266153"/>
                </a:lnTo>
                <a:lnTo>
                  <a:pt x="1158142" y="227240"/>
                </a:lnTo>
                <a:lnTo>
                  <a:pt x="1166441" y="183366"/>
                </a:lnTo>
                <a:lnTo>
                  <a:pt x="1166998" y="167824"/>
                </a:lnTo>
                <a:lnTo>
                  <a:pt x="1165751" y="153251"/>
                </a:lnTo>
                <a:lnTo>
                  <a:pt x="1155248" y="111898"/>
                </a:lnTo>
                <a:lnTo>
                  <a:pt x="1135623" y="75119"/>
                </a:lnTo>
                <a:lnTo>
                  <a:pt x="1108183" y="44225"/>
                </a:lnTo>
                <a:lnTo>
                  <a:pt x="1074238" y="20531"/>
                </a:lnTo>
                <a:lnTo>
                  <a:pt x="1035098" y="5351"/>
                </a:lnTo>
                <a:lnTo>
                  <a:pt x="992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67161" y="2368668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13058" y="2429436"/>
            <a:ext cx="262890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95" dirty="0">
                <a:latin typeface="Gill Sans MT"/>
                <a:cs typeface="Gill Sans MT"/>
              </a:rPr>
              <a:t>T</a:t>
            </a:r>
            <a:r>
              <a:rPr sz="1350" spc="10" dirty="0">
                <a:latin typeface="Gill Sans MT"/>
                <a:cs typeface="Gill Sans MT"/>
              </a:rPr>
              <a:t>ez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55486" y="3110811"/>
            <a:ext cx="1166998" cy="351467"/>
          </a:xfrm>
          <a:custGeom>
            <a:avLst/>
            <a:gdLst/>
            <a:ahLst/>
            <a:cxnLst/>
            <a:rect l="l" t="t" r="r" b="b"/>
            <a:pathLst>
              <a:path w="1166998" h="351467">
                <a:moveTo>
                  <a:pt x="992071" y="0"/>
                </a:moveTo>
                <a:lnTo>
                  <a:pt x="174928" y="0"/>
                </a:lnTo>
                <a:lnTo>
                  <a:pt x="160717" y="572"/>
                </a:lnTo>
                <a:lnTo>
                  <a:pt x="119714" y="8989"/>
                </a:lnTo>
                <a:lnTo>
                  <a:pt x="82801" y="26629"/>
                </a:lnTo>
                <a:lnTo>
                  <a:pt x="51203" y="52426"/>
                </a:lnTo>
                <a:lnTo>
                  <a:pt x="26146" y="85314"/>
                </a:lnTo>
                <a:lnTo>
                  <a:pt x="8855" y="124227"/>
                </a:lnTo>
                <a:lnTo>
                  <a:pt x="556" y="168101"/>
                </a:lnTo>
                <a:lnTo>
                  <a:pt x="0" y="183643"/>
                </a:lnTo>
                <a:lnTo>
                  <a:pt x="1247" y="198216"/>
                </a:lnTo>
                <a:lnTo>
                  <a:pt x="11750" y="239568"/>
                </a:lnTo>
                <a:lnTo>
                  <a:pt x="31376" y="276348"/>
                </a:lnTo>
                <a:lnTo>
                  <a:pt x="58816" y="307242"/>
                </a:lnTo>
                <a:lnTo>
                  <a:pt x="92761" y="330935"/>
                </a:lnTo>
                <a:lnTo>
                  <a:pt x="131901" y="346115"/>
                </a:lnTo>
                <a:lnTo>
                  <a:pt x="174928" y="351467"/>
                </a:lnTo>
                <a:lnTo>
                  <a:pt x="1006279" y="350895"/>
                </a:lnTo>
                <a:lnTo>
                  <a:pt x="1047283" y="342478"/>
                </a:lnTo>
                <a:lnTo>
                  <a:pt x="1084196" y="324838"/>
                </a:lnTo>
                <a:lnTo>
                  <a:pt x="1115794" y="299042"/>
                </a:lnTo>
                <a:lnTo>
                  <a:pt x="1140851" y="266154"/>
                </a:lnTo>
                <a:lnTo>
                  <a:pt x="1158142" y="227240"/>
                </a:lnTo>
                <a:lnTo>
                  <a:pt x="1166441" y="183367"/>
                </a:lnTo>
                <a:lnTo>
                  <a:pt x="1166998" y="167824"/>
                </a:lnTo>
                <a:lnTo>
                  <a:pt x="1165751" y="153251"/>
                </a:lnTo>
                <a:lnTo>
                  <a:pt x="1155248" y="111899"/>
                </a:lnTo>
                <a:lnTo>
                  <a:pt x="1135622" y="75119"/>
                </a:lnTo>
                <a:lnTo>
                  <a:pt x="1108182" y="44225"/>
                </a:lnTo>
                <a:lnTo>
                  <a:pt x="1074238" y="20531"/>
                </a:lnTo>
                <a:lnTo>
                  <a:pt x="1035098" y="5351"/>
                </a:lnTo>
                <a:lnTo>
                  <a:pt x="992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55486" y="3110812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92110" y="3171579"/>
            <a:ext cx="481330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Gill Sans MT"/>
                <a:cs typeface="Gill Sans MT"/>
              </a:rPr>
              <a:t>Impala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30778" y="3110811"/>
            <a:ext cx="1166998" cy="351467"/>
          </a:xfrm>
          <a:custGeom>
            <a:avLst/>
            <a:gdLst/>
            <a:ahLst/>
            <a:cxnLst/>
            <a:rect l="l" t="t" r="r" b="b"/>
            <a:pathLst>
              <a:path w="1166998" h="351467">
                <a:moveTo>
                  <a:pt x="992070" y="0"/>
                </a:moveTo>
                <a:lnTo>
                  <a:pt x="174928" y="0"/>
                </a:lnTo>
                <a:lnTo>
                  <a:pt x="160717" y="572"/>
                </a:lnTo>
                <a:lnTo>
                  <a:pt x="119713" y="8989"/>
                </a:lnTo>
                <a:lnTo>
                  <a:pt x="82800" y="26629"/>
                </a:lnTo>
                <a:lnTo>
                  <a:pt x="51202" y="52426"/>
                </a:lnTo>
                <a:lnTo>
                  <a:pt x="26146" y="85314"/>
                </a:lnTo>
                <a:lnTo>
                  <a:pt x="8855" y="124227"/>
                </a:lnTo>
                <a:lnTo>
                  <a:pt x="556" y="168101"/>
                </a:lnTo>
                <a:lnTo>
                  <a:pt x="0" y="183643"/>
                </a:lnTo>
                <a:lnTo>
                  <a:pt x="1247" y="198216"/>
                </a:lnTo>
                <a:lnTo>
                  <a:pt x="11749" y="239568"/>
                </a:lnTo>
                <a:lnTo>
                  <a:pt x="31375" y="276348"/>
                </a:lnTo>
                <a:lnTo>
                  <a:pt x="58815" y="307242"/>
                </a:lnTo>
                <a:lnTo>
                  <a:pt x="92760" y="330935"/>
                </a:lnTo>
                <a:lnTo>
                  <a:pt x="131901" y="346115"/>
                </a:lnTo>
                <a:lnTo>
                  <a:pt x="174928" y="351467"/>
                </a:lnTo>
                <a:lnTo>
                  <a:pt x="1006280" y="350895"/>
                </a:lnTo>
                <a:lnTo>
                  <a:pt x="1047284" y="342477"/>
                </a:lnTo>
                <a:lnTo>
                  <a:pt x="1084197" y="324838"/>
                </a:lnTo>
                <a:lnTo>
                  <a:pt x="1115795" y="299041"/>
                </a:lnTo>
                <a:lnTo>
                  <a:pt x="1140851" y="266153"/>
                </a:lnTo>
                <a:lnTo>
                  <a:pt x="1158142" y="227239"/>
                </a:lnTo>
                <a:lnTo>
                  <a:pt x="1166441" y="183366"/>
                </a:lnTo>
                <a:lnTo>
                  <a:pt x="1166998" y="167823"/>
                </a:lnTo>
                <a:lnTo>
                  <a:pt x="1165750" y="153250"/>
                </a:lnTo>
                <a:lnTo>
                  <a:pt x="1155248" y="111898"/>
                </a:lnTo>
                <a:lnTo>
                  <a:pt x="1135622" y="75118"/>
                </a:lnTo>
                <a:lnTo>
                  <a:pt x="1108182" y="44225"/>
                </a:lnTo>
                <a:lnTo>
                  <a:pt x="1074237" y="20531"/>
                </a:lnTo>
                <a:lnTo>
                  <a:pt x="1035097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0777" y="3110812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46459" y="3171579"/>
            <a:ext cx="723265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5" dirty="0">
                <a:latin typeface="Gill Sans MT"/>
                <a:cs typeface="Gill Sans MT"/>
              </a:rPr>
              <a:t>Gr</a:t>
            </a:r>
            <a:r>
              <a:rPr sz="1350" spc="-5" dirty="0">
                <a:latin typeface="Gill Sans MT"/>
                <a:cs typeface="Gill Sans MT"/>
              </a:rPr>
              <a:t>a</a:t>
            </a:r>
            <a:r>
              <a:rPr sz="1350" spc="10" dirty="0">
                <a:latin typeface="Gill Sans MT"/>
                <a:cs typeface="Gill Sans MT"/>
              </a:rPr>
              <a:t>phLab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33302" y="3755676"/>
            <a:ext cx="1166996" cy="351467"/>
          </a:xfrm>
          <a:custGeom>
            <a:avLst/>
            <a:gdLst/>
            <a:ahLst/>
            <a:cxnLst/>
            <a:rect l="l" t="t" r="r" b="b"/>
            <a:pathLst>
              <a:path w="1166996" h="351467">
                <a:moveTo>
                  <a:pt x="992070" y="0"/>
                </a:moveTo>
                <a:lnTo>
                  <a:pt x="174926" y="0"/>
                </a:lnTo>
                <a:lnTo>
                  <a:pt x="160718" y="572"/>
                </a:lnTo>
                <a:lnTo>
                  <a:pt x="119714" y="8988"/>
                </a:lnTo>
                <a:lnTo>
                  <a:pt x="82801" y="26628"/>
                </a:lnTo>
                <a:lnTo>
                  <a:pt x="51203" y="52425"/>
                </a:lnTo>
                <a:lnTo>
                  <a:pt x="26146" y="85313"/>
                </a:lnTo>
                <a:lnTo>
                  <a:pt x="8855" y="124226"/>
                </a:lnTo>
                <a:lnTo>
                  <a:pt x="556" y="168100"/>
                </a:lnTo>
                <a:lnTo>
                  <a:pt x="0" y="183642"/>
                </a:lnTo>
                <a:lnTo>
                  <a:pt x="1247" y="198215"/>
                </a:lnTo>
                <a:lnTo>
                  <a:pt x="11749" y="239568"/>
                </a:lnTo>
                <a:lnTo>
                  <a:pt x="31375" y="276348"/>
                </a:lnTo>
                <a:lnTo>
                  <a:pt x="58815" y="307241"/>
                </a:lnTo>
                <a:lnTo>
                  <a:pt x="92759" y="330935"/>
                </a:lnTo>
                <a:lnTo>
                  <a:pt x="131900" y="346115"/>
                </a:lnTo>
                <a:lnTo>
                  <a:pt x="174926" y="351467"/>
                </a:lnTo>
                <a:lnTo>
                  <a:pt x="1006278" y="350895"/>
                </a:lnTo>
                <a:lnTo>
                  <a:pt x="1047282" y="342478"/>
                </a:lnTo>
                <a:lnTo>
                  <a:pt x="1084195" y="324838"/>
                </a:lnTo>
                <a:lnTo>
                  <a:pt x="1115793" y="299042"/>
                </a:lnTo>
                <a:lnTo>
                  <a:pt x="1140850" y="266154"/>
                </a:lnTo>
                <a:lnTo>
                  <a:pt x="1158141" y="227240"/>
                </a:lnTo>
                <a:lnTo>
                  <a:pt x="1166440" y="183367"/>
                </a:lnTo>
                <a:lnTo>
                  <a:pt x="1166996" y="167824"/>
                </a:lnTo>
                <a:lnTo>
                  <a:pt x="1165749" y="153251"/>
                </a:lnTo>
                <a:lnTo>
                  <a:pt x="1155247" y="111899"/>
                </a:lnTo>
                <a:lnTo>
                  <a:pt x="1135621" y="75119"/>
                </a:lnTo>
                <a:lnTo>
                  <a:pt x="1108181" y="44225"/>
                </a:lnTo>
                <a:lnTo>
                  <a:pt x="1074237" y="20531"/>
                </a:lnTo>
                <a:lnTo>
                  <a:pt x="1035096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3301" y="3755677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177304" y="3816444"/>
            <a:ext cx="466725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Gill Sans MT"/>
                <a:cs typeface="Gill Sans MT"/>
              </a:rPr>
              <a:t>Storm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40807" y="3755676"/>
            <a:ext cx="1166998" cy="351467"/>
          </a:xfrm>
          <a:custGeom>
            <a:avLst/>
            <a:gdLst/>
            <a:ahLst/>
            <a:cxnLst/>
            <a:rect l="l" t="t" r="r" b="b"/>
            <a:pathLst>
              <a:path w="1166998" h="351467">
                <a:moveTo>
                  <a:pt x="992070" y="0"/>
                </a:moveTo>
                <a:lnTo>
                  <a:pt x="174928" y="0"/>
                </a:lnTo>
                <a:lnTo>
                  <a:pt x="160717" y="572"/>
                </a:lnTo>
                <a:lnTo>
                  <a:pt x="119713" y="8989"/>
                </a:lnTo>
                <a:lnTo>
                  <a:pt x="82800" y="26629"/>
                </a:lnTo>
                <a:lnTo>
                  <a:pt x="51202" y="52426"/>
                </a:lnTo>
                <a:lnTo>
                  <a:pt x="26146" y="85314"/>
                </a:lnTo>
                <a:lnTo>
                  <a:pt x="8855" y="124227"/>
                </a:lnTo>
                <a:lnTo>
                  <a:pt x="556" y="168101"/>
                </a:lnTo>
                <a:lnTo>
                  <a:pt x="0" y="183643"/>
                </a:lnTo>
                <a:lnTo>
                  <a:pt x="1247" y="198216"/>
                </a:lnTo>
                <a:lnTo>
                  <a:pt x="11749" y="239568"/>
                </a:lnTo>
                <a:lnTo>
                  <a:pt x="31375" y="276348"/>
                </a:lnTo>
                <a:lnTo>
                  <a:pt x="58815" y="307242"/>
                </a:lnTo>
                <a:lnTo>
                  <a:pt x="92760" y="330935"/>
                </a:lnTo>
                <a:lnTo>
                  <a:pt x="131901" y="346115"/>
                </a:lnTo>
                <a:lnTo>
                  <a:pt x="174928" y="351467"/>
                </a:lnTo>
                <a:lnTo>
                  <a:pt x="1006280" y="350895"/>
                </a:lnTo>
                <a:lnTo>
                  <a:pt x="1047284" y="342477"/>
                </a:lnTo>
                <a:lnTo>
                  <a:pt x="1084197" y="324838"/>
                </a:lnTo>
                <a:lnTo>
                  <a:pt x="1115795" y="299041"/>
                </a:lnTo>
                <a:lnTo>
                  <a:pt x="1140851" y="266153"/>
                </a:lnTo>
                <a:lnTo>
                  <a:pt x="1158142" y="227239"/>
                </a:lnTo>
                <a:lnTo>
                  <a:pt x="1166441" y="183366"/>
                </a:lnTo>
                <a:lnTo>
                  <a:pt x="1166998" y="167823"/>
                </a:lnTo>
                <a:lnTo>
                  <a:pt x="1165750" y="153250"/>
                </a:lnTo>
                <a:lnTo>
                  <a:pt x="1155248" y="111898"/>
                </a:lnTo>
                <a:lnTo>
                  <a:pt x="1135622" y="75118"/>
                </a:lnTo>
                <a:lnTo>
                  <a:pt x="1108182" y="44225"/>
                </a:lnTo>
                <a:lnTo>
                  <a:pt x="1074237" y="20531"/>
                </a:lnTo>
                <a:lnTo>
                  <a:pt x="1035097" y="5351"/>
                </a:lnTo>
                <a:lnTo>
                  <a:pt x="992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40806" y="3755677"/>
            <a:ext cx="1166998" cy="351466"/>
          </a:xfrm>
          <a:custGeom>
            <a:avLst/>
            <a:gdLst/>
            <a:ahLst/>
            <a:cxnLst/>
            <a:rect l="l" t="t" r="r" b="b"/>
            <a:pathLst>
              <a:path w="1166998" h="351466">
                <a:moveTo>
                  <a:pt x="174927" y="0"/>
                </a:moveTo>
                <a:lnTo>
                  <a:pt x="992070" y="0"/>
                </a:lnTo>
                <a:lnTo>
                  <a:pt x="1006763" y="610"/>
                </a:lnTo>
                <a:lnTo>
                  <a:pt x="1048640" y="9384"/>
                </a:lnTo>
                <a:lnTo>
                  <a:pt x="1086194" y="27548"/>
                </a:lnTo>
                <a:lnTo>
                  <a:pt x="1118116" y="53788"/>
                </a:lnTo>
                <a:lnTo>
                  <a:pt x="1143097" y="86789"/>
                </a:lnTo>
                <a:lnTo>
                  <a:pt x="1159827" y="125239"/>
                </a:lnTo>
                <a:lnTo>
                  <a:pt x="1166998" y="167823"/>
                </a:lnTo>
                <a:lnTo>
                  <a:pt x="1166441" y="183366"/>
                </a:lnTo>
                <a:lnTo>
                  <a:pt x="1158142" y="227239"/>
                </a:lnTo>
                <a:lnTo>
                  <a:pt x="1140851" y="266153"/>
                </a:lnTo>
                <a:lnTo>
                  <a:pt x="1115794" y="299041"/>
                </a:lnTo>
                <a:lnTo>
                  <a:pt x="1084196" y="324838"/>
                </a:lnTo>
                <a:lnTo>
                  <a:pt x="1047283" y="342477"/>
                </a:lnTo>
                <a:lnTo>
                  <a:pt x="1006279" y="350894"/>
                </a:lnTo>
                <a:lnTo>
                  <a:pt x="174927" y="351466"/>
                </a:lnTo>
                <a:lnTo>
                  <a:pt x="160234" y="350856"/>
                </a:lnTo>
                <a:lnTo>
                  <a:pt x="118357" y="342082"/>
                </a:lnTo>
                <a:lnTo>
                  <a:pt x="80803" y="323918"/>
                </a:lnTo>
                <a:lnTo>
                  <a:pt x="48881" y="297678"/>
                </a:lnTo>
                <a:lnTo>
                  <a:pt x="23900" y="264677"/>
                </a:lnTo>
                <a:lnTo>
                  <a:pt x="7170" y="226227"/>
                </a:lnTo>
                <a:lnTo>
                  <a:pt x="0" y="183643"/>
                </a:lnTo>
                <a:lnTo>
                  <a:pt x="556" y="168100"/>
                </a:lnTo>
                <a:lnTo>
                  <a:pt x="8855" y="124227"/>
                </a:lnTo>
                <a:lnTo>
                  <a:pt x="26146" y="85313"/>
                </a:lnTo>
                <a:lnTo>
                  <a:pt x="51203" y="52425"/>
                </a:lnTo>
                <a:lnTo>
                  <a:pt x="82801" y="26628"/>
                </a:lnTo>
                <a:lnTo>
                  <a:pt x="119714" y="8989"/>
                </a:lnTo>
                <a:lnTo>
                  <a:pt x="160718" y="572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121155" y="3816444"/>
            <a:ext cx="194310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latin typeface="Gill Sans MT"/>
                <a:cs typeface="Gill Sans MT"/>
              </a:rPr>
              <a:t>S4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16674" y="4814334"/>
            <a:ext cx="2981325" cy="420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20" dirty="0">
                <a:latin typeface="Gill Sans MT"/>
                <a:cs typeface="Gill Sans MT"/>
              </a:rPr>
              <a:t>S</a:t>
            </a:r>
            <a:r>
              <a:rPr sz="1350" b="1" spc="90" dirty="0">
                <a:latin typeface="Gill Sans MT"/>
                <a:cs typeface="Gill Sans MT"/>
              </a:rPr>
              <a:t>p</a:t>
            </a:r>
            <a:r>
              <a:rPr sz="1350" b="1" spc="70" dirty="0">
                <a:latin typeface="Gill Sans MT"/>
                <a:cs typeface="Gill Sans MT"/>
              </a:rPr>
              <a:t>e</a:t>
            </a:r>
            <a:r>
              <a:rPr sz="1350" b="1" spc="25" dirty="0">
                <a:latin typeface="Gill Sans MT"/>
                <a:cs typeface="Gill Sans MT"/>
              </a:rPr>
              <a:t>c</a:t>
            </a:r>
            <a:r>
              <a:rPr sz="1350" b="1" spc="50" dirty="0">
                <a:latin typeface="Gill Sans MT"/>
                <a:cs typeface="Gill Sans MT"/>
              </a:rPr>
              <a:t>i</a:t>
            </a:r>
            <a:r>
              <a:rPr sz="1350" b="1" spc="70" dirty="0">
                <a:latin typeface="Gill Sans MT"/>
                <a:cs typeface="Gill Sans MT"/>
              </a:rPr>
              <a:t>a</a:t>
            </a:r>
            <a:r>
              <a:rPr sz="1350" b="1" spc="50" dirty="0">
                <a:latin typeface="Gill Sans MT"/>
                <a:cs typeface="Gill Sans MT"/>
              </a:rPr>
              <a:t>li</a:t>
            </a:r>
            <a:r>
              <a:rPr sz="1350" b="1" spc="15" dirty="0">
                <a:latin typeface="Gill Sans MT"/>
                <a:cs typeface="Gill Sans MT"/>
              </a:rPr>
              <a:t>z</a:t>
            </a:r>
            <a:r>
              <a:rPr sz="1350" b="1" spc="70" dirty="0">
                <a:latin typeface="Gill Sans MT"/>
                <a:cs typeface="Gill Sans MT"/>
              </a:rPr>
              <a:t>e</a:t>
            </a:r>
            <a:r>
              <a:rPr sz="1350" b="1" spc="90" dirty="0">
                <a:latin typeface="Gill Sans MT"/>
                <a:cs typeface="Gill Sans MT"/>
              </a:rPr>
              <a:t>d</a:t>
            </a:r>
            <a:r>
              <a:rPr sz="1350" b="1" spc="35" dirty="0">
                <a:latin typeface="Gill Sans MT"/>
                <a:cs typeface="Gill Sans MT"/>
              </a:rPr>
              <a:t> </a:t>
            </a:r>
            <a:r>
              <a:rPr sz="1350" b="1" spc="20" dirty="0">
                <a:latin typeface="Gill Sans MT"/>
                <a:cs typeface="Gill Sans MT"/>
              </a:rPr>
              <a:t>S</a:t>
            </a:r>
            <a:r>
              <a:rPr sz="1350" b="1" spc="100" dirty="0">
                <a:latin typeface="Gill Sans MT"/>
                <a:cs typeface="Gill Sans MT"/>
              </a:rPr>
              <a:t>ys</a:t>
            </a:r>
            <a:r>
              <a:rPr sz="1350" b="1" spc="95" dirty="0">
                <a:latin typeface="Gill Sans MT"/>
                <a:cs typeface="Gill Sans MT"/>
              </a:rPr>
              <a:t>t</a:t>
            </a:r>
            <a:r>
              <a:rPr sz="1350" b="1" spc="70" dirty="0">
                <a:latin typeface="Gill Sans MT"/>
                <a:cs typeface="Gill Sans MT"/>
              </a:rPr>
              <a:t>e</a:t>
            </a:r>
            <a:r>
              <a:rPr sz="1350" b="1" spc="60" dirty="0">
                <a:latin typeface="Gill Sans MT"/>
                <a:cs typeface="Gill Sans MT"/>
              </a:rPr>
              <a:t>m</a:t>
            </a:r>
            <a:r>
              <a:rPr sz="1350" b="1" spc="90" dirty="0">
                <a:latin typeface="Gill Sans MT"/>
                <a:cs typeface="Gill Sans MT"/>
              </a:rPr>
              <a:t>s</a:t>
            </a:r>
            <a:r>
              <a:rPr sz="1350" b="1" spc="20" dirty="0">
                <a:latin typeface="Gill Sans MT"/>
                <a:cs typeface="Gill Sans MT"/>
              </a:rPr>
              <a:t>:</a:t>
            </a:r>
            <a:endParaRPr sz="1350">
              <a:latin typeface="Gill Sans MT"/>
              <a:cs typeface="Gill Sans MT"/>
            </a:endParaRPr>
          </a:p>
          <a:p>
            <a:pPr marL="12700">
              <a:lnSpc>
                <a:spcPts val="1580"/>
              </a:lnSpc>
            </a:pPr>
            <a:r>
              <a:rPr sz="1350" spc="5" dirty="0">
                <a:latin typeface="Gill Sans MT"/>
                <a:cs typeface="Gill Sans MT"/>
              </a:rPr>
              <a:t>iterati</a:t>
            </a:r>
            <a:r>
              <a:rPr sz="1350" spc="-20" dirty="0">
                <a:latin typeface="Gill Sans MT"/>
                <a:cs typeface="Gill Sans MT"/>
              </a:rPr>
              <a:t>v</a:t>
            </a:r>
            <a:r>
              <a:rPr sz="1350" spc="35" dirty="0">
                <a:latin typeface="Gill Sans MT"/>
                <a:cs typeface="Gill Sans MT"/>
              </a:rPr>
              <a:t>e</a:t>
            </a:r>
            <a:r>
              <a:rPr sz="1350" spc="5" dirty="0">
                <a:latin typeface="Gill Sans MT"/>
                <a:cs typeface="Gill Sans MT"/>
              </a:rPr>
              <a:t>,</a:t>
            </a:r>
            <a:r>
              <a:rPr sz="1350" spc="-130" dirty="0">
                <a:latin typeface="Gill Sans MT"/>
                <a:cs typeface="Gill Sans MT"/>
              </a:rPr>
              <a:t> </a:t>
            </a:r>
            <a:r>
              <a:rPr sz="1350" spc="10" dirty="0">
                <a:latin typeface="Gill Sans MT"/>
                <a:cs typeface="Gill Sans MT"/>
              </a:rPr>
              <a:t>interacti</a:t>
            </a:r>
            <a:r>
              <a:rPr sz="1350" spc="-20" dirty="0">
                <a:latin typeface="Gill Sans MT"/>
                <a:cs typeface="Gill Sans MT"/>
              </a:rPr>
              <a:t>v</a:t>
            </a:r>
            <a:r>
              <a:rPr sz="1350" spc="35" dirty="0">
                <a:latin typeface="Gill Sans MT"/>
                <a:cs typeface="Gill Sans MT"/>
              </a:rPr>
              <a:t>e</a:t>
            </a:r>
            <a:r>
              <a:rPr sz="1350" spc="5" dirty="0">
                <a:latin typeface="Gill Sans MT"/>
                <a:cs typeface="Gill Sans MT"/>
              </a:rPr>
              <a:t>,</a:t>
            </a:r>
            <a:r>
              <a:rPr sz="1350" spc="-130" dirty="0">
                <a:latin typeface="Gill Sans MT"/>
                <a:cs typeface="Gill Sans MT"/>
              </a:rPr>
              <a:t> </a:t>
            </a:r>
            <a:r>
              <a:rPr sz="1350" spc="5" dirty="0">
                <a:latin typeface="Gill Sans MT"/>
                <a:cs typeface="Gill Sans MT"/>
              </a:rPr>
              <a:t>st</a:t>
            </a:r>
            <a:r>
              <a:rPr sz="1350" spc="-20" dirty="0">
                <a:latin typeface="Gill Sans MT"/>
                <a:cs typeface="Gill Sans MT"/>
              </a:rPr>
              <a:t>r</a:t>
            </a:r>
            <a:r>
              <a:rPr sz="1350" spc="10" dirty="0">
                <a:latin typeface="Gill Sans MT"/>
                <a:cs typeface="Gill Sans MT"/>
              </a:rPr>
              <a:t>eaming,</a:t>
            </a:r>
            <a:r>
              <a:rPr sz="1350" spc="-130" dirty="0">
                <a:latin typeface="Gill Sans MT"/>
                <a:cs typeface="Gill Sans MT"/>
              </a:rPr>
              <a:t> </a:t>
            </a:r>
            <a:r>
              <a:rPr sz="1350" spc="10" dirty="0">
                <a:latin typeface="Gill Sans MT"/>
                <a:cs typeface="Gill Sans MT"/>
              </a:rPr>
              <a:t>gr</a:t>
            </a:r>
            <a:r>
              <a:rPr sz="1350" spc="-5" dirty="0">
                <a:latin typeface="Gill Sans MT"/>
                <a:cs typeface="Gill Sans MT"/>
              </a:rPr>
              <a:t>a</a:t>
            </a:r>
            <a:r>
              <a:rPr sz="1350" spc="10" dirty="0">
                <a:latin typeface="Gill Sans MT"/>
                <a:cs typeface="Gill Sans MT"/>
              </a:rPr>
              <a:t>ph,</a:t>
            </a:r>
            <a:r>
              <a:rPr sz="1350" spc="-130" dirty="0">
                <a:latin typeface="Gill Sans MT"/>
                <a:cs typeface="Gill Sans MT"/>
              </a:rPr>
              <a:t> </a:t>
            </a:r>
            <a:r>
              <a:rPr sz="1350" spc="10" dirty="0">
                <a:latin typeface="Gill Sans MT"/>
                <a:cs typeface="Gill Sans MT"/>
              </a:rPr>
              <a:t>et</a:t>
            </a:r>
            <a:r>
              <a:rPr sz="1350" spc="35" dirty="0">
                <a:latin typeface="Gill Sans MT"/>
                <a:cs typeface="Gill Sans MT"/>
              </a:rPr>
              <a:t>c</a:t>
            </a:r>
            <a:r>
              <a:rPr sz="1350" spc="5" dirty="0">
                <a:latin typeface="Gill Sans MT"/>
                <a:cs typeface="Gill Sans MT"/>
              </a:rPr>
              <a:t>.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10124" y="4659437"/>
            <a:ext cx="2327286" cy="43932"/>
          </a:xfrm>
          <a:custGeom>
            <a:avLst/>
            <a:gdLst/>
            <a:ahLst/>
            <a:cxnLst/>
            <a:rect l="l" t="t" r="r" b="b"/>
            <a:pathLst>
              <a:path w="2327286" h="43932">
                <a:moveTo>
                  <a:pt x="0" y="0"/>
                </a:moveTo>
                <a:lnTo>
                  <a:pt x="0" y="43932"/>
                </a:lnTo>
                <a:lnTo>
                  <a:pt x="2327286" y="43932"/>
                </a:lnTo>
                <a:lnTo>
                  <a:pt x="2327286" y="0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0124" y="4351902"/>
            <a:ext cx="2327286" cy="43933"/>
          </a:xfrm>
          <a:custGeom>
            <a:avLst/>
            <a:gdLst/>
            <a:ahLst/>
            <a:cxnLst/>
            <a:rect l="l" t="t" r="r" b="b"/>
            <a:pathLst>
              <a:path w="2327286" h="43933">
                <a:moveTo>
                  <a:pt x="2327286" y="43933"/>
                </a:moveTo>
                <a:lnTo>
                  <a:pt x="2327286" y="0"/>
                </a:lnTo>
                <a:lnTo>
                  <a:pt x="0" y="0"/>
                </a:lnTo>
                <a:lnTo>
                  <a:pt x="0" y="43933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3659" y="4270314"/>
            <a:ext cx="2447663" cy="263602"/>
          </a:xfrm>
          <a:custGeom>
            <a:avLst/>
            <a:gdLst/>
            <a:ahLst/>
            <a:cxnLst/>
            <a:rect l="l" t="t" r="r" b="b"/>
            <a:pathLst>
              <a:path w="2447663" h="263602">
                <a:moveTo>
                  <a:pt x="0" y="263602"/>
                </a:moveTo>
                <a:lnTo>
                  <a:pt x="2447663" y="263602"/>
                </a:lnTo>
                <a:lnTo>
                  <a:pt x="2447663" y="0"/>
                </a:lnTo>
                <a:lnTo>
                  <a:pt x="0" y="0"/>
                </a:lnTo>
                <a:lnTo>
                  <a:pt x="0" y="263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92536" y="4646885"/>
            <a:ext cx="4415875" cy="43932"/>
          </a:xfrm>
          <a:custGeom>
            <a:avLst/>
            <a:gdLst/>
            <a:ahLst/>
            <a:cxnLst/>
            <a:rect l="l" t="t" r="r" b="b"/>
            <a:pathLst>
              <a:path w="4415875" h="43932">
                <a:moveTo>
                  <a:pt x="0" y="0"/>
                </a:moveTo>
                <a:lnTo>
                  <a:pt x="0" y="43932"/>
                </a:lnTo>
                <a:lnTo>
                  <a:pt x="4415875" y="43932"/>
                </a:lnTo>
                <a:lnTo>
                  <a:pt x="4415875" y="0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92536" y="4339351"/>
            <a:ext cx="4415875" cy="43933"/>
          </a:xfrm>
          <a:custGeom>
            <a:avLst/>
            <a:gdLst/>
            <a:ahLst/>
            <a:cxnLst/>
            <a:rect l="l" t="t" r="r" b="b"/>
            <a:pathLst>
              <a:path w="4415875" h="43933">
                <a:moveTo>
                  <a:pt x="4415875" y="43933"/>
                </a:moveTo>
                <a:lnTo>
                  <a:pt x="4415875" y="0"/>
                </a:lnTo>
                <a:lnTo>
                  <a:pt x="0" y="0"/>
                </a:lnTo>
                <a:lnTo>
                  <a:pt x="0" y="43933"/>
                </a:lnTo>
              </a:path>
            </a:pathLst>
          </a:custGeom>
          <a:ln w="125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72055" y="4270314"/>
            <a:ext cx="4644284" cy="251049"/>
          </a:xfrm>
          <a:custGeom>
            <a:avLst/>
            <a:gdLst/>
            <a:ahLst/>
            <a:cxnLst/>
            <a:rect l="l" t="t" r="r" b="b"/>
            <a:pathLst>
              <a:path w="4644284" h="251049">
                <a:moveTo>
                  <a:pt x="0" y="251049"/>
                </a:moveTo>
                <a:lnTo>
                  <a:pt x="4644284" y="251049"/>
                </a:lnTo>
                <a:lnTo>
                  <a:pt x="4644284" y="0"/>
                </a:lnTo>
                <a:lnTo>
                  <a:pt x="0" y="0"/>
                </a:lnTo>
                <a:lnTo>
                  <a:pt x="0" y="251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3953" y="3002552"/>
            <a:ext cx="476980" cy="326359"/>
          </a:xfrm>
          <a:custGeom>
            <a:avLst/>
            <a:gdLst/>
            <a:ahLst/>
            <a:cxnLst/>
            <a:rect l="l" t="t" r="r" b="b"/>
            <a:pathLst>
              <a:path w="476980" h="326359">
                <a:moveTo>
                  <a:pt x="313803" y="0"/>
                </a:moveTo>
                <a:lnTo>
                  <a:pt x="313803" y="81589"/>
                </a:lnTo>
                <a:lnTo>
                  <a:pt x="0" y="81589"/>
                </a:lnTo>
                <a:lnTo>
                  <a:pt x="0" y="244770"/>
                </a:lnTo>
                <a:lnTo>
                  <a:pt x="313803" y="244770"/>
                </a:lnTo>
                <a:lnTo>
                  <a:pt x="313803" y="326359"/>
                </a:lnTo>
                <a:lnTo>
                  <a:pt x="476980" y="163181"/>
                </a:lnTo>
                <a:lnTo>
                  <a:pt x="31380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6081448"/>
            <a:ext cx="7588960" cy="1538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471220" y="5898954"/>
            <a:ext cx="4476115" cy="1090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10" dirty="0">
                <a:latin typeface="Gill Sans MT"/>
                <a:cs typeface="Gill Sans MT"/>
              </a:rPr>
              <a:t>The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State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o</a:t>
            </a:r>
            <a:r>
              <a:rPr sz="1900" i="1" spc="-5" dirty="0">
                <a:latin typeface="Gill Sans MT"/>
                <a:cs typeface="Gill Sans MT"/>
              </a:rPr>
              <a:t>f </a:t>
            </a:r>
            <a:r>
              <a:rPr sz="1900" i="1" spc="0" dirty="0">
                <a:latin typeface="Gill Sans MT"/>
                <a:cs typeface="Gill Sans MT"/>
              </a:rPr>
              <a:t>Spark,</a:t>
            </a:r>
            <a:r>
              <a:rPr sz="1900" i="1" spc="-19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and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20" dirty="0">
                <a:latin typeface="Gill Sans MT"/>
                <a:cs typeface="Gill Sans MT"/>
              </a:rPr>
              <a:t>Wh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165" dirty="0">
                <a:latin typeface="Gill Sans MT"/>
                <a:cs typeface="Gill Sans MT"/>
              </a:rPr>
              <a:t>W</a:t>
            </a:r>
            <a:r>
              <a:rPr sz="1900" i="1" spc="-10" dirty="0">
                <a:latin typeface="Gill Sans MT"/>
                <a:cs typeface="Gill Sans MT"/>
              </a:rPr>
              <a:t>e'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Goin</a:t>
            </a:r>
            <a:r>
              <a:rPr sz="1900" i="1" spc="-10" dirty="0">
                <a:latin typeface="Gill Sans MT"/>
                <a:cs typeface="Gill Sans MT"/>
              </a:rPr>
              <a:t>g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Next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260"/>
              </a:lnSpc>
            </a:pPr>
            <a:r>
              <a:rPr sz="1900" b="1" spc="-95" dirty="0">
                <a:latin typeface="Gill Sans MT"/>
                <a:cs typeface="Gill Sans MT"/>
              </a:rPr>
              <a:t>Ma</a:t>
            </a:r>
            <a:r>
              <a:rPr sz="1900" b="1" spc="-80" dirty="0">
                <a:latin typeface="Gill Sans MT"/>
                <a:cs typeface="Gill Sans MT"/>
              </a:rPr>
              <a:t>t</a:t>
            </a:r>
            <a:r>
              <a:rPr sz="1900" b="1" spc="-75" dirty="0">
                <a:latin typeface="Gill Sans MT"/>
                <a:cs typeface="Gill Sans MT"/>
              </a:rPr>
              <a:t>e</a:t>
            </a:r>
            <a:r>
              <a:rPr sz="1900" b="1" spc="-50" dirty="0">
                <a:latin typeface="Gill Sans MT"/>
                <a:cs typeface="Gill Sans MT"/>
              </a:rPr>
              <a:t>i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-80" dirty="0">
                <a:latin typeface="Gill Sans MT"/>
                <a:cs typeface="Gill Sans MT"/>
              </a:rPr>
              <a:t>Z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85" dirty="0">
                <a:latin typeface="Gill Sans MT"/>
                <a:cs typeface="Gill Sans MT"/>
              </a:rPr>
              <a:t>haria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135"/>
              </a:lnSpc>
            </a:pPr>
            <a:r>
              <a:rPr sz="1900" spc="-10" dirty="0">
                <a:latin typeface="Gill Sans MT"/>
                <a:cs typeface="Gill Sans MT"/>
              </a:rPr>
              <a:t>Spark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Summit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(2013)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6</a:t>
            </a:r>
            <a:r>
              <a:rPr sz="1500" b="1" spc="30" dirty="0">
                <a:solidFill>
                  <a:srgbClr val="0433FF"/>
                </a:solidFill>
                <a:latin typeface="Gill Sans MT"/>
                <a:cs typeface="Gill Sans MT"/>
              </a:rPr>
              <a:t>vO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2E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Ab4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2787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9446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6106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2765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9424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6083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2743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9402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6062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2722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9379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6040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2700" y="1935971"/>
            <a:ext cx="484078" cy="37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6356" y="1600843"/>
            <a:ext cx="0" cy="383536"/>
          </a:xfrm>
          <a:custGeom>
            <a:avLst/>
            <a:gdLst/>
            <a:ahLst/>
            <a:cxnLst/>
            <a:rect l="l" t="t" r="r" b="b"/>
            <a:pathLst>
              <a:path h="383536">
                <a:moveTo>
                  <a:pt x="0" y="0"/>
                </a:moveTo>
                <a:lnTo>
                  <a:pt x="0" y="383536"/>
                </a:lnTo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6692" y="1600843"/>
            <a:ext cx="1349" cy="383536"/>
          </a:xfrm>
          <a:custGeom>
            <a:avLst/>
            <a:gdLst/>
            <a:ahLst/>
            <a:cxnLst/>
            <a:rect l="l" t="t" r="r" b="b"/>
            <a:pathLst>
              <a:path w="1349" h="383536">
                <a:moveTo>
                  <a:pt x="0" y="383536"/>
                </a:moveTo>
                <a:lnTo>
                  <a:pt x="1349" y="0"/>
                </a:lnTo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3379" y="2200357"/>
            <a:ext cx="1215" cy="383536"/>
          </a:xfrm>
          <a:custGeom>
            <a:avLst/>
            <a:gdLst/>
            <a:ahLst/>
            <a:cxnLst/>
            <a:rect l="l" t="t" r="r" b="b"/>
            <a:pathLst>
              <a:path w="1215" h="383536">
                <a:moveTo>
                  <a:pt x="1215" y="383536"/>
                </a:moveTo>
                <a:lnTo>
                  <a:pt x="0" y="0"/>
                </a:lnTo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9675" y="2200357"/>
            <a:ext cx="0" cy="778246"/>
          </a:xfrm>
          <a:custGeom>
            <a:avLst/>
            <a:gdLst/>
            <a:ahLst/>
            <a:cxnLst/>
            <a:rect l="l" t="t" r="r" b="b"/>
            <a:pathLst>
              <a:path h="778246">
                <a:moveTo>
                  <a:pt x="0" y="0"/>
                </a:moveTo>
                <a:lnTo>
                  <a:pt x="0" y="778246"/>
                </a:lnTo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52952" y="2200357"/>
            <a:ext cx="10" cy="383536"/>
          </a:xfrm>
          <a:custGeom>
            <a:avLst/>
            <a:gdLst/>
            <a:ahLst/>
            <a:cxnLst/>
            <a:rect l="l" t="t" r="r" b="b"/>
            <a:pathLst>
              <a:path w="10" h="383536">
                <a:moveTo>
                  <a:pt x="0" y="0"/>
                </a:moveTo>
                <a:lnTo>
                  <a:pt x="10" y="383536"/>
                </a:lnTo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53336" y="2200357"/>
            <a:ext cx="1214" cy="383536"/>
          </a:xfrm>
          <a:custGeom>
            <a:avLst/>
            <a:gdLst/>
            <a:ahLst/>
            <a:cxnLst/>
            <a:rect l="l" t="t" r="r" b="b"/>
            <a:pathLst>
              <a:path w="1214" h="383536">
                <a:moveTo>
                  <a:pt x="0" y="0"/>
                </a:moveTo>
                <a:lnTo>
                  <a:pt x="1214" y="383536"/>
                </a:lnTo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4707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4708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35928" y="2024281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2002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8048" y="2575385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2002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8048" y="2694543"/>
            <a:ext cx="989330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latin typeface="Gill Sans MT"/>
                <a:cs typeface="Gill Sans MT"/>
              </a:rPr>
              <a:t>M</a:t>
            </a:r>
            <a:r>
              <a:rPr sz="800" spc="-5" dirty="0">
                <a:latin typeface="Gill Sans MT"/>
                <a:cs typeface="Gill Sans MT"/>
              </a:rPr>
              <a:t>a</a:t>
            </a:r>
            <a:r>
              <a:rPr sz="800" spc="5" dirty="0">
                <a:latin typeface="Gill Sans MT"/>
                <a:cs typeface="Gill Sans MT"/>
              </a:rPr>
              <a:t>pReduce </a:t>
            </a:r>
            <a:r>
              <a:rPr sz="800" spc="15" dirty="0">
                <a:latin typeface="Gill Sans MT"/>
                <a:cs typeface="Gill Sans MT"/>
              </a:rPr>
              <a:t>@</a:t>
            </a:r>
            <a:r>
              <a:rPr sz="800" spc="5" dirty="0">
                <a:latin typeface="Gill Sans MT"/>
                <a:cs typeface="Gill Sans MT"/>
              </a:rPr>
              <a:t> Google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93694" y="1354019"/>
            <a:ext cx="7842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2004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ts val="940"/>
              </a:lnSpc>
            </a:pPr>
            <a:r>
              <a:rPr sz="800" spc="10" dirty="0">
                <a:latin typeface="Gill Sans MT"/>
                <a:cs typeface="Gill Sans MT"/>
              </a:rPr>
              <a:t>M</a:t>
            </a:r>
            <a:r>
              <a:rPr sz="800" spc="-5" dirty="0">
                <a:latin typeface="Gill Sans MT"/>
                <a:cs typeface="Gill Sans MT"/>
              </a:rPr>
              <a:t>a</a:t>
            </a:r>
            <a:r>
              <a:rPr sz="800" spc="5" dirty="0">
                <a:latin typeface="Gill Sans MT"/>
                <a:cs typeface="Gill Sans MT"/>
              </a:rPr>
              <a:t>pReduce p</a:t>
            </a:r>
            <a:r>
              <a:rPr sz="800" spc="-5" dirty="0">
                <a:latin typeface="Gill Sans MT"/>
                <a:cs typeface="Gill Sans MT"/>
              </a:rPr>
              <a:t>a</a:t>
            </a:r>
            <a:r>
              <a:rPr sz="800" spc="5" dirty="0">
                <a:latin typeface="Gill Sans MT"/>
                <a:cs typeface="Gill Sans MT"/>
              </a:rPr>
              <a:t>per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11367" y="1988103"/>
            <a:ext cx="316660" cy="208530"/>
          </a:xfrm>
          <a:custGeom>
            <a:avLst/>
            <a:gdLst/>
            <a:ahLst/>
            <a:cxnLst/>
            <a:rect l="l" t="t" r="r" b="b"/>
            <a:pathLst>
              <a:path w="316660" h="208530">
                <a:moveTo>
                  <a:pt x="0" y="0"/>
                </a:moveTo>
                <a:lnTo>
                  <a:pt x="316660" y="0"/>
                </a:lnTo>
                <a:lnTo>
                  <a:pt x="316660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1367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8027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28026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4686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4686" y="1988103"/>
            <a:ext cx="316658" cy="208530"/>
          </a:xfrm>
          <a:custGeom>
            <a:avLst/>
            <a:gdLst/>
            <a:ahLst/>
            <a:cxnLst/>
            <a:rect l="l" t="t" r="r" b="b"/>
            <a:pathLst>
              <a:path w="316658" h="208530">
                <a:moveTo>
                  <a:pt x="0" y="0"/>
                </a:moveTo>
                <a:lnTo>
                  <a:pt x="316658" y="0"/>
                </a:lnTo>
                <a:lnTo>
                  <a:pt x="316658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1345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61345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78004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78004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94664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94664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11323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11323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27983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27983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44642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44643" y="1988103"/>
            <a:ext cx="316658" cy="208530"/>
          </a:xfrm>
          <a:custGeom>
            <a:avLst/>
            <a:gdLst/>
            <a:ahLst/>
            <a:cxnLst/>
            <a:rect l="l" t="t" r="r" b="b"/>
            <a:pathLst>
              <a:path w="316658" h="208530">
                <a:moveTo>
                  <a:pt x="0" y="0"/>
                </a:moveTo>
                <a:lnTo>
                  <a:pt x="316658" y="0"/>
                </a:lnTo>
                <a:lnTo>
                  <a:pt x="316658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1301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61301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77961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77961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94619" y="1988103"/>
            <a:ext cx="316660" cy="208530"/>
          </a:xfrm>
          <a:custGeom>
            <a:avLst/>
            <a:gdLst/>
            <a:ahLst/>
            <a:cxnLst/>
            <a:rect l="l" t="t" r="r" b="b"/>
            <a:pathLst>
              <a:path w="316660" h="208530">
                <a:moveTo>
                  <a:pt x="0" y="0"/>
                </a:moveTo>
                <a:lnTo>
                  <a:pt x="316660" y="0"/>
                </a:lnTo>
                <a:lnTo>
                  <a:pt x="316660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94620" y="1988103"/>
            <a:ext cx="316659" cy="208530"/>
          </a:xfrm>
          <a:custGeom>
            <a:avLst/>
            <a:gdLst/>
            <a:ahLst/>
            <a:cxnLst/>
            <a:rect l="l" t="t" r="r" b="b"/>
            <a:pathLst>
              <a:path w="316659" h="208530">
                <a:moveTo>
                  <a:pt x="0" y="0"/>
                </a:moveTo>
                <a:lnTo>
                  <a:pt x="316659" y="0"/>
                </a:lnTo>
                <a:lnTo>
                  <a:pt x="316659" y="208530"/>
                </a:lnTo>
                <a:lnTo>
                  <a:pt x="0" y="208530"/>
                </a:lnTo>
                <a:lnTo>
                  <a:pt x="0" y="0"/>
                </a:lnTo>
                <a:close/>
              </a:path>
            </a:pathLst>
          </a:custGeom>
          <a:ln w="74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79493" y="2970096"/>
            <a:ext cx="7083425" cy="3651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725295" algn="r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2006</a:t>
            </a:r>
            <a:endParaRPr sz="800">
              <a:latin typeface="Gill Sans MT"/>
              <a:cs typeface="Gill Sans MT"/>
            </a:endParaRPr>
          </a:p>
          <a:p>
            <a:pPr marR="1155065" algn="r">
              <a:lnSpc>
                <a:spcPts val="940"/>
              </a:lnSpc>
            </a:pPr>
            <a:r>
              <a:rPr sz="800" spc="5" dirty="0">
                <a:latin typeface="Gill Sans MT"/>
                <a:cs typeface="Gill Sans MT"/>
              </a:rPr>
              <a:t>Hadoop </a:t>
            </a:r>
            <a:r>
              <a:rPr sz="800" spc="15" dirty="0">
                <a:latin typeface="Gill Sans MT"/>
                <a:cs typeface="Gill Sans MT"/>
              </a:rPr>
              <a:t>@</a:t>
            </a:r>
            <a:r>
              <a:rPr sz="800" spc="-120" dirty="0">
                <a:latin typeface="Gill Sans MT"/>
                <a:cs typeface="Gill Sans MT"/>
              </a:rPr>
              <a:t> </a:t>
            </a:r>
            <a:r>
              <a:rPr sz="800" spc="-95" dirty="0">
                <a:latin typeface="Gill Sans MT"/>
                <a:cs typeface="Gill Sans MT"/>
              </a:rPr>
              <a:t>Y</a:t>
            </a:r>
            <a:r>
              <a:rPr sz="800" spc="5" dirty="0">
                <a:latin typeface="Gill Sans MT"/>
                <a:cs typeface="Gill Sans MT"/>
              </a:rPr>
              <a:t>ahoo!</a:t>
            </a:r>
            <a:endParaRPr sz="8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/>
          </a:p>
          <a:p>
            <a:pPr marL="12700" marR="2835275">
              <a:lnSpc>
                <a:spcPts val="2100"/>
              </a:lnSpc>
            </a:pPr>
            <a:r>
              <a:rPr sz="1900" i="1" dirty="0">
                <a:latin typeface="Gill Sans MT"/>
                <a:cs typeface="Gill Sans MT"/>
              </a:rPr>
              <a:t>Spark:</a:t>
            </a:r>
            <a:r>
              <a:rPr sz="1900" i="1" spc="-195" dirty="0">
                <a:latin typeface="Gill Sans MT"/>
                <a:cs typeface="Gill Sans MT"/>
              </a:rPr>
              <a:t> </a:t>
            </a:r>
            <a:r>
              <a:rPr sz="1900" i="1" spc="-15" dirty="0">
                <a:latin typeface="Gill Sans MT"/>
                <a:cs typeface="Gill Sans MT"/>
              </a:rPr>
              <a:t>Clu</a:t>
            </a:r>
            <a:r>
              <a:rPr sz="1900" i="1" spc="-10" dirty="0">
                <a:latin typeface="Gill Sans MT"/>
                <a:cs typeface="Gill Sans MT"/>
              </a:rPr>
              <a:t>ster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5" dirty="0">
                <a:latin typeface="Gill Sans MT"/>
                <a:cs typeface="Gill Sans MT"/>
              </a:rPr>
              <a:t>Compu</a:t>
            </a:r>
            <a:r>
              <a:rPr sz="1900" i="1" spc="-10" dirty="0">
                <a:latin typeface="Gill Sans MT"/>
                <a:cs typeface="Gill Sans MT"/>
              </a:rPr>
              <a:t>ting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w</a:t>
            </a:r>
            <a:r>
              <a:rPr sz="1900" i="1" spc="-5" dirty="0">
                <a:latin typeface="Gill Sans MT"/>
                <a:cs typeface="Gill Sans MT"/>
              </a:rPr>
              <a:t>ith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165" dirty="0">
                <a:latin typeface="Gill Sans MT"/>
                <a:cs typeface="Gill Sans MT"/>
              </a:rPr>
              <a:t>W</a:t>
            </a:r>
            <a:r>
              <a:rPr sz="1900" i="1" spc="0" dirty="0">
                <a:latin typeface="Gill Sans MT"/>
                <a:cs typeface="Gill Sans MT"/>
              </a:rPr>
              <a:t>orkin</a:t>
            </a:r>
            <a:r>
              <a:rPr sz="1900" i="1" spc="-10" dirty="0">
                <a:latin typeface="Gill Sans MT"/>
                <a:cs typeface="Gill Sans MT"/>
              </a:rPr>
              <a:t>g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Sets </a:t>
            </a:r>
            <a:r>
              <a:rPr sz="1900" spc="-15" dirty="0">
                <a:latin typeface="Gill Sans MT"/>
                <a:cs typeface="Gill Sans MT"/>
              </a:rPr>
              <a:t>Matei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Zaharia,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Mosharaf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Ch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0" dirty="0">
                <a:latin typeface="Gill Sans MT"/>
                <a:cs typeface="Gill Sans MT"/>
              </a:rPr>
              <a:t>w</a:t>
            </a:r>
            <a:r>
              <a:rPr sz="1900" spc="-10" dirty="0">
                <a:latin typeface="Gill Sans MT"/>
                <a:cs typeface="Gill Sans MT"/>
              </a:rPr>
              <a:t>dhu</a:t>
            </a:r>
            <a:r>
              <a:rPr sz="1900" spc="45" dirty="0">
                <a:latin typeface="Gill Sans MT"/>
                <a:cs typeface="Gill Sans MT"/>
              </a:rPr>
              <a:t>r</a:t>
            </a:r>
            <a:r>
              <a:rPr sz="1900" spc="-165" dirty="0">
                <a:latin typeface="Gill Sans MT"/>
                <a:cs typeface="Gill Sans MT"/>
              </a:rPr>
              <a:t>y</a:t>
            </a:r>
            <a:r>
              <a:rPr sz="1900" spc="0" dirty="0">
                <a:latin typeface="Gill Sans MT"/>
                <a:cs typeface="Gill Sans MT"/>
              </a:rPr>
              <a:t>, </a:t>
            </a:r>
            <a:r>
              <a:rPr sz="1900" spc="-15" dirty="0">
                <a:latin typeface="Gill Sans MT"/>
                <a:cs typeface="Gill Sans MT"/>
              </a:rPr>
              <a:t>Mi</a:t>
            </a:r>
            <a:r>
              <a:rPr sz="1900" spc="-10" dirty="0">
                <a:latin typeface="Gill Sans MT"/>
                <a:cs typeface="Gill Sans MT"/>
              </a:rPr>
              <a:t>chael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J.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ranklin,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Scott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Shen</a:t>
            </a:r>
            <a:r>
              <a:rPr sz="1900" spc="-60" dirty="0">
                <a:latin typeface="Gill Sans MT"/>
                <a:cs typeface="Gill Sans MT"/>
              </a:rPr>
              <a:t>k</a:t>
            </a:r>
            <a:r>
              <a:rPr sz="1900" spc="0" dirty="0">
                <a:latin typeface="Gill Sans MT"/>
                <a:cs typeface="Gill Sans MT"/>
              </a:rPr>
              <a:t>e</a:t>
            </a:r>
            <a:r>
              <a:rPr sz="1900" spc="-204" dirty="0">
                <a:latin typeface="Gill Sans MT"/>
                <a:cs typeface="Gill Sans MT"/>
              </a:rPr>
              <a:t>r</a:t>
            </a:r>
            <a:r>
              <a:rPr sz="1900" spc="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Ion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Stoica</a:t>
            </a:r>
            <a:r>
              <a:rPr sz="1900" spc="-15" dirty="0">
                <a:latin typeface="Gill Sans MT"/>
                <a:cs typeface="Gill Sans MT"/>
              </a:rPr>
              <a:t> USENIX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HotC</a:t>
            </a:r>
            <a:r>
              <a:rPr sz="1900" spc="-5" dirty="0">
                <a:latin typeface="Gill Sans MT"/>
                <a:cs typeface="Gill Sans MT"/>
              </a:rPr>
              <a:t>l</a:t>
            </a:r>
            <a:r>
              <a:rPr sz="1900" spc="-10" dirty="0">
                <a:latin typeface="Gill Sans MT"/>
                <a:cs typeface="Gill Sans MT"/>
              </a:rPr>
              <a:t>oud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(2010)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1764"/>
              </a:lnSpc>
            </a:pP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10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il</a:t>
            </a:r>
            <a:r>
              <a:rPr sz="1500" b="1" spc="25" dirty="0">
                <a:solidFill>
                  <a:srgbClr val="0433FF"/>
                </a:solidFill>
                <a:latin typeface="Gill Sans MT"/>
                <a:cs typeface="Gill Sans MT"/>
              </a:rPr>
              <a:t>.m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du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pap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2010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ud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_s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7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pd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35"/>
              </a:spcBef>
            </a:pPr>
            <a:endParaRPr sz="1100"/>
          </a:p>
          <a:p>
            <a:pPr marL="12700" marR="1560195">
              <a:lnSpc>
                <a:spcPts val="2100"/>
              </a:lnSpc>
            </a:pPr>
            <a:r>
              <a:rPr sz="1900" i="1" spc="-10" dirty="0">
                <a:latin typeface="Gill Sans MT"/>
                <a:cs typeface="Gill Sans MT"/>
              </a:rPr>
              <a:t>Resilient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Dist</a:t>
            </a:r>
            <a:r>
              <a:rPr sz="1900" i="1" spc="25" dirty="0">
                <a:latin typeface="Gill Sans MT"/>
                <a:cs typeface="Gill Sans MT"/>
              </a:rPr>
              <a:t>r</a:t>
            </a:r>
            <a:r>
              <a:rPr sz="1900" i="1" spc="0" dirty="0">
                <a:latin typeface="Gill Sans MT"/>
                <a:cs typeface="Gill Sans MT"/>
              </a:rPr>
              <a:t>ibu</a:t>
            </a:r>
            <a:r>
              <a:rPr sz="1900" i="1" spc="-10" dirty="0">
                <a:latin typeface="Gill Sans MT"/>
                <a:cs typeface="Gill Sans MT"/>
              </a:rPr>
              <a:t>ted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5" dirty="0">
                <a:latin typeface="Gill Sans MT"/>
                <a:cs typeface="Gill Sans MT"/>
              </a:rPr>
              <a:t>Da</a:t>
            </a:r>
            <a:r>
              <a:rPr sz="1900" i="1" spc="-10" dirty="0">
                <a:latin typeface="Gill Sans MT"/>
                <a:cs typeface="Gill Sans MT"/>
              </a:rPr>
              <a:t>tasets:</a:t>
            </a:r>
            <a:r>
              <a:rPr sz="1900" i="1" spc="-34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A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90" dirty="0">
                <a:latin typeface="Gill Sans MT"/>
                <a:cs typeface="Gill Sans MT"/>
              </a:rPr>
              <a:t>F</a:t>
            </a:r>
            <a:r>
              <a:rPr sz="1900" i="1" spc="0" dirty="0">
                <a:latin typeface="Gill Sans MT"/>
                <a:cs typeface="Gill Sans MT"/>
              </a:rPr>
              <a:t>au</a:t>
            </a:r>
            <a:r>
              <a:rPr sz="1900" i="1" spc="-5" dirty="0">
                <a:latin typeface="Gill Sans MT"/>
                <a:cs typeface="Gill Sans MT"/>
              </a:rPr>
              <a:t>lt-</a:t>
            </a:r>
            <a:r>
              <a:rPr sz="1900" i="1" spc="-204" dirty="0">
                <a:latin typeface="Gill Sans MT"/>
                <a:cs typeface="Gill Sans MT"/>
              </a:rPr>
              <a:t>T</a:t>
            </a:r>
            <a:r>
              <a:rPr sz="1900" i="1" spc="0" dirty="0">
                <a:latin typeface="Gill Sans MT"/>
                <a:cs typeface="Gill Sans MT"/>
              </a:rPr>
              <a:t>o</a:t>
            </a:r>
            <a:r>
              <a:rPr sz="1900" i="1" spc="-10" dirty="0">
                <a:latin typeface="Gill Sans MT"/>
                <a:cs typeface="Gill Sans MT"/>
              </a:rPr>
              <a:t>le</a:t>
            </a:r>
            <a:r>
              <a:rPr sz="1900" i="1" spc="-50" dirty="0">
                <a:latin typeface="Gill Sans MT"/>
                <a:cs typeface="Gill Sans MT"/>
              </a:rPr>
              <a:t>r</a:t>
            </a:r>
            <a:r>
              <a:rPr sz="1900" i="1" spc="0" dirty="0">
                <a:latin typeface="Gill Sans MT"/>
                <a:cs typeface="Gill Sans MT"/>
              </a:rPr>
              <a:t>an</a:t>
            </a:r>
            <a:r>
              <a:rPr sz="1900" i="1" spc="-10" dirty="0">
                <a:latin typeface="Gill Sans MT"/>
                <a:cs typeface="Gill Sans MT"/>
              </a:rPr>
              <a:t>t</a:t>
            </a:r>
            <a:r>
              <a:rPr sz="1900" i="1" spc="-15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Ab</a:t>
            </a:r>
            <a:r>
              <a:rPr sz="1900" i="1" spc="-10" dirty="0">
                <a:latin typeface="Gill Sans MT"/>
                <a:cs typeface="Gill Sans MT"/>
              </a:rPr>
              <a:t>st</a:t>
            </a:r>
            <a:r>
              <a:rPr sz="1900" i="1" spc="-50" dirty="0">
                <a:latin typeface="Gill Sans MT"/>
                <a:cs typeface="Gill Sans MT"/>
              </a:rPr>
              <a:t>r</a:t>
            </a:r>
            <a:r>
              <a:rPr sz="1900" i="1" spc="0" dirty="0">
                <a:latin typeface="Gill Sans MT"/>
                <a:cs typeface="Gill Sans MT"/>
              </a:rPr>
              <a:t>a</a:t>
            </a:r>
            <a:r>
              <a:rPr sz="1900" i="1" spc="-10" dirty="0">
                <a:latin typeface="Gill Sans MT"/>
                <a:cs typeface="Gill Sans MT"/>
              </a:rPr>
              <a:t>ction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35" dirty="0">
                <a:latin typeface="Gill Sans MT"/>
                <a:cs typeface="Gill Sans MT"/>
              </a:rPr>
              <a:t>f</a:t>
            </a:r>
            <a:r>
              <a:rPr sz="1900" i="1" spc="0" dirty="0">
                <a:latin typeface="Gill Sans MT"/>
                <a:cs typeface="Gill Sans MT"/>
              </a:rPr>
              <a:t>o</a:t>
            </a:r>
            <a:r>
              <a:rPr sz="1900" i="1" spc="-10" dirty="0">
                <a:latin typeface="Gill Sans MT"/>
                <a:cs typeface="Gill Sans MT"/>
              </a:rPr>
              <a:t>r In-Memo</a:t>
            </a:r>
            <a:r>
              <a:rPr sz="1900" i="1" spc="65" dirty="0">
                <a:latin typeface="Gill Sans MT"/>
                <a:cs typeface="Gill Sans MT"/>
              </a:rPr>
              <a:t>r</a:t>
            </a:r>
            <a:r>
              <a:rPr sz="1900" i="1" spc="0" dirty="0">
                <a:latin typeface="Gill Sans MT"/>
                <a:cs typeface="Gill Sans MT"/>
              </a:rPr>
              <a:t>y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5" dirty="0">
                <a:latin typeface="Gill Sans MT"/>
                <a:cs typeface="Gill Sans MT"/>
              </a:rPr>
              <a:t>Clu</a:t>
            </a:r>
            <a:r>
              <a:rPr sz="1900" i="1" spc="-10" dirty="0">
                <a:latin typeface="Gill Sans MT"/>
                <a:cs typeface="Gill Sans MT"/>
              </a:rPr>
              <a:t>ster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5" dirty="0">
                <a:latin typeface="Gill Sans MT"/>
                <a:cs typeface="Gill Sans MT"/>
              </a:rPr>
              <a:t>Compu</a:t>
            </a:r>
            <a:r>
              <a:rPr sz="1900" i="1" spc="-10" dirty="0">
                <a:latin typeface="Gill Sans MT"/>
                <a:cs typeface="Gill Sans MT"/>
              </a:rPr>
              <a:t>ting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060"/>
              </a:lnSpc>
            </a:pPr>
            <a:r>
              <a:rPr sz="1900" spc="-15" dirty="0">
                <a:latin typeface="Gill Sans MT"/>
                <a:cs typeface="Gill Sans MT"/>
              </a:rPr>
              <a:t>Matei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Zaharia,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Mosharaf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Ch</a:t>
            </a:r>
            <a:r>
              <a:rPr sz="1900" spc="-35" dirty="0">
                <a:latin typeface="Gill Sans MT"/>
                <a:cs typeface="Gill Sans MT"/>
              </a:rPr>
              <a:t>o</a:t>
            </a:r>
            <a:r>
              <a:rPr sz="1900" spc="0" dirty="0">
                <a:latin typeface="Gill Sans MT"/>
                <a:cs typeface="Gill Sans MT"/>
              </a:rPr>
              <a:t>w</a:t>
            </a:r>
            <a:r>
              <a:rPr sz="1900" spc="-10" dirty="0">
                <a:latin typeface="Gill Sans MT"/>
                <a:cs typeface="Gill Sans MT"/>
              </a:rPr>
              <a:t>dhu</a:t>
            </a:r>
            <a:r>
              <a:rPr sz="1900" spc="45" dirty="0">
                <a:latin typeface="Gill Sans MT"/>
                <a:cs typeface="Gill Sans MT"/>
              </a:rPr>
              <a:t>r</a:t>
            </a:r>
            <a:r>
              <a:rPr sz="1900" spc="-165" dirty="0">
                <a:latin typeface="Gill Sans MT"/>
                <a:cs typeface="Gill Sans MT"/>
              </a:rPr>
              <a:t>y</a:t>
            </a:r>
            <a:r>
              <a:rPr sz="1900" spc="100" dirty="0">
                <a:latin typeface="Gill Sans MT"/>
                <a:cs typeface="Gill Sans MT"/>
              </a:rPr>
              <a:t>,</a:t>
            </a:r>
            <a:r>
              <a:rPr sz="1900" spc="-240" dirty="0">
                <a:latin typeface="Gill Sans MT"/>
                <a:cs typeface="Gill Sans MT"/>
              </a:rPr>
              <a:t>T</a:t>
            </a:r>
            <a:r>
              <a:rPr sz="1900" spc="-10" dirty="0">
                <a:latin typeface="Gill Sans MT"/>
                <a:cs typeface="Gill Sans MT"/>
              </a:rPr>
              <a:t>athagata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Das</a:t>
            </a:r>
            <a:r>
              <a:rPr sz="1900" spc="145" dirty="0">
                <a:latin typeface="Gill Sans MT"/>
                <a:cs typeface="Gill Sans MT"/>
              </a:rPr>
              <a:t>,</a:t>
            </a:r>
            <a:r>
              <a:rPr sz="1900" spc="-10" dirty="0">
                <a:latin typeface="Gill Sans MT"/>
                <a:cs typeface="Gill Sans MT"/>
              </a:rPr>
              <a:t>Ankur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D</a:t>
            </a:r>
            <a:r>
              <a:rPr sz="1900" spc="-80" dirty="0">
                <a:latin typeface="Gill Sans MT"/>
                <a:cs typeface="Gill Sans MT"/>
              </a:rPr>
              <a:t>a</a:t>
            </a:r>
            <a:r>
              <a:rPr sz="1900" spc="-50" dirty="0">
                <a:latin typeface="Gill Sans MT"/>
                <a:cs typeface="Gill Sans MT"/>
              </a:rPr>
              <a:t>v</a:t>
            </a:r>
            <a:r>
              <a:rPr sz="1900" spc="35" dirty="0">
                <a:latin typeface="Gill Sans MT"/>
                <a:cs typeface="Gill Sans MT"/>
              </a:rPr>
              <a:t>e</a:t>
            </a:r>
            <a:r>
              <a:rPr sz="1900" spc="0" dirty="0">
                <a:latin typeface="Gill Sans MT"/>
                <a:cs typeface="Gill Sans MT"/>
              </a:rPr>
              <a:t>,</a:t>
            </a:r>
            <a:endParaRPr sz="1900">
              <a:latin typeface="Gill Sans MT"/>
              <a:cs typeface="Gill Sans MT"/>
            </a:endParaRPr>
          </a:p>
          <a:p>
            <a:pPr marL="12700" marR="12700">
              <a:lnSpc>
                <a:spcPts val="2100"/>
              </a:lnSpc>
              <a:spcBef>
                <a:spcPts val="40"/>
              </a:spcBef>
            </a:pPr>
            <a:r>
              <a:rPr sz="1900" spc="-40" dirty="0">
                <a:latin typeface="Gill Sans MT"/>
                <a:cs typeface="Gill Sans MT"/>
              </a:rPr>
              <a:t>J</a:t>
            </a:r>
            <a:r>
              <a:rPr sz="1900" spc="-10" dirty="0">
                <a:latin typeface="Gill Sans MT"/>
                <a:cs typeface="Gill Sans MT"/>
              </a:rPr>
              <a:t>ustin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Ma,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Murp</a:t>
            </a:r>
            <a:r>
              <a:rPr sz="1900" spc="-80" dirty="0">
                <a:latin typeface="Gill Sans MT"/>
                <a:cs typeface="Gill Sans MT"/>
              </a:rPr>
              <a:t>h</a:t>
            </a:r>
            <a:r>
              <a:rPr sz="1900" spc="-10" dirty="0">
                <a:latin typeface="Gill Sans MT"/>
                <a:cs typeface="Gill Sans MT"/>
              </a:rPr>
              <a:t>y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McCaul</a:t>
            </a:r>
            <a:r>
              <a:rPr sz="1900" spc="-30" dirty="0">
                <a:latin typeface="Gill Sans MT"/>
                <a:cs typeface="Gill Sans MT"/>
              </a:rPr>
              <a:t>e</a:t>
            </a:r>
            <a:r>
              <a:rPr sz="1900" spc="-165" dirty="0">
                <a:latin typeface="Gill Sans MT"/>
                <a:cs typeface="Gill Sans MT"/>
              </a:rPr>
              <a:t>y</a:t>
            </a:r>
            <a:r>
              <a:rPr sz="1900" spc="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5" dirty="0">
                <a:latin typeface="Gill Sans MT"/>
                <a:cs typeface="Gill Sans MT"/>
              </a:rPr>
              <a:t>Mi</a:t>
            </a:r>
            <a:r>
              <a:rPr sz="1900" spc="-10" dirty="0">
                <a:latin typeface="Gill Sans MT"/>
                <a:cs typeface="Gill Sans MT"/>
              </a:rPr>
              <a:t>chael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J.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F</a:t>
            </a:r>
            <a:r>
              <a:rPr sz="1900" spc="-10" dirty="0">
                <a:latin typeface="Gill Sans MT"/>
                <a:cs typeface="Gill Sans MT"/>
              </a:rPr>
              <a:t>ranklin,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Scott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Shen</a:t>
            </a:r>
            <a:r>
              <a:rPr sz="1900" spc="-60" dirty="0">
                <a:latin typeface="Gill Sans MT"/>
                <a:cs typeface="Gill Sans MT"/>
              </a:rPr>
              <a:t>k</a:t>
            </a:r>
            <a:r>
              <a:rPr sz="1900" spc="0" dirty="0">
                <a:latin typeface="Gill Sans MT"/>
                <a:cs typeface="Gill Sans MT"/>
              </a:rPr>
              <a:t>e</a:t>
            </a:r>
            <a:r>
              <a:rPr sz="1900" spc="-204" dirty="0">
                <a:latin typeface="Gill Sans MT"/>
                <a:cs typeface="Gill Sans MT"/>
              </a:rPr>
              <a:t>r</a:t>
            </a:r>
            <a:r>
              <a:rPr sz="1900" spc="0" dirty="0">
                <a:latin typeface="Gill Sans MT"/>
                <a:cs typeface="Gill Sans MT"/>
              </a:rPr>
              <a:t>,</a:t>
            </a:r>
            <a:r>
              <a:rPr sz="1900" spc="-19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Ion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Stoica NSDI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(2012)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1764"/>
              </a:lnSpc>
            </a:pP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1500" b="1" spc="85" dirty="0">
                <a:solidFill>
                  <a:srgbClr val="0433FF"/>
                </a:solidFill>
                <a:latin typeface="Gill Sans MT"/>
                <a:cs typeface="Gill Sans MT"/>
              </a:rPr>
              <a:t>sys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fi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1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12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12</a:t>
            </a:r>
            <a:r>
              <a:rPr sz="1500" b="1" spc="229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fi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138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pd</a:t>
            </a:r>
            <a:r>
              <a:rPr sz="1500" b="1" spc="95" dirty="0">
                <a:solidFill>
                  <a:srgbClr val="0433FF"/>
                </a:solidFill>
                <a:latin typeface="Gill Sans MT"/>
                <a:cs typeface="Gill Sans MT"/>
              </a:rPr>
              <a:t>f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69246" y="2024281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2004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02565" y="2024281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2006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35885" y="2024281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2008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69203" y="2024281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2010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402522" y="2024281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2012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35840" y="2024281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2014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52301" y="2575385"/>
            <a:ext cx="23431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2014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52301" y="2694543"/>
            <a:ext cx="99885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Apache Spark top-l</a:t>
            </a:r>
            <a:r>
              <a:rPr sz="800" spc="-10" dirty="0">
                <a:latin typeface="Gill Sans MT"/>
                <a:cs typeface="Gill Sans MT"/>
              </a:rPr>
              <a:t>e</a:t>
            </a:r>
            <a:r>
              <a:rPr sz="800" spc="-15" dirty="0">
                <a:latin typeface="Gill Sans MT"/>
                <a:cs typeface="Gill Sans MT"/>
              </a:rPr>
              <a:t>v</a:t>
            </a:r>
            <a:r>
              <a:rPr sz="800" spc="5" dirty="0">
                <a:latin typeface="Gill Sans MT"/>
                <a:cs typeface="Gill Sans MT"/>
              </a:rPr>
              <a:t>el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22425" y="1354019"/>
            <a:ext cx="5289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2010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ts val="940"/>
              </a:lnSpc>
            </a:pPr>
            <a:r>
              <a:rPr sz="800" spc="5" dirty="0">
                <a:latin typeface="Gill Sans MT"/>
                <a:cs typeface="Gill Sans MT"/>
              </a:rPr>
              <a:t>Spark p</a:t>
            </a:r>
            <a:r>
              <a:rPr sz="800" spc="-5" dirty="0">
                <a:latin typeface="Gill Sans MT"/>
                <a:cs typeface="Gill Sans MT"/>
              </a:rPr>
              <a:t>a</a:t>
            </a:r>
            <a:r>
              <a:rPr sz="800" spc="5" dirty="0">
                <a:latin typeface="Gill Sans MT"/>
                <a:cs typeface="Gill Sans MT"/>
              </a:rPr>
              <a:t>per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95779" y="2575385"/>
            <a:ext cx="71374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Gill Sans MT"/>
                <a:cs typeface="Gill Sans MT"/>
              </a:rPr>
              <a:t>2008</a:t>
            </a:r>
            <a:endParaRPr sz="800">
              <a:latin typeface="Gill Sans MT"/>
              <a:cs typeface="Gill Sans MT"/>
            </a:endParaRPr>
          </a:p>
          <a:p>
            <a:pPr marL="12700">
              <a:lnSpc>
                <a:spcPts val="940"/>
              </a:lnSpc>
            </a:pPr>
            <a:r>
              <a:rPr sz="800" spc="5" dirty="0">
                <a:latin typeface="Gill Sans MT"/>
                <a:cs typeface="Gill Sans MT"/>
              </a:rPr>
              <a:t>Hadoop Summit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29743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324" y="1390079"/>
            <a:ext cx="70980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Un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ous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specia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zed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systems,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1324" y="1859979"/>
            <a:ext cx="7056755" cy="2007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91440">
              <a:lnSpc>
                <a:spcPts val="3500"/>
              </a:lnSpc>
            </a:pPr>
            <a:r>
              <a:rPr sz="3000" spc="-45" dirty="0">
                <a:latin typeface="Gill Sans MT"/>
                <a:cs typeface="Gill Sans MT"/>
              </a:rPr>
              <a:t>g</a:t>
            </a:r>
            <a:r>
              <a:rPr sz="3000" spc="-15" dirty="0">
                <a:latin typeface="Gill Sans MT"/>
                <a:cs typeface="Gill Sans MT"/>
              </a:rPr>
              <a:t>oal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-15" dirty="0">
                <a:latin typeface="Gill Sans MT"/>
                <a:cs typeface="Gill Sans MT"/>
              </a:rPr>
              <a:t>as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li</a:t>
            </a:r>
            <a:r>
              <a:rPr sz="3000" i="1" spc="-75" dirty="0">
                <a:latin typeface="Gill Sans MT"/>
                <a:cs typeface="Gill Sans MT"/>
              </a:rPr>
              <a:t>z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pReduce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 n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pps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same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eng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ne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spc="-450" dirty="0">
                <a:latin typeface="Gill Sans MT"/>
                <a:cs typeface="Gill Sans MT"/>
              </a:rPr>
              <a:t>T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easonab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sma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0" dirty="0">
                <a:latin typeface="Gill Sans MT"/>
                <a:cs typeface="Gill Sans MT"/>
              </a:rPr>
              <a:t>d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enough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10" dirty="0">
                <a:latin typeface="Gill Sans MT"/>
                <a:cs typeface="Gill Sans MT"/>
              </a:rPr>
              <a:t> exp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ous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mode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20" dirty="0">
                <a:latin typeface="Gill Sans MT"/>
                <a:cs typeface="Gill Sans MT"/>
              </a:rPr>
              <a:t>s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3423" y="3714365"/>
            <a:ext cx="2849880" cy="88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 da</a:t>
            </a:r>
            <a:r>
              <a:rPr sz="3000" i="1" spc="-10" dirty="0">
                <a:latin typeface="Gill Sans MT"/>
                <a:cs typeface="Gill Sans MT"/>
              </a:rPr>
              <a:t>ta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ha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1324" y="4146165"/>
            <a:ext cx="6556375" cy="236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D</a:t>
            </a:r>
            <a:r>
              <a:rPr sz="3000" i="1" spc="-110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Gs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28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oach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 </a:t>
            </a:r>
            <a:r>
              <a:rPr sz="3000" spc="5" dirty="0">
                <a:latin typeface="Gill Sans MT"/>
                <a:cs typeface="Gill Sans MT"/>
              </a:rPr>
              <a:t>efficient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eng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-15" dirty="0">
                <a:latin typeface="Gill Sans MT"/>
                <a:cs typeface="Gill Sans MT"/>
              </a:rPr>
              <a:t>uch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er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users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2147" y="0"/>
            <a:ext cx="7075883" cy="737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1358900"/>
            <a:ext cx="6045200" cy="422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909" y="1356300"/>
            <a:ext cx="6050358" cy="4228703"/>
          </a:xfrm>
          <a:custGeom>
            <a:avLst/>
            <a:gdLst/>
            <a:ahLst/>
            <a:cxnLst/>
            <a:rect l="l" t="t" r="r" b="b"/>
            <a:pathLst>
              <a:path w="6050358" h="4228703">
                <a:moveTo>
                  <a:pt x="0" y="0"/>
                </a:moveTo>
                <a:lnTo>
                  <a:pt x="0" y="4228703"/>
                </a:lnTo>
                <a:lnTo>
                  <a:pt x="6050358" y="4228703"/>
                </a:lnTo>
                <a:lnTo>
                  <a:pt x="605035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1220" y="6085589"/>
            <a:ext cx="4476115" cy="1090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10" dirty="0">
                <a:latin typeface="Gill Sans MT"/>
                <a:cs typeface="Gill Sans MT"/>
              </a:rPr>
              <a:t>The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State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o</a:t>
            </a:r>
            <a:r>
              <a:rPr sz="1900" i="1" spc="-5" dirty="0">
                <a:latin typeface="Gill Sans MT"/>
                <a:cs typeface="Gill Sans MT"/>
              </a:rPr>
              <a:t>f </a:t>
            </a:r>
            <a:r>
              <a:rPr sz="1900" i="1" spc="0" dirty="0">
                <a:latin typeface="Gill Sans MT"/>
                <a:cs typeface="Gill Sans MT"/>
              </a:rPr>
              <a:t>Spark,</a:t>
            </a:r>
            <a:r>
              <a:rPr sz="1900" i="1" spc="-19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and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20" dirty="0">
                <a:latin typeface="Gill Sans MT"/>
                <a:cs typeface="Gill Sans MT"/>
              </a:rPr>
              <a:t>Wh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165" dirty="0">
                <a:latin typeface="Gill Sans MT"/>
                <a:cs typeface="Gill Sans MT"/>
              </a:rPr>
              <a:t>W</a:t>
            </a:r>
            <a:r>
              <a:rPr sz="1900" i="1" spc="-10" dirty="0">
                <a:latin typeface="Gill Sans MT"/>
                <a:cs typeface="Gill Sans MT"/>
              </a:rPr>
              <a:t>e'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Goin</a:t>
            </a:r>
            <a:r>
              <a:rPr sz="1900" i="1" spc="-10" dirty="0">
                <a:latin typeface="Gill Sans MT"/>
                <a:cs typeface="Gill Sans MT"/>
              </a:rPr>
              <a:t>g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Next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260"/>
              </a:lnSpc>
            </a:pPr>
            <a:r>
              <a:rPr sz="1900" b="1" spc="-95" dirty="0">
                <a:latin typeface="Gill Sans MT"/>
                <a:cs typeface="Gill Sans MT"/>
              </a:rPr>
              <a:t>Ma</a:t>
            </a:r>
            <a:r>
              <a:rPr sz="1900" b="1" spc="-80" dirty="0">
                <a:latin typeface="Gill Sans MT"/>
                <a:cs typeface="Gill Sans MT"/>
              </a:rPr>
              <a:t>t</a:t>
            </a:r>
            <a:r>
              <a:rPr sz="1900" b="1" spc="-75" dirty="0">
                <a:latin typeface="Gill Sans MT"/>
                <a:cs typeface="Gill Sans MT"/>
              </a:rPr>
              <a:t>e</a:t>
            </a:r>
            <a:r>
              <a:rPr sz="1900" b="1" spc="-50" dirty="0">
                <a:latin typeface="Gill Sans MT"/>
                <a:cs typeface="Gill Sans MT"/>
              </a:rPr>
              <a:t>i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-80" dirty="0">
                <a:latin typeface="Gill Sans MT"/>
                <a:cs typeface="Gill Sans MT"/>
              </a:rPr>
              <a:t>Z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85" dirty="0">
                <a:latin typeface="Gill Sans MT"/>
                <a:cs typeface="Gill Sans MT"/>
              </a:rPr>
              <a:t>haria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135"/>
              </a:lnSpc>
            </a:pPr>
            <a:r>
              <a:rPr sz="1900" spc="-10" dirty="0">
                <a:latin typeface="Gill Sans MT"/>
                <a:cs typeface="Gill Sans MT"/>
              </a:rPr>
              <a:t>Spark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Summit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(2013)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6</a:t>
            </a:r>
            <a:r>
              <a:rPr sz="1500" b="1" spc="30" dirty="0">
                <a:solidFill>
                  <a:srgbClr val="0433FF"/>
                </a:solidFill>
                <a:latin typeface="Gill Sans MT"/>
                <a:cs typeface="Gill Sans MT"/>
              </a:rPr>
              <a:t>vO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2E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Ab4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07200" y="6070600"/>
            <a:ext cx="3111500" cy="990600"/>
          </a:xfrm>
          <a:custGeom>
            <a:avLst/>
            <a:gdLst/>
            <a:ahLst/>
            <a:cxnLst/>
            <a:rect l="l" t="t" r="r" b="b"/>
            <a:pathLst>
              <a:path w="3111500" h="990600">
                <a:moveTo>
                  <a:pt x="0" y="0"/>
                </a:moveTo>
                <a:lnTo>
                  <a:pt x="3111500" y="0"/>
                </a:lnTo>
                <a:lnTo>
                  <a:pt x="3111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03639" y="6179444"/>
            <a:ext cx="2792730" cy="765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000"/>
              </a:lnSpc>
            </a:pP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lib</a:t>
            </a:r>
            <a:r>
              <a:rPr sz="2600" i="1" spc="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2600" i="1" spc="-2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stead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o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f sp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ecia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600" i="1" spc="-70" dirty="0">
                <a:solidFill>
                  <a:srgbClr val="FFFFFF"/>
                </a:solidFill>
                <a:latin typeface="Gill Sans MT"/>
                <a:cs typeface="Gill Sans MT"/>
              </a:rPr>
              <a:t>z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ed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systems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6504" y="5286996"/>
            <a:ext cx="877087" cy="0"/>
          </a:xfrm>
          <a:custGeom>
            <a:avLst/>
            <a:gdLst/>
            <a:ahLst/>
            <a:cxnLst/>
            <a:rect l="l" t="t" r="r" b="b"/>
            <a:pathLst>
              <a:path w="877087">
                <a:moveTo>
                  <a:pt x="0" y="0"/>
                </a:moveTo>
                <a:lnTo>
                  <a:pt x="877087" y="0"/>
                </a:lnTo>
              </a:path>
            </a:pathLst>
          </a:custGeom>
          <a:ln w="1638337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94955" y="4371538"/>
            <a:ext cx="111286" cy="136257"/>
          </a:xfrm>
          <a:custGeom>
            <a:avLst/>
            <a:gdLst/>
            <a:ahLst/>
            <a:cxnLst/>
            <a:rect l="l" t="t" r="r" b="b"/>
            <a:pathLst>
              <a:path w="111286" h="136257">
                <a:moveTo>
                  <a:pt x="0" y="0"/>
                </a:moveTo>
                <a:lnTo>
                  <a:pt x="3799" y="136257"/>
                </a:lnTo>
                <a:lnTo>
                  <a:pt x="111286" y="78714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46678"/>
            <a:ext cx="4293235" cy="440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Gill Sans MT"/>
                <a:cs typeface="Gill Sans MT"/>
              </a:rPr>
              <a:t>Some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85" dirty="0">
                <a:latin typeface="Gill Sans MT"/>
                <a:cs typeface="Gill Sans MT"/>
              </a:rPr>
              <a:t>k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po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nts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about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Spark: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1835868"/>
            <a:ext cx="6790690" cy="3373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marR="616585" indent="-419100">
              <a:lnSpc>
                <a:spcPct val="904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hand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batch,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nteracti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55" dirty="0">
                <a:latin typeface="Gill Sans MT"/>
                <a:cs typeface="Gill Sans MT"/>
              </a:rPr>
              <a:t>e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eal</a:t>
            </a:r>
            <a:r>
              <a:rPr sz="2800" spc="705" dirty="0">
                <a:latin typeface="Lucida Sans"/>
                <a:cs typeface="Lucida Sans"/>
              </a:rPr>
              <a:t>-</a:t>
            </a:r>
            <a:r>
              <a:rPr sz="2800" spc="705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me </a:t>
            </a:r>
            <a:r>
              <a:rPr sz="2800" spc="-5" dirty="0">
                <a:latin typeface="Gill Sans MT"/>
                <a:cs typeface="Gill Sans MT"/>
              </a:rPr>
              <a:t>wi</a:t>
            </a:r>
            <a:r>
              <a:rPr sz="2800" spc="0" dirty="0">
                <a:latin typeface="Gill Sans MT"/>
                <a:cs typeface="Gill Sans MT"/>
              </a:rPr>
              <a:t>th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fram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60" dirty="0">
                <a:latin typeface="Gill Sans MT"/>
                <a:cs typeface="Gill Sans MT"/>
              </a:rPr>
              <a:t>w</a:t>
            </a:r>
            <a:r>
              <a:rPr sz="2800" spc="-20" dirty="0">
                <a:latin typeface="Gill Sans MT"/>
                <a:cs typeface="Gill Sans MT"/>
              </a:rPr>
              <a:t>ork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549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nat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15" dirty="0">
                <a:latin typeface="Gill Sans MT"/>
                <a:cs typeface="Gill Sans MT"/>
              </a:rPr>
              <a:t>ntegrat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wi</a:t>
            </a:r>
            <a:r>
              <a:rPr sz="2800" spc="0" dirty="0">
                <a:latin typeface="Gill Sans MT"/>
                <a:cs typeface="Gill Sans MT"/>
              </a:rPr>
              <a:t>th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J</a:t>
            </a:r>
            <a:r>
              <a:rPr sz="2800" spc="-114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va,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Python,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Sca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a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51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p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ogramming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h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gher</a:t>
            </a:r>
            <a:r>
              <a:rPr sz="2800" spc="-5" dirty="0">
                <a:latin typeface="Gill Sans MT"/>
                <a:cs typeface="Gill Sans MT"/>
              </a:rPr>
              <a:t> l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el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abstracti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endParaRPr sz="2800">
              <a:latin typeface="Gill Sans MT"/>
              <a:cs typeface="Gill Sans MT"/>
            </a:endParaRPr>
          </a:p>
          <a:p>
            <a:pPr marL="431800" indent="-419100">
              <a:lnSpc>
                <a:spcPts val="51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20" dirty="0">
                <a:latin typeface="Gill Sans MT"/>
                <a:cs typeface="Gill Sans MT"/>
              </a:rPr>
              <a:t>mo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genera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: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m</a:t>
            </a:r>
            <a:r>
              <a:rPr sz="2800" spc="-45" dirty="0">
                <a:latin typeface="Gill Sans MT"/>
                <a:cs typeface="Gill Sans MT"/>
              </a:rPr>
              <a:t>a</a:t>
            </a:r>
            <a:r>
              <a:rPr sz="2800" spc="-15" dirty="0">
                <a:latin typeface="Gill Sans MT"/>
                <a:cs typeface="Gill Sans MT"/>
              </a:rPr>
              <a:t>p/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educe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 j</a:t>
            </a:r>
            <a:r>
              <a:rPr sz="2800" spc="-15" dirty="0">
                <a:latin typeface="Gill Sans MT"/>
                <a:cs typeface="Gill Sans MT"/>
              </a:rPr>
              <a:t>ust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set</a:t>
            </a:r>
            <a:endParaRPr sz="2800">
              <a:latin typeface="Gill Sans MT"/>
              <a:cs typeface="Gill Sans MT"/>
            </a:endParaRPr>
          </a:p>
          <a:p>
            <a:pPr marL="431800">
              <a:lnSpc>
                <a:spcPts val="2810"/>
              </a:lnSpc>
            </a:pP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suppo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ted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constructs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29743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0933" y="0"/>
            <a:ext cx="7298133" cy="7560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3100" y="1358900"/>
            <a:ext cx="6273800" cy="436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3695" y="1359402"/>
            <a:ext cx="6272608" cy="4366816"/>
          </a:xfrm>
          <a:custGeom>
            <a:avLst/>
            <a:gdLst/>
            <a:ahLst/>
            <a:cxnLst/>
            <a:rect l="l" t="t" r="r" b="b"/>
            <a:pathLst>
              <a:path w="6272608" h="4366816">
                <a:moveTo>
                  <a:pt x="0" y="0"/>
                </a:moveTo>
                <a:lnTo>
                  <a:pt x="0" y="4366816"/>
                </a:lnTo>
                <a:lnTo>
                  <a:pt x="6272608" y="4366816"/>
                </a:lnTo>
                <a:lnTo>
                  <a:pt x="627260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1220" y="6085589"/>
            <a:ext cx="4476115" cy="1090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10" dirty="0">
                <a:latin typeface="Gill Sans MT"/>
                <a:cs typeface="Gill Sans MT"/>
              </a:rPr>
              <a:t>The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State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o</a:t>
            </a:r>
            <a:r>
              <a:rPr sz="1900" i="1" spc="-5" dirty="0">
                <a:latin typeface="Gill Sans MT"/>
                <a:cs typeface="Gill Sans MT"/>
              </a:rPr>
              <a:t>f </a:t>
            </a:r>
            <a:r>
              <a:rPr sz="1900" i="1" spc="0" dirty="0">
                <a:latin typeface="Gill Sans MT"/>
                <a:cs typeface="Gill Sans MT"/>
              </a:rPr>
              <a:t>Spark,</a:t>
            </a:r>
            <a:r>
              <a:rPr sz="1900" i="1" spc="-19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and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20" dirty="0">
                <a:latin typeface="Gill Sans MT"/>
                <a:cs typeface="Gill Sans MT"/>
              </a:rPr>
              <a:t>Wh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165" dirty="0">
                <a:latin typeface="Gill Sans MT"/>
                <a:cs typeface="Gill Sans MT"/>
              </a:rPr>
              <a:t>W</a:t>
            </a:r>
            <a:r>
              <a:rPr sz="1900" i="1" spc="-10" dirty="0">
                <a:latin typeface="Gill Sans MT"/>
                <a:cs typeface="Gill Sans MT"/>
              </a:rPr>
              <a:t>e'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Goin</a:t>
            </a:r>
            <a:r>
              <a:rPr sz="1900" i="1" spc="-10" dirty="0">
                <a:latin typeface="Gill Sans MT"/>
                <a:cs typeface="Gill Sans MT"/>
              </a:rPr>
              <a:t>g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Next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260"/>
              </a:lnSpc>
            </a:pPr>
            <a:r>
              <a:rPr sz="1900" b="1" spc="-95" dirty="0">
                <a:latin typeface="Gill Sans MT"/>
                <a:cs typeface="Gill Sans MT"/>
              </a:rPr>
              <a:t>Ma</a:t>
            </a:r>
            <a:r>
              <a:rPr sz="1900" b="1" spc="-80" dirty="0">
                <a:latin typeface="Gill Sans MT"/>
                <a:cs typeface="Gill Sans MT"/>
              </a:rPr>
              <a:t>t</a:t>
            </a:r>
            <a:r>
              <a:rPr sz="1900" b="1" spc="-75" dirty="0">
                <a:latin typeface="Gill Sans MT"/>
                <a:cs typeface="Gill Sans MT"/>
              </a:rPr>
              <a:t>e</a:t>
            </a:r>
            <a:r>
              <a:rPr sz="1900" b="1" spc="-50" dirty="0">
                <a:latin typeface="Gill Sans MT"/>
                <a:cs typeface="Gill Sans MT"/>
              </a:rPr>
              <a:t>i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-80" dirty="0">
                <a:latin typeface="Gill Sans MT"/>
                <a:cs typeface="Gill Sans MT"/>
              </a:rPr>
              <a:t>Z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85" dirty="0">
                <a:latin typeface="Gill Sans MT"/>
                <a:cs typeface="Gill Sans MT"/>
              </a:rPr>
              <a:t>haria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135"/>
              </a:lnSpc>
            </a:pPr>
            <a:r>
              <a:rPr sz="1900" spc="-10" dirty="0">
                <a:latin typeface="Gill Sans MT"/>
                <a:cs typeface="Gill Sans MT"/>
              </a:rPr>
              <a:t>Spark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Summit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(2013)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6</a:t>
            </a:r>
            <a:r>
              <a:rPr sz="1500" b="1" spc="30" dirty="0">
                <a:solidFill>
                  <a:srgbClr val="0433FF"/>
                </a:solidFill>
                <a:latin typeface="Gill Sans MT"/>
                <a:cs typeface="Gill Sans MT"/>
              </a:rPr>
              <a:t>vO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2E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Ab4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4452" y="0"/>
            <a:ext cx="7231062" cy="737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358900"/>
            <a:ext cx="6197600" cy="422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7214" y="1356219"/>
            <a:ext cx="6205537" cy="4228703"/>
          </a:xfrm>
          <a:custGeom>
            <a:avLst/>
            <a:gdLst/>
            <a:ahLst/>
            <a:cxnLst/>
            <a:rect l="l" t="t" r="r" b="b"/>
            <a:pathLst>
              <a:path w="6205537" h="4228703">
                <a:moveTo>
                  <a:pt x="0" y="0"/>
                </a:moveTo>
                <a:lnTo>
                  <a:pt x="0" y="4228703"/>
                </a:lnTo>
                <a:lnTo>
                  <a:pt x="6205537" y="4228703"/>
                </a:lnTo>
                <a:lnTo>
                  <a:pt x="620553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1220" y="6085589"/>
            <a:ext cx="4476115" cy="1090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10" dirty="0">
                <a:latin typeface="Gill Sans MT"/>
                <a:cs typeface="Gill Sans MT"/>
              </a:rPr>
              <a:t>The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State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o</a:t>
            </a:r>
            <a:r>
              <a:rPr sz="1900" i="1" spc="-5" dirty="0">
                <a:latin typeface="Gill Sans MT"/>
                <a:cs typeface="Gill Sans MT"/>
              </a:rPr>
              <a:t>f </a:t>
            </a:r>
            <a:r>
              <a:rPr sz="1900" i="1" spc="0" dirty="0">
                <a:latin typeface="Gill Sans MT"/>
                <a:cs typeface="Gill Sans MT"/>
              </a:rPr>
              <a:t>Spark,</a:t>
            </a:r>
            <a:r>
              <a:rPr sz="1900" i="1" spc="-19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and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20" dirty="0">
                <a:latin typeface="Gill Sans MT"/>
                <a:cs typeface="Gill Sans MT"/>
              </a:rPr>
              <a:t>Wh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290" dirty="0">
                <a:latin typeface="Gill Sans MT"/>
                <a:cs typeface="Gill Sans MT"/>
              </a:rPr>
              <a:t> </a:t>
            </a:r>
            <a:r>
              <a:rPr sz="1900" i="1" spc="-165" dirty="0">
                <a:latin typeface="Gill Sans MT"/>
                <a:cs typeface="Gill Sans MT"/>
              </a:rPr>
              <a:t>W</a:t>
            </a:r>
            <a:r>
              <a:rPr sz="1900" i="1" spc="-10" dirty="0">
                <a:latin typeface="Gill Sans MT"/>
                <a:cs typeface="Gill Sans MT"/>
              </a:rPr>
              <a:t>e'</a:t>
            </a:r>
            <a:r>
              <a:rPr sz="1900" i="1" spc="-30" dirty="0">
                <a:latin typeface="Gill Sans MT"/>
                <a:cs typeface="Gill Sans MT"/>
              </a:rPr>
              <a:t>r</a:t>
            </a:r>
            <a:r>
              <a:rPr sz="1900" i="1" spc="-10" dirty="0">
                <a:latin typeface="Gill Sans MT"/>
                <a:cs typeface="Gill Sans MT"/>
              </a:rPr>
              <a:t>e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0" dirty="0">
                <a:latin typeface="Gill Sans MT"/>
                <a:cs typeface="Gill Sans MT"/>
              </a:rPr>
              <a:t>Goin</a:t>
            </a:r>
            <a:r>
              <a:rPr sz="1900" i="1" spc="-10" dirty="0">
                <a:latin typeface="Gill Sans MT"/>
                <a:cs typeface="Gill Sans MT"/>
              </a:rPr>
              <a:t>g</a:t>
            </a:r>
            <a:r>
              <a:rPr sz="1900" i="1" spc="-5" dirty="0">
                <a:latin typeface="Gill Sans MT"/>
                <a:cs typeface="Gill Sans MT"/>
              </a:rPr>
              <a:t> </a:t>
            </a:r>
            <a:r>
              <a:rPr sz="1900" i="1" spc="-10" dirty="0">
                <a:latin typeface="Gill Sans MT"/>
                <a:cs typeface="Gill Sans MT"/>
              </a:rPr>
              <a:t>Next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260"/>
              </a:lnSpc>
            </a:pPr>
            <a:r>
              <a:rPr sz="1900" b="1" spc="-95" dirty="0">
                <a:latin typeface="Gill Sans MT"/>
                <a:cs typeface="Gill Sans MT"/>
              </a:rPr>
              <a:t>Ma</a:t>
            </a:r>
            <a:r>
              <a:rPr sz="1900" b="1" spc="-80" dirty="0">
                <a:latin typeface="Gill Sans MT"/>
                <a:cs typeface="Gill Sans MT"/>
              </a:rPr>
              <a:t>t</a:t>
            </a:r>
            <a:r>
              <a:rPr sz="1900" b="1" spc="-75" dirty="0">
                <a:latin typeface="Gill Sans MT"/>
                <a:cs typeface="Gill Sans MT"/>
              </a:rPr>
              <a:t>e</a:t>
            </a:r>
            <a:r>
              <a:rPr sz="1900" b="1" spc="-50" dirty="0">
                <a:latin typeface="Gill Sans MT"/>
                <a:cs typeface="Gill Sans MT"/>
              </a:rPr>
              <a:t>i</a:t>
            </a:r>
            <a:r>
              <a:rPr sz="1900" b="1" spc="-5" dirty="0">
                <a:latin typeface="Gill Sans MT"/>
                <a:cs typeface="Gill Sans MT"/>
              </a:rPr>
              <a:t> </a:t>
            </a:r>
            <a:r>
              <a:rPr sz="1900" b="1" spc="-80" dirty="0">
                <a:latin typeface="Gill Sans MT"/>
                <a:cs typeface="Gill Sans MT"/>
              </a:rPr>
              <a:t>Z</a:t>
            </a:r>
            <a:r>
              <a:rPr sz="1900" b="1" spc="-105" dirty="0">
                <a:latin typeface="Gill Sans MT"/>
                <a:cs typeface="Gill Sans MT"/>
              </a:rPr>
              <a:t>a</a:t>
            </a:r>
            <a:r>
              <a:rPr sz="1900" b="1" spc="-85" dirty="0">
                <a:latin typeface="Gill Sans MT"/>
                <a:cs typeface="Gill Sans MT"/>
              </a:rPr>
              <a:t>haria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ts val="2135"/>
              </a:lnSpc>
            </a:pPr>
            <a:r>
              <a:rPr sz="1900" spc="-10" dirty="0">
                <a:latin typeface="Gill Sans MT"/>
                <a:cs typeface="Gill Sans MT"/>
              </a:rPr>
              <a:t>Spark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Summit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1900" spc="0" dirty="0">
                <a:latin typeface="Gill Sans MT"/>
                <a:cs typeface="Gill Sans MT"/>
              </a:rPr>
              <a:t>(2013)</a:t>
            </a:r>
            <a:endParaRPr sz="1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80" dirty="0">
                <a:solidFill>
                  <a:srgbClr val="0433FF"/>
                </a:solidFill>
                <a:latin typeface="Gill Sans MT"/>
                <a:cs typeface="Gill Sans MT"/>
              </a:rPr>
              <a:t>yo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6</a:t>
            </a:r>
            <a:r>
              <a:rPr sz="1500" b="1" spc="30" dirty="0">
                <a:solidFill>
                  <a:srgbClr val="0433FF"/>
                </a:solidFill>
                <a:latin typeface="Gill Sans MT"/>
                <a:cs typeface="Gill Sans MT"/>
              </a:rPr>
              <a:t>vO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2E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Ab4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120" dirty="0">
                <a:latin typeface="Gill Sans MT"/>
                <a:cs typeface="Gill Sans MT"/>
              </a:rPr>
              <a:t>B</a:t>
            </a:r>
            <a:r>
              <a:rPr sz="2200" b="1" spc="-20" dirty="0">
                <a:latin typeface="Gill Sans MT"/>
                <a:cs typeface="Gill Sans MT"/>
              </a:rPr>
              <a:t>r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45" dirty="0">
                <a:latin typeface="Gill Sans MT"/>
                <a:cs typeface="Gill Sans MT"/>
              </a:rPr>
              <a:t>f</a:t>
            </a:r>
            <a:r>
              <a:rPr sz="2200" b="1" spc="100" dirty="0">
                <a:latin typeface="Gill Sans MT"/>
                <a:cs typeface="Gill Sans MT"/>
              </a:rPr>
              <a:t> </a:t>
            </a:r>
            <a:r>
              <a:rPr sz="2200" b="1" spc="105" dirty="0">
                <a:latin typeface="Gill Sans MT"/>
                <a:cs typeface="Gill Sans MT"/>
              </a:rPr>
              <a:t>H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90" dirty="0">
                <a:latin typeface="Gill Sans MT"/>
                <a:cs typeface="Gill Sans MT"/>
              </a:rPr>
              <a:t>ory: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44675" y="3394161"/>
            <a:ext cx="525843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3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14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46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155" dirty="0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18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82473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03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160" dirty="0">
                <a:solidFill>
                  <a:srgbClr val="A6AAA9"/>
                </a:solidFill>
                <a:latin typeface="Gill Sans MT"/>
                <a:cs typeface="Gill Sans MT"/>
              </a:rPr>
              <a:t>In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145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p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335" dirty="0">
                <a:solidFill>
                  <a:srgbClr val="A6AAA9"/>
                </a:solidFill>
                <a:latin typeface="Gill Sans MT"/>
                <a:cs typeface="Gill Sans MT"/>
              </a:rPr>
              <a:t>k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pp</a:t>
            </a:r>
            <a:r>
              <a:rPr sz="3600" b="1" spc="19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20230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5729605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Int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pps,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examp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both </a:t>
            </a: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Pytho</a:t>
            </a:r>
            <a:r>
              <a:rPr sz="3000" spc="-5" dirty="0">
                <a:latin typeface="Gill Sans MT"/>
                <a:cs typeface="Gill Sans MT"/>
              </a:rPr>
              <a:t>n</a:t>
            </a:r>
            <a:r>
              <a:rPr sz="3000" spc="0" dirty="0">
                <a:latin typeface="Gill Sans MT"/>
                <a:cs typeface="Gill Sans MT"/>
              </a:rPr>
              <a:t>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483825"/>
            <a:ext cx="6883400" cy="444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sta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concepts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520190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00" dirty="0">
                <a:solidFill>
                  <a:srgbClr val="0433FF"/>
                </a:solidFill>
                <a:latin typeface="Gill Sans MT"/>
                <a:cs typeface="Gill Sans MT"/>
              </a:rPr>
              <a:t>g-</a:t>
            </a:r>
            <a:r>
              <a:rPr sz="2300" b="1" spc="75" dirty="0">
                <a:solidFill>
                  <a:srgbClr val="0433FF"/>
                </a:solidFill>
                <a:latin typeface="Gill Sans MT"/>
                <a:cs typeface="Gill Sans MT"/>
              </a:rPr>
              <a:t>gu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espect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y: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25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490220">
              <a:lnSpc>
                <a:spcPct val="100000"/>
              </a:lnSpc>
            </a:pPr>
            <a:r>
              <a:rPr sz="2300" dirty="0">
                <a:latin typeface="Courier New"/>
                <a:cs typeface="Courier New"/>
              </a:rPr>
              <a:t>./bin/spark-shell</a:t>
            </a:r>
            <a:endParaRPr sz="23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4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490220">
              <a:lnSpc>
                <a:spcPct val="100000"/>
              </a:lnSpc>
            </a:pPr>
            <a:r>
              <a:rPr sz="2300" dirty="0">
                <a:latin typeface="Courier New"/>
                <a:cs typeface="Courier New"/>
              </a:rPr>
              <a:t>./bin/pyspark</a:t>
            </a:r>
            <a:endParaRPr sz="23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ternat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260" dirty="0">
                <a:latin typeface="Gill Sans MT"/>
                <a:cs typeface="Gill Sans MT"/>
              </a:rPr>
              <a:t>y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IPython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Notebook: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32080">
              <a:lnSpc>
                <a:spcPct val="100000"/>
              </a:lnSpc>
            </a:pPr>
            <a:r>
              <a:rPr sz="1700" dirty="0">
                <a:latin typeface="Courier New"/>
                <a:cs typeface="Courier New"/>
              </a:rPr>
              <a:t>IPYTHON_OPTS="notebook</a:t>
            </a:r>
            <a:r>
              <a:rPr sz="1700" spc="-5" dirty="0">
                <a:latin typeface="Courier New"/>
                <a:cs typeface="Courier New"/>
              </a:rPr>
              <a:t> </a:t>
            </a:r>
            <a:r>
              <a:rPr sz="1700" spc="0" dirty="0">
                <a:latin typeface="Courier New"/>
                <a:cs typeface="Courier New"/>
              </a:rPr>
              <a:t>--pylab</a:t>
            </a:r>
            <a:r>
              <a:rPr sz="1700" spc="-5" dirty="0">
                <a:latin typeface="Courier New"/>
                <a:cs typeface="Courier New"/>
              </a:rPr>
              <a:t> </a:t>
            </a:r>
            <a:r>
              <a:rPr sz="1700" spc="0" dirty="0">
                <a:latin typeface="Courier New"/>
                <a:cs typeface="Courier New"/>
              </a:rPr>
              <a:t>inline"</a:t>
            </a:r>
            <a:r>
              <a:rPr sz="1700" spc="-5" dirty="0">
                <a:latin typeface="Courier New"/>
                <a:cs typeface="Courier New"/>
              </a:rPr>
              <a:t> </a:t>
            </a:r>
            <a:r>
              <a:rPr sz="1700" spc="0" dirty="0">
                <a:latin typeface="Courier New"/>
                <a:cs typeface="Courier New"/>
              </a:rPr>
              <a:t>./bin/pyspark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1279"/>
            <a:ext cx="240665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8658" y="3394161"/>
            <a:ext cx="3690620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22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18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ll</a:t>
            </a:r>
            <a:r>
              <a:rPr sz="5000" b="1" spc="18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48310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01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-6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tt</a:t>
            </a:r>
            <a:r>
              <a:rPr sz="3600" b="1" spc="114" dirty="0">
                <a:solidFill>
                  <a:srgbClr val="A6AAA9"/>
                </a:solidFill>
                <a:latin typeface="Gill Sans MT"/>
                <a:cs typeface="Gill Sans MT"/>
              </a:rPr>
              <a:t>i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n</a:t>
            </a:r>
            <a:r>
              <a:rPr sz="3600" b="1" spc="55" dirty="0">
                <a:solidFill>
                  <a:srgbClr val="A6AAA9"/>
                </a:solidFill>
                <a:latin typeface="Gill Sans MT"/>
                <a:cs typeface="Gill Sans MT"/>
              </a:rPr>
              <a:t>g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55" dirty="0">
                <a:solidFill>
                  <a:srgbClr val="A6AAA9"/>
                </a:solidFill>
                <a:latin typeface="Gill Sans MT"/>
                <a:cs typeface="Gill Sans MT"/>
              </a:rPr>
              <a:t>e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515360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spc="120" dirty="0">
                <a:solidFill>
                  <a:srgbClr val="A6AAA9"/>
                </a:solidFill>
                <a:latin typeface="Gill Sans MT"/>
                <a:cs typeface="Gill Sans MT"/>
              </a:rPr>
              <a:t>h</a:t>
            </a:r>
            <a:r>
              <a:rPr sz="2600" b="1" spc="14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2600" b="1" spc="170" dirty="0">
                <a:solidFill>
                  <a:srgbClr val="A6AAA9"/>
                </a:solidFill>
                <a:latin typeface="Gill Sans MT"/>
                <a:cs typeface="Gill Sans MT"/>
              </a:rPr>
              <a:t>nds-on</a:t>
            </a:r>
            <a:r>
              <a:rPr sz="2600" b="1" spc="4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2600" b="1" spc="60" dirty="0">
                <a:solidFill>
                  <a:srgbClr val="A6AAA9"/>
                </a:solidFill>
                <a:latin typeface="Gill Sans MT"/>
                <a:cs typeface="Gill Sans MT"/>
              </a:rPr>
              <a:t>l</a:t>
            </a:r>
            <a:r>
              <a:rPr sz="2600" b="1" spc="15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2600" b="1" spc="75" dirty="0">
                <a:solidFill>
                  <a:srgbClr val="A6AAA9"/>
                </a:solidFill>
                <a:latin typeface="Gill Sans MT"/>
                <a:cs typeface="Gill Sans MT"/>
              </a:rPr>
              <a:t>b</a:t>
            </a: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7230745" cy="4725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9055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Fi</a:t>
            </a:r>
            <a:r>
              <a:rPr sz="3000" spc="-15" dirty="0">
                <a:latin typeface="Gill Sans MT"/>
                <a:cs typeface="Gill Sans MT"/>
              </a:rPr>
              <a:t>rst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ogram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does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 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SparkContext</a:t>
            </a:r>
            <a:r>
              <a:rPr sz="2300" spc="-550" dirty="0">
                <a:latin typeface="Courier New"/>
                <a:cs typeface="Courier New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ob</a:t>
            </a:r>
            <a:r>
              <a:rPr sz="3000" spc="-5" dirty="0">
                <a:latin typeface="Gill Sans MT"/>
                <a:cs typeface="Gill Sans MT"/>
              </a:rPr>
              <a:t>j</a:t>
            </a:r>
            <a:r>
              <a:rPr sz="3000" spc="0" dirty="0">
                <a:latin typeface="Gill Sans MT"/>
                <a:cs typeface="Gill Sans MT"/>
              </a:rPr>
              <a:t>ect,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te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h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access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uster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84785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In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ther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Python,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10" dirty="0">
                <a:latin typeface="Gill Sans MT"/>
                <a:cs typeface="Gill Sans MT"/>
              </a:rPr>
              <a:t> 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sc</a:t>
            </a:r>
            <a:r>
              <a:rPr sz="2300" spc="-550" dirty="0">
                <a:latin typeface="Courier New"/>
                <a:cs typeface="Courier New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automat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 marR="548640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ther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ograms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-15" dirty="0">
                <a:latin typeface="Gill Sans MT"/>
                <a:cs typeface="Gill Sans MT"/>
              </a:rPr>
              <a:t>ust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constructor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nstant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SparkContext</a:t>
            </a:r>
            <a:endParaRPr sz="2300">
              <a:latin typeface="Courier New"/>
              <a:cs typeface="Courier New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Then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turn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SparkContext</a:t>
            </a:r>
            <a:r>
              <a:rPr sz="2300" spc="-550" dirty="0">
                <a:latin typeface="Courier New"/>
                <a:cs typeface="Courier New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gets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 </a:t>
            </a:r>
            <a:r>
              <a:rPr sz="3000" spc="-20" dirty="0">
                <a:latin typeface="Gill Sans MT"/>
                <a:cs typeface="Gill Sans MT"/>
              </a:rPr>
              <a:t>other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rkContext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999" y="1382471"/>
            <a:ext cx="3181350" cy="1215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scal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&gt;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re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800" b="1" spc="0" dirty="0">
                <a:solidFill>
                  <a:srgbClr val="455588"/>
                </a:solidFill>
                <a:latin typeface="Courier New"/>
                <a:cs typeface="Courier New"/>
              </a:rPr>
              <a:t>spark.SparkContext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8375" y="2300103"/>
            <a:ext cx="400431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spar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b="1" spc="0" dirty="0">
                <a:solidFill>
                  <a:srgbClr val="455588"/>
                </a:solidFill>
                <a:latin typeface="Courier New"/>
                <a:cs typeface="Courier New"/>
              </a:rPr>
              <a:t>SparkContex</a:t>
            </a:r>
            <a:r>
              <a:rPr sz="1800" b="1" spc="-5" dirty="0">
                <a:solidFill>
                  <a:srgbClr val="455588"/>
                </a:solidFill>
                <a:latin typeface="Courier New"/>
                <a:cs typeface="Courier New"/>
              </a:rPr>
              <a:t>t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@</a:t>
            </a:r>
            <a:r>
              <a:rPr sz="1800" spc="0" dirty="0">
                <a:solidFill>
                  <a:srgbClr val="009999"/>
                </a:solidFill>
                <a:latin typeface="Courier New"/>
                <a:cs typeface="Courier New"/>
              </a:rPr>
              <a:t>47</a:t>
            </a:r>
            <a:r>
              <a:rPr sz="1800" spc="-5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d1f30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Spa</a:t>
            </a:r>
            <a:r>
              <a:rPr sz="2200" i="1" spc="-10" dirty="0">
                <a:latin typeface="Gill Sans MT"/>
                <a:cs typeface="Gill Sans MT"/>
              </a:rPr>
              <a:t>rkContext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99" y="3874795"/>
            <a:ext cx="7570470" cy="1249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23332"/>
                </a:solidFill>
                <a:latin typeface="Courier New"/>
                <a:cs typeface="Courier New"/>
              </a:rPr>
              <a:t>&gt;&gt;&gt;</a:t>
            </a:r>
            <a:r>
              <a:rPr sz="18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5499735" algn="l"/>
              </a:tabLst>
            </a:pPr>
            <a:r>
              <a:rPr sz="1800" b="1" dirty="0">
                <a:solidFill>
                  <a:srgbClr val="323332"/>
                </a:solidFill>
                <a:latin typeface="Courier New"/>
                <a:cs typeface="Courier New"/>
              </a:rPr>
              <a:t>&lt;</a:t>
            </a: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pyspar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contex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SparkContext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0086B3"/>
                </a:solidFill>
                <a:latin typeface="Courier New"/>
                <a:cs typeface="Courier New"/>
              </a:rPr>
              <a:t>object</a:t>
            </a:r>
            <a:r>
              <a:rPr sz="1800" spc="-5" dirty="0">
                <a:solidFill>
                  <a:srgbClr val="0086B3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at	</a:t>
            </a:r>
            <a:r>
              <a:rPr sz="1800" spc="0" dirty="0">
                <a:solidFill>
                  <a:srgbClr val="009999"/>
                </a:solidFill>
                <a:latin typeface="Courier New"/>
                <a:cs typeface="Courier New"/>
              </a:rPr>
              <a:t>0x7f757078335</a:t>
            </a:r>
            <a:r>
              <a:rPr sz="1800" spc="-5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800" b="1" spc="0" dirty="0">
                <a:solidFill>
                  <a:srgbClr val="323332"/>
                </a:solidFill>
                <a:latin typeface="Courier New"/>
                <a:cs typeface="Courier New"/>
              </a:rPr>
              <a:t>&gt;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532245" cy="915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master</a:t>
            </a:r>
            <a:r>
              <a:rPr sz="2300" spc="-550" dirty="0">
                <a:latin typeface="Courier New"/>
                <a:cs typeface="Courier New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parameter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SparkContext</a:t>
            </a:r>
            <a:endParaRPr sz="2300">
              <a:latin typeface="Courier New"/>
              <a:cs typeface="Courier New"/>
            </a:endParaRPr>
          </a:p>
          <a:p>
            <a:pPr marL="1270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determ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nes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</a:t>
            </a:r>
            <a:r>
              <a:rPr sz="2200" i="1" spc="-10" dirty="0">
                <a:latin typeface="Gill Sans MT"/>
                <a:cs typeface="Gill Sans MT"/>
              </a:rPr>
              <a:t>ster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1237" y="2979737"/>
          <a:ext cx="8130686" cy="3156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3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89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Gill Sans MT"/>
                          <a:cs typeface="Gill Sans MT"/>
                        </a:rPr>
                        <a:t>master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Gill Sans MT"/>
                          <a:cs typeface="Gill Sans MT"/>
                        </a:rPr>
                        <a:t>description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50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local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1061085">
                        <a:lnSpc>
                          <a:spcPts val="21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run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Spark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local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one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4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800" spc="-5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th</a:t>
                      </a:r>
                      <a:r>
                        <a:rPr sz="1800" spc="-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ead (no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parallelism)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050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local[K]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1172845">
                        <a:lnSpc>
                          <a:spcPts val="21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run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Spark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local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4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800" spc="-5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th</a:t>
                      </a:r>
                      <a:r>
                        <a:rPr sz="1800" spc="-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eads (ideal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set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#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co</a:t>
                      </a:r>
                      <a:r>
                        <a:rPr sz="1800" spc="-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es)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50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spark://HOST:PORT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942340">
                        <a:lnSpc>
                          <a:spcPts val="21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connect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Spark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standalone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cluste</a:t>
                      </a:r>
                      <a:r>
                        <a:rPr sz="1800" spc="7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; PO</a:t>
                      </a:r>
                      <a:r>
                        <a:rPr sz="1800" spc="-16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depends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config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(7077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default)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51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mesos://HOST:PORT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connect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Mesos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cluste</a:t>
                      </a:r>
                      <a:r>
                        <a:rPr sz="1800" spc="7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;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101600">
                        <a:lnSpc>
                          <a:spcPts val="210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PO</a:t>
                      </a:r>
                      <a:r>
                        <a:rPr sz="1800" spc="-16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depends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config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(5050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0" dirty="0">
                          <a:latin typeface="Gill Sans MT"/>
                          <a:cs typeface="Gill Sans MT"/>
                        </a:rPr>
                        <a:t>default)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7745" y="3554619"/>
            <a:ext cx="1979343" cy="1149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4551" y="3554619"/>
            <a:ext cx="1979343" cy="1149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0938" y="2278909"/>
            <a:ext cx="2363076" cy="1702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0938" y="4272807"/>
            <a:ext cx="2363076" cy="1702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7677" y="3162947"/>
            <a:ext cx="533735" cy="608981"/>
          </a:xfrm>
          <a:custGeom>
            <a:avLst/>
            <a:gdLst/>
            <a:ahLst/>
            <a:cxnLst/>
            <a:rect l="l" t="t" r="r" b="b"/>
            <a:pathLst>
              <a:path w="533735" h="608981">
                <a:moveTo>
                  <a:pt x="0" y="608981"/>
                </a:moveTo>
                <a:lnTo>
                  <a:pt x="533735" y="0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1413" y="3092899"/>
            <a:ext cx="61393" cy="70048"/>
          </a:xfrm>
          <a:custGeom>
            <a:avLst/>
            <a:gdLst/>
            <a:ahLst/>
            <a:cxnLst/>
            <a:rect l="l" t="t" r="r" b="b"/>
            <a:pathLst>
              <a:path w="61393" h="70048">
                <a:moveTo>
                  <a:pt x="61393" y="0"/>
                </a:moveTo>
                <a:lnTo>
                  <a:pt x="0" y="70048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5144" y="3092899"/>
            <a:ext cx="87661" cy="93071"/>
          </a:xfrm>
          <a:custGeom>
            <a:avLst/>
            <a:gdLst/>
            <a:ahLst/>
            <a:cxnLst/>
            <a:rect l="l" t="t" r="r" b="b"/>
            <a:pathLst>
              <a:path w="87661" h="93071">
                <a:moveTo>
                  <a:pt x="0" y="47025"/>
                </a:moveTo>
                <a:lnTo>
                  <a:pt x="87661" y="0"/>
                </a:lnTo>
                <a:lnTo>
                  <a:pt x="52537" y="93071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6283" y="3771929"/>
            <a:ext cx="61394" cy="70049"/>
          </a:xfrm>
          <a:custGeom>
            <a:avLst/>
            <a:gdLst/>
            <a:ahLst/>
            <a:cxnLst/>
            <a:rect l="l" t="t" r="r" b="b"/>
            <a:pathLst>
              <a:path w="61394" h="70049">
                <a:moveTo>
                  <a:pt x="0" y="70049"/>
                </a:moveTo>
                <a:lnTo>
                  <a:pt x="61394" y="0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6283" y="3748907"/>
            <a:ext cx="87661" cy="93071"/>
          </a:xfrm>
          <a:custGeom>
            <a:avLst/>
            <a:gdLst/>
            <a:ahLst/>
            <a:cxnLst/>
            <a:rect l="l" t="t" r="r" b="b"/>
            <a:pathLst>
              <a:path w="87661" h="93071">
                <a:moveTo>
                  <a:pt x="87661" y="46044"/>
                </a:moveTo>
                <a:lnTo>
                  <a:pt x="0" y="93071"/>
                </a:lnTo>
                <a:lnTo>
                  <a:pt x="35126" y="0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7840" y="3656496"/>
            <a:ext cx="1650216" cy="825110"/>
          </a:xfrm>
          <a:custGeom>
            <a:avLst/>
            <a:gdLst/>
            <a:ahLst/>
            <a:cxnLst/>
            <a:rect l="l" t="t" r="r" b="b"/>
            <a:pathLst>
              <a:path w="1650216" h="825110">
                <a:moveTo>
                  <a:pt x="0" y="0"/>
                </a:moveTo>
                <a:lnTo>
                  <a:pt x="1650216" y="0"/>
                </a:lnTo>
                <a:lnTo>
                  <a:pt x="1650216" y="825110"/>
                </a:lnTo>
                <a:lnTo>
                  <a:pt x="0" y="8251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4646" y="3656496"/>
            <a:ext cx="1650216" cy="825110"/>
          </a:xfrm>
          <a:custGeom>
            <a:avLst/>
            <a:gdLst/>
            <a:ahLst/>
            <a:cxnLst/>
            <a:rect l="l" t="t" r="r" b="b"/>
            <a:pathLst>
              <a:path w="1650216" h="825110">
                <a:moveTo>
                  <a:pt x="0" y="0"/>
                </a:moveTo>
                <a:lnTo>
                  <a:pt x="1650216" y="0"/>
                </a:lnTo>
                <a:lnTo>
                  <a:pt x="1650216" y="825110"/>
                </a:lnTo>
                <a:lnTo>
                  <a:pt x="0" y="8251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5599" y="4049454"/>
            <a:ext cx="1309858" cy="291078"/>
          </a:xfrm>
          <a:custGeom>
            <a:avLst/>
            <a:gdLst/>
            <a:ahLst/>
            <a:cxnLst/>
            <a:rect l="l" t="t" r="r" b="b"/>
            <a:pathLst>
              <a:path w="1309858" h="291078">
                <a:moveTo>
                  <a:pt x="0" y="0"/>
                </a:moveTo>
                <a:lnTo>
                  <a:pt x="1309858" y="0"/>
                </a:lnTo>
                <a:lnTo>
                  <a:pt x="1309858" y="291078"/>
                </a:lnTo>
                <a:lnTo>
                  <a:pt x="0" y="291078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7040" y="4034122"/>
            <a:ext cx="93147" cy="69859"/>
          </a:xfrm>
          <a:custGeom>
            <a:avLst/>
            <a:gdLst/>
            <a:ahLst/>
            <a:cxnLst/>
            <a:rect l="l" t="t" r="r" b="b"/>
            <a:pathLst>
              <a:path w="93147" h="69859">
                <a:moveTo>
                  <a:pt x="0" y="0"/>
                </a:moveTo>
                <a:lnTo>
                  <a:pt x="93147" y="34929"/>
                </a:lnTo>
                <a:lnTo>
                  <a:pt x="1" y="69859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2515" y="4034122"/>
            <a:ext cx="93145" cy="69859"/>
          </a:xfrm>
          <a:custGeom>
            <a:avLst/>
            <a:gdLst/>
            <a:ahLst/>
            <a:cxnLst/>
            <a:rect l="l" t="t" r="r" b="b"/>
            <a:pathLst>
              <a:path w="93145" h="69859">
                <a:moveTo>
                  <a:pt x="93145" y="69859"/>
                </a:moveTo>
                <a:lnTo>
                  <a:pt x="0" y="34929"/>
                </a:lnTo>
                <a:lnTo>
                  <a:pt x="93145" y="0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1033" y="2380787"/>
            <a:ext cx="2062769" cy="1382629"/>
          </a:xfrm>
          <a:custGeom>
            <a:avLst/>
            <a:gdLst/>
            <a:ahLst/>
            <a:cxnLst/>
            <a:rect l="l" t="t" r="r" b="b"/>
            <a:pathLst>
              <a:path w="2062769" h="1382629">
                <a:moveTo>
                  <a:pt x="0" y="0"/>
                </a:moveTo>
                <a:lnTo>
                  <a:pt x="2062769" y="0"/>
                </a:lnTo>
                <a:lnTo>
                  <a:pt x="2062769" y="1382629"/>
                </a:lnTo>
                <a:lnTo>
                  <a:pt x="0" y="1382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1033" y="2380788"/>
            <a:ext cx="2062770" cy="1382629"/>
          </a:xfrm>
          <a:custGeom>
            <a:avLst/>
            <a:gdLst/>
            <a:ahLst/>
            <a:cxnLst/>
            <a:rect l="l" t="t" r="r" b="b"/>
            <a:pathLst>
              <a:path w="2062770" h="1382629">
                <a:moveTo>
                  <a:pt x="0" y="0"/>
                </a:moveTo>
                <a:lnTo>
                  <a:pt x="2062770" y="0"/>
                </a:lnTo>
                <a:lnTo>
                  <a:pt x="2062770" y="1382629"/>
                </a:lnTo>
                <a:lnTo>
                  <a:pt x="0" y="1382629"/>
                </a:lnTo>
                <a:lnTo>
                  <a:pt x="0" y="0"/>
                </a:lnTo>
                <a:close/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9368" y="1375270"/>
            <a:ext cx="6496050" cy="1321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38200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u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v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vi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0"/>
              </a:spcBef>
            </a:pPr>
            <a:endParaRPr sz="1100"/>
          </a:p>
          <a:p>
            <a:pPr marR="12700" algn="r">
              <a:lnSpc>
                <a:spcPct val="100000"/>
              </a:lnSpc>
            </a:pPr>
            <a:r>
              <a:rPr sz="1600" i="1" spc="-125" dirty="0">
                <a:latin typeface="Gill Sans MT"/>
                <a:cs typeface="Gill Sans MT"/>
              </a:rPr>
              <a:t>W</a:t>
            </a:r>
            <a:r>
              <a:rPr sz="1600" i="1" spc="0" dirty="0">
                <a:latin typeface="Gill Sans MT"/>
                <a:cs typeface="Gill Sans MT"/>
              </a:rPr>
              <a:t>or</a:t>
            </a:r>
            <a:r>
              <a:rPr sz="1600" i="1" spc="-80" dirty="0">
                <a:latin typeface="Gill Sans MT"/>
                <a:cs typeface="Gill Sans MT"/>
              </a:rPr>
              <a:t>k</a:t>
            </a:r>
            <a:r>
              <a:rPr sz="1600" i="1" spc="0" dirty="0">
                <a:latin typeface="Gill Sans MT"/>
                <a:cs typeface="Gill Sans MT"/>
              </a:rPr>
              <a:t>er Node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</a:t>
            </a:r>
            <a:r>
              <a:rPr sz="2200" i="1" spc="-10" dirty="0">
                <a:latin typeface="Gill Sans MT"/>
                <a:cs typeface="Gill Sans MT"/>
              </a:rPr>
              <a:t>ster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51902" y="2798384"/>
            <a:ext cx="1761032" cy="825108"/>
          </a:xfrm>
          <a:custGeom>
            <a:avLst/>
            <a:gdLst/>
            <a:ahLst/>
            <a:cxnLst/>
            <a:rect l="l" t="t" r="r" b="b"/>
            <a:pathLst>
              <a:path w="1761032" h="825108">
                <a:moveTo>
                  <a:pt x="1717371" y="0"/>
                </a:moveTo>
                <a:lnTo>
                  <a:pt x="43661" y="0"/>
                </a:lnTo>
                <a:lnTo>
                  <a:pt x="31349" y="1759"/>
                </a:lnTo>
                <a:lnTo>
                  <a:pt x="18806" y="7759"/>
                </a:lnTo>
                <a:lnTo>
                  <a:pt x="8879" y="17265"/>
                </a:lnTo>
                <a:lnTo>
                  <a:pt x="2350" y="29493"/>
                </a:lnTo>
                <a:lnTo>
                  <a:pt x="0" y="43662"/>
                </a:lnTo>
                <a:lnTo>
                  <a:pt x="1759" y="793758"/>
                </a:lnTo>
                <a:lnTo>
                  <a:pt x="7759" y="806301"/>
                </a:lnTo>
                <a:lnTo>
                  <a:pt x="17263" y="816228"/>
                </a:lnTo>
                <a:lnTo>
                  <a:pt x="29491" y="822758"/>
                </a:lnTo>
                <a:lnTo>
                  <a:pt x="43661" y="825108"/>
                </a:lnTo>
                <a:lnTo>
                  <a:pt x="1729682" y="823349"/>
                </a:lnTo>
                <a:lnTo>
                  <a:pt x="1742225" y="817349"/>
                </a:lnTo>
                <a:lnTo>
                  <a:pt x="1752152" y="807844"/>
                </a:lnTo>
                <a:lnTo>
                  <a:pt x="1758682" y="795615"/>
                </a:lnTo>
                <a:lnTo>
                  <a:pt x="1761032" y="781446"/>
                </a:lnTo>
                <a:lnTo>
                  <a:pt x="1759272" y="31351"/>
                </a:lnTo>
                <a:lnTo>
                  <a:pt x="1753273" y="18808"/>
                </a:lnTo>
                <a:lnTo>
                  <a:pt x="1743768" y="8880"/>
                </a:lnTo>
                <a:lnTo>
                  <a:pt x="1731540" y="2350"/>
                </a:lnTo>
                <a:lnTo>
                  <a:pt x="1717371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1902" y="2798384"/>
            <a:ext cx="1761033" cy="825108"/>
          </a:xfrm>
          <a:custGeom>
            <a:avLst/>
            <a:gdLst/>
            <a:ahLst/>
            <a:cxnLst/>
            <a:rect l="l" t="t" r="r" b="b"/>
            <a:pathLst>
              <a:path w="1761033" h="825108">
                <a:moveTo>
                  <a:pt x="43661" y="0"/>
                </a:moveTo>
                <a:lnTo>
                  <a:pt x="1717371" y="0"/>
                </a:lnTo>
                <a:lnTo>
                  <a:pt x="1731541" y="2350"/>
                </a:lnTo>
                <a:lnTo>
                  <a:pt x="1743769" y="8880"/>
                </a:lnTo>
                <a:lnTo>
                  <a:pt x="1753274" y="18808"/>
                </a:lnTo>
                <a:lnTo>
                  <a:pt x="1759273" y="31350"/>
                </a:lnTo>
                <a:lnTo>
                  <a:pt x="1761033" y="781446"/>
                </a:lnTo>
                <a:lnTo>
                  <a:pt x="1758683" y="795615"/>
                </a:lnTo>
                <a:lnTo>
                  <a:pt x="1752153" y="807843"/>
                </a:lnTo>
                <a:lnTo>
                  <a:pt x="1742226" y="817348"/>
                </a:lnTo>
                <a:lnTo>
                  <a:pt x="1729683" y="823348"/>
                </a:lnTo>
                <a:lnTo>
                  <a:pt x="43661" y="825108"/>
                </a:lnTo>
                <a:lnTo>
                  <a:pt x="29492" y="822757"/>
                </a:lnTo>
                <a:lnTo>
                  <a:pt x="17264" y="816228"/>
                </a:lnTo>
                <a:lnTo>
                  <a:pt x="7759" y="806300"/>
                </a:lnTo>
                <a:lnTo>
                  <a:pt x="1759" y="793758"/>
                </a:lnTo>
                <a:lnTo>
                  <a:pt x="0" y="43661"/>
                </a:lnTo>
                <a:lnTo>
                  <a:pt x="2350" y="29493"/>
                </a:lnTo>
                <a:lnTo>
                  <a:pt x="8880" y="17264"/>
                </a:lnTo>
                <a:lnTo>
                  <a:pt x="18807" y="7759"/>
                </a:lnTo>
                <a:lnTo>
                  <a:pt x="31350" y="1759"/>
                </a:lnTo>
                <a:lnTo>
                  <a:pt x="43661" y="0"/>
                </a:lnTo>
                <a:close/>
              </a:path>
            </a:pathLst>
          </a:custGeom>
          <a:ln w="36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75517" y="2857156"/>
            <a:ext cx="683895" cy="257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latin typeface="Gill Sans MT"/>
                <a:cs typeface="Gill Sans MT"/>
              </a:rPr>
              <a:t>E</a:t>
            </a:r>
            <a:r>
              <a:rPr sz="1600" i="1" spc="-65" dirty="0">
                <a:latin typeface="Gill Sans MT"/>
                <a:cs typeface="Gill Sans MT"/>
              </a:rPr>
              <a:t>x</a:t>
            </a:r>
            <a:r>
              <a:rPr sz="1600" i="1" spc="0" dirty="0">
                <a:latin typeface="Gill Sans MT"/>
                <a:cs typeface="Gill Sans MT"/>
              </a:rPr>
              <a:t>ectuor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32348" y="2914816"/>
            <a:ext cx="618830" cy="261971"/>
          </a:xfrm>
          <a:custGeom>
            <a:avLst/>
            <a:gdLst/>
            <a:ahLst/>
            <a:cxnLst/>
            <a:rect l="l" t="t" r="r" b="b"/>
            <a:pathLst>
              <a:path w="618830" h="261971">
                <a:moveTo>
                  <a:pt x="0" y="0"/>
                </a:moveTo>
                <a:lnTo>
                  <a:pt x="618830" y="0"/>
                </a:lnTo>
                <a:lnTo>
                  <a:pt x="618830" y="261971"/>
                </a:lnTo>
                <a:lnTo>
                  <a:pt x="0" y="261971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577863" y="2932567"/>
            <a:ext cx="52133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cache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32348" y="3278666"/>
            <a:ext cx="618830" cy="261971"/>
          </a:xfrm>
          <a:custGeom>
            <a:avLst/>
            <a:gdLst/>
            <a:ahLst/>
            <a:cxnLst/>
            <a:rect l="l" t="t" r="r" b="b"/>
            <a:pathLst>
              <a:path w="618830" h="261971">
                <a:moveTo>
                  <a:pt x="0" y="0"/>
                </a:moveTo>
                <a:lnTo>
                  <a:pt x="618830" y="0"/>
                </a:lnTo>
                <a:lnTo>
                  <a:pt x="618830" y="261971"/>
                </a:lnTo>
                <a:lnTo>
                  <a:pt x="0" y="261971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54287" y="3296417"/>
            <a:ext cx="3752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90095" y="3293220"/>
            <a:ext cx="618829" cy="261971"/>
          </a:xfrm>
          <a:custGeom>
            <a:avLst/>
            <a:gdLst/>
            <a:ahLst/>
            <a:cxnLst/>
            <a:rect l="l" t="t" r="r" b="b"/>
            <a:pathLst>
              <a:path w="618829" h="261971">
                <a:moveTo>
                  <a:pt x="0" y="0"/>
                </a:moveTo>
                <a:lnTo>
                  <a:pt x="618829" y="0"/>
                </a:lnTo>
                <a:lnTo>
                  <a:pt x="618829" y="261971"/>
                </a:lnTo>
                <a:lnTo>
                  <a:pt x="0" y="261971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12033" y="3310971"/>
            <a:ext cx="3752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87677" y="4366174"/>
            <a:ext cx="533735" cy="608981"/>
          </a:xfrm>
          <a:custGeom>
            <a:avLst/>
            <a:gdLst/>
            <a:ahLst/>
            <a:cxnLst/>
            <a:rect l="l" t="t" r="r" b="b"/>
            <a:pathLst>
              <a:path w="533735" h="608981">
                <a:moveTo>
                  <a:pt x="0" y="0"/>
                </a:moveTo>
                <a:lnTo>
                  <a:pt x="533735" y="608981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1413" y="4975156"/>
            <a:ext cx="61393" cy="70048"/>
          </a:xfrm>
          <a:custGeom>
            <a:avLst/>
            <a:gdLst/>
            <a:ahLst/>
            <a:cxnLst/>
            <a:rect l="l" t="t" r="r" b="b"/>
            <a:pathLst>
              <a:path w="61393" h="70048">
                <a:moveTo>
                  <a:pt x="61393" y="70048"/>
                </a:moveTo>
                <a:lnTo>
                  <a:pt x="0" y="0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95144" y="4952133"/>
            <a:ext cx="87661" cy="93071"/>
          </a:xfrm>
          <a:custGeom>
            <a:avLst/>
            <a:gdLst/>
            <a:ahLst/>
            <a:cxnLst/>
            <a:rect l="l" t="t" r="r" b="b"/>
            <a:pathLst>
              <a:path w="87661" h="93071">
                <a:moveTo>
                  <a:pt x="52537" y="0"/>
                </a:moveTo>
                <a:lnTo>
                  <a:pt x="87661" y="93071"/>
                </a:lnTo>
                <a:lnTo>
                  <a:pt x="0" y="46044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6283" y="4296124"/>
            <a:ext cx="61394" cy="70049"/>
          </a:xfrm>
          <a:custGeom>
            <a:avLst/>
            <a:gdLst/>
            <a:ahLst/>
            <a:cxnLst/>
            <a:rect l="l" t="t" r="r" b="b"/>
            <a:pathLst>
              <a:path w="61394" h="70049">
                <a:moveTo>
                  <a:pt x="0" y="0"/>
                </a:moveTo>
                <a:lnTo>
                  <a:pt x="61394" y="70049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26283" y="4296124"/>
            <a:ext cx="87661" cy="93071"/>
          </a:xfrm>
          <a:custGeom>
            <a:avLst/>
            <a:gdLst/>
            <a:ahLst/>
            <a:cxnLst/>
            <a:rect l="l" t="t" r="r" b="b"/>
            <a:pathLst>
              <a:path w="87661" h="93071">
                <a:moveTo>
                  <a:pt x="35126" y="93071"/>
                </a:moveTo>
                <a:lnTo>
                  <a:pt x="0" y="0"/>
                </a:lnTo>
                <a:lnTo>
                  <a:pt x="87661" y="47026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1033" y="4374685"/>
            <a:ext cx="2062769" cy="1382629"/>
          </a:xfrm>
          <a:custGeom>
            <a:avLst/>
            <a:gdLst/>
            <a:ahLst/>
            <a:cxnLst/>
            <a:rect l="l" t="t" r="r" b="b"/>
            <a:pathLst>
              <a:path w="2062769" h="1382629">
                <a:moveTo>
                  <a:pt x="0" y="0"/>
                </a:moveTo>
                <a:lnTo>
                  <a:pt x="2062769" y="0"/>
                </a:lnTo>
                <a:lnTo>
                  <a:pt x="2062769" y="1382629"/>
                </a:lnTo>
                <a:lnTo>
                  <a:pt x="0" y="1382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01033" y="4374686"/>
            <a:ext cx="2062770" cy="1382629"/>
          </a:xfrm>
          <a:custGeom>
            <a:avLst/>
            <a:gdLst/>
            <a:ahLst/>
            <a:cxnLst/>
            <a:rect l="l" t="t" r="r" b="b"/>
            <a:pathLst>
              <a:path w="2062770" h="1382629">
                <a:moveTo>
                  <a:pt x="0" y="0"/>
                </a:moveTo>
                <a:lnTo>
                  <a:pt x="2062770" y="0"/>
                </a:lnTo>
                <a:lnTo>
                  <a:pt x="2062770" y="1382629"/>
                </a:lnTo>
                <a:lnTo>
                  <a:pt x="0" y="1382629"/>
                </a:lnTo>
                <a:lnTo>
                  <a:pt x="0" y="0"/>
                </a:lnTo>
                <a:close/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51876" y="4433456"/>
            <a:ext cx="1063625" cy="257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25" dirty="0">
                <a:latin typeface="Gill Sans MT"/>
                <a:cs typeface="Gill Sans MT"/>
              </a:rPr>
              <a:t>W</a:t>
            </a:r>
            <a:r>
              <a:rPr sz="1600" i="1" spc="0" dirty="0">
                <a:latin typeface="Gill Sans MT"/>
                <a:cs typeface="Gill Sans MT"/>
              </a:rPr>
              <a:t>or</a:t>
            </a:r>
            <a:r>
              <a:rPr sz="1600" i="1" spc="-80" dirty="0">
                <a:latin typeface="Gill Sans MT"/>
                <a:cs typeface="Gill Sans MT"/>
              </a:rPr>
              <a:t>k</a:t>
            </a:r>
            <a:r>
              <a:rPr sz="1600" i="1" spc="0" dirty="0">
                <a:latin typeface="Gill Sans MT"/>
                <a:cs typeface="Gill Sans MT"/>
              </a:rPr>
              <a:t>er Node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51902" y="4792281"/>
            <a:ext cx="1761032" cy="825108"/>
          </a:xfrm>
          <a:custGeom>
            <a:avLst/>
            <a:gdLst/>
            <a:ahLst/>
            <a:cxnLst/>
            <a:rect l="l" t="t" r="r" b="b"/>
            <a:pathLst>
              <a:path w="1761032" h="825108">
                <a:moveTo>
                  <a:pt x="1717371" y="0"/>
                </a:moveTo>
                <a:lnTo>
                  <a:pt x="43661" y="0"/>
                </a:lnTo>
                <a:lnTo>
                  <a:pt x="31349" y="1759"/>
                </a:lnTo>
                <a:lnTo>
                  <a:pt x="18806" y="7759"/>
                </a:lnTo>
                <a:lnTo>
                  <a:pt x="8879" y="17264"/>
                </a:lnTo>
                <a:lnTo>
                  <a:pt x="2350" y="29492"/>
                </a:lnTo>
                <a:lnTo>
                  <a:pt x="0" y="43662"/>
                </a:lnTo>
                <a:lnTo>
                  <a:pt x="1759" y="793758"/>
                </a:lnTo>
                <a:lnTo>
                  <a:pt x="7759" y="806301"/>
                </a:lnTo>
                <a:lnTo>
                  <a:pt x="17263" y="816228"/>
                </a:lnTo>
                <a:lnTo>
                  <a:pt x="29491" y="822758"/>
                </a:lnTo>
                <a:lnTo>
                  <a:pt x="43661" y="825108"/>
                </a:lnTo>
                <a:lnTo>
                  <a:pt x="1729682" y="823349"/>
                </a:lnTo>
                <a:lnTo>
                  <a:pt x="1742225" y="817349"/>
                </a:lnTo>
                <a:lnTo>
                  <a:pt x="1752152" y="807844"/>
                </a:lnTo>
                <a:lnTo>
                  <a:pt x="1758682" y="795615"/>
                </a:lnTo>
                <a:lnTo>
                  <a:pt x="1761032" y="781446"/>
                </a:lnTo>
                <a:lnTo>
                  <a:pt x="1759272" y="31350"/>
                </a:lnTo>
                <a:lnTo>
                  <a:pt x="1753273" y="18807"/>
                </a:lnTo>
                <a:lnTo>
                  <a:pt x="1743768" y="8880"/>
                </a:lnTo>
                <a:lnTo>
                  <a:pt x="1731540" y="2350"/>
                </a:lnTo>
                <a:lnTo>
                  <a:pt x="1717371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1902" y="4792282"/>
            <a:ext cx="1761033" cy="825108"/>
          </a:xfrm>
          <a:custGeom>
            <a:avLst/>
            <a:gdLst/>
            <a:ahLst/>
            <a:cxnLst/>
            <a:rect l="l" t="t" r="r" b="b"/>
            <a:pathLst>
              <a:path w="1761033" h="825108">
                <a:moveTo>
                  <a:pt x="43661" y="0"/>
                </a:moveTo>
                <a:lnTo>
                  <a:pt x="1717371" y="0"/>
                </a:lnTo>
                <a:lnTo>
                  <a:pt x="1731541" y="2350"/>
                </a:lnTo>
                <a:lnTo>
                  <a:pt x="1743769" y="8880"/>
                </a:lnTo>
                <a:lnTo>
                  <a:pt x="1753274" y="18808"/>
                </a:lnTo>
                <a:lnTo>
                  <a:pt x="1759273" y="31350"/>
                </a:lnTo>
                <a:lnTo>
                  <a:pt x="1761033" y="781446"/>
                </a:lnTo>
                <a:lnTo>
                  <a:pt x="1758683" y="795615"/>
                </a:lnTo>
                <a:lnTo>
                  <a:pt x="1752153" y="807843"/>
                </a:lnTo>
                <a:lnTo>
                  <a:pt x="1742226" y="817348"/>
                </a:lnTo>
                <a:lnTo>
                  <a:pt x="1729683" y="823348"/>
                </a:lnTo>
                <a:lnTo>
                  <a:pt x="43661" y="825108"/>
                </a:lnTo>
                <a:lnTo>
                  <a:pt x="29492" y="822757"/>
                </a:lnTo>
                <a:lnTo>
                  <a:pt x="17264" y="816228"/>
                </a:lnTo>
                <a:lnTo>
                  <a:pt x="7759" y="806300"/>
                </a:lnTo>
                <a:lnTo>
                  <a:pt x="1759" y="793758"/>
                </a:lnTo>
                <a:lnTo>
                  <a:pt x="0" y="43661"/>
                </a:lnTo>
                <a:lnTo>
                  <a:pt x="2350" y="29493"/>
                </a:lnTo>
                <a:lnTo>
                  <a:pt x="8880" y="17264"/>
                </a:lnTo>
                <a:lnTo>
                  <a:pt x="18807" y="7759"/>
                </a:lnTo>
                <a:lnTo>
                  <a:pt x="31350" y="1759"/>
                </a:lnTo>
                <a:lnTo>
                  <a:pt x="43661" y="0"/>
                </a:lnTo>
                <a:close/>
              </a:path>
            </a:pathLst>
          </a:custGeom>
          <a:ln w="36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675517" y="4851053"/>
            <a:ext cx="683895" cy="257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latin typeface="Gill Sans MT"/>
                <a:cs typeface="Gill Sans MT"/>
              </a:rPr>
              <a:t>E</a:t>
            </a:r>
            <a:r>
              <a:rPr sz="1600" i="1" spc="-65" dirty="0">
                <a:latin typeface="Gill Sans MT"/>
                <a:cs typeface="Gill Sans MT"/>
              </a:rPr>
              <a:t>x</a:t>
            </a:r>
            <a:r>
              <a:rPr sz="1600" i="1" spc="0" dirty="0">
                <a:latin typeface="Gill Sans MT"/>
                <a:cs typeface="Gill Sans MT"/>
              </a:rPr>
              <a:t>ectuor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32348" y="4908713"/>
            <a:ext cx="618830" cy="261971"/>
          </a:xfrm>
          <a:custGeom>
            <a:avLst/>
            <a:gdLst/>
            <a:ahLst/>
            <a:cxnLst/>
            <a:rect l="l" t="t" r="r" b="b"/>
            <a:pathLst>
              <a:path w="618830" h="261971">
                <a:moveTo>
                  <a:pt x="0" y="0"/>
                </a:moveTo>
                <a:lnTo>
                  <a:pt x="618830" y="0"/>
                </a:lnTo>
                <a:lnTo>
                  <a:pt x="618830" y="261971"/>
                </a:lnTo>
                <a:lnTo>
                  <a:pt x="0" y="261971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577863" y="4926465"/>
            <a:ext cx="52133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cache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32348" y="5272563"/>
            <a:ext cx="618830" cy="261971"/>
          </a:xfrm>
          <a:custGeom>
            <a:avLst/>
            <a:gdLst/>
            <a:ahLst/>
            <a:cxnLst/>
            <a:rect l="l" t="t" r="r" b="b"/>
            <a:pathLst>
              <a:path w="618830" h="261971">
                <a:moveTo>
                  <a:pt x="0" y="0"/>
                </a:moveTo>
                <a:lnTo>
                  <a:pt x="618830" y="0"/>
                </a:lnTo>
                <a:lnTo>
                  <a:pt x="618830" y="261971"/>
                </a:lnTo>
                <a:lnTo>
                  <a:pt x="0" y="261971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654287" y="5290315"/>
            <a:ext cx="3752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790095" y="5287116"/>
            <a:ext cx="618829" cy="261973"/>
          </a:xfrm>
          <a:custGeom>
            <a:avLst/>
            <a:gdLst/>
            <a:ahLst/>
            <a:cxnLst/>
            <a:rect l="l" t="t" r="r" b="b"/>
            <a:pathLst>
              <a:path w="618829" h="261973">
                <a:moveTo>
                  <a:pt x="0" y="0"/>
                </a:moveTo>
                <a:lnTo>
                  <a:pt x="618829" y="0"/>
                </a:lnTo>
                <a:lnTo>
                  <a:pt x="618829" y="261973"/>
                </a:lnTo>
                <a:lnTo>
                  <a:pt x="0" y="261973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912033" y="5304869"/>
            <a:ext cx="3752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872677" y="3651145"/>
            <a:ext cx="0" cy="1113484"/>
          </a:xfrm>
          <a:custGeom>
            <a:avLst/>
            <a:gdLst/>
            <a:ahLst/>
            <a:cxnLst/>
            <a:rect l="l" t="t" r="r" b="b"/>
            <a:pathLst>
              <a:path h="1113484">
                <a:moveTo>
                  <a:pt x="0" y="1113484"/>
                </a:moveTo>
                <a:lnTo>
                  <a:pt x="0" y="0"/>
                </a:lnTo>
              </a:path>
            </a:pathLst>
          </a:custGeom>
          <a:ln w="145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37747" y="4671484"/>
            <a:ext cx="69859" cy="93145"/>
          </a:xfrm>
          <a:custGeom>
            <a:avLst/>
            <a:gdLst/>
            <a:ahLst/>
            <a:cxnLst/>
            <a:rect l="l" t="t" r="r" b="b"/>
            <a:pathLst>
              <a:path w="69859" h="93145">
                <a:moveTo>
                  <a:pt x="69859" y="0"/>
                </a:moveTo>
                <a:lnTo>
                  <a:pt x="34929" y="93145"/>
                </a:lnTo>
                <a:lnTo>
                  <a:pt x="0" y="0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37747" y="3651145"/>
            <a:ext cx="69859" cy="93145"/>
          </a:xfrm>
          <a:custGeom>
            <a:avLst/>
            <a:gdLst/>
            <a:ahLst/>
            <a:cxnLst/>
            <a:rect l="l" t="t" r="r" b="b"/>
            <a:pathLst>
              <a:path w="69859" h="93145">
                <a:moveTo>
                  <a:pt x="0" y="93145"/>
                </a:moveTo>
                <a:lnTo>
                  <a:pt x="34929" y="0"/>
                </a:lnTo>
                <a:lnTo>
                  <a:pt x="69859" y="93145"/>
                </a:lnTo>
              </a:path>
            </a:pathLst>
          </a:custGeom>
          <a:ln w="145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700091" y="3641943"/>
          <a:ext cx="3993410" cy="825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554">
                <a:tc rowSpan="2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600" i="1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600" i="1" spc="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600" i="1" spc="0" dirty="0">
                          <a:latin typeface="Gill Sans MT"/>
                          <a:cs typeface="Gill Sans MT"/>
                        </a:rPr>
                        <a:t>iver P</a:t>
                      </a:r>
                      <a:r>
                        <a:rPr sz="1600" i="1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600" i="1" spc="-2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i="1" spc="0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600" i="1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600" i="1" spc="0" dirty="0">
                          <a:latin typeface="Gill Sans MT"/>
                          <a:cs typeface="Gill Sans MT"/>
                        </a:rPr>
                        <a:t>am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15"/>
                        </a:spcBef>
                      </a:pPr>
                      <a:endParaRPr sz="950"/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350" b="1" dirty="0">
                          <a:solidFill>
                            <a:srgbClr val="515151"/>
                          </a:solidFill>
                          <a:latin typeface="Arial"/>
                          <a:cs typeface="Arial"/>
                        </a:rPr>
                        <a:t>SparkContext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107">
                      <a:solidFill>
                        <a:srgbClr val="000000"/>
                      </a:solidFill>
                      <a:prstDash val="solid"/>
                    </a:lnL>
                    <a:lnR w="29107">
                      <a:solidFill>
                        <a:srgbClr val="000000"/>
                      </a:solidFill>
                      <a:prstDash val="solid"/>
                    </a:lnR>
                    <a:lnT w="29107">
                      <a:solidFill>
                        <a:srgbClr val="000000"/>
                      </a:solidFill>
                      <a:prstDash val="solid"/>
                    </a:lnT>
                    <a:lnB w="291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107">
                      <a:solidFill>
                        <a:srgbClr val="000000"/>
                      </a:solidFill>
                      <a:prstDash val="solid"/>
                    </a:lnL>
                    <a:lnR w="29107">
                      <a:solidFill>
                        <a:srgbClr val="000000"/>
                      </a:solidFill>
                      <a:prstDash val="solid"/>
                    </a:lnR>
                    <a:lnB w="1455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600" i="1" dirty="0">
                          <a:latin typeface="Gill Sans MT"/>
                          <a:cs typeface="Gill Sans MT"/>
                        </a:rPr>
                        <a:t>Cluster Mana</a:t>
                      </a:r>
                      <a:r>
                        <a:rPr sz="1600" i="1" spc="-2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600" i="1" spc="0" dirty="0">
                          <a:latin typeface="Gill Sans MT"/>
                          <a:cs typeface="Gill Sans MT"/>
                        </a:rPr>
                        <a:t>er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9107">
                      <a:solidFill>
                        <a:srgbClr val="000000"/>
                      </a:solidFill>
                      <a:prstDash val="solid"/>
                    </a:lnL>
                    <a:lnR w="29107">
                      <a:solidFill>
                        <a:srgbClr val="000000"/>
                      </a:solidFill>
                      <a:prstDash val="solid"/>
                    </a:lnR>
                    <a:lnT w="29107">
                      <a:solidFill>
                        <a:srgbClr val="000000"/>
                      </a:solidFill>
                      <a:prstDash val="solid"/>
                    </a:lnT>
                    <a:lnB w="2910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9107">
                      <a:solidFill>
                        <a:srgbClr val="000000"/>
                      </a:solidFill>
                      <a:prstDash val="solid"/>
                    </a:lnL>
                    <a:lnR w="29107">
                      <a:solidFill>
                        <a:srgbClr val="000000"/>
                      </a:solidFill>
                      <a:prstDash val="solid"/>
                    </a:lnR>
                    <a:lnT w="29107">
                      <a:solidFill>
                        <a:srgbClr val="000000"/>
                      </a:solidFill>
                      <a:prstDash val="solid"/>
                    </a:lnT>
                    <a:lnB w="291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9107">
                      <a:solidFill>
                        <a:srgbClr val="000000"/>
                      </a:solidFill>
                      <a:prstDash val="solid"/>
                    </a:lnL>
                    <a:lnR w="29107">
                      <a:solidFill>
                        <a:srgbClr val="000000"/>
                      </a:solidFill>
                      <a:prstDash val="solid"/>
                    </a:lnR>
                    <a:lnT w="14554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9107">
                      <a:solidFill>
                        <a:srgbClr val="000000"/>
                      </a:solidFill>
                      <a:prstDash val="solid"/>
                    </a:lnL>
                    <a:lnR w="29107">
                      <a:solidFill>
                        <a:srgbClr val="000000"/>
                      </a:solidFill>
                      <a:prstDash val="solid"/>
                    </a:lnR>
                    <a:lnT w="29107">
                      <a:solidFill>
                        <a:srgbClr val="000000"/>
                      </a:solidFill>
                      <a:prstDash val="solid"/>
                    </a:lnT>
                    <a:lnB w="2910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1469" y="1378925"/>
            <a:ext cx="6596380" cy="3531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marR="274320" indent="-533400">
              <a:lnSpc>
                <a:spcPts val="3500"/>
              </a:lnSpc>
              <a:buFont typeface="Gill Sans MT"/>
              <a:buAutoNum type="arabicPeriod"/>
              <a:tabLst>
                <a:tab pos="545465" algn="l"/>
              </a:tabLst>
            </a:pPr>
            <a:r>
              <a:rPr sz="3000" spc="-15" dirty="0">
                <a:latin typeface="Gill Sans MT"/>
                <a:cs typeface="Gill Sans MT"/>
              </a:rPr>
              <a:t>connects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45" dirty="0">
                <a:latin typeface="Gill Sans MT"/>
                <a:cs typeface="Gill Sans MT"/>
              </a:rPr>
              <a:t>c</a:t>
            </a:r>
            <a:r>
              <a:rPr sz="3000" i="1" spc="0" dirty="0">
                <a:latin typeface="Gill Sans MT"/>
                <a:cs typeface="Gill Sans MT"/>
              </a:rPr>
              <a:t>lu</a:t>
            </a:r>
            <a:r>
              <a:rPr sz="3000" i="1" spc="-15" dirty="0">
                <a:latin typeface="Gill Sans MT"/>
                <a:cs typeface="Gill Sans MT"/>
              </a:rPr>
              <a:t>ster</a:t>
            </a:r>
            <a:r>
              <a:rPr sz="3000" i="1" spc="-5" dirty="0">
                <a:latin typeface="Gill Sans MT"/>
                <a:cs typeface="Gill Sans MT"/>
              </a:rPr>
              <a:t> mana</a:t>
            </a: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-15" dirty="0">
                <a:latin typeface="Gill Sans MT"/>
                <a:cs typeface="Gill Sans MT"/>
              </a:rPr>
              <a:t>er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ch 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15" dirty="0">
                <a:latin typeface="Gill Sans MT"/>
                <a:cs typeface="Gill Sans MT"/>
              </a:rPr>
              <a:t>ocate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ac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pp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cat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100"/>
              </a:lnSpc>
              <a:buFont typeface="Gill Sans MT"/>
              <a:buAutoNum type="arabicPeriod"/>
            </a:pPr>
            <a:endParaRPr sz="1100"/>
          </a:p>
          <a:p>
            <a:pPr marL="546100" marR="12700" indent="-533400">
              <a:lnSpc>
                <a:spcPts val="3500"/>
              </a:lnSpc>
              <a:buFont typeface="Gill Sans MT"/>
              <a:buAutoNum type="arabicPeriod"/>
              <a:tabLst>
                <a:tab pos="545465" algn="l"/>
              </a:tabLst>
            </a:pPr>
            <a:r>
              <a:rPr sz="3000" spc="-15" dirty="0">
                <a:latin typeface="Gill Sans MT"/>
                <a:cs typeface="Gill Sans MT"/>
              </a:rPr>
              <a:t>acqui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140" dirty="0">
                <a:latin typeface="Gill Sans MT"/>
                <a:cs typeface="Gill Sans MT"/>
              </a:rPr>
              <a:t>x</a:t>
            </a:r>
            <a:r>
              <a:rPr sz="3000" i="1" spc="-15" dirty="0">
                <a:latin typeface="Gill Sans MT"/>
                <a:cs typeface="Gill Sans MT"/>
              </a:rPr>
              <a:t>ec</a:t>
            </a:r>
            <a:r>
              <a:rPr sz="3000" i="1" spc="-5" dirty="0">
                <a:latin typeface="Gill Sans MT"/>
                <a:cs typeface="Gill Sans MT"/>
              </a:rPr>
              <a:t>u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nodes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– 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ocesses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computat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 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buFont typeface="Gill Sans MT"/>
              <a:buAutoNum type="arabicPeriod"/>
            </a:pPr>
            <a:endParaRPr sz="900"/>
          </a:p>
          <a:p>
            <a:pPr marL="546100" indent="-533400">
              <a:lnSpc>
                <a:spcPct val="100000"/>
              </a:lnSpc>
              <a:buFont typeface="Gill Sans MT"/>
              <a:buAutoNum type="arabicPeriod"/>
              <a:tabLst>
                <a:tab pos="545465" algn="l"/>
              </a:tabLst>
            </a:pPr>
            <a:r>
              <a:rPr sz="3000" spc="-15" dirty="0">
                <a:latin typeface="Gill Sans MT"/>
                <a:cs typeface="Gill Sans MT"/>
              </a:rPr>
              <a:t>sends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app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code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90" dirty="0">
                <a:latin typeface="Gill Sans MT"/>
                <a:cs typeface="Gill Sans MT"/>
              </a:rPr>
              <a:t>x</a:t>
            </a:r>
            <a:r>
              <a:rPr sz="3000" spc="-15" dirty="0">
                <a:latin typeface="Gill Sans MT"/>
                <a:cs typeface="Gill Sans MT"/>
              </a:rPr>
              <a:t>ecutors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Gill Sans MT"/>
              <a:buAutoNum type="arabicPeriod"/>
            </a:pPr>
            <a:endParaRPr sz="950"/>
          </a:p>
          <a:p>
            <a:pPr marL="546100" indent="-533400">
              <a:lnSpc>
                <a:spcPct val="100000"/>
              </a:lnSpc>
              <a:buFont typeface="Gill Sans MT"/>
              <a:buAutoNum type="arabicPeriod"/>
              <a:tabLst>
                <a:tab pos="545465" algn="l"/>
              </a:tabLst>
            </a:pPr>
            <a:r>
              <a:rPr sz="3000" spc="-15" dirty="0">
                <a:latin typeface="Gill Sans MT"/>
                <a:cs typeface="Gill Sans MT"/>
              </a:rPr>
              <a:t>sends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sks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90" dirty="0">
                <a:latin typeface="Gill Sans MT"/>
                <a:cs typeface="Gill Sans MT"/>
              </a:rPr>
              <a:t>x</a:t>
            </a:r>
            <a:r>
              <a:rPr sz="3000" spc="-15" dirty="0">
                <a:latin typeface="Gill Sans MT"/>
                <a:cs typeface="Gill Sans MT"/>
              </a:rPr>
              <a:t>ecutors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run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</a:t>
            </a:r>
            <a:r>
              <a:rPr sz="2200" i="1" spc="-10" dirty="0">
                <a:latin typeface="Gill Sans MT"/>
                <a:cs typeface="Gill Sans MT"/>
              </a:rPr>
              <a:t>ster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8067" y="5526166"/>
            <a:ext cx="1548557" cy="899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4846" y="5526166"/>
            <a:ext cx="1548557" cy="899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1287" y="4528103"/>
            <a:ext cx="1848774" cy="1332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1287" y="6088047"/>
            <a:ext cx="1848774" cy="1332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6673" y="5219738"/>
            <a:ext cx="417573" cy="476442"/>
          </a:xfrm>
          <a:custGeom>
            <a:avLst/>
            <a:gdLst/>
            <a:ahLst/>
            <a:cxnLst/>
            <a:rect l="l" t="t" r="r" b="b"/>
            <a:pathLst>
              <a:path w="417573" h="476442">
                <a:moveTo>
                  <a:pt x="0" y="476442"/>
                </a:moveTo>
                <a:lnTo>
                  <a:pt x="417573" y="0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4246" y="5164935"/>
            <a:ext cx="48031" cy="54803"/>
          </a:xfrm>
          <a:custGeom>
            <a:avLst/>
            <a:gdLst/>
            <a:ahLst/>
            <a:cxnLst/>
            <a:rect l="l" t="t" r="r" b="b"/>
            <a:pathLst>
              <a:path w="48031" h="54803">
                <a:moveTo>
                  <a:pt x="48031" y="0"/>
                </a:moveTo>
                <a:lnTo>
                  <a:pt x="0" y="54803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3695" y="5164935"/>
            <a:ext cx="68582" cy="72815"/>
          </a:xfrm>
          <a:custGeom>
            <a:avLst/>
            <a:gdLst/>
            <a:ahLst/>
            <a:cxnLst/>
            <a:rect l="l" t="t" r="r" b="b"/>
            <a:pathLst>
              <a:path w="68582" h="72815">
                <a:moveTo>
                  <a:pt x="0" y="36790"/>
                </a:moveTo>
                <a:lnTo>
                  <a:pt x="68582" y="0"/>
                </a:lnTo>
                <a:lnTo>
                  <a:pt x="41102" y="72815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8641" y="5696181"/>
            <a:ext cx="48032" cy="54804"/>
          </a:xfrm>
          <a:custGeom>
            <a:avLst/>
            <a:gdLst/>
            <a:ahLst/>
            <a:cxnLst/>
            <a:rect l="l" t="t" r="r" b="b"/>
            <a:pathLst>
              <a:path w="48032" h="54804">
                <a:moveTo>
                  <a:pt x="0" y="54804"/>
                </a:moveTo>
                <a:lnTo>
                  <a:pt x="48032" y="0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8641" y="5678170"/>
            <a:ext cx="68582" cy="72815"/>
          </a:xfrm>
          <a:custGeom>
            <a:avLst/>
            <a:gdLst/>
            <a:ahLst/>
            <a:cxnLst/>
            <a:rect l="l" t="t" r="r" b="b"/>
            <a:pathLst>
              <a:path w="68582" h="72815">
                <a:moveTo>
                  <a:pt x="68582" y="36023"/>
                </a:moveTo>
                <a:lnTo>
                  <a:pt x="0" y="72815"/>
                </a:lnTo>
                <a:lnTo>
                  <a:pt x="27481" y="0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3318" y="5605871"/>
            <a:ext cx="1291061" cy="645532"/>
          </a:xfrm>
          <a:custGeom>
            <a:avLst/>
            <a:gdLst/>
            <a:ahLst/>
            <a:cxnLst/>
            <a:rect l="l" t="t" r="r" b="b"/>
            <a:pathLst>
              <a:path w="1291061" h="645532">
                <a:moveTo>
                  <a:pt x="0" y="0"/>
                </a:moveTo>
                <a:lnTo>
                  <a:pt x="1291061" y="0"/>
                </a:lnTo>
                <a:lnTo>
                  <a:pt x="1291061" y="645532"/>
                </a:lnTo>
                <a:lnTo>
                  <a:pt x="0" y="6455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0098" y="5605871"/>
            <a:ext cx="1291062" cy="645532"/>
          </a:xfrm>
          <a:custGeom>
            <a:avLst/>
            <a:gdLst/>
            <a:ahLst/>
            <a:cxnLst/>
            <a:rect l="l" t="t" r="r" b="b"/>
            <a:pathLst>
              <a:path w="1291062" h="645532">
                <a:moveTo>
                  <a:pt x="0" y="0"/>
                </a:moveTo>
                <a:lnTo>
                  <a:pt x="1291062" y="0"/>
                </a:lnTo>
                <a:lnTo>
                  <a:pt x="1291062" y="645532"/>
                </a:lnTo>
                <a:lnTo>
                  <a:pt x="0" y="6455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6022" y="5913305"/>
            <a:ext cx="1024780" cy="227730"/>
          </a:xfrm>
          <a:custGeom>
            <a:avLst/>
            <a:gdLst/>
            <a:ahLst/>
            <a:cxnLst/>
            <a:rect l="l" t="t" r="r" b="b"/>
            <a:pathLst>
              <a:path w="1024780" h="227730">
                <a:moveTo>
                  <a:pt x="0" y="0"/>
                </a:moveTo>
                <a:lnTo>
                  <a:pt x="1024780" y="0"/>
                </a:lnTo>
                <a:lnTo>
                  <a:pt x="1024780" y="227730"/>
                </a:lnTo>
                <a:lnTo>
                  <a:pt x="0" y="22773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8810" y="5901310"/>
            <a:ext cx="72874" cy="54654"/>
          </a:xfrm>
          <a:custGeom>
            <a:avLst/>
            <a:gdLst/>
            <a:ahLst/>
            <a:cxnLst/>
            <a:rect l="l" t="t" r="r" b="b"/>
            <a:pathLst>
              <a:path w="72874" h="54654">
                <a:moveTo>
                  <a:pt x="0" y="0"/>
                </a:moveTo>
                <a:lnTo>
                  <a:pt x="72874" y="27327"/>
                </a:lnTo>
                <a:lnTo>
                  <a:pt x="1" y="54654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2796" y="5901310"/>
            <a:ext cx="72873" cy="54654"/>
          </a:xfrm>
          <a:custGeom>
            <a:avLst/>
            <a:gdLst/>
            <a:ahLst/>
            <a:cxnLst/>
            <a:rect l="l" t="t" r="r" b="b"/>
            <a:pathLst>
              <a:path w="72873" h="54654">
                <a:moveTo>
                  <a:pt x="72873" y="54654"/>
                </a:moveTo>
                <a:lnTo>
                  <a:pt x="0" y="27327"/>
                </a:lnTo>
                <a:lnTo>
                  <a:pt x="72873" y="0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56538" y="4607809"/>
            <a:ext cx="1613827" cy="1081713"/>
          </a:xfrm>
          <a:custGeom>
            <a:avLst/>
            <a:gdLst/>
            <a:ahLst/>
            <a:cxnLst/>
            <a:rect l="l" t="t" r="r" b="b"/>
            <a:pathLst>
              <a:path w="1613827" h="1081713">
                <a:moveTo>
                  <a:pt x="0" y="0"/>
                </a:moveTo>
                <a:lnTo>
                  <a:pt x="1613827" y="0"/>
                </a:lnTo>
                <a:lnTo>
                  <a:pt x="1613827" y="1081713"/>
                </a:lnTo>
                <a:lnTo>
                  <a:pt x="0" y="10817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6539" y="4607809"/>
            <a:ext cx="1613827" cy="1081713"/>
          </a:xfrm>
          <a:custGeom>
            <a:avLst/>
            <a:gdLst/>
            <a:ahLst/>
            <a:cxnLst/>
            <a:rect l="l" t="t" r="r" b="b"/>
            <a:pathLst>
              <a:path w="1613827" h="1081713">
                <a:moveTo>
                  <a:pt x="0" y="0"/>
                </a:moveTo>
                <a:lnTo>
                  <a:pt x="1613827" y="0"/>
                </a:lnTo>
                <a:lnTo>
                  <a:pt x="1613827" y="1081713"/>
                </a:lnTo>
                <a:lnTo>
                  <a:pt x="0" y="1081713"/>
                </a:lnTo>
                <a:lnTo>
                  <a:pt x="0" y="0"/>
                </a:lnTo>
                <a:close/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93552" y="4654014"/>
            <a:ext cx="83756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i="1" spc="-95" dirty="0">
                <a:latin typeface="Gill Sans MT"/>
                <a:cs typeface="Gill Sans MT"/>
              </a:rPr>
              <a:t>W</a:t>
            </a:r>
            <a:r>
              <a:rPr sz="1250" i="1" spc="0" dirty="0">
                <a:latin typeface="Gill Sans MT"/>
                <a:cs typeface="Gill Sans MT"/>
              </a:rPr>
              <a:t>or</a:t>
            </a:r>
            <a:r>
              <a:rPr sz="1250" i="1" spc="-65" dirty="0">
                <a:latin typeface="Gill Sans MT"/>
                <a:cs typeface="Gill Sans MT"/>
              </a:rPr>
              <a:t>k</a:t>
            </a:r>
            <a:r>
              <a:rPr sz="1250" i="1" spc="0" dirty="0">
                <a:latin typeface="Gill Sans MT"/>
                <a:cs typeface="Gill Sans MT"/>
              </a:rPr>
              <a:t>er Node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74571" y="4934518"/>
            <a:ext cx="1377762" cy="645530"/>
          </a:xfrm>
          <a:custGeom>
            <a:avLst/>
            <a:gdLst/>
            <a:ahLst/>
            <a:cxnLst/>
            <a:rect l="l" t="t" r="r" b="b"/>
            <a:pathLst>
              <a:path w="1377762" h="645530">
                <a:moveTo>
                  <a:pt x="1343601" y="0"/>
                </a:moveTo>
                <a:lnTo>
                  <a:pt x="34159" y="0"/>
                </a:lnTo>
                <a:lnTo>
                  <a:pt x="22788" y="1938"/>
                </a:lnTo>
                <a:lnTo>
                  <a:pt x="10980" y="9067"/>
                </a:lnTo>
                <a:lnTo>
                  <a:pt x="2957" y="20234"/>
                </a:lnTo>
                <a:lnTo>
                  <a:pt x="0" y="34159"/>
                </a:lnTo>
                <a:lnTo>
                  <a:pt x="1938" y="622742"/>
                </a:lnTo>
                <a:lnTo>
                  <a:pt x="9067" y="634551"/>
                </a:lnTo>
                <a:lnTo>
                  <a:pt x="20233" y="642573"/>
                </a:lnTo>
                <a:lnTo>
                  <a:pt x="34159" y="645530"/>
                </a:lnTo>
                <a:lnTo>
                  <a:pt x="1354973" y="643592"/>
                </a:lnTo>
                <a:lnTo>
                  <a:pt x="1366782" y="636463"/>
                </a:lnTo>
                <a:lnTo>
                  <a:pt x="1374804" y="625297"/>
                </a:lnTo>
                <a:lnTo>
                  <a:pt x="1377762" y="611371"/>
                </a:lnTo>
                <a:lnTo>
                  <a:pt x="1375823" y="22788"/>
                </a:lnTo>
                <a:lnTo>
                  <a:pt x="1368694" y="10980"/>
                </a:lnTo>
                <a:lnTo>
                  <a:pt x="1357527" y="2958"/>
                </a:lnTo>
                <a:lnTo>
                  <a:pt x="1343601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74572" y="4934519"/>
            <a:ext cx="1377761" cy="645531"/>
          </a:xfrm>
          <a:custGeom>
            <a:avLst/>
            <a:gdLst/>
            <a:ahLst/>
            <a:cxnLst/>
            <a:rect l="l" t="t" r="r" b="b"/>
            <a:pathLst>
              <a:path w="1377761" h="645531">
                <a:moveTo>
                  <a:pt x="34159" y="0"/>
                </a:moveTo>
                <a:lnTo>
                  <a:pt x="1343602" y="0"/>
                </a:lnTo>
                <a:lnTo>
                  <a:pt x="1357527" y="2958"/>
                </a:lnTo>
                <a:lnTo>
                  <a:pt x="1368693" y="10980"/>
                </a:lnTo>
                <a:lnTo>
                  <a:pt x="1375823" y="22788"/>
                </a:lnTo>
                <a:lnTo>
                  <a:pt x="1377761" y="611371"/>
                </a:lnTo>
                <a:lnTo>
                  <a:pt x="1374803" y="625297"/>
                </a:lnTo>
                <a:lnTo>
                  <a:pt x="1366781" y="636463"/>
                </a:lnTo>
                <a:lnTo>
                  <a:pt x="1354973" y="643593"/>
                </a:lnTo>
                <a:lnTo>
                  <a:pt x="34159" y="645531"/>
                </a:lnTo>
                <a:lnTo>
                  <a:pt x="20233" y="642573"/>
                </a:lnTo>
                <a:lnTo>
                  <a:pt x="9067" y="634551"/>
                </a:lnTo>
                <a:lnTo>
                  <a:pt x="1938" y="622743"/>
                </a:lnTo>
                <a:lnTo>
                  <a:pt x="0" y="34159"/>
                </a:lnTo>
                <a:lnTo>
                  <a:pt x="2957" y="20234"/>
                </a:lnTo>
                <a:lnTo>
                  <a:pt x="10979" y="9067"/>
                </a:lnTo>
                <a:lnTo>
                  <a:pt x="22788" y="1938"/>
                </a:lnTo>
                <a:lnTo>
                  <a:pt x="341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68518" y="4980726"/>
            <a:ext cx="54038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i="1" dirty="0">
                <a:latin typeface="Gill Sans MT"/>
                <a:cs typeface="Gill Sans MT"/>
              </a:rPr>
              <a:t>E</a:t>
            </a:r>
            <a:r>
              <a:rPr sz="1250" i="1" spc="-55" dirty="0">
                <a:latin typeface="Gill Sans MT"/>
                <a:cs typeface="Gill Sans MT"/>
              </a:rPr>
              <a:t>x</a:t>
            </a:r>
            <a:r>
              <a:rPr sz="1250" i="1" spc="0" dirty="0">
                <a:latin typeface="Gill Sans MT"/>
                <a:cs typeface="Gill Sans MT"/>
              </a:rPr>
              <a:t>ectuor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41633" y="5025611"/>
            <a:ext cx="484148" cy="204956"/>
          </a:xfrm>
          <a:custGeom>
            <a:avLst/>
            <a:gdLst/>
            <a:ahLst/>
            <a:cxnLst/>
            <a:rect l="l" t="t" r="r" b="b"/>
            <a:pathLst>
              <a:path w="484148" h="204956">
                <a:moveTo>
                  <a:pt x="0" y="0"/>
                </a:moveTo>
                <a:lnTo>
                  <a:pt x="484148" y="0"/>
                </a:lnTo>
                <a:lnTo>
                  <a:pt x="484148" y="204956"/>
                </a:lnTo>
                <a:lnTo>
                  <a:pt x="0" y="204956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874479" y="5040284"/>
            <a:ext cx="413384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cache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41633" y="5310272"/>
            <a:ext cx="484148" cy="204956"/>
          </a:xfrm>
          <a:custGeom>
            <a:avLst/>
            <a:gdLst/>
            <a:ahLst/>
            <a:cxnLst/>
            <a:rect l="l" t="t" r="r" b="b"/>
            <a:pathLst>
              <a:path w="484148" h="204956">
                <a:moveTo>
                  <a:pt x="0" y="0"/>
                </a:moveTo>
                <a:lnTo>
                  <a:pt x="484148" y="0"/>
                </a:lnTo>
                <a:lnTo>
                  <a:pt x="484148" y="204956"/>
                </a:lnTo>
                <a:lnTo>
                  <a:pt x="0" y="204956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934270" y="5324945"/>
            <a:ext cx="299085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60924" y="5321658"/>
            <a:ext cx="484146" cy="204956"/>
          </a:xfrm>
          <a:custGeom>
            <a:avLst/>
            <a:gdLst/>
            <a:ahLst/>
            <a:cxnLst/>
            <a:rect l="l" t="t" r="r" b="b"/>
            <a:pathLst>
              <a:path w="484146" h="204956">
                <a:moveTo>
                  <a:pt x="0" y="0"/>
                </a:moveTo>
                <a:lnTo>
                  <a:pt x="484146" y="0"/>
                </a:lnTo>
                <a:lnTo>
                  <a:pt x="484146" y="204956"/>
                </a:lnTo>
                <a:lnTo>
                  <a:pt x="0" y="204956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353560" y="5336332"/>
            <a:ext cx="299085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76673" y="6161094"/>
            <a:ext cx="417573" cy="476442"/>
          </a:xfrm>
          <a:custGeom>
            <a:avLst/>
            <a:gdLst/>
            <a:ahLst/>
            <a:cxnLst/>
            <a:rect l="l" t="t" r="r" b="b"/>
            <a:pathLst>
              <a:path w="417573" h="476442">
                <a:moveTo>
                  <a:pt x="0" y="0"/>
                </a:moveTo>
                <a:lnTo>
                  <a:pt x="417573" y="476442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94246" y="6637537"/>
            <a:ext cx="48031" cy="54803"/>
          </a:xfrm>
          <a:custGeom>
            <a:avLst/>
            <a:gdLst/>
            <a:ahLst/>
            <a:cxnLst/>
            <a:rect l="l" t="t" r="r" b="b"/>
            <a:pathLst>
              <a:path w="48031" h="54803">
                <a:moveTo>
                  <a:pt x="48031" y="54803"/>
                </a:moveTo>
                <a:lnTo>
                  <a:pt x="0" y="0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73695" y="6619524"/>
            <a:ext cx="68582" cy="72815"/>
          </a:xfrm>
          <a:custGeom>
            <a:avLst/>
            <a:gdLst/>
            <a:ahLst/>
            <a:cxnLst/>
            <a:rect l="l" t="t" r="r" b="b"/>
            <a:pathLst>
              <a:path w="68582" h="72815">
                <a:moveTo>
                  <a:pt x="41102" y="0"/>
                </a:moveTo>
                <a:lnTo>
                  <a:pt x="68582" y="72815"/>
                </a:lnTo>
                <a:lnTo>
                  <a:pt x="0" y="36023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8641" y="6106290"/>
            <a:ext cx="48032" cy="54804"/>
          </a:xfrm>
          <a:custGeom>
            <a:avLst/>
            <a:gdLst/>
            <a:ahLst/>
            <a:cxnLst/>
            <a:rect l="l" t="t" r="r" b="b"/>
            <a:pathLst>
              <a:path w="48032" h="54804">
                <a:moveTo>
                  <a:pt x="0" y="0"/>
                </a:moveTo>
                <a:lnTo>
                  <a:pt x="48032" y="54804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28641" y="6106290"/>
            <a:ext cx="68582" cy="72815"/>
          </a:xfrm>
          <a:custGeom>
            <a:avLst/>
            <a:gdLst/>
            <a:ahLst/>
            <a:cxnLst/>
            <a:rect l="l" t="t" r="r" b="b"/>
            <a:pathLst>
              <a:path w="68582" h="72815">
                <a:moveTo>
                  <a:pt x="27481" y="72815"/>
                </a:moveTo>
                <a:lnTo>
                  <a:pt x="0" y="0"/>
                </a:lnTo>
                <a:lnTo>
                  <a:pt x="68582" y="36791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56538" y="6167753"/>
            <a:ext cx="1613827" cy="1081713"/>
          </a:xfrm>
          <a:custGeom>
            <a:avLst/>
            <a:gdLst/>
            <a:ahLst/>
            <a:cxnLst/>
            <a:rect l="l" t="t" r="r" b="b"/>
            <a:pathLst>
              <a:path w="1613827" h="1081713">
                <a:moveTo>
                  <a:pt x="0" y="0"/>
                </a:moveTo>
                <a:lnTo>
                  <a:pt x="1613827" y="0"/>
                </a:lnTo>
                <a:lnTo>
                  <a:pt x="1613827" y="1081713"/>
                </a:lnTo>
                <a:lnTo>
                  <a:pt x="0" y="10817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56539" y="6167753"/>
            <a:ext cx="1613827" cy="1081713"/>
          </a:xfrm>
          <a:custGeom>
            <a:avLst/>
            <a:gdLst/>
            <a:ahLst/>
            <a:cxnLst/>
            <a:rect l="l" t="t" r="r" b="b"/>
            <a:pathLst>
              <a:path w="1613827" h="1081713">
                <a:moveTo>
                  <a:pt x="0" y="0"/>
                </a:moveTo>
                <a:lnTo>
                  <a:pt x="1613827" y="0"/>
                </a:lnTo>
                <a:lnTo>
                  <a:pt x="1613827" y="1081713"/>
                </a:lnTo>
                <a:lnTo>
                  <a:pt x="0" y="1081713"/>
                </a:lnTo>
                <a:lnTo>
                  <a:pt x="0" y="0"/>
                </a:lnTo>
                <a:close/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93552" y="6213959"/>
            <a:ext cx="83756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i="1" spc="-95" dirty="0">
                <a:latin typeface="Gill Sans MT"/>
                <a:cs typeface="Gill Sans MT"/>
              </a:rPr>
              <a:t>W</a:t>
            </a:r>
            <a:r>
              <a:rPr sz="1250" i="1" spc="0" dirty="0">
                <a:latin typeface="Gill Sans MT"/>
                <a:cs typeface="Gill Sans MT"/>
              </a:rPr>
              <a:t>or</a:t>
            </a:r>
            <a:r>
              <a:rPr sz="1250" i="1" spc="-65" dirty="0">
                <a:latin typeface="Gill Sans MT"/>
                <a:cs typeface="Gill Sans MT"/>
              </a:rPr>
              <a:t>k</a:t>
            </a:r>
            <a:r>
              <a:rPr sz="1250" i="1" spc="0" dirty="0">
                <a:latin typeface="Gill Sans MT"/>
                <a:cs typeface="Gill Sans MT"/>
              </a:rPr>
              <a:t>er Node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74571" y="6494464"/>
            <a:ext cx="1377762" cy="645531"/>
          </a:xfrm>
          <a:custGeom>
            <a:avLst/>
            <a:gdLst/>
            <a:ahLst/>
            <a:cxnLst/>
            <a:rect l="l" t="t" r="r" b="b"/>
            <a:pathLst>
              <a:path w="1377762" h="645531">
                <a:moveTo>
                  <a:pt x="1343601" y="0"/>
                </a:moveTo>
                <a:lnTo>
                  <a:pt x="34159" y="0"/>
                </a:lnTo>
                <a:lnTo>
                  <a:pt x="22788" y="1938"/>
                </a:lnTo>
                <a:lnTo>
                  <a:pt x="10979" y="9067"/>
                </a:lnTo>
                <a:lnTo>
                  <a:pt x="2957" y="20233"/>
                </a:lnTo>
                <a:lnTo>
                  <a:pt x="0" y="34159"/>
                </a:lnTo>
                <a:lnTo>
                  <a:pt x="1938" y="622742"/>
                </a:lnTo>
                <a:lnTo>
                  <a:pt x="9067" y="634551"/>
                </a:lnTo>
                <a:lnTo>
                  <a:pt x="20233" y="642573"/>
                </a:lnTo>
                <a:lnTo>
                  <a:pt x="34159" y="645531"/>
                </a:lnTo>
                <a:lnTo>
                  <a:pt x="1354973" y="643592"/>
                </a:lnTo>
                <a:lnTo>
                  <a:pt x="1366782" y="636463"/>
                </a:lnTo>
                <a:lnTo>
                  <a:pt x="1374804" y="625297"/>
                </a:lnTo>
                <a:lnTo>
                  <a:pt x="1377762" y="611372"/>
                </a:lnTo>
                <a:lnTo>
                  <a:pt x="1375823" y="22787"/>
                </a:lnTo>
                <a:lnTo>
                  <a:pt x="1368694" y="10979"/>
                </a:lnTo>
                <a:lnTo>
                  <a:pt x="1357527" y="2957"/>
                </a:lnTo>
                <a:lnTo>
                  <a:pt x="1343601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4572" y="6494464"/>
            <a:ext cx="1377761" cy="645531"/>
          </a:xfrm>
          <a:custGeom>
            <a:avLst/>
            <a:gdLst/>
            <a:ahLst/>
            <a:cxnLst/>
            <a:rect l="l" t="t" r="r" b="b"/>
            <a:pathLst>
              <a:path w="1377761" h="645531">
                <a:moveTo>
                  <a:pt x="34159" y="0"/>
                </a:moveTo>
                <a:lnTo>
                  <a:pt x="1343602" y="0"/>
                </a:lnTo>
                <a:lnTo>
                  <a:pt x="1357527" y="2958"/>
                </a:lnTo>
                <a:lnTo>
                  <a:pt x="1368693" y="10980"/>
                </a:lnTo>
                <a:lnTo>
                  <a:pt x="1375823" y="22788"/>
                </a:lnTo>
                <a:lnTo>
                  <a:pt x="1377761" y="611371"/>
                </a:lnTo>
                <a:lnTo>
                  <a:pt x="1374803" y="625297"/>
                </a:lnTo>
                <a:lnTo>
                  <a:pt x="1366781" y="636463"/>
                </a:lnTo>
                <a:lnTo>
                  <a:pt x="1354973" y="643593"/>
                </a:lnTo>
                <a:lnTo>
                  <a:pt x="34159" y="645531"/>
                </a:lnTo>
                <a:lnTo>
                  <a:pt x="20233" y="642573"/>
                </a:lnTo>
                <a:lnTo>
                  <a:pt x="9067" y="634551"/>
                </a:lnTo>
                <a:lnTo>
                  <a:pt x="1938" y="622743"/>
                </a:lnTo>
                <a:lnTo>
                  <a:pt x="0" y="34159"/>
                </a:lnTo>
                <a:lnTo>
                  <a:pt x="2957" y="20234"/>
                </a:lnTo>
                <a:lnTo>
                  <a:pt x="10979" y="9067"/>
                </a:lnTo>
                <a:lnTo>
                  <a:pt x="22788" y="1938"/>
                </a:lnTo>
                <a:lnTo>
                  <a:pt x="341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168518" y="6540669"/>
            <a:ext cx="54038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i="1" dirty="0">
                <a:latin typeface="Gill Sans MT"/>
                <a:cs typeface="Gill Sans MT"/>
              </a:rPr>
              <a:t>E</a:t>
            </a:r>
            <a:r>
              <a:rPr sz="1250" i="1" spc="-55" dirty="0">
                <a:latin typeface="Gill Sans MT"/>
                <a:cs typeface="Gill Sans MT"/>
              </a:rPr>
              <a:t>x</a:t>
            </a:r>
            <a:r>
              <a:rPr sz="1250" i="1" spc="0" dirty="0">
                <a:latin typeface="Gill Sans MT"/>
                <a:cs typeface="Gill Sans MT"/>
              </a:rPr>
              <a:t>ectuor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41633" y="6585555"/>
            <a:ext cx="484148" cy="204956"/>
          </a:xfrm>
          <a:custGeom>
            <a:avLst/>
            <a:gdLst/>
            <a:ahLst/>
            <a:cxnLst/>
            <a:rect l="l" t="t" r="r" b="b"/>
            <a:pathLst>
              <a:path w="484148" h="204956">
                <a:moveTo>
                  <a:pt x="0" y="0"/>
                </a:moveTo>
                <a:lnTo>
                  <a:pt x="484148" y="0"/>
                </a:lnTo>
                <a:lnTo>
                  <a:pt x="484148" y="204956"/>
                </a:lnTo>
                <a:lnTo>
                  <a:pt x="0" y="204956"/>
                </a:lnTo>
                <a:lnTo>
                  <a:pt x="0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874479" y="6600229"/>
            <a:ext cx="413384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cache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841633" y="6870217"/>
            <a:ext cx="484148" cy="204956"/>
          </a:xfrm>
          <a:custGeom>
            <a:avLst/>
            <a:gdLst/>
            <a:ahLst/>
            <a:cxnLst/>
            <a:rect l="l" t="t" r="r" b="b"/>
            <a:pathLst>
              <a:path w="484148" h="204956">
                <a:moveTo>
                  <a:pt x="0" y="0"/>
                </a:moveTo>
                <a:lnTo>
                  <a:pt x="484148" y="0"/>
                </a:lnTo>
                <a:lnTo>
                  <a:pt x="484148" y="204956"/>
                </a:lnTo>
                <a:lnTo>
                  <a:pt x="0" y="204956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934270" y="6884890"/>
            <a:ext cx="299085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60924" y="6881603"/>
            <a:ext cx="484146" cy="204956"/>
          </a:xfrm>
          <a:custGeom>
            <a:avLst/>
            <a:gdLst/>
            <a:ahLst/>
            <a:cxnLst/>
            <a:rect l="l" t="t" r="r" b="b"/>
            <a:pathLst>
              <a:path w="484146" h="204956">
                <a:moveTo>
                  <a:pt x="0" y="0"/>
                </a:moveTo>
                <a:lnTo>
                  <a:pt x="484146" y="0"/>
                </a:lnTo>
                <a:lnTo>
                  <a:pt x="484146" y="204956"/>
                </a:lnTo>
                <a:lnTo>
                  <a:pt x="0" y="204956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353560" y="6896277"/>
            <a:ext cx="299085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107892" y="5601685"/>
            <a:ext cx="0" cy="871144"/>
          </a:xfrm>
          <a:custGeom>
            <a:avLst/>
            <a:gdLst/>
            <a:ahLst/>
            <a:cxnLst/>
            <a:rect l="l" t="t" r="r" b="b"/>
            <a:pathLst>
              <a:path h="871144">
                <a:moveTo>
                  <a:pt x="0" y="871144"/>
                </a:moveTo>
                <a:lnTo>
                  <a:pt x="0" y="0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80565" y="6399956"/>
            <a:ext cx="54654" cy="72873"/>
          </a:xfrm>
          <a:custGeom>
            <a:avLst/>
            <a:gdLst/>
            <a:ahLst/>
            <a:cxnLst/>
            <a:rect l="l" t="t" r="r" b="b"/>
            <a:pathLst>
              <a:path w="54654" h="72873">
                <a:moveTo>
                  <a:pt x="54654" y="0"/>
                </a:moveTo>
                <a:lnTo>
                  <a:pt x="27327" y="72873"/>
                </a:lnTo>
                <a:lnTo>
                  <a:pt x="0" y="0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80565" y="5601685"/>
            <a:ext cx="54654" cy="72873"/>
          </a:xfrm>
          <a:custGeom>
            <a:avLst/>
            <a:gdLst/>
            <a:ahLst/>
            <a:cxnLst/>
            <a:rect l="l" t="t" r="r" b="b"/>
            <a:pathLst>
              <a:path w="54654" h="72873">
                <a:moveTo>
                  <a:pt x="0" y="72873"/>
                </a:moveTo>
                <a:lnTo>
                  <a:pt x="27327" y="0"/>
                </a:lnTo>
                <a:lnTo>
                  <a:pt x="54654" y="72873"/>
                </a:lnTo>
              </a:path>
            </a:pathLst>
          </a:custGeom>
          <a:ln w="113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278711" y="5594485"/>
          <a:ext cx="3124282" cy="645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766">
                <a:tc row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50" i="1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50" i="1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50" i="1" spc="0" dirty="0">
                          <a:latin typeface="Gill Sans MT"/>
                          <a:cs typeface="Gill Sans MT"/>
                        </a:rPr>
                        <a:t>iver P</a:t>
                      </a:r>
                      <a:r>
                        <a:rPr sz="1250" i="1" spc="-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50" i="1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50" i="1" spc="0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50" i="1" spc="-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50" i="1" spc="0" dirty="0">
                          <a:latin typeface="Gill Sans MT"/>
                          <a:cs typeface="Gill Sans MT"/>
                        </a:rPr>
                        <a:t>am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12"/>
                        </a:spcBef>
                      </a:pPr>
                      <a:endParaRPr sz="750"/>
                    </a:p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515151"/>
                          </a:solidFill>
                          <a:latin typeface="Arial"/>
                          <a:cs typeface="Arial"/>
                        </a:rPr>
                        <a:t>SparkContext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772">
                      <a:solidFill>
                        <a:srgbClr val="000000"/>
                      </a:solidFill>
                      <a:prstDash val="solid"/>
                    </a:lnL>
                    <a:lnR w="22772">
                      <a:solidFill>
                        <a:srgbClr val="000000"/>
                      </a:solidFill>
                      <a:prstDash val="solid"/>
                    </a:lnR>
                    <a:lnT w="22772">
                      <a:solidFill>
                        <a:srgbClr val="000000"/>
                      </a:solidFill>
                      <a:prstDash val="solid"/>
                    </a:lnT>
                    <a:lnB w="227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772">
                      <a:solidFill>
                        <a:srgbClr val="000000"/>
                      </a:solidFill>
                      <a:prstDash val="solid"/>
                    </a:lnL>
                    <a:lnR w="22772">
                      <a:solidFill>
                        <a:srgbClr val="000000"/>
                      </a:solidFill>
                      <a:prstDash val="solid"/>
                    </a:lnR>
                    <a:lnB w="1138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50" i="1" dirty="0">
                          <a:latin typeface="Gill Sans MT"/>
                          <a:cs typeface="Gill Sans MT"/>
                        </a:rPr>
                        <a:t>Cluster Mana</a:t>
                      </a:r>
                      <a:r>
                        <a:rPr sz="1250" i="1" spc="-20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50" i="1" spc="0" dirty="0">
                          <a:latin typeface="Gill Sans MT"/>
                          <a:cs typeface="Gill Sans MT"/>
                        </a:rPr>
                        <a:t>er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2772">
                      <a:solidFill>
                        <a:srgbClr val="000000"/>
                      </a:solidFill>
                      <a:prstDash val="solid"/>
                    </a:lnL>
                    <a:lnR w="22772">
                      <a:solidFill>
                        <a:srgbClr val="000000"/>
                      </a:solidFill>
                      <a:prstDash val="solid"/>
                    </a:lnR>
                    <a:lnT w="22772">
                      <a:solidFill>
                        <a:srgbClr val="000000"/>
                      </a:solidFill>
                      <a:prstDash val="solid"/>
                    </a:lnT>
                    <a:lnB w="227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772">
                      <a:solidFill>
                        <a:srgbClr val="000000"/>
                      </a:solidFill>
                      <a:prstDash val="solid"/>
                    </a:lnL>
                    <a:lnR w="22772">
                      <a:solidFill>
                        <a:srgbClr val="000000"/>
                      </a:solidFill>
                      <a:prstDash val="solid"/>
                    </a:lnR>
                    <a:lnT w="22772">
                      <a:solidFill>
                        <a:srgbClr val="000000"/>
                      </a:solidFill>
                      <a:prstDash val="solid"/>
                    </a:lnT>
                    <a:lnB w="227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2772">
                      <a:solidFill>
                        <a:srgbClr val="000000"/>
                      </a:solidFill>
                      <a:prstDash val="solid"/>
                    </a:lnL>
                    <a:lnR w="22772">
                      <a:solidFill>
                        <a:srgbClr val="000000"/>
                      </a:solidFill>
                      <a:prstDash val="solid"/>
                    </a:lnR>
                    <a:lnT w="11386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772">
                      <a:solidFill>
                        <a:srgbClr val="000000"/>
                      </a:solidFill>
                      <a:prstDash val="solid"/>
                    </a:lnL>
                    <a:lnR w="22772">
                      <a:solidFill>
                        <a:srgbClr val="000000"/>
                      </a:solidFill>
                      <a:prstDash val="solid"/>
                    </a:lnR>
                    <a:lnT w="22772">
                      <a:solidFill>
                        <a:srgbClr val="000000"/>
                      </a:solidFill>
                      <a:prstDash val="solid"/>
                    </a:lnT>
                    <a:lnB w="227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7112634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20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ili</a:t>
            </a:r>
            <a:r>
              <a:rPr sz="3000" spc="0" dirty="0">
                <a:latin typeface="Gill Sans MT"/>
                <a:cs typeface="Gill Sans MT"/>
              </a:rPr>
              <a:t>ent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b="1" spc="45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buted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b="1" spc="45" dirty="0">
                <a:latin typeface="Gill Sans MT"/>
                <a:cs typeface="Gill Sans MT"/>
              </a:rPr>
              <a:t>D</a:t>
            </a:r>
            <a:r>
              <a:rPr sz="3000" spc="-15" dirty="0">
                <a:latin typeface="Gill Sans MT"/>
                <a:cs typeface="Gill Sans MT"/>
              </a:rPr>
              <a:t>atasets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0" dirty="0">
                <a:latin typeface="Gill Sans MT"/>
                <a:cs typeface="Gill Sans MT"/>
              </a:rPr>
              <a:t>RDD)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825099"/>
            <a:ext cx="7547609" cy="4433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9337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pr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ma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abstract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–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fau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-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erant co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0" dirty="0">
                <a:latin typeface="Gill Sans MT"/>
                <a:cs typeface="Gill Sans MT"/>
              </a:rPr>
              <a:t>ect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ements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operated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para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0" dirty="0">
                <a:latin typeface="Gill Sans MT"/>
                <a:cs typeface="Gill Sans MT"/>
              </a:rPr>
              <a:t>el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700"/>
              </a:lnSpc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cu</a:t>
            </a:r>
            <a:r>
              <a:rPr sz="3000" spc="-45" dirty="0">
                <a:latin typeface="Gill Sans MT"/>
                <a:cs typeface="Gill Sans MT"/>
              </a:rPr>
              <a:t>r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ent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types:</a:t>
            </a:r>
            <a:endParaRPr sz="3000">
              <a:latin typeface="Gill Sans MT"/>
              <a:cs typeface="Gill Sans MT"/>
            </a:endParaRPr>
          </a:p>
          <a:p>
            <a:pPr marL="571500" marR="631190" indent="-419100">
              <a:lnSpc>
                <a:spcPct val="90400"/>
              </a:lnSpc>
              <a:spcBef>
                <a:spcPts val="340"/>
              </a:spcBef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i="1" spc="0" dirty="0">
                <a:latin typeface="Gill Sans MT"/>
                <a:cs typeface="Gill Sans MT"/>
              </a:rPr>
              <a:t>p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-70" dirty="0">
                <a:latin typeface="Gill Sans MT"/>
                <a:cs typeface="Gill Sans MT"/>
              </a:rPr>
              <a:t>r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-10" dirty="0">
                <a:latin typeface="Gill Sans MT"/>
                <a:cs typeface="Gill Sans MT"/>
              </a:rPr>
              <a:t>lleli</a:t>
            </a:r>
            <a:r>
              <a:rPr sz="2800" i="1" spc="-75" dirty="0">
                <a:latin typeface="Gill Sans MT"/>
                <a:cs typeface="Gill Sans MT"/>
              </a:rPr>
              <a:t>z</a:t>
            </a:r>
            <a:r>
              <a:rPr sz="2800" i="1" spc="0" dirty="0">
                <a:latin typeface="Gill Sans MT"/>
                <a:cs typeface="Gill Sans MT"/>
              </a:rPr>
              <a:t>ed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c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-10" dirty="0">
                <a:latin typeface="Gill Sans MT"/>
                <a:cs typeface="Gill Sans MT"/>
              </a:rPr>
              <a:t>llectio</a:t>
            </a:r>
            <a:r>
              <a:rPr sz="2800" i="1" spc="-5" dirty="0">
                <a:latin typeface="Gill Sans MT"/>
                <a:cs typeface="Gill Sans MT"/>
              </a:rPr>
              <a:t>n</a:t>
            </a:r>
            <a:r>
              <a:rPr sz="2800" i="1" spc="0" dirty="0">
                <a:latin typeface="Gill Sans MT"/>
                <a:cs typeface="Gill Sans MT"/>
              </a:rPr>
              <a:t>s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–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ta</a:t>
            </a:r>
            <a:r>
              <a:rPr sz="2800" spc="-85" dirty="0">
                <a:latin typeface="Gill Sans MT"/>
                <a:cs typeface="Gill Sans MT"/>
              </a:rPr>
              <a:t>k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ex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st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ng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Sca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a co</a:t>
            </a:r>
            <a:r>
              <a:rPr sz="2800" spc="-5" dirty="0">
                <a:latin typeface="Gill Sans MT"/>
                <a:cs typeface="Gill Sans MT"/>
              </a:rPr>
              <a:t>ll</a:t>
            </a:r>
            <a:r>
              <a:rPr sz="2800" spc="0" dirty="0">
                <a:latin typeface="Gill Sans MT"/>
                <a:cs typeface="Gill Sans MT"/>
              </a:rPr>
              <a:t>ect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run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functi</a:t>
            </a:r>
            <a:r>
              <a:rPr sz="2800" spc="-15" dirty="0">
                <a:latin typeface="Gill Sans MT"/>
                <a:cs typeface="Gill Sans MT"/>
              </a:rPr>
              <a:t>ons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para</a:t>
            </a:r>
            <a:r>
              <a:rPr sz="2800" spc="-5" dirty="0">
                <a:latin typeface="Gill Sans MT"/>
                <a:cs typeface="Gill Sans MT"/>
              </a:rPr>
              <a:t>ll</a:t>
            </a:r>
            <a:r>
              <a:rPr sz="2800" spc="0" dirty="0">
                <a:latin typeface="Gill Sans MT"/>
                <a:cs typeface="Gill Sans MT"/>
              </a:rPr>
              <a:t>el</a:t>
            </a:r>
            <a:endParaRPr sz="2800">
              <a:latin typeface="Gill Sans MT"/>
              <a:cs typeface="Gill Sans MT"/>
            </a:endParaRPr>
          </a:p>
          <a:p>
            <a:pPr marL="571500" indent="-419100">
              <a:lnSpc>
                <a:spcPts val="4690"/>
              </a:lnSpc>
              <a:buSzPct val="169642"/>
              <a:buFont typeface="Gill Sans MT"/>
              <a:buChar char="•"/>
              <a:tabLst>
                <a:tab pos="571500" algn="l"/>
              </a:tabLst>
            </a:pPr>
            <a:r>
              <a:rPr sz="2800" i="1" spc="-5" dirty="0">
                <a:latin typeface="Gill Sans MT"/>
                <a:cs typeface="Gill Sans MT"/>
              </a:rPr>
              <a:t>Hadoo</a:t>
            </a:r>
            <a:r>
              <a:rPr sz="2800" i="1" spc="0" dirty="0">
                <a:latin typeface="Gill Sans MT"/>
                <a:cs typeface="Gill Sans MT"/>
              </a:rPr>
              <a:t>p</a:t>
            </a:r>
            <a:r>
              <a:rPr sz="2800" i="1" spc="-5" dirty="0">
                <a:latin typeface="Gill Sans MT"/>
                <a:cs typeface="Gill Sans MT"/>
              </a:rPr>
              <a:t> da</a:t>
            </a:r>
            <a:r>
              <a:rPr sz="2800" i="1" spc="-10" dirty="0">
                <a:latin typeface="Gill Sans MT"/>
                <a:cs typeface="Gill Sans MT"/>
              </a:rPr>
              <a:t>t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-10" dirty="0">
                <a:latin typeface="Gill Sans MT"/>
                <a:cs typeface="Gill Sans MT"/>
              </a:rPr>
              <a:t>sets </a:t>
            </a:r>
            <a:r>
              <a:rPr sz="2800" spc="-10" dirty="0">
                <a:latin typeface="Gill Sans MT"/>
                <a:cs typeface="Gill Sans MT"/>
              </a:rPr>
              <a:t>–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run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functi</a:t>
            </a:r>
            <a:r>
              <a:rPr sz="2800" spc="-15" dirty="0">
                <a:latin typeface="Gill Sans MT"/>
                <a:cs typeface="Gill Sans MT"/>
              </a:rPr>
              <a:t>ons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each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eco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d</a:t>
            </a:r>
            <a:endParaRPr sz="2800">
              <a:latin typeface="Gill Sans MT"/>
              <a:cs typeface="Gill Sans MT"/>
            </a:endParaRPr>
          </a:p>
          <a:p>
            <a:pPr marL="571500">
              <a:lnSpc>
                <a:spcPts val="2810"/>
              </a:lnSpc>
            </a:pP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str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buted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system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60" dirty="0">
                <a:latin typeface="Gill Sans MT"/>
                <a:cs typeface="Gill Sans MT"/>
              </a:rPr>
              <a:t>n</a:t>
            </a:r>
            <a:r>
              <a:rPr sz="2800" spc="-15" dirty="0">
                <a:latin typeface="Gill Sans MT"/>
                <a:cs typeface="Gill Sans MT"/>
              </a:rPr>
              <a:t>y</a:t>
            </a:r>
            <a:endParaRPr sz="2800">
              <a:latin typeface="Gill Sans MT"/>
              <a:cs typeface="Gill Sans MT"/>
            </a:endParaRPr>
          </a:p>
          <a:p>
            <a:pPr marL="571500">
              <a:lnSpc>
                <a:spcPts val="3200"/>
              </a:lnSpc>
            </a:pPr>
            <a:r>
              <a:rPr sz="2800" spc="-20" dirty="0">
                <a:latin typeface="Gill Sans MT"/>
                <a:cs typeface="Gill Sans MT"/>
              </a:rPr>
              <a:t>other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storage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system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suppo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ted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b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Hadoop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0041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0" dirty="0">
                <a:latin typeface="Gill Sans MT"/>
                <a:cs typeface="Gill Sans MT"/>
              </a:rPr>
              <a:t>RDD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068" y="1099028"/>
            <a:ext cx="5427345" cy="813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0" dirty="0">
                <a:latin typeface="Gill Sans MT"/>
                <a:cs typeface="Gill Sans MT"/>
              </a:rPr>
              <a:t>t</a:t>
            </a:r>
            <a:r>
              <a:rPr sz="2800" spc="-60" dirty="0">
                <a:latin typeface="Gill Sans MT"/>
                <a:cs typeface="Gill Sans MT"/>
              </a:rPr>
              <a:t>w</a:t>
            </a:r>
            <a:r>
              <a:rPr sz="2800" spc="-20" dirty="0">
                <a:latin typeface="Gill Sans MT"/>
                <a:cs typeface="Gill Sans MT"/>
              </a:rPr>
              <a:t>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types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of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operat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ons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RDDs: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068" y="1753078"/>
            <a:ext cx="6161405" cy="360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>
              <a:lnSpc>
                <a:spcPct val="100000"/>
              </a:lnSpc>
            </a:pPr>
            <a:r>
              <a:rPr sz="2800" i="1" spc="-10" dirty="0">
                <a:latin typeface="Gill Sans MT"/>
                <a:cs typeface="Gill Sans MT"/>
              </a:rPr>
              <a:t>t</a:t>
            </a:r>
            <a:r>
              <a:rPr sz="2800" i="1" spc="-70" dirty="0">
                <a:latin typeface="Gill Sans MT"/>
                <a:cs typeface="Gill Sans MT"/>
              </a:rPr>
              <a:t>r</a:t>
            </a:r>
            <a:r>
              <a:rPr sz="2800" i="1" spc="-5" dirty="0">
                <a:latin typeface="Gill Sans MT"/>
                <a:cs typeface="Gill Sans MT"/>
              </a:rPr>
              <a:t>an</a:t>
            </a:r>
            <a:r>
              <a:rPr sz="2800" i="1" spc="0" dirty="0">
                <a:latin typeface="Gill Sans MT"/>
                <a:cs typeface="Gill Sans MT"/>
              </a:rPr>
              <a:t>s</a:t>
            </a:r>
            <a:r>
              <a:rPr sz="2800" i="1" spc="-45" dirty="0">
                <a:latin typeface="Gill Sans MT"/>
                <a:cs typeface="Gill Sans MT"/>
              </a:rPr>
              <a:t>f</a:t>
            </a:r>
            <a:r>
              <a:rPr sz="2800" i="1" spc="-5" dirty="0">
                <a:latin typeface="Gill Sans MT"/>
                <a:cs typeface="Gill Sans MT"/>
              </a:rPr>
              <a:t>o</a:t>
            </a:r>
            <a:r>
              <a:rPr sz="2800" i="1" spc="0" dirty="0">
                <a:latin typeface="Gill Sans MT"/>
                <a:cs typeface="Gill Sans MT"/>
              </a:rPr>
              <a:t>rm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-10" dirty="0">
                <a:latin typeface="Gill Sans MT"/>
                <a:cs typeface="Gill Sans MT"/>
              </a:rPr>
              <a:t>tio</a:t>
            </a:r>
            <a:r>
              <a:rPr sz="2800" i="1" spc="-5" dirty="0">
                <a:latin typeface="Gill Sans MT"/>
                <a:cs typeface="Gill Sans MT"/>
              </a:rPr>
              <a:t>n</a:t>
            </a:r>
            <a:r>
              <a:rPr sz="2800" i="1" spc="0" dirty="0">
                <a:latin typeface="Gill Sans MT"/>
                <a:cs typeface="Gill Sans MT"/>
              </a:rPr>
              <a:t>s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a</a:t>
            </a:r>
            <a:r>
              <a:rPr sz="2800" i="1" spc="-10" dirty="0">
                <a:latin typeface="Gill Sans MT"/>
                <a:cs typeface="Gill Sans MT"/>
              </a:rPr>
              <a:t>ctio</a:t>
            </a:r>
            <a:r>
              <a:rPr sz="2800" i="1" spc="-5" dirty="0">
                <a:latin typeface="Gill Sans MT"/>
                <a:cs typeface="Gill Sans MT"/>
              </a:rPr>
              <a:t>n</a:t>
            </a:r>
            <a:r>
              <a:rPr sz="2800" i="1" spc="0" dirty="0">
                <a:latin typeface="Gill Sans MT"/>
                <a:cs typeface="Gill Sans MT"/>
              </a:rPr>
              <a:t>s</a:t>
            </a:r>
            <a:endParaRPr sz="2800">
              <a:latin typeface="Gill Sans MT"/>
              <a:cs typeface="Gill Sans MT"/>
            </a:endParaRPr>
          </a:p>
          <a:p>
            <a:pPr marL="431800" marR="1631314" indent="-419100">
              <a:lnSpc>
                <a:spcPct val="90400"/>
              </a:lnSpc>
              <a:spcBef>
                <a:spcPts val="335"/>
              </a:spcBef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trans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15" dirty="0">
                <a:latin typeface="Gill Sans MT"/>
                <a:cs typeface="Gill Sans MT"/>
              </a:rPr>
              <a:t>ormat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ons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l</a:t>
            </a:r>
            <a:r>
              <a:rPr sz="2800" spc="-15" dirty="0">
                <a:latin typeface="Gill Sans MT"/>
                <a:cs typeface="Gill Sans MT"/>
              </a:rPr>
              <a:t>azy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(</a:t>
            </a:r>
            <a:r>
              <a:rPr sz="2800" spc="-15" dirty="0">
                <a:latin typeface="Gill Sans MT"/>
                <a:cs typeface="Gill Sans MT"/>
              </a:rPr>
              <a:t>not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computed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20" dirty="0">
                <a:latin typeface="Gill Sans MT"/>
                <a:cs typeface="Gill Sans MT"/>
              </a:rPr>
              <a:t>mmed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ate</a:t>
            </a:r>
            <a:r>
              <a:rPr sz="2800" spc="-30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y)</a:t>
            </a:r>
            <a:endParaRPr sz="2800">
              <a:latin typeface="Gill Sans MT"/>
              <a:cs typeface="Gill Sans MT"/>
            </a:endParaRPr>
          </a:p>
          <a:p>
            <a:pPr marL="431800" marR="12700" indent="-419100">
              <a:lnSpc>
                <a:spcPct val="90400"/>
              </a:lnSpc>
              <a:spcBef>
                <a:spcPts val="335"/>
              </a:spcBef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0" dirty="0">
                <a:latin typeface="Gill Sans MT"/>
                <a:cs typeface="Gill Sans MT"/>
              </a:rPr>
              <a:t>the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trans</a:t>
            </a:r>
            <a:r>
              <a:rPr sz="2800" spc="-30" dirty="0">
                <a:latin typeface="Gill Sans MT"/>
                <a:cs typeface="Gill Sans MT"/>
              </a:rPr>
              <a:t>f</a:t>
            </a:r>
            <a:r>
              <a:rPr sz="2800" spc="-20" dirty="0">
                <a:latin typeface="Gill Sans MT"/>
                <a:cs typeface="Gill Sans MT"/>
              </a:rPr>
              <a:t>ormed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RDD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gets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ecomputed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w</a:t>
            </a:r>
            <a:r>
              <a:rPr sz="2800" spc="0" dirty="0">
                <a:latin typeface="Gill Sans MT"/>
                <a:cs typeface="Gill Sans MT"/>
              </a:rPr>
              <a:t>hen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acti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-15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run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on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t</a:t>
            </a:r>
            <a:r>
              <a:rPr sz="2800" spc="-5" dirty="0">
                <a:latin typeface="Gill Sans MT"/>
                <a:cs typeface="Gill Sans MT"/>
              </a:rPr>
              <a:t> (</a:t>
            </a:r>
            <a:r>
              <a:rPr sz="2800" spc="-15" dirty="0">
                <a:latin typeface="Gill Sans MT"/>
                <a:cs typeface="Gill Sans MT"/>
              </a:rPr>
              <a:t>defau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t)</a:t>
            </a:r>
            <a:endParaRPr sz="2800">
              <a:latin typeface="Gill Sans MT"/>
              <a:cs typeface="Gill Sans MT"/>
            </a:endParaRPr>
          </a:p>
          <a:p>
            <a:pPr marL="431800" marR="214629" indent="-419100">
              <a:lnSpc>
                <a:spcPct val="90400"/>
              </a:lnSpc>
              <a:spcBef>
                <a:spcPts val="335"/>
              </a:spcBef>
              <a:buSzPct val="169642"/>
              <a:buFont typeface="Gill Sans MT"/>
              <a:buChar char="•"/>
              <a:tabLst>
                <a:tab pos="431800" algn="l"/>
              </a:tabLst>
            </a:pPr>
            <a:r>
              <a:rPr sz="2800" spc="-15" dirty="0">
                <a:latin typeface="Gill Sans MT"/>
                <a:cs typeface="Gill Sans MT"/>
              </a:rPr>
              <a:t>h</a:t>
            </a:r>
            <a:r>
              <a:rPr sz="2800" spc="-50" dirty="0">
                <a:latin typeface="Gill Sans MT"/>
                <a:cs typeface="Gill Sans MT"/>
              </a:rPr>
              <a:t>o</a:t>
            </a:r>
            <a:r>
              <a:rPr sz="2800" spc="-60" dirty="0">
                <a:latin typeface="Gill Sans MT"/>
                <a:cs typeface="Gill Sans MT"/>
              </a:rPr>
              <a:t>w</a:t>
            </a:r>
            <a:r>
              <a:rPr sz="2800" spc="-45" dirty="0">
                <a:latin typeface="Gill Sans MT"/>
                <a:cs typeface="Gill Sans MT"/>
              </a:rPr>
              <a:t>e</a:t>
            </a:r>
            <a:r>
              <a:rPr sz="2800" spc="-7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300" dirty="0">
                <a:latin typeface="Gill Sans MT"/>
                <a:cs typeface="Gill Sans MT"/>
              </a:rPr>
              <a:t>r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RDD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be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i="1" spc="0" dirty="0">
                <a:latin typeface="Gill Sans MT"/>
                <a:cs typeface="Gill Sans MT"/>
              </a:rPr>
              <a:t>p</a:t>
            </a:r>
            <a:r>
              <a:rPr sz="2800" i="1" spc="-15" dirty="0">
                <a:latin typeface="Gill Sans MT"/>
                <a:cs typeface="Gill Sans MT"/>
              </a:rPr>
              <a:t>e</a:t>
            </a:r>
            <a:r>
              <a:rPr sz="2800" i="1" spc="45" dirty="0">
                <a:latin typeface="Gill Sans MT"/>
                <a:cs typeface="Gill Sans MT"/>
              </a:rPr>
              <a:t>r</a:t>
            </a:r>
            <a:r>
              <a:rPr sz="2800" i="1" spc="-10" dirty="0">
                <a:latin typeface="Gill Sans MT"/>
                <a:cs typeface="Gill Sans MT"/>
              </a:rPr>
              <a:t>sisted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nto storage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memo</a:t>
            </a:r>
            <a:r>
              <a:rPr sz="2800" spc="6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5" dirty="0">
                <a:latin typeface="Gill Sans MT"/>
                <a:cs typeface="Gill Sans MT"/>
              </a:rPr>
              <a:t>sk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300418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0" dirty="0">
                <a:latin typeface="Gill Sans MT"/>
                <a:cs typeface="Gill Sans MT"/>
              </a:rPr>
              <a:t>RDD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999" y="1382471"/>
            <a:ext cx="6427470" cy="18884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400"/>
              </a:lnSpc>
              <a:spcBef>
                <a:spcPts val="23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scal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&gt; 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01701F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data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= </a:t>
            </a:r>
            <a:r>
              <a:rPr sz="1400" b="1" spc="0" dirty="0">
                <a:solidFill>
                  <a:srgbClr val="0D84B5"/>
                </a:solidFill>
                <a:latin typeface="Courier New"/>
                <a:cs typeface="Courier New"/>
              </a:rPr>
              <a:t>Arra</a:t>
            </a:r>
            <a:r>
              <a:rPr sz="1400" b="1" spc="-5" dirty="0">
                <a:solidFill>
                  <a:srgbClr val="0D84B5"/>
                </a:solidFill>
                <a:latin typeface="Courier New"/>
                <a:cs typeface="Courier New"/>
              </a:rPr>
              <a:t>y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3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4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5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dat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: </a:t>
            </a:r>
            <a:r>
              <a:rPr sz="1400" spc="0" dirty="0">
                <a:solidFill>
                  <a:srgbClr val="902000"/>
                </a:solidFill>
                <a:latin typeface="Courier New"/>
                <a:cs typeface="Courier New"/>
              </a:rPr>
              <a:t>Arra</a:t>
            </a:r>
            <a:r>
              <a:rPr sz="1400" spc="-5" dirty="0">
                <a:solidFill>
                  <a:srgbClr val="902000"/>
                </a:solidFill>
                <a:latin typeface="Courier New"/>
                <a:cs typeface="Courier New"/>
              </a:rPr>
              <a:t>y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902000"/>
                </a:solidFill>
                <a:latin typeface="Courier New"/>
                <a:cs typeface="Courier New"/>
              </a:rPr>
              <a:t>In</a:t>
            </a:r>
            <a:r>
              <a:rPr sz="1400" spc="-5" dirty="0">
                <a:solidFill>
                  <a:srgbClr val="902000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] 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= </a:t>
            </a:r>
            <a:r>
              <a:rPr sz="1400" b="1" spc="0" dirty="0">
                <a:solidFill>
                  <a:srgbClr val="0D84B5"/>
                </a:solidFill>
                <a:latin typeface="Courier New"/>
                <a:cs typeface="Courier New"/>
              </a:rPr>
              <a:t>Arra</a:t>
            </a:r>
            <a:r>
              <a:rPr sz="1400" b="1" spc="-5" dirty="0">
                <a:solidFill>
                  <a:srgbClr val="0D84B5"/>
                </a:solidFill>
                <a:latin typeface="Courier New"/>
                <a:cs typeface="Courier New"/>
              </a:rPr>
              <a:t>y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3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4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5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scal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&gt; 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01701F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distData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paralleliz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dat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distDat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: </a:t>
            </a:r>
            <a:r>
              <a:rPr sz="1400" spc="0" dirty="0">
                <a:solidFill>
                  <a:srgbClr val="902000"/>
                </a:solidFill>
                <a:latin typeface="Courier New"/>
                <a:cs typeface="Courier New"/>
              </a:rPr>
              <a:t>spark.RD</a:t>
            </a:r>
            <a:r>
              <a:rPr sz="1400" spc="-5" dirty="0">
                <a:solidFill>
                  <a:srgbClr val="902000"/>
                </a:solidFill>
                <a:latin typeface="Courier New"/>
                <a:cs typeface="Courier New"/>
              </a:rPr>
              <a:t>D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902000"/>
                </a:solidFill>
                <a:latin typeface="Courier New"/>
                <a:cs typeface="Courier New"/>
              </a:rPr>
              <a:t>In</a:t>
            </a:r>
            <a:r>
              <a:rPr sz="1400" spc="-5" dirty="0">
                <a:solidFill>
                  <a:srgbClr val="902000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] 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spc="0" dirty="0">
                <a:solidFill>
                  <a:srgbClr val="666666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D84B5"/>
                </a:solidFill>
                <a:latin typeface="Courier New"/>
                <a:cs typeface="Courier New"/>
              </a:rPr>
              <a:t>ParallelCollectio</a:t>
            </a:r>
            <a:r>
              <a:rPr sz="1400" b="1" spc="-5" dirty="0">
                <a:solidFill>
                  <a:srgbClr val="0D84B5"/>
                </a:solidFill>
                <a:latin typeface="Courier New"/>
                <a:cs typeface="Courier New"/>
              </a:rPr>
              <a:t>n</a:t>
            </a:r>
            <a:r>
              <a:rPr sz="1400" b="1" spc="0" dirty="0">
                <a:solidFill>
                  <a:srgbClr val="01701F"/>
                </a:solidFill>
                <a:latin typeface="Courier New"/>
                <a:cs typeface="Courier New"/>
              </a:rPr>
              <a:t>@</a:t>
            </a:r>
            <a:r>
              <a:rPr sz="1400" spc="0" dirty="0">
                <a:solidFill>
                  <a:srgbClr val="40A070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40A070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d13e3e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0" dirty="0">
                <a:latin typeface="Gill Sans MT"/>
                <a:cs typeface="Gill Sans MT"/>
              </a:rPr>
              <a:t>RDD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375" y="4558930"/>
            <a:ext cx="6640830" cy="160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&gt;&gt;&gt;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data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5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&gt;&gt;&gt;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data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5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&gt;&gt;&gt;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distData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parallelize(data)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&gt;&gt;&gt;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distData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ParallelCollectionRDD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 at parallelize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PythonRD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scala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229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5124" y="3886532"/>
            <a:ext cx="118872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7158"/>
            <a:ext cx="7632700" cy="268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3200"/>
              </a:lnSpc>
            </a:pP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eate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RDDs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f</a:t>
            </a:r>
            <a:r>
              <a:rPr sz="2800" spc="-85" dirty="0">
                <a:latin typeface="Gill Sans MT"/>
                <a:cs typeface="Gill Sans MT"/>
              </a:rPr>
              <a:t>r</a:t>
            </a:r>
            <a:r>
              <a:rPr sz="2800" spc="-20" dirty="0">
                <a:latin typeface="Gill Sans MT"/>
                <a:cs typeface="Gill Sans MT"/>
              </a:rPr>
              <a:t>om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60" dirty="0">
                <a:latin typeface="Gill Sans MT"/>
                <a:cs typeface="Gill Sans MT"/>
              </a:rPr>
              <a:t>n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sto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ed</a:t>
            </a:r>
            <a:r>
              <a:rPr sz="2800" spc="-5" dirty="0">
                <a:latin typeface="Gill Sans MT"/>
                <a:cs typeface="Gill Sans MT"/>
              </a:rPr>
              <a:t> i</a:t>
            </a:r>
            <a:r>
              <a:rPr sz="2800" spc="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HD</a:t>
            </a:r>
            <a:r>
              <a:rPr sz="2800" spc="-5" dirty="0">
                <a:latin typeface="Gill Sans MT"/>
                <a:cs typeface="Gill Sans MT"/>
              </a:rPr>
              <a:t>F</a:t>
            </a:r>
            <a:r>
              <a:rPr sz="2800" spc="0" dirty="0">
                <a:latin typeface="Gill Sans MT"/>
                <a:cs typeface="Gill Sans MT"/>
              </a:rPr>
              <a:t>S 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other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storage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systems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suppo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ted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30" dirty="0">
                <a:latin typeface="Gill Sans MT"/>
                <a:cs typeface="Gill Sans MT"/>
              </a:rPr>
              <a:t>b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</a:t>
            </a:r>
            <a:r>
              <a:rPr sz="2800" spc="-85" dirty="0">
                <a:latin typeface="Gill Sans MT"/>
                <a:cs typeface="Gill Sans MT"/>
              </a:rPr>
              <a:t>p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55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.</a:t>
            </a:r>
            <a:r>
              <a:rPr sz="2800" spc="-15" dirty="0">
                <a:latin typeface="Gill Sans MT"/>
                <a:cs typeface="Gill Sans MT"/>
              </a:rPr>
              <a:t>g</a:t>
            </a:r>
            <a:r>
              <a:rPr sz="2800" spc="-5" dirty="0">
                <a:latin typeface="Gill Sans MT"/>
                <a:cs typeface="Gill Sans MT"/>
              </a:rPr>
              <a:t>.</a:t>
            </a:r>
            <a:r>
              <a:rPr sz="2800" spc="0" dirty="0">
                <a:latin typeface="Gill Sans MT"/>
                <a:cs typeface="Gill Sans MT"/>
              </a:rPr>
              <a:t>, 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ocal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system</a:t>
            </a:r>
            <a:r>
              <a:rPr sz="2800" spc="215" dirty="0">
                <a:latin typeface="Gill Sans MT"/>
                <a:cs typeface="Gill Sans MT"/>
              </a:rPr>
              <a:t>,</a:t>
            </a:r>
            <a:r>
              <a:rPr sz="2800" spc="-20" dirty="0">
                <a:latin typeface="Gill Sans MT"/>
                <a:cs typeface="Gill Sans MT"/>
              </a:rPr>
              <a:t>Amazon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S3,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Hype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tab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55" dirty="0">
                <a:latin typeface="Gill Sans MT"/>
                <a:cs typeface="Gill Sans MT"/>
              </a:rPr>
              <a:t>e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HBas</a:t>
            </a:r>
            <a:r>
              <a:rPr sz="2800" spc="55" dirty="0">
                <a:latin typeface="Gill Sans MT"/>
                <a:cs typeface="Gill Sans MT"/>
              </a:rPr>
              <a:t>e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et</a:t>
            </a:r>
            <a:r>
              <a:rPr sz="2800" spc="55" dirty="0">
                <a:latin typeface="Gill Sans MT"/>
                <a:cs typeface="Gill Sans MT"/>
              </a:rPr>
              <a:t>c</a:t>
            </a:r>
            <a:r>
              <a:rPr sz="2800" spc="0" dirty="0">
                <a:latin typeface="Gill Sans MT"/>
                <a:cs typeface="Gill Sans MT"/>
              </a:rPr>
              <a:t>.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680085" algn="just">
              <a:lnSpc>
                <a:spcPts val="3200"/>
              </a:lnSpc>
            </a:pPr>
            <a:r>
              <a:rPr sz="2800" spc="-15" dirty="0">
                <a:latin typeface="Gill Sans MT"/>
                <a:cs typeface="Gill Sans MT"/>
              </a:rPr>
              <a:t>Spark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suppo</a:t>
            </a:r>
            <a:r>
              <a:rPr sz="2800" spc="40" dirty="0">
                <a:latin typeface="Gill Sans MT"/>
                <a:cs typeface="Gill Sans MT"/>
              </a:rPr>
              <a:t>r</a:t>
            </a:r>
            <a:r>
              <a:rPr sz="2800" spc="-10" dirty="0">
                <a:latin typeface="Gill Sans MT"/>
                <a:cs typeface="Gill Sans MT"/>
              </a:rPr>
              <a:t>ts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text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25" dirty="0">
                <a:latin typeface="Gill Sans MT"/>
                <a:cs typeface="Gill Sans MT"/>
              </a:rPr>
              <a:t>fi</a:t>
            </a:r>
            <a:r>
              <a:rPr sz="2800" spc="1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es,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0" dirty="0">
                <a:latin typeface="Gill Sans MT"/>
                <a:cs typeface="Gill Sans MT"/>
              </a:rPr>
              <a:t>Sequence</a:t>
            </a:r>
            <a:r>
              <a:rPr sz="2800" spc="-5" dirty="0">
                <a:latin typeface="Gill Sans MT"/>
                <a:cs typeface="Gill Sans MT"/>
              </a:rPr>
              <a:t>Fil</a:t>
            </a:r>
            <a:r>
              <a:rPr sz="2800" spc="-15" dirty="0">
                <a:latin typeface="Gill Sans MT"/>
                <a:cs typeface="Gill Sans MT"/>
              </a:rPr>
              <a:t>es,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60" dirty="0">
                <a:latin typeface="Gill Sans MT"/>
                <a:cs typeface="Gill Sans MT"/>
              </a:rPr>
              <a:t>n</a:t>
            </a:r>
            <a:r>
              <a:rPr sz="2800" spc="-15" dirty="0">
                <a:latin typeface="Gill Sans MT"/>
                <a:cs typeface="Gill Sans MT"/>
              </a:rPr>
              <a:t>y other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Hadoop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InputForma</a:t>
            </a:r>
            <a:r>
              <a:rPr sz="2300" spc="-5" dirty="0">
                <a:latin typeface="Courier New"/>
                <a:cs typeface="Courier New"/>
              </a:rPr>
              <a:t>t</a:t>
            </a:r>
            <a:r>
              <a:rPr sz="2800" spc="0" dirty="0">
                <a:latin typeface="Gill Sans MT"/>
                <a:cs typeface="Gill Sans MT"/>
              </a:rPr>
              <a:t>,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can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15" dirty="0">
                <a:latin typeface="Gill Sans MT"/>
                <a:cs typeface="Gill Sans MT"/>
              </a:rPr>
              <a:t>so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ta</a:t>
            </a:r>
            <a:r>
              <a:rPr sz="2800" spc="-85" dirty="0">
                <a:latin typeface="Gill Sans MT"/>
                <a:cs typeface="Gill Sans MT"/>
              </a:rPr>
              <a:t>k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 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7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ecto</a:t>
            </a:r>
            <a:r>
              <a:rPr sz="2800" spc="6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or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g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spc="-20" dirty="0">
                <a:latin typeface="Gill Sans MT"/>
                <a:cs typeface="Gill Sans MT"/>
              </a:rPr>
              <a:t>ob</a:t>
            </a:r>
            <a:r>
              <a:rPr sz="2800" spc="-5" dirty="0">
                <a:latin typeface="Gill Sans MT"/>
                <a:cs typeface="Gill Sans MT"/>
              </a:rPr>
              <a:t> (</a:t>
            </a:r>
            <a:r>
              <a:rPr sz="2800" spc="55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.</a:t>
            </a:r>
            <a:r>
              <a:rPr sz="2800" spc="-15" dirty="0">
                <a:latin typeface="Gill Sans MT"/>
                <a:cs typeface="Gill Sans MT"/>
              </a:rPr>
              <a:t>g.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/data/201404</a:t>
            </a:r>
            <a:r>
              <a:rPr sz="2300" spc="-5" dirty="0">
                <a:latin typeface="Courier New"/>
                <a:cs typeface="Courier New"/>
              </a:rPr>
              <a:t>*</a:t>
            </a:r>
            <a:r>
              <a:rPr sz="2800" spc="0" dirty="0">
                <a:latin typeface="Gill Sans MT"/>
                <a:cs typeface="Gill Sans MT"/>
              </a:rPr>
              <a:t>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0" dirty="0">
                <a:latin typeface="Gill Sans MT"/>
                <a:cs typeface="Gill Sans MT"/>
              </a:rPr>
              <a:t>RDD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1999" y="5373882"/>
            <a:ext cx="1286379" cy="1103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7568" y="5613433"/>
            <a:ext cx="1015598" cy="62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3638" y="5193346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0837" y="5334269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039" y="5475193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4469" y="5193345"/>
            <a:ext cx="1747172" cy="1487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5239" y="5616118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3717" y="4922839"/>
            <a:ext cx="6201911" cy="1802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70547" y="5789030"/>
            <a:ext cx="421640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action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2013" y="5797903"/>
            <a:ext cx="369570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4332" y="5377816"/>
            <a:ext cx="758825" cy="600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  <a:p>
            <a:pPr marL="159385">
              <a:lnSpc>
                <a:spcPts val="111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  <a:p>
            <a:pPr marL="306705">
              <a:lnSpc>
                <a:spcPts val="111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  <a:p>
            <a:pPr marL="454025">
              <a:lnSpc>
                <a:spcPts val="111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4376" y="5794827"/>
            <a:ext cx="1049020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transformations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999" y="1382471"/>
            <a:ext cx="5787390" cy="1101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4"/>
              </a:spcBef>
            </a:pPr>
            <a:endParaRPr sz="1300"/>
          </a:p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scal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&gt; 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spark.RD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] 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HadoopRD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@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d4cee08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0" dirty="0">
                <a:latin typeface="Gill Sans MT"/>
                <a:cs typeface="Gill Sans MT"/>
              </a:rPr>
              <a:t>RDD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375" y="3886532"/>
            <a:ext cx="7067550" cy="136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&gt;&gt;&gt;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/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/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19 2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40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INFO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storag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MemoryStore: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ensureFreeSpace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3682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7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 with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curMe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maxMe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318111744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9099" y="4787530"/>
            <a:ext cx="6661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called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375" y="5229581"/>
            <a:ext cx="7601584" cy="935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/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/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19 2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40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INFO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storag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MemoryStore: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Block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broadcast_0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stored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as values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 memory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(estimated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size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36.0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KB,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free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303.3</a:t>
            </a:r>
            <a:r>
              <a:rPr sz="1400" spc="-5" dirty="0">
                <a:solidFill>
                  <a:srgbClr val="009999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MB)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&gt;&gt;&gt;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MappedRDD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 at 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at NativeMethodAccessorImp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java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: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-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5648325" cy="876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sta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Apache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Spark,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j</a:t>
            </a:r>
            <a:r>
              <a:rPr sz="3000" spc="-15" dirty="0">
                <a:latin typeface="Gill Sans MT"/>
                <a:cs typeface="Gill Sans MT"/>
              </a:rPr>
              <a:t>ust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our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easy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steps…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2477630"/>
            <a:ext cx="7503159" cy="984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http://s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300" dirty="0">
              <a:latin typeface="Gill Sans MT"/>
              <a:cs typeface="Gill Sans MT"/>
            </a:endParaRPr>
          </a:p>
          <a:p>
            <a:pPr>
              <a:lnSpc>
                <a:spcPts val="700"/>
              </a:lnSpc>
              <a:spcBef>
                <a:spcPts val="46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635000" y="531279"/>
            <a:ext cx="171640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0" dirty="0">
                <a:latin typeface="Gill Sans MT"/>
                <a:cs typeface="Gill Sans MT"/>
              </a:rPr>
              <a:t>In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ll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66662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75" dirty="0">
                <a:latin typeface="Gill Sans MT"/>
                <a:cs typeface="Gill Sans MT"/>
              </a:rPr>
              <a:t>T</a:t>
            </a:r>
            <a:r>
              <a:rPr sz="3000" spc="-15" dirty="0">
                <a:latin typeface="Gill Sans MT"/>
                <a:cs typeface="Gill Sans MT"/>
              </a:rPr>
              <a:t>rans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dataset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68" y="1798025"/>
            <a:ext cx="6760845" cy="3942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ex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one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All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trans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lazy</a:t>
            </a:r>
            <a:r>
              <a:rPr sz="3000" spc="0" dirty="0">
                <a:latin typeface="Gill Sans MT"/>
                <a:cs typeface="Gill Sans MT"/>
              </a:rPr>
              <a:t>: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15" dirty="0">
                <a:latin typeface="Gill Sans MT"/>
                <a:cs typeface="Gill Sans MT"/>
              </a:rPr>
              <a:t>y do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compute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ght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-140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–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nstead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emember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trans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pp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some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base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dataset</a:t>
            </a:r>
            <a:endParaRPr sz="3000">
              <a:latin typeface="Gill Sans MT"/>
              <a:cs typeface="Gill Sans MT"/>
            </a:endParaRPr>
          </a:p>
          <a:p>
            <a:pPr marL="723900" indent="-419100">
              <a:lnSpc>
                <a:spcPts val="572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20" dirty="0">
                <a:latin typeface="Gill Sans MT"/>
                <a:cs typeface="Gill Sans MT"/>
              </a:rPr>
              <a:t>opt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ze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equ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cul</a:t>
            </a:r>
            <a:r>
              <a:rPr sz="3000" spc="-15" dirty="0">
                <a:latin typeface="Gill Sans MT"/>
                <a:cs typeface="Gill Sans MT"/>
              </a:rPr>
              <a:t>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endParaRPr sz="3000">
              <a:latin typeface="Gill Sans MT"/>
              <a:cs typeface="Gill Sans MT"/>
            </a:endParaRPr>
          </a:p>
          <a:p>
            <a:pPr marL="723900" indent="-419100">
              <a:lnSpc>
                <a:spcPts val="5000"/>
              </a:lnSpc>
              <a:buSzPct val="170000"/>
              <a:buFont typeface="Gill Sans MT"/>
              <a:buChar char="•"/>
              <a:tabLst>
                <a:tab pos="723900" algn="l"/>
              </a:tabLst>
            </a:pP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ec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f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om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ost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1554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237" y="1366837"/>
          <a:ext cx="8236036" cy="5295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00" b="1" i="1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00" b="1" i="1" spc="0" dirty="0">
                          <a:latin typeface="Gill Sans MT"/>
                          <a:cs typeface="Gill Sans MT"/>
                        </a:rPr>
                        <a:t>ansformation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description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47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map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fun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33070">
                        <a:lnSpc>
                          <a:spcPts val="16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distributed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ormed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passing 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sou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ough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function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func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37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filter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fun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78790">
                        <a:lnSpc>
                          <a:spcPts val="16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ormed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selecting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those 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sou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which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func</a:t>
                      </a:r>
                      <a:r>
                        <a:rPr sz="14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true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374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flatMap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fun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2275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similar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but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input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item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pped to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0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output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items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(so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func</a:t>
                      </a:r>
                      <a:r>
                        <a:rPr sz="14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should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 Seq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rather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single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item)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374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sample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withReplacemen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i="1" dirty="0">
                          <a:latin typeface="Courier New"/>
                          <a:cs typeface="Courier New"/>
                        </a:rPr>
                        <a:t>fractio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see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71780" algn="just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sample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fraction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i="1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action</a:t>
                      </a:r>
                      <a:r>
                        <a:rPr sz="14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without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eplacement,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using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gi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random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umber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generator 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seed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324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union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otherDatase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1005">
                        <a:lnSpc>
                          <a:spcPts val="16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that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contains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union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 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sou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argument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32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distinct(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[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numTask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]))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79375">
                        <a:lnSpc>
                          <a:spcPts val="16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that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contains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distinct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 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sou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237" y="1366837"/>
          <a:ext cx="8236036" cy="4961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00" b="1" i="1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00" b="1" i="1" spc="0" dirty="0">
                          <a:latin typeface="Gill Sans MT"/>
                          <a:cs typeface="Gill Sans MT"/>
                        </a:rPr>
                        <a:t>ansformation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description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27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groupByKey(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[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numTask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])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7990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 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Seq[V])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145">
                <a:tc>
                  <a:txBody>
                    <a:bodyPr/>
                    <a:lstStyle/>
                    <a:p>
                      <a:pPr marL="190500" marR="1570990" indent="-38100">
                        <a:lnSpc>
                          <a:spcPct val="101899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reduceByKey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fun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, [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numTask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])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50800" marR="376555">
                        <a:lnSpc>
                          <a:spcPts val="16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whe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values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 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agg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egated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using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gi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educe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function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964">
                <a:tc>
                  <a:txBody>
                    <a:bodyPr/>
                    <a:lstStyle/>
                    <a:p>
                      <a:pPr marL="190500" marR="885190" indent="-38100">
                        <a:lnSpc>
                          <a:spcPct val="101899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sortByKey(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[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ascendin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g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], [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numTask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])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08915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whe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K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implements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Ordere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V)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so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ascending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descending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 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specified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boolean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ascending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argument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047">
                <a:tc>
                  <a:txBody>
                    <a:bodyPr/>
                    <a:lstStyle/>
                    <a:p>
                      <a:pPr marL="190500" marR="1433830" indent="-38100">
                        <a:lnSpc>
                          <a:spcPct val="101899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join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otherDatase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, [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numTask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])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90830" algn="just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type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W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(V,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W))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 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144">
                <a:tc>
                  <a:txBody>
                    <a:bodyPr/>
                    <a:lstStyle/>
                    <a:p>
                      <a:pPr marL="190500" marR="1022350" indent="-38100">
                        <a:lnSpc>
                          <a:spcPct val="101899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cogroup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otherDatase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, [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numTask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])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93370" algn="just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type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W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Seq[V],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Seq[W])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tuples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– also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groupWith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5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cartesian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otherDatase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59105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types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U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 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(T,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U)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(all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2900" y="2146299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2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3679" y="20853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5999" y="2005356"/>
            <a:ext cx="4400550" cy="465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99" y="2477705"/>
            <a:ext cx="4827270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532643"/>
            <a:ext cx="41554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375" y="3886532"/>
            <a:ext cx="5360670" cy="1363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 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x: 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' '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collect() 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x: 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' '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3448" y="1382471"/>
            <a:ext cx="85915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61100" y="1854200"/>
            <a:ext cx="3759200" cy="584200"/>
          </a:xfrm>
          <a:custGeom>
            <a:avLst/>
            <a:gdLst/>
            <a:ahLst/>
            <a:cxnLst/>
            <a:rect l="l" t="t" r="r" b="b"/>
            <a:pathLst>
              <a:path w="3759200" h="584200">
                <a:moveTo>
                  <a:pt x="0" y="0"/>
                </a:moveTo>
                <a:lnTo>
                  <a:pt x="3759200" y="0"/>
                </a:lnTo>
                <a:lnTo>
                  <a:pt x="37592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55397" y="1931644"/>
            <a:ext cx="3557904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istFile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llection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o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lin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41554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448" y="1382471"/>
            <a:ext cx="85915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58100" y="3340100"/>
            <a:ext cx="1193800" cy="584200"/>
          </a:xfrm>
          <a:custGeom>
            <a:avLst/>
            <a:gdLst/>
            <a:ahLst/>
            <a:cxnLst/>
            <a:rect l="l" t="t" r="r" b="b"/>
            <a:pathLst>
              <a:path w="1193800" h="584200">
                <a:moveTo>
                  <a:pt x="0" y="0"/>
                </a:moveTo>
                <a:lnTo>
                  <a:pt x="1193800" y="0"/>
                </a:lnTo>
                <a:lnTo>
                  <a:pt x="11938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1121" y="3153086"/>
            <a:ext cx="2966237" cy="0"/>
          </a:xfrm>
          <a:custGeom>
            <a:avLst/>
            <a:gdLst/>
            <a:ahLst/>
            <a:cxnLst/>
            <a:rect l="l" t="t" r="r" b="b"/>
            <a:pathLst>
              <a:path w="2966237">
                <a:moveTo>
                  <a:pt x="0" y="0"/>
                </a:moveTo>
                <a:lnTo>
                  <a:pt x="2966237" y="0"/>
                </a:lnTo>
              </a:path>
            </a:pathLst>
          </a:custGeom>
          <a:ln w="605376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4108" y="2793208"/>
            <a:ext cx="131646" cy="119457"/>
          </a:xfrm>
          <a:custGeom>
            <a:avLst/>
            <a:gdLst/>
            <a:ahLst/>
            <a:cxnLst/>
            <a:rect l="l" t="t" r="r" b="b"/>
            <a:pathLst>
              <a:path w="131646" h="119457">
                <a:moveTo>
                  <a:pt x="131646" y="0"/>
                </a:moveTo>
                <a:lnTo>
                  <a:pt x="0" y="35349"/>
                </a:lnTo>
                <a:lnTo>
                  <a:pt x="107266" y="119457"/>
                </a:lnTo>
                <a:lnTo>
                  <a:pt x="13164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4384" y="4237661"/>
            <a:ext cx="2533992" cy="0"/>
          </a:xfrm>
          <a:custGeom>
            <a:avLst/>
            <a:gdLst/>
            <a:ahLst/>
            <a:cxnLst/>
            <a:rect l="l" t="t" r="r" b="b"/>
            <a:pathLst>
              <a:path w="2533992">
                <a:moveTo>
                  <a:pt x="0" y="0"/>
                </a:moveTo>
                <a:lnTo>
                  <a:pt x="2533992" y="0"/>
                </a:lnTo>
              </a:path>
            </a:pathLst>
          </a:custGeom>
          <a:ln w="917363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1687" y="4634700"/>
            <a:ext cx="135389" cy="114639"/>
          </a:xfrm>
          <a:custGeom>
            <a:avLst/>
            <a:gdLst/>
            <a:ahLst/>
            <a:cxnLst/>
            <a:rect l="l" t="t" r="r" b="b"/>
            <a:pathLst>
              <a:path w="135389" h="114639">
                <a:moveTo>
                  <a:pt x="93888" y="0"/>
                </a:moveTo>
                <a:lnTo>
                  <a:pt x="0" y="98821"/>
                </a:lnTo>
                <a:lnTo>
                  <a:pt x="135389" y="114639"/>
                </a:lnTo>
                <a:lnTo>
                  <a:pt x="93888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0375" y="3416283"/>
            <a:ext cx="7718425" cy="1834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600" i="1" spc="4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los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600" i="1" spc="-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32"/>
              </a:spcBef>
            </a:pPr>
            <a:endParaRPr sz="550"/>
          </a:p>
          <a:p>
            <a:pPr marL="469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 marR="2370455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 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x: 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' '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collect() 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x: 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' '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999" y="2005356"/>
            <a:ext cx="4827270" cy="694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41554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448" y="1382471"/>
            <a:ext cx="85915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58100" y="3340100"/>
            <a:ext cx="1193800" cy="584200"/>
          </a:xfrm>
          <a:custGeom>
            <a:avLst/>
            <a:gdLst/>
            <a:ahLst/>
            <a:cxnLst/>
            <a:rect l="l" t="t" r="r" b="b"/>
            <a:pathLst>
              <a:path w="1193800" h="584200">
                <a:moveTo>
                  <a:pt x="0" y="0"/>
                </a:moveTo>
                <a:lnTo>
                  <a:pt x="1193800" y="0"/>
                </a:lnTo>
                <a:lnTo>
                  <a:pt x="11938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5765800"/>
            <a:ext cx="5308600" cy="965200"/>
          </a:xfrm>
          <a:custGeom>
            <a:avLst/>
            <a:gdLst/>
            <a:ahLst/>
            <a:cxnLst/>
            <a:rect l="l" t="t" r="r" b="b"/>
            <a:pathLst>
              <a:path w="5308600" h="965200">
                <a:moveTo>
                  <a:pt x="0" y="0"/>
                </a:moveTo>
                <a:lnTo>
                  <a:pt x="5308600" y="0"/>
                </a:lnTo>
                <a:lnTo>
                  <a:pt x="53086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1121" y="3153086"/>
            <a:ext cx="2966237" cy="0"/>
          </a:xfrm>
          <a:custGeom>
            <a:avLst/>
            <a:gdLst/>
            <a:ahLst/>
            <a:cxnLst/>
            <a:rect l="l" t="t" r="r" b="b"/>
            <a:pathLst>
              <a:path w="2966237">
                <a:moveTo>
                  <a:pt x="0" y="0"/>
                </a:moveTo>
                <a:lnTo>
                  <a:pt x="2966237" y="0"/>
                </a:lnTo>
              </a:path>
            </a:pathLst>
          </a:custGeom>
          <a:ln w="605376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4108" y="2793208"/>
            <a:ext cx="131646" cy="119457"/>
          </a:xfrm>
          <a:custGeom>
            <a:avLst/>
            <a:gdLst/>
            <a:ahLst/>
            <a:cxnLst/>
            <a:rect l="l" t="t" r="r" b="b"/>
            <a:pathLst>
              <a:path w="131646" h="119457">
                <a:moveTo>
                  <a:pt x="131646" y="0"/>
                </a:moveTo>
                <a:lnTo>
                  <a:pt x="0" y="35349"/>
                </a:lnTo>
                <a:lnTo>
                  <a:pt x="107266" y="119457"/>
                </a:lnTo>
                <a:lnTo>
                  <a:pt x="13164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4384" y="4237661"/>
            <a:ext cx="2533992" cy="0"/>
          </a:xfrm>
          <a:custGeom>
            <a:avLst/>
            <a:gdLst/>
            <a:ahLst/>
            <a:cxnLst/>
            <a:rect l="l" t="t" r="r" b="b"/>
            <a:pathLst>
              <a:path w="2533992">
                <a:moveTo>
                  <a:pt x="0" y="0"/>
                </a:moveTo>
                <a:lnTo>
                  <a:pt x="2533992" y="0"/>
                </a:lnTo>
              </a:path>
            </a:pathLst>
          </a:custGeom>
          <a:ln w="917363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1687" y="4634700"/>
            <a:ext cx="135389" cy="114639"/>
          </a:xfrm>
          <a:custGeom>
            <a:avLst/>
            <a:gdLst/>
            <a:ahLst/>
            <a:cxnLst/>
            <a:rect l="l" t="t" r="r" b="b"/>
            <a:pathLst>
              <a:path w="135389" h="114639">
                <a:moveTo>
                  <a:pt x="93888" y="0"/>
                </a:moveTo>
                <a:lnTo>
                  <a:pt x="0" y="98821"/>
                </a:lnTo>
                <a:lnTo>
                  <a:pt x="135389" y="114639"/>
                </a:lnTo>
                <a:lnTo>
                  <a:pt x="93888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0375" y="3416283"/>
            <a:ext cx="7718425" cy="3220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600" i="1" spc="4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los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600" i="1" spc="-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32"/>
              </a:spcBef>
            </a:pPr>
            <a:endParaRPr sz="550"/>
          </a:p>
          <a:p>
            <a:pPr marL="469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 marR="2370455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 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x: 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' '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collect() 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lambda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x: 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' '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collect()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9"/>
              </a:spcBef>
            </a:pPr>
            <a:endParaRPr sz="1000"/>
          </a:p>
          <a:p>
            <a:pPr marL="2609215" marR="15240">
              <a:lnSpc>
                <a:spcPts val="3000"/>
              </a:lnSpc>
            </a:pP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lo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kin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th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tput,</a:t>
            </a:r>
            <a:r>
              <a:rPr sz="2600" i="1" spc="-2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600" i="1" spc="-5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uld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u 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mpa</a:t>
            </a:r>
            <a:r>
              <a:rPr sz="2600" i="1" spc="-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esu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lts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5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map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()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600" i="1" spc="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sz="2600" i="1" spc="-2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10" dirty="0">
                <a:solidFill>
                  <a:srgbClr val="FFFFFF"/>
                </a:solidFill>
                <a:latin typeface="Gill Sans MT"/>
                <a:cs typeface="Gill Sans MT"/>
              </a:rPr>
              <a:t>fl</a:t>
            </a:r>
            <a:r>
              <a:rPr sz="2600" i="1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tMap()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999" y="2005356"/>
            <a:ext cx="4827270" cy="694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textFil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spli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 "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collec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()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41554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448" y="1382471"/>
            <a:ext cx="6844030" cy="902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550"/>
              </a:lnSpc>
            </a:pPr>
            <a:r>
              <a:rPr sz="3000" spc="-20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osu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n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poss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8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3550"/>
              </a:lnSpc>
            </a:pPr>
            <a:r>
              <a:rPr sz="3000" i="1" dirty="0">
                <a:latin typeface="Gill Sans MT"/>
                <a:cs typeface="Gill Sans MT"/>
              </a:rPr>
              <a:t>la</a:t>
            </a:r>
            <a:r>
              <a:rPr sz="3000" i="1" spc="-5" dirty="0">
                <a:latin typeface="Gill Sans MT"/>
                <a:cs typeface="Gill Sans MT"/>
              </a:rPr>
              <a:t>mbd</a:t>
            </a:r>
            <a:r>
              <a:rPr sz="3000" i="1" spc="0" dirty="0">
                <a:latin typeface="Gill Sans MT"/>
                <a:cs typeface="Gill Sans MT"/>
              </a:rPr>
              <a:t>a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15" dirty="0">
                <a:latin typeface="Gill Sans MT"/>
                <a:cs typeface="Gill Sans MT"/>
              </a:rPr>
              <a:t>ex</a:t>
            </a: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-4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essio</a:t>
            </a:r>
            <a:r>
              <a:rPr sz="3000" i="1" spc="-5" dirty="0">
                <a:latin typeface="Gill Sans MT"/>
                <a:cs typeface="Gill Sans MT"/>
              </a:rPr>
              <a:t>n</a:t>
            </a:r>
            <a:r>
              <a:rPr sz="3000" i="1" spc="0" dirty="0">
                <a:latin typeface="Gill Sans MT"/>
                <a:cs typeface="Gill Sans MT"/>
              </a:rPr>
              <a:t>s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tutor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448" y="2432916"/>
            <a:ext cx="6864984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4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b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2014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04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14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285" dirty="0">
                <a:solidFill>
                  <a:srgbClr val="0433FF"/>
                </a:solidFill>
                <a:latin typeface="Gill Sans MT"/>
                <a:cs typeface="Gill Sans MT"/>
              </a:rPr>
              <a:t>k-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va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8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1999" y="5373882"/>
            <a:ext cx="1286379" cy="1103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7568" y="5613433"/>
            <a:ext cx="1015598" cy="62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3638" y="5193346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0837" y="5334269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8039" y="5475193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4469" y="5193345"/>
            <a:ext cx="1747172" cy="1487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5239" y="5616118"/>
            <a:ext cx="1036783" cy="623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3717" y="4922839"/>
            <a:ext cx="6201911" cy="1802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70547" y="5789030"/>
            <a:ext cx="421640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action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2013" y="5797903"/>
            <a:ext cx="369570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74332" y="5377816"/>
            <a:ext cx="758825" cy="600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  <a:p>
            <a:pPr marL="159385">
              <a:lnSpc>
                <a:spcPts val="111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  <a:p>
            <a:pPr marL="306705">
              <a:lnSpc>
                <a:spcPts val="111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  <a:p>
            <a:pPr marL="454025">
              <a:lnSpc>
                <a:spcPts val="111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4376" y="5794827"/>
            <a:ext cx="1049020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transformations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240" dirty="0">
                <a:latin typeface="Gill Sans MT"/>
                <a:cs typeface="Gill Sans MT"/>
              </a:rPr>
              <a:t>T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ans</a:t>
            </a:r>
            <a:r>
              <a:rPr sz="2200" i="1" spc="-35" dirty="0">
                <a:latin typeface="Gill Sans MT"/>
                <a:cs typeface="Gill Sans MT"/>
              </a:rPr>
              <a:t>f</a:t>
            </a:r>
            <a:r>
              <a:rPr sz="2200" i="1" spc="0" dirty="0">
                <a:latin typeface="Gill Sans MT"/>
                <a:cs typeface="Gill Sans MT"/>
              </a:rPr>
              <a:t>orma</a:t>
            </a:r>
            <a:r>
              <a:rPr sz="2200" i="1" spc="-10" dirty="0">
                <a:latin typeface="Gill Sans MT"/>
                <a:cs typeface="Gill Sans MT"/>
              </a:rPr>
              <a:t>tions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925" y="1381513"/>
            <a:ext cx="5574030" cy="153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7: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200"/>
              </a:lnSpc>
              <a:spcBef>
                <a:spcPts val="2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JavaRDD&lt;String&gt;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= sc.textFile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);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118618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// Map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each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line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 multiple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words JavaRDD&lt;String&gt;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words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= 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925" y="3591627"/>
            <a:ext cx="559435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});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200" y="4481734"/>
            <a:ext cx="1626235" cy="1085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5244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8: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100"/>
              </a:lnSpc>
              <a:spcBef>
                <a:spcPts val="83"/>
              </a:spcBef>
            </a:pPr>
            <a:endParaRPr sz="1100"/>
          </a:p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JavaRDD&lt;String&gt; JavaRDD&lt;String&gt;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4364" y="5089199"/>
            <a:ext cx="3867150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= sc.textFile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"README.md</a:t>
            </a:r>
            <a:r>
              <a:rPr sz="1400" spc="-5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); words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3991" y="5561548"/>
            <a:ext cx="5467350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distFile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flatMa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p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(line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-&gt; Arrays.asList(line.split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2253" y="5561548"/>
            <a:ext cx="55943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DD2244"/>
                </a:solidFill>
                <a:latin typeface="Courier New"/>
                <a:cs typeface="Courier New"/>
              </a:rPr>
              <a:t>"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)));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51620" y="2898782"/>
          <a:ext cx="4852198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FlatMapFunction&lt;String,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String&gt;()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{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public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Iterable&lt;String&gt;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call(String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line)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{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return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Arrays.asList(line.split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Actions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237" y="1366837"/>
          <a:ext cx="8236036" cy="448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action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description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86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reduce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fun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41935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agg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egate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using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function 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func</a:t>
                      </a:r>
                      <a:r>
                        <a:rPr sz="14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(which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ta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arguments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one), 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should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also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com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utati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associati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so that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computed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ect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parallel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collect()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94310">
                        <a:lnSpc>
                          <a:spcPts val="16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6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at 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dri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ogram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usual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useful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after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filter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 other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operation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that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sufficient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small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subset 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count()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umber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first()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first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similar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50800">
                        <a:lnSpc>
                          <a:spcPts val="1600"/>
                        </a:lnSpc>
                      </a:pPr>
                      <a:r>
                        <a:rPr sz="1400" i="1" dirty="0">
                          <a:latin typeface="Gill Sans MT"/>
                          <a:cs typeface="Gill Sans MT"/>
                        </a:rPr>
                        <a:t>ta</a:t>
                      </a:r>
                      <a:r>
                        <a:rPr sz="1400" i="1" spc="-70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e(1)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take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6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first </a:t>
                      </a:r>
                      <a:r>
                        <a:rPr sz="1200" i="1" spc="0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200" i="1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50800" marR="237490">
                        <a:lnSpc>
                          <a:spcPts val="16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cu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ent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x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ecuted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parallel,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instead 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dri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er p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ogram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computes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takeSample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withReplacemen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i="1" dirty="0">
                          <a:latin typeface="Courier New"/>
                          <a:cs typeface="Courier New"/>
                        </a:rPr>
                        <a:t>fractio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see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65100">
                        <a:lnSpc>
                          <a:spcPts val="1600"/>
                        </a:lnSpc>
                      </a:pP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eturn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6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random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sample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i="1" spc="0" dirty="0">
                          <a:latin typeface="Courier New"/>
                          <a:cs typeface="Courier New"/>
                        </a:rPr>
                        <a:t>num</a:t>
                      </a:r>
                      <a:r>
                        <a:rPr sz="1200" i="1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 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without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eplacement,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using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 gi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random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umber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generator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seed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Actions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237" y="1366837"/>
          <a:ext cx="8236036" cy="465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action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description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saveAsTextFile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pat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h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61925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write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text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(or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set 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text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files)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gi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ecto</a:t>
                      </a:r>
                      <a:r>
                        <a:rPr sz="1400" spc="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local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filesystem, HDFS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other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Hadoop-suppo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system. Spark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toString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  it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line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text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saveAsSequenceFile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pat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h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69240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write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Hadoop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SequenceFile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gi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local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filesystem, HDFS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other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Hadoop-suppo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system. On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5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vailable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y-value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that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either implement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Hadoop's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Writable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interface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 implicit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tible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Writable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(Spark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includes co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ersions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basic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types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li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Doubl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Strin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g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 etc).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countByKey()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5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vailable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type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V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Returns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50800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`M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p`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(K,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0" dirty="0">
                          <a:latin typeface="Courier New"/>
                          <a:cs typeface="Courier New"/>
                        </a:rPr>
                        <a:t>Int)</a:t>
                      </a:r>
                      <a:r>
                        <a:rPr sz="1200" spc="-3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pairs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count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45" dirty="0">
                          <a:latin typeface="Gill Sans MT"/>
                          <a:cs typeface="Gill Sans MT"/>
                        </a:rPr>
                        <a:t>k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598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foreach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800" i="1" spc="0" dirty="0">
                          <a:latin typeface="Courier New"/>
                          <a:cs typeface="Courier New"/>
                        </a:rPr>
                        <a:t>fun</a:t>
                      </a:r>
                      <a:r>
                        <a:rPr sz="1800" i="1" spc="-5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46075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run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function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i="1" spc="0" dirty="0">
                          <a:latin typeface="Gill Sans MT"/>
                          <a:cs typeface="Gill Sans MT"/>
                        </a:rPr>
                        <a:t>func</a:t>
                      </a:r>
                      <a:r>
                        <a:rPr sz="1400" i="1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element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dataset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– usual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done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side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ef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ects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such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updating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 accu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ulator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variable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interacting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external storage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systems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7887334" cy="425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70" dirty="0">
                <a:latin typeface="Gill Sans MT"/>
                <a:cs typeface="Gill Sans MT"/>
              </a:rPr>
              <a:t>St</a:t>
            </a:r>
            <a:r>
              <a:rPr sz="2200" b="1" spc="114" dirty="0">
                <a:latin typeface="Gill Sans MT"/>
                <a:cs typeface="Gill Sans MT"/>
              </a:rPr>
              <a:t>ep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65" dirty="0">
                <a:latin typeface="Gill Sans MT"/>
                <a:cs typeface="Gill Sans MT"/>
              </a:rPr>
              <a:t>1</a:t>
            </a:r>
            <a:r>
              <a:rPr sz="2200" b="1" spc="3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In</a:t>
            </a:r>
            <a:r>
              <a:rPr sz="2200" i="1" spc="-10" dirty="0">
                <a:latin typeface="Gill Sans MT"/>
                <a:cs typeface="Gill Sans MT"/>
              </a:rPr>
              <a:t>sta</a:t>
            </a:r>
            <a:r>
              <a:rPr sz="2200" i="1" spc="-5" dirty="0">
                <a:latin typeface="Gill Sans MT"/>
                <a:cs typeface="Gill Sans MT"/>
              </a:rPr>
              <a:t>ll </a:t>
            </a:r>
            <a:r>
              <a:rPr sz="2200" i="1" spc="0" dirty="0">
                <a:latin typeface="Gill Sans MT"/>
                <a:cs typeface="Gill Sans MT"/>
              </a:rPr>
              <a:t>Java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J</a:t>
            </a:r>
            <a:r>
              <a:rPr sz="2200" i="1" spc="-15" dirty="0">
                <a:latin typeface="Gill Sans MT"/>
                <a:cs typeface="Gill Sans MT"/>
              </a:rPr>
              <a:t>DK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6/7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on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Ma</a:t>
            </a:r>
            <a:r>
              <a:rPr sz="2200" i="1" spc="-15" dirty="0">
                <a:latin typeface="Gill Sans MT"/>
                <a:cs typeface="Gill Sans MT"/>
              </a:rPr>
              <a:t>cOSX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r</a:t>
            </a:r>
            <a:r>
              <a:rPr sz="2200" i="1" spc="-335" dirty="0">
                <a:latin typeface="Gill Sans MT"/>
                <a:cs typeface="Gill Sans MT"/>
              </a:rPr>
              <a:t> </a:t>
            </a:r>
            <a:r>
              <a:rPr sz="2200" i="1" spc="-25" dirty="0">
                <a:latin typeface="Gill Sans MT"/>
                <a:cs typeface="Gill Sans MT"/>
              </a:rPr>
              <a:t>Wind</a:t>
            </a:r>
            <a:r>
              <a:rPr sz="2200" i="1" spc="-45" dirty="0">
                <a:latin typeface="Gill Sans MT"/>
                <a:cs typeface="Gill Sans MT"/>
              </a:rPr>
              <a:t>o</a:t>
            </a:r>
            <a:r>
              <a:rPr sz="2200" i="1" spc="0" dirty="0">
                <a:latin typeface="Gill Sans MT"/>
                <a:cs typeface="Gill Sans MT"/>
              </a:rPr>
              <a:t>ws</a:t>
            </a:r>
            <a:endParaRPr sz="2200" dirty="0">
              <a:latin typeface="Gill Sans MT"/>
              <a:cs typeface="Gill Sans MT"/>
            </a:endParaRPr>
          </a:p>
          <a:p>
            <a:pPr>
              <a:lnSpc>
                <a:spcPts val="950"/>
              </a:lnSpc>
              <a:spcBef>
                <a:spcPts val="44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96875" marR="117475">
              <a:lnSpc>
                <a:spcPts val="2600"/>
              </a:lnSpc>
            </a:pPr>
            <a:r>
              <a:rPr lang="en-US"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http://o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hn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w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90" dirty="0">
                <a:solidFill>
                  <a:srgbClr val="0433FF"/>
                </a:solidFill>
                <a:latin typeface="Gill Sans MT"/>
                <a:cs typeface="Gill Sans MT"/>
              </a:rPr>
              <a:t>k/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va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va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wn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oa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j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k7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wn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0" dirty="0">
                <a:solidFill>
                  <a:srgbClr val="0433FF"/>
                </a:solidFill>
                <a:latin typeface="Gill Sans MT"/>
                <a:cs typeface="Gill Sans MT"/>
              </a:rPr>
              <a:t>oa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1880260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endParaRPr sz="2300" dirty="0">
              <a:latin typeface="Gill Sans MT"/>
              <a:cs typeface="Gill Sans MT"/>
            </a:endParaRPr>
          </a:p>
          <a:p>
            <a:pPr marL="1108075" indent="-419100">
              <a:lnSpc>
                <a:spcPct val="100000"/>
              </a:lnSpc>
              <a:spcBef>
                <a:spcPts val="25"/>
              </a:spcBef>
              <a:buSzPct val="170000"/>
              <a:buFont typeface="Gill Sans MT"/>
              <a:buChar char="•"/>
              <a:tabLst>
                <a:tab pos="1108075" algn="l"/>
              </a:tabLst>
            </a:pP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15" dirty="0">
                <a:latin typeface="Gill Sans MT"/>
                <a:cs typeface="Gill Sans MT"/>
              </a:rPr>
              <a:t>cense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ag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eement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nstruct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endParaRPr sz="3000" dirty="0">
              <a:latin typeface="Gill Sans MT"/>
              <a:cs typeface="Gill Sans MT"/>
            </a:endParaRPr>
          </a:p>
          <a:p>
            <a:pPr marL="1108075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1108075" algn="l"/>
              </a:tabLst>
            </a:pPr>
            <a:r>
              <a:rPr sz="3000" spc="0" dirty="0">
                <a:latin typeface="Gill Sans MT"/>
                <a:cs typeface="Gill Sans MT"/>
              </a:rPr>
              <a:t>then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w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oad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y</a:t>
            </a:r>
            <a:r>
              <a:rPr sz="3000" spc="-15" dirty="0">
                <a:latin typeface="Gill Sans MT"/>
                <a:cs typeface="Gill Sans MT"/>
              </a:rPr>
              <a:t>our</a:t>
            </a:r>
            <a:r>
              <a:rPr sz="3000" spc="-5" dirty="0">
                <a:latin typeface="Gill Sans MT"/>
                <a:cs typeface="Gill Sans MT"/>
              </a:rPr>
              <a:t> O</a:t>
            </a:r>
            <a:r>
              <a:rPr sz="3000" spc="0" dirty="0">
                <a:latin typeface="Gill Sans MT"/>
                <a:cs typeface="Gill Sans MT"/>
              </a:rPr>
              <a:t>S</a:t>
            </a:r>
            <a:endParaRPr sz="3000" dirty="0">
              <a:latin typeface="Gill Sans MT"/>
              <a:cs typeface="Gill Sans MT"/>
            </a:endParaRPr>
          </a:p>
          <a:p>
            <a:pPr marL="1108075" indent="-419100">
              <a:lnSpc>
                <a:spcPts val="5400"/>
              </a:lnSpc>
              <a:buSzPct val="170000"/>
              <a:buFont typeface="Gill Sans MT"/>
              <a:buChar char="•"/>
              <a:tabLst>
                <a:tab pos="1108075" algn="l"/>
              </a:tabLst>
            </a:pPr>
            <a:r>
              <a:rPr sz="3000" spc="-15" dirty="0">
                <a:latin typeface="Gill Sans MT"/>
                <a:cs typeface="Gill Sans MT"/>
              </a:rPr>
              <a:t>need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JDK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nstead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JRE</a:t>
            </a:r>
            <a:r>
              <a:rPr sz="3000" spc="-5" dirty="0">
                <a:latin typeface="Gill Sans MT"/>
                <a:cs typeface="Gill Sans MT"/>
              </a:rPr>
              <a:t> (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60" dirty="0">
                <a:latin typeface="Gill Sans MT"/>
                <a:cs typeface="Gill Sans MT"/>
              </a:rPr>
              <a:t>c</a:t>
            </a:r>
            <a:r>
              <a:rPr sz="3000" spc="-5" dirty="0">
                <a:latin typeface="Gill Sans MT"/>
                <a:cs typeface="Gill Sans MT"/>
              </a:rPr>
              <a:t>.</a:t>
            </a:r>
            <a:r>
              <a:rPr sz="3000" spc="0" dirty="0">
                <a:latin typeface="Gill Sans MT"/>
                <a:cs typeface="Gill Sans MT"/>
              </a:rPr>
              <a:t>)</a:t>
            </a:r>
            <a:endParaRPr sz="3000" dirty="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37"/>
              </a:spcBef>
            </a:pPr>
            <a:endParaRPr sz="13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Actions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3299" y="1395430"/>
          <a:ext cx="6772768" cy="136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6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Sca</a:t>
                      </a:r>
                      <a:r>
                        <a:rPr sz="30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3000" spc="0" dirty="0">
                          <a:latin typeface="Gill Sans MT"/>
                          <a:cs typeface="Gill Sans MT"/>
                        </a:rPr>
                        <a:t>a: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textFil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"README.md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words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flatMa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spli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 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ma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word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reduceByKe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(_ + _)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collec</a:t>
                      </a:r>
                      <a:r>
                        <a:rPr sz="1400" b="1" spc="-5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foreac</a:t>
                      </a:r>
                      <a:r>
                        <a:rPr sz="1400" b="1" spc="-5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printl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7675" y="3899491"/>
          <a:ext cx="6772769" cy="1630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7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46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Python: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74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from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555555"/>
                          </a:solidFill>
                          <a:latin typeface="Courier New"/>
                          <a:cs typeface="Courier New"/>
                        </a:rPr>
                        <a:t>operator</a:t>
                      </a:r>
                      <a:r>
                        <a:rPr sz="1400" spc="-5" dirty="0">
                          <a:solidFill>
                            <a:srgbClr val="55555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 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textFile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"README.md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words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flatMap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lambda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x: x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split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' '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map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lambda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x: (x,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word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reduceByKey(add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collec</a:t>
                      </a:r>
                      <a:r>
                        <a:rPr sz="1400" b="1" spc="-5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964045" cy="4928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83919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p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-10" dirty="0">
                <a:latin typeface="Gill Sans MT"/>
                <a:cs typeface="Gill Sans MT"/>
              </a:rPr>
              <a:t>sist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(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cache)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dataset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 </a:t>
            </a:r>
            <a:r>
              <a:rPr sz="3000" spc="-20" dirty="0">
                <a:latin typeface="Gill Sans MT"/>
                <a:cs typeface="Gill Sans MT"/>
              </a:rPr>
              <a:t>memo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ac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oss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operat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Each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node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memo</a:t>
            </a:r>
            <a:r>
              <a:rPr sz="3000" spc="7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60" dirty="0">
                <a:latin typeface="Gill Sans MT"/>
                <a:cs typeface="Gill Sans MT"/>
              </a:rPr>
              <a:t>n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ces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t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computes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euses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them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other </a:t>
            </a:r>
            <a:r>
              <a:rPr sz="3000" spc="-15" dirty="0">
                <a:latin typeface="Gill Sans MT"/>
                <a:cs typeface="Gill Sans MT"/>
              </a:rPr>
              <a:t>act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dataset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–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often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mak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futu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 </a:t>
            </a:r>
            <a:r>
              <a:rPr sz="3000" spc="-15" dirty="0">
                <a:latin typeface="Gill Sans MT"/>
                <a:cs typeface="Gill Sans MT"/>
              </a:rPr>
              <a:t>act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10x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faster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 marR="321310">
              <a:lnSpc>
                <a:spcPts val="3500"/>
              </a:lnSpc>
            </a:pPr>
            <a:r>
              <a:rPr sz="300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cache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au</a:t>
            </a:r>
            <a:r>
              <a:rPr sz="3000" i="1" spc="-10" dirty="0">
                <a:latin typeface="Gill Sans MT"/>
                <a:cs typeface="Gill Sans MT"/>
              </a:rPr>
              <a:t>lt-t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0" dirty="0">
                <a:latin typeface="Gill Sans MT"/>
                <a:cs typeface="Gill Sans MT"/>
              </a:rPr>
              <a:t>le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an</a:t>
            </a:r>
            <a:r>
              <a:rPr sz="3000" i="1" spc="-10" dirty="0">
                <a:latin typeface="Gill Sans MT"/>
                <a:cs typeface="Gill Sans MT"/>
              </a:rPr>
              <a:t>t</a:t>
            </a:r>
            <a:r>
              <a:rPr sz="3000" spc="-10" dirty="0">
                <a:latin typeface="Gill Sans MT"/>
                <a:cs typeface="Gill Sans MT"/>
              </a:rPr>
              <a:t>: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60" dirty="0">
                <a:latin typeface="Gill Sans MT"/>
                <a:cs typeface="Gill Sans MT"/>
              </a:rPr>
              <a:t>n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 </a:t>
            </a:r>
            <a:r>
              <a:rPr sz="3000" spc="0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RDD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ost,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wil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automat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ecomputed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trans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20" dirty="0">
                <a:latin typeface="Gill Sans MT"/>
                <a:cs typeface="Gill Sans MT"/>
              </a:rPr>
              <a:t>ormat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 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eated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45" dirty="0">
                <a:latin typeface="Gill Sans MT"/>
                <a:cs typeface="Gill Sans MT"/>
              </a:rPr>
              <a:t>P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-10" dirty="0">
                <a:latin typeface="Gill Sans MT"/>
                <a:cs typeface="Gill Sans MT"/>
              </a:rPr>
              <a:t>sistence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45" dirty="0">
                <a:latin typeface="Gill Sans MT"/>
                <a:cs typeface="Gill Sans MT"/>
              </a:rPr>
              <a:t>P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-10" dirty="0">
                <a:latin typeface="Gill Sans MT"/>
                <a:cs typeface="Gill Sans MT"/>
              </a:rPr>
              <a:t>sistence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237" y="1366837"/>
          <a:ext cx="8236036" cy="473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00" b="1" i="1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00" b="1" i="1" spc="0" dirty="0">
                          <a:latin typeface="Gill Sans MT"/>
                          <a:cs typeface="Gill Sans MT"/>
                        </a:rPr>
                        <a:t>ansformation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latin typeface="Gill Sans MT"/>
                          <a:cs typeface="Gill Sans MT"/>
                        </a:rPr>
                        <a:t>description</a:t>
                      </a:r>
                      <a:endParaRPr sz="1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952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MEMORY_ONLY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Sto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deserialized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400" spc="-5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va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objects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JVM.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50800" marR="311785">
                        <a:lnSpc>
                          <a:spcPts val="16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does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memo</a:t>
                      </a:r>
                      <a:r>
                        <a:rPr sz="1400" spc="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114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some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titions will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cached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will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ecomputed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fly 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time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y'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needed</a:t>
                      </a:r>
                      <a:r>
                        <a:rPr sz="1400" spc="70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This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default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MEMORY_AND_DISK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Sto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deserialized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400" spc="-5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va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objects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JVM.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  <a:p>
                      <a:pPr marL="50800" marR="132715">
                        <a:lnSpc>
                          <a:spcPts val="16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does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memo</a:t>
                      </a:r>
                      <a:r>
                        <a:rPr sz="1400" spc="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114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sto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titions that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don't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disk,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spc="-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when th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y'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needed.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MEMORY_ONLY_SER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17500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Sto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serialized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400" spc="-5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va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objects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(one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yte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-6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 per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tition)</a:t>
                      </a:r>
                      <a:r>
                        <a:rPr sz="1400" spc="70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This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general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space-efficient than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deserialized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objects,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especial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using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fast serialize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but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CPU-intensi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ead.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MEMORY_AND_DISK_SER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25730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Similar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MEMO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Y_ON</a:t>
                      </a:r>
                      <a:r>
                        <a:rPr sz="1400" spc="-15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Y_SER,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but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spill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titions that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don't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fit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memo</a:t>
                      </a:r>
                      <a:r>
                        <a:rPr sz="1400" spc="4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disk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instead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ecomputing them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fly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time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y'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needed.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DISK_ONLY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Sto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RDD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titions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disk.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912">
                <a:tc>
                  <a:txBody>
                    <a:bodyPr/>
                    <a:lstStyle/>
                    <a:p>
                      <a:pPr marL="190500" marR="847090" indent="-38100">
                        <a:lnSpc>
                          <a:spcPct val="101899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MEMORY_ONLY_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800" spc="0" dirty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800" b="1" spc="0" dirty="0">
                          <a:latin typeface="Courier New"/>
                          <a:cs typeface="Courier New"/>
                        </a:rPr>
                        <a:t>MEMORY_AND_DISK_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800" spc="0" dirty="0">
                          <a:latin typeface="Courier New"/>
                          <a:cs typeface="Courier New"/>
                        </a:rPr>
                        <a:t>, etc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16865">
                        <a:lnSpc>
                          <a:spcPts val="1600"/>
                        </a:lnSpc>
                      </a:pPr>
                      <a:r>
                        <a:rPr sz="1400" dirty="0">
                          <a:latin typeface="Gill Sans MT"/>
                          <a:cs typeface="Gill Sans MT"/>
                        </a:rPr>
                        <a:t>Same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spc="-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els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ab</a:t>
                      </a:r>
                      <a:r>
                        <a:rPr sz="1400" spc="-1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4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but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eplicate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each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400" spc="2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tition on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spc="-3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cluster</a:t>
                      </a:r>
                      <a:r>
                        <a:rPr sz="1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0" dirty="0">
                          <a:latin typeface="Gill Sans MT"/>
                          <a:cs typeface="Gill Sans MT"/>
                        </a:rPr>
                        <a:t>nodes.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45" dirty="0">
                <a:latin typeface="Gill Sans MT"/>
                <a:cs typeface="Gill Sans MT"/>
              </a:rPr>
              <a:t>P</a:t>
            </a:r>
            <a:r>
              <a:rPr sz="2200" i="1" spc="-10" dirty="0">
                <a:latin typeface="Gill Sans MT"/>
                <a:cs typeface="Gill Sans MT"/>
              </a:rPr>
              <a:t>e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-10" dirty="0">
                <a:latin typeface="Gill Sans MT"/>
                <a:cs typeface="Gill Sans MT"/>
              </a:rPr>
              <a:t>sistence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3299" y="1395430"/>
          <a:ext cx="7199557" cy="136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6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Sca</a:t>
                      </a:r>
                      <a:r>
                        <a:rPr sz="30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3000" spc="0" dirty="0">
                          <a:latin typeface="Gill Sans MT"/>
                          <a:cs typeface="Gill Sans MT"/>
                        </a:rPr>
                        <a:t>a: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6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textFil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"README.md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 marR="52705">
                        <a:lnSpc>
                          <a:spcPct val="1071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flatMa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spli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 "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ma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word w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reduceByKe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(_ + _)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collec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foreac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printl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wor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cach</a:t>
                      </a:r>
                      <a:r>
                        <a:rPr sz="1400" b="1" spc="-5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7675" y="3899491"/>
          <a:ext cx="7199558" cy="1630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46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Python: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44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from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555555"/>
                          </a:solidFill>
                          <a:latin typeface="Courier New"/>
                          <a:cs typeface="Courier New"/>
                        </a:rPr>
                        <a:t>operator</a:t>
                      </a:r>
                      <a:r>
                        <a:rPr sz="1400" spc="-5" dirty="0">
                          <a:solidFill>
                            <a:srgbClr val="55555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add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 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textFile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"README.md</a:t>
                      </a:r>
                      <a:r>
                        <a:rPr sz="1400" spc="-5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flatMap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lambda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x: x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split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DD2244"/>
                          </a:solidFill>
                          <a:latin typeface="Courier New"/>
                          <a:cs typeface="Courier New"/>
                        </a:rPr>
                        <a:t>' '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map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lambda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reduceByKey(add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collect()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x: (x,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cach</a:t>
                      </a:r>
                      <a:r>
                        <a:rPr sz="1400" b="1" spc="-5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880225" cy="4039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60985" algn="just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B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oadcast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0" dirty="0">
                <a:latin typeface="Gill Sans MT"/>
                <a:cs typeface="Gill Sans MT"/>
              </a:rPr>
              <a:t>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ogrammer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0" dirty="0">
                <a:latin typeface="Gill Sans MT"/>
                <a:cs typeface="Gill Sans MT"/>
              </a:rPr>
              <a:t>eep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ead</a:t>
            </a:r>
            <a:r>
              <a:rPr sz="3000" spc="-5" dirty="0">
                <a:latin typeface="Gill Sans MT"/>
                <a:cs typeface="Gill Sans MT"/>
              </a:rPr>
              <a:t>-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cached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each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machine </a:t>
            </a:r>
            <a:r>
              <a:rPr sz="3000" spc="-15" dirty="0">
                <a:latin typeface="Gill Sans MT"/>
                <a:cs typeface="Gill Sans MT"/>
              </a:rPr>
              <a:t>rather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pp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</a:t>
            </a:r>
            <a:r>
              <a:rPr sz="3000" spc="-110" dirty="0">
                <a:latin typeface="Gill Sans MT"/>
                <a:cs typeface="Gill Sans MT"/>
              </a:rPr>
              <a:t>p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tasks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407670">
              <a:lnSpc>
                <a:spcPts val="3500"/>
              </a:lnSpc>
            </a:pPr>
            <a:r>
              <a:rPr sz="3000" spc="-5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examp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node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</a:t>
            </a:r>
            <a:r>
              <a:rPr sz="3000" spc="-110" dirty="0">
                <a:latin typeface="Gill Sans MT"/>
                <a:cs typeface="Gill Sans MT"/>
              </a:rPr>
              <a:t>p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l</a:t>
            </a:r>
            <a:r>
              <a:rPr sz="3000" spc="-15" dirty="0">
                <a:latin typeface="Gill Sans MT"/>
                <a:cs typeface="Gill Sans MT"/>
              </a:rPr>
              <a:t>arge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nput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dataset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5" dirty="0">
                <a:latin typeface="Gill Sans MT"/>
                <a:cs typeface="Gill Sans MT"/>
              </a:rPr>
              <a:t>efficient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so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attempts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str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bute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oadcast 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5" dirty="0">
                <a:latin typeface="Gill Sans MT"/>
                <a:cs typeface="Gill Sans MT"/>
              </a:rPr>
              <a:t>efficient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b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oadcast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45" dirty="0">
                <a:latin typeface="Gill Sans MT"/>
                <a:cs typeface="Gill Sans MT"/>
              </a:rPr>
              <a:t>g</a:t>
            </a:r>
            <a:r>
              <a:rPr sz="3000" spc="-20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thms 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educe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com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0" dirty="0">
                <a:latin typeface="Gill Sans MT"/>
                <a:cs typeface="Gill Sans MT"/>
              </a:rPr>
              <a:t>un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cost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oad</a:t>
            </a:r>
            <a:r>
              <a:rPr sz="2200" i="1" spc="-10" dirty="0">
                <a:latin typeface="Gill Sans MT"/>
                <a:cs typeface="Gill Sans MT"/>
              </a:rPr>
              <a:t>cast</a:t>
            </a:r>
            <a:r>
              <a:rPr sz="2200" i="1" spc="-335" dirty="0">
                <a:latin typeface="Gill Sans MT"/>
                <a:cs typeface="Gill Sans MT"/>
              </a:rPr>
              <a:t> </a:t>
            </a:r>
            <a:r>
              <a:rPr sz="2200" i="1" spc="-195" dirty="0">
                <a:latin typeface="Gill Sans MT"/>
                <a:cs typeface="Gill Sans MT"/>
              </a:rPr>
              <a:t>V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iab</a:t>
            </a:r>
            <a:r>
              <a:rPr sz="2200" i="1" spc="-10" dirty="0">
                <a:latin typeface="Gill Sans MT"/>
                <a:cs typeface="Gill Sans MT"/>
              </a:rPr>
              <a:t>les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999" y="1382471"/>
            <a:ext cx="4293870" cy="1101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300"/>
              </a:lnSpc>
              <a:spcBef>
                <a:spcPts val="4"/>
              </a:spcBef>
            </a:pPr>
            <a:endParaRPr sz="1300"/>
          </a:p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broadcastVar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broadcas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Arra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y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broadcastVa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value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0592" y="2020505"/>
            <a:ext cx="6661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5" dirty="0">
                <a:latin typeface="Gill Sans MT"/>
                <a:cs typeface="Gill Sans MT"/>
              </a:rPr>
              <a:t>B</a:t>
            </a:r>
            <a:r>
              <a:rPr sz="2200" i="1" spc="-55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oad</a:t>
            </a:r>
            <a:r>
              <a:rPr sz="2200" i="1" spc="-10" dirty="0">
                <a:latin typeface="Gill Sans MT"/>
                <a:cs typeface="Gill Sans MT"/>
              </a:rPr>
              <a:t>cast</a:t>
            </a:r>
            <a:r>
              <a:rPr sz="2200" i="1" spc="-335" dirty="0">
                <a:latin typeface="Gill Sans MT"/>
                <a:cs typeface="Gill Sans MT"/>
              </a:rPr>
              <a:t> </a:t>
            </a:r>
            <a:r>
              <a:rPr sz="2200" i="1" spc="-195" dirty="0">
                <a:latin typeface="Gill Sans MT"/>
                <a:cs typeface="Gill Sans MT"/>
              </a:rPr>
              <a:t>V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iab</a:t>
            </a:r>
            <a:r>
              <a:rPr sz="2200" i="1" spc="-10" dirty="0">
                <a:latin typeface="Gill Sans MT"/>
                <a:cs typeface="Gill Sans MT"/>
              </a:rPr>
              <a:t>les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375" y="3886532"/>
            <a:ext cx="4400550" cy="1135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broadcastVar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broadcas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86B3"/>
                </a:solidFill>
                <a:latin typeface="Courier New"/>
                <a:cs typeface="Courier New"/>
              </a:rPr>
              <a:t>lis</a:t>
            </a:r>
            <a:r>
              <a:rPr sz="1400" spc="-5" dirty="0">
                <a:solidFill>
                  <a:srgbClr val="0086B3"/>
                </a:solidFill>
                <a:latin typeface="Courier New"/>
                <a:cs typeface="Courier New"/>
              </a:rPr>
              <a:t>t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86B3"/>
                </a:solidFill>
                <a:latin typeface="Courier New"/>
                <a:cs typeface="Courier New"/>
              </a:rPr>
              <a:t>rang</a:t>
            </a:r>
            <a:r>
              <a:rPr sz="1400" spc="-5" dirty="0">
                <a:solidFill>
                  <a:srgbClr val="0086B3"/>
                </a:solidFill>
                <a:latin typeface="Courier New"/>
                <a:cs typeface="Courier New"/>
              </a:rPr>
              <a:t>e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broadcastVa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value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1664" y="4558930"/>
            <a:ext cx="4527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)))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78925"/>
            <a:ext cx="6765925" cy="5169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Accu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0" dirty="0">
                <a:latin typeface="Gill Sans MT"/>
                <a:cs typeface="Gill Sans MT"/>
              </a:rPr>
              <a:t>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ators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that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 </a:t>
            </a:r>
            <a:r>
              <a:rPr sz="3000" spc="-15" dirty="0">
                <a:latin typeface="Gill Sans MT"/>
                <a:cs typeface="Gill Sans MT"/>
              </a:rPr>
              <a:t>“a</a:t>
            </a:r>
            <a:r>
              <a:rPr sz="3000" spc="-50" dirty="0">
                <a:latin typeface="Gill Sans MT"/>
                <a:cs typeface="Gill Sans MT"/>
              </a:rPr>
              <a:t>d</a:t>
            </a:r>
            <a:r>
              <a:rPr sz="3000" spc="-15" dirty="0">
                <a:latin typeface="Gill Sans MT"/>
                <a:cs typeface="Gill Sans MT"/>
              </a:rPr>
              <a:t>ded”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ough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ss</a:t>
            </a:r>
            <a:r>
              <a:rPr sz="3000" i="1" spc="-5" dirty="0">
                <a:latin typeface="Gill Sans MT"/>
                <a:cs typeface="Gill Sans MT"/>
              </a:rPr>
              <a:t>o</a:t>
            </a:r>
            <a:r>
              <a:rPr sz="3000" i="1" spc="-15" dirty="0">
                <a:latin typeface="Gill Sans MT"/>
                <a:cs typeface="Gill Sans MT"/>
              </a:rPr>
              <a:t>cia</a:t>
            </a:r>
            <a:r>
              <a:rPr sz="3000" i="1" spc="-10" dirty="0">
                <a:latin typeface="Gill Sans MT"/>
                <a:cs typeface="Gill Sans MT"/>
              </a:rPr>
              <a:t>tive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operat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692150">
              <a:lnSpc>
                <a:spcPts val="3500"/>
              </a:lnSpc>
            </a:pPr>
            <a:r>
              <a:rPr sz="3000" spc="-20" dirty="0">
                <a:latin typeface="Gill Sans MT"/>
                <a:cs typeface="Gill Sans MT"/>
              </a:rPr>
              <a:t>Used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ement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counters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sums, </a:t>
            </a:r>
            <a:r>
              <a:rPr sz="3000" spc="5" dirty="0">
                <a:latin typeface="Gill Sans MT"/>
                <a:cs typeface="Gill Sans MT"/>
              </a:rPr>
              <a:t>efficient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para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0" dirty="0">
                <a:latin typeface="Gill Sans MT"/>
                <a:cs typeface="Gill Sans MT"/>
              </a:rPr>
              <a:t>el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272415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nat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ts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accu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0" dirty="0">
                <a:latin typeface="Gill Sans MT"/>
                <a:cs typeface="Gill Sans MT"/>
              </a:rPr>
              <a:t>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ators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 </a:t>
            </a:r>
            <a:r>
              <a:rPr sz="3000" spc="-30" dirty="0">
                <a:latin typeface="Gill Sans MT"/>
                <a:cs typeface="Gill Sans MT"/>
              </a:rPr>
              <a:t>n</a:t>
            </a:r>
            <a:r>
              <a:rPr sz="3000" spc="0" dirty="0">
                <a:latin typeface="Gill Sans MT"/>
                <a:cs typeface="Gill Sans MT"/>
              </a:rPr>
              <a:t>umer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c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ue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types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standa</a:t>
            </a:r>
            <a:r>
              <a:rPr sz="3000" spc="-65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-15" dirty="0">
                <a:latin typeface="Gill Sans MT"/>
                <a:cs typeface="Gill Sans MT"/>
              </a:rPr>
              <a:t>utab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 </a:t>
            </a:r>
            <a:r>
              <a:rPr sz="3000" spc="-15" dirty="0">
                <a:latin typeface="Gill Sans MT"/>
                <a:cs typeface="Gill Sans MT"/>
              </a:rPr>
              <a:t>co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0" dirty="0">
                <a:latin typeface="Gill Sans MT"/>
                <a:cs typeface="Gill Sans MT"/>
              </a:rPr>
              <a:t>ect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ogrammers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extend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types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077595">
              <a:lnSpc>
                <a:spcPts val="3500"/>
              </a:lnSpc>
            </a:pPr>
            <a:r>
              <a:rPr sz="3000" spc="-5" dirty="0">
                <a:latin typeface="Gill Sans MT"/>
                <a:cs typeface="Gill Sans MT"/>
              </a:rPr>
              <a:t>O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dr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20" dirty="0">
                <a:latin typeface="Gill Sans MT"/>
                <a:cs typeface="Gill Sans MT"/>
              </a:rPr>
              <a:t>ogram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can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an accu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0" dirty="0">
                <a:latin typeface="Gill Sans MT"/>
                <a:cs typeface="Gill Sans MT"/>
              </a:rPr>
              <a:t>u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ator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u</a:t>
            </a:r>
            <a:r>
              <a:rPr sz="3000" spc="6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not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tasks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Accu</a:t>
            </a:r>
            <a:r>
              <a:rPr sz="2200" i="1" spc="-25" dirty="0">
                <a:latin typeface="Gill Sans MT"/>
                <a:cs typeface="Gill Sans MT"/>
              </a:rPr>
              <a:t>m</a:t>
            </a:r>
            <a:r>
              <a:rPr sz="2200" i="1" spc="0" dirty="0">
                <a:latin typeface="Gill Sans MT"/>
                <a:cs typeface="Gill Sans MT"/>
              </a:rPr>
              <a:t>ula</a:t>
            </a:r>
            <a:r>
              <a:rPr sz="2200" i="1" spc="-10" dirty="0">
                <a:latin typeface="Gill Sans MT"/>
                <a:cs typeface="Gill Sans MT"/>
              </a:rPr>
              <a:t>to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Accu</a:t>
            </a:r>
            <a:r>
              <a:rPr sz="2200" i="1" spc="-25" dirty="0">
                <a:latin typeface="Gill Sans MT"/>
                <a:cs typeface="Gill Sans MT"/>
              </a:rPr>
              <a:t>m</a:t>
            </a:r>
            <a:r>
              <a:rPr sz="2200" i="1" spc="0" dirty="0">
                <a:latin typeface="Gill Sans MT"/>
                <a:cs typeface="Gill Sans MT"/>
              </a:rPr>
              <a:t>ula</a:t>
            </a:r>
            <a:r>
              <a:rPr sz="2200" i="1" spc="-10" dirty="0">
                <a:latin typeface="Gill Sans MT"/>
                <a:cs typeface="Gill Sans MT"/>
              </a:rPr>
              <a:t>to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375" y="3886532"/>
            <a:ext cx="3653154" cy="273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accum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accumulato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r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rdd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parallelize(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def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991200"/>
                </a:solidFill>
                <a:latin typeface="Courier New"/>
                <a:cs typeface="Courier New"/>
              </a:rPr>
              <a:t>f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(x):</a:t>
            </a:r>
            <a:endParaRPr sz="1400">
              <a:latin typeface="Courier New"/>
              <a:cs typeface="Courier New"/>
            </a:endParaRPr>
          </a:p>
          <a:p>
            <a:pPr marL="332740" marR="2039620" indent="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global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accum accum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</a:t>
            </a:r>
            <a:endParaRPr sz="1400">
              <a:latin typeface="Courier New"/>
              <a:cs typeface="Courier New"/>
            </a:endParaRPr>
          </a:p>
          <a:p>
            <a:pPr marL="12700" marR="2146300">
              <a:lnSpc>
                <a:spcPct val="214299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foreach(f) accu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value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3299" y="1395430"/>
          <a:ext cx="6239244" cy="159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6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Sca</a:t>
                      </a:r>
                      <a:r>
                        <a:rPr sz="30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3000" spc="0" dirty="0">
                          <a:latin typeface="Gill Sans MT"/>
                          <a:cs typeface="Gill Sans MT"/>
                        </a:rPr>
                        <a:t>a: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65">
                <a:tc>
                  <a:txBody>
                    <a:bodyPr/>
                    <a:lstStyle/>
                    <a:p>
                      <a:pPr marL="25400" marR="53340">
                        <a:lnSpc>
                          <a:spcPct val="1071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accum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accumulato</a:t>
                      </a:r>
                      <a:r>
                        <a:rPr sz="1400" b="1" spc="-5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paralleliz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b="1" spc="0" dirty="0">
                          <a:solidFill>
                            <a:srgbClr val="455588"/>
                          </a:solidFill>
                          <a:latin typeface="Courier New"/>
                          <a:cs typeface="Courier New"/>
                        </a:rPr>
                        <a:t>Arra</a:t>
                      </a:r>
                      <a:r>
                        <a:rPr sz="1400" b="1" spc="-5" dirty="0">
                          <a:solidFill>
                            <a:srgbClr val="455588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))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foreac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accum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+=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accu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365C0"/>
                          </a:solidFill>
                          <a:latin typeface="Courier New"/>
                          <a:cs typeface="Courier New"/>
                        </a:rPr>
                        <a:t>value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999" y="2005356"/>
            <a:ext cx="3119755" cy="922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accum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accumulato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r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paralleliz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b="1" spc="0" dirty="0">
                <a:solidFill>
                  <a:srgbClr val="455588"/>
                </a:solidFill>
                <a:latin typeface="Courier New"/>
                <a:cs typeface="Courier New"/>
              </a:rPr>
              <a:t>Arra</a:t>
            </a:r>
            <a:r>
              <a:rPr sz="1400" b="1" spc="-5" dirty="0">
                <a:solidFill>
                  <a:srgbClr val="455588"/>
                </a:solidFill>
                <a:latin typeface="Courier New"/>
                <a:cs typeface="Courier New"/>
              </a:rPr>
              <a:t>y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accu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value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920" y="2249105"/>
            <a:ext cx="141287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))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h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0684" y="2249105"/>
            <a:ext cx="15195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=&gt;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accum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32643"/>
            <a:ext cx="389572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Accu</a:t>
            </a:r>
            <a:r>
              <a:rPr sz="2200" i="1" spc="-25" dirty="0">
                <a:latin typeface="Gill Sans MT"/>
                <a:cs typeface="Gill Sans MT"/>
              </a:rPr>
              <a:t>m</a:t>
            </a:r>
            <a:r>
              <a:rPr sz="2200" i="1" spc="0" dirty="0">
                <a:latin typeface="Gill Sans MT"/>
                <a:cs typeface="Gill Sans MT"/>
              </a:rPr>
              <a:t>ula</a:t>
            </a:r>
            <a:r>
              <a:rPr sz="2200" i="1" spc="-10" dirty="0">
                <a:latin typeface="Gill Sans MT"/>
                <a:cs typeface="Gill Sans MT"/>
              </a:rPr>
              <a:t>to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375" y="3886532"/>
            <a:ext cx="1732914" cy="1821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" marR="521970" algn="just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algn="just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accum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accum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rdd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paralle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def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991200"/>
                </a:solidFill>
                <a:latin typeface="Courier New"/>
                <a:cs typeface="Courier New"/>
              </a:rPr>
              <a:t>f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(x):</a:t>
            </a:r>
            <a:endParaRPr sz="1400">
              <a:latin typeface="Courier New"/>
              <a:cs typeface="Courier New"/>
            </a:endParaRPr>
          </a:p>
          <a:p>
            <a:pPr marL="332740" marR="119380" indent="0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global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accum accum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+=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x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0235" y="4558930"/>
            <a:ext cx="3863340" cy="1774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b="1" dirty="0">
                <a:solidFill>
                  <a:srgbClr val="0365C0"/>
                </a:solidFill>
                <a:latin typeface="Courier New"/>
                <a:cs typeface="Courier New"/>
              </a:rPr>
              <a:t>ulato</a:t>
            </a:r>
            <a:r>
              <a:rPr sz="1400" b="1" spc="-5" dirty="0">
                <a:solidFill>
                  <a:srgbClr val="0365C0"/>
                </a:solidFill>
                <a:latin typeface="Courier New"/>
                <a:cs typeface="Courier New"/>
              </a:rPr>
              <a:t>r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 marL="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lize(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2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3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4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375" y="5930530"/>
            <a:ext cx="15195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rd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d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foreach(f)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375" y="6387730"/>
            <a:ext cx="11995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accu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m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b="1" spc="0" dirty="0">
                <a:solidFill>
                  <a:srgbClr val="0365C0"/>
                </a:solidFill>
                <a:latin typeface="Courier New"/>
                <a:cs typeface="Courier New"/>
              </a:rPr>
              <a:t>value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448" y="1382471"/>
            <a:ext cx="85915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51600" y="3454400"/>
            <a:ext cx="1485900" cy="584200"/>
          </a:xfrm>
          <a:custGeom>
            <a:avLst/>
            <a:gdLst/>
            <a:ahLst/>
            <a:cxnLst/>
            <a:rect l="l" t="t" r="r" b="b"/>
            <a:pathLst>
              <a:path w="1485900" h="584200">
                <a:moveTo>
                  <a:pt x="0" y="0"/>
                </a:moveTo>
                <a:lnTo>
                  <a:pt x="1485900" y="0"/>
                </a:lnTo>
                <a:lnTo>
                  <a:pt x="14859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4739" y="3530583"/>
            <a:ext cx="128524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600" i="1" spc="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iver-sid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54799" y="3273690"/>
            <a:ext cx="3717675" cy="0"/>
          </a:xfrm>
          <a:custGeom>
            <a:avLst/>
            <a:gdLst/>
            <a:ahLst/>
            <a:cxnLst/>
            <a:rect l="l" t="t" r="r" b="b"/>
            <a:pathLst>
              <a:path w="3717675">
                <a:moveTo>
                  <a:pt x="0" y="0"/>
                </a:moveTo>
                <a:lnTo>
                  <a:pt x="3717675" y="0"/>
                </a:lnTo>
              </a:path>
            </a:pathLst>
          </a:custGeom>
          <a:ln w="647856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7201" y="2891887"/>
            <a:ext cx="130575" cy="120110"/>
          </a:xfrm>
          <a:custGeom>
            <a:avLst/>
            <a:gdLst/>
            <a:ahLst/>
            <a:cxnLst/>
            <a:rect l="l" t="t" r="r" b="b"/>
            <a:pathLst>
              <a:path w="130575" h="120110">
                <a:moveTo>
                  <a:pt x="130575" y="0"/>
                </a:moveTo>
                <a:lnTo>
                  <a:pt x="0" y="39124"/>
                </a:lnTo>
                <a:lnTo>
                  <a:pt x="109644" y="120110"/>
                </a:lnTo>
                <a:lnTo>
                  <a:pt x="130575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3403" y="5106119"/>
            <a:ext cx="3820144" cy="0"/>
          </a:xfrm>
          <a:custGeom>
            <a:avLst/>
            <a:gdLst/>
            <a:ahLst/>
            <a:cxnLst/>
            <a:rect l="l" t="t" r="r" b="b"/>
            <a:pathLst>
              <a:path w="3820144">
                <a:moveTo>
                  <a:pt x="0" y="0"/>
                </a:moveTo>
                <a:lnTo>
                  <a:pt x="3820144" y="0"/>
                </a:lnTo>
              </a:path>
            </a:pathLst>
          </a:custGeom>
          <a:ln w="2454614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1516" y="6275275"/>
            <a:ext cx="135524" cy="117192"/>
          </a:xfrm>
          <a:custGeom>
            <a:avLst/>
            <a:gdLst/>
            <a:ahLst/>
            <a:cxnLst/>
            <a:rect l="l" t="t" r="r" b="b"/>
            <a:pathLst>
              <a:path w="135524" h="117192">
                <a:moveTo>
                  <a:pt x="69617" y="0"/>
                </a:moveTo>
                <a:lnTo>
                  <a:pt x="0" y="117192"/>
                </a:lnTo>
                <a:lnTo>
                  <a:pt x="135524" y="102571"/>
                </a:lnTo>
                <a:lnTo>
                  <a:pt x="6961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(K</a:t>
            </a:r>
            <a:r>
              <a:rPr sz="2200" i="1" spc="60" dirty="0">
                <a:latin typeface="Gill Sans MT"/>
                <a:cs typeface="Gill Sans MT"/>
              </a:rPr>
              <a:t>,</a:t>
            </a:r>
            <a:r>
              <a:rPr sz="2200" i="1" spc="-10" dirty="0">
                <a:latin typeface="Gill Sans MT"/>
                <a:cs typeface="Gill Sans MT"/>
              </a:rPr>
              <a:t>V)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pa</a:t>
            </a:r>
            <a:r>
              <a:rPr sz="2200" i="1" spc="-5" dirty="0">
                <a:latin typeface="Gill Sans MT"/>
                <a:cs typeface="Gill Sans MT"/>
              </a:rPr>
              <a:t>i</a:t>
            </a:r>
            <a:r>
              <a:rPr sz="2200" i="1" spc="30" dirty="0">
                <a:latin typeface="Gill Sans MT"/>
                <a:cs typeface="Gill Sans MT"/>
              </a:rPr>
              <a:t>r</a:t>
            </a:r>
            <a:r>
              <a:rPr sz="2200" i="1" spc="0" dirty="0">
                <a:latin typeface="Gill Sans MT"/>
                <a:cs typeface="Gill Sans MT"/>
              </a:rPr>
              <a:t>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448" y="3300023"/>
            <a:ext cx="1412875" cy="906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Python: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pair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(a,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b)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239" y="4414472"/>
            <a:ext cx="772795" cy="47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71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pair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 pair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[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3816" y="4429621"/>
            <a:ext cx="666115" cy="462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=&gt; a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999988"/>
                </a:solidFill>
                <a:latin typeface="Courier New"/>
                <a:cs typeface="Courier New"/>
              </a:rPr>
              <a:t># =&gt; b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473" y="5254669"/>
            <a:ext cx="1199515" cy="906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Tuple2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pair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842" y="5927066"/>
            <a:ext cx="20529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= new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Tuple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2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a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b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);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3299" y="1395430"/>
          <a:ext cx="2078050" cy="159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3000" dirty="0">
                          <a:latin typeface="Gill Sans MT"/>
                          <a:cs typeface="Gill Sans MT"/>
                        </a:rPr>
                        <a:t>Sca</a:t>
                      </a:r>
                      <a:r>
                        <a:rPr sz="30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3000" spc="0" dirty="0">
                          <a:latin typeface="Gill Sans MT"/>
                          <a:cs typeface="Gill Sans MT"/>
                        </a:rPr>
                        <a:t>a:</a:t>
                      </a:r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30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6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00" b="1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pair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 (</a:t>
                      </a:r>
                      <a:r>
                        <a:rPr sz="1400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pai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_1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pai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_2 </a:t>
                      </a:r>
                      <a:r>
                        <a:rPr sz="1400" i="1" spc="0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25400">
                        <a:lnSpc>
                          <a:spcPct val="1071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 b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45564" y="6364521"/>
          <a:ext cx="165126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pai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_1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 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pai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spc="0" dirty="0">
                          <a:solidFill>
                            <a:srgbClr val="008080"/>
                          </a:solidFill>
                          <a:latin typeface="Courier New"/>
                          <a:cs typeface="Courier New"/>
                        </a:rPr>
                        <a:t>_2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// 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999988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68" y="1353525"/>
            <a:ext cx="492125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55" dirty="0">
                <a:latin typeface="Gill Sans MT"/>
                <a:cs typeface="Gill Sans MT"/>
              </a:rPr>
              <a:t>m</a:t>
            </a:r>
            <a:r>
              <a:rPr sz="3000" spc="-15" dirty="0">
                <a:latin typeface="Gill Sans MT"/>
                <a:cs typeface="Gill Sans MT"/>
              </a:rPr>
              <a:t>uch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mp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Li</a:t>
            </a:r>
            <a:r>
              <a:rPr sz="3000" spc="-30" dirty="0">
                <a:latin typeface="Gill Sans MT"/>
                <a:cs typeface="Gill Sans MT"/>
              </a:rPr>
              <a:t>n</a:t>
            </a:r>
            <a:r>
              <a:rPr sz="3000" spc="0" dirty="0">
                <a:latin typeface="Gill Sans MT"/>
                <a:cs typeface="Gill Sans MT"/>
              </a:rPr>
              <a:t>ux…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9947" y="2055249"/>
            <a:ext cx="6511925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16860" algn="l"/>
              </a:tabLst>
            </a:pPr>
            <a:r>
              <a:rPr sz="2300" dirty="0">
                <a:latin typeface="Courier New"/>
                <a:cs typeface="Courier New"/>
              </a:rPr>
              <a:t>sudo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apt-get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-y	install</a:t>
            </a:r>
            <a:r>
              <a:rPr sz="2300" spc="-5" dirty="0">
                <a:latin typeface="Courier New"/>
                <a:cs typeface="Courier New"/>
              </a:rPr>
              <a:t> </a:t>
            </a:r>
            <a:r>
              <a:rPr sz="2300" spc="0" dirty="0">
                <a:latin typeface="Courier New"/>
                <a:cs typeface="Courier New"/>
              </a:rPr>
              <a:t>openjdk-7-jdk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532643"/>
            <a:ext cx="410464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70" dirty="0">
                <a:latin typeface="Gill Sans MT"/>
                <a:cs typeface="Gill Sans MT"/>
              </a:rPr>
              <a:t>St</a:t>
            </a:r>
            <a:r>
              <a:rPr sz="2200" b="1" spc="114" dirty="0">
                <a:latin typeface="Gill Sans MT"/>
                <a:cs typeface="Gill Sans MT"/>
              </a:rPr>
              <a:t>ep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65" dirty="0">
                <a:latin typeface="Gill Sans MT"/>
                <a:cs typeface="Gill Sans MT"/>
              </a:rPr>
              <a:t>1</a:t>
            </a:r>
            <a:r>
              <a:rPr sz="2200" b="1" spc="3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In</a:t>
            </a:r>
            <a:r>
              <a:rPr sz="2200" i="1" spc="-10" dirty="0">
                <a:latin typeface="Gill Sans MT"/>
                <a:cs typeface="Gill Sans MT"/>
              </a:rPr>
              <a:t>sta</a:t>
            </a:r>
            <a:r>
              <a:rPr sz="2200" i="1" spc="-5" dirty="0">
                <a:latin typeface="Gill Sans MT"/>
                <a:cs typeface="Gill Sans MT"/>
              </a:rPr>
              <a:t>ll </a:t>
            </a:r>
            <a:r>
              <a:rPr sz="2200" i="1" spc="0" dirty="0">
                <a:latin typeface="Gill Sans MT"/>
                <a:cs typeface="Gill Sans MT"/>
              </a:rPr>
              <a:t>Java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J</a:t>
            </a:r>
            <a:r>
              <a:rPr sz="2200" i="1" spc="-15" dirty="0">
                <a:latin typeface="Gill Sans MT"/>
                <a:cs typeface="Gill Sans MT"/>
              </a:rPr>
              <a:t>DK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6/7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on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Linu</a:t>
            </a:r>
            <a:r>
              <a:rPr sz="2200" i="1" spc="-10" dirty="0">
                <a:latin typeface="Gill Sans MT"/>
                <a:cs typeface="Gill Sans MT"/>
              </a:rPr>
              <a:t>x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532643"/>
            <a:ext cx="36239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0" dirty="0">
                <a:latin typeface="Gill Sans MT"/>
                <a:cs typeface="Gill Sans MT"/>
              </a:rPr>
              <a:t>Es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14" dirty="0">
                <a:latin typeface="Gill Sans MT"/>
                <a:cs typeface="Gill Sans MT"/>
              </a:rPr>
              <a:t>n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70" dirty="0">
                <a:latin typeface="Gill Sans MT"/>
                <a:cs typeface="Gill Sans MT"/>
              </a:rPr>
              <a:t>i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API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Details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448" y="1382471"/>
            <a:ext cx="640524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deta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about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Sca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a/J</a:t>
            </a:r>
            <a:r>
              <a:rPr sz="3000" spc="-12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API: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448" y="2090016"/>
            <a:ext cx="5987415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600"/>
              </a:lnSpc>
            </a:pP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00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565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300" b="1" spc="56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nd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x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135" dirty="0">
                <a:solidFill>
                  <a:srgbClr val="0433FF"/>
                </a:solidFill>
                <a:latin typeface="Gill Sans MT"/>
                <a:cs typeface="Gill Sans MT"/>
              </a:rPr>
              <a:t>#o</a:t>
            </a:r>
            <a:r>
              <a:rPr sz="23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g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1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0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8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50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ge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448" y="3706571"/>
            <a:ext cx="6053455" cy="1031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0" dirty="0">
                <a:latin typeface="Gill Sans MT"/>
                <a:cs typeface="Gill Sans MT"/>
              </a:rPr>
              <a:t>F</a:t>
            </a:r>
            <a:r>
              <a:rPr sz="3000" spc="-15" dirty="0">
                <a:latin typeface="Gill Sans MT"/>
                <a:cs typeface="Gill Sans MT"/>
              </a:rPr>
              <a:t>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mo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deta</a:t>
            </a:r>
            <a:r>
              <a:rPr sz="3000" spc="-5" dirty="0">
                <a:latin typeface="Gill Sans MT"/>
                <a:cs typeface="Gill Sans MT"/>
              </a:rPr>
              <a:t>il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about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Python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API: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200" b="1" spc="12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200" b="1" spc="114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200" b="1" spc="11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200" b="1" spc="6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200" b="1" spc="105" dirty="0">
                <a:solidFill>
                  <a:srgbClr val="0433FF"/>
                </a:solidFill>
                <a:latin typeface="Gill Sans MT"/>
                <a:cs typeface="Gill Sans MT"/>
              </a:rPr>
              <a:t>k.</a:t>
            </a:r>
            <a:r>
              <a:rPr sz="2200" b="1" spc="11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200" b="1" spc="114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200" b="1" spc="8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2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200" b="1" spc="114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200" b="1" spc="15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200" b="1" spc="15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2200" b="1" spc="9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200" b="1" spc="3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200" b="1" spc="285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2200" b="1" spc="114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200" b="1" spc="9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200" b="1" spc="20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200" b="1" spc="12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200" b="1" spc="54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200" b="1" spc="7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200" b="1" spc="8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200" b="1" spc="13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200" b="1" spc="9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200" b="1" spc="120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200" b="1" spc="13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200" b="1" spc="54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200" b="1" spc="110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200" b="1" spc="114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200" b="1" spc="70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2200" b="1" spc="54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2200" b="1" spc="5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200" b="1" spc="155" dirty="0">
                <a:solidFill>
                  <a:srgbClr val="0433FF"/>
                </a:solidFill>
                <a:latin typeface="Gill Sans MT"/>
                <a:cs typeface="Gill Sans MT"/>
              </a:rPr>
              <a:t>y</a:t>
            </a:r>
            <a:r>
              <a:rPr sz="2200" b="1" spc="12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200" b="1" spc="114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200" b="1" spc="9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200" b="1" spc="114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200" b="1" spc="54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83587" y="3394161"/>
            <a:ext cx="5180330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3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14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000" b="1" spc="46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175" dirty="0">
                <a:solidFill>
                  <a:srgbClr val="FFFFFF"/>
                </a:solidFill>
                <a:latin typeface="Gill Sans MT"/>
                <a:cs typeface="Gill Sans MT"/>
              </a:rPr>
              <a:t>Ex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5000" b="1" spc="1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5000" b="1" spc="2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824730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03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160" dirty="0">
                <a:solidFill>
                  <a:srgbClr val="A6AAA9"/>
                </a:solidFill>
                <a:latin typeface="Gill Sans MT"/>
                <a:cs typeface="Gill Sans MT"/>
              </a:rPr>
              <a:t>In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145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0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p</a:t>
            </a:r>
            <a:r>
              <a:rPr sz="3600" b="1" spc="18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335" dirty="0">
                <a:solidFill>
                  <a:srgbClr val="A6AAA9"/>
                </a:solidFill>
                <a:latin typeface="Gill Sans MT"/>
                <a:cs typeface="Gill Sans MT"/>
              </a:rPr>
              <a:t>k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215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185" dirty="0">
                <a:solidFill>
                  <a:srgbClr val="A6AAA9"/>
                </a:solidFill>
                <a:latin typeface="Gill Sans MT"/>
                <a:cs typeface="Gill Sans MT"/>
              </a:rPr>
              <a:t>pp</a:t>
            </a:r>
            <a:r>
              <a:rPr sz="3600" b="1" spc="195" dirty="0">
                <a:solidFill>
                  <a:srgbClr val="A6AAA9"/>
                </a:solidFill>
                <a:latin typeface="Gill Sans MT"/>
                <a:cs typeface="Gill Sans MT"/>
              </a:rPr>
              <a:t>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20230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5" dirty="0">
                <a:latin typeface="Gill Sans MT"/>
                <a:cs typeface="Gill Sans MT"/>
              </a:rPr>
              <a:t>Ex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Estimate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</a:t>
            </a:r>
            <a:r>
              <a:rPr sz="2200" i="1" spc="-5" dirty="0">
                <a:latin typeface="Gill Sans MT"/>
                <a:cs typeface="Gill Sans MT"/>
              </a:rPr>
              <a:t>i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631" y="1408907"/>
            <a:ext cx="7635240" cy="1421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25" dirty="0">
                <a:latin typeface="Gill Sans MT"/>
                <a:cs typeface="Gill Sans MT"/>
              </a:rPr>
              <a:t>Next,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160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-75" dirty="0">
                <a:solidFill>
                  <a:srgbClr val="0433FF"/>
                </a:solidFill>
                <a:latin typeface="Gill Sans MT"/>
                <a:cs typeface="Gill Sans MT"/>
              </a:rPr>
              <a:t>C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35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4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2300" b="1" spc="65" dirty="0">
                <a:solidFill>
                  <a:srgbClr val="0433FF"/>
                </a:solidFill>
                <a:latin typeface="Gill Sans MT"/>
                <a:cs typeface="Gill Sans MT"/>
              </a:rPr>
              <a:t>m</a:t>
            </a:r>
            <a:r>
              <a:rPr sz="2300" b="1" spc="100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2300" b="1" spc="14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2300" b="1" spc="95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2300" b="1" spc="19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est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20" dirty="0">
                <a:latin typeface="Gill Sans MT"/>
                <a:cs typeface="Gill Sans MT"/>
              </a:rPr>
              <a:t>mate 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ue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Pi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287020">
              <a:lnSpc>
                <a:spcPct val="100000"/>
              </a:lnSpc>
              <a:tabLst>
                <a:tab pos="4127500" algn="l"/>
              </a:tabLst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./bin/run-example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SparkPi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2	local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4697" y="3257369"/>
            <a:ext cx="3724031" cy="3724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9498" y="6067210"/>
            <a:ext cx="4023995" cy="241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ki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r>
              <a:rPr sz="1500" b="1" spc="45" dirty="0">
                <a:solidFill>
                  <a:srgbClr val="0433FF"/>
                </a:solidFill>
                <a:latin typeface="Gill Sans MT"/>
                <a:cs typeface="Gill Sans MT"/>
              </a:rPr>
              <a:t>i</a:t>
            </a:r>
            <a:r>
              <a:rPr sz="1500" b="1" spc="5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10" dirty="0">
                <a:solidFill>
                  <a:srgbClr val="0433FF"/>
                </a:solidFill>
                <a:latin typeface="Gill Sans MT"/>
                <a:cs typeface="Gill Sans MT"/>
              </a:rPr>
              <a:t>.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195" dirty="0">
                <a:solidFill>
                  <a:srgbClr val="0433FF"/>
                </a:solidFill>
                <a:latin typeface="Gill Sans MT"/>
                <a:cs typeface="Gill Sans MT"/>
              </a:rPr>
              <a:t>g/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wi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ki</a:t>
            </a:r>
            <a:r>
              <a:rPr sz="1500" b="1" spc="370" dirty="0">
                <a:solidFill>
                  <a:srgbClr val="0433FF"/>
                </a:solidFill>
                <a:latin typeface="Gill Sans MT"/>
                <a:cs typeface="Gill Sans MT"/>
              </a:rPr>
              <a:t>/</a:t>
            </a:r>
            <a:r>
              <a:rPr sz="1500" b="1" spc="85" dirty="0">
                <a:solidFill>
                  <a:srgbClr val="0433FF"/>
                </a:solidFill>
                <a:latin typeface="Gill Sans MT"/>
                <a:cs typeface="Gill Sans MT"/>
              </a:rPr>
              <a:t>Mo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-30" dirty="0">
                <a:solidFill>
                  <a:srgbClr val="0433FF"/>
                </a:solidFill>
                <a:latin typeface="Gill Sans MT"/>
                <a:cs typeface="Gill Sans MT"/>
              </a:rPr>
              <a:t>_C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1500" b="1" spc="4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l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20" dirty="0">
                <a:solidFill>
                  <a:srgbClr val="0433FF"/>
                </a:solidFill>
                <a:latin typeface="Gill Sans MT"/>
                <a:cs typeface="Gill Sans MT"/>
              </a:rPr>
              <a:t>_m</a:t>
            </a:r>
            <a:r>
              <a:rPr sz="1500" b="1" spc="65" dirty="0">
                <a:solidFill>
                  <a:srgbClr val="0433FF"/>
                </a:solidFill>
                <a:latin typeface="Gill Sans MT"/>
                <a:cs typeface="Gill Sans MT"/>
              </a:rPr>
              <a:t>e</a:t>
            </a:r>
            <a:r>
              <a:rPr sz="1500" b="1" spc="90" dirty="0">
                <a:solidFill>
                  <a:srgbClr val="0433FF"/>
                </a:solidFill>
                <a:latin typeface="Gill Sans MT"/>
                <a:cs typeface="Gill Sans MT"/>
              </a:rPr>
              <a:t>t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h</a:t>
            </a:r>
            <a:r>
              <a:rPr sz="1500" b="1" spc="60" dirty="0">
                <a:solidFill>
                  <a:srgbClr val="0433FF"/>
                </a:solidFill>
                <a:latin typeface="Gill Sans MT"/>
                <a:cs typeface="Gill Sans MT"/>
              </a:rPr>
              <a:t>o</a:t>
            </a:r>
            <a:r>
              <a:rPr sz="1500" b="1" spc="75" dirty="0">
                <a:solidFill>
                  <a:srgbClr val="0433FF"/>
                </a:solidFill>
                <a:latin typeface="Gill Sans MT"/>
                <a:cs typeface="Gill Sans MT"/>
              </a:rPr>
              <a:t>d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335" y="1345772"/>
            <a:ext cx="6448425" cy="2665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import </a:t>
            </a:r>
            <a:r>
              <a:rPr sz="1400" spc="-175" dirty="0">
                <a:solidFill>
                  <a:srgbClr val="555555"/>
                </a:solidFill>
                <a:latin typeface="OCR A Std"/>
                <a:cs typeface="OCR A Std"/>
              </a:rPr>
              <a:t>scala.math.random</a:t>
            </a:r>
            <a:endParaRPr sz="1400">
              <a:latin typeface="OCR A Std"/>
              <a:cs typeface="OCR A Std"/>
            </a:endParaRPr>
          </a:p>
          <a:p>
            <a:pPr marL="12700">
              <a:lnSpc>
                <a:spcPts val="16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import </a:t>
            </a:r>
            <a:r>
              <a:rPr sz="1400" spc="-175" dirty="0">
                <a:solidFill>
                  <a:srgbClr val="555555"/>
                </a:solidFill>
                <a:latin typeface="OCR A Std"/>
                <a:cs typeface="OCR A Std"/>
              </a:rPr>
              <a:t>org.apache.spark._</a:t>
            </a:r>
            <a:endParaRPr sz="1400">
              <a:latin typeface="OCR A Std"/>
              <a:cs typeface="OCR A Std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9988"/>
                </a:solidFill>
                <a:latin typeface="Orator Std"/>
                <a:cs typeface="Orator Std"/>
              </a:rPr>
              <a:t>/** Computes an approximation to pi */</a:t>
            </a:r>
            <a:endParaRPr sz="1400">
              <a:latin typeface="Orator Std"/>
              <a:cs typeface="Orator Std"/>
            </a:endParaRPr>
          </a:p>
          <a:p>
            <a:pPr marL="12700">
              <a:lnSpc>
                <a:spcPts val="16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object </a:t>
            </a:r>
            <a:r>
              <a:rPr sz="1400" b="1" dirty="0">
                <a:solidFill>
                  <a:srgbClr val="455588"/>
                </a:solidFill>
                <a:latin typeface="Prestige Elite Std"/>
                <a:cs typeface="Prestige Elite Std"/>
              </a:rPr>
              <a:t>SparkPi </a:t>
            </a: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{</a:t>
            </a:r>
            <a:endParaRPr sz="1400">
              <a:latin typeface="Prestige Elite Std"/>
              <a:cs typeface="Prestige Elite Std"/>
            </a:endParaRPr>
          </a:p>
          <a:p>
            <a:pPr marL="226695">
              <a:lnSpc>
                <a:spcPts val="16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def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mai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arg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: </a:t>
            </a:r>
            <a:r>
              <a:rPr sz="1400" b="1" spc="0" dirty="0">
                <a:solidFill>
                  <a:srgbClr val="455588"/>
                </a:solidFill>
                <a:latin typeface="Prestige Elite Std"/>
                <a:cs typeface="Prestige Elite Std"/>
              </a:rPr>
              <a:t>Arra</a:t>
            </a:r>
            <a:r>
              <a:rPr sz="1400" b="1" spc="-5" dirty="0">
                <a:solidFill>
                  <a:srgbClr val="455588"/>
                </a:solidFill>
                <a:latin typeface="Prestige Elite Std"/>
                <a:cs typeface="Prestige Elite Std"/>
              </a:rPr>
              <a:t>y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[</a:t>
            </a:r>
            <a:r>
              <a:rPr sz="1400" b="1" spc="0" dirty="0">
                <a:solidFill>
                  <a:srgbClr val="455588"/>
                </a:solidFill>
                <a:latin typeface="Prestige Elite Std"/>
                <a:cs typeface="Prestige Elite Std"/>
              </a:rPr>
              <a:t>Strin</a:t>
            </a:r>
            <a:r>
              <a:rPr sz="1400" b="1" spc="-5" dirty="0">
                <a:solidFill>
                  <a:srgbClr val="455588"/>
                </a:solidFill>
                <a:latin typeface="Prestige Elite Std"/>
                <a:cs typeface="Prestige Elite Std"/>
              </a:rPr>
              <a:t>g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]) {</a:t>
            </a:r>
            <a:endParaRPr sz="1400">
              <a:latin typeface="Prestige Elite Std"/>
              <a:cs typeface="Prestige Elite Std"/>
            </a:endParaRPr>
          </a:p>
          <a:p>
            <a:pPr marL="440690" marR="762000">
              <a:lnSpc>
                <a:spcPts val="1600"/>
              </a:lnSpc>
              <a:spcBef>
                <a:spcPts val="40"/>
              </a:spcBef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val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conf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= new </a:t>
            </a:r>
            <a:r>
              <a:rPr sz="1400" b="1" spc="0" dirty="0">
                <a:solidFill>
                  <a:srgbClr val="455588"/>
                </a:solidFill>
                <a:latin typeface="Prestige Elite Std"/>
                <a:cs typeface="Prestige Elite Std"/>
              </a:rPr>
              <a:t>SparkCon</a:t>
            </a:r>
            <a:r>
              <a:rPr sz="1400" b="1" spc="-5" dirty="0">
                <a:solidFill>
                  <a:srgbClr val="455588"/>
                </a:solidFill>
                <a:latin typeface="Prestige Elite Std"/>
                <a:cs typeface="Prestige Elite Std"/>
              </a:rPr>
              <a:t>f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()</a:t>
            </a:r>
            <a:r>
              <a:rPr sz="1400" b="1" spc="-5" dirty="0">
                <a:solidFill>
                  <a:srgbClr val="323332"/>
                </a:solidFill>
                <a:latin typeface="Prestige Elite Std"/>
                <a:cs typeface="Prestige Elite Std"/>
              </a:rPr>
              <a:t>.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setAppNam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</a:t>
            </a:r>
            <a:r>
              <a:rPr sz="1400" spc="-175" dirty="0">
                <a:solidFill>
                  <a:srgbClr val="DD2244"/>
                </a:solidFill>
                <a:latin typeface="OCR A Std"/>
                <a:cs typeface="OCR A Std"/>
              </a:rPr>
              <a:t>"Spark</a:t>
            </a:r>
            <a:r>
              <a:rPr sz="1400" spc="-170" dirty="0">
                <a:solidFill>
                  <a:srgbClr val="DD2244"/>
                </a:solidFill>
                <a:latin typeface="OCR A Std"/>
                <a:cs typeface="OCR A Std"/>
              </a:rPr>
              <a:t> </a:t>
            </a:r>
            <a:r>
              <a:rPr sz="1400" spc="-175" dirty="0">
                <a:solidFill>
                  <a:srgbClr val="DD2244"/>
                </a:solidFill>
                <a:latin typeface="OCR A Std"/>
                <a:cs typeface="OCR A Std"/>
              </a:rPr>
              <a:t>Pi</a:t>
            </a:r>
            <a:r>
              <a:rPr sz="1400" spc="-180" dirty="0">
                <a:solidFill>
                  <a:srgbClr val="DD2244"/>
                </a:solidFill>
                <a:latin typeface="OCR A Std"/>
                <a:cs typeface="OCR A Std"/>
              </a:rPr>
              <a:t>"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) val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spark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= new </a:t>
            </a:r>
            <a:r>
              <a:rPr sz="1400" b="1" spc="0" dirty="0">
                <a:solidFill>
                  <a:srgbClr val="455588"/>
                </a:solidFill>
                <a:latin typeface="Prestige Elite Std"/>
                <a:cs typeface="Prestige Elite Std"/>
              </a:rPr>
              <a:t>SparkContex</a:t>
            </a:r>
            <a:r>
              <a:rPr sz="1400" b="1" spc="-5" dirty="0">
                <a:solidFill>
                  <a:srgbClr val="455588"/>
                </a:solidFill>
                <a:latin typeface="Prestige Elite Std"/>
                <a:cs typeface="Prestige Elite Std"/>
              </a:rPr>
              <a:t>t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con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f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)</a:t>
            </a:r>
            <a:endParaRPr sz="1400">
              <a:latin typeface="Prestige Elite Std"/>
              <a:cs typeface="Prestige Elite Std"/>
            </a:endParaRPr>
          </a:p>
          <a:p>
            <a:pPr>
              <a:lnSpc>
                <a:spcPts val="1400"/>
              </a:lnSpc>
              <a:spcBef>
                <a:spcPts val="80"/>
              </a:spcBef>
            </a:pPr>
            <a:endParaRPr sz="1400"/>
          </a:p>
          <a:p>
            <a:pPr marL="44069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val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slices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= if (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arg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.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length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&gt; </a:t>
            </a:r>
            <a:r>
              <a:rPr sz="1400" spc="-175" dirty="0">
                <a:solidFill>
                  <a:srgbClr val="009999"/>
                </a:solidFill>
                <a:latin typeface="OCR A Std"/>
                <a:cs typeface="OCR A Std"/>
              </a:rPr>
              <a:t>0</a:t>
            </a:r>
            <a:r>
              <a:rPr sz="1400" b="1" spc="-175" dirty="0">
                <a:solidFill>
                  <a:srgbClr val="323332"/>
                </a:solidFill>
                <a:latin typeface="Prestige Elite Std"/>
                <a:cs typeface="Prestige Elite Std"/>
              </a:rPr>
              <a:t>)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arg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</a:t>
            </a:r>
            <a:r>
              <a:rPr sz="1400" spc="-175" dirty="0">
                <a:solidFill>
                  <a:srgbClr val="009999"/>
                </a:solidFill>
                <a:latin typeface="OCR A Std"/>
                <a:cs typeface="OCR A Std"/>
              </a:rPr>
              <a:t>0</a:t>
            </a:r>
            <a:r>
              <a:rPr sz="1400" b="1" spc="-175" dirty="0">
                <a:solidFill>
                  <a:srgbClr val="323332"/>
                </a:solidFill>
                <a:latin typeface="Prestige Elite Std"/>
                <a:cs typeface="Prestige Elite Std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Prestige Elite Std"/>
                <a:cs typeface="Prestige Elite Std"/>
              </a:rPr>
              <a:t>.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toInt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else </a:t>
            </a:r>
            <a:r>
              <a:rPr sz="1400" spc="-175" dirty="0">
                <a:solidFill>
                  <a:srgbClr val="009999"/>
                </a:solidFill>
                <a:latin typeface="OCR A Std"/>
                <a:cs typeface="OCR A Std"/>
              </a:rPr>
              <a:t>2</a:t>
            </a:r>
            <a:endParaRPr sz="1400">
              <a:latin typeface="OCR A Std"/>
              <a:cs typeface="OCR A Std"/>
            </a:endParaRPr>
          </a:p>
          <a:p>
            <a:pPr marL="440690">
              <a:lnSpc>
                <a:spcPts val="16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val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n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= </a:t>
            </a:r>
            <a:r>
              <a:rPr sz="1400" spc="-175" dirty="0">
                <a:solidFill>
                  <a:srgbClr val="009999"/>
                </a:solidFill>
                <a:latin typeface="OCR A Std"/>
                <a:cs typeface="OCR A Std"/>
              </a:rPr>
              <a:t>100000</a:t>
            </a:r>
            <a:r>
              <a:rPr sz="1400" spc="-170" dirty="0">
                <a:solidFill>
                  <a:srgbClr val="009999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*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slices</a:t>
            </a:r>
            <a:endParaRPr sz="1400">
              <a:latin typeface="OCR A Std"/>
              <a:cs typeface="OCR A Std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44069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val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count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=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spar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.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paralleliz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</a:t>
            </a:r>
            <a:r>
              <a:rPr sz="1400" spc="-175" dirty="0">
                <a:solidFill>
                  <a:srgbClr val="009999"/>
                </a:solidFill>
                <a:latin typeface="OCR A Std"/>
                <a:cs typeface="OCR A Std"/>
              </a:rPr>
              <a:t>1</a:t>
            </a:r>
            <a:r>
              <a:rPr sz="1400" spc="-165" dirty="0">
                <a:solidFill>
                  <a:srgbClr val="009999"/>
                </a:solidFill>
                <a:latin typeface="OCR A Std"/>
                <a:cs typeface="OCR A Std"/>
              </a:rPr>
              <a:t>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to</a:t>
            </a:r>
            <a:r>
              <a:rPr sz="1400" spc="-165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,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slice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)</a:t>
            </a:r>
            <a:r>
              <a:rPr sz="1400" b="1" spc="-5" dirty="0">
                <a:solidFill>
                  <a:srgbClr val="323332"/>
                </a:solidFill>
                <a:latin typeface="Prestige Elite Std"/>
                <a:cs typeface="Prestige Elite Std"/>
              </a:rPr>
              <a:t>.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map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{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i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=&gt;</a:t>
            </a:r>
            <a:endParaRPr sz="1400">
              <a:latin typeface="Prestige Elite Std"/>
              <a:cs typeface="Prestige Elite St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335" y="4596972"/>
            <a:ext cx="5371065" cy="1242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069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}</a:t>
            </a:r>
            <a:r>
              <a:rPr sz="1400" b="1" spc="-5" dirty="0">
                <a:solidFill>
                  <a:srgbClr val="323332"/>
                </a:solidFill>
                <a:latin typeface="Prestige Elite Std"/>
                <a:cs typeface="Prestige Elite Std"/>
              </a:rPr>
              <a:t>.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reduc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(_ + _)</a:t>
            </a:r>
            <a:endParaRPr sz="1400" dirty="0">
              <a:latin typeface="Prestige Elite Std"/>
              <a:cs typeface="Prestige Elite Std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40690" marR="12700">
              <a:lnSpc>
                <a:spcPts val="1600"/>
              </a:lnSpc>
            </a:pP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printl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n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</a:t>
            </a:r>
            <a:r>
              <a:rPr sz="1400" spc="-175" dirty="0">
                <a:solidFill>
                  <a:srgbClr val="DD2244"/>
                </a:solidFill>
                <a:latin typeface="OCR A Std"/>
                <a:cs typeface="OCR A Std"/>
              </a:rPr>
              <a:t>"Pi</a:t>
            </a:r>
            <a:r>
              <a:rPr sz="1400" spc="-170" dirty="0">
                <a:solidFill>
                  <a:srgbClr val="DD2244"/>
                </a:solidFill>
                <a:latin typeface="OCR A Std"/>
                <a:cs typeface="OCR A Std"/>
              </a:rPr>
              <a:t> </a:t>
            </a:r>
            <a:r>
              <a:rPr sz="1400" spc="-175" dirty="0">
                <a:solidFill>
                  <a:srgbClr val="DD2244"/>
                </a:solidFill>
                <a:latin typeface="OCR A Std"/>
                <a:cs typeface="OCR A Std"/>
              </a:rPr>
              <a:t>is</a:t>
            </a:r>
            <a:r>
              <a:rPr sz="1400" spc="-165" dirty="0">
                <a:solidFill>
                  <a:srgbClr val="DD2244"/>
                </a:solidFill>
                <a:latin typeface="OCR A Std"/>
                <a:cs typeface="OCR A Std"/>
              </a:rPr>
              <a:t> </a:t>
            </a:r>
            <a:r>
              <a:rPr sz="1400" spc="-175" dirty="0">
                <a:solidFill>
                  <a:srgbClr val="DD2244"/>
                </a:solidFill>
                <a:latin typeface="OCR A Std"/>
                <a:cs typeface="OCR A Std"/>
              </a:rPr>
              <a:t>roughly</a:t>
            </a:r>
            <a:r>
              <a:rPr sz="1400" spc="-170" dirty="0">
                <a:solidFill>
                  <a:srgbClr val="DD2244"/>
                </a:solidFill>
                <a:latin typeface="OCR A Std"/>
                <a:cs typeface="OCR A Std"/>
              </a:rPr>
              <a:t> </a:t>
            </a:r>
            <a:r>
              <a:rPr sz="1400" spc="-175" dirty="0">
                <a:solidFill>
                  <a:srgbClr val="DD2244"/>
                </a:solidFill>
                <a:latin typeface="OCR A Std"/>
                <a:cs typeface="OCR A Std"/>
              </a:rPr>
              <a:t>"</a:t>
            </a:r>
            <a:r>
              <a:rPr sz="1400" spc="-170" dirty="0">
                <a:solidFill>
                  <a:srgbClr val="DD2244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+ </a:t>
            </a:r>
            <a:r>
              <a:rPr sz="1400" spc="-175" dirty="0">
                <a:solidFill>
                  <a:srgbClr val="009999"/>
                </a:solidFill>
                <a:latin typeface="OCR A Std"/>
                <a:cs typeface="OCR A Std"/>
              </a:rPr>
              <a:t>4.0</a:t>
            </a:r>
            <a:r>
              <a:rPr sz="1400" spc="-170" dirty="0">
                <a:solidFill>
                  <a:srgbClr val="009999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*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count</a:t>
            </a:r>
            <a:r>
              <a:rPr sz="1400" spc="-170" dirty="0">
                <a:solidFill>
                  <a:srgbClr val="323332"/>
                </a:solidFill>
                <a:latin typeface="OCR A Std"/>
                <a:cs typeface="OCR A Std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/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n</a:t>
            </a:r>
            <a:r>
              <a:rPr sz="1400" b="1" spc="-175" dirty="0">
                <a:solidFill>
                  <a:srgbClr val="323332"/>
                </a:solidFill>
                <a:latin typeface="Prestige Elite Std"/>
                <a:cs typeface="Prestige Elite Std"/>
              </a:rPr>
              <a:t>) 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spar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k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.</a:t>
            </a:r>
            <a:r>
              <a:rPr sz="1400" spc="-175" dirty="0">
                <a:solidFill>
                  <a:srgbClr val="323332"/>
                </a:solidFill>
                <a:latin typeface="OCR A Std"/>
                <a:cs typeface="OCR A Std"/>
              </a:rPr>
              <a:t>sto</a:t>
            </a:r>
            <a:r>
              <a:rPr sz="1400" spc="-180" dirty="0">
                <a:solidFill>
                  <a:srgbClr val="323332"/>
                </a:solidFill>
                <a:latin typeface="OCR A Std"/>
                <a:cs typeface="OCR A Std"/>
              </a:rPr>
              <a:t>p</a:t>
            </a:r>
            <a:r>
              <a:rPr sz="1400" b="1" spc="0" dirty="0">
                <a:solidFill>
                  <a:srgbClr val="323332"/>
                </a:solidFill>
                <a:latin typeface="Prestige Elite Std"/>
                <a:cs typeface="Prestige Elite Std"/>
              </a:rPr>
              <a:t>()</a:t>
            </a:r>
            <a:endParaRPr sz="1400" dirty="0">
              <a:latin typeface="Prestige Elite Std"/>
              <a:cs typeface="Prestige Elite Std"/>
            </a:endParaRPr>
          </a:p>
          <a:p>
            <a:pPr marL="226695">
              <a:lnSpc>
                <a:spcPts val="156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}</a:t>
            </a:r>
            <a:endParaRPr sz="1400" dirty="0">
              <a:latin typeface="Prestige Elite Std"/>
              <a:cs typeface="Prestige Elite Std"/>
            </a:endParaRPr>
          </a:p>
          <a:p>
            <a:pPr marL="12700">
              <a:lnSpc>
                <a:spcPts val="1600"/>
              </a:lnSpc>
            </a:pPr>
            <a:r>
              <a:rPr sz="1400" b="1" dirty="0">
                <a:solidFill>
                  <a:srgbClr val="323332"/>
                </a:solidFill>
                <a:latin typeface="Prestige Elite Std"/>
                <a:cs typeface="Prestige Elite Std"/>
              </a:rPr>
              <a:t>}</a:t>
            </a:r>
            <a:endParaRPr sz="1400" dirty="0">
              <a:latin typeface="Prestige Elite Std"/>
              <a:cs typeface="Prestige Elite St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5" dirty="0">
                <a:latin typeface="Gill Sans MT"/>
                <a:cs typeface="Gill Sans MT"/>
              </a:rPr>
              <a:t>Ex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Estimate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</a:t>
            </a:r>
            <a:r>
              <a:rPr sz="2200" i="1" spc="-5" dirty="0">
                <a:latin typeface="Gill Sans MT"/>
                <a:cs typeface="Gill Sans MT"/>
              </a:rPr>
              <a:t>i</a:t>
            </a:r>
            <a:endParaRPr sz="22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55586"/>
              </p:ext>
            </p:extLst>
          </p:nvPr>
        </p:nvGraphicFramePr>
        <p:xfrm>
          <a:off x="1633902" y="3997994"/>
          <a:ext cx="4426938" cy="64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val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x</a:t>
                      </a:r>
                      <a:r>
                        <a:rPr sz="1400" spc="-17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=</a:t>
                      </a:r>
                      <a:endParaRPr sz="1400">
                        <a:latin typeface="Prestige Elite Std"/>
                        <a:cs typeface="Prestige Elite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random</a:t>
                      </a:r>
                      <a:r>
                        <a:rPr sz="1400" spc="-17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* 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OCR A Std"/>
                          <a:cs typeface="OCR A Std"/>
                        </a:rPr>
                        <a:t>2</a:t>
                      </a:r>
                      <a:endParaRPr sz="1400">
                        <a:latin typeface="OCR A Std"/>
                        <a:cs typeface="OCR A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-</a:t>
                      </a:r>
                      <a:endParaRPr sz="1400">
                        <a:latin typeface="Prestige Elite Std"/>
                        <a:cs typeface="Prestige Elite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OCR A Std"/>
                          <a:cs typeface="OCR A Std"/>
                        </a:rPr>
                        <a:t>1</a:t>
                      </a:r>
                      <a:endParaRPr sz="1400">
                        <a:latin typeface="OCR A Std"/>
                        <a:cs typeface="OCR A St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val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y</a:t>
                      </a:r>
                      <a:r>
                        <a:rPr sz="1400" spc="-17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=</a:t>
                      </a:r>
                      <a:endParaRPr sz="1400" dirty="0">
                        <a:latin typeface="Prestige Elite Std"/>
                        <a:cs typeface="Prestige Elite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random</a:t>
                      </a:r>
                      <a:r>
                        <a:rPr sz="1400" spc="-17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* 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OCR A Std"/>
                          <a:cs typeface="OCR A Std"/>
                        </a:rPr>
                        <a:t>2</a:t>
                      </a:r>
                      <a:endParaRPr sz="1400">
                        <a:latin typeface="OCR A Std"/>
                        <a:cs typeface="OCR A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-</a:t>
                      </a:r>
                      <a:endParaRPr sz="1400">
                        <a:latin typeface="Prestige Elite Std"/>
                        <a:cs typeface="Prestige Elite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OCR A Std"/>
                          <a:cs typeface="OCR A Std"/>
                        </a:rPr>
                        <a:t>1</a:t>
                      </a:r>
                      <a:endParaRPr sz="1400">
                        <a:latin typeface="OCR A Std"/>
                        <a:cs typeface="OCR A St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if (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x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*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x</a:t>
                      </a:r>
                      <a:endParaRPr sz="1400" dirty="0">
                        <a:latin typeface="OCR A Std"/>
                        <a:cs typeface="OCR A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+ 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y</a:t>
                      </a: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*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y</a:t>
                      </a:r>
                      <a:r>
                        <a:rPr sz="1400" spc="-170" dirty="0">
                          <a:solidFill>
                            <a:srgbClr val="323332"/>
                          </a:solidFill>
                          <a:latin typeface="OCR A Std"/>
                          <a:cs typeface="OCR A Std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&lt; 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OCR A Std"/>
                          <a:cs typeface="OCR A Std"/>
                        </a:rPr>
                        <a:t>1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)</a:t>
                      </a:r>
                      <a:endParaRPr sz="1400">
                        <a:latin typeface="Prestige Elite Std"/>
                        <a:cs typeface="Prestige Elite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999"/>
                          </a:solidFill>
                          <a:latin typeface="OCR A Std"/>
                          <a:cs typeface="OCR A Std"/>
                        </a:rPr>
                        <a:t>1</a:t>
                      </a:r>
                      <a:endParaRPr sz="1400">
                        <a:latin typeface="OCR A Std"/>
                        <a:cs typeface="OCR A St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Prestige Elite Std"/>
                          <a:cs typeface="Prestige Elite Std"/>
                        </a:rPr>
                        <a:t>else </a:t>
                      </a:r>
                      <a:r>
                        <a:rPr sz="1400" dirty="0">
                          <a:solidFill>
                            <a:srgbClr val="009999"/>
                          </a:solidFill>
                          <a:latin typeface="OCR A Std"/>
                          <a:cs typeface="OCR A Std"/>
                        </a:rPr>
                        <a:t>0</a:t>
                      </a:r>
                      <a:endParaRPr sz="1400" dirty="0">
                        <a:latin typeface="OCR A Std"/>
                        <a:cs typeface="OCR A St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3900" y="1498600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1079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4679" y="14376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4335" y="1356649"/>
            <a:ext cx="333311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count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=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c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paralleliz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1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to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8652" y="1356649"/>
            <a:ext cx="109283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n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,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slice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s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1032" y="2499649"/>
            <a:ext cx="1519555" cy="920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045" algn="ctr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if (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x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*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x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+ 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y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*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y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reduc</a:t>
            </a:r>
            <a:r>
              <a:rPr sz="1400" spc="-5" dirty="0">
                <a:solidFill>
                  <a:srgbClr val="323332"/>
                </a:solidFill>
                <a:latin typeface="Courier New"/>
                <a:cs typeface="Courier New"/>
              </a:rPr>
              <a:t>e</a:t>
            </a:r>
            <a:r>
              <a:rPr sz="1400" b="1" spc="0" dirty="0">
                <a:solidFill>
                  <a:srgbClr val="323332"/>
                </a:solidFill>
                <a:latin typeface="Courier New"/>
                <a:cs typeface="Courier New"/>
              </a:rPr>
              <a:t>(_ + _)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1493" y="2499649"/>
            <a:ext cx="141287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&lt;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) </a:t>
            </a:r>
            <a:r>
              <a:rPr sz="1400" dirty="0">
                <a:solidFill>
                  <a:srgbClr val="009999"/>
                </a:solidFill>
                <a:latin typeface="Courier New"/>
                <a:cs typeface="Courier New"/>
              </a:rPr>
              <a:t>1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else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009999"/>
                </a:solidFill>
                <a:latin typeface="Courier New"/>
                <a:cs typeface="Courier New"/>
              </a:rPr>
              <a:t>0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5" dirty="0">
                <a:latin typeface="Gill Sans MT"/>
                <a:cs typeface="Gill Sans MT"/>
              </a:rPr>
              <a:t>Ex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Estimate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</a:t>
            </a:r>
            <a:r>
              <a:rPr sz="2200" i="1" spc="-5" dirty="0">
                <a:latin typeface="Gill Sans MT"/>
                <a:cs typeface="Gill Sans MT"/>
              </a:rPr>
              <a:t>i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83400" y="1206500"/>
            <a:ext cx="1485900" cy="584200"/>
          </a:xfrm>
          <a:custGeom>
            <a:avLst/>
            <a:gdLst/>
            <a:ahLst/>
            <a:cxnLst/>
            <a:rect l="l" t="t" r="r" b="b"/>
            <a:pathLst>
              <a:path w="1485900" h="584200">
                <a:moveTo>
                  <a:pt x="0" y="0"/>
                </a:moveTo>
                <a:lnTo>
                  <a:pt x="1485900" y="0"/>
                </a:lnTo>
                <a:lnTo>
                  <a:pt x="14859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68126" y="1278943"/>
            <a:ext cx="129730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ba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se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20" dirty="0">
                <a:solidFill>
                  <a:srgbClr val="FFFFFF"/>
                </a:solidFill>
                <a:latin typeface="Gill Sans MT"/>
                <a:cs typeface="Gill Sans MT"/>
              </a:rPr>
              <a:t>RDD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91199" y="22352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10794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1979" y="21742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0700" y="1943100"/>
            <a:ext cx="2413000" cy="584200"/>
          </a:xfrm>
          <a:custGeom>
            <a:avLst/>
            <a:gdLst/>
            <a:ahLst/>
            <a:cxnLst/>
            <a:rect l="l" t="t" r="r" b="b"/>
            <a:pathLst>
              <a:path w="2413000" h="584200">
                <a:moveTo>
                  <a:pt x="0" y="0"/>
                </a:moveTo>
                <a:lnTo>
                  <a:pt x="2413000" y="0"/>
                </a:lnTo>
                <a:lnTo>
                  <a:pt x="24130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55149" y="2017686"/>
            <a:ext cx="222186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600" i="1" spc="-6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ans</a:t>
            </a:r>
            <a:r>
              <a:rPr sz="2600" i="1" spc="-4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rmed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20" dirty="0">
                <a:solidFill>
                  <a:srgbClr val="FFFFFF"/>
                </a:solidFill>
                <a:latin typeface="Gill Sans MT"/>
                <a:cs typeface="Gill Sans MT"/>
              </a:rPr>
              <a:t>RDD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03900" y="3302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4679" y="32410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0700" y="3009900"/>
            <a:ext cx="965200" cy="584200"/>
          </a:xfrm>
          <a:custGeom>
            <a:avLst/>
            <a:gdLst/>
            <a:ahLst/>
            <a:cxnLst/>
            <a:rect l="l" t="t" r="r" b="b"/>
            <a:pathLst>
              <a:path w="965200" h="584200">
                <a:moveTo>
                  <a:pt x="0" y="0"/>
                </a:moveTo>
                <a:lnTo>
                  <a:pt x="965200" y="0"/>
                </a:lnTo>
                <a:lnTo>
                  <a:pt x="9652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65501" y="3089170"/>
            <a:ext cx="76517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ction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48745" y="5048198"/>
            <a:ext cx="1068186" cy="91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8589" y="5247117"/>
            <a:ext cx="843333" cy="51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7114" y="4898284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9346" y="5015304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1580" y="5132325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6863" y="4898283"/>
            <a:ext cx="1450820" cy="1235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3812" y="5249346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8200" y="4673660"/>
            <a:ext cx="5152143" cy="1496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10753" y="5395711"/>
            <a:ext cx="354330" cy="146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action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65848" y="5403079"/>
            <a:ext cx="311150" cy="146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6170" y="5054246"/>
            <a:ext cx="634365" cy="497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  <a:p>
            <a:pPr marL="134620">
              <a:lnSpc>
                <a:spcPts val="919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  <a:p>
            <a:pPr marL="257175">
              <a:lnSpc>
                <a:spcPts val="919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  <a:p>
            <a:pPr marL="379095">
              <a:lnSpc>
                <a:spcPts val="919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33568" y="5400525"/>
            <a:ext cx="875030" cy="146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transformations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98332" y="1794105"/>
          <a:ext cx="2504836" cy="74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map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{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=&gt;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x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random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* 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- </a:t>
                      </a: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random</a:t>
                      </a:r>
                      <a:r>
                        <a:rPr sz="1400" spc="-5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* </a:t>
                      </a:r>
                      <a:r>
                        <a:rPr sz="1400" spc="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- </a:t>
                      </a:r>
                      <a:r>
                        <a:rPr sz="1400" dirty="0">
                          <a:solidFill>
                            <a:srgbClr val="00999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3900" y="1498600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1079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4679" y="14376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4335" y="1356649"/>
            <a:ext cx="98615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</a:t>
            </a:r>
            <a:r>
              <a:rPr sz="1400" b="1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400" spc="0" dirty="0">
                <a:solidFill>
                  <a:srgbClr val="323332"/>
                </a:solidFill>
                <a:latin typeface="Courier New"/>
                <a:cs typeface="Courier New"/>
              </a:rPr>
              <a:t>count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1032" y="1798701"/>
            <a:ext cx="452755" cy="1163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380" marR="12700" indent="-107314" algn="just">
              <a:lnSpc>
                <a:spcPct val="1071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map </a:t>
            </a: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val val if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1032" y="3185449"/>
            <a:ext cx="559435" cy="23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r>
              <a:rPr sz="1400" dirty="0">
                <a:solidFill>
                  <a:srgbClr val="323332"/>
                </a:solidFill>
                <a:latin typeface="Courier New"/>
                <a:cs typeface="Courier New"/>
              </a:rPr>
              <a:t>redu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83400" y="1206500"/>
            <a:ext cx="1485900" cy="584200"/>
          </a:xfrm>
          <a:custGeom>
            <a:avLst/>
            <a:gdLst/>
            <a:ahLst/>
            <a:cxnLst/>
            <a:rect l="l" t="t" r="r" b="b"/>
            <a:pathLst>
              <a:path w="1485900" h="584200">
                <a:moveTo>
                  <a:pt x="0" y="0"/>
                </a:moveTo>
                <a:lnTo>
                  <a:pt x="1485900" y="0"/>
                </a:lnTo>
                <a:lnTo>
                  <a:pt x="14859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199" y="22352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10794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25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1979" y="21742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0700" y="1943100"/>
            <a:ext cx="2413000" cy="584200"/>
          </a:xfrm>
          <a:custGeom>
            <a:avLst/>
            <a:gdLst/>
            <a:ahLst/>
            <a:cxnLst/>
            <a:rect l="l" t="t" r="r" b="b"/>
            <a:pathLst>
              <a:path w="2413000" h="584200">
                <a:moveTo>
                  <a:pt x="0" y="0"/>
                </a:moveTo>
                <a:lnTo>
                  <a:pt x="2413000" y="0"/>
                </a:lnTo>
                <a:lnTo>
                  <a:pt x="24130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4679" y="32537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7220" y="3101870"/>
            <a:ext cx="6712584" cy="152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  <a:tabLst>
                <a:tab pos="5320665" algn="l"/>
              </a:tabLst>
            </a:pPr>
            <a:r>
              <a:rPr sz="2100" baseline="21825" dirty="0">
                <a:solidFill>
                  <a:srgbClr val="323332"/>
                </a:solidFill>
                <a:latin typeface="Courier New"/>
                <a:cs typeface="Courier New"/>
              </a:rPr>
              <a:t>ce	</a:t>
            </a: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ction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000" y="532643"/>
            <a:ext cx="3621404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5" dirty="0">
                <a:latin typeface="Gill Sans MT"/>
                <a:cs typeface="Gill Sans MT"/>
              </a:rPr>
              <a:t>Ex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Estimate</a:t>
            </a:r>
            <a:r>
              <a:rPr sz="2200" i="1" spc="-5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P</a:t>
            </a:r>
            <a:r>
              <a:rPr sz="2200" i="1" spc="-5" dirty="0">
                <a:latin typeface="Gill Sans MT"/>
                <a:cs typeface="Gill Sans MT"/>
              </a:rPr>
              <a:t>i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8126" y="1278943"/>
            <a:ext cx="129730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solidFill>
                  <a:srgbClr val="FFFFFF"/>
                </a:solidFill>
                <a:latin typeface="Gill Sans MT"/>
                <a:cs typeface="Gill Sans MT"/>
              </a:rPr>
              <a:t>ba</a:t>
            </a:r>
            <a:r>
              <a:rPr sz="2600" i="1" spc="-15" dirty="0">
                <a:solidFill>
                  <a:srgbClr val="FFFFFF"/>
                </a:solidFill>
                <a:latin typeface="Gill Sans MT"/>
                <a:cs typeface="Gill Sans MT"/>
              </a:rPr>
              <a:t>se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20" dirty="0">
                <a:solidFill>
                  <a:srgbClr val="FFFFFF"/>
                </a:solidFill>
                <a:latin typeface="Gill Sans MT"/>
                <a:cs typeface="Gill Sans MT"/>
              </a:rPr>
              <a:t>RDD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5149" y="2017686"/>
            <a:ext cx="222186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600" i="1" spc="-6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ans</a:t>
            </a:r>
            <a:r>
              <a:rPr sz="2600" i="1" spc="-4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600" i="1" spc="0" dirty="0">
                <a:solidFill>
                  <a:srgbClr val="FFFFFF"/>
                </a:solidFill>
                <a:latin typeface="Gill Sans MT"/>
                <a:cs typeface="Gill Sans MT"/>
              </a:rPr>
              <a:t>rmed</a:t>
            </a:r>
            <a:r>
              <a:rPr sz="2600" i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00" i="1" spc="-20" dirty="0">
                <a:solidFill>
                  <a:srgbClr val="FFFFFF"/>
                </a:solidFill>
                <a:latin typeface="Gill Sans MT"/>
                <a:cs typeface="Gill Sans MT"/>
              </a:rPr>
              <a:t>RDD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48745" y="5048198"/>
            <a:ext cx="1068186" cy="91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8589" y="5247117"/>
            <a:ext cx="843333" cy="51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7114" y="4898284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69346" y="5015304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1580" y="5132325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6863" y="4898283"/>
            <a:ext cx="1450820" cy="1235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3812" y="5249346"/>
            <a:ext cx="860926" cy="51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8200" y="4673660"/>
            <a:ext cx="5152143" cy="1496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10753" y="5395711"/>
            <a:ext cx="354330" cy="146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action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65848" y="5403079"/>
            <a:ext cx="311150" cy="146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6170" y="5054246"/>
            <a:ext cx="634365" cy="497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  <a:p>
            <a:pPr marL="134620">
              <a:lnSpc>
                <a:spcPts val="919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  <a:p>
            <a:pPr marL="257175">
              <a:lnSpc>
                <a:spcPts val="919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  <a:p>
            <a:pPr marL="379095">
              <a:lnSpc>
                <a:spcPts val="919"/>
              </a:lnSpc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RDD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3568" y="5400525"/>
            <a:ext cx="875030" cy="146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transformations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90700" y="2997200"/>
            <a:ext cx="6578600" cy="1625600"/>
          </a:xfrm>
          <a:custGeom>
            <a:avLst/>
            <a:gdLst/>
            <a:ahLst/>
            <a:cxnLst/>
            <a:rect l="l" t="t" r="r" b="b"/>
            <a:pathLst>
              <a:path w="6578600" h="1625600">
                <a:moveTo>
                  <a:pt x="0" y="0"/>
                </a:moveTo>
                <a:lnTo>
                  <a:pt x="6578600" y="0"/>
                </a:lnTo>
                <a:lnTo>
                  <a:pt x="65786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68165" y="3247429"/>
            <a:ext cx="6011545" cy="1082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Checkpo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nt:</a:t>
            </a:r>
            <a:endParaRPr sz="3600">
              <a:latin typeface="Gill Sans MT"/>
              <a:cs typeface="Gill Sans MT"/>
            </a:endParaRPr>
          </a:p>
          <a:p>
            <a:pPr marL="12700">
              <a:lnSpc>
                <a:spcPts val="4100"/>
              </a:lnSpc>
            </a:pP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hat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est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-25" dirty="0">
                <a:solidFill>
                  <a:srgbClr val="FFFFFF"/>
                </a:solidFill>
                <a:latin typeface="Gill Sans MT"/>
                <a:cs typeface="Gill Sans MT"/>
              </a:rPr>
              <a:t>mate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ou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get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6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endParaRPr sz="3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5" dirty="0">
                <a:latin typeface="Gill Sans MT"/>
                <a:cs typeface="Gill Sans MT"/>
              </a:rPr>
              <a:t>Ex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0" dirty="0">
                <a:latin typeface="Gill Sans MT"/>
                <a:cs typeface="Gill Sans MT"/>
              </a:rPr>
              <a:t>K-Means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631" y="1408907"/>
            <a:ext cx="6583045" cy="236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3000" spc="-25" dirty="0">
                <a:latin typeface="Gill Sans MT"/>
                <a:cs typeface="Gill Sans MT"/>
              </a:rPr>
              <a:t>Next,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180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360" dirty="0">
                <a:solidFill>
                  <a:srgbClr val="0433FF"/>
                </a:solidFill>
                <a:latin typeface="Gill Sans MT"/>
                <a:cs typeface="Gill Sans MT"/>
              </a:rPr>
              <a:t>-</a:t>
            </a:r>
            <a:r>
              <a:rPr sz="2300" b="1" spc="130" dirty="0">
                <a:solidFill>
                  <a:srgbClr val="0433FF"/>
                </a:solidFill>
                <a:latin typeface="Gill Sans MT"/>
                <a:cs typeface="Gill Sans MT"/>
              </a:rPr>
              <a:t>Me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125" dirty="0">
                <a:solidFill>
                  <a:srgbClr val="0433FF"/>
                </a:solidFill>
                <a:latin typeface="Gill Sans MT"/>
                <a:cs typeface="Gill Sans MT"/>
              </a:rPr>
              <a:t>s</a:t>
            </a:r>
            <a:r>
              <a:rPr sz="2300" b="1" spc="19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cl</a:t>
            </a:r>
            <a:r>
              <a:rPr sz="3000" spc="-15" dirty="0">
                <a:latin typeface="Gill Sans MT"/>
                <a:cs typeface="Gill Sans MT"/>
              </a:rPr>
              <a:t>uster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of </a:t>
            </a:r>
            <a:r>
              <a:rPr sz="3000" spc="-75" dirty="0">
                <a:latin typeface="Gill Sans MT"/>
                <a:cs typeface="Gill Sans MT"/>
              </a:rPr>
              <a:t>v</a:t>
            </a:r>
            <a:r>
              <a:rPr sz="3000" spc="-15" dirty="0">
                <a:latin typeface="Gill Sans MT"/>
                <a:cs typeface="Gill Sans MT"/>
              </a:rPr>
              <a:t>ector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ues: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cp	../data/examples-data/kmeans_data.txt</a:t>
            </a:r>
            <a:r>
              <a:rPr sz="1800" spc="-10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./bin/run-example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SparkKMeans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kmeans_data.txt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3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Based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3392" y="2812058"/>
            <a:ext cx="57467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0.01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9295" y="2812058"/>
            <a:ext cx="71183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local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8631" y="5892007"/>
            <a:ext cx="7915275" cy="951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ease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code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2413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examples/src/main/scala/org/apache/spark/examples/SparkKMeans.scala</a:t>
            </a:r>
            <a:endParaRPr sz="15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45931" y="3998615"/>
          <a:ext cx="1559877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0.2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9.2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latin typeface="Gill Sans MT"/>
                <a:cs typeface="Gill Sans MT"/>
              </a:rPr>
              <a:t>S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204" dirty="0">
                <a:latin typeface="Gill Sans MT"/>
                <a:cs typeface="Gill Sans MT"/>
              </a:rPr>
              <a:t>k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75" dirty="0">
                <a:latin typeface="Gill Sans MT"/>
                <a:cs typeface="Gill Sans MT"/>
              </a:rPr>
              <a:t>Ex</a:t>
            </a:r>
            <a:r>
              <a:rPr sz="2200" b="1" spc="110" dirty="0">
                <a:latin typeface="Gill Sans MT"/>
                <a:cs typeface="Gill Sans MT"/>
              </a:rPr>
              <a:t>a</a:t>
            </a:r>
            <a:r>
              <a:rPr sz="2200" b="1" spc="60" dirty="0">
                <a:latin typeface="Gill Sans MT"/>
                <a:cs typeface="Gill Sans MT"/>
              </a:rPr>
              <a:t>m</a:t>
            </a:r>
            <a:r>
              <a:rPr sz="2200" b="1" spc="114" dirty="0">
                <a:latin typeface="Gill Sans MT"/>
                <a:cs typeface="Gill Sans MT"/>
              </a:rPr>
              <a:t>p</a:t>
            </a:r>
            <a:r>
              <a:rPr sz="2200" b="1" spc="70" dirty="0">
                <a:latin typeface="Gill Sans MT"/>
                <a:cs typeface="Gill Sans MT"/>
              </a:rPr>
              <a:t>l</a:t>
            </a:r>
            <a:r>
              <a:rPr sz="2200" b="1" spc="95" dirty="0">
                <a:latin typeface="Gill Sans MT"/>
                <a:cs typeface="Gill Sans MT"/>
              </a:rPr>
              <a:t>e</a:t>
            </a:r>
            <a:r>
              <a:rPr sz="2200" b="1" spc="120" dirty="0">
                <a:latin typeface="Gill Sans MT"/>
                <a:cs typeface="Gill Sans MT"/>
              </a:rPr>
              <a:t>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i="1" spc="-80" dirty="0">
                <a:latin typeface="Gill Sans MT"/>
                <a:cs typeface="Gill Sans MT"/>
              </a:rPr>
              <a:t>P</a:t>
            </a:r>
            <a:r>
              <a:rPr sz="2200" i="1" spc="0" dirty="0">
                <a:latin typeface="Gill Sans MT"/>
                <a:cs typeface="Gill Sans MT"/>
              </a:rPr>
              <a:t>a</a:t>
            </a:r>
            <a:r>
              <a:rPr sz="2200" i="1" spc="-45" dirty="0">
                <a:latin typeface="Gill Sans MT"/>
                <a:cs typeface="Gill Sans MT"/>
              </a:rPr>
              <a:t>g</a:t>
            </a:r>
            <a:r>
              <a:rPr sz="2200" i="1" spc="-15" dirty="0">
                <a:latin typeface="Gill Sans MT"/>
                <a:cs typeface="Gill Sans MT"/>
              </a:rPr>
              <a:t>eRank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631" y="1408907"/>
            <a:ext cx="7982584" cy="236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13360">
              <a:lnSpc>
                <a:spcPts val="3500"/>
              </a:lnSpc>
            </a:pPr>
            <a:r>
              <a:rPr sz="3000" spc="-25" dirty="0">
                <a:latin typeface="Gill Sans MT"/>
                <a:cs typeface="Gill Sans MT"/>
              </a:rPr>
              <a:t>Next,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8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us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ng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2300" b="1" spc="20" dirty="0">
                <a:solidFill>
                  <a:srgbClr val="0433FF"/>
                </a:solidFill>
                <a:latin typeface="Gill Sans MT"/>
                <a:cs typeface="Gill Sans MT"/>
              </a:rPr>
              <a:t>P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60" dirty="0">
                <a:solidFill>
                  <a:srgbClr val="0433FF"/>
                </a:solidFill>
                <a:latin typeface="Gill Sans MT"/>
                <a:cs typeface="Gill Sans MT"/>
              </a:rPr>
              <a:t>ge</a:t>
            </a:r>
            <a:r>
              <a:rPr sz="2300" b="1" spc="220" dirty="0">
                <a:solidFill>
                  <a:srgbClr val="0433FF"/>
                </a:solidFill>
                <a:latin typeface="Gill Sans MT"/>
                <a:cs typeface="Gill Sans MT"/>
              </a:rPr>
              <a:t>R</a:t>
            </a:r>
            <a:r>
              <a:rPr sz="2300" b="1" spc="114" dirty="0">
                <a:solidFill>
                  <a:srgbClr val="0433FF"/>
                </a:solidFill>
                <a:latin typeface="Gill Sans MT"/>
                <a:cs typeface="Gill Sans MT"/>
              </a:rPr>
              <a:t>a</a:t>
            </a:r>
            <a:r>
              <a:rPr sz="2300" b="1" spc="120" dirty="0">
                <a:solidFill>
                  <a:srgbClr val="0433FF"/>
                </a:solidFill>
                <a:latin typeface="Gill Sans MT"/>
                <a:cs typeface="Gill Sans MT"/>
              </a:rPr>
              <a:t>n</a:t>
            </a:r>
            <a:r>
              <a:rPr sz="2300" b="1" spc="215" dirty="0">
                <a:solidFill>
                  <a:srgbClr val="0433FF"/>
                </a:solidFill>
                <a:latin typeface="Gill Sans MT"/>
                <a:cs typeface="Gill Sans MT"/>
              </a:rPr>
              <a:t>k</a:t>
            </a:r>
            <a:r>
              <a:rPr sz="2300" b="1" spc="190" dirty="0">
                <a:solidFill>
                  <a:srgbClr val="0433FF"/>
                </a:solidFill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rank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at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ps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gr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0" dirty="0">
                <a:latin typeface="Gill Sans MT"/>
                <a:cs typeface="Gill Sans MT"/>
              </a:rPr>
              <a:t>ph: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cp	../data/examples-data/pagerank_data.txt</a:t>
            </a:r>
            <a:r>
              <a:rPr sz="1800" spc="-10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.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7282815" algn="l"/>
              </a:tabLst>
            </a:pPr>
            <a:r>
              <a:rPr sz="1800" dirty="0">
                <a:solidFill>
                  <a:srgbClr val="323332"/>
                </a:solidFill>
                <a:latin typeface="Courier New"/>
                <a:cs typeface="Courier New"/>
              </a:rPr>
              <a:t>./bin/run-example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SparkPageRank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pagerank_data.txt</a:t>
            </a:r>
            <a:r>
              <a:rPr sz="1800" spc="-5" dirty="0">
                <a:solidFill>
                  <a:srgbClr val="323332"/>
                </a:solidFill>
                <a:latin typeface="Courier New"/>
                <a:cs typeface="Courier New"/>
              </a:rPr>
              <a:t> </a:t>
            </a:r>
            <a:r>
              <a:rPr sz="1800" spc="0" dirty="0">
                <a:solidFill>
                  <a:srgbClr val="323332"/>
                </a:solidFill>
                <a:latin typeface="Courier New"/>
                <a:cs typeface="Courier New"/>
              </a:rPr>
              <a:t>10	local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Based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on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data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set: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8631" y="5892007"/>
            <a:ext cx="8142605" cy="951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P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ease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0" dirty="0">
                <a:latin typeface="Gill Sans MT"/>
                <a:cs typeface="Gill Sans MT"/>
              </a:rPr>
              <a:t>er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sou</a:t>
            </a:r>
            <a:r>
              <a:rPr sz="3000" spc="-9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code</a:t>
            </a:r>
            <a:r>
              <a:rPr sz="3000" spc="-5" dirty="0">
                <a:latin typeface="Gill Sans MT"/>
                <a:cs typeface="Gill Sans MT"/>
              </a:rPr>
              <a:t> i</a:t>
            </a:r>
            <a:r>
              <a:rPr sz="3000" spc="0" dirty="0">
                <a:latin typeface="Gill Sans MT"/>
                <a:cs typeface="Gill Sans MT"/>
              </a:rPr>
              <a:t>n: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2413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examples/src/main/scala/org/apache/spark/examples/SparkPageRan</a:t>
            </a:r>
            <a:r>
              <a:rPr sz="1500" spc="-10" dirty="0">
                <a:latin typeface="Courier New"/>
                <a:cs typeface="Courier New"/>
              </a:rPr>
              <a:t>k</a:t>
            </a:r>
            <a:r>
              <a:rPr sz="1500" spc="0" dirty="0">
                <a:latin typeface="Courier New"/>
                <a:cs typeface="Courier New"/>
              </a:rPr>
              <a:t>.scala</a:t>
            </a:r>
            <a:endParaRPr sz="15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5931" y="3998615"/>
          <a:ext cx="462348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23332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00000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7619999"/>
          </a:xfrm>
          <a:custGeom>
            <a:avLst/>
            <a:gdLst/>
            <a:ahLst/>
            <a:cxnLst/>
            <a:rect l="l" t="t" r="r" b="b"/>
            <a:pathLst>
              <a:path w="10159999" h="7619999">
                <a:moveTo>
                  <a:pt x="0" y="0"/>
                </a:moveTo>
                <a:lnTo>
                  <a:pt x="10159999" y="0"/>
                </a:lnTo>
                <a:lnTo>
                  <a:pt x="10159999" y="7619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7619999"/>
          </a:xfrm>
          <a:custGeom>
            <a:avLst/>
            <a:gdLst/>
            <a:ahLst/>
            <a:cxnLst/>
            <a:rect l="l" t="t" r="r" b="b"/>
            <a:pathLst>
              <a:path h="7619999">
                <a:moveTo>
                  <a:pt x="0" y="76199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4240" y="3394161"/>
            <a:ext cx="6219190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0" b="1" spc="20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32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5000" b="1" spc="250" dirty="0">
                <a:solidFill>
                  <a:srgbClr val="FFFFFF"/>
                </a:solidFill>
                <a:latin typeface="Gill Sans MT"/>
                <a:cs typeface="Gill Sans MT"/>
              </a:rPr>
              <a:t>yi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5000" b="1" spc="8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29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000" b="1" spc="254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000" b="1" spc="19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5000" b="1" spc="1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5000" b="1" spc="2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000" b="1" spc="2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5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01" y="1578979"/>
            <a:ext cx="4608195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04</a:t>
            </a:r>
            <a:r>
              <a:rPr sz="3600" b="1" spc="25" dirty="0">
                <a:solidFill>
                  <a:srgbClr val="A6AAA9"/>
                </a:solidFill>
                <a:latin typeface="Gill Sans MT"/>
                <a:cs typeface="Gill Sans MT"/>
              </a:rPr>
              <a:t>: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55" dirty="0">
                <a:solidFill>
                  <a:srgbClr val="A6AAA9"/>
                </a:solidFill>
                <a:latin typeface="Gill Sans MT"/>
                <a:cs typeface="Gill Sans MT"/>
              </a:rPr>
              <a:t>D</a:t>
            </a: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210" dirty="0">
                <a:solidFill>
                  <a:srgbClr val="A6AAA9"/>
                </a:solidFill>
                <a:latin typeface="Gill Sans MT"/>
                <a:cs typeface="Gill Sans MT"/>
              </a:rPr>
              <a:t>t</a:t>
            </a:r>
            <a:r>
              <a:rPr sz="3600" b="1" spc="130" dirty="0">
                <a:solidFill>
                  <a:srgbClr val="A6AAA9"/>
                </a:solidFill>
                <a:latin typeface="Gill Sans MT"/>
                <a:cs typeface="Gill Sans MT"/>
              </a:rPr>
              <a:t>a</a:t>
            </a:r>
            <a:r>
              <a:rPr sz="3600" b="1" spc="65" dirty="0">
                <a:solidFill>
                  <a:srgbClr val="A6AAA9"/>
                </a:solidFill>
                <a:latin typeface="Gill Sans MT"/>
                <a:cs typeface="Gill Sans MT"/>
              </a:rPr>
              <a:t> </a:t>
            </a:r>
            <a:r>
              <a:rPr sz="3600" b="1" spc="-114" dirty="0">
                <a:solidFill>
                  <a:srgbClr val="A6AAA9"/>
                </a:solidFill>
                <a:latin typeface="Gill Sans MT"/>
                <a:cs typeface="Gill Sans MT"/>
              </a:rPr>
              <a:t>W</a:t>
            </a:r>
            <a:r>
              <a:rPr sz="3600" b="1" spc="14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105" dirty="0">
                <a:solidFill>
                  <a:srgbClr val="A6AAA9"/>
                </a:solidFill>
                <a:latin typeface="Gill Sans MT"/>
                <a:cs typeface="Gill Sans MT"/>
              </a:rPr>
              <a:t>r</a:t>
            </a:r>
            <a:r>
              <a:rPr sz="3600" b="1" spc="200" dirty="0">
                <a:solidFill>
                  <a:srgbClr val="A6AAA9"/>
                </a:solidFill>
                <a:latin typeface="Gill Sans MT"/>
                <a:cs typeface="Gill Sans MT"/>
              </a:rPr>
              <a:t>kfl</a:t>
            </a:r>
            <a:r>
              <a:rPr sz="3600" b="1" spc="90" dirty="0">
                <a:solidFill>
                  <a:srgbClr val="A6AAA9"/>
                </a:solidFill>
                <a:latin typeface="Gill Sans MT"/>
                <a:cs typeface="Gill Sans MT"/>
              </a:rPr>
              <a:t>o</a:t>
            </a:r>
            <a:r>
              <a:rPr sz="3600" b="1" spc="215" dirty="0">
                <a:solidFill>
                  <a:srgbClr val="A6AAA9"/>
                </a:solidFill>
                <a:latin typeface="Gill Sans MT"/>
                <a:cs typeface="Gill Sans MT"/>
              </a:rPr>
              <a:t>ws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01" y="6331901"/>
            <a:ext cx="364299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1324" y="1390079"/>
            <a:ext cx="68948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0" dirty="0">
                <a:latin typeface="Gill Sans MT"/>
                <a:cs typeface="Gill Sans MT"/>
              </a:rPr>
              <a:t>Aga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un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90" dirty="0">
                <a:latin typeface="Gill Sans MT"/>
                <a:cs typeface="Gill Sans MT"/>
              </a:rPr>
              <a:t>k</a:t>
            </a:r>
            <a:r>
              <a:rPr sz="3000" spc="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var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ous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specia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zed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systems,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324" y="1859979"/>
            <a:ext cx="6878320" cy="2451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6675">
              <a:lnSpc>
                <a:spcPts val="3500"/>
              </a:lnSpc>
            </a:pPr>
            <a:r>
              <a:rPr sz="3000" spc="-15" dirty="0">
                <a:latin typeface="Gill Sans MT"/>
                <a:cs typeface="Gill Sans MT"/>
              </a:rPr>
              <a:t>Spark</a:t>
            </a:r>
            <a:r>
              <a:rPr sz="3000" spc="-245" dirty="0">
                <a:latin typeface="Gill Sans MT"/>
                <a:cs typeface="Gill Sans MT"/>
              </a:rPr>
              <a:t>’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g</a:t>
            </a:r>
            <a:r>
              <a:rPr sz="3000" spc="-15" dirty="0">
                <a:latin typeface="Gill Sans MT"/>
                <a:cs typeface="Gill Sans MT"/>
              </a:rPr>
              <a:t>oal</a:t>
            </a:r>
            <a:r>
              <a:rPr sz="3000" spc="-5" dirty="0">
                <a:latin typeface="Gill Sans MT"/>
                <a:cs typeface="Gill Sans MT"/>
              </a:rPr>
              <a:t> w</a:t>
            </a:r>
            <a:r>
              <a:rPr sz="3000" spc="-15" dirty="0">
                <a:latin typeface="Gill Sans MT"/>
                <a:cs typeface="Gill Sans MT"/>
              </a:rPr>
              <a:t>as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li</a:t>
            </a:r>
            <a:r>
              <a:rPr sz="3000" i="1" spc="-75" dirty="0">
                <a:latin typeface="Gill Sans MT"/>
                <a:cs typeface="Gill Sans MT"/>
              </a:rPr>
              <a:t>z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pReduce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 suppo</a:t>
            </a:r>
            <a:r>
              <a:rPr sz="3000" spc="45" dirty="0">
                <a:latin typeface="Gill Sans MT"/>
                <a:cs typeface="Gill Sans MT"/>
              </a:rPr>
              <a:t>r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45" dirty="0">
                <a:latin typeface="Gill Sans MT"/>
                <a:cs typeface="Gill Sans MT"/>
              </a:rPr>
              <a:t>a</a:t>
            </a:r>
            <a:r>
              <a:rPr sz="3000" spc="-15" dirty="0">
                <a:latin typeface="Gill Sans MT"/>
                <a:cs typeface="Gill Sans MT"/>
              </a:rPr>
              <a:t>pps</a:t>
            </a:r>
            <a:r>
              <a:rPr sz="3000" spc="-5" dirty="0">
                <a:latin typeface="Gill Sans MT"/>
                <a:cs typeface="Gill Sans MT"/>
              </a:rPr>
              <a:t> 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same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eng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ne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3500"/>
              </a:lnSpc>
            </a:pPr>
            <a:r>
              <a:rPr sz="3000" spc="-450" dirty="0">
                <a:latin typeface="Gill Sans MT"/>
                <a:cs typeface="Gill Sans MT"/>
              </a:rPr>
              <a:t>T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20" dirty="0">
                <a:latin typeface="Gill Sans MT"/>
                <a:cs typeface="Gill Sans MT"/>
              </a:rPr>
              <a:t>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easonab</a:t>
            </a:r>
            <a:r>
              <a:rPr sz="3000" spc="-30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y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sma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0" dirty="0">
                <a:latin typeface="Gill Sans MT"/>
                <a:cs typeface="Gill Sans MT"/>
              </a:rPr>
              <a:t>l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0" dirty="0">
                <a:latin typeface="Gill Sans MT"/>
                <a:cs typeface="Gill Sans MT"/>
              </a:rPr>
              <a:t>d</a:t>
            </a:r>
            <a:r>
              <a:rPr sz="3000" spc="-20" dirty="0">
                <a:latin typeface="Gill Sans MT"/>
                <a:cs typeface="Gill Sans MT"/>
              </a:rPr>
              <a:t>d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t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-15" dirty="0">
                <a:latin typeface="Gill Sans MT"/>
                <a:cs typeface="Gill Sans MT"/>
              </a:rPr>
              <a:t>ons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ll</a:t>
            </a:r>
            <a:r>
              <a:rPr sz="3000" spc="-50" dirty="0">
                <a:latin typeface="Gill Sans MT"/>
                <a:cs typeface="Gill Sans MT"/>
              </a:rPr>
              <a:t>o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15" dirty="0">
                <a:latin typeface="Gill Sans MT"/>
                <a:cs typeface="Gill Sans MT"/>
              </a:rPr>
              <a:t>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the </a:t>
            </a:r>
            <a:r>
              <a:rPr sz="3000" spc="-15" dirty="0">
                <a:latin typeface="Gill Sans MT"/>
                <a:cs typeface="Gill Sans MT"/>
              </a:rPr>
              <a:t>p</a:t>
            </a:r>
            <a:r>
              <a:rPr sz="3000" spc="-75" dirty="0">
                <a:latin typeface="Gill Sans MT"/>
                <a:cs typeface="Gill Sans MT"/>
              </a:rPr>
              <a:t>r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0" dirty="0">
                <a:latin typeface="Gill Sans MT"/>
                <a:cs typeface="Gill Sans MT"/>
              </a:rPr>
              <a:t>vi</a:t>
            </a:r>
            <a:r>
              <a:rPr sz="3000" spc="-15" dirty="0">
                <a:latin typeface="Gill Sans MT"/>
                <a:cs typeface="Gill Sans MT"/>
              </a:rPr>
              <a:t>ous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specia</a:t>
            </a:r>
            <a:r>
              <a:rPr sz="3000" spc="-5" dirty="0">
                <a:latin typeface="Gill Sans MT"/>
                <a:cs typeface="Gill Sans MT"/>
              </a:rPr>
              <a:t>li</a:t>
            </a:r>
            <a:r>
              <a:rPr sz="3000" spc="-15" dirty="0">
                <a:latin typeface="Gill Sans MT"/>
                <a:cs typeface="Gill Sans MT"/>
              </a:rPr>
              <a:t>zed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mode</a:t>
            </a:r>
            <a:r>
              <a:rPr sz="3000" spc="-5" dirty="0">
                <a:latin typeface="Gill Sans MT"/>
                <a:cs typeface="Gill Sans MT"/>
              </a:rPr>
              <a:t>l</a:t>
            </a:r>
            <a:r>
              <a:rPr sz="3000" spc="-15" dirty="0">
                <a:latin typeface="Gill Sans MT"/>
                <a:cs typeface="Gill Sans MT"/>
              </a:rPr>
              <a:t>s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be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0" dirty="0">
                <a:latin typeface="Gill Sans MT"/>
                <a:cs typeface="Gill Sans MT"/>
              </a:rPr>
              <a:t>exp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spc="-15" dirty="0">
                <a:latin typeface="Gill Sans MT"/>
                <a:cs typeface="Gill Sans MT"/>
              </a:rPr>
              <a:t>essed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wi</a:t>
            </a:r>
            <a:r>
              <a:rPr sz="3000" spc="0" dirty="0">
                <a:latin typeface="Gill Sans MT"/>
                <a:cs typeface="Gill Sans MT"/>
              </a:rPr>
              <a:t>th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spc="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Spark: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3423" y="4158865"/>
            <a:ext cx="2849880" cy="88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i="1" spc="-60" dirty="0">
                <a:latin typeface="Gill Sans MT"/>
                <a:cs typeface="Gill Sans MT"/>
              </a:rPr>
              <a:t>f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st</a:t>
            </a:r>
            <a:r>
              <a:rPr sz="3000" i="1" spc="-5" dirty="0">
                <a:latin typeface="Gill Sans MT"/>
                <a:cs typeface="Gill Sans MT"/>
              </a:rPr>
              <a:t> da</a:t>
            </a:r>
            <a:r>
              <a:rPr sz="3000" i="1" spc="-10" dirty="0">
                <a:latin typeface="Gill Sans MT"/>
                <a:cs typeface="Gill Sans MT"/>
              </a:rPr>
              <a:t>ta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0" dirty="0">
                <a:latin typeface="Gill Sans MT"/>
                <a:cs typeface="Gill Sans MT"/>
              </a:rPr>
              <a:t>s</a:t>
            </a:r>
            <a:r>
              <a:rPr sz="3000" i="1" spc="-5" dirty="0">
                <a:latin typeface="Gill Sans MT"/>
                <a:cs typeface="Gill Sans MT"/>
              </a:rPr>
              <a:t>ha</a:t>
            </a:r>
            <a:r>
              <a:rPr sz="3000" i="1" spc="50" dirty="0">
                <a:latin typeface="Gill Sans MT"/>
                <a:cs typeface="Gill Sans MT"/>
              </a:rPr>
              <a:t>r</a:t>
            </a:r>
            <a:r>
              <a:rPr sz="3000" i="1" spc="0" dirty="0">
                <a:latin typeface="Gill Sans MT"/>
                <a:cs typeface="Gill Sans MT"/>
              </a:rPr>
              <a:t>in</a:t>
            </a:r>
            <a:r>
              <a:rPr sz="3000" i="1" spc="-15" dirty="0">
                <a:latin typeface="Gill Sans MT"/>
                <a:cs typeface="Gill Sans MT"/>
              </a:rPr>
              <a:t>g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3423" y="4590665"/>
            <a:ext cx="2383790" cy="88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1800" indent="-419100">
              <a:lnSpc>
                <a:spcPct val="100000"/>
              </a:lnSpc>
              <a:buSzPct val="170000"/>
              <a:buFont typeface="Gill Sans MT"/>
              <a:buChar char="•"/>
              <a:tabLst>
                <a:tab pos="431800" algn="l"/>
              </a:tabLst>
            </a:pPr>
            <a:r>
              <a:rPr sz="3000" i="1" spc="-65" dirty="0">
                <a:latin typeface="Gill Sans MT"/>
                <a:cs typeface="Gill Sans MT"/>
              </a:rPr>
              <a:t>g</a:t>
            </a:r>
            <a:r>
              <a:rPr sz="3000" i="1" spc="0" dirty="0">
                <a:latin typeface="Gill Sans MT"/>
                <a:cs typeface="Gill Sans MT"/>
              </a:rPr>
              <a:t>en</a:t>
            </a:r>
            <a:r>
              <a:rPr sz="3000" i="1" spc="-15" dirty="0">
                <a:latin typeface="Gill Sans MT"/>
                <a:cs typeface="Gill Sans MT"/>
              </a:rPr>
              <a:t>e</a:t>
            </a:r>
            <a:r>
              <a:rPr sz="3000" i="1" spc="-70" dirty="0">
                <a:latin typeface="Gill Sans MT"/>
                <a:cs typeface="Gill Sans MT"/>
              </a:rPr>
              <a:t>r</a:t>
            </a:r>
            <a:r>
              <a:rPr sz="3000" i="1" spc="-5" dirty="0">
                <a:latin typeface="Gill Sans MT"/>
                <a:cs typeface="Gill Sans MT"/>
              </a:rPr>
              <a:t>a</a:t>
            </a:r>
            <a:r>
              <a:rPr sz="3000" i="1" spc="-10" dirty="0">
                <a:latin typeface="Gill Sans MT"/>
                <a:cs typeface="Gill Sans MT"/>
              </a:rPr>
              <a:t>l</a:t>
            </a:r>
            <a:r>
              <a:rPr sz="3000" i="1" spc="-5" dirty="0">
                <a:latin typeface="Gill Sans MT"/>
                <a:cs typeface="Gill Sans MT"/>
              </a:rPr>
              <a:t> </a:t>
            </a:r>
            <a:r>
              <a:rPr sz="3000" i="1" spc="-20" dirty="0">
                <a:latin typeface="Gill Sans MT"/>
                <a:cs typeface="Gill Sans MT"/>
              </a:rPr>
              <a:t>D</a:t>
            </a:r>
            <a:r>
              <a:rPr sz="3000" i="1" spc="-110" dirty="0">
                <a:latin typeface="Gill Sans MT"/>
                <a:cs typeface="Gill Sans MT"/>
              </a:rPr>
              <a:t>A</a:t>
            </a:r>
            <a:r>
              <a:rPr sz="3000" i="1" spc="0" dirty="0">
                <a:latin typeface="Gill Sans MT"/>
                <a:cs typeface="Gill Sans MT"/>
              </a:rPr>
              <a:t>Gs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12531" y="5571897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4459" y="4710729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5286" y="4710729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2506" y="5145662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2868" y="5145662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53232" y="5145662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4732" y="5659971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6414" y="5659971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4459" y="6106865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27067" y="6106865"/>
            <a:ext cx="1000346" cy="44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8471" y="5632787"/>
            <a:ext cx="808466" cy="243568"/>
          </a:xfrm>
          <a:custGeom>
            <a:avLst/>
            <a:gdLst/>
            <a:ahLst/>
            <a:cxnLst/>
            <a:rect l="l" t="t" r="r" b="b"/>
            <a:pathLst>
              <a:path w="808466" h="243568">
                <a:moveTo>
                  <a:pt x="687374" y="0"/>
                </a:moveTo>
                <a:lnTo>
                  <a:pt x="121091" y="0"/>
                </a:lnTo>
                <a:lnTo>
                  <a:pt x="106943" y="823"/>
                </a:lnTo>
                <a:lnTo>
                  <a:pt x="67745" y="12570"/>
                </a:lnTo>
                <a:lnTo>
                  <a:pt x="35330" y="36676"/>
                </a:lnTo>
                <a:lnTo>
                  <a:pt x="12177" y="71135"/>
                </a:lnTo>
                <a:lnTo>
                  <a:pt x="766" y="113943"/>
                </a:lnTo>
                <a:lnTo>
                  <a:pt x="0" y="129721"/>
                </a:lnTo>
                <a:lnTo>
                  <a:pt x="1787" y="144130"/>
                </a:lnTo>
                <a:lnTo>
                  <a:pt x="16493" y="183530"/>
                </a:lnTo>
                <a:lnTo>
                  <a:pt x="43097" y="215060"/>
                </a:lnTo>
                <a:lnTo>
                  <a:pt x="78872" y="235985"/>
                </a:lnTo>
                <a:lnTo>
                  <a:pt x="121091" y="243568"/>
                </a:lnTo>
                <a:lnTo>
                  <a:pt x="687378" y="243568"/>
                </a:lnTo>
                <a:lnTo>
                  <a:pt x="728286" y="236385"/>
                </a:lnTo>
                <a:lnTo>
                  <a:pt x="763237" y="216176"/>
                </a:lnTo>
                <a:lnTo>
                  <a:pt x="789753" y="184945"/>
                </a:lnTo>
                <a:lnTo>
                  <a:pt x="805354" y="144698"/>
                </a:lnTo>
                <a:lnTo>
                  <a:pt x="808466" y="113847"/>
                </a:lnTo>
                <a:lnTo>
                  <a:pt x="806679" y="99437"/>
                </a:lnTo>
                <a:lnTo>
                  <a:pt x="791972" y="60037"/>
                </a:lnTo>
                <a:lnTo>
                  <a:pt x="765368" y="28507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8471" y="5632787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09011" y="5673065"/>
            <a:ext cx="598805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M</a:t>
            </a:r>
            <a:r>
              <a:rPr sz="950" spc="-10" dirty="0">
                <a:latin typeface="Gill Sans MT"/>
                <a:cs typeface="Gill Sans MT"/>
              </a:rPr>
              <a:t>a</a:t>
            </a:r>
            <a:r>
              <a:rPr sz="950" spc="0" dirty="0">
                <a:latin typeface="Gill Sans MT"/>
                <a:cs typeface="Gill Sans MT"/>
              </a:rPr>
              <a:t>pReduce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6713" y="6903924"/>
            <a:ext cx="1594485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10" dirty="0">
                <a:latin typeface="Gill Sans MT"/>
                <a:cs typeface="Gill Sans MT"/>
              </a:rPr>
              <a:t>G</a:t>
            </a:r>
            <a:r>
              <a:rPr sz="950" b="1" spc="45" dirty="0">
                <a:latin typeface="Gill Sans MT"/>
                <a:cs typeface="Gill Sans MT"/>
              </a:rPr>
              <a:t>e</a:t>
            </a:r>
            <a:r>
              <a:rPr sz="950" b="1" spc="55" dirty="0">
                <a:latin typeface="Gill Sans MT"/>
                <a:cs typeface="Gill Sans MT"/>
              </a:rPr>
              <a:t>n</a:t>
            </a:r>
            <a:r>
              <a:rPr sz="950" b="1" spc="45" dirty="0">
                <a:latin typeface="Gill Sans MT"/>
                <a:cs typeface="Gill Sans MT"/>
              </a:rPr>
              <a:t>e</a:t>
            </a:r>
            <a:r>
              <a:rPr sz="950" b="1" spc="30" dirty="0">
                <a:latin typeface="Gill Sans MT"/>
                <a:cs typeface="Gill Sans MT"/>
              </a:rPr>
              <a:t>r</a:t>
            </a:r>
            <a:r>
              <a:rPr sz="950" b="1" spc="40" dirty="0">
                <a:latin typeface="Gill Sans MT"/>
                <a:cs typeface="Gill Sans MT"/>
              </a:rPr>
              <a:t>a</a:t>
            </a:r>
            <a:r>
              <a:rPr sz="950" b="1" spc="35" dirty="0">
                <a:latin typeface="Gill Sans MT"/>
                <a:cs typeface="Gill Sans MT"/>
              </a:rPr>
              <a:t>l</a:t>
            </a:r>
            <a:r>
              <a:rPr sz="950" b="1" spc="20" dirty="0">
                <a:latin typeface="Gill Sans MT"/>
                <a:cs typeface="Gill Sans MT"/>
              </a:rPr>
              <a:t> </a:t>
            </a:r>
            <a:r>
              <a:rPr sz="950" b="1" spc="45" dirty="0">
                <a:latin typeface="Gill Sans MT"/>
                <a:cs typeface="Gill Sans MT"/>
              </a:rPr>
              <a:t>Ba</a:t>
            </a:r>
            <a:r>
              <a:rPr sz="950" b="1" spc="60" dirty="0">
                <a:latin typeface="Gill Sans MT"/>
                <a:cs typeface="Gill Sans MT"/>
              </a:rPr>
              <a:t>t</a:t>
            </a:r>
            <a:r>
              <a:rPr sz="950" b="1" spc="10" dirty="0">
                <a:latin typeface="Gill Sans MT"/>
                <a:cs typeface="Gill Sans MT"/>
              </a:rPr>
              <a:t>c</a:t>
            </a:r>
            <a:r>
              <a:rPr sz="950" b="1" spc="55" dirty="0">
                <a:latin typeface="Gill Sans MT"/>
                <a:cs typeface="Gill Sans MT"/>
              </a:rPr>
              <a:t>h</a:t>
            </a:r>
            <a:r>
              <a:rPr sz="950" b="1" spc="20" dirty="0">
                <a:latin typeface="Gill Sans MT"/>
                <a:cs typeface="Gill Sans MT"/>
              </a:rPr>
              <a:t> </a:t>
            </a:r>
            <a:r>
              <a:rPr sz="950" b="1" spc="40" dirty="0">
                <a:latin typeface="Gill Sans MT"/>
                <a:cs typeface="Gill Sans MT"/>
              </a:rPr>
              <a:t>P</a:t>
            </a:r>
            <a:r>
              <a:rPr sz="950" b="1" spc="0" dirty="0">
                <a:latin typeface="Gill Sans MT"/>
                <a:cs typeface="Gill Sans MT"/>
              </a:rPr>
              <a:t>r</a:t>
            </a:r>
            <a:r>
              <a:rPr sz="950" b="1" spc="45" dirty="0">
                <a:latin typeface="Gill Sans MT"/>
                <a:cs typeface="Gill Sans MT"/>
              </a:rPr>
              <a:t>o</a:t>
            </a:r>
            <a:r>
              <a:rPr sz="950" b="1" spc="10" dirty="0">
                <a:latin typeface="Gill Sans MT"/>
                <a:cs typeface="Gill Sans MT"/>
              </a:rPr>
              <a:t>c</a:t>
            </a:r>
            <a:r>
              <a:rPr sz="950" b="1" spc="45" dirty="0">
                <a:latin typeface="Gill Sans MT"/>
                <a:cs typeface="Gill Sans MT"/>
              </a:rPr>
              <a:t>essi</a:t>
            </a:r>
            <a:r>
              <a:rPr sz="950" b="1" spc="55" dirty="0">
                <a:latin typeface="Gill Sans MT"/>
                <a:cs typeface="Gill Sans MT"/>
              </a:rPr>
              <a:t>n</a:t>
            </a:r>
            <a:r>
              <a:rPr sz="950" b="1" spc="20" dirty="0">
                <a:latin typeface="Gill Sans MT"/>
                <a:cs typeface="Gill Sans MT"/>
              </a:rPr>
              <a:t>g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70398" y="4771621"/>
            <a:ext cx="808468" cy="243566"/>
          </a:xfrm>
          <a:custGeom>
            <a:avLst/>
            <a:gdLst/>
            <a:ahLst/>
            <a:cxnLst/>
            <a:rect l="l" t="t" r="r" b="b"/>
            <a:pathLst>
              <a:path w="808468" h="243566">
                <a:moveTo>
                  <a:pt x="687374" y="0"/>
                </a:moveTo>
                <a:lnTo>
                  <a:pt x="121091" y="0"/>
                </a:lnTo>
                <a:lnTo>
                  <a:pt x="106944" y="823"/>
                </a:lnTo>
                <a:lnTo>
                  <a:pt x="67746" y="12570"/>
                </a:lnTo>
                <a:lnTo>
                  <a:pt x="35331" y="36675"/>
                </a:lnTo>
                <a:lnTo>
                  <a:pt x="12178" y="71133"/>
                </a:lnTo>
                <a:lnTo>
                  <a:pt x="766" y="113941"/>
                </a:lnTo>
                <a:lnTo>
                  <a:pt x="0" y="129719"/>
                </a:lnTo>
                <a:lnTo>
                  <a:pt x="1787" y="144129"/>
                </a:lnTo>
                <a:lnTo>
                  <a:pt x="16494" y="183529"/>
                </a:lnTo>
                <a:lnTo>
                  <a:pt x="43097" y="215059"/>
                </a:lnTo>
                <a:lnTo>
                  <a:pt x="78872" y="235984"/>
                </a:lnTo>
                <a:lnTo>
                  <a:pt x="121091" y="243566"/>
                </a:lnTo>
                <a:lnTo>
                  <a:pt x="687379" y="243566"/>
                </a:lnTo>
                <a:lnTo>
                  <a:pt x="728287" y="236383"/>
                </a:lnTo>
                <a:lnTo>
                  <a:pt x="763238" y="216174"/>
                </a:lnTo>
                <a:lnTo>
                  <a:pt x="789754" y="184944"/>
                </a:lnTo>
                <a:lnTo>
                  <a:pt x="805355" y="144696"/>
                </a:lnTo>
                <a:lnTo>
                  <a:pt x="808468" y="113845"/>
                </a:lnTo>
                <a:lnTo>
                  <a:pt x="806680" y="99436"/>
                </a:lnTo>
                <a:lnTo>
                  <a:pt x="791973" y="60036"/>
                </a:lnTo>
                <a:lnTo>
                  <a:pt x="765369" y="28506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0400" y="4771620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05982" y="4811898"/>
            <a:ext cx="32893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P</a:t>
            </a:r>
            <a:r>
              <a:rPr sz="950" spc="-20" dirty="0">
                <a:latin typeface="Gill Sans MT"/>
                <a:cs typeface="Gill Sans MT"/>
              </a:rPr>
              <a:t>r</a:t>
            </a:r>
            <a:r>
              <a:rPr sz="950" spc="0" dirty="0">
                <a:latin typeface="Gill Sans MT"/>
                <a:cs typeface="Gill Sans MT"/>
              </a:rPr>
              <a:t>egel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01225" y="4771621"/>
            <a:ext cx="808468" cy="243566"/>
          </a:xfrm>
          <a:custGeom>
            <a:avLst/>
            <a:gdLst/>
            <a:ahLst/>
            <a:cxnLst/>
            <a:rect l="l" t="t" r="r" b="b"/>
            <a:pathLst>
              <a:path w="808468" h="243566">
                <a:moveTo>
                  <a:pt x="687376" y="0"/>
                </a:moveTo>
                <a:lnTo>
                  <a:pt x="121093" y="0"/>
                </a:lnTo>
                <a:lnTo>
                  <a:pt x="106943" y="823"/>
                </a:lnTo>
                <a:lnTo>
                  <a:pt x="67745" y="12570"/>
                </a:lnTo>
                <a:lnTo>
                  <a:pt x="35330" y="36676"/>
                </a:lnTo>
                <a:lnTo>
                  <a:pt x="12177" y="71134"/>
                </a:lnTo>
                <a:lnTo>
                  <a:pt x="766" y="113942"/>
                </a:lnTo>
                <a:lnTo>
                  <a:pt x="0" y="129720"/>
                </a:lnTo>
                <a:lnTo>
                  <a:pt x="1787" y="144130"/>
                </a:lnTo>
                <a:lnTo>
                  <a:pt x="16494" y="183529"/>
                </a:lnTo>
                <a:lnTo>
                  <a:pt x="43098" y="215059"/>
                </a:lnTo>
                <a:lnTo>
                  <a:pt x="78873" y="235984"/>
                </a:lnTo>
                <a:lnTo>
                  <a:pt x="121093" y="243566"/>
                </a:lnTo>
                <a:lnTo>
                  <a:pt x="687379" y="243566"/>
                </a:lnTo>
                <a:lnTo>
                  <a:pt x="728286" y="236384"/>
                </a:lnTo>
                <a:lnTo>
                  <a:pt x="763238" y="216175"/>
                </a:lnTo>
                <a:lnTo>
                  <a:pt x="789754" y="184945"/>
                </a:lnTo>
                <a:lnTo>
                  <a:pt x="805355" y="144697"/>
                </a:lnTo>
                <a:lnTo>
                  <a:pt x="808468" y="113846"/>
                </a:lnTo>
                <a:lnTo>
                  <a:pt x="806680" y="99437"/>
                </a:lnTo>
                <a:lnTo>
                  <a:pt x="791974" y="60037"/>
                </a:lnTo>
                <a:lnTo>
                  <a:pt x="765370" y="28507"/>
                </a:lnTo>
                <a:lnTo>
                  <a:pt x="729595" y="7582"/>
                </a:lnTo>
                <a:lnTo>
                  <a:pt x="687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01226" y="4771620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719593" y="4811898"/>
            <a:ext cx="36322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G</a:t>
            </a:r>
            <a:r>
              <a:rPr sz="950" spc="0" dirty="0">
                <a:latin typeface="Gill Sans MT"/>
                <a:cs typeface="Gill Sans MT"/>
              </a:rPr>
              <a:t>ir</a:t>
            </a:r>
            <a:r>
              <a:rPr sz="950" spc="-10" dirty="0">
                <a:latin typeface="Gill Sans MT"/>
                <a:cs typeface="Gill Sans MT"/>
              </a:rPr>
              <a:t>a</a:t>
            </a:r>
            <a:r>
              <a:rPr sz="950" spc="0" dirty="0">
                <a:latin typeface="Gill Sans MT"/>
                <a:cs typeface="Gill Sans MT"/>
              </a:rPr>
              <a:t>ph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48444" y="5206554"/>
            <a:ext cx="808468" cy="243566"/>
          </a:xfrm>
          <a:custGeom>
            <a:avLst/>
            <a:gdLst/>
            <a:ahLst/>
            <a:cxnLst/>
            <a:rect l="l" t="t" r="r" b="b"/>
            <a:pathLst>
              <a:path w="808468" h="243566">
                <a:moveTo>
                  <a:pt x="687376" y="0"/>
                </a:moveTo>
                <a:lnTo>
                  <a:pt x="121093" y="0"/>
                </a:lnTo>
                <a:lnTo>
                  <a:pt x="106943" y="823"/>
                </a:lnTo>
                <a:lnTo>
                  <a:pt x="67745" y="12570"/>
                </a:lnTo>
                <a:lnTo>
                  <a:pt x="35330" y="36676"/>
                </a:lnTo>
                <a:lnTo>
                  <a:pt x="12177" y="71134"/>
                </a:lnTo>
                <a:lnTo>
                  <a:pt x="766" y="113942"/>
                </a:lnTo>
                <a:lnTo>
                  <a:pt x="0" y="129720"/>
                </a:lnTo>
                <a:lnTo>
                  <a:pt x="1787" y="144130"/>
                </a:lnTo>
                <a:lnTo>
                  <a:pt x="16494" y="183529"/>
                </a:lnTo>
                <a:lnTo>
                  <a:pt x="43098" y="215059"/>
                </a:lnTo>
                <a:lnTo>
                  <a:pt x="78873" y="235984"/>
                </a:lnTo>
                <a:lnTo>
                  <a:pt x="121093" y="243566"/>
                </a:lnTo>
                <a:lnTo>
                  <a:pt x="687379" y="243566"/>
                </a:lnTo>
                <a:lnTo>
                  <a:pt x="728286" y="236384"/>
                </a:lnTo>
                <a:lnTo>
                  <a:pt x="763238" y="216175"/>
                </a:lnTo>
                <a:lnTo>
                  <a:pt x="789754" y="184945"/>
                </a:lnTo>
                <a:lnTo>
                  <a:pt x="805355" y="144697"/>
                </a:lnTo>
                <a:lnTo>
                  <a:pt x="808468" y="113846"/>
                </a:lnTo>
                <a:lnTo>
                  <a:pt x="806680" y="99437"/>
                </a:lnTo>
                <a:lnTo>
                  <a:pt x="791974" y="60037"/>
                </a:lnTo>
                <a:lnTo>
                  <a:pt x="765370" y="28507"/>
                </a:lnTo>
                <a:lnTo>
                  <a:pt x="729595" y="7582"/>
                </a:lnTo>
                <a:lnTo>
                  <a:pt x="687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8446" y="5206553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48438" y="5246831"/>
            <a:ext cx="40005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D</a:t>
            </a:r>
            <a:r>
              <a:rPr sz="950" spc="-20" dirty="0">
                <a:latin typeface="Gill Sans MT"/>
                <a:cs typeface="Gill Sans MT"/>
              </a:rPr>
              <a:t>r</a:t>
            </a:r>
            <a:r>
              <a:rPr sz="950" spc="0" dirty="0">
                <a:latin typeface="Gill Sans MT"/>
                <a:cs typeface="Gill Sans MT"/>
              </a:rPr>
              <a:t>emel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98808" y="5206554"/>
            <a:ext cx="808468" cy="243566"/>
          </a:xfrm>
          <a:custGeom>
            <a:avLst/>
            <a:gdLst/>
            <a:ahLst/>
            <a:cxnLst/>
            <a:rect l="l" t="t" r="r" b="b"/>
            <a:pathLst>
              <a:path w="808468" h="243566">
                <a:moveTo>
                  <a:pt x="687374" y="0"/>
                </a:moveTo>
                <a:lnTo>
                  <a:pt x="121091" y="0"/>
                </a:lnTo>
                <a:lnTo>
                  <a:pt x="106944" y="823"/>
                </a:lnTo>
                <a:lnTo>
                  <a:pt x="67746" y="12570"/>
                </a:lnTo>
                <a:lnTo>
                  <a:pt x="35331" y="36675"/>
                </a:lnTo>
                <a:lnTo>
                  <a:pt x="12178" y="71133"/>
                </a:lnTo>
                <a:lnTo>
                  <a:pt x="766" y="113941"/>
                </a:lnTo>
                <a:lnTo>
                  <a:pt x="0" y="129719"/>
                </a:lnTo>
                <a:lnTo>
                  <a:pt x="1787" y="144129"/>
                </a:lnTo>
                <a:lnTo>
                  <a:pt x="16494" y="183529"/>
                </a:lnTo>
                <a:lnTo>
                  <a:pt x="43097" y="215059"/>
                </a:lnTo>
                <a:lnTo>
                  <a:pt x="78872" y="235984"/>
                </a:lnTo>
                <a:lnTo>
                  <a:pt x="121091" y="243566"/>
                </a:lnTo>
                <a:lnTo>
                  <a:pt x="687379" y="243566"/>
                </a:lnTo>
                <a:lnTo>
                  <a:pt x="728287" y="236383"/>
                </a:lnTo>
                <a:lnTo>
                  <a:pt x="763238" y="216174"/>
                </a:lnTo>
                <a:lnTo>
                  <a:pt x="789754" y="184944"/>
                </a:lnTo>
                <a:lnTo>
                  <a:pt x="805355" y="144696"/>
                </a:lnTo>
                <a:lnTo>
                  <a:pt x="808468" y="113845"/>
                </a:lnTo>
                <a:lnTo>
                  <a:pt x="806680" y="99436"/>
                </a:lnTo>
                <a:lnTo>
                  <a:pt x="791973" y="60036"/>
                </a:lnTo>
                <a:lnTo>
                  <a:pt x="765369" y="28506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98809" y="5206553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076164" y="5246831"/>
            <a:ext cx="24511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Dri</a:t>
            </a:r>
            <a:r>
              <a:rPr sz="950" spc="0" dirty="0">
                <a:latin typeface="Gill Sans MT"/>
                <a:cs typeface="Gill Sans MT"/>
              </a:rPr>
              <a:t>ll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849172" y="5206554"/>
            <a:ext cx="808468" cy="243566"/>
          </a:xfrm>
          <a:custGeom>
            <a:avLst/>
            <a:gdLst/>
            <a:ahLst/>
            <a:cxnLst/>
            <a:rect l="l" t="t" r="r" b="b"/>
            <a:pathLst>
              <a:path w="808468" h="243566">
                <a:moveTo>
                  <a:pt x="687374" y="0"/>
                </a:moveTo>
                <a:lnTo>
                  <a:pt x="121091" y="0"/>
                </a:lnTo>
                <a:lnTo>
                  <a:pt x="106944" y="823"/>
                </a:lnTo>
                <a:lnTo>
                  <a:pt x="67746" y="12570"/>
                </a:lnTo>
                <a:lnTo>
                  <a:pt x="35331" y="36675"/>
                </a:lnTo>
                <a:lnTo>
                  <a:pt x="12178" y="71133"/>
                </a:lnTo>
                <a:lnTo>
                  <a:pt x="766" y="113941"/>
                </a:lnTo>
                <a:lnTo>
                  <a:pt x="0" y="129719"/>
                </a:lnTo>
                <a:lnTo>
                  <a:pt x="1787" y="144129"/>
                </a:lnTo>
                <a:lnTo>
                  <a:pt x="16494" y="183529"/>
                </a:lnTo>
                <a:lnTo>
                  <a:pt x="43097" y="215059"/>
                </a:lnTo>
                <a:lnTo>
                  <a:pt x="78872" y="235984"/>
                </a:lnTo>
                <a:lnTo>
                  <a:pt x="121091" y="243566"/>
                </a:lnTo>
                <a:lnTo>
                  <a:pt x="687379" y="243566"/>
                </a:lnTo>
                <a:lnTo>
                  <a:pt x="728287" y="236383"/>
                </a:lnTo>
                <a:lnTo>
                  <a:pt x="763238" y="216174"/>
                </a:lnTo>
                <a:lnTo>
                  <a:pt x="789754" y="184944"/>
                </a:lnTo>
                <a:lnTo>
                  <a:pt x="805355" y="144696"/>
                </a:lnTo>
                <a:lnTo>
                  <a:pt x="808468" y="113845"/>
                </a:lnTo>
                <a:lnTo>
                  <a:pt x="806680" y="99436"/>
                </a:lnTo>
                <a:lnTo>
                  <a:pt x="791973" y="60036"/>
                </a:lnTo>
                <a:lnTo>
                  <a:pt x="765369" y="28506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49173" y="5206553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154148" y="5246831"/>
            <a:ext cx="189865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45" dirty="0">
                <a:latin typeface="Gill Sans MT"/>
                <a:cs typeface="Gill Sans MT"/>
              </a:rPr>
              <a:t>T</a:t>
            </a:r>
            <a:r>
              <a:rPr sz="950" spc="0" dirty="0">
                <a:latin typeface="Gill Sans MT"/>
                <a:cs typeface="Gill Sans MT"/>
              </a:rPr>
              <a:t>ez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00671" y="5720862"/>
            <a:ext cx="808466" cy="243566"/>
          </a:xfrm>
          <a:custGeom>
            <a:avLst/>
            <a:gdLst/>
            <a:ahLst/>
            <a:cxnLst/>
            <a:rect l="l" t="t" r="r" b="b"/>
            <a:pathLst>
              <a:path w="808466" h="243566">
                <a:moveTo>
                  <a:pt x="687374" y="0"/>
                </a:moveTo>
                <a:lnTo>
                  <a:pt x="121092" y="0"/>
                </a:lnTo>
                <a:lnTo>
                  <a:pt x="106943" y="823"/>
                </a:lnTo>
                <a:lnTo>
                  <a:pt x="67745" y="12570"/>
                </a:lnTo>
                <a:lnTo>
                  <a:pt x="35330" y="36675"/>
                </a:lnTo>
                <a:lnTo>
                  <a:pt x="12177" y="71134"/>
                </a:lnTo>
                <a:lnTo>
                  <a:pt x="766" y="113941"/>
                </a:lnTo>
                <a:lnTo>
                  <a:pt x="0" y="129720"/>
                </a:lnTo>
                <a:lnTo>
                  <a:pt x="1787" y="144129"/>
                </a:lnTo>
                <a:lnTo>
                  <a:pt x="16493" y="183529"/>
                </a:lnTo>
                <a:lnTo>
                  <a:pt x="43097" y="215059"/>
                </a:lnTo>
                <a:lnTo>
                  <a:pt x="78871" y="235984"/>
                </a:lnTo>
                <a:lnTo>
                  <a:pt x="121092" y="243566"/>
                </a:lnTo>
                <a:lnTo>
                  <a:pt x="687378" y="243566"/>
                </a:lnTo>
                <a:lnTo>
                  <a:pt x="728286" y="236384"/>
                </a:lnTo>
                <a:lnTo>
                  <a:pt x="763237" y="216176"/>
                </a:lnTo>
                <a:lnTo>
                  <a:pt x="789753" y="184945"/>
                </a:lnTo>
                <a:lnTo>
                  <a:pt x="805354" y="144698"/>
                </a:lnTo>
                <a:lnTo>
                  <a:pt x="808466" y="113846"/>
                </a:lnTo>
                <a:lnTo>
                  <a:pt x="806679" y="99437"/>
                </a:lnTo>
                <a:lnTo>
                  <a:pt x="791973" y="60036"/>
                </a:lnTo>
                <a:lnTo>
                  <a:pt x="765369" y="28506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00672" y="5720861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29920" y="5761139"/>
            <a:ext cx="34163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Impa</a:t>
            </a:r>
            <a:r>
              <a:rPr sz="950" spc="0" dirty="0">
                <a:latin typeface="Gill Sans MT"/>
                <a:cs typeface="Gill Sans MT"/>
              </a:rPr>
              <a:t>la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92354" y="5720862"/>
            <a:ext cx="808468" cy="243566"/>
          </a:xfrm>
          <a:custGeom>
            <a:avLst/>
            <a:gdLst/>
            <a:ahLst/>
            <a:cxnLst/>
            <a:rect l="l" t="t" r="r" b="b"/>
            <a:pathLst>
              <a:path w="808468" h="243566">
                <a:moveTo>
                  <a:pt x="687374" y="0"/>
                </a:moveTo>
                <a:lnTo>
                  <a:pt x="121092" y="0"/>
                </a:lnTo>
                <a:lnTo>
                  <a:pt x="106944" y="823"/>
                </a:lnTo>
                <a:lnTo>
                  <a:pt x="67746" y="12570"/>
                </a:lnTo>
                <a:lnTo>
                  <a:pt x="35331" y="36675"/>
                </a:lnTo>
                <a:lnTo>
                  <a:pt x="12178" y="71134"/>
                </a:lnTo>
                <a:lnTo>
                  <a:pt x="766" y="113941"/>
                </a:lnTo>
                <a:lnTo>
                  <a:pt x="0" y="129720"/>
                </a:lnTo>
                <a:lnTo>
                  <a:pt x="1787" y="144129"/>
                </a:lnTo>
                <a:lnTo>
                  <a:pt x="16493" y="183529"/>
                </a:lnTo>
                <a:lnTo>
                  <a:pt x="43097" y="215059"/>
                </a:lnTo>
                <a:lnTo>
                  <a:pt x="78872" y="235984"/>
                </a:lnTo>
                <a:lnTo>
                  <a:pt x="121092" y="243566"/>
                </a:lnTo>
                <a:lnTo>
                  <a:pt x="687379" y="243566"/>
                </a:lnTo>
                <a:lnTo>
                  <a:pt x="728287" y="236384"/>
                </a:lnTo>
                <a:lnTo>
                  <a:pt x="763238" y="216175"/>
                </a:lnTo>
                <a:lnTo>
                  <a:pt x="789754" y="184944"/>
                </a:lnTo>
                <a:lnTo>
                  <a:pt x="805355" y="144697"/>
                </a:lnTo>
                <a:lnTo>
                  <a:pt x="808468" y="113845"/>
                </a:lnTo>
                <a:lnTo>
                  <a:pt x="806680" y="99436"/>
                </a:lnTo>
                <a:lnTo>
                  <a:pt x="791973" y="60036"/>
                </a:lnTo>
                <a:lnTo>
                  <a:pt x="765369" y="28506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92354" y="5720861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37790" y="5761139"/>
            <a:ext cx="50927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Gr</a:t>
            </a:r>
            <a:r>
              <a:rPr sz="950" spc="-10" dirty="0">
                <a:latin typeface="Gill Sans MT"/>
                <a:cs typeface="Gill Sans MT"/>
              </a:rPr>
              <a:t>a</a:t>
            </a:r>
            <a:r>
              <a:rPr sz="950" spc="0" dirty="0">
                <a:latin typeface="Gill Sans MT"/>
                <a:cs typeface="Gill Sans MT"/>
              </a:rPr>
              <a:t>phLab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70398" y="6167756"/>
            <a:ext cx="808468" cy="243567"/>
          </a:xfrm>
          <a:custGeom>
            <a:avLst/>
            <a:gdLst/>
            <a:ahLst/>
            <a:cxnLst/>
            <a:rect l="l" t="t" r="r" b="b"/>
            <a:pathLst>
              <a:path w="808468" h="243567">
                <a:moveTo>
                  <a:pt x="687374" y="0"/>
                </a:moveTo>
                <a:lnTo>
                  <a:pt x="121091" y="0"/>
                </a:lnTo>
                <a:lnTo>
                  <a:pt x="106943" y="823"/>
                </a:lnTo>
                <a:lnTo>
                  <a:pt x="67746" y="12570"/>
                </a:lnTo>
                <a:lnTo>
                  <a:pt x="35331" y="36675"/>
                </a:lnTo>
                <a:lnTo>
                  <a:pt x="12178" y="71134"/>
                </a:lnTo>
                <a:lnTo>
                  <a:pt x="766" y="113942"/>
                </a:lnTo>
                <a:lnTo>
                  <a:pt x="0" y="129720"/>
                </a:lnTo>
                <a:lnTo>
                  <a:pt x="1787" y="144129"/>
                </a:lnTo>
                <a:lnTo>
                  <a:pt x="16494" y="183529"/>
                </a:lnTo>
                <a:lnTo>
                  <a:pt x="43097" y="215060"/>
                </a:lnTo>
                <a:lnTo>
                  <a:pt x="78872" y="235984"/>
                </a:lnTo>
                <a:lnTo>
                  <a:pt x="121091" y="243567"/>
                </a:lnTo>
                <a:lnTo>
                  <a:pt x="687380" y="243567"/>
                </a:lnTo>
                <a:lnTo>
                  <a:pt x="728287" y="236384"/>
                </a:lnTo>
                <a:lnTo>
                  <a:pt x="763239" y="216175"/>
                </a:lnTo>
                <a:lnTo>
                  <a:pt x="789754" y="184944"/>
                </a:lnTo>
                <a:lnTo>
                  <a:pt x="805355" y="144697"/>
                </a:lnTo>
                <a:lnTo>
                  <a:pt x="808468" y="113845"/>
                </a:lnTo>
                <a:lnTo>
                  <a:pt x="806680" y="99436"/>
                </a:lnTo>
                <a:lnTo>
                  <a:pt x="791973" y="60036"/>
                </a:lnTo>
                <a:lnTo>
                  <a:pt x="765369" y="28506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70400" y="6167755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04762" y="6208033"/>
            <a:ext cx="33147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Storm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623006" y="6167756"/>
            <a:ext cx="808468" cy="243567"/>
          </a:xfrm>
          <a:custGeom>
            <a:avLst/>
            <a:gdLst/>
            <a:ahLst/>
            <a:cxnLst/>
            <a:rect l="l" t="t" r="r" b="b"/>
            <a:pathLst>
              <a:path w="808468" h="243567">
                <a:moveTo>
                  <a:pt x="687374" y="0"/>
                </a:moveTo>
                <a:lnTo>
                  <a:pt x="121091" y="0"/>
                </a:lnTo>
                <a:lnTo>
                  <a:pt x="106943" y="823"/>
                </a:lnTo>
                <a:lnTo>
                  <a:pt x="67746" y="12570"/>
                </a:lnTo>
                <a:lnTo>
                  <a:pt x="35331" y="36675"/>
                </a:lnTo>
                <a:lnTo>
                  <a:pt x="12178" y="71134"/>
                </a:lnTo>
                <a:lnTo>
                  <a:pt x="766" y="113942"/>
                </a:lnTo>
                <a:lnTo>
                  <a:pt x="0" y="129720"/>
                </a:lnTo>
                <a:lnTo>
                  <a:pt x="1787" y="144129"/>
                </a:lnTo>
                <a:lnTo>
                  <a:pt x="16494" y="183529"/>
                </a:lnTo>
                <a:lnTo>
                  <a:pt x="43097" y="215060"/>
                </a:lnTo>
                <a:lnTo>
                  <a:pt x="78872" y="235984"/>
                </a:lnTo>
                <a:lnTo>
                  <a:pt x="121091" y="243567"/>
                </a:lnTo>
                <a:lnTo>
                  <a:pt x="687380" y="243567"/>
                </a:lnTo>
                <a:lnTo>
                  <a:pt x="728287" y="236384"/>
                </a:lnTo>
                <a:lnTo>
                  <a:pt x="763239" y="216175"/>
                </a:lnTo>
                <a:lnTo>
                  <a:pt x="789754" y="184944"/>
                </a:lnTo>
                <a:lnTo>
                  <a:pt x="805355" y="144697"/>
                </a:lnTo>
                <a:lnTo>
                  <a:pt x="808468" y="113845"/>
                </a:lnTo>
                <a:lnTo>
                  <a:pt x="806680" y="99436"/>
                </a:lnTo>
                <a:lnTo>
                  <a:pt x="791973" y="60036"/>
                </a:lnTo>
                <a:lnTo>
                  <a:pt x="765369" y="28506"/>
                </a:lnTo>
                <a:lnTo>
                  <a:pt x="729594" y="7582"/>
                </a:lnTo>
                <a:lnTo>
                  <a:pt x="687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23007" y="6167755"/>
            <a:ext cx="808467" cy="243567"/>
          </a:xfrm>
          <a:custGeom>
            <a:avLst/>
            <a:gdLst/>
            <a:ahLst/>
            <a:cxnLst/>
            <a:rect l="l" t="t" r="r" b="b"/>
            <a:pathLst>
              <a:path w="808467" h="243567">
                <a:moveTo>
                  <a:pt x="121092" y="0"/>
                </a:moveTo>
                <a:lnTo>
                  <a:pt x="687375" y="0"/>
                </a:lnTo>
                <a:lnTo>
                  <a:pt x="701996" y="876"/>
                </a:lnTo>
                <a:lnTo>
                  <a:pt x="742370" y="13210"/>
                </a:lnTo>
                <a:lnTo>
                  <a:pt x="775391" y="37973"/>
                </a:lnTo>
                <a:lnTo>
                  <a:pt x="798332" y="72431"/>
                </a:lnTo>
                <a:lnTo>
                  <a:pt x="808467" y="113846"/>
                </a:lnTo>
                <a:lnTo>
                  <a:pt x="807701" y="129624"/>
                </a:lnTo>
                <a:lnTo>
                  <a:pt x="796289" y="172432"/>
                </a:lnTo>
                <a:lnTo>
                  <a:pt x="773136" y="206891"/>
                </a:lnTo>
                <a:lnTo>
                  <a:pt x="740721" y="230997"/>
                </a:lnTo>
                <a:lnTo>
                  <a:pt x="701524" y="242744"/>
                </a:lnTo>
                <a:lnTo>
                  <a:pt x="121092" y="243567"/>
                </a:lnTo>
                <a:lnTo>
                  <a:pt x="106471" y="242691"/>
                </a:lnTo>
                <a:lnTo>
                  <a:pt x="66096" y="230357"/>
                </a:lnTo>
                <a:lnTo>
                  <a:pt x="33076" y="205593"/>
                </a:lnTo>
                <a:lnTo>
                  <a:pt x="10135" y="171136"/>
                </a:lnTo>
                <a:lnTo>
                  <a:pt x="0" y="129721"/>
                </a:lnTo>
                <a:lnTo>
                  <a:pt x="766" y="113942"/>
                </a:lnTo>
                <a:lnTo>
                  <a:pt x="12177" y="71135"/>
                </a:lnTo>
                <a:lnTo>
                  <a:pt x="35330" y="36676"/>
                </a:lnTo>
                <a:lnTo>
                  <a:pt x="67745" y="12570"/>
                </a:lnTo>
                <a:lnTo>
                  <a:pt x="106943" y="823"/>
                </a:lnTo>
                <a:lnTo>
                  <a:pt x="121088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951857" y="6208033"/>
            <a:ext cx="142240" cy="15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Gill Sans MT"/>
                <a:cs typeface="Gill Sans MT"/>
              </a:rPr>
              <a:t>S4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31141" y="6899574"/>
            <a:ext cx="2073910" cy="29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10" dirty="0">
                <a:latin typeface="Gill Sans MT"/>
                <a:cs typeface="Gill Sans MT"/>
              </a:rPr>
              <a:t>S</a:t>
            </a:r>
            <a:r>
              <a:rPr sz="950" b="1" spc="55" dirty="0">
                <a:latin typeface="Gill Sans MT"/>
                <a:cs typeface="Gill Sans MT"/>
              </a:rPr>
              <a:t>p</a:t>
            </a:r>
            <a:r>
              <a:rPr sz="950" b="1" spc="45" dirty="0">
                <a:latin typeface="Gill Sans MT"/>
                <a:cs typeface="Gill Sans MT"/>
              </a:rPr>
              <a:t>e</a:t>
            </a:r>
            <a:r>
              <a:rPr sz="950" b="1" spc="10" dirty="0">
                <a:latin typeface="Gill Sans MT"/>
                <a:cs typeface="Gill Sans MT"/>
              </a:rPr>
              <a:t>c</a:t>
            </a:r>
            <a:r>
              <a:rPr sz="950" b="1" spc="35" dirty="0">
                <a:latin typeface="Gill Sans MT"/>
                <a:cs typeface="Gill Sans MT"/>
              </a:rPr>
              <a:t>i</a:t>
            </a:r>
            <a:r>
              <a:rPr sz="950" b="1" spc="40" dirty="0">
                <a:latin typeface="Gill Sans MT"/>
                <a:cs typeface="Gill Sans MT"/>
              </a:rPr>
              <a:t>a</a:t>
            </a:r>
            <a:r>
              <a:rPr sz="950" b="1" spc="35" dirty="0">
                <a:latin typeface="Gill Sans MT"/>
                <a:cs typeface="Gill Sans MT"/>
              </a:rPr>
              <a:t>li</a:t>
            </a:r>
            <a:r>
              <a:rPr sz="950" b="1" spc="-5" dirty="0">
                <a:latin typeface="Gill Sans MT"/>
                <a:cs typeface="Gill Sans MT"/>
              </a:rPr>
              <a:t>z</a:t>
            </a:r>
            <a:r>
              <a:rPr sz="950" b="1" spc="45" dirty="0">
                <a:latin typeface="Gill Sans MT"/>
                <a:cs typeface="Gill Sans MT"/>
              </a:rPr>
              <a:t>e</a:t>
            </a:r>
            <a:r>
              <a:rPr sz="950" b="1" spc="55" dirty="0">
                <a:latin typeface="Gill Sans MT"/>
                <a:cs typeface="Gill Sans MT"/>
              </a:rPr>
              <a:t>d</a:t>
            </a:r>
            <a:r>
              <a:rPr sz="950" b="1" spc="20" dirty="0">
                <a:latin typeface="Gill Sans MT"/>
                <a:cs typeface="Gill Sans MT"/>
              </a:rPr>
              <a:t> </a:t>
            </a:r>
            <a:r>
              <a:rPr sz="950" b="1" spc="10" dirty="0">
                <a:latin typeface="Gill Sans MT"/>
                <a:cs typeface="Gill Sans MT"/>
              </a:rPr>
              <a:t>S</a:t>
            </a:r>
            <a:r>
              <a:rPr sz="950" b="1" spc="60" dirty="0">
                <a:latin typeface="Gill Sans MT"/>
                <a:cs typeface="Gill Sans MT"/>
              </a:rPr>
              <a:t>yst</a:t>
            </a:r>
            <a:r>
              <a:rPr sz="950" b="1" spc="45" dirty="0">
                <a:latin typeface="Gill Sans MT"/>
                <a:cs typeface="Gill Sans MT"/>
              </a:rPr>
              <a:t>e</a:t>
            </a:r>
            <a:r>
              <a:rPr sz="950" b="1" spc="35" dirty="0">
                <a:latin typeface="Gill Sans MT"/>
                <a:cs typeface="Gill Sans MT"/>
              </a:rPr>
              <a:t>m</a:t>
            </a:r>
            <a:r>
              <a:rPr sz="950" b="1" spc="55" dirty="0">
                <a:latin typeface="Gill Sans MT"/>
                <a:cs typeface="Gill Sans MT"/>
              </a:rPr>
              <a:t>s</a:t>
            </a:r>
            <a:r>
              <a:rPr sz="950" b="1" spc="10" dirty="0">
                <a:latin typeface="Gill Sans MT"/>
                <a:cs typeface="Gill Sans MT"/>
              </a:rPr>
              <a:t>: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ts val="1095"/>
              </a:lnSpc>
            </a:pPr>
            <a:r>
              <a:rPr sz="950" spc="0" dirty="0">
                <a:latin typeface="Gill Sans MT"/>
                <a:cs typeface="Gill Sans MT"/>
              </a:rPr>
              <a:t>iterati</a:t>
            </a:r>
            <a:r>
              <a:rPr sz="950" spc="-20" dirty="0">
                <a:latin typeface="Gill Sans MT"/>
                <a:cs typeface="Gill Sans MT"/>
              </a:rPr>
              <a:t>v</a:t>
            </a:r>
            <a:r>
              <a:rPr sz="950" spc="15" dirty="0">
                <a:latin typeface="Gill Sans MT"/>
                <a:cs typeface="Gill Sans MT"/>
              </a:rPr>
              <a:t>e</a:t>
            </a:r>
            <a:r>
              <a:rPr sz="950" spc="0" dirty="0">
                <a:latin typeface="Gill Sans MT"/>
                <a:cs typeface="Gill Sans MT"/>
              </a:rPr>
              <a:t>,</a:t>
            </a:r>
            <a:r>
              <a:rPr sz="950" spc="-95" dirty="0">
                <a:latin typeface="Gill Sans MT"/>
                <a:cs typeface="Gill Sans MT"/>
              </a:rPr>
              <a:t> </a:t>
            </a:r>
            <a:r>
              <a:rPr sz="950" spc="0" dirty="0">
                <a:latin typeface="Gill Sans MT"/>
                <a:cs typeface="Gill Sans MT"/>
              </a:rPr>
              <a:t>interacti</a:t>
            </a:r>
            <a:r>
              <a:rPr sz="950" spc="-20" dirty="0">
                <a:latin typeface="Gill Sans MT"/>
                <a:cs typeface="Gill Sans MT"/>
              </a:rPr>
              <a:t>v</a:t>
            </a:r>
            <a:r>
              <a:rPr sz="950" spc="15" dirty="0">
                <a:latin typeface="Gill Sans MT"/>
                <a:cs typeface="Gill Sans MT"/>
              </a:rPr>
              <a:t>e</a:t>
            </a:r>
            <a:r>
              <a:rPr sz="950" spc="0" dirty="0">
                <a:latin typeface="Gill Sans MT"/>
                <a:cs typeface="Gill Sans MT"/>
              </a:rPr>
              <a:t>,</a:t>
            </a:r>
            <a:r>
              <a:rPr sz="950" spc="-95" dirty="0">
                <a:latin typeface="Gill Sans MT"/>
                <a:cs typeface="Gill Sans MT"/>
              </a:rPr>
              <a:t> </a:t>
            </a:r>
            <a:r>
              <a:rPr sz="950" spc="0" dirty="0">
                <a:latin typeface="Gill Sans MT"/>
                <a:cs typeface="Gill Sans MT"/>
              </a:rPr>
              <a:t>st</a:t>
            </a:r>
            <a:r>
              <a:rPr sz="950" spc="-20" dirty="0">
                <a:latin typeface="Gill Sans MT"/>
                <a:cs typeface="Gill Sans MT"/>
              </a:rPr>
              <a:t>r</a:t>
            </a:r>
            <a:r>
              <a:rPr sz="950" spc="0" dirty="0">
                <a:latin typeface="Gill Sans MT"/>
                <a:cs typeface="Gill Sans MT"/>
              </a:rPr>
              <a:t>eaming,</a:t>
            </a:r>
            <a:r>
              <a:rPr sz="950" spc="-95" dirty="0">
                <a:latin typeface="Gill Sans MT"/>
                <a:cs typeface="Gill Sans MT"/>
              </a:rPr>
              <a:t> </a:t>
            </a:r>
            <a:r>
              <a:rPr sz="950" spc="0" dirty="0">
                <a:latin typeface="Gill Sans MT"/>
                <a:cs typeface="Gill Sans MT"/>
              </a:rPr>
              <a:t>gr</a:t>
            </a:r>
            <a:r>
              <a:rPr sz="950" spc="-10" dirty="0">
                <a:latin typeface="Gill Sans MT"/>
                <a:cs typeface="Gill Sans MT"/>
              </a:rPr>
              <a:t>a</a:t>
            </a:r>
            <a:r>
              <a:rPr sz="950" spc="0" dirty="0">
                <a:latin typeface="Gill Sans MT"/>
                <a:cs typeface="Gill Sans MT"/>
              </a:rPr>
              <a:t>ph,</a:t>
            </a:r>
            <a:r>
              <a:rPr sz="950" spc="-95" dirty="0">
                <a:latin typeface="Gill Sans MT"/>
                <a:cs typeface="Gill Sans MT"/>
              </a:rPr>
              <a:t> </a:t>
            </a:r>
            <a:r>
              <a:rPr sz="950" spc="0" dirty="0">
                <a:latin typeface="Gill Sans MT"/>
                <a:cs typeface="Gill Sans MT"/>
              </a:rPr>
              <a:t>et</a:t>
            </a:r>
            <a:r>
              <a:rPr sz="950" spc="15" dirty="0">
                <a:latin typeface="Gill Sans MT"/>
                <a:cs typeface="Gill Sans MT"/>
              </a:rPr>
              <a:t>c</a:t>
            </a:r>
            <a:r>
              <a:rPr sz="950" spc="0" dirty="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58488" y="6794064"/>
            <a:ext cx="1612817" cy="30445"/>
          </a:xfrm>
          <a:custGeom>
            <a:avLst/>
            <a:gdLst/>
            <a:ahLst/>
            <a:cxnLst/>
            <a:rect l="l" t="t" r="r" b="b"/>
            <a:pathLst>
              <a:path w="1612817" h="30445">
                <a:moveTo>
                  <a:pt x="0" y="0"/>
                </a:moveTo>
                <a:lnTo>
                  <a:pt x="0" y="30445"/>
                </a:lnTo>
                <a:lnTo>
                  <a:pt x="1612817" y="30445"/>
                </a:lnTo>
                <a:lnTo>
                  <a:pt x="1612817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58488" y="6580941"/>
            <a:ext cx="1612817" cy="30446"/>
          </a:xfrm>
          <a:custGeom>
            <a:avLst/>
            <a:gdLst/>
            <a:ahLst/>
            <a:cxnLst/>
            <a:rect l="l" t="t" r="r" b="b"/>
            <a:pathLst>
              <a:path w="1612817" h="30446">
                <a:moveTo>
                  <a:pt x="1612817" y="30446"/>
                </a:moveTo>
                <a:lnTo>
                  <a:pt x="1612817" y="0"/>
                </a:lnTo>
                <a:lnTo>
                  <a:pt x="0" y="0"/>
                </a:lnTo>
                <a:lnTo>
                  <a:pt x="0" y="30446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12427" y="6524400"/>
            <a:ext cx="1696238" cy="182677"/>
          </a:xfrm>
          <a:custGeom>
            <a:avLst/>
            <a:gdLst/>
            <a:ahLst/>
            <a:cxnLst/>
            <a:rect l="l" t="t" r="r" b="b"/>
            <a:pathLst>
              <a:path w="1696238" h="182677">
                <a:moveTo>
                  <a:pt x="0" y="182677"/>
                </a:moveTo>
                <a:lnTo>
                  <a:pt x="1696238" y="182677"/>
                </a:lnTo>
                <a:lnTo>
                  <a:pt x="1696238" y="0"/>
                </a:lnTo>
                <a:lnTo>
                  <a:pt x="0" y="0"/>
                </a:lnTo>
                <a:lnTo>
                  <a:pt x="0" y="1826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49013" y="6785365"/>
            <a:ext cx="3060217" cy="30445"/>
          </a:xfrm>
          <a:custGeom>
            <a:avLst/>
            <a:gdLst/>
            <a:ahLst/>
            <a:cxnLst/>
            <a:rect l="l" t="t" r="r" b="b"/>
            <a:pathLst>
              <a:path w="3060217" h="30445">
                <a:moveTo>
                  <a:pt x="0" y="0"/>
                </a:moveTo>
                <a:lnTo>
                  <a:pt x="0" y="30445"/>
                </a:lnTo>
                <a:lnTo>
                  <a:pt x="3060217" y="30445"/>
                </a:lnTo>
                <a:lnTo>
                  <a:pt x="3060217" y="0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49013" y="6572243"/>
            <a:ext cx="3060217" cy="30446"/>
          </a:xfrm>
          <a:custGeom>
            <a:avLst/>
            <a:gdLst/>
            <a:ahLst/>
            <a:cxnLst/>
            <a:rect l="l" t="t" r="r" b="b"/>
            <a:pathLst>
              <a:path w="3060217" h="30446">
                <a:moveTo>
                  <a:pt x="3060217" y="30446"/>
                </a:moveTo>
                <a:lnTo>
                  <a:pt x="3060217" y="0"/>
                </a:lnTo>
                <a:lnTo>
                  <a:pt x="0" y="0"/>
                </a:lnTo>
                <a:lnTo>
                  <a:pt x="0" y="30446"/>
                </a:lnTo>
              </a:path>
            </a:pathLst>
          </a:custGeom>
          <a:ln w="8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65518" y="6524400"/>
            <a:ext cx="3218505" cy="173978"/>
          </a:xfrm>
          <a:custGeom>
            <a:avLst/>
            <a:gdLst/>
            <a:ahLst/>
            <a:cxnLst/>
            <a:rect l="l" t="t" r="r" b="b"/>
            <a:pathLst>
              <a:path w="3218505" h="173978">
                <a:moveTo>
                  <a:pt x="0" y="173978"/>
                </a:moveTo>
                <a:lnTo>
                  <a:pt x="3218505" y="173978"/>
                </a:lnTo>
                <a:lnTo>
                  <a:pt x="3218505" y="0"/>
                </a:lnTo>
                <a:lnTo>
                  <a:pt x="0" y="0"/>
                </a:lnTo>
                <a:lnTo>
                  <a:pt x="0" y="1739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39180" y="5645838"/>
            <a:ext cx="330549" cy="226167"/>
          </a:xfrm>
          <a:custGeom>
            <a:avLst/>
            <a:gdLst/>
            <a:ahLst/>
            <a:cxnLst/>
            <a:rect l="l" t="t" r="r" b="b"/>
            <a:pathLst>
              <a:path w="330549" h="226167">
                <a:moveTo>
                  <a:pt x="217467" y="0"/>
                </a:moveTo>
                <a:lnTo>
                  <a:pt x="217467" y="56542"/>
                </a:lnTo>
                <a:lnTo>
                  <a:pt x="0" y="56542"/>
                </a:lnTo>
                <a:lnTo>
                  <a:pt x="0" y="169626"/>
                </a:lnTo>
                <a:lnTo>
                  <a:pt x="217467" y="169626"/>
                </a:lnTo>
                <a:lnTo>
                  <a:pt x="217467" y="226167"/>
                </a:lnTo>
                <a:lnTo>
                  <a:pt x="330549" y="113084"/>
                </a:lnTo>
                <a:lnTo>
                  <a:pt x="217467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35000" y="531279"/>
            <a:ext cx="241109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35" dirty="0">
                <a:latin typeface="Gill Sans MT"/>
                <a:cs typeface="Gill Sans MT"/>
              </a:rPr>
              <a:t>D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130" dirty="0">
                <a:latin typeface="Gill Sans MT"/>
                <a:cs typeface="Gill Sans MT"/>
              </a:rPr>
              <a:t>t</a:t>
            </a:r>
            <a:r>
              <a:rPr sz="2200" b="1" spc="80" dirty="0">
                <a:latin typeface="Gill Sans MT"/>
                <a:cs typeface="Gill Sans MT"/>
              </a:rPr>
              <a:t>a</a:t>
            </a:r>
            <a:r>
              <a:rPr sz="2200" b="1" spc="40" dirty="0">
                <a:latin typeface="Gill Sans MT"/>
                <a:cs typeface="Gill Sans MT"/>
              </a:rPr>
              <a:t> </a:t>
            </a:r>
            <a:r>
              <a:rPr sz="2200" b="1" spc="-70" dirty="0">
                <a:latin typeface="Gill Sans MT"/>
                <a:cs typeface="Gill Sans MT"/>
              </a:rPr>
              <a:t>W</a:t>
            </a:r>
            <a:r>
              <a:rPr sz="2200" b="1" spc="90" dirty="0">
                <a:latin typeface="Gill Sans MT"/>
                <a:cs typeface="Gill Sans MT"/>
              </a:rPr>
              <a:t>o</a:t>
            </a:r>
            <a:r>
              <a:rPr sz="2200" b="1" spc="60" dirty="0">
                <a:latin typeface="Gill Sans MT"/>
                <a:cs typeface="Gill Sans MT"/>
              </a:rPr>
              <a:t>r</a:t>
            </a:r>
            <a:r>
              <a:rPr sz="2200" b="1" spc="120" dirty="0">
                <a:latin typeface="Gill Sans MT"/>
                <a:cs typeface="Gill Sans MT"/>
              </a:rPr>
              <a:t>kfl</a:t>
            </a:r>
            <a:r>
              <a:rPr sz="2200" b="1" spc="55" dirty="0">
                <a:latin typeface="Gill Sans MT"/>
                <a:cs typeface="Gill Sans MT"/>
              </a:rPr>
              <a:t>o</a:t>
            </a:r>
            <a:r>
              <a:rPr sz="2200" b="1" spc="130" dirty="0">
                <a:latin typeface="Gill Sans MT"/>
                <a:cs typeface="Gill Sans MT"/>
              </a:rPr>
              <a:t>ws</a:t>
            </a:r>
            <a:r>
              <a:rPr sz="2200" b="1" spc="15" dirty="0">
                <a:latin typeface="Gill Sans MT"/>
                <a:cs typeface="Gill Sans MT"/>
              </a:rPr>
              <a:t>: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10320</Words>
  <Application>Microsoft Office PowerPoint</Application>
  <PresentationFormat>Custom</PresentationFormat>
  <Paragraphs>2292</Paragraphs>
  <Slides>190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190</vt:i4>
      </vt:variant>
    </vt:vector>
  </HeadingPairs>
  <TitlesOfParts>
    <vt:vector size="200" baseType="lpstr">
      <vt:lpstr>Arial</vt:lpstr>
      <vt:lpstr>Arial Rounded MT Bold</vt:lpstr>
      <vt:lpstr>Calibri</vt:lpstr>
      <vt:lpstr>Courier New</vt:lpstr>
      <vt:lpstr>Gill Sans MT</vt:lpstr>
      <vt:lpstr>Lucida Sans</vt:lpstr>
      <vt:lpstr>OCR A Std</vt:lpstr>
      <vt:lpstr>Orator Std</vt:lpstr>
      <vt:lpstr>Prestige Elite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</vt:lpstr>
      <vt:lpstr>Spark Deconstructed:</vt:lpstr>
      <vt:lpstr>Spark Deconstructed:</vt:lpstr>
      <vt:lpstr>Spark Deconstructed:</vt:lpstr>
      <vt:lpstr>PowerPoint Presentation</vt:lpstr>
      <vt:lpstr>Simple Spark Apps: WordCount</vt:lpstr>
      <vt:lpstr>Simple Spark Apps: WordCount</vt:lpstr>
      <vt:lpstr>PowerPoint Presentation</vt:lpstr>
      <vt:lpstr>PowerPoint Presentation</vt:lpstr>
      <vt:lpstr>Simple Spark Apps: Source Code</vt:lpstr>
      <vt:lpstr>Simple Spark Apps: Operator Graph</vt:lpstr>
      <vt:lpstr>Simple Spark Apps: Operator Graph</vt:lpstr>
      <vt:lpstr>Simple Spark Apps: Assignment</vt:lpstr>
      <vt:lpstr>PowerPoint Presentation</vt:lpstr>
      <vt:lpstr>PowerPoint Presentation</vt:lpstr>
      <vt:lpstr>A Brief History:</vt:lpstr>
      <vt:lpstr>A Brief History: MapReduce</vt:lpstr>
      <vt:lpstr>A Brief History: MapReduce</vt:lpstr>
      <vt:lpstr>A Brief History: MapReduce</vt:lpstr>
      <vt:lpstr>A Brief History: MapReduce</vt:lpstr>
      <vt:lpstr>A Brief History: MapReduce</vt:lpstr>
      <vt:lpstr>A Brief History: Spark</vt:lpstr>
      <vt:lpstr>PowerPoint Presentation</vt:lpstr>
      <vt:lpstr>A Brief History: Spark</vt:lpstr>
      <vt:lpstr>PowerPoint Presentation</vt:lpstr>
      <vt:lpstr>A Brief History: Spark</vt:lpstr>
      <vt:lpstr>A Brief History: Spark</vt:lpstr>
      <vt:lpstr>PowerPoint Presentation</vt:lpstr>
      <vt:lpstr>PowerPoint Presentation</vt:lpstr>
      <vt:lpstr>Spark Essentials: SparkContext</vt:lpstr>
      <vt:lpstr>Spark Essentials: SparkContext</vt:lpstr>
      <vt:lpstr>Spark Essentials: Master</vt:lpstr>
      <vt:lpstr>Spark Essentials: Master</vt:lpstr>
      <vt:lpstr>Spark Essentials: Master</vt:lpstr>
      <vt:lpstr>PowerPoint Presentation</vt:lpstr>
      <vt:lpstr>PowerPoint Presentation</vt:lpstr>
      <vt:lpstr>Spark Essentials: RDD</vt:lpstr>
      <vt:lpstr>Spark Essentials: RDD</vt:lpstr>
      <vt:lpstr>Spark Essentials: RDD</vt:lpstr>
      <vt:lpstr>PowerPoint Presentation</vt:lpstr>
      <vt:lpstr>Spark Essentials: Transformations</vt:lpstr>
      <vt:lpstr>Spark Essentials: Transformations</vt:lpstr>
      <vt:lpstr>PowerPoint Presentation</vt:lpstr>
      <vt:lpstr>PowerPoint Presentation</vt:lpstr>
      <vt:lpstr>PowerPoint Presentation</vt:lpstr>
      <vt:lpstr>PowerPoint Presentation</vt:lpstr>
      <vt:lpstr>Spark Essentials: Transformations</vt:lpstr>
      <vt:lpstr>Spark Essentials: Actions</vt:lpstr>
      <vt:lpstr>Spark Essentials: Actions</vt:lpstr>
      <vt:lpstr>Spark Essentials: Actions</vt:lpstr>
      <vt:lpstr>Spark Essentials: Persistence</vt:lpstr>
      <vt:lpstr>Spark Essentials: Persistence</vt:lpstr>
      <vt:lpstr>Spark Essentials: Persistence</vt:lpstr>
      <vt:lpstr>Spark Essentials: Broadcast Variables</vt:lpstr>
      <vt:lpstr>Spark Essentials: Broadcast Variables</vt:lpstr>
      <vt:lpstr>Spark Essentials: Accumulators</vt:lpstr>
      <vt:lpstr>Spark Essentials: Accumulators</vt:lpstr>
      <vt:lpstr>PowerPoint Presentation</vt:lpstr>
      <vt:lpstr>Spark Essentials: (K,V) pairs</vt:lpstr>
      <vt:lpstr>PowerPoint Presentation</vt:lpstr>
      <vt:lpstr>PowerPoint Presentation</vt:lpstr>
      <vt:lpstr>Spark Examples: Estimate Pi</vt:lpstr>
      <vt:lpstr>Spark Examples: Estimate Pi</vt:lpstr>
      <vt:lpstr>Spark Examples: Estimate Pi</vt:lpstr>
      <vt:lpstr>PowerPoint Presentation</vt:lpstr>
      <vt:lpstr>Spark Examples: K-Means</vt:lpstr>
      <vt:lpstr>Spark Examples: PageRank</vt:lpstr>
      <vt:lpstr>PowerPoint Presentation</vt:lpstr>
      <vt:lpstr>PowerPoint Presentation</vt:lpstr>
      <vt:lpstr>PowerPoint Presentation</vt:lpstr>
      <vt:lpstr>PowerPoint Presentation</vt:lpstr>
      <vt:lpstr>Data Workflows: Spark SQL</vt:lpstr>
      <vt:lpstr>Data Workflows: Spark SQL</vt:lpstr>
      <vt:lpstr>PowerPoint Presentation</vt:lpstr>
      <vt:lpstr>Data Workflows: Spark SQL: queries in HiveQL</vt:lpstr>
      <vt:lpstr>PowerPoint Presentation</vt:lpstr>
      <vt:lpstr>Data Workflows: Spark SQL: Parquet</vt:lpstr>
      <vt:lpstr>Data Workflows: Spark SQL: Parquet</vt:lpstr>
      <vt:lpstr>PowerPoint Presentation</vt:lpstr>
      <vt:lpstr>PowerPoint Presentation</vt:lpstr>
      <vt:lpstr>Data Workflows: Spark SQL: DSL</vt:lpstr>
      <vt:lpstr>PowerPoint Presentation</vt:lpstr>
      <vt:lpstr>Data Workflows: Spark SQL: PySpark</vt:lpstr>
      <vt:lpstr>PowerPoint Presentation</vt:lpstr>
      <vt:lpstr>PowerPoint Presentation</vt:lpstr>
      <vt:lpstr>Data Workflows: Spark Streaming</vt:lpstr>
      <vt:lpstr>PowerPoint Presentation</vt:lpstr>
      <vt:lpstr>Data Workflows: Spark Streaming</vt:lpstr>
      <vt:lpstr>Data Workflows: Spark Streaming</vt:lpstr>
      <vt:lpstr>Data Workflows: Spark Streaming</vt:lpstr>
      <vt:lpstr>PowerPoint Presentation</vt:lpstr>
      <vt:lpstr>Data Workflows: MLlib</vt:lpstr>
      <vt:lpstr>PowerPoint Presentation</vt:lpstr>
      <vt:lpstr>PowerPoint Presentation</vt:lpstr>
      <vt:lpstr>PowerPoint Presentation</vt:lpstr>
      <vt:lpstr>Advanced Topics: BlinkDB</vt:lpstr>
      <vt:lpstr>Advanced Topics: BlinkDB</vt:lpstr>
      <vt:lpstr>PowerPoint Presentation</vt:lpstr>
      <vt:lpstr>PowerPoint Presentation</vt:lpstr>
      <vt:lpstr>Advanced Topics: GraphX</vt:lpstr>
      <vt:lpstr>PowerPoint Presentation</vt:lpstr>
      <vt:lpstr>PowerPoint Presentation</vt:lpstr>
      <vt:lpstr>Advanced Topics: Tachyon</vt:lpstr>
      <vt:lpstr>PowerPoint Presentation</vt:lpstr>
      <vt:lpstr>Spark in Production:</vt:lpstr>
      <vt:lpstr>PowerPoint Presentation</vt:lpstr>
      <vt:lpstr>PowerPoint Presentation</vt:lpstr>
      <vt:lpstr>Spark in Production: Build: Java</vt:lpstr>
      <vt:lpstr>Spark in Production: Build: Java</vt:lpstr>
      <vt:lpstr>Spark in Production: Build: Java</vt:lpstr>
      <vt:lpstr>PowerPoint Presentation</vt:lpstr>
      <vt:lpstr>PowerPoint Presentation</vt:lpstr>
      <vt:lpstr>PowerPoint Presentation</vt:lpstr>
      <vt:lpstr>Spark in Production: Build: SBT</vt:lpstr>
      <vt:lpstr>PowerPoint Presentation</vt:lpstr>
      <vt:lpstr>PowerPoint Presentation</vt:lpstr>
      <vt:lpstr>Spark in Production: Build: Scala</vt:lpstr>
      <vt:lpstr>Spark in Production: Build: Scala</vt:lpstr>
      <vt:lpstr>Spark in Production: Build: Scala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Spark in Production: Deploy: HDFS examples</vt:lpstr>
      <vt:lpstr>Spark in Production: Deploy: HDFS examples</vt:lpstr>
      <vt:lpstr>Spark in Production: Deploy: HDFS examples</vt:lpstr>
      <vt:lpstr>Spark in Production: Deploy: HDFS examples</vt:lpstr>
      <vt:lpstr>PowerPoint Presentation</vt:lpstr>
      <vt:lpstr>Spark in Production: Monitor: AWS Console</vt:lpstr>
      <vt:lpstr>Spark in Production: Monitor: Spark Console</vt:lpstr>
      <vt:lpstr>PowerPoint Presentation</vt:lpstr>
      <vt:lpstr>Summary: Spark has lots of activity!</vt:lpstr>
      <vt:lpstr>PowerPoint Presentation</vt:lpstr>
      <vt:lpstr>PowerPoint Presentation</vt:lpstr>
      <vt:lpstr>Hadoop and Spark Join Forces in Yahoo Andy Feng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Suggested Books + Videos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Arun kumar</cp:lastModifiedBy>
  <cp:revision>17</cp:revision>
  <dcterms:created xsi:type="dcterms:W3CDTF">2016-09-15T18:17:15Z</dcterms:created>
  <dcterms:modified xsi:type="dcterms:W3CDTF">2016-09-16T01:07:02Z</dcterms:modified>
</cp:coreProperties>
</file>