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5143500" cx="9144000"/>
  <p:notesSz cx="6858000" cy="9144000"/>
  <p:embeddedFontLst>
    <p:embeddedFont>
      <p:font typeface="Economica"/>
      <p:regular r:id="rId27"/>
      <p:bold r:id="rId28"/>
      <p:italic r:id="rId29"/>
      <p:boldItalic r:id="rId30"/>
    </p:embeddedFont>
    <p:embeddedFont>
      <p:font typeface="Roboto"/>
      <p:regular r:id="rId31"/>
      <p:bold r:id="rId32"/>
      <p:italic r:id="rId33"/>
      <p:boldItalic r:id="rId34"/>
    </p:embeddedFont>
    <p:embeddedFont>
      <p:font typeface="Open Sans"/>
      <p:regular r:id="rId35"/>
      <p:bold r:id="rId36"/>
      <p:italic r:id="rId37"/>
      <p:boldItalic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4F058FB-B9E4-4C43-B229-91B50FC69CAE}">
  <a:tblStyle styleId="{24F058FB-B9E4-4C43-B229-91B50FC69CA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Economica-bold.fntdata"/><Relationship Id="rId27" Type="http://schemas.openxmlformats.org/officeDocument/2006/relationships/font" Target="fonts/Economica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Economica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Roboto-regular.fntdata"/><Relationship Id="rId30" Type="http://schemas.openxmlformats.org/officeDocument/2006/relationships/font" Target="fonts/Economica-boldItalic.fntdata"/><Relationship Id="rId11" Type="http://schemas.openxmlformats.org/officeDocument/2006/relationships/slide" Target="slides/slide5.xml"/><Relationship Id="rId33" Type="http://schemas.openxmlformats.org/officeDocument/2006/relationships/font" Target="fonts/Roboto-italic.fntdata"/><Relationship Id="rId10" Type="http://schemas.openxmlformats.org/officeDocument/2006/relationships/slide" Target="slides/slide4.xml"/><Relationship Id="rId32" Type="http://schemas.openxmlformats.org/officeDocument/2006/relationships/font" Target="fonts/Roboto-bold.fntdata"/><Relationship Id="rId13" Type="http://schemas.openxmlformats.org/officeDocument/2006/relationships/slide" Target="slides/slide7.xml"/><Relationship Id="rId35" Type="http://schemas.openxmlformats.org/officeDocument/2006/relationships/font" Target="fonts/OpenSans-regular.fntdata"/><Relationship Id="rId12" Type="http://schemas.openxmlformats.org/officeDocument/2006/relationships/slide" Target="slides/slide6.xml"/><Relationship Id="rId34" Type="http://schemas.openxmlformats.org/officeDocument/2006/relationships/font" Target="fonts/Roboto-boldItalic.fntdata"/><Relationship Id="rId15" Type="http://schemas.openxmlformats.org/officeDocument/2006/relationships/slide" Target="slides/slide9.xml"/><Relationship Id="rId37" Type="http://schemas.openxmlformats.org/officeDocument/2006/relationships/font" Target="fonts/OpenSans-italic.fntdata"/><Relationship Id="rId14" Type="http://schemas.openxmlformats.org/officeDocument/2006/relationships/slide" Target="slides/slide8.xml"/><Relationship Id="rId36" Type="http://schemas.openxmlformats.org/officeDocument/2006/relationships/font" Target="fonts/OpenSans-bold.fntdata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38" Type="http://schemas.openxmlformats.org/officeDocument/2006/relationships/font" Target="fonts/OpenSans-boldItalic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5085c7d38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5085c7d38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0c368b21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50c368b21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5085c7d38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5085c7d38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5085c7d38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5085c7d38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5085c7d38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5085c7d38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5085c7d38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5085c7d38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55085c7d38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55085c7d38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5085c7d38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55085c7d38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55085c7d38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55085c7d38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5085c7d38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55085c7d38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Stable and Flexible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5085c7d38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5085c7d38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55085c7d38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55085c7d38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5085c7d38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5085c7d38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5085c7d38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5085c7d38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5085c7d38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5085c7d38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5085c7d38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5085c7d38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5085c7d38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5085c7d38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5085c7d38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55085c7d38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5085c7d38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5085c7d38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hyperlink" Target="https://uncc.instructure.com/groups/46671/users/104880" TargetMode="External"/><Relationship Id="rId10" Type="http://schemas.openxmlformats.org/officeDocument/2006/relationships/hyperlink" Target="https://uncc.instructure.com/groups/46671/users/104880" TargetMode="External"/><Relationship Id="rId13" Type="http://schemas.openxmlformats.org/officeDocument/2006/relationships/hyperlink" Target="https://uncc.instructure.com/groups/46671/users/109395" TargetMode="External"/><Relationship Id="rId12" Type="http://schemas.openxmlformats.org/officeDocument/2006/relationships/hyperlink" Target="https://uncc.instructure.com/groups/46671/users/109395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uncc.instructure.com/groups/46671/users/108881" TargetMode="External"/><Relationship Id="rId4" Type="http://schemas.openxmlformats.org/officeDocument/2006/relationships/hyperlink" Target="https://uncc.instructure.com/groups/46671/users/108881" TargetMode="External"/><Relationship Id="rId9" Type="http://schemas.openxmlformats.org/officeDocument/2006/relationships/hyperlink" Target="https://uncc.instructure.com/groups/46671/users/58590" TargetMode="External"/><Relationship Id="rId15" Type="http://schemas.openxmlformats.org/officeDocument/2006/relationships/hyperlink" Target="https://uncc.instructure.com/groups/46671/users/100372" TargetMode="External"/><Relationship Id="rId14" Type="http://schemas.openxmlformats.org/officeDocument/2006/relationships/hyperlink" Target="https://uncc.instructure.com/groups/46671/users/100372" TargetMode="External"/><Relationship Id="rId17" Type="http://schemas.openxmlformats.org/officeDocument/2006/relationships/hyperlink" Target="https://uncc.instructure.com/groups/46671/users/22211" TargetMode="External"/><Relationship Id="rId16" Type="http://schemas.openxmlformats.org/officeDocument/2006/relationships/hyperlink" Target="https://uncc.instructure.com/groups/46671/users/22211" TargetMode="External"/><Relationship Id="rId5" Type="http://schemas.openxmlformats.org/officeDocument/2006/relationships/hyperlink" Target="https://uncc.instructure.com/groups/46671/users/104883" TargetMode="External"/><Relationship Id="rId6" Type="http://schemas.openxmlformats.org/officeDocument/2006/relationships/hyperlink" Target="https://uncc.instructure.com/groups/46671/users/110186" TargetMode="External"/><Relationship Id="rId18" Type="http://schemas.openxmlformats.org/officeDocument/2006/relationships/hyperlink" Target="https://uncc.instructure.com/groups/46671/users/22211" TargetMode="External"/><Relationship Id="rId7" Type="http://schemas.openxmlformats.org/officeDocument/2006/relationships/hyperlink" Target="https://uncc.instructure.com/groups/46671/users/110186" TargetMode="External"/><Relationship Id="rId8" Type="http://schemas.openxmlformats.org/officeDocument/2006/relationships/hyperlink" Target="https://uncc.instructure.com/groups/46671/users/58590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2940950" y="847775"/>
            <a:ext cx="38019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Decision Rules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Action Rule Discovery</a:t>
            </a:r>
            <a:endParaRPr sz="3600"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185450" y="2312415"/>
            <a:ext cx="3136200" cy="19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Cloud Computing 6190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Aaroh Mathur</a:t>
            </a:r>
            <a:endParaRPr sz="800">
              <a:solidFill>
                <a:srgbClr val="000000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/>
              </a:rPr>
              <a:t>Naga Vamsi Abhivarsh Peddireddy</a:t>
            </a:r>
            <a:endParaRPr sz="800">
              <a:solidFill>
                <a:srgbClr val="000000"/>
              </a:solidFill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6"/>
              </a:rPr>
              <a:t>Akhila Penmetsa</a:t>
            </a:r>
            <a:endParaRPr sz="800">
              <a:solidFill>
                <a:srgbClr val="000000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7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8"/>
              </a:rPr>
              <a:t>Gayathri Prabhanandan</a:t>
            </a:r>
            <a:endParaRPr sz="800">
              <a:solidFill>
                <a:srgbClr val="000000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9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0"/>
              </a:rPr>
              <a:t>Kowshik Prasad Navilur</a:t>
            </a:r>
            <a:endParaRPr sz="800">
              <a:solidFill>
                <a:srgbClr val="000000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11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2"/>
              </a:rPr>
              <a:t>Sanyasi Naidu Pyla</a:t>
            </a:r>
            <a:endParaRPr sz="800">
              <a:solidFill>
                <a:srgbClr val="000000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13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4"/>
              </a:rPr>
              <a:t>Srisanmathi Ramachandran</a:t>
            </a:r>
            <a:endParaRPr sz="800">
              <a:solidFill>
                <a:srgbClr val="000000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15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6"/>
              </a:rPr>
              <a:t>Piper Ramirez-Espitia</a:t>
            </a:r>
            <a:endParaRPr sz="800">
              <a:solidFill>
                <a:srgbClr val="000000"/>
              </a:solidFill>
              <a:highlight>
                <a:srgbClr val="FFFFFF"/>
              </a:highlight>
              <a:uFill>
                <a:noFill/>
              </a:uFill>
              <a:latin typeface="Arial"/>
              <a:ea typeface="Arial"/>
              <a:cs typeface="Arial"/>
              <a:sym typeface="Arial"/>
              <a:hlinkClick r:id="rId17"/>
            </a:endParaRPr>
          </a:p>
          <a:p>
            <a:pPr indent="-228600" lvl="0" marL="55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000"/>
              <a:buFont typeface="Arial"/>
              <a:buNone/>
            </a:pPr>
            <a:r>
              <a:t/>
            </a:r>
            <a:endParaRPr sz="1000">
              <a:solidFill>
                <a:schemeClr val="hlink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18"/>
            </a:endParaRPr>
          </a:p>
          <a:p>
            <a:pPr indent="0" lvl="0" marL="0" rtl="0" algn="ctr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on Practical Examples</a:t>
            </a:r>
            <a:endParaRPr/>
          </a:p>
        </p:txBody>
      </p:sp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Question</a:t>
            </a:r>
            <a:endParaRPr b="1"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LERs systems can only compute rules for perfect data </a:t>
            </a:r>
            <a:r>
              <a:rPr lang="en" sz="2400"/>
              <a:t>(true or false)</a:t>
            </a:r>
            <a:r>
              <a:rPr lang="en" sz="2400"/>
              <a:t>?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Action rules</a:t>
            </a:r>
            <a:endParaRPr/>
          </a:p>
        </p:txBody>
      </p:sp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Constructed from classification rules to suggest a way to </a:t>
            </a:r>
            <a:r>
              <a:rPr b="1" lang="en"/>
              <a:t>re-classify </a:t>
            </a:r>
            <a:r>
              <a:rPr lang="en"/>
              <a:t>objects to a desired state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Set of attributes in decision table is partitioned into conditions &amp; decisions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Set of attributes is classified into </a:t>
            </a:r>
            <a:r>
              <a:rPr b="1" lang="en"/>
              <a:t>stable</a:t>
            </a:r>
            <a:r>
              <a:rPr lang="en"/>
              <a:t> and </a:t>
            </a:r>
            <a:r>
              <a:rPr b="1" lang="en"/>
              <a:t>flexible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 of an action rule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                                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[ (b</a:t>
            </a:r>
            <a:r>
              <a:rPr b="1" baseline="-25000" lang="en" sz="140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, v</a:t>
            </a:r>
            <a:r>
              <a:rPr b="1" baseline="-25000" lang="en" sz="140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-&gt; w</a:t>
            </a:r>
            <a:r>
              <a:rPr b="1" baseline="-25000" lang="en" sz="140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) ^ (b</a:t>
            </a:r>
            <a:r>
              <a:rPr b="1" baseline="-25000" lang="en" sz="140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, v</a:t>
            </a:r>
            <a:r>
              <a:rPr b="1" baseline="-25000" lang="en" sz="140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 -&gt; w</a:t>
            </a:r>
            <a:r>
              <a:rPr b="1" baseline="-25000" lang="en" sz="140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) ^ … ^ (b</a:t>
            </a:r>
            <a:r>
              <a:rPr b="1" baseline="-25000" lang="en" sz="1400"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, v</a:t>
            </a:r>
            <a:r>
              <a:rPr b="1" baseline="-25000" lang="en" sz="1400"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 -&gt; w</a:t>
            </a:r>
            <a:r>
              <a:rPr b="1" baseline="-25000" lang="en" sz="1400"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)](x) =&gt; [(d, k</a:t>
            </a:r>
            <a:r>
              <a:rPr b="1" baseline="-25000" lang="en" sz="140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 -&gt;k</a:t>
            </a:r>
            <a:r>
              <a:rPr b="1" baseline="-25000" lang="en" sz="140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)](x)</a:t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Action rules cont.</a:t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064950"/>
            <a:ext cx="8520600" cy="351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                                                           </a:t>
            </a:r>
            <a:r>
              <a:rPr lang="en"/>
              <a:t>Decision Table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    {a,c} - Stable attributes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    {b,d} - Flexible attributes 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>
                <a:latin typeface="Arial"/>
                <a:ea typeface="Arial"/>
                <a:cs typeface="Arial"/>
                <a:sym typeface="Arial"/>
              </a:rPr>
              <a:t>Rules discovered:</a:t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Arial"/>
                <a:ea typeface="Arial"/>
                <a:cs typeface="Arial"/>
                <a:sym typeface="Arial"/>
              </a:rPr>
              <a:t>     r</a:t>
            </a:r>
            <a:r>
              <a:rPr baseline="-25000" lang="en" sz="120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1200">
                <a:latin typeface="Arial"/>
                <a:ea typeface="Arial"/>
                <a:cs typeface="Arial"/>
                <a:sym typeface="Arial"/>
              </a:rPr>
              <a:t> = [(b, P) -&gt;(d, L)] 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latin typeface="Arial"/>
                <a:ea typeface="Arial"/>
                <a:cs typeface="Arial"/>
                <a:sym typeface="Arial"/>
              </a:rPr>
              <a:t>     r</a:t>
            </a:r>
            <a:r>
              <a:rPr baseline="-25000" lang="en" sz="120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1200">
                <a:latin typeface="Arial"/>
                <a:ea typeface="Arial"/>
                <a:cs typeface="Arial"/>
                <a:sym typeface="Arial"/>
              </a:rPr>
              <a:t> = [(a, 2) ^ (b, S) -&gt; (d, H)]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>
                <a:latin typeface="Arial"/>
                <a:ea typeface="Arial"/>
                <a:cs typeface="Arial"/>
                <a:sym typeface="Arial"/>
              </a:rPr>
              <a:t>action rule:</a:t>
            </a:r>
            <a:r>
              <a:rPr b="1" lang="en" sz="1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200">
                <a:latin typeface="Arial"/>
                <a:ea typeface="Arial"/>
                <a:cs typeface="Arial"/>
                <a:sym typeface="Arial"/>
              </a:rPr>
              <a:t>    	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1" lang="en" sz="1200">
                <a:latin typeface="Arial"/>
                <a:ea typeface="Arial"/>
                <a:cs typeface="Arial"/>
                <a:sym typeface="Arial"/>
              </a:rPr>
              <a:t> [(b, P-&gt; S)](x) =&gt; [(d, L-&gt; H)](x)</a:t>
            </a:r>
            <a:endParaRPr b="1"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Rules discovered: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r1 = [(b, P)  (d, L)]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r2 = [(a, 2) ^ (b, S)  (d, H)]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action rule:	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[(b, P S)](x) [(d, L H)](x)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4175" y="1492638"/>
            <a:ext cx="3772800" cy="293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on Action Rules</a:t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             </a:t>
            </a:r>
            <a:r>
              <a:rPr lang="en" sz="2400"/>
              <a:t>Can you give an example of a stable attribute?</a:t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Of an Action Rule</a:t>
            </a:r>
            <a:endParaRPr/>
          </a:p>
        </p:txBody>
      </p:sp>
      <p:sp>
        <p:nvSpPr>
          <p:cNvPr id="145" name="Google Shape;145;p26"/>
          <p:cNvSpPr txBox="1"/>
          <p:nvPr>
            <p:ph idx="1" type="body"/>
          </p:nvPr>
        </p:nvSpPr>
        <p:spPr>
          <a:xfrm>
            <a:off x="311700" y="1225225"/>
            <a:ext cx="8520600" cy="372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Every action is associated with a specific </a:t>
            </a:r>
            <a:r>
              <a:rPr lang="en">
                <a:solidFill>
                  <a:srgbClr val="FF0000"/>
                </a:solidFill>
              </a:rPr>
              <a:t>cost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Types of Costs: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Monetary cost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Moral cost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Example: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</a:t>
            </a:r>
            <a:r>
              <a:rPr lang="en"/>
              <a:t>elocating an employee from one city to another (re-classifying the employee from one division to another) may cost us the moving expense(</a:t>
            </a:r>
            <a:r>
              <a:rPr lang="en">
                <a:solidFill>
                  <a:srgbClr val="FF0000"/>
                </a:solidFill>
              </a:rPr>
              <a:t>Monetary Cost</a:t>
            </a:r>
            <a:r>
              <a:rPr lang="en"/>
              <a:t>), in addition to a </a:t>
            </a:r>
            <a:r>
              <a:rPr lang="en">
                <a:solidFill>
                  <a:srgbClr val="FF0000"/>
                </a:solidFill>
              </a:rPr>
              <a:t>moral cost</a:t>
            </a:r>
            <a:r>
              <a:rPr lang="en"/>
              <a:t> – some negative emotions of the employee about it may influence his/her future performance or perception of our organization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Of an Action Rule </a:t>
            </a:r>
            <a:endParaRPr/>
          </a:p>
        </p:txBody>
      </p:sp>
      <p:sp>
        <p:nvSpPr>
          <p:cNvPr id="151" name="Google Shape;151;p27"/>
          <p:cNvSpPr txBox="1"/>
          <p:nvPr>
            <p:ph idx="1" type="body"/>
          </p:nvPr>
        </p:nvSpPr>
        <p:spPr>
          <a:xfrm>
            <a:off x="311700" y="1334450"/>
            <a:ext cx="8520600" cy="324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Cost is denoted by  </a:t>
            </a:r>
            <a:r>
              <a:rPr lang="en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‘ρ’</a:t>
            </a:r>
            <a:endParaRPr>
              <a:solidFill>
                <a:srgbClr val="33333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range of </a:t>
            </a:r>
            <a:r>
              <a:rPr lang="en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 ‘ρ’ is (0 to  +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∞</a:t>
            </a:r>
            <a:r>
              <a:rPr lang="en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]</a:t>
            </a:r>
            <a:endParaRPr>
              <a:solidFill>
                <a:srgbClr val="33333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cost(</a:t>
            </a:r>
            <a:r>
              <a:rPr lang="en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ρ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) will be close to zero if the action is trivial(if the action is easily accomplished)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/>
              <a:buChar char="●"/>
            </a:pPr>
            <a:r>
              <a:rPr lang="en" sz="105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cost(</a:t>
            </a:r>
            <a:r>
              <a:rPr lang="en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ρ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) will be close to +∞ if the action is very difficult to accomplish.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5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on action rules</a:t>
            </a:r>
            <a:endParaRPr/>
          </a:p>
        </p:txBody>
      </p:sp>
      <p:sp>
        <p:nvSpPr>
          <p:cNvPr id="157" name="Google Shape;157;p28"/>
          <p:cNvSpPr txBox="1"/>
          <p:nvPr>
            <p:ph idx="1" type="body"/>
          </p:nvPr>
        </p:nvSpPr>
        <p:spPr>
          <a:xfrm>
            <a:off x="311700" y="1147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4572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What is the cost of an almost impossible action?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Practical Examples</a:t>
            </a:r>
            <a:endParaRPr/>
          </a:p>
        </p:txBody>
      </p:sp>
      <p:sp>
        <p:nvSpPr>
          <p:cNvPr id="163" name="Google Shape;163;p2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 Action Rules Method the attributes in the database must  be split into two groups: stable and flexible.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Binding to Thrombin (Key receptor in blood clotting)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Classify active and inactive compound receptors to design new drugs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Benchmarking in Insurance Companies for certain policies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Reclassifying attributes in a car policy from 5 to 6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Allows to better market different policies to certain customers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Practical Examples</a:t>
            </a:r>
            <a:endParaRPr/>
          </a:p>
        </p:txBody>
      </p:sp>
      <p:sp>
        <p:nvSpPr>
          <p:cNvPr id="169" name="Google Shape;169;p3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Breast Cancer Diagnosis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Classifying a tumor as benign or malignant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Ability to provide suggestions or actionable rules to be made in order to changes the class from malignant to benign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Better classification of when a tumor should be immediately removed because it could be life threatening.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</a:t>
            </a:r>
            <a:endParaRPr/>
          </a:p>
        </p:txBody>
      </p:sp>
      <p:sp>
        <p:nvSpPr>
          <p:cNvPr id="175" name="Google Shape;175;p31"/>
          <p:cNvSpPr txBox="1"/>
          <p:nvPr>
            <p:ph idx="1" type="body"/>
          </p:nvPr>
        </p:nvSpPr>
        <p:spPr>
          <a:xfrm>
            <a:off x="311700" y="2176125"/>
            <a:ext cx="8520600" cy="92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What are the two groups the data attributes must be split into?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LERS ?						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Stands for </a:t>
            </a:r>
            <a:r>
              <a:rPr b="1" lang="en"/>
              <a:t>Learning from Examples based on Rough Sets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</a:t>
            </a:r>
            <a:r>
              <a:rPr lang="en"/>
              <a:t>allows us  to generate rules, which have a specific attribute on the right hand side of the rule, called as </a:t>
            </a:r>
            <a:r>
              <a:rPr b="1" lang="en"/>
              <a:t>decision attribute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Using other attributes(Headache and Temperature) we will come to know whether Flu is there or not.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LERS works based on the concept called as </a:t>
            </a:r>
            <a:r>
              <a:rPr b="1" lang="en"/>
              <a:t>covering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1075" y="3152350"/>
            <a:ext cx="3250900" cy="189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and demo</a:t>
            </a:r>
            <a:endParaRPr/>
          </a:p>
        </p:txBody>
      </p:sp>
      <p:sp>
        <p:nvSpPr>
          <p:cNvPr id="181" name="Google Shape;181;p3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LERS algorithm in Hadoop MapReduce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Action Rules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COVERING                    		           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 is a covering of R in S if  P* ≤ R* ⌐ ( ∃Q⊆ P) [P* ≤ R*] 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other words, P is a covering of R  if   P is a subset of R , and we do not have a smaller set, which is a subset of R which implies P is the smallest.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Example, {a} is bigger than {a, b}   (and {a, b} is smaller than {a})  because   {a}  is more general than  {a, b}, in other words,   {a}  includes  {a, b} </a:t>
            </a:r>
            <a:endParaRPr/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9275" y="3008638"/>
            <a:ext cx="1752600" cy="143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for LERS              				</a:t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					</a:t>
            </a:r>
            <a:r>
              <a:rPr lang="en" sz="2400"/>
              <a:t>LERS stands for  ?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Steps to Generate LERS Rules 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11700" y="1225225"/>
            <a:ext cx="8520600" cy="3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X = {x1,x2,x3,x4,x5,x6,x7,x8} 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Classification attribute: {A,B}                        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Decision Attribute :{C}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>
                <a:latin typeface="Times New Roman"/>
                <a:ea typeface="Times New Roman"/>
                <a:cs typeface="Times New Roman"/>
                <a:sym typeface="Times New Roman"/>
              </a:rPr>
              <a:t>Step1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: Find coverings of {A,B,C} and check if coverings of the classification attribute are  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the subset of coverings of decision attribute and </a:t>
            </a:r>
            <a:r>
              <a:rPr lang="en" sz="1400" u="sng">
                <a:latin typeface="Times New Roman"/>
                <a:ea typeface="Times New Roman"/>
                <a:cs typeface="Times New Roman"/>
                <a:sym typeface="Times New Roman"/>
              </a:rPr>
              <a:t>mark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them.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{C,0}* = { x1,x3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};	      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{C,1}* = {x2,x4 };       {C,2}* = {x5,x6 };         {C,3}* = {x7,x8 }; 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{A,0}* = { x1,x2,x3,x4};				{B,0}* = { x1,x3}</a:t>
            </a: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⊆ {C,0} </a:t>
            </a:r>
            <a:r>
              <a:rPr b="1" lang="en" sz="14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✓</a:t>
            </a:r>
            <a:endParaRPr b="1" sz="140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{A,1}* = { x5,x6} </a:t>
            </a: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⊆ {C,2} </a:t>
            </a:r>
            <a:r>
              <a:rPr b="1" lang="en" sz="14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✓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			{B,1}* = { x2,x4,X5,X6};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{A,2}* = { x7,x8}</a:t>
            </a: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⊆{C,3} </a:t>
            </a:r>
            <a:r>
              <a:rPr b="1" lang="en" sz="14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✓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			{C,2}* = { x7,x8} </a:t>
            </a: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⊆ {C,3} </a:t>
            </a:r>
            <a:r>
              <a:rPr b="1" lang="en" sz="14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✓</a:t>
            </a:r>
            <a:endParaRPr b="1"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90" name="Google Shape;90;p17"/>
          <p:cNvGraphicFramePr/>
          <p:nvPr/>
        </p:nvGraphicFramePr>
        <p:xfrm>
          <a:off x="7027175" y="91625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{24F058FB-B9E4-4C43-B229-91B50FC69CAE}</a:tableStyleId>
              </a:tblPr>
              <a:tblGrid>
                <a:gridCol w="476350"/>
                <a:gridCol w="476350"/>
                <a:gridCol w="476350"/>
                <a:gridCol w="476350"/>
              </a:tblGrid>
              <a:tr h="418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2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2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2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2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2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2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2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X7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2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X8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154100" y="115350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Steps to Generate LERS Rules 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154100" y="808450"/>
            <a:ext cx="8678100" cy="424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latin typeface="Times New Roman"/>
                <a:ea typeface="Times New Roman"/>
                <a:cs typeface="Times New Roman"/>
                <a:sym typeface="Times New Roman"/>
              </a:rPr>
              <a:t>Step2: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Generate rules from the sets in the first loop. Certain rules are generated from marked sets and possible rules are generated from unmarked sets.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Certain rules have confidence of 100%, but possible rules have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different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confidence which is less than 100% 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>
                <a:latin typeface="Times New Roman"/>
                <a:ea typeface="Times New Roman"/>
                <a:cs typeface="Times New Roman"/>
                <a:sym typeface="Times New Roman"/>
              </a:rPr>
              <a:t>Certain Rules: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				</a:t>
            </a:r>
            <a:r>
              <a:rPr lang="en" sz="1400" u="sng">
                <a:latin typeface="Times New Roman"/>
                <a:ea typeface="Times New Roman"/>
                <a:cs typeface="Times New Roman"/>
                <a:sym typeface="Times New Roman"/>
              </a:rPr>
              <a:t>Possible Rules:</a:t>
            </a:r>
            <a:endParaRPr sz="1400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(a,1)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→ (c,2)				(a,0) → (c,0) with confidence = 1/2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(a,2) → (c,3)				(a,0) → (c,1)  with confidence = 1/2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(b,0) →(c,0)					(b,1) → (c,1)  with confidence = 1/2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(b,2) → (c,3)				(b,1) → (c,2)  with confidence = 1/2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(a,0) &amp;  (b,1) → (c,1)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>
                <a:latin typeface="Times New Roman"/>
                <a:ea typeface="Times New Roman"/>
                <a:cs typeface="Times New Roman"/>
                <a:sym typeface="Times New Roman"/>
              </a:rPr>
              <a:t>Step 3.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 Next, if there are unmarked sets in the </a:t>
            </a:r>
            <a:r>
              <a:rPr lang="en" sz="1400" u="sng">
                <a:latin typeface="Times New Roman"/>
                <a:ea typeface="Times New Roman"/>
                <a:cs typeface="Times New Roman"/>
                <a:sym typeface="Times New Roman"/>
              </a:rPr>
              <a:t>First Loop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, then we go to a </a:t>
            </a:r>
            <a:r>
              <a:rPr lang="en" sz="1400" u="sng">
                <a:latin typeface="Times New Roman"/>
                <a:ea typeface="Times New Roman"/>
                <a:cs typeface="Times New Roman"/>
                <a:sym typeface="Times New Roman"/>
              </a:rPr>
              <a:t>Second Loop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, by combining the unmarked sets together. Continue the process until there are no unmarked sets.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for LERS rules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18288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What is the confidence of certain rules?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1573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Practical Examples 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64225" y="988625"/>
            <a:ext cx="8992500" cy="404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000000"/>
                </a:solidFill>
              </a:rPr>
              <a:t>L</a:t>
            </a:r>
            <a:r>
              <a:rPr b="1" lang="en">
                <a:solidFill>
                  <a:srgbClr val="000000"/>
                </a:solidFill>
              </a:rPr>
              <a:t>ERS (Learning from Examples based on Rough sets) :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LERS was developed at the University of Kansas and it is a family of data mining systems. This system is universal and it helps to compute rules for any kind of data.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/>
              <a:t>In LERS the set of rules that was induced previously is apted to find new rules. Furthermore, it</a:t>
            </a:r>
            <a:r>
              <a:rPr lang="en">
                <a:solidFill>
                  <a:srgbClr val="000000"/>
                </a:solidFill>
              </a:rPr>
              <a:t> compute rules from imperfect data, like datas with missing values or inconsistent cases.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The benefit of using LERS is, it handles inconsistencies and does not require any </a:t>
            </a:r>
            <a:r>
              <a:rPr lang="en">
                <a:solidFill>
                  <a:srgbClr val="000000"/>
                </a:solidFill>
              </a:rPr>
              <a:t>preliminary</a:t>
            </a:r>
            <a:r>
              <a:rPr lang="en">
                <a:solidFill>
                  <a:srgbClr val="000000"/>
                </a:solidFill>
              </a:rPr>
              <a:t> or additional information about the data. In this method, the inconsistencies are not removed </a:t>
            </a:r>
            <a:r>
              <a:rPr lang="en">
                <a:solidFill>
                  <a:srgbClr val="000000"/>
                </a:solidFill>
              </a:rPr>
              <a:t>entirely,</a:t>
            </a:r>
            <a:r>
              <a:rPr lang="en">
                <a:solidFill>
                  <a:srgbClr val="000000"/>
                </a:solidFill>
              </a:rPr>
              <a:t> instead lower and upper </a:t>
            </a:r>
            <a:r>
              <a:rPr lang="en">
                <a:solidFill>
                  <a:srgbClr val="000000"/>
                </a:solidFill>
              </a:rPr>
              <a:t>boundary</a:t>
            </a:r>
            <a:r>
              <a:rPr lang="en">
                <a:solidFill>
                  <a:srgbClr val="000000"/>
                </a:solidFill>
              </a:rPr>
              <a:t> approximations of the concept are computed.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u="sn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Practical Examples</a:t>
            </a:r>
            <a:endParaRPr/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Some practical examples are: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Finance industry -- to decide </a:t>
            </a:r>
            <a:r>
              <a:rPr lang="en"/>
              <a:t>whether</a:t>
            </a:r>
            <a:r>
              <a:rPr lang="en"/>
              <a:t> to give a loan.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Medical industry -- decision support for diagnosing.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Military --- evaluation of job performance.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NASA --a tool to be used in medical decision making on board the International Space System.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