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92" r:id="rId3"/>
  </p:sldMasterIdLst>
  <p:notesMasterIdLst>
    <p:notesMasterId r:id="rId48"/>
  </p:notesMasterIdLst>
  <p:handoutMasterIdLst>
    <p:handoutMasterId r:id="rId49"/>
  </p:handoutMasterIdLst>
  <p:sldIdLst>
    <p:sldId id="430" r:id="rId4"/>
    <p:sldId id="316" r:id="rId5"/>
    <p:sldId id="431" r:id="rId6"/>
    <p:sldId id="432" r:id="rId7"/>
    <p:sldId id="300" r:id="rId8"/>
    <p:sldId id="433" r:id="rId9"/>
    <p:sldId id="434" r:id="rId10"/>
    <p:sldId id="435" r:id="rId11"/>
    <p:sldId id="302" r:id="rId12"/>
    <p:sldId id="436" r:id="rId13"/>
    <p:sldId id="437" r:id="rId14"/>
    <p:sldId id="438" r:id="rId15"/>
    <p:sldId id="305" r:id="rId16"/>
    <p:sldId id="439" r:id="rId17"/>
    <p:sldId id="441" r:id="rId18"/>
    <p:sldId id="442" r:id="rId19"/>
    <p:sldId id="443" r:id="rId20"/>
    <p:sldId id="444" r:id="rId21"/>
    <p:sldId id="445" r:id="rId22"/>
    <p:sldId id="446" r:id="rId23"/>
    <p:sldId id="303" r:id="rId24"/>
    <p:sldId id="447" r:id="rId25"/>
    <p:sldId id="448" r:id="rId26"/>
    <p:sldId id="449" r:id="rId27"/>
    <p:sldId id="450" r:id="rId28"/>
    <p:sldId id="451" r:id="rId29"/>
    <p:sldId id="452" r:id="rId30"/>
    <p:sldId id="453" r:id="rId31"/>
    <p:sldId id="454" r:id="rId32"/>
    <p:sldId id="455" r:id="rId33"/>
    <p:sldId id="456"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Clustering" id="{58E40429-CBA6-1149-A12F-224C5AA1AFC2}">
          <p14:sldIdLst>
            <p14:sldId id="430"/>
            <p14:sldId id="316"/>
            <p14:sldId id="431"/>
            <p14:sldId id="432"/>
          </p14:sldIdLst>
        </p14:section>
        <p14:section name="Clustering Strategies" id="{FED27CB4-2253-FB41-85CC-00D7D244E631}">
          <p14:sldIdLst>
            <p14:sldId id="300"/>
            <p14:sldId id="433"/>
            <p14:sldId id="434"/>
            <p14:sldId id="435"/>
          </p14:sldIdLst>
        </p14:section>
        <p14:section name="Hierarchical Clustering" id="{FA880EAD-D817-D942-96F1-0BED6D24DE69}">
          <p14:sldIdLst>
            <p14:sldId id="302"/>
            <p14:sldId id="436"/>
            <p14:sldId id="437"/>
            <p14:sldId id="438"/>
          </p14:sldIdLst>
        </p14:section>
        <p14:section name="Hierarchical Clustering Examples" id="{346F8A09-09A2-714E-8E84-6A3D9971E3C3}">
          <p14:sldIdLst>
            <p14:sldId id="305"/>
            <p14:sldId id="439"/>
            <p14:sldId id="441"/>
            <p14:sldId id="442"/>
            <p14:sldId id="443"/>
            <p14:sldId id="444"/>
            <p14:sldId id="445"/>
            <p14:sldId id="446"/>
          </p14:sldIdLst>
        </p14:section>
        <p14:section name="K - Means Clustering" id="{29B9C2C9-D364-3746-9C0B-2C1C0C2FDD17}">
          <p14:sldIdLst>
            <p14:sldId id="303"/>
            <p14:sldId id="447"/>
            <p14:sldId id="448"/>
            <p14:sldId id="449"/>
          </p14:sldIdLst>
        </p14:section>
        <p14:section name="K - Means Clustering Examples" id="{7DCF6C84-D5A1-4846-A67C-FF91E6259466}">
          <p14:sldIdLst>
            <p14:sldId id="450"/>
            <p14:sldId id="451"/>
            <p14:sldId id="452"/>
            <p14:sldId id="453"/>
            <p14:sldId id="454"/>
            <p14:sldId id="455"/>
          </p14:sldIdLst>
        </p14:section>
        <p14:section name="Cure Clustering" id="{35F116BD-D62B-484D-87AE-23AEE8770310}">
          <p14:sldIdLst>
            <p14:sldId id="456"/>
            <p14:sldId id="460"/>
            <p14:sldId id="461"/>
            <p14:sldId id="462"/>
          </p14:sldIdLst>
        </p14:section>
        <p14:section name="Cure Clustering Examples" id="{CAA4B311-1D78-5C41-9B73-89854E287C7D}">
          <p14:sldIdLst>
            <p14:sldId id="463"/>
            <p14:sldId id="464"/>
            <p14:sldId id="465"/>
            <p14:sldId id="466"/>
            <p14:sldId id="467"/>
            <p14:sldId id="468"/>
            <p14:sldId id="469"/>
          </p14:sldIdLst>
        </p14:section>
        <p14:section name="Any Questions?" id="{924FCF54-7E97-3E47-8005-535C60E77D65}">
          <p14:sldIdLst>
            <p14:sldId id="470"/>
            <p14:sldId id="471"/>
            <p14:sldId id="472"/>
          </p14:sldIdLst>
        </p14:section>
      </p14:sectionLst>
    </p:ext>
    <p:ext uri="{EFAFB233-063F-42B5-8137-9DF3F51BA10A}">
      <p15:sldGuideLst xmlns:p15="http://schemas.microsoft.com/office/powerpoint/2012/main">
        <p15:guide id="2" pos="24"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8FA7C4"/>
    <a:srgbClr val="DF3312"/>
    <a:srgbClr val="FF4F8B"/>
    <a:srgbClr val="FF9900"/>
    <a:srgbClr val="A166FF"/>
    <a:srgbClr val="FC584C"/>
    <a:srgbClr val="CD2264"/>
    <a:srgbClr val="5A6B86"/>
    <a:srgbClr val="D86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6"/>
    <p:restoredTop sz="94760"/>
  </p:normalViewPr>
  <p:slideViewPr>
    <p:cSldViewPr snapToGrid="0" snapToObjects="1">
      <p:cViewPr varScale="1">
        <p:scale>
          <a:sx n="60" d="100"/>
          <a:sy n="60" d="100"/>
        </p:scale>
        <p:origin x="1028" y="28"/>
      </p:cViewPr>
      <p:guideLst>
        <p:guide pos="24"/>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945AD-C4E7-8D4E-B52E-03FA066211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277B07-F9D1-AA40-BBCF-775E74D42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7721D-1176-A640-AC48-B82F78C92D56}" type="datetimeFigureOut">
              <a:rPr lang="en-US" smtClean="0"/>
              <a:t>11/13/2019</a:t>
            </a:fld>
            <a:endParaRPr lang="en-US" dirty="0"/>
          </a:p>
        </p:txBody>
      </p:sp>
      <p:sp>
        <p:nvSpPr>
          <p:cNvPr id="4" name="Footer Placeholder 3">
            <a:extLst>
              <a:ext uri="{FF2B5EF4-FFF2-40B4-BE49-F238E27FC236}">
                <a16:creationId xmlns:a16="http://schemas.microsoft.com/office/drawing/2014/main" id="{1E1529E1-8FBF-B44D-9125-5A6D2BEFA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74B474-30DF-AA46-8E95-0F42A45520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BAB59-14AE-9844-B034-10FDF6484A79}" type="slidenum">
              <a:rPr lang="en-US" smtClean="0"/>
              <a:t>‹#›</a:t>
            </a:fld>
            <a:endParaRPr lang="en-US" dirty="0"/>
          </a:p>
        </p:txBody>
      </p:sp>
    </p:spTree>
    <p:extLst>
      <p:ext uri="{BB962C8B-B14F-4D97-AF65-F5344CB8AC3E}">
        <p14:creationId xmlns:p14="http://schemas.microsoft.com/office/powerpoint/2010/main" val="86589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A089-FB25-6D46-9D21-F0F04A18BCA8}" type="datetimeFigureOut">
              <a:rPr lang="en-US" smtClean="0"/>
              <a:t>11/13/2019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304BD-78E5-F743-9CDB-4BAC0F2E5AB7}" type="slidenum">
              <a:rPr lang="en-US" smtClean="0"/>
              <a:t>‹#›</a:t>
            </a:fld>
            <a:endParaRPr lang="en-US" dirty="0"/>
          </a:p>
        </p:txBody>
      </p:sp>
    </p:spTree>
    <p:extLst>
      <p:ext uri="{BB962C8B-B14F-4D97-AF65-F5344CB8AC3E}">
        <p14:creationId xmlns:p14="http://schemas.microsoft.com/office/powerpoint/2010/main" val="31606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a:t>
            </a:fld>
            <a:endParaRPr lang="en-US" dirty="0"/>
          </a:p>
        </p:txBody>
      </p:sp>
    </p:spTree>
    <p:extLst>
      <p:ext uri="{BB962C8B-B14F-4D97-AF65-F5344CB8AC3E}">
        <p14:creationId xmlns:p14="http://schemas.microsoft.com/office/powerpoint/2010/main" val="330433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3C3A-331B-3F4A-823D-66E06957C2C6}"/>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99C4E38-C2CC-3746-B1C9-86ED8D5CFEB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363CEC6-9D78-AE4D-A0B1-294C8995DDA0}"/>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916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Dark-BG">
    <p:bg>
      <p:bgPr>
        <a:solidFill>
          <a:srgbClr val="232F3E"/>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Rectangle 3">
            <a:extLst>
              <a:ext uri="{FF2B5EF4-FFF2-40B4-BE49-F238E27FC236}">
                <a16:creationId xmlns:a16="http://schemas.microsoft.com/office/drawing/2014/main" id="{35F41E84-44DC-F244-8DE9-EFC57271A029}"/>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336108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header">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5CBEA-95EF-FE40-AAA0-8F2665E720A4}"/>
              </a:ext>
            </a:extLst>
          </p:cNvPr>
          <p:cNvPicPr>
            <a:picLocks noChangeAspect="1"/>
          </p:cNvPicPr>
          <p:nvPr userDrawn="1"/>
        </p:nvPicPr>
        <p:blipFill>
          <a:blip r:embed="rId3"/>
          <a:stretch>
            <a:fillRect/>
          </a:stretch>
        </p:blipFill>
        <p:spPr>
          <a:xfrm>
            <a:off x="-6999111" y="0"/>
            <a:ext cx="20192152" cy="7211483"/>
          </a:xfrm>
          <a:prstGeom prst="rect">
            <a:avLst/>
          </a:prstGeom>
        </p:spPr>
      </p:pic>
      <p:sp>
        <p:nvSpPr>
          <p:cNvPr id="2" name="Title 1">
            <a:extLst>
              <a:ext uri="{FF2B5EF4-FFF2-40B4-BE49-F238E27FC236}">
                <a16:creationId xmlns:a16="http://schemas.microsoft.com/office/drawing/2014/main" id="{BC1B2771-227D-7142-A871-69FBD9C41171}"/>
              </a:ext>
            </a:extLst>
          </p:cNvPr>
          <p:cNvSpPr>
            <a:spLocks noGrp="1"/>
          </p:cNvSpPr>
          <p:nvPr>
            <p:ph type="title"/>
          </p:nvPr>
        </p:nvSpPr>
        <p:spPr>
          <a:xfrm>
            <a:off x="26670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84B11D6-E3E6-2A43-8E6D-9EC438E46A17}"/>
              </a:ext>
            </a:extLst>
          </p:cNvPr>
          <p:cNvSpPr>
            <a:spLocks noGrp="1"/>
          </p:cNvSpPr>
          <p:nvPr>
            <p:ph type="body" idx="1"/>
          </p:nvPr>
        </p:nvSpPr>
        <p:spPr>
          <a:xfrm>
            <a:off x="2667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897CAC57-21B3-E54E-99D4-7D5EC3379C57}"/>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1684501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egory_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865917A5-13BF-2543-A3CF-07A7873AD657}"/>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692222B2-A7C9-134B-8B79-DF3311459D77}"/>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AF610D02-2436-1D46-8F6F-12FB5EC7B441}"/>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14" name="Straight Connector 13">
              <a:extLst>
                <a:ext uri="{FF2B5EF4-FFF2-40B4-BE49-F238E27FC236}">
                  <a16:creationId xmlns:a16="http://schemas.microsoft.com/office/drawing/2014/main" id="{2C56930B-F437-A94B-8770-6E0CCC9259D0}"/>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20DE1A6-096F-5E42-A32D-7533E66DBEAA}"/>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F00B3F9F-D051-9D4C-A9BF-5D714CE4AEB5}"/>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0012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ance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3719938" y="1570864"/>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6CA6F2-EB70-F046-8E4D-B08748BA6259}"/>
              </a:ext>
            </a:extLst>
          </p:cNvPr>
          <p:cNvCxnSpPr>
            <a:cxnSpLocks/>
          </p:cNvCxnSpPr>
          <p:nvPr userDrawn="1"/>
        </p:nvCxnSpPr>
        <p:spPr>
          <a:xfrm>
            <a:off x="3553904"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D37447-F18C-7C48-9E5C-12A0A2B59677}"/>
              </a:ext>
            </a:extLst>
          </p:cNvPr>
          <p:cNvCxnSpPr>
            <a:cxnSpLocks/>
          </p:cNvCxnSpPr>
          <p:nvPr userDrawn="1"/>
        </p:nvCxnSpPr>
        <p:spPr>
          <a:xfrm>
            <a:off x="507161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44106-7943-B245-B31B-579310091ABB}"/>
              </a:ext>
            </a:extLst>
          </p:cNvPr>
          <p:cNvSpPr txBox="1"/>
          <p:nvPr userDrawn="1"/>
        </p:nvSpPr>
        <p:spPr>
          <a:xfrm>
            <a:off x="3719938" y="2918897"/>
            <a:ext cx="1518223" cy="276999"/>
          </a:xfrm>
          <a:prstGeom prst="rect">
            <a:avLst/>
          </a:prstGeom>
          <a:noFill/>
        </p:spPr>
        <p:txBody>
          <a:bodyPr wrap="square" rtlCol="0">
            <a:spAutoFit/>
          </a:bodyPr>
          <a:lstStyle/>
          <a:p>
            <a:r>
              <a:rPr lang="en-US" sz="1200" b="1" dirty="0"/>
              <a:t>INSTANCES</a:t>
            </a:r>
          </a:p>
        </p:txBody>
      </p:sp>
    </p:spTree>
    <p:extLst>
      <p:ext uri="{BB962C8B-B14F-4D97-AF65-F5344CB8AC3E}">
        <p14:creationId xmlns:p14="http://schemas.microsoft.com/office/powerpoint/2010/main" val="249778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tegory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D3FF7102-4C44-3147-9140-27C1889CFF02}"/>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0B2E790A-2323-C64A-89DE-15D6C10C312F}"/>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EBFC4346-E834-F840-9749-D837D7C70FB2}"/>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14" name="Straight Connector 13">
              <a:extLst>
                <a:ext uri="{FF2B5EF4-FFF2-40B4-BE49-F238E27FC236}">
                  <a16:creationId xmlns:a16="http://schemas.microsoft.com/office/drawing/2014/main" id="{ABE3A1B6-967B-6D40-B3B5-6049D580B8C5}"/>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9814145-787C-C94F-B7F9-1E603BF136A9}"/>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5327EF87-E182-BE4C-827A-D1655B5FD0CD}"/>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171180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_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9B596362-8FAB-4341-BFF6-961ECC354982}"/>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8D5D9683-9DC6-894F-9CE4-37DA76689814}"/>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A5079C4B-BDE2-2D40-96CA-164333DD437D}"/>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B4773835-2B19-4149-9D27-A3241EA07F4F}"/>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EEEC4FB5-FC76-FB42-90E5-775F0429EA7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A1327BCF-01F1-D94D-BC05-50BB9E1AC55E}"/>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2517558C-DD3A-A34F-B182-D48637152080}"/>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9E5108DC-C2F2-2744-B244-318A9701C834}"/>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3FB94987-B5EE-6947-92F1-E81976C1AE77}"/>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8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y_turquo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14A3A252-9E9E-E549-AFFD-04A9E316CDE8}"/>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A46F1807-5656-C749-82D2-A88E6755F250}"/>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4E994BF9-5ACA-D64D-9039-8E2CBC7740A6}"/>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48A3CBCF-344D-DF4D-953B-898C1789F86C}"/>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1F90D6C-E342-8B4F-B8A4-8002EA0AFA07}"/>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584800CA-25D9-A44E-911E-357685CF16BE}"/>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312331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urquoi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EA60719C-3338-7640-9A54-16E797FE260F}"/>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1557D402-A75F-2043-8D45-B4A22129DAB9}"/>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39DC118A-6EA2-B841-8F78-EB8BDE3E0D2A}"/>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146F97F4-20C6-474A-87A4-2350415AAC5E}"/>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4AFB2613-918E-4F41-821B-D7E5A5DB5835}"/>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D4187B21-6324-F248-9618-F3AB99FAD43B}"/>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B9D89F99-21D9-5643-A467-A85358904D8A}"/>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7D08A604-023B-8C4D-8044-C51902BFE4CC}"/>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9B32AE3F-30AE-BD4B-9B5B-09B79499E174}"/>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7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y_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4FD7767A-CA89-7D49-95E1-E4165A28DB7C}"/>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8D6E5471-61DC-5645-84A2-36E9DA3B10EE}"/>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B0F37A42-8D82-C341-ACBD-09D628E516AD}"/>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C69FFDBD-694D-614E-83B6-55B341DC2832}"/>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32D54FE-F024-4D40-971F-FC591AC43AAE}"/>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A38DA086-5F83-824C-9CE5-9D20A3BA7B03}"/>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3393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only_Light-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23013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_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834D6E76-E580-564F-96D3-7B2B984B31A9}"/>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820D8BA5-577C-9646-A3EB-D7C411CF2076}"/>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9E1E8A61-52ED-0D45-B78E-CE4D3EBA37D8}"/>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D1130EE4-19B9-4F40-BE49-C3C1759074E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6C532A31-C741-064F-9F39-2CC35CD895C5}"/>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84F05D21-1EEA-C042-9723-82B86527707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7AF606FB-5E54-454F-BD8C-B9BE7E0CA568}"/>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BE52746D-A466-8A4E-99E4-799771315D27}"/>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DE442659-EEDA-0740-A793-5DCB5E60ABA8}"/>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68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y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23" name="Group 22">
            <a:extLst>
              <a:ext uri="{FF2B5EF4-FFF2-40B4-BE49-F238E27FC236}">
                <a16:creationId xmlns:a16="http://schemas.microsoft.com/office/drawing/2014/main" id="{99E4E49F-4368-1E4E-960A-E6249334AD6F}"/>
              </a:ext>
            </a:extLst>
          </p:cNvPr>
          <p:cNvGrpSpPr/>
          <p:nvPr userDrawn="1"/>
        </p:nvGrpSpPr>
        <p:grpSpPr>
          <a:xfrm>
            <a:off x="8093935" y="2094472"/>
            <a:ext cx="3374166" cy="2607561"/>
            <a:chOff x="7433535" y="1519841"/>
            <a:chExt cx="3374166" cy="2607561"/>
          </a:xfrm>
        </p:grpSpPr>
        <p:sp>
          <p:nvSpPr>
            <p:cNvPr id="24" name="Rectangle 23">
              <a:extLst>
                <a:ext uri="{FF2B5EF4-FFF2-40B4-BE49-F238E27FC236}">
                  <a16:creationId xmlns:a16="http://schemas.microsoft.com/office/drawing/2014/main" id="{FB12E781-44C7-0D48-8BC4-02091983E4C1}"/>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5" name="TextBox 24">
              <a:extLst>
                <a:ext uri="{FF2B5EF4-FFF2-40B4-BE49-F238E27FC236}">
                  <a16:creationId xmlns:a16="http://schemas.microsoft.com/office/drawing/2014/main" id="{811CE717-4C9E-0E4C-908B-D370D12C00BA}"/>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6" name="Straight Connector 25">
              <a:extLst>
                <a:ext uri="{FF2B5EF4-FFF2-40B4-BE49-F238E27FC236}">
                  <a16:creationId xmlns:a16="http://schemas.microsoft.com/office/drawing/2014/main" id="{E61F086B-D4E8-C04B-815A-B73BAADFDA47}"/>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0E02FCD-726D-2741-BD37-C94BB1733E00}"/>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8" name="TextBox 27">
              <a:extLst>
                <a:ext uri="{FF2B5EF4-FFF2-40B4-BE49-F238E27FC236}">
                  <a16:creationId xmlns:a16="http://schemas.microsoft.com/office/drawing/2014/main" id="{3F19C15A-73C3-8B46-B987-487D38F43FE5}"/>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070104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_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E096A9F1-71D3-C347-AE6E-48B6DDB0F7F6}"/>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953516C9-B41B-2E4C-839A-ED1E0B8F128C}"/>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77183ABC-456D-BE4C-8038-B72620A14C9A}"/>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9C3B18FA-8B51-E946-BD5C-FFC782BE052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8EAF8E36-1A14-F244-901B-55224F0D6464}"/>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CEB7FC8F-2C2F-EE4A-8D7F-35FD150641B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6C3A6FF8-51CC-2C46-93C3-55FA63013FC2}"/>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AB9EADF4-C1E9-AB44-BEF0-C0C5BEF9F514}"/>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74DF76BB-F0BF-CA4A-9D01-12CB14AE59D7}"/>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350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_blue_resourc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E096A9F1-71D3-C347-AE6E-48B6DDB0F7F6}"/>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953516C9-B41B-2E4C-839A-ED1E0B8F128C}"/>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77183ABC-456D-BE4C-8038-B72620A14C9A}"/>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cxnSp>
        <p:nvCxnSpPr>
          <p:cNvPr id="22" name="Straight Connector 21">
            <a:extLst>
              <a:ext uri="{FF2B5EF4-FFF2-40B4-BE49-F238E27FC236}">
                <a16:creationId xmlns:a16="http://schemas.microsoft.com/office/drawing/2014/main" id="{74DF76BB-F0BF-CA4A-9D01-12CB14AE59D7}"/>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0A6890-1078-264B-8832-17446B8B19A1}"/>
              </a:ext>
            </a:extLst>
          </p:cNvPr>
          <p:cNvSpPr txBox="1"/>
          <p:nvPr userDrawn="1"/>
        </p:nvSpPr>
        <p:spPr>
          <a:xfrm>
            <a:off x="202294" y="1470762"/>
            <a:ext cx="1626505" cy="276999"/>
          </a:xfrm>
          <a:prstGeom prst="rect">
            <a:avLst/>
          </a:prstGeom>
          <a:noFill/>
        </p:spPr>
        <p:txBody>
          <a:bodyPr wrap="square" rtlCol="0">
            <a:spAutoFit/>
          </a:bodyPr>
          <a:lstStyle/>
          <a:p>
            <a:r>
              <a:rPr lang="en-US" sz="1200" b="1" dirty="0">
                <a:solidFill>
                  <a:schemeClr val="bg1"/>
                </a:solidFill>
              </a:rPr>
              <a:t>RESOURCE ICONS</a:t>
            </a:r>
          </a:p>
        </p:txBody>
      </p:sp>
      <p:sp>
        <p:nvSpPr>
          <p:cNvPr id="13" name="Rectangle 12">
            <a:extLst>
              <a:ext uri="{FF2B5EF4-FFF2-40B4-BE49-F238E27FC236}">
                <a16:creationId xmlns:a16="http://schemas.microsoft.com/office/drawing/2014/main" id="{72A6C156-4683-8748-9B86-9CCBEE9FFFBB}"/>
              </a:ext>
            </a:extLst>
          </p:cNvPr>
          <p:cNvSpPr/>
          <p:nvPr userDrawn="1"/>
        </p:nvSpPr>
        <p:spPr>
          <a:xfrm>
            <a:off x="1" y="1050089"/>
            <a:ext cx="12192000" cy="501432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426707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y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58797E83-FF57-B44A-A6CF-323C7A6283F6}"/>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B1A41D74-DCFC-EB44-9388-CE74F0146B32}"/>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B65E10C8-932C-7245-811A-53E103531DBD}"/>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3EFC1109-12F1-0340-9766-D5C67B77066B}"/>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CFF8CC-72DB-1A48-94E9-2CDB3958BE33}"/>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4CB148C8-A936-F74B-AA15-81F5D007165F}"/>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703484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93ABE009-E84A-B546-B28A-71DE8630FC3E}"/>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94A282E1-79E4-1242-8233-CB429CCFF418}"/>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76918A02-7961-1A44-9A07-72E1862AEDE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1B01B9AE-93EA-724C-B9EA-03BCC3293A02}"/>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C88289D2-41F8-164A-8A90-C7FB29093809}"/>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B5FFD723-F7F0-F64B-8485-70C9B58AC199}"/>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FA890E0B-8090-954A-AD9B-971D52A34DB5}"/>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51C07024-731E-5040-8A9C-F891A7C4D983}"/>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42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ource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89"/>
            <a:ext cx="12192000" cy="2475535"/>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276999"/>
          </a:xfrm>
          <a:prstGeom prst="rect">
            <a:avLst/>
          </a:prstGeom>
          <a:noFill/>
        </p:spPr>
        <p:txBody>
          <a:bodyPr wrap="square" rtlCol="0">
            <a:spAutoFit/>
          </a:bodyPr>
          <a:lstStyle/>
          <a:p>
            <a:r>
              <a:rPr lang="en-US" sz="1200" b="1" dirty="0">
                <a:solidFill>
                  <a:schemeClr val="bg1"/>
                </a:solidFill>
              </a:rPr>
              <a:t>IOT 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extBox 14">
            <a:extLst>
              <a:ext uri="{FF2B5EF4-FFF2-40B4-BE49-F238E27FC236}">
                <a16:creationId xmlns:a16="http://schemas.microsoft.com/office/drawing/2014/main" id="{A7D368D7-6940-2C44-A303-50927A80C75F}"/>
              </a:ext>
            </a:extLst>
          </p:cNvPr>
          <p:cNvSpPr txBox="1"/>
          <p:nvPr userDrawn="1"/>
        </p:nvSpPr>
        <p:spPr>
          <a:xfrm>
            <a:off x="202294" y="3788356"/>
            <a:ext cx="1518223" cy="276999"/>
          </a:xfrm>
          <a:prstGeom prst="rect">
            <a:avLst/>
          </a:prstGeom>
          <a:noFill/>
        </p:spPr>
        <p:txBody>
          <a:bodyPr wrap="square" rtlCol="0">
            <a:spAutoFit/>
          </a:bodyPr>
          <a:lstStyle/>
          <a:p>
            <a:r>
              <a:rPr lang="en-US" sz="1200" b="1" dirty="0">
                <a:solidFill>
                  <a:schemeClr val="bg1"/>
                </a:solidFill>
              </a:rPr>
              <a:t>IOT THINGS</a:t>
            </a:r>
          </a:p>
        </p:txBody>
      </p:sp>
    </p:spTree>
    <p:extLst>
      <p:ext uri="{BB962C8B-B14F-4D97-AF65-F5344CB8AC3E}">
        <p14:creationId xmlns:p14="http://schemas.microsoft.com/office/powerpoint/2010/main" val="72581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tegory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9248CB56-2F83-A143-8065-593A0150B94C}"/>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A5C25960-6B7C-0D40-88BB-B3D040CE3922}"/>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E984BFB8-AD88-2543-8AA5-A5A385B95EB8}"/>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8FD0EC0F-4C41-4B4C-9FDE-693EEF7FBED2}"/>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C924896-FF8F-994E-BBC7-87CB62B402BB}"/>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CA6B2DF8-0457-BB4C-9EDC-545864BAFE7C}"/>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3139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_pur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1C8F0117-A5A6-5D45-A5CE-3C36B3344D1F}"/>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66ACA06E-D2E8-A842-8246-85906F07A298}"/>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F4571A6A-5A18-9A46-8F13-16012CF7703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81D587C2-9A80-B64A-A94D-C38816A6C369}"/>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88E74E9E-D73C-6348-A84B-E35305C89CF8}"/>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6FE4E396-51C3-3647-BE90-540F3D9AE9D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F775099C-6EB6-C64D-8300-CFFDE9F2D4EE}"/>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AC653E7C-8607-B247-95AE-320FA6927881}"/>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435E11BB-2960-FB4E-97B5-52F0E38F4955}"/>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tegory_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21668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header">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5CBEA-95EF-FE40-AAA0-8F2665E720A4}"/>
              </a:ext>
            </a:extLst>
          </p:cNvPr>
          <p:cNvPicPr>
            <a:picLocks noChangeAspect="1"/>
          </p:cNvPicPr>
          <p:nvPr userDrawn="1"/>
        </p:nvPicPr>
        <p:blipFill>
          <a:blip r:embed="rId3"/>
          <a:stretch>
            <a:fillRect/>
          </a:stretch>
        </p:blipFill>
        <p:spPr>
          <a:xfrm>
            <a:off x="-6999111" y="0"/>
            <a:ext cx="20192152" cy="7211483"/>
          </a:xfrm>
          <a:prstGeom prst="rect">
            <a:avLst/>
          </a:prstGeom>
        </p:spPr>
      </p:pic>
      <p:sp>
        <p:nvSpPr>
          <p:cNvPr id="2" name="Title 1">
            <a:extLst>
              <a:ext uri="{FF2B5EF4-FFF2-40B4-BE49-F238E27FC236}">
                <a16:creationId xmlns:a16="http://schemas.microsoft.com/office/drawing/2014/main" id="{BC1B2771-227D-7142-A871-69FBD9C41171}"/>
              </a:ext>
            </a:extLst>
          </p:cNvPr>
          <p:cNvSpPr>
            <a:spLocks noGrp="1"/>
          </p:cNvSpPr>
          <p:nvPr>
            <p:ph type="title"/>
          </p:nvPr>
        </p:nvSpPr>
        <p:spPr>
          <a:xfrm>
            <a:off x="26670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84B11D6-E3E6-2A43-8E6D-9EC438E46A17}"/>
              </a:ext>
            </a:extLst>
          </p:cNvPr>
          <p:cNvSpPr>
            <a:spLocks noGrp="1"/>
          </p:cNvSpPr>
          <p:nvPr>
            <p:ph type="body" idx="1"/>
          </p:nvPr>
        </p:nvSpPr>
        <p:spPr>
          <a:xfrm>
            <a:off x="2667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897CAC57-21B3-E54E-99D4-7D5EC3379C57}"/>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78057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s_gra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748D108A-944C-C749-AB72-B5CD31775E0E}"/>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08C9D968-33F3-C040-8BD6-77431C9594E3}"/>
              </a:ext>
            </a:extLst>
          </p:cNvPr>
          <p:cNvSpPr/>
          <p:nvPr userDrawn="1"/>
        </p:nvSpPr>
        <p:spPr>
          <a:xfrm>
            <a:off x="1" y="1050089"/>
            <a:ext cx="12192000" cy="501432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E9261CFA-3FCE-994F-BF4C-4DFFE2C5B66B}"/>
              </a:ext>
            </a:extLst>
          </p:cNvPr>
          <p:cNvSpPr txBox="1"/>
          <p:nvPr userDrawn="1"/>
        </p:nvSpPr>
        <p:spPr>
          <a:xfrm>
            <a:off x="202294" y="1470762"/>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9" name="Straight Connector 8">
            <a:extLst>
              <a:ext uri="{FF2B5EF4-FFF2-40B4-BE49-F238E27FC236}">
                <a16:creationId xmlns:a16="http://schemas.microsoft.com/office/drawing/2014/main" id="{DD42C842-2991-5A42-91DF-5A7F86F22433}"/>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64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tegory_squid-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474080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19452E1E-41CC-5A4E-BDCF-023BA0BD7461}"/>
              </a:ext>
            </a:extLst>
          </p:cNvPr>
          <p:cNvSpPr/>
          <p:nvPr userDrawn="1"/>
        </p:nvSpPr>
        <p:spPr>
          <a:xfrm>
            <a:off x="1" y="1050090"/>
            <a:ext cx="12192000" cy="1325466"/>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7769B7B4-1455-E741-8934-8EED75D58D98}"/>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GENERAL PRODUCTS</a:t>
            </a:r>
          </a:p>
        </p:txBody>
      </p:sp>
      <p:cxnSp>
        <p:nvCxnSpPr>
          <p:cNvPr id="9" name="Straight Connector 8">
            <a:extLst>
              <a:ext uri="{FF2B5EF4-FFF2-40B4-BE49-F238E27FC236}">
                <a16:creationId xmlns:a16="http://schemas.microsoft.com/office/drawing/2014/main" id="{517F1DE7-B0BA-C248-8C7B-DFA11D10A235}"/>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9F1EFC-8C12-C543-A374-664525507050}"/>
              </a:ext>
            </a:extLst>
          </p:cNvPr>
          <p:cNvSpPr txBox="1"/>
          <p:nvPr userDrawn="1"/>
        </p:nvSpPr>
        <p:spPr>
          <a:xfrm>
            <a:off x="202294" y="2724527"/>
            <a:ext cx="1518223" cy="276999"/>
          </a:xfrm>
          <a:prstGeom prst="rect">
            <a:avLst/>
          </a:prstGeom>
          <a:noFill/>
        </p:spPr>
        <p:txBody>
          <a:bodyPr wrap="square" rtlCol="0">
            <a:spAutoFit/>
          </a:bodyPr>
          <a:lstStyle/>
          <a:p>
            <a:r>
              <a:rPr lang="en-US" sz="1200" b="1" dirty="0">
                <a:solidFill>
                  <a:schemeClr val="bg1"/>
                </a:solidFill>
              </a:rPr>
              <a:t>RESOURCES</a:t>
            </a:r>
          </a:p>
        </p:txBody>
      </p:sp>
    </p:spTree>
    <p:extLst>
      <p:ext uri="{BB962C8B-B14F-4D97-AF65-F5344CB8AC3E}">
        <p14:creationId xmlns:p14="http://schemas.microsoft.com/office/powerpoint/2010/main" val="597947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935373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header">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5CBEA-95EF-FE40-AAA0-8F2665E720A4}"/>
              </a:ext>
            </a:extLst>
          </p:cNvPr>
          <p:cNvPicPr>
            <a:picLocks noChangeAspect="1"/>
          </p:cNvPicPr>
          <p:nvPr userDrawn="1"/>
        </p:nvPicPr>
        <p:blipFill>
          <a:blip r:embed="rId3"/>
          <a:stretch>
            <a:fillRect/>
          </a:stretch>
        </p:blipFill>
        <p:spPr>
          <a:xfrm>
            <a:off x="-6999111" y="0"/>
            <a:ext cx="20192152" cy="7211483"/>
          </a:xfrm>
          <a:prstGeom prst="rect">
            <a:avLst/>
          </a:prstGeom>
        </p:spPr>
      </p:pic>
      <p:sp>
        <p:nvSpPr>
          <p:cNvPr id="2" name="Title 1">
            <a:extLst>
              <a:ext uri="{FF2B5EF4-FFF2-40B4-BE49-F238E27FC236}">
                <a16:creationId xmlns:a16="http://schemas.microsoft.com/office/drawing/2014/main" id="{BC1B2771-227D-7142-A871-69FBD9C41171}"/>
              </a:ext>
            </a:extLst>
          </p:cNvPr>
          <p:cNvSpPr>
            <a:spLocks noGrp="1"/>
          </p:cNvSpPr>
          <p:nvPr>
            <p:ph type="title"/>
          </p:nvPr>
        </p:nvSpPr>
        <p:spPr>
          <a:xfrm>
            <a:off x="26670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84B11D6-E3E6-2A43-8E6D-9EC438E46A17}"/>
              </a:ext>
            </a:extLst>
          </p:cNvPr>
          <p:cNvSpPr>
            <a:spLocks noGrp="1"/>
          </p:cNvSpPr>
          <p:nvPr>
            <p:ph type="body" idx="1"/>
          </p:nvPr>
        </p:nvSpPr>
        <p:spPr>
          <a:xfrm>
            <a:off x="2667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897CAC57-21B3-E54E-99D4-7D5EC3379C57}"/>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366083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2200-14F4-F541-9B55-3B076E85335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3B017BA-14E8-F946-B36F-6E39E9342A54}"/>
              </a:ext>
            </a:extLst>
          </p:cNvPr>
          <p:cNvSpPr>
            <a:spLocks noGrp="1"/>
          </p:cNvSpPr>
          <p:nvPr>
            <p:ph sz="half" idx="1"/>
          </p:nvPr>
        </p:nvSpPr>
        <p:spPr>
          <a:xfrm>
            <a:off x="266700" y="1093787"/>
            <a:ext cx="57531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EA49A9-5000-FA4E-A502-65621B590BE7}"/>
              </a:ext>
            </a:extLst>
          </p:cNvPr>
          <p:cNvSpPr>
            <a:spLocks noGrp="1"/>
          </p:cNvSpPr>
          <p:nvPr>
            <p:ph sz="half" idx="2"/>
          </p:nvPr>
        </p:nvSpPr>
        <p:spPr>
          <a:xfrm>
            <a:off x="6172200" y="1093787"/>
            <a:ext cx="57912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EF53733-C8FC-034A-9C77-3D47A4C6D8C2}"/>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138447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page">
    <p:bg>
      <p:bgPr>
        <a:solidFill>
          <a:schemeClr val="tx1"/>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DC9893E-A6E1-4A48-B35E-4A9DB4DCAB0C}"/>
              </a:ext>
            </a:extLst>
          </p:cNvPr>
          <p:cNvSpPr>
            <a:spLocks noGrp="1"/>
          </p:cNvSpPr>
          <p:nvPr>
            <p:ph type="sldNum" sz="quarter" idx="11"/>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
        <p:nvSpPr>
          <p:cNvPr id="9" name="Title 1">
            <a:extLst>
              <a:ext uri="{FF2B5EF4-FFF2-40B4-BE49-F238E27FC236}">
                <a16:creationId xmlns:a16="http://schemas.microsoft.com/office/drawing/2014/main" id="{CEB6FE43-E832-914E-BF63-E0362E17C13F}"/>
              </a:ext>
            </a:extLst>
          </p:cNvPr>
          <p:cNvSpPr>
            <a:spLocks noGrp="1"/>
          </p:cNvSpPr>
          <p:nvPr>
            <p:ph type="title"/>
          </p:nvPr>
        </p:nvSpPr>
        <p:spPr>
          <a:xfrm>
            <a:off x="266699" y="537401"/>
            <a:ext cx="11696700" cy="1299990"/>
          </a:xfrm>
        </p:spPr>
        <p:txBody>
          <a:bodyPr anchor="b"/>
          <a:lstStyle>
            <a:lvl1pPr>
              <a:defRPr b="1"/>
            </a:lvl1pPr>
          </a:lstStyle>
          <a:p>
            <a:r>
              <a:rPr lang="en-US" dirty="0"/>
              <a:t>Click to edit Master title style</a:t>
            </a:r>
          </a:p>
        </p:txBody>
      </p:sp>
      <p:sp>
        <p:nvSpPr>
          <p:cNvPr id="8" name="Content Placeholder 7">
            <a:extLst>
              <a:ext uri="{FF2B5EF4-FFF2-40B4-BE49-F238E27FC236}">
                <a16:creationId xmlns:a16="http://schemas.microsoft.com/office/drawing/2014/main" id="{3CA05A88-C388-144D-9EA6-1C9DE1E1C171}"/>
              </a:ext>
            </a:extLst>
          </p:cNvPr>
          <p:cNvSpPr>
            <a:spLocks noGrp="1"/>
          </p:cNvSpPr>
          <p:nvPr>
            <p:ph sz="quarter" idx="12"/>
          </p:nvPr>
        </p:nvSpPr>
        <p:spPr>
          <a:xfrm>
            <a:off x="266700" y="1925142"/>
            <a:ext cx="11696699" cy="3918446"/>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83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ub-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a:xfrm>
            <a:off x="266700" y="320675"/>
            <a:ext cx="11696700" cy="593725"/>
          </a:xfrm>
        </p:spPr>
        <p:txBody>
          <a:bodyPr/>
          <a:lstStyle>
            <a:lvl1pPr>
              <a:defRPr sz="2800"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14968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ight-BG">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75BA94-B578-5D41-B485-160BD75BC4CB}"/>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271095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CCB7-4CE9-9546-B323-A083F7AC6E66}"/>
              </a:ext>
            </a:extLst>
          </p:cNvPr>
          <p:cNvSpPr>
            <a:spLocks noGrp="1"/>
          </p:cNvSpPr>
          <p:nvPr>
            <p:ph type="ctrTitle"/>
          </p:nvPr>
        </p:nvSpPr>
        <p:spPr>
          <a:xfrm>
            <a:off x="266700" y="1951038"/>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61569F-9D7F-8144-93C2-2CD6628B3413}"/>
              </a:ext>
            </a:extLst>
          </p:cNvPr>
          <p:cNvSpPr>
            <a:spLocks noGrp="1"/>
          </p:cNvSpPr>
          <p:nvPr>
            <p:ph type="subTitle" idx="1"/>
          </p:nvPr>
        </p:nvSpPr>
        <p:spPr>
          <a:xfrm>
            <a:off x="266700" y="443071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029209A4-3D08-3B4C-8D4D-669D7F80D13F}"/>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TextBox 3">
            <a:extLst>
              <a:ext uri="{FF2B5EF4-FFF2-40B4-BE49-F238E27FC236}">
                <a16:creationId xmlns:a16="http://schemas.microsoft.com/office/drawing/2014/main" id="{EEF51555-BA95-2A4D-A834-CE772273A3B5}"/>
              </a:ext>
            </a:extLst>
          </p:cNvPr>
          <p:cNvSpPr txBox="1"/>
          <p:nvPr userDrawn="1"/>
        </p:nvSpPr>
        <p:spPr>
          <a:xfrm>
            <a:off x="386366" y="66068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341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only_Dark-BG">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Tree>
    <p:extLst>
      <p:ext uri="{BB962C8B-B14F-4D97-AF65-F5344CB8AC3E}">
        <p14:creationId xmlns:p14="http://schemas.microsoft.com/office/powerpoint/2010/main" val="331862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sv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3.sv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pic>
        <p:nvPicPr>
          <p:cNvPr id="5" name="Picture 4">
            <a:extLst>
              <a:ext uri="{FF2B5EF4-FFF2-40B4-BE49-F238E27FC236}">
                <a16:creationId xmlns:a16="http://schemas.microsoft.com/office/drawing/2014/main" id="{4A1063D4-96AA-1F4B-9E50-C237314CE4BD}"/>
              </a:ext>
            </a:extLst>
          </p:cNvPr>
          <p:cNvPicPr>
            <a:picLocks/>
          </p:cNvPicPr>
          <p:nvPr userDrawn="1"/>
        </p:nvPicPr>
        <p:blipFill rotWithShape="1">
          <a:blip r:embed="rId9" cstate="hqprint">
            <a:extLst>
              <a:ext uri="{28A0092B-C50C-407E-A947-70E740481C1C}">
                <a14:useLocalDpi xmlns:a14="http://schemas.microsoft.com/office/drawing/2010/main"/>
              </a:ext>
            </a:extLst>
          </a:blip>
          <a:srcRect/>
          <a:stretch/>
        </p:blipFill>
        <p:spPr>
          <a:xfrm>
            <a:off x="0" y="0"/>
            <a:ext cx="12188952" cy="292608"/>
          </a:xfrm>
          <a:prstGeom prst="rect">
            <a:avLst/>
          </a:prstGeom>
        </p:spPr>
      </p:pic>
      <p:pic>
        <p:nvPicPr>
          <p:cNvPr id="8" name="Graphic 7">
            <a:extLst>
              <a:ext uri="{FF2B5EF4-FFF2-40B4-BE49-F238E27FC236}">
                <a16:creationId xmlns:a16="http://schemas.microsoft.com/office/drawing/2014/main" id="{ACB8E548-A77D-3442-B0CA-8DCF9199BF9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0942" y="6345238"/>
            <a:ext cx="584385" cy="347472"/>
          </a:xfrm>
          <a:prstGeom prst="rect">
            <a:avLst/>
          </a:prstGeom>
        </p:spPr>
      </p:pic>
    </p:spTree>
    <p:extLst>
      <p:ext uri="{BB962C8B-B14F-4D97-AF65-F5344CB8AC3E}">
        <p14:creationId xmlns:p14="http://schemas.microsoft.com/office/powerpoint/2010/main" val="192628868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1" r:id="rId3"/>
    <p:sldLayoutId id="2147483652" r:id="rId4"/>
    <p:sldLayoutId id="2147483653" r:id="rId5"/>
    <p:sldLayoutId id="2147483662" r:id="rId6"/>
    <p:sldLayoutId id="2147483655" r:id="rId7"/>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2F3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320675"/>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pic>
        <p:nvPicPr>
          <p:cNvPr id="8" name="Graphic 7">
            <a:extLst>
              <a:ext uri="{FF2B5EF4-FFF2-40B4-BE49-F238E27FC236}">
                <a16:creationId xmlns:a16="http://schemas.microsoft.com/office/drawing/2014/main" id="{90F29361-9F3B-3A41-963A-6A499FBB101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0942" y="6345238"/>
            <a:ext cx="584385" cy="347472"/>
          </a:xfrm>
          <a:prstGeom prst="rect">
            <a:avLst/>
          </a:prstGeom>
        </p:spPr>
      </p:pic>
      <p:sp>
        <p:nvSpPr>
          <p:cNvPr id="7" name="Rectangle 6">
            <a:extLst>
              <a:ext uri="{FF2B5EF4-FFF2-40B4-BE49-F238E27FC236}">
                <a16:creationId xmlns:a16="http://schemas.microsoft.com/office/drawing/2014/main" id="{047DF675-E89B-194E-B8E1-DB50A06223CF}"/>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B6BABF"/>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spTree>
    <p:extLst>
      <p:ext uri="{BB962C8B-B14F-4D97-AF65-F5344CB8AC3E}">
        <p14:creationId xmlns:p14="http://schemas.microsoft.com/office/powerpoint/2010/main" val="3181110022"/>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3" r:id="rId3"/>
    <p:sldLayoutId id="2147483697" r:id="rId4"/>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pic>
        <p:nvPicPr>
          <p:cNvPr id="8" name="Graphic 7">
            <a:extLst>
              <a:ext uri="{FF2B5EF4-FFF2-40B4-BE49-F238E27FC236}">
                <a16:creationId xmlns:a16="http://schemas.microsoft.com/office/drawing/2014/main" id="{CA24814B-67CF-F044-9B09-B27D778DE3D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240942" y="6345238"/>
            <a:ext cx="584385" cy="347472"/>
          </a:xfrm>
          <a:prstGeom prst="rect">
            <a:avLst/>
          </a:prstGeom>
        </p:spPr>
      </p:pic>
    </p:spTree>
    <p:extLst>
      <p:ext uri="{BB962C8B-B14F-4D97-AF65-F5344CB8AC3E}">
        <p14:creationId xmlns:p14="http://schemas.microsoft.com/office/powerpoint/2010/main" val="2175275141"/>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93" r:id="rId3"/>
    <p:sldLayoutId id="2147483675" r:id="rId4"/>
    <p:sldLayoutId id="2147483684" r:id="rId5"/>
    <p:sldLayoutId id="2147483676" r:id="rId6"/>
    <p:sldLayoutId id="2147483685" r:id="rId7"/>
    <p:sldLayoutId id="2147483677" r:id="rId8"/>
    <p:sldLayoutId id="2147483686" r:id="rId9"/>
    <p:sldLayoutId id="2147483678" r:id="rId10"/>
    <p:sldLayoutId id="2147483689" r:id="rId11"/>
    <p:sldLayoutId id="2147483696" r:id="rId12"/>
    <p:sldLayoutId id="2147483680" r:id="rId13"/>
    <p:sldLayoutId id="2147483687" r:id="rId14"/>
    <p:sldLayoutId id="2147483694" r:id="rId15"/>
    <p:sldLayoutId id="2147483681" r:id="rId16"/>
    <p:sldLayoutId id="2147483688" r:id="rId17"/>
    <p:sldLayoutId id="2147483679" r:id="rId18"/>
    <p:sldLayoutId id="2147483690" r:id="rId19"/>
    <p:sldLayoutId id="2147483682" r:id="rId20"/>
    <p:sldLayoutId id="2147483691" r:id="rId21"/>
    <p:sldLayoutId id="2147483695" r:id="rId22"/>
    <p:sldLayoutId id="2147483698" r:id="rId23"/>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towardsdatascience.com/k-means-clustering-8e1e64c1561c" TargetMode="External"/><Relationship Id="rId2" Type="http://schemas.openxmlformats.org/officeDocument/2006/relationships/hyperlink" Target="https://webpages.uncc.edu/aatzache/ITCS6190.html"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antini.se/teaching/ml/2016/Lect_10/10c_UnsupervisedMethods.pdf" TargetMode="External"/><Relationship Id="rId4" Type="http://schemas.openxmlformats.org/officeDocument/2006/relationships/hyperlink" Target="https://www.mathworks.com/help/images/ref/imsegkmeans.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a:xfrm>
            <a:off x="723900" y="1007020"/>
            <a:ext cx="13765695" cy="2306293"/>
          </a:xfrm>
        </p:spPr>
        <p:txBody>
          <a:bodyPr/>
          <a:lstStyle/>
          <a:p>
            <a:r>
              <a:rPr lang="en-US" sz="5400" b="1" dirty="0"/>
              <a:t>ITCS 6190: Cloud Computing for 						  	Data Analysis</a:t>
            </a:r>
          </a:p>
        </p:txBody>
      </p:sp>
      <p:sp>
        <p:nvSpPr>
          <p:cNvPr id="17" name="Text Placeholder 16">
            <a:extLst>
              <a:ext uri="{FF2B5EF4-FFF2-40B4-BE49-F238E27FC236}">
                <a16:creationId xmlns:a16="http://schemas.microsoft.com/office/drawing/2014/main" id="{76CB7461-7864-5C48-B40A-8EC5ECDDD604}"/>
              </a:ext>
            </a:extLst>
          </p:cNvPr>
          <p:cNvSpPr>
            <a:spLocks noGrp="1"/>
          </p:cNvSpPr>
          <p:nvPr>
            <p:ph type="body" idx="1"/>
          </p:nvPr>
        </p:nvSpPr>
        <p:spPr>
          <a:xfrm>
            <a:off x="962025" y="3644901"/>
            <a:ext cx="10515600" cy="850899"/>
          </a:xfrm>
        </p:spPr>
        <p:txBody>
          <a:bodyPr>
            <a:normAutofit/>
          </a:bodyPr>
          <a:lstStyle/>
          <a:p>
            <a:pPr algn="ctr"/>
            <a:r>
              <a:rPr lang="en-US" sz="4400" dirty="0"/>
              <a:t>Clustering</a:t>
            </a:r>
          </a:p>
          <a:p>
            <a:pPr algn="ctr"/>
            <a:endParaRPr lang="en-US" sz="4400" dirty="0"/>
          </a:p>
          <a:p>
            <a:pPr algn="ctr"/>
            <a:endParaRPr lang="en-US" sz="4400" dirty="0"/>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1</a:t>
            </a:fld>
            <a:endParaRPr lang="en-US" dirty="0"/>
          </a:p>
        </p:txBody>
      </p:sp>
      <p:sp>
        <p:nvSpPr>
          <p:cNvPr id="6" name="Text Placeholder 16">
            <a:extLst>
              <a:ext uri="{FF2B5EF4-FFF2-40B4-BE49-F238E27FC236}">
                <a16:creationId xmlns:a16="http://schemas.microsoft.com/office/drawing/2014/main" id="{C00F545E-FA4D-4845-951A-22A3611EA757}"/>
              </a:ext>
            </a:extLst>
          </p:cNvPr>
          <p:cNvSpPr txBox="1">
            <a:spLocks/>
          </p:cNvSpPr>
          <p:nvPr/>
        </p:nvSpPr>
        <p:spPr>
          <a:xfrm>
            <a:off x="428625" y="4835674"/>
            <a:ext cx="11534775" cy="2030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4400" dirty="0"/>
          </a:p>
          <a:p>
            <a:endParaRPr lang="en-US" sz="4400" dirty="0"/>
          </a:p>
        </p:txBody>
      </p:sp>
    </p:spTree>
    <p:extLst>
      <p:ext uri="{BB962C8B-B14F-4D97-AF65-F5344CB8AC3E}">
        <p14:creationId xmlns:p14="http://schemas.microsoft.com/office/powerpoint/2010/main" val="289720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Hierarchical Clustering Methods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fontScale="92500"/>
          </a:bodyPr>
          <a:lstStyle/>
          <a:p>
            <a:r>
              <a:rPr lang="en-US" sz="2800" dirty="0"/>
              <a:t>Hierarchical clustering is characterized by the development of a hierarchy or tree-like structure. </a:t>
            </a:r>
          </a:p>
          <a:p>
            <a:endParaRPr lang="en-US" sz="2800" dirty="0"/>
          </a:p>
          <a:p>
            <a:pPr marL="457200" indent="-457200">
              <a:lnSpc>
                <a:spcPct val="100000"/>
              </a:lnSpc>
              <a:buFont typeface="Arial" panose="020B0604020202020204" pitchFamily="34" charset="0"/>
              <a:buChar char="•"/>
            </a:pPr>
            <a:r>
              <a:rPr lang="en-US" sz="2800" b="1" dirty="0"/>
              <a:t>Agglomerative clustering </a:t>
            </a:r>
            <a:r>
              <a:rPr lang="en-US" sz="2800" dirty="0"/>
              <a:t>starts with each object in a separate cluster.  Clusters are formed by grouping objects into bigger and bigger clusters. </a:t>
            </a:r>
          </a:p>
          <a:p>
            <a:pPr marL="457200" indent="-457200">
              <a:lnSpc>
                <a:spcPct val="100000"/>
              </a:lnSpc>
              <a:buFont typeface="Arial" panose="020B0604020202020204" pitchFamily="34" charset="0"/>
              <a:buChar char="•"/>
            </a:pPr>
            <a:r>
              <a:rPr lang="en-US" sz="2800" b="1" dirty="0"/>
              <a:t>Divisive clustering </a:t>
            </a:r>
            <a:r>
              <a:rPr lang="en-US" sz="2800" dirty="0"/>
              <a:t>starts with all the objects grouped in a single cluster.  Clusters are divided or split until each object is in a separate cluster.</a:t>
            </a:r>
          </a:p>
          <a:p>
            <a:endParaRPr lang="en-US" sz="2800" dirty="0"/>
          </a:p>
          <a:p>
            <a:r>
              <a:rPr lang="en-US" sz="2800" dirty="0"/>
              <a:t>Agglomerative methods are commonly used in marketing research.  They consist of linkage methods, variance methods, and centroid methods.</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10</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389452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Hierarchical Clustering Advantages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09550" y="1169593"/>
            <a:ext cx="11696700" cy="5013588"/>
          </a:xfrm>
        </p:spPr>
        <p:txBody>
          <a:bodyPr>
            <a:normAutofit/>
          </a:bodyPr>
          <a:lstStyle/>
          <a:p>
            <a:pPr marL="457200" indent="-457200">
              <a:buFont typeface="+mj-lt"/>
              <a:buAutoNum type="arabicPeriod"/>
            </a:pPr>
            <a:r>
              <a:rPr lang="en-US" sz="2800" b="1" dirty="0"/>
              <a:t>Advantages:</a:t>
            </a:r>
          </a:p>
          <a:p>
            <a:endParaRPr lang="en-US" b="1" dirty="0"/>
          </a:p>
          <a:p>
            <a:pPr marL="800100" lvl="1" indent="-342900">
              <a:buFont typeface="Arial" panose="020B0604020202020204" pitchFamily="34" charset="0"/>
              <a:buChar char="•"/>
            </a:pPr>
            <a:r>
              <a:rPr lang="en-US" sz="2400" dirty="0"/>
              <a:t>Hierarchical clustering is a powerful technique which is easy to implement and allows you to build tree structures from data similarities. </a:t>
            </a:r>
          </a:p>
          <a:p>
            <a:pPr marL="800100" lvl="1" indent="-342900">
              <a:buFont typeface="Arial" panose="020B0604020202020204" pitchFamily="34" charset="0"/>
              <a:buChar char="•"/>
            </a:pPr>
            <a:r>
              <a:rPr lang="en-US" sz="2400" dirty="0"/>
              <a:t>You can see how different sub-clusters relate to each other, and how far apart data points are.</a:t>
            </a:r>
          </a:p>
          <a:p>
            <a:pPr lvl="1"/>
            <a:endParaRPr lang="en-US" sz="2400" dirty="0"/>
          </a:p>
          <a:p>
            <a:pPr marL="457200" indent="-457200">
              <a:buAutoNum type="arabicPeriod" startAt="2"/>
            </a:pPr>
            <a:r>
              <a:rPr lang="en-US" sz="2800" b="1" dirty="0"/>
              <a:t>Disadvantages: </a:t>
            </a:r>
          </a:p>
          <a:p>
            <a:endParaRPr lang="en-US" b="1" dirty="0"/>
          </a:p>
          <a:p>
            <a:pPr marL="800100" lvl="1" indent="-342900">
              <a:buFont typeface="Arial" panose="020B0604020202020204" pitchFamily="34" charset="0"/>
              <a:buChar char="•"/>
            </a:pPr>
            <a:r>
              <a:rPr lang="en-US" sz="2400" dirty="0"/>
              <a:t>It is not possible to undo the previous step: once the instances have been assigned to a cluster, they can no longer be moved around. </a:t>
            </a:r>
          </a:p>
          <a:p>
            <a:pPr marL="800100" lvl="1" indent="-342900">
              <a:buFont typeface="Arial" panose="020B0604020202020204" pitchFamily="34" charset="0"/>
              <a:buChar char="•"/>
            </a:pPr>
            <a:r>
              <a:rPr lang="en-US" sz="2400" dirty="0"/>
              <a:t>Time complexity: not suitable for large datasets</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11</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325826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parameter does the algorithm in Hierarchical Clustering use to merge or split the two data points?</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12</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268583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dirty="0"/>
              <a:t>Hierarchical Clustering Examples</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13</a:t>
            </a:fld>
            <a:endParaRPr lang="en-US" dirty="0"/>
          </a:p>
        </p:txBody>
      </p:sp>
    </p:spTree>
    <p:extLst>
      <p:ext uri="{BB962C8B-B14F-4D97-AF65-F5344CB8AC3E}">
        <p14:creationId xmlns:p14="http://schemas.microsoft.com/office/powerpoint/2010/main" val="271646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Dendrogram</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marL="457200" indent="-457200">
              <a:lnSpc>
                <a:spcPct val="100000"/>
              </a:lnSpc>
              <a:buFont typeface="Arial" panose="020B0604020202020204" pitchFamily="34" charset="0"/>
              <a:buChar char="•"/>
            </a:pPr>
            <a:r>
              <a:rPr lang="en-US" sz="2800" dirty="0"/>
              <a:t>A binary tree that shows how clusters are merged/split hierarchically</a:t>
            </a:r>
          </a:p>
          <a:p>
            <a:pPr marL="457200" indent="-457200">
              <a:lnSpc>
                <a:spcPct val="100000"/>
              </a:lnSpc>
              <a:buFont typeface="Arial" panose="020B0604020202020204" pitchFamily="34" charset="0"/>
              <a:buChar char="•"/>
            </a:pPr>
            <a:r>
              <a:rPr lang="en-US" sz="2800" dirty="0"/>
              <a:t> Each node on the tree is a cluster; each leaf node is a singleton cluster</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14</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grpSp>
        <p:nvGrpSpPr>
          <p:cNvPr id="7" name="Group 4">
            <a:extLst>
              <a:ext uri="{FF2B5EF4-FFF2-40B4-BE49-F238E27FC236}">
                <a16:creationId xmlns:a16="http://schemas.microsoft.com/office/drawing/2014/main" id="{4605CF35-D84F-423F-BD67-61856E62B175}"/>
              </a:ext>
            </a:extLst>
          </p:cNvPr>
          <p:cNvGrpSpPr>
            <a:grpSpLocks/>
          </p:cNvGrpSpPr>
          <p:nvPr/>
        </p:nvGrpSpPr>
        <p:grpSpPr bwMode="auto">
          <a:xfrm>
            <a:off x="2709863" y="3120763"/>
            <a:ext cx="6248400" cy="2900362"/>
            <a:chOff x="912" y="2061"/>
            <a:chExt cx="3936" cy="1827"/>
          </a:xfrm>
          <a:solidFill>
            <a:srgbClr val="FAFAFA"/>
          </a:solidFill>
        </p:grpSpPr>
        <p:sp>
          <p:nvSpPr>
            <p:cNvPr id="8" name="Line 5">
              <a:extLst>
                <a:ext uri="{FF2B5EF4-FFF2-40B4-BE49-F238E27FC236}">
                  <a16:creationId xmlns:a16="http://schemas.microsoft.com/office/drawing/2014/main" id="{CC19BB48-3B45-474F-9663-E6AD04250C69}"/>
                </a:ext>
              </a:extLst>
            </p:cNvPr>
            <p:cNvSpPr>
              <a:spLocks noChangeShapeType="1"/>
            </p:cNvSpPr>
            <p:nvPr/>
          </p:nvSpPr>
          <p:spPr bwMode="auto">
            <a:xfrm>
              <a:off x="950" y="3479"/>
              <a:ext cx="454"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
              <a:extLst>
                <a:ext uri="{FF2B5EF4-FFF2-40B4-BE49-F238E27FC236}">
                  <a16:creationId xmlns:a16="http://schemas.microsoft.com/office/drawing/2014/main" id="{C1EDD9B9-AC2D-4F06-807D-4A41A94A5B2C}"/>
                </a:ext>
              </a:extLst>
            </p:cNvPr>
            <p:cNvSpPr>
              <a:spLocks noChangeShapeType="1"/>
            </p:cNvSpPr>
            <p:nvPr/>
          </p:nvSpPr>
          <p:spPr bwMode="auto">
            <a:xfrm>
              <a:off x="1404" y="3479"/>
              <a:ext cx="0" cy="378"/>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7">
              <a:extLst>
                <a:ext uri="{FF2B5EF4-FFF2-40B4-BE49-F238E27FC236}">
                  <a16:creationId xmlns:a16="http://schemas.microsoft.com/office/drawing/2014/main" id="{7D430649-D28A-41D7-9AE0-134DE080635E}"/>
                </a:ext>
              </a:extLst>
            </p:cNvPr>
            <p:cNvSpPr>
              <a:spLocks noChangeShapeType="1"/>
            </p:cNvSpPr>
            <p:nvPr/>
          </p:nvSpPr>
          <p:spPr bwMode="auto">
            <a:xfrm>
              <a:off x="2350" y="3479"/>
              <a:ext cx="0" cy="378"/>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a:extLst>
                <a:ext uri="{FF2B5EF4-FFF2-40B4-BE49-F238E27FC236}">
                  <a16:creationId xmlns:a16="http://schemas.microsoft.com/office/drawing/2014/main" id="{E8254A62-99FD-430E-A524-5B711D5725A7}"/>
                </a:ext>
              </a:extLst>
            </p:cNvPr>
            <p:cNvSpPr>
              <a:spLocks noChangeShapeType="1"/>
            </p:cNvSpPr>
            <p:nvPr/>
          </p:nvSpPr>
          <p:spPr bwMode="auto">
            <a:xfrm>
              <a:off x="2350" y="3479"/>
              <a:ext cx="492"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a:extLst>
                <a:ext uri="{FF2B5EF4-FFF2-40B4-BE49-F238E27FC236}">
                  <a16:creationId xmlns:a16="http://schemas.microsoft.com/office/drawing/2014/main" id="{EA67F1DE-DDFE-439A-91FC-B0863060E2CB}"/>
                </a:ext>
              </a:extLst>
            </p:cNvPr>
            <p:cNvSpPr>
              <a:spLocks noChangeShapeType="1"/>
            </p:cNvSpPr>
            <p:nvPr/>
          </p:nvSpPr>
          <p:spPr bwMode="auto">
            <a:xfrm>
              <a:off x="2842" y="3479"/>
              <a:ext cx="0" cy="378"/>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
              <a:extLst>
                <a:ext uri="{FF2B5EF4-FFF2-40B4-BE49-F238E27FC236}">
                  <a16:creationId xmlns:a16="http://schemas.microsoft.com/office/drawing/2014/main" id="{F9E364E1-BF82-4B10-BDAD-D18C2CEADCE0}"/>
                </a:ext>
              </a:extLst>
            </p:cNvPr>
            <p:cNvSpPr>
              <a:spLocks noChangeShapeType="1"/>
            </p:cNvSpPr>
            <p:nvPr/>
          </p:nvSpPr>
          <p:spPr bwMode="auto">
            <a:xfrm>
              <a:off x="4280" y="3510"/>
              <a:ext cx="0" cy="347"/>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1">
              <a:extLst>
                <a:ext uri="{FF2B5EF4-FFF2-40B4-BE49-F238E27FC236}">
                  <a16:creationId xmlns:a16="http://schemas.microsoft.com/office/drawing/2014/main" id="{97F85423-D51D-41D2-8F7A-E5ECB38DF7D8}"/>
                </a:ext>
              </a:extLst>
            </p:cNvPr>
            <p:cNvSpPr>
              <a:spLocks noChangeShapeType="1"/>
            </p:cNvSpPr>
            <p:nvPr/>
          </p:nvSpPr>
          <p:spPr bwMode="auto">
            <a:xfrm>
              <a:off x="4280" y="3510"/>
              <a:ext cx="530"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2">
              <a:extLst>
                <a:ext uri="{FF2B5EF4-FFF2-40B4-BE49-F238E27FC236}">
                  <a16:creationId xmlns:a16="http://schemas.microsoft.com/office/drawing/2014/main" id="{CB6F61F3-E29B-4DA4-8CBB-40CA42F83FCE}"/>
                </a:ext>
              </a:extLst>
            </p:cNvPr>
            <p:cNvSpPr>
              <a:spLocks noChangeShapeType="1"/>
            </p:cNvSpPr>
            <p:nvPr/>
          </p:nvSpPr>
          <p:spPr bwMode="auto">
            <a:xfrm>
              <a:off x="4810" y="3510"/>
              <a:ext cx="0" cy="347"/>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3">
              <a:extLst>
                <a:ext uri="{FF2B5EF4-FFF2-40B4-BE49-F238E27FC236}">
                  <a16:creationId xmlns:a16="http://schemas.microsoft.com/office/drawing/2014/main" id="{5EAD26CF-D3A3-48B4-AF9D-28624DC3A5B1}"/>
                </a:ext>
              </a:extLst>
            </p:cNvPr>
            <p:cNvSpPr>
              <a:spLocks noChangeShapeType="1"/>
            </p:cNvSpPr>
            <p:nvPr/>
          </p:nvSpPr>
          <p:spPr bwMode="auto">
            <a:xfrm>
              <a:off x="1177" y="3164"/>
              <a:ext cx="0" cy="315"/>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4">
              <a:extLst>
                <a:ext uri="{FF2B5EF4-FFF2-40B4-BE49-F238E27FC236}">
                  <a16:creationId xmlns:a16="http://schemas.microsoft.com/office/drawing/2014/main" id="{957F545D-4D99-49F3-AFBA-7A51CCCEBB49}"/>
                </a:ext>
              </a:extLst>
            </p:cNvPr>
            <p:cNvSpPr>
              <a:spLocks noChangeShapeType="1"/>
            </p:cNvSpPr>
            <p:nvPr/>
          </p:nvSpPr>
          <p:spPr bwMode="auto">
            <a:xfrm>
              <a:off x="1177" y="3164"/>
              <a:ext cx="719"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5">
              <a:extLst>
                <a:ext uri="{FF2B5EF4-FFF2-40B4-BE49-F238E27FC236}">
                  <a16:creationId xmlns:a16="http://schemas.microsoft.com/office/drawing/2014/main" id="{F2F93E3E-55FC-491A-ACCD-30960E15CD7B}"/>
                </a:ext>
              </a:extLst>
            </p:cNvPr>
            <p:cNvSpPr>
              <a:spLocks noChangeShapeType="1"/>
            </p:cNvSpPr>
            <p:nvPr/>
          </p:nvSpPr>
          <p:spPr bwMode="auto">
            <a:xfrm>
              <a:off x="1896" y="3164"/>
              <a:ext cx="0" cy="693"/>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6">
              <a:extLst>
                <a:ext uri="{FF2B5EF4-FFF2-40B4-BE49-F238E27FC236}">
                  <a16:creationId xmlns:a16="http://schemas.microsoft.com/office/drawing/2014/main" id="{7A88CFAA-39FA-49A6-B0C5-34F311CC1485}"/>
                </a:ext>
              </a:extLst>
            </p:cNvPr>
            <p:cNvSpPr>
              <a:spLocks noChangeShapeType="1"/>
            </p:cNvSpPr>
            <p:nvPr/>
          </p:nvSpPr>
          <p:spPr bwMode="auto">
            <a:xfrm>
              <a:off x="2539" y="3164"/>
              <a:ext cx="0"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7">
              <a:extLst>
                <a:ext uri="{FF2B5EF4-FFF2-40B4-BE49-F238E27FC236}">
                  <a16:creationId xmlns:a16="http://schemas.microsoft.com/office/drawing/2014/main" id="{8FC9F4D6-16B6-41D5-BA82-CC55ED3B694B}"/>
                </a:ext>
              </a:extLst>
            </p:cNvPr>
            <p:cNvSpPr>
              <a:spLocks noChangeShapeType="1"/>
            </p:cNvSpPr>
            <p:nvPr/>
          </p:nvSpPr>
          <p:spPr bwMode="auto">
            <a:xfrm>
              <a:off x="2577" y="3164"/>
              <a:ext cx="0" cy="315"/>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8">
              <a:extLst>
                <a:ext uri="{FF2B5EF4-FFF2-40B4-BE49-F238E27FC236}">
                  <a16:creationId xmlns:a16="http://schemas.microsoft.com/office/drawing/2014/main" id="{65018296-9BCD-4C48-9EEB-3C695F8310EC}"/>
                </a:ext>
              </a:extLst>
            </p:cNvPr>
            <p:cNvSpPr>
              <a:spLocks noChangeShapeType="1"/>
            </p:cNvSpPr>
            <p:nvPr/>
          </p:nvSpPr>
          <p:spPr bwMode="auto">
            <a:xfrm>
              <a:off x="2615" y="3164"/>
              <a:ext cx="719"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9">
              <a:extLst>
                <a:ext uri="{FF2B5EF4-FFF2-40B4-BE49-F238E27FC236}">
                  <a16:creationId xmlns:a16="http://schemas.microsoft.com/office/drawing/2014/main" id="{2622275C-7BF4-430A-9ABE-97356BFBF8EE}"/>
                </a:ext>
              </a:extLst>
            </p:cNvPr>
            <p:cNvSpPr>
              <a:spLocks noChangeShapeType="1"/>
            </p:cNvSpPr>
            <p:nvPr/>
          </p:nvSpPr>
          <p:spPr bwMode="auto">
            <a:xfrm>
              <a:off x="3334" y="3164"/>
              <a:ext cx="0" cy="693"/>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0">
              <a:extLst>
                <a:ext uri="{FF2B5EF4-FFF2-40B4-BE49-F238E27FC236}">
                  <a16:creationId xmlns:a16="http://schemas.microsoft.com/office/drawing/2014/main" id="{9EC2DFD8-F093-4957-8775-C3DC69386129}"/>
                </a:ext>
              </a:extLst>
            </p:cNvPr>
            <p:cNvSpPr>
              <a:spLocks noChangeShapeType="1"/>
            </p:cNvSpPr>
            <p:nvPr/>
          </p:nvSpPr>
          <p:spPr bwMode="auto">
            <a:xfrm>
              <a:off x="2577" y="3164"/>
              <a:ext cx="76"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1">
              <a:extLst>
                <a:ext uri="{FF2B5EF4-FFF2-40B4-BE49-F238E27FC236}">
                  <a16:creationId xmlns:a16="http://schemas.microsoft.com/office/drawing/2014/main" id="{3664E4AE-3C57-4BC6-976A-F0FAFA8DA861}"/>
                </a:ext>
              </a:extLst>
            </p:cNvPr>
            <p:cNvSpPr>
              <a:spLocks noChangeShapeType="1"/>
            </p:cNvSpPr>
            <p:nvPr/>
          </p:nvSpPr>
          <p:spPr bwMode="auto">
            <a:xfrm>
              <a:off x="2956" y="2817"/>
              <a:ext cx="0" cy="347"/>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2">
              <a:extLst>
                <a:ext uri="{FF2B5EF4-FFF2-40B4-BE49-F238E27FC236}">
                  <a16:creationId xmlns:a16="http://schemas.microsoft.com/office/drawing/2014/main" id="{402155AD-4436-469A-BA3C-50DB86E29AD3}"/>
                </a:ext>
              </a:extLst>
            </p:cNvPr>
            <p:cNvSpPr>
              <a:spLocks noChangeShapeType="1"/>
            </p:cNvSpPr>
            <p:nvPr/>
          </p:nvSpPr>
          <p:spPr bwMode="auto">
            <a:xfrm flipV="1">
              <a:off x="3788" y="2817"/>
              <a:ext cx="0" cy="104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3">
              <a:extLst>
                <a:ext uri="{FF2B5EF4-FFF2-40B4-BE49-F238E27FC236}">
                  <a16:creationId xmlns:a16="http://schemas.microsoft.com/office/drawing/2014/main" id="{FBF3E0AF-BAF2-4650-9ACA-B56BE4F727F9}"/>
                </a:ext>
              </a:extLst>
            </p:cNvPr>
            <p:cNvSpPr>
              <a:spLocks noChangeShapeType="1"/>
            </p:cNvSpPr>
            <p:nvPr/>
          </p:nvSpPr>
          <p:spPr bwMode="auto">
            <a:xfrm>
              <a:off x="2956" y="2817"/>
              <a:ext cx="832"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4">
              <a:extLst>
                <a:ext uri="{FF2B5EF4-FFF2-40B4-BE49-F238E27FC236}">
                  <a16:creationId xmlns:a16="http://schemas.microsoft.com/office/drawing/2014/main" id="{95708B6A-CCEF-416A-B2A5-9F27691E88A4}"/>
                </a:ext>
              </a:extLst>
            </p:cNvPr>
            <p:cNvSpPr>
              <a:spLocks noChangeShapeType="1"/>
            </p:cNvSpPr>
            <p:nvPr/>
          </p:nvSpPr>
          <p:spPr bwMode="auto">
            <a:xfrm>
              <a:off x="3372" y="2471"/>
              <a:ext cx="0" cy="346"/>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5">
              <a:extLst>
                <a:ext uri="{FF2B5EF4-FFF2-40B4-BE49-F238E27FC236}">
                  <a16:creationId xmlns:a16="http://schemas.microsoft.com/office/drawing/2014/main" id="{BA9A1FAE-4930-4D97-B526-63BA3F9B61F9}"/>
                </a:ext>
              </a:extLst>
            </p:cNvPr>
            <p:cNvSpPr>
              <a:spLocks noChangeShapeType="1"/>
            </p:cNvSpPr>
            <p:nvPr/>
          </p:nvSpPr>
          <p:spPr bwMode="auto">
            <a:xfrm flipV="1">
              <a:off x="4545" y="2439"/>
              <a:ext cx="0" cy="1071"/>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6">
              <a:extLst>
                <a:ext uri="{FF2B5EF4-FFF2-40B4-BE49-F238E27FC236}">
                  <a16:creationId xmlns:a16="http://schemas.microsoft.com/office/drawing/2014/main" id="{0E7E0CCC-9EC0-4FBB-B685-D5E2D39EAEDE}"/>
                </a:ext>
              </a:extLst>
            </p:cNvPr>
            <p:cNvSpPr>
              <a:spLocks noChangeShapeType="1"/>
            </p:cNvSpPr>
            <p:nvPr/>
          </p:nvSpPr>
          <p:spPr bwMode="auto">
            <a:xfrm flipH="1">
              <a:off x="3372" y="2439"/>
              <a:ext cx="1173"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7">
              <a:extLst>
                <a:ext uri="{FF2B5EF4-FFF2-40B4-BE49-F238E27FC236}">
                  <a16:creationId xmlns:a16="http://schemas.microsoft.com/office/drawing/2014/main" id="{CF570EE3-1A3D-4942-B4E0-0029735D6636}"/>
                </a:ext>
              </a:extLst>
            </p:cNvPr>
            <p:cNvSpPr>
              <a:spLocks noChangeShapeType="1"/>
            </p:cNvSpPr>
            <p:nvPr/>
          </p:nvSpPr>
          <p:spPr bwMode="auto">
            <a:xfrm flipV="1">
              <a:off x="3372" y="2439"/>
              <a:ext cx="0" cy="95"/>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8">
              <a:extLst>
                <a:ext uri="{FF2B5EF4-FFF2-40B4-BE49-F238E27FC236}">
                  <a16:creationId xmlns:a16="http://schemas.microsoft.com/office/drawing/2014/main" id="{CC825AD0-3B7B-483D-B181-C097A0AD3CB6}"/>
                </a:ext>
              </a:extLst>
            </p:cNvPr>
            <p:cNvSpPr>
              <a:spLocks noChangeShapeType="1"/>
            </p:cNvSpPr>
            <p:nvPr/>
          </p:nvSpPr>
          <p:spPr bwMode="auto">
            <a:xfrm>
              <a:off x="3940" y="2061"/>
              <a:ext cx="0" cy="378"/>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9">
              <a:extLst>
                <a:ext uri="{FF2B5EF4-FFF2-40B4-BE49-F238E27FC236}">
                  <a16:creationId xmlns:a16="http://schemas.microsoft.com/office/drawing/2014/main" id="{C0D0FF9D-9C86-424D-BAE7-98AF3C2CC082}"/>
                </a:ext>
              </a:extLst>
            </p:cNvPr>
            <p:cNvSpPr>
              <a:spLocks noChangeShapeType="1"/>
            </p:cNvSpPr>
            <p:nvPr/>
          </p:nvSpPr>
          <p:spPr bwMode="auto">
            <a:xfrm flipH="1">
              <a:off x="1593" y="2061"/>
              <a:ext cx="2347"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0">
              <a:extLst>
                <a:ext uri="{FF2B5EF4-FFF2-40B4-BE49-F238E27FC236}">
                  <a16:creationId xmlns:a16="http://schemas.microsoft.com/office/drawing/2014/main" id="{B7870CDF-9CFF-4A1F-86F1-DE218982D11D}"/>
                </a:ext>
              </a:extLst>
            </p:cNvPr>
            <p:cNvSpPr>
              <a:spLocks noChangeShapeType="1"/>
            </p:cNvSpPr>
            <p:nvPr/>
          </p:nvSpPr>
          <p:spPr bwMode="auto">
            <a:xfrm flipV="1">
              <a:off x="1518" y="2061"/>
              <a:ext cx="0" cy="1103"/>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1">
              <a:extLst>
                <a:ext uri="{FF2B5EF4-FFF2-40B4-BE49-F238E27FC236}">
                  <a16:creationId xmlns:a16="http://schemas.microsoft.com/office/drawing/2014/main" id="{2C376F08-1D5B-438F-BE09-756158D95E1C}"/>
                </a:ext>
              </a:extLst>
            </p:cNvPr>
            <p:cNvSpPr>
              <a:spLocks noChangeShapeType="1"/>
            </p:cNvSpPr>
            <p:nvPr/>
          </p:nvSpPr>
          <p:spPr bwMode="auto">
            <a:xfrm>
              <a:off x="1782" y="2061"/>
              <a:ext cx="0"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2">
              <a:extLst>
                <a:ext uri="{FF2B5EF4-FFF2-40B4-BE49-F238E27FC236}">
                  <a16:creationId xmlns:a16="http://schemas.microsoft.com/office/drawing/2014/main" id="{534039F5-E0A0-4460-B382-167B85E67CA3}"/>
                </a:ext>
              </a:extLst>
            </p:cNvPr>
            <p:cNvSpPr>
              <a:spLocks noChangeShapeType="1"/>
            </p:cNvSpPr>
            <p:nvPr/>
          </p:nvSpPr>
          <p:spPr bwMode="auto">
            <a:xfrm flipH="1">
              <a:off x="1518" y="2061"/>
              <a:ext cx="189" cy="0"/>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3">
              <a:extLst>
                <a:ext uri="{FF2B5EF4-FFF2-40B4-BE49-F238E27FC236}">
                  <a16:creationId xmlns:a16="http://schemas.microsoft.com/office/drawing/2014/main" id="{A2403B4C-B647-4E32-B311-8BE51C6B61B9}"/>
                </a:ext>
              </a:extLst>
            </p:cNvPr>
            <p:cNvSpPr>
              <a:spLocks noChangeShapeType="1"/>
            </p:cNvSpPr>
            <p:nvPr/>
          </p:nvSpPr>
          <p:spPr bwMode="auto">
            <a:xfrm>
              <a:off x="950" y="3479"/>
              <a:ext cx="0" cy="378"/>
            </a:xfrm>
            <a:prstGeom prst="line">
              <a:avLst/>
            </a:prstGeom>
            <a:grp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4">
              <a:extLst>
                <a:ext uri="{FF2B5EF4-FFF2-40B4-BE49-F238E27FC236}">
                  <a16:creationId xmlns:a16="http://schemas.microsoft.com/office/drawing/2014/main" id="{437C6F04-AB37-4204-8DF9-5F9EC91F7D4E}"/>
                </a:ext>
              </a:extLst>
            </p:cNvPr>
            <p:cNvSpPr>
              <a:spLocks noChangeArrowheads="1"/>
            </p:cNvSpPr>
            <p:nvPr/>
          </p:nvSpPr>
          <p:spPr bwMode="auto">
            <a:xfrm>
              <a:off x="4772"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5">
              <a:extLst>
                <a:ext uri="{FF2B5EF4-FFF2-40B4-BE49-F238E27FC236}">
                  <a16:creationId xmlns:a16="http://schemas.microsoft.com/office/drawing/2014/main" id="{54F1BBA4-8FA9-4952-9249-E2AA82120BBB}"/>
                </a:ext>
              </a:extLst>
            </p:cNvPr>
            <p:cNvSpPr>
              <a:spLocks noChangeArrowheads="1"/>
            </p:cNvSpPr>
            <p:nvPr/>
          </p:nvSpPr>
          <p:spPr bwMode="auto">
            <a:xfrm>
              <a:off x="4242"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6">
              <a:extLst>
                <a:ext uri="{FF2B5EF4-FFF2-40B4-BE49-F238E27FC236}">
                  <a16:creationId xmlns:a16="http://schemas.microsoft.com/office/drawing/2014/main" id="{2A91976F-61BC-4633-A086-CA98BB74853F}"/>
                </a:ext>
              </a:extLst>
            </p:cNvPr>
            <p:cNvSpPr>
              <a:spLocks noChangeArrowheads="1"/>
            </p:cNvSpPr>
            <p:nvPr/>
          </p:nvSpPr>
          <p:spPr bwMode="auto">
            <a:xfrm>
              <a:off x="3750"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7">
              <a:extLst>
                <a:ext uri="{FF2B5EF4-FFF2-40B4-BE49-F238E27FC236}">
                  <a16:creationId xmlns:a16="http://schemas.microsoft.com/office/drawing/2014/main" id="{F6333385-68D0-47E8-B8E4-3719534A92C5}"/>
                </a:ext>
              </a:extLst>
            </p:cNvPr>
            <p:cNvSpPr>
              <a:spLocks noChangeArrowheads="1"/>
            </p:cNvSpPr>
            <p:nvPr/>
          </p:nvSpPr>
          <p:spPr bwMode="auto">
            <a:xfrm>
              <a:off x="3296"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38">
              <a:extLst>
                <a:ext uri="{FF2B5EF4-FFF2-40B4-BE49-F238E27FC236}">
                  <a16:creationId xmlns:a16="http://schemas.microsoft.com/office/drawing/2014/main" id="{480C0E8E-AE62-4050-AE79-171D3D98E4C3}"/>
                </a:ext>
              </a:extLst>
            </p:cNvPr>
            <p:cNvSpPr>
              <a:spLocks noChangeArrowheads="1"/>
            </p:cNvSpPr>
            <p:nvPr/>
          </p:nvSpPr>
          <p:spPr bwMode="auto">
            <a:xfrm>
              <a:off x="2804"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39">
              <a:extLst>
                <a:ext uri="{FF2B5EF4-FFF2-40B4-BE49-F238E27FC236}">
                  <a16:creationId xmlns:a16="http://schemas.microsoft.com/office/drawing/2014/main" id="{B603AF39-E742-425D-A5EE-7A6C4D027183}"/>
                </a:ext>
              </a:extLst>
            </p:cNvPr>
            <p:cNvSpPr>
              <a:spLocks noChangeArrowheads="1"/>
            </p:cNvSpPr>
            <p:nvPr/>
          </p:nvSpPr>
          <p:spPr bwMode="auto">
            <a:xfrm>
              <a:off x="2312"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40">
              <a:extLst>
                <a:ext uri="{FF2B5EF4-FFF2-40B4-BE49-F238E27FC236}">
                  <a16:creationId xmlns:a16="http://schemas.microsoft.com/office/drawing/2014/main" id="{2B6D9180-E1BE-4A52-98C7-A3CABB49E09B}"/>
                </a:ext>
              </a:extLst>
            </p:cNvPr>
            <p:cNvSpPr>
              <a:spLocks noChangeArrowheads="1"/>
            </p:cNvSpPr>
            <p:nvPr/>
          </p:nvSpPr>
          <p:spPr bwMode="auto">
            <a:xfrm>
              <a:off x="1858"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41">
              <a:extLst>
                <a:ext uri="{FF2B5EF4-FFF2-40B4-BE49-F238E27FC236}">
                  <a16:creationId xmlns:a16="http://schemas.microsoft.com/office/drawing/2014/main" id="{9117A510-0EED-4650-9A53-2F7C9307EF28}"/>
                </a:ext>
              </a:extLst>
            </p:cNvPr>
            <p:cNvSpPr>
              <a:spLocks noChangeArrowheads="1"/>
            </p:cNvSpPr>
            <p:nvPr/>
          </p:nvSpPr>
          <p:spPr bwMode="auto">
            <a:xfrm>
              <a:off x="1366"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42">
              <a:extLst>
                <a:ext uri="{FF2B5EF4-FFF2-40B4-BE49-F238E27FC236}">
                  <a16:creationId xmlns:a16="http://schemas.microsoft.com/office/drawing/2014/main" id="{1E490800-4903-4877-87F3-19097994B9C6}"/>
                </a:ext>
              </a:extLst>
            </p:cNvPr>
            <p:cNvSpPr>
              <a:spLocks noChangeArrowheads="1"/>
            </p:cNvSpPr>
            <p:nvPr/>
          </p:nvSpPr>
          <p:spPr bwMode="auto">
            <a:xfrm>
              <a:off x="912" y="3825"/>
              <a:ext cx="76" cy="63"/>
            </a:xfrm>
            <a:prstGeom prst="ellipse">
              <a:avLst/>
            </a:prstGeom>
            <a:grpFill/>
            <a:ln w="254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3709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How to merge Clusters?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a:lnSpc>
                <a:spcPct val="100000"/>
              </a:lnSpc>
            </a:pPr>
            <a:r>
              <a:rPr lang="en-US" sz="2800" dirty="0"/>
              <a:t>How to measure the distance between the clusters?</a:t>
            </a:r>
          </a:p>
          <a:p>
            <a:pPr>
              <a:lnSpc>
                <a:spcPct val="100000"/>
              </a:lnSpc>
            </a:pPr>
            <a:endParaRPr lang="en-US" sz="2800" dirty="0"/>
          </a:p>
          <a:p>
            <a:pPr marL="342900" indent="-342900">
              <a:lnSpc>
                <a:spcPct val="100000"/>
              </a:lnSpc>
              <a:buFont typeface="Arial" panose="020B0604020202020204" pitchFamily="34" charset="0"/>
              <a:buChar char="•"/>
            </a:pPr>
            <a:r>
              <a:rPr lang="en-US" sz="2800" dirty="0"/>
              <a:t>Single – Link</a:t>
            </a:r>
          </a:p>
          <a:p>
            <a:pPr marL="342900" indent="-342900">
              <a:lnSpc>
                <a:spcPct val="100000"/>
              </a:lnSpc>
              <a:buFont typeface="Arial" panose="020B0604020202020204" pitchFamily="34" charset="0"/>
              <a:buChar char="•"/>
            </a:pPr>
            <a:r>
              <a:rPr lang="en-US" sz="2800" dirty="0"/>
              <a:t>Complete – Link</a:t>
            </a:r>
          </a:p>
          <a:p>
            <a:pPr marL="342900" indent="-342900">
              <a:lnSpc>
                <a:spcPct val="100000"/>
              </a:lnSpc>
              <a:buFont typeface="Arial" panose="020B0604020202020204" pitchFamily="34" charset="0"/>
              <a:buChar char="•"/>
            </a:pPr>
            <a:r>
              <a:rPr lang="en-US" sz="2800" dirty="0"/>
              <a:t>Average – Link</a:t>
            </a:r>
          </a:p>
          <a:p>
            <a:pPr marL="342900" indent="-342900">
              <a:lnSpc>
                <a:spcPct val="100000"/>
              </a:lnSpc>
              <a:buFont typeface="Arial" panose="020B0604020202020204" pitchFamily="34" charset="0"/>
              <a:buChar char="•"/>
            </a:pPr>
            <a:r>
              <a:rPr lang="en-US" sz="2800" dirty="0"/>
              <a:t>Centroid Distance</a:t>
            </a:r>
          </a:p>
          <a:p>
            <a:pPr>
              <a:lnSpc>
                <a:spcPct val="100000"/>
              </a:lnSpc>
            </a:pPr>
            <a:endParaRPr lang="en-US" sz="2800" dirty="0"/>
          </a:p>
          <a:p>
            <a:pPr>
              <a:lnSpc>
                <a:spcPct val="100000"/>
              </a:lnSpc>
            </a:pPr>
            <a:r>
              <a:rPr lang="en-US" sz="2800" dirty="0"/>
              <a:t>Distance between clusters is usually defined on the basis of distance between objects.</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15</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203860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Single - Link</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a:lnSpc>
                <a:spcPct val="100000"/>
              </a:lnSpc>
            </a:pPr>
            <a:r>
              <a:rPr lang="en-US" dirty="0"/>
              <a:t>Single linkage algorithm can be defined as the similarity of two clusters C1 and C2 is equal to the minimum of the similarity between points Pi and </a:t>
            </a:r>
            <a:r>
              <a:rPr lang="en-US" dirty="0" err="1"/>
              <a:t>Pj</a:t>
            </a:r>
            <a:r>
              <a:rPr lang="en-US" dirty="0"/>
              <a:t> such that Pi belongs to C1 and </a:t>
            </a:r>
            <a:r>
              <a:rPr lang="en-US" dirty="0" err="1"/>
              <a:t>Pj</a:t>
            </a:r>
            <a:r>
              <a:rPr lang="en-US" dirty="0"/>
              <a:t> belongs to C2.</a:t>
            </a:r>
          </a:p>
          <a:p>
            <a:pPr>
              <a:lnSpc>
                <a:spcPct val="100000"/>
              </a:lnSpc>
            </a:pPr>
            <a:r>
              <a:rPr lang="en-US" dirty="0"/>
              <a:t>Mathematically this can be written as,</a:t>
            </a:r>
          </a:p>
          <a:p>
            <a:pPr>
              <a:lnSpc>
                <a:spcPct val="100000"/>
              </a:lnSpc>
            </a:pPr>
            <a:r>
              <a:rPr lang="en-US" dirty="0"/>
              <a:t> Sim(C1,C2) = Min Sim(</a:t>
            </a:r>
            <a:r>
              <a:rPr lang="en-US" dirty="0" err="1"/>
              <a:t>Pi,Pj</a:t>
            </a:r>
            <a:r>
              <a:rPr lang="en-US" dirty="0"/>
              <a:t>) such that Pi ∈ C1 &amp; </a:t>
            </a:r>
            <a:r>
              <a:rPr lang="en-US" dirty="0" err="1"/>
              <a:t>Pj</a:t>
            </a:r>
            <a:r>
              <a:rPr lang="en-US" dirty="0"/>
              <a:t> ∈ C2</a:t>
            </a:r>
          </a:p>
          <a:p>
            <a:pPr>
              <a:lnSpc>
                <a:spcPct val="100000"/>
              </a:lnSpc>
            </a:pP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16</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7" name="Picture 6" descr="A picture containing game&#10;&#10;Description automatically generated">
            <a:extLst>
              <a:ext uri="{FF2B5EF4-FFF2-40B4-BE49-F238E27FC236}">
                <a16:creationId xmlns:a16="http://schemas.microsoft.com/office/drawing/2014/main" id="{98377736-3619-4DC3-B6F5-96D56F3A74C7}"/>
              </a:ext>
            </a:extLst>
          </p:cNvPr>
          <p:cNvPicPr>
            <a:picLocks noChangeAspect="1"/>
          </p:cNvPicPr>
          <p:nvPr/>
        </p:nvPicPr>
        <p:blipFill>
          <a:blip r:embed="rId3"/>
          <a:stretch>
            <a:fillRect/>
          </a:stretch>
        </p:blipFill>
        <p:spPr>
          <a:xfrm>
            <a:off x="3595207" y="3713031"/>
            <a:ext cx="4212777" cy="2608318"/>
          </a:xfrm>
          <a:prstGeom prst="rect">
            <a:avLst/>
          </a:prstGeom>
        </p:spPr>
      </p:pic>
    </p:spTree>
    <p:extLst>
      <p:ext uri="{BB962C8B-B14F-4D97-AF65-F5344CB8AC3E}">
        <p14:creationId xmlns:p14="http://schemas.microsoft.com/office/powerpoint/2010/main" val="128268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Complete - Link</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a:lnSpc>
                <a:spcPct val="100000"/>
              </a:lnSpc>
            </a:pPr>
            <a:r>
              <a:rPr lang="en-US" dirty="0"/>
              <a:t>Complete linkage algorithm, this is exactly opposite to the MIN approach. The similarity of two clusters C1 and C2 is equal to the maximum of the similarity between points Pi and </a:t>
            </a:r>
            <a:r>
              <a:rPr lang="en-US" dirty="0" err="1"/>
              <a:t>Pj</a:t>
            </a:r>
            <a:r>
              <a:rPr lang="en-US" dirty="0"/>
              <a:t> such that Pi belongs to C1 and </a:t>
            </a:r>
            <a:r>
              <a:rPr lang="en-US" dirty="0" err="1"/>
              <a:t>Pj</a:t>
            </a:r>
            <a:r>
              <a:rPr lang="en-US" dirty="0"/>
              <a:t> belongs to C2.</a:t>
            </a:r>
          </a:p>
          <a:p>
            <a:pPr>
              <a:lnSpc>
                <a:spcPct val="100000"/>
              </a:lnSpc>
            </a:pPr>
            <a:r>
              <a:rPr lang="en-US" dirty="0"/>
              <a:t>Mathematically this can be written as, </a:t>
            </a:r>
          </a:p>
          <a:p>
            <a:pPr>
              <a:lnSpc>
                <a:spcPct val="100000"/>
              </a:lnSpc>
            </a:pPr>
            <a:r>
              <a:rPr lang="en-US" dirty="0"/>
              <a:t>Sim(C1,C2) = Max Sim(</a:t>
            </a:r>
            <a:r>
              <a:rPr lang="en-US" dirty="0" err="1"/>
              <a:t>Pi,Pj</a:t>
            </a:r>
            <a:r>
              <a:rPr lang="en-US" dirty="0"/>
              <a:t>) such that Pi ∈ C1 &amp; </a:t>
            </a:r>
            <a:r>
              <a:rPr lang="en-US" dirty="0" err="1"/>
              <a:t>Pj</a:t>
            </a:r>
            <a:r>
              <a:rPr lang="en-US" dirty="0"/>
              <a:t> ∈ C2</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17</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8" name="Picture 7" descr="A picture containing game&#10;&#10;Description automatically generated">
            <a:extLst>
              <a:ext uri="{FF2B5EF4-FFF2-40B4-BE49-F238E27FC236}">
                <a16:creationId xmlns:a16="http://schemas.microsoft.com/office/drawing/2014/main" id="{66D5902D-967B-466D-815E-F19DD1C88269}"/>
              </a:ext>
            </a:extLst>
          </p:cNvPr>
          <p:cNvPicPr>
            <a:picLocks noChangeAspect="1"/>
          </p:cNvPicPr>
          <p:nvPr/>
        </p:nvPicPr>
        <p:blipFill>
          <a:blip r:embed="rId3"/>
          <a:stretch>
            <a:fillRect/>
          </a:stretch>
        </p:blipFill>
        <p:spPr>
          <a:xfrm>
            <a:off x="3757188" y="3632259"/>
            <a:ext cx="4179259" cy="2587566"/>
          </a:xfrm>
          <a:prstGeom prst="rect">
            <a:avLst/>
          </a:prstGeom>
        </p:spPr>
      </p:pic>
    </p:spTree>
    <p:extLst>
      <p:ext uri="{BB962C8B-B14F-4D97-AF65-F5344CB8AC3E}">
        <p14:creationId xmlns:p14="http://schemas.microsoft.com/office/powerpoint/2010/main" val="42436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Average - Link</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a:lnSpc>
                <a:spcPct val="100000"/>
              </a:lnSpc>
            </a:pPr>
            <a:r>
              <a:rPr lang="en-US" dirty="0"/>
              <a:t>Take all the pairs of points and compute their similarities and calculate the average of the similarities.</a:t>
            </a:r>
          </a:p>
          <a:p>
            <a:pPr>
              <a:lnSpc>
                <a:spcPct val="100000"/>
              </a:lnSpc>
            </a:pPr>
            <a:r>
              <a:rPr lang="en-US" dirty="0"/>
              <a:t>Mathematically this can be written as,</a:t>
            </a:r>
          </a:p>
          <a:p>
            <a:pPr>
              <a:lnSpc>
                <a:spcPct val="100000"/>
              </a:lnSpc>
            </a:pPr>
            <a:r>
              <a:rPr lang="en-US" dirty="0"/>
              <a:t>sim(C1,C2) = ∑ sim(Pi, </a:t>
            </a:r>
            <a:r>
              <a:rPr lang="en-US" dirty="0" err="1"/>
              <a:t>Pj</a:t>
            </a:r>
            <a:r>
              <a:rPr lang="en-US" dirty="0"/>
              <a:t>)/|C1|*|C2| where, Pi ∈ C1 &amp; </a:t>
            </a:r>
            <a:r>
              <a:rPr lang="en-US" dirty="0" err="1"/>
              <a:t>Pj</a:t>
            </a:r>
            <a:r>
              <a:rPr lang="en-US" dirty="0"/>
              <a:t> ∈ C2</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18</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10" name="Picture 9" descr="A picture containing game&#10;&#10;Description automatically generated">
            <a:extLst>
              <a:ext uri="{FF2B5EF4-FFF2-40B4-BE49-F238E27FC236}">
                <a16:creationId xmlns:a16="http://schemas.microsoft.com/office/drawing/2014/main" id="{A8399E1B-9598-4ECF-A5EC-AB7B082F5076}"/>
              </a:ext>
            </a:extLst>
          </p:cNvPr>
          <p:cNvPicPr>
            <a:picLocks noChangeAspect="1"/>
          </p:cNvPicPr>
          <p:nvPr/>
        </p:nvPicPr>
        <p:blipFill>
          <a:blip r:embed="rId3"/>
          <a:stretch>
            <a:fillRect/>
          </a:stretch>
        </p:blipFill>
        <p:spPr>
          <a:xfrm>
            <a:off x="3847723" y="3279070"/>
            <a:ext cx="4306006" cy="2666040"/>
          </a:xfrm>
          <a:prstGeom prst="rect">
            <a:avLst/>
          </a:prstGeom>
        </p:spPr>
      </p:pic>
    </p:spTree>
    <p:extLst>
      <p:ext uri="{BB962C8B-B14F-4D97-AF65-F5344CB8AC3E}">
        <p14:creationId xmlns:p14="http://schemas.microsoft.com/office/powerpoint/2010/main" val="11454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Centroid Distance</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a:lnSpc>
                <a:spcPct val="100000"/>
              </a:lnSpc>
            </a:pPr>
            <a:r>
              <a:rPr lang="en-US" dirty="0"/>
              <a:t>Compute the centroids of two clusters C1 &amp; C2 and take the similarity between the two centroids as the similarity between two clusters. This is a less popular technique in the real world.</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19</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7" name="Picture 6" descr="A picture containing game&#10;&#10;Description automatically generated">
            <a:extLst>
              <a:ext uri="{FF2B5EF4-FFF2-40B4-BE49-F238E27FC236}">
                <a16:creationId xmlns:a16="http://schemas.microsoft.com/office/drawing/2014/main" id="{9D988142-D510-4E9E-975D-1B9675725F69}"/>
              </a:ext>
            </a:extLst>
          </p:cNvPr>
          <p:cNvPicPr>
            <a:picLocks noChangeAspect="1"/>
          </p:cNvPicPr>
          <p:nvPr/>
        </p:nvPicPr>
        <p:blipFill>
          <a:blip r:embed="rId3"/>
          <a:stretch>
            <a:fillRect/>
          </a:stretch>
        </p:blipFill>
        <p:spPr>
          <a:xfrm>
            <a:off x="3513169" y="2986135"/>
            <a:ext cx="4676775" cy="2895600"/>
          </a:xfrm>
          <a:prstGeom prst="rect">
            <a:avLst/>
          </a:prstGeom>
        </p:spPr>
      </p:pic>
    </p:spTree>
    <p:extLst>
      <p:ext uri="{BB962C8B-B14F-4D97-AF65-F5344CB8AC3E}">
        <p14:creationId xmlns:p14="http://schemas.microsoft.com/office/powerpoint/2010/main" val="84371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Introduction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530350"/>
            <a:ext cx="11696700" cy="4498975"/>
          </a:xfrm>
        </p:spPr>
        <p:txBody>
          <a:bodyPr>
            <a:normAutofit/>
          </a:bodyPr>
          <a:lstStyle/>
          <a:p>
            <a:r>
              <a:rPr lang="en-US" sz="2800" dirty="0"/>
              <a:t>A way of grouping together data samples that are similar in some way - according to some criteria that you pick</a:t>
            </a:r>
          </a:p>
          <a:p>
            <a:endParaRPr lang="en-US" sz="2800" dirty="0"/>
          </a:p>
          <a:p>
            <a:r>
              <a:rPr lang="en-US" sz="2800" dirty="0"/>
              <a:t>A form of unsupervised learning – you generally don’t have examples demonstrating how the data should be grouped together</a:t>
            </a:r>
          </a:p>
          <a:p>
            <a:endParaRPr lang="en-US" sz="2800" dirty="0"/>
          </a:p>
          <a:p>
            <a:r>
              <a:rPr lang="en-US" sz="2800" dirty="0"/>
              <a:t>So, it’s a method of data exploration – a way of looking for patterns or structure in the data that are of interest</a:t>
            </a:r>
            <a:endParaRPr lang="en-US"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304718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are the types for measuring distance between the clusters?</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20</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106483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dirty="0"/>
              <a:t>K – Means </a:t>
            </a:r>
            <a:br>
              <a:rPr lang="en-US" dirty="0"/>
            </a:br>
            <a:r>
              <a:rPr lang="en-US" dirty="0"/>
              <a:t>Clustering </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21</a:t>
            </a:fld>
            <a:endParaRPr lang="en-US" dirty="0"/>
          </a:p>
        </p:txBody>
      </p:sp>
    </p:spTree>
    <p:extLst>
      <p:ext uri="{BB962C8B-B14F-4D97-AF65-F5344CB8AC3E}">
        <p14:creationId xmlns:p14="http://schemas.microsoft.com/office/powerpoint/2010/main" val="89968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dirty="0"/>
              <a:t>So what exactly is K-means? Well, it is an unsupervised learning algorithm (meaning there are no target labels) that allows you to identify similar groups or clusters of data points within your data.</a:t>
            </a:r>
          </a:p>
          <a:p>
            <a:endParaRPr lang="en-US" dirty="0"/>
          </a:p>
          <a:p>
            <a:r>
              <a:rPr lang="en-US" dirty="0"/>
              <a:t>Again the problem of K means can be thought of as grouping the data into K clusters where assignment to the clusters is based on some similarity or distance measure to a centroid (more on this later). So how do we do this? Well, let’s first outline the steps involved.</a:t>
            </a:r>
          </a:p>
          <a:p>
            <a:pPr marL="342900" indent="-342900">
              <a:buFont typeface="Arial" panose="020B0604020202020204" pitchFamily="34" charset="0"/>
              <a:buChar char="•"/>
            </a:pPr>
            <a:r>
              <a:rPr lang="en-US" b="1" i="1" dirty="0"/>
              <a:t>We randomly initialize the K starting centroids. Each data point is assigned to its nearest centroid.</a:t>
            </a:r>
            <a:endParaRPr lang="en-US" dirty="0"/>
          </a:p>
          <a:p>
            <a:pPr marL="342900" indent="-342900">
              <a:buFont typeface="Arial" panose="020B0604020202020204" pitchFamily="34" charset="0"/>
              <a:buChar char="•"/>
            </a:pPr>
            <a:r>
              <a:rPr lang="en-US" b="1" i="1" dirty="0"/>
              <a:t>The centroids are recomputed as the mean of the data points assigned to the respective cluster.</a:t>
            </a:r>
            <a:endParaRPr lang="en-US" dirty="0"/>
          </a:p>
          <a:p>
            <a:pPr marL="342900" indent="-342900">
              <a:buFont typeface="Arial" panose="020B0604020202020204" pitchFamily="34" charset="0"/>
              <a:buChar char="•"/>
            </a:pPr>
            <a:r>
              <a:rPr lang="en-US" b="1" i="1" dirty="0"/>
              <a:t>Repeat steps 1 and 2 until we trigger our stopping criteria.</a:t>
            </a:r>
            <a:endParaRPr lang="en-US" dirty="0"/>
          </a:p>
          <a:p>
            <a:endParaRPr lang="en-US" dirty="0"/>
          </a:p>
          <a:p>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22</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274126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 </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fontScale="92500" lnSpcReduction="10000"/>
          </a:bodyPr>
          <a:lstStyle/>
          <a:p>
            <a:pPr lvl="0">
              <a:lnSpc>
                <a:spcPct val="100000"/>
              </a:lnSpc>
            </a:pPr>
            <a:r>
              <a:rPr lang="en-US" sz="3000" b="1" dirty="0">
                <a:sym typeface="Merriweather"/>
              </a:rPr>
              <a:t>Advantages:</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Fast, robust and easier to understand</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Relatively efficient</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Gives best result when data set are distinct or well separated from each other.</a:t>
            </a:r>
          </a:p>
          <a:p>
            <a:pPr marL="457200" lvl="0" indent="-457200">
              <a:lnSpc>
                <a:spcPct val="100000"/>
              </a:lnSpc>
              <a:buClr>
                <a:schemeClr val="bg1"/>
              </a:buClr>
              <a:buFont typeface="Arial" panose="020B0604020202020204" pitchFamily="34" charset="0"/>
              <a:buChar char="•"/>
            </a:pPr>
            <a:endParaRPr lang="en-US" sz="2600" dirty="0">
              <a:sym typeface="Merriweather"/>
            </a:endParaRPr>
          </a:p>
          <a:p>
            <a:pPr lvl="0">
              <a:lnSpc>
                <a:spcPct val="100000"/>
              </a:lnSpc>
            </a:pPr>
            <a:r>
              <a:rPr lang="en-US" sz="3000" b="1" dirty="0">
                <a:sym typeface="Merriweather"/>
              </a:rPr>
              <a:t>Disadvantages:</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Randomly choosing of the cluster center cannot lead us to the fruitful result</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Applicable only when mean is defined i.e. fails for categorical data.</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Unable to handle noisy data and outliers.</a:t>
            </a:r>
          </a:p>
          <a:p>
            <a:pPr marL="571500" lvl="0" indent="-457200">
              <a:lnSpc>
                <a:spcPct val="100000"/>
              </a:lnSpc>
              <a:buClr>
                <a:schemeClr val="bg1"/>
              </a:buClr>
              <a:buSzPct val="100000"/>
              <a:buFont typeface="Arial" panose="020B0604020202020204" pitchFamily="34" charset="0"/>
              <a:buChar char="•"/>
            </a:pPr>
            <a:r>
              <a:rPr lang="en-US" sz="2600" dirty="0">
                <a:sym typeface="Merriweather"/>
              </a:rPr>
              <a:t>Algorithm fails for non-linear data set.</a:t>
            </a:r>
          </a:p>
          <a:p>
            <a:pPr lvl="0" algn="ctr">
              <a:spcBef>
                <a:spcPts val="0"/>
              </a:spcBef>
            </a:pPr>
            <a:endParaRPr lang="en-US" sz="3200" dirty="0">
              <a:latin typeface="Merriweather"/>
              <a:ea typeface="Merriweather"/>
              <a:cs typeface="Merriweather"/>
              <a:sym typeface="Merriweather"/>
            </a:endParaRP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23</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147495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does k represent in k- means clustering?</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24</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41213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dirty="0"/>
              <a:t>K – Means Clustering Examples</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25</a:t>
            </a:fld>
            <a:endParaRPr lang="en-US" dirty="0"/>
          </a:p>
        </p:txBody>
      </p:sp>
    </p:spTree>
    <p:extLst>
      <p:ext uri="{BB962C8B-B14F-4D97-AF65-F5344CB8AC3E}">
        <p14:creationId xmlns:p14="http://schemas.microsoft.com/office/powerpoint/2010/main" val="217030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 Examples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dirty="0"/>
              <a:t>As you can see the figure above shows K means at work. We have defined k = 2 so we are assigning data to one of two clusters at each iteration. Figure (a) corresponds to the randomly initializing the centroids.</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26</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F54C754-314A-4B20-BA44-E5CF3F97D91C}"/>
              </a:ext>
            </a:extLst>
          </p:cNvPr>
          <p:cNvPicPr>
            <a:picLocks noChangeAspect="1"/>
          </p:cNvPicPr>
          <p:nvPr/>
        </p:nvPicPr>
        <p:blipFill>
          <a:blip r:embed="rId3"/>
          <a:stretch>
            <a:fillRect/>
          </a:stretch>
        </p:blipFill>
        <p:spPr>
          <a:xfrm>
            <a:off x="4386262" y="2568496"/>
            <a:ext cx="3419475" cy="3381375"/>
          </a:xfrm>
          <a:prstGeom prst="rect">
            <a:avLst/>
          </a:prstGeom>
        </p:spPr>
      </p:pic>
    </p:spTree>
    <p:extLst>
      <p:ext uri="{BB962C8B-B14F-4D97-AF65-F5344CB8AC3E}">
        <p14:creationId xmlns:p14="http://schemas.microsoft.com/office/powerpoint/2010/main" val="127303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 Examples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dirty="0"/>
              <a:t>In (b) we assign the data points to their closest cluster</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27</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8" name="Picture 7" descr="A close up of a map&#10;&#10;Description automatically generated">
            <a:extLst>
              <a:ext uri="{FF2B5EF4-FFF2-40B4-BE49-F238E27FC236}">
                <a16:creationId xmlns:a16="http://schemas.microsoft.com/office/drawing/2014/main" id="{A09C4BC1-B44C-4E1E-A95D-D2FEA7B53D31}"/>
              </a:ext>
            </a:extLst>
          </p:cNvPr>
          <p:cNvPicPr>
            <a:picLocks noChangeAspect="1"/>
          </p:cNvPicPr>
          <p:nvPr/>
        </p:nvPicPr>
        <p:blipFill>
          <a:blip r:embed="rId3"/>
          <a:stretch>
            <a:fillRect/>
          </a:stretch>
        </p:blipFill>
        <p:spPr>
          <a:xfrm>
            <a:off x="4357687" y="2186175"/>
            <a:ext cx="3476625" cy="3209925"/>
          </a:xfrm>
          <a:prstGeom prst="rect">
            <a:avLst/>
          </a:prstGeom>
        </p:spPr>
      </p:pic>
    </p:spTree>
    <p:extLst>
      <p:ext uri="{BB962C8B-B14F-4D97-AF65-F5344CB8AC3E}">
        <p14:creationId xmlns:p14="http://schemas.microsoft.com/office/powerpoint/2010/main" val="3855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 Examples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dirty="0"/>
              <a:t>and in Figure c we assign new centroids as the average of the data in each cluster. </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28</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7" name="Picture 6" descr="A close up of a map&#10;&#10;Description automatically generated">
            <a:extLst>
              <a:ext uri="{FF2B5EF4-FFF2-40B4-BE49-F238E27FC236}">
                <a16:creationId xmlns:a16="http://schemas.microsoft.com/office/drawing/2014/main" id="{4EA80179-228F-40FD-BE30-F4DDA4ECF06F}"/>
              </a:ext>
            </a:extLst>
          </p:cNvPr>
          <p:cNvPicPr>
            <a:picLocks noChangeAspect="1"/>
          </p:cNvPicPr>
          <p:nvPr/>
        </p:nvPicPr>
        <p:blipFill>
          <a:blip r:embed="rId3"/>
          <a:stretch>
            <a:fillRect/>
          </a:stretch>
        </p:blipFill>
        <p:spPr>
          <a:xfrm>
            <a:off x="1343025" y="2298963"/>
            <a:ext cx="3448050" cy="3352800"/>
          </a:xfrm>
          <a:prstGeom prst="rect">
            <a:avLst/>
          </a:prstGeom>
        </p:spPr>
      </p:pic>
      <p:pic>
        <p:nvPicPr>
          <p:cNvPr id="10" name="Picture 9" descr="A close up of a map&#10;&#10;Description automatically generated">
            <a:extLst>
              <a:ext uri="{FF2B5EF4-FFF2-40B4-BE49-F238E27FC236}">
                <a16:creationId xmlns:a16="http://schemas.microsoft.com/office/drawing/2014/main" id="{E9F2743F-696F-44B2-8AF6-07C195746272}"/>
              </a:ext>
            </a:extLst>
          </p:cNvPr>
          <p:cNvPicPr>
            <a:picLocks noChangeAspect="1"/>
          </p:cNvPicPr>
          <p:nvPr/>
        </p:nvPicPr>
        <p:blipFill>
          <a:blip r:embed="rId4"/>
          <a:stretch>
            <a:fillRect/>
          </a:stretch>
        </p:blipFill>
        <p:spPr>
          <a:xfrm>
            <a:off x="6767324" y="2346588"/>
            <a:ext cx="3419475" cy="3305175"/>
          </a:xfrm>
          <a:prstGeom prst="rect">
            <a:avLst/>
          </a:prstGeom>
        </p:spPr>
      </p:pic>
    </p:spTree>
    <p:extLst>
      <p:ext uri="{BB962C8B-B14F-4D97-AF65-F5344CB8AC3E}">
        <p14:creationId xmlns:p14="http://schemas.microsoft.com/office/powerpoint/2010/main" val="3451435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K – Means Clustering Image Segmentation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dirty="0"/>
              <a:t>One example where 2, 3, and 10 colors are chosen to encode a color image </a:t>
            </a:r>
            <a:endParaRPr lang="en-US" sz="24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29</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pic>
        <p:nvPicPr>
          <p:cNvPr id="8" name="Picture 7" descr="A picture containing outdoor, object, person, man&#10;&#10;Description automatically generated">
            <a:extLst>
              <a:ext uri="{FF2B5EF4-FFF2-40B4-BE49-F238E27FC236}">
                <a16:creationId xmlns:a16="http://schemas.microsoft.com/office/drawing/2014/main" id="{D30E2F0F-C278-41E2-B90D-2D03AEA75C8D}"/>
              </a:ext>
            </a:extLst>
          </p:cNvPr>
          <p:cNvPicPr>
            <a:picLocks noChangeAspect="1"/>
          </p:cNvPicPr>
          <p:nvPr/>
        </p:nvPicPr>
        <p:blipFill>
          <a:blip r:embed="rId3"/>
          <a:stretch>
            <a:fillRect/>
          </a:stretch>
        </p:blipFill>
        <p:spPr>
          <a:xfrm>
            <a:off x="513804" y="2228682"/>
            <a:ext cx="2400635" cy="2400635"/>
          </a:xfrm>
          <a:prstGeom prst="rect">
            <a:avLst/>
          </a:prstGeom>
        </p:spPr>
      </p:pic>
      <p:pic>
        <p:nvPicPr>
          <p:cNvPr id="11" name="Picture 10" descr="A picture containing outdoor, tripod, standing, woman&#10;&#10;Description automatically generated">
            <a:extLst>
              <a:ext uri="{FF2B5EF4-FFF2-40B4-BE49-F238E27FC236}">
                <a16:creationId xmlns:a16="http://schemas.microsoft.com/office/drawing/2014/main" id="{C8FE8AFD-7F2C-4488-AC56-37798ED39FF4}"/>
              </a:ext>
            </a:extLst>
          </p:cNvPr>
          <p:cNvPicPr>
            <a:picLocks noChangeAspect="1"/>
          </p:cNvPicPr>
          <p:nvPr/>
        </p:nvPicPr>
        <p:blipFill>
          <a:blip r:embed="rId4"/>
          <a:stretch>
            <a:fillRect/>
          </a:stretch>
        </p:blipFill>
        <p:spPr>
          <a:xfrm>
            <a:off x="3514631" y="2228682"/>
            <a:ext cx="2419350" cy="2428875"/>
          </a:xfrm>
          <a:prstGeom prst="rect">
            <a:avLst/>
          </a:prstGeom>
        </p:spPr>
      </p:pic>
      <p:pic>
        <p:nvPicPr>
          <p:cNvPr id="13" name="Picture 12" descr="A picture containing skiing, outdoor, water, man&#10;&#10;Description automatically generated">
            <a:extLst>
              <a:ext uri="{FF2B5EF4-FFF2-40B4-BE49-F238E27FC236}">
                <a16:creationId xmlns:a16="http://schemas.microsoft.com/office/drawing/2014/main" id="{8E4552F1-47B1-4680-994A-AB1FA508FFEC}"/>
              </a:ext>
            </a:extLst>
          </p:cNvPr>
          <p:cNvPicPr>
            <a:picLocks noChangeAspect="1"/>
          </p:cNvPicPr>
          <p:nvPr/>
        </p:nvPicPr>
        <p:blipFill>
          <a:blip r:embed="rId5"/>
          <a:stretch>
            <a:fillRect/>
          </a:stretch>
        </p:blipFill>
        <p:spPr>
          <a:xfrm>
            <a:off x="6548056" y="2219156"/>
            <a:ext cx="2391109" cy="2410161"/>
          </a:xfrm>
          <a:prstGeom prst="rect">
            <a:avLst/>
          </a:prstGeom>
        </p:spPr>
      </p:pic>
      <p:pic>
        <p:nvPicPr>
          <p:cNvPr id="15" name="Picture 14">
            <a:extLst>
              <a:ext uri="{FF2B5EF4-FFF2-40B4-BE49-F238E27FC236}">
                <a16:creationId xmlns:a16="http://schemas.microsoft.com/office/drawing/2014/main" id="{D01757FB-C289-4FC2-9FD9-F5428CF4DB0A}"/>
              </a:ext>
            </a:extLst>
          </p:cNvPr>
          <p:cNvPicPr>
            <a:picLocks noChangeAspect="1"/>
          </p:cNvPicPr>
          <p:nvPr/>
        </p:nvPicPr>
        <p:blipFill>
          <a:blip r:embed="rId6"/>
          <a:stretch>
            <a:fillRect/>
          </a:stretch>
        </p:blipFill>
        <p:spPr>
          <a:xfrm>
            <a:off x="9534525" y="2219156"/>
            <a:ext cx="2409825" cy="2409825"/>
          </a:xfrm>
          <a:prstGeom prst="rect">
            <a:avLst/>
          </a:prstGeom>
        </p:spPr>
      </p:pic>
      <p:sp>
        <p:nvSpPr>
          <p:cNvPr id="18" name="TextBox 17">
            <a:extLst>
              <a:ext uri="{FF2B5EF4-FFF2-40B4-BE49-F238E27FC236}">
                <a16:creationId xmlns:a16="http://schemas.microsoft.com/office/drawing/2014/main" id="{37034400-8BF3-48FF-BB38-5322762991EE}"/>
              </a:ext>
            </a:extLst>
          </p:cNvPr>
          <p:cNvSpPr txBox="1"/>
          <p:nvPr/>
        </p:nvSpPr>
        <p:spPr>
          <a:xfrm>
            <a:off x="878186" y="4830673"/>
            <a:ext cx="1674891" cy="369332"/>
          </a:xfrm>
          <a:prstGeom prst="rect">
            <a:avLst/>
          </a:prstGeom>
          <a:noFill/>
        </p:spPr>
        <p:txBody>
          <a:bodyPr wrap="square" rtlCol="0">
            <a:spAutoFit/>
          </a:bodyPr>
          <a:lstStyle/>
          <a:p>
            <a:r>
              <a:rPr lang="en-US" dirty="0">
                <a:solidFill>
                  <a:schemeClr val="bg1"/>
                </a:solidFill>
              </a:rPr>
              <a:t>Original Image</a:t>
            </a:r>
          </a:p>
        </p:txBody>
      </p:sp>
      <p:sp>
        <p:nvSpPr>
          <p:cNvPr id="19" name="TextBox 18">
            <a:extLst>
              <a:ext uri="{FF2B5EF4-FFF2-40B4-BE49-F238E27FC236}">
                <a16:creationId xmlns:a16="http://schemas.microsoft.com/office/drawing/2014/main" id="{2EE8CC42-286C-4A7E-8783-0F886C43ADB8}"/>
              </a:ext>
            </a:extLst>
          </p:cNvPr>
          <p:cNvSpPr txBox="1"/>
          <p:nvPr/>
        </p:nvSpPr>
        <p:spPr>
          <a:xfrm>
            <a:off x="9754354" y="4819765"/>
            <a:ext cx="1674891" cy="369332"/>
          </a:xfrm>
          <a:prstGeom prst="rect">
            <a:avLst/>
          </a:prstGeom>
          <a:noFill/>
        </p:spPr>
        <p:txBody>
          <a:bodyPr wrap="square" rtlCol="0">
            <a:spAutoFit/>
          </a:bodyPr>
          <a:lstStyle/>
          <a:p>
            <a:pPr algn="ctr"/>
            <a:r>
              <a:rPr lang="en-US" dirty="0">
                <a:solidFill>
                  <a:schemeClr val="bg1"/>
                </a:solidFill>
              </a:rPr>
              <a:t>K = 10</a:t>
            </a:r>
          </a:p>
        </p:txBody>
      </p:sp>
      <p:sp>
        <p:nvSpPr>
          <p:cNvPr id="20" name="TextBox 19">
            <a:extLst>
              <a:ext uri="{FF2B5EF4-FFF2-40B4-BE49-F238E27FC236}">
                <a16:creationId xmlns:a16="http://schemas.microsoft.com/office/drawing/2014/main" id="{0E67CB47-4831-4C5D-9106-01F11717F8D9}"/>
              </a:ext>
            </a:extLst>
          </p:cNvPr>
          <p:cNvSpPr txBox="1"/>
          <p:nvPr/>
        </p:nvSpPr>
        <p:spPr>
          <a:xfrm>
            <a:off x="6892516" y="4819765"/>
            <a:ext cx="1674891" cy="369332"/>
          </a:xfrm>
          <a:prstGeom prst="rect">
            <a:avLst/>
          </a:prstGeom>
          <a:noFill/>
        </p:spPr>
        <p:txBody>
          <a:bodyPr wrap="square" rtlCol="0">
            <a:spAutoFit/>
          </a:bodyPr>
          <a:lstStyle/>
          <a:p>
            <a:pPr algn="ctr"/>
            <a:r>
              <a:rPr lang="en-US" dirty="0">
                <a:solidFill>
                  <a:schemeClr val="bg1"/>
                </a:solidFill>
              </a:rPr>
              <a:t>K = 3</a:t>
            </a:r>
          </a:p>
        </p:txBody>
      </p:sp>
      <p:sp>
        <p:nvSpPr>
          <p:cNvPr id="21" name="TextBox 20">
            <a:extLst>
              <a:ext uri="{FF2B5EF4-FFF2-40B4-BE49-F238E27FC236}">
                <a16:creationId xmlns:a16="http://schemas.microsoft.com/office/drawing/2014/main" id="{0D196E67-CD5E-48E9-9493-26349BE8378C}"/>
              </a:ext>
            </a:extLst>
          </p:cNvPr>
          <p:cNvSpPr txBox="1"/>
          <p:nvPr/>
        </p:nvSpPr>
        <p:spPr>
          <a:xfrm>
            <a:off x="3886860" y="4890726"/>
            <a:ext cx="1674891" cy="369332"/>
          </a:xfrm>
          <a:prstGeom prst="rect">
            <a:avLst/>
          </a:prstGeom>
          <a:noFill/>
        </p:spPr>
        <p:txBody>
          <a:bodyPr wrap="square" rtlCol="0">
            <a:spAutoFit/>
          </a:bodyPr>
          <a:lstStyle/>
          <a:p>
            <a:pPr algn="ctr"/>
            <a:r>
              <a:rPr lang="en-US" dirty="0">
                <a:solidFill>
                  <a:schemeClr val="bg1"/>
                </a:solidFill>
              </a:rPr>
              <a:t>K = 2</a:t>
            </a:r>
          </a:p>
        </p:txBody>
      </p:sp>
    </p:spTree>
    <p:extLst>
      <p:ext uri="{BB962C8B-B14F-4D97-AF65-F5344CB8AC3E}">
        <p14:creationId xmlns:p14="http://schemas.microsoft.com/office/powerpoint/2010/main" val="96039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Introduction to Clustering Techniques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370012"/>
            <a:ext cx="11696700" cy="5180013"/>
          </a:xfrm>
        </p:spPr>
        <p:txBody>
          <a:bodyPr>
            <a:normAutofit/>
          </a:bodyPr>
          <a:lstStyle/>
          <a:p>
            <a:r>
              <a:rPr lang="en-US" sz="2200" dirty="0"/>
              <a:t>Points, Spaces, and Distances: The dataset for clustering is a collection of points, where objects belongs to some space. I.e. a space is just a universal set of points, from which the points in the dataset are drawn. </a:t>
            </a:r>
          </a:p>
          <a:p>
            <a:endParaRPr lang="en-US" sz="2200" dirty="0"/>
          </a:p>
          <a:p>
            <a:r>
              <a:rPr lang="en-US" sz="2200" dirty="0"/>
              <a:t>The requirements for a function on pairs of points to be a distance measure are that: </a:t>
            </a:r>
          </a:p>
          <a:p>
            <a:pPr marL="514350" indent="-514350">
              <a:buAutoNum type="arabicPeriod"/>
            </a:pPr>
            <a:r>
              <a:rPr lang="en-US" sz="2200" dirty="0"/>
              <a:t>Distances are always nonnegative, and only the distance between a point and itself is 0. </a:t>
            </a:r>
          </a:p>
          <a:p>
            <a:pPr marL="514350" indent="-514350">
              <a:buAutoNum type="arabicPeriod"/>
            </a:pPr>
            <a:r>
              <a:rPr lang="en-US" sz="2200" dirty="0"/>
              <a:t>Distance is symmetric; it doesn’t matter in which order you consider the points when computing their distance.</a:t>
            </a:r>
          </a:p>
          <a:p>
            <a:pPr marL="514350" indent="-514350">
              <a:buAutoNum type="arabicPeriod"/>
            </a:pPr>
            <a:r>
              <a:rPr lang="en-US" sz="2200" dirty="0"/>
              <a:t>Distance measures obey the triangle inequality; the distance from x to y to z is never less than the distance going from x to z directly.</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514203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type of algorithm is K-means Clustering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30</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184616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b="1" dirty="0"/>
              <a:t>Cure</a:t>
            </a:r>
            <a:br>
              <a:rPr lang="en-US" b="1" dirty="0"/>
            </a:br>
            <a:r>
              <a:rPr lang="en-US" b="1" dirty="0"/>
              <a:t>Clustering</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31</a:t>
            </a:fld>
            <a:endParaRPr lang="en-US" dirty="0"/>
          </a:p>
        </p:txBody>
      </p:sp>
    </p:spTree>
    <p:extLst>
      <p:ext uri="{BB962C8B-B14F-4D97-AF65-F5344CB8AC3E}">
        <p14:creationId xmlns:p14="http://schemas.microsoft.com/office/powerpoint/2010/main" val="61363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fontScale="92500" lnSpcReduction="10000"/>
          </a:bodyPr>
          <a:lstStyle/>
          <a:p>
            <a:r>
              <a:rPr lang="en-US" altLang="en-US" sz="3600" dirty="0"/>
              <a:t>Attempts to eliminate the disadvantages of  the centroid approach and all-points approaches by presenting a hybrid of the two.</a:t>
            </a:r>
          </a:p>
          <a:p>
            <a:endParaRPr lang="en-US" altLang="en-US" sz="3600" dirty="0"/>
          </a:p>
          <a:p>
            <a:pPr>
              <a:lnSpc>
                <a:spcPct val="150000"/>
              </a:lnSpc>
            </a:pPr>
            <a:r>
              <a:rPr lang="en-US" altLang="en-US" sz="3200" dirty="0"/>
              <a:t>1) Identifies a set of well scattered points, representative of a potential cluster’s shape.</a:t>
            </a:r>
          </a:p>
          <a:p>
            <a:pPr>
              <a:lnSpc>
                <a:spcPct val="150000"/>
              </a:lnSpc>
            </a:pPr>
            <a:r>
              <a:rPr lang="en-US" altLang="en-US" sz="3200" dirty="0"/>
              <a:t>2) Scales/shrinks the set by a factor </a:t>
            </a:r>
            <a:r>
              <a:rPr lang="el-GR" altLang="en-US" sz="3200" i="1" dirty="0">
                <a:cs typeface="Arial" panose="020B0604020202020204" pitchFamily="34" charset="0"/>
              </a:rPr>
              <a:t>α</a:t>
            </a:r>
            <a:r>
              <a:rPr lang="en-US" altLang="en-US" sz="3200" i="1" dirty="0">
                <a:cs typeface="Arial" panose="020B0604020202020204" pitchFamily="34" charset="0"/>
              </a:rPr>
              <a:t> </a:t>
            </a:r>
            <a:r>
              <a:rPr lang="en-US" altLang="en-US" sz="3200" dirty="0">
                <a:cs typeface="Arial" panose="020B0604020202020204" pitchFamily="34" charset="0"/>
              </a:rPr>
              <a:t> to form (semi-centroids).</a:t>
            </a:r>
            <a:endParaRPr lang="en-US" altLang="en-US" sz="3200" i="1" dirty="0">
              <a:cs typeface="Arial" panose="020B0604020202020204" pitchFamily="34" charset="0"/>
            </a:endParaRPr>
          </a:p>
          <a:p>
            <a:pPr>
              <a:lnSpc>
                <a:spcPct val="150000"/>
              </a:lnSpc>
            </a:pPr>
            <a:r>
              <a:rPr lang="en-US" altLang="en-US" sz="3200" dirty="0">
                <a:cs typeface="Arial" panose="020B0604020202020204" pitchFamily="34" charset="0"/>
              </a:rPr>
              <a:t>3) Merges semi-centroids at each iteration</a:t>
            </a:r>
          </a:p>
          <a:p>
            <a:endParaRPr lang="en-US" sz="32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32</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200219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Approach</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pPr marL="609600" indent="-609600">
              <a:lnSpc>
                <a:spcPct val="100000"/>
              </a:lnSpc>
              <a:buFont typeface="Monotype Sorts" pitchFamily="2" charset="2"/>
              <a:buAutoNum type="arabicPeriod"/>
            </a:pPr>
            <a:r>
              <a:rPr lang="en-US" altLang="en-US" sz="3200" dirty="0"/>
              <a:t>Pick a random sample of points that fit in main memory.</a:t>
            </a:r>
          </a:p>
          <a:p>
            <a:pPr marL="609600" indent="-609600">
              <a:lnSpc>
                <a:spcPct val="100000"/>
              </a:lnSpc>
              <a:buFont typeface="Monotype Sorts" pitchFamily="2" charset="2"/>
              <a:buAutoNum type="arabicPeriod"/>
            </a:pPr>
            <a:r>
              <a:rPr lang="en-US" altLang="en-US" sz="3200" dirty="0"/>
              <a:t>Cluster these points hierarchically – group nearest points/clusters.</a:t>
            </a:r>
          </a:p>
          <a:p>
            <a:pPr marL="609600" indent="-609600">
              <a:lnSpc>
                <a:spcPct val="100000"/>
              </a:lnSpc>
              <a:buFont typeface="Monotype Sorts" pitchFamily="2" charset="2"/>
              <a:buAutoNum type="arabicPeriod"/>
            </a:pPr>
            <a:r>
              <a:rPr lang="en-US" altLang="en-US" sz="3200" dirty="0"/>
              <a:t>For each cluster, pick a sample of points, as dispersed as possible.</a:t>
            </a:r>
          </a:p>
          <a:p>
            <a:pPr marL="609600" indent="-609600">
              <a:lnSpc>
                <a:spcPct val="100000"/>
              </a:lnSpc>
              <a:buFont typeface="Monotype Sorts" pitchFamily="2" charset="2"/>
              <a:buAutoNum type="arabicPeriod"/>
            </a:pPr>
            <a:r>
              <a:rPr lang="en-US" altLang="en-US" sz="3200" dirty="0"/>
              <a:t>From the sample, pick representatives by moving them (say) 20% toward the centroid of the cluster.</a:t>
            </a:r>
          </a:p>
          <a:p>
            <a:endParaRPr lang="en-US" sz="32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33</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152926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Cure clustering eliminates the disadvantages of which approach?</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34</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155483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b="1" dirty="0"/>
              <a:t>Cure Clustering</a:t>
            </a:r>
            <a:br>
              <a:rPr lang="en-US" b="1" dirty="0"/>
            </a:br>
            <a:r>
              <a:rPr lang="en-US" b="1" dirty="0"/>
              <a:t>Examples</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35</a:t>
            </a:fld>
            <a:endParaRPr lang="en-US" dirty="0"/>
          </a:p>
        </p:txBody>
      </p:sp>
    </p:spTree>
    <p:extLst>
      <p:ext uri="{BB962C8B-B14F-4D97-AF65-F5344CB8AC3E}">
        <p14:creationId xmlns:p14="http://schemas.microsoft.com/office/powerpoint/2010/main" val="3887995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Examples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36</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
        <p:nvSpPr>
          <p:cNvPr id="39" name="Content Placeholder 38">
            <a:extLst>
              <a:ext uri="{FF2B5EF4-FFF2-40B4-BE49-F238E27FC236}">
                <a16:creationId xmlns:a16="http://schemas.microsoft.com/office/drawing/2014/main" id="{327B850A-D358-4FC9-B2CB-2C1A9F7B8321}"/>
              </a:ext>
            </a:extLst>
          </p:cNvPr>
          <p:cNvSpPr>
            <a:spLocks noGrp="1"/>
          </p:cNvSpPr>
          <p:nvPr>
            <p:ph idx="1"/>
          </p:nvPr>
        </p:nvSpPr>
        <p:spPr/>
        <p:txBody>
          <a:bodyPr/>
          <a:lstStyle/>
          <a:p>
            <a:r>
              <a:rPr lang="en-US" dirty="0"/>
              <a:t>Stanford Faculty Salaries</a:t>
            </a:r>
          </a:p>
        </p:txBody>
      </p:sp>
      <p:pic>
        <p:nvPicPr>
          <p:cNvPr id="40" name="Content Placeholder 36" descr="A picture containing text, map&#10;&#10;Description automatically generated">
            <a:extLst>
              <a:ext uri="{FF2B5EF4-FFF2-40B4-BE49-F238E27FC236}">
                <a16:creationId xmlns:a16="http://schemas.microsoft.com/office/drawing/2014/main" id="{D2A472E7-447F-4546-9E0E-7BC7788D46A5}"/>
              </a:ext>
            </a:extLst>
          </p:cNvPr>
          <p:cNvPicPr>
            <a:picLocks noChangeAspect="1"/>
          </p:cNvPicPr>
          <p:nvPr/>
        </p:nvPicPr>
        <p:blipFill>
          <a:blip r:embed="rId3"/>
          <a:stretch>
            <a:fillRect/>
          </a:stretch>
        </p:blipFill>
        <p:spPr>
          <a:xfrm>
            <a:off x="2602541" y="1836388"/>
            <a:ext cx="6986918" cy="4292903"/>
          </a:xfrm>
          <a:prstGeom prst="rect">
            <a:avLst/>
          </a:prstGeom>
        </p:spPr>
      </p:pic>
    </p:spTree>
    <p:extLst>
      <p:ext uri="{BB962C8B-B14F-4D97-AF65-F5344CB8AC3E}">
        <p14:creationId xmlns:p14="http://schemas.microsoft.com/office/powerpoint/2010/main" val="3785869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Examples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37</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
        <p:nvSpPr>
          <p:cNvPr id="4" name="Content Placeholder 3">
            <a:extLst>
              <a:ext uri="{FF2B5EF4-FFF2-40B4-BE49-F238E27FC236}">
                <a16:creationId xmlns:a16="http://schemas.microsoft.com/office/drawing/2014/main" id="{ADDEAE3E-D1FB-48F1-A3BB-C84D138A90AA}"/>
              </a:ext>
            </a:extLst>
          </p:cNvPr>
          <p:cNvSpPr>
            <a:spLocks noGrp="1"/>
          </p:cNvSpPr>
          <p:nvPr>
            <p:ph idx="1"/>
          </p:nvPr>
        </p:nvSpPr>
        <p:spPr/>
        <p:txBody>
          <a:bodyPr/>
          <a:lstStyle/>
          <a:p>
            <a:r>
              <a:rPr lang="en-US" dirty="0"/>
              <a:t>Initial Clusters</a:t>
            </a:r>
          </a:p>
        </p:txBody>
      </p:sp>
      <p:pic>
        <p:nvPicPr>
          <p:cNvPr id="8" name="Picture 7" descr="A close up of a mans face&#10;&#10;Description automatically generated">
            <a:extLst>
              <a:ext uri="{FF2B5EF4-FFF2-40B4-BE49-F238E27FC236}">
                <a16:creationId xmlns:a16="http://schemas.microsoft.com/office/drawing/2014/main" id="{73654789-F0ED-4B73-BBC9-D9969A2241A0}"/>
              </a:ext>
            </a:extLst>
          </p:cNvPr>
          <p:cNvPicPr>
            <a:picLocks noChangeAspect="1"/>
          </p:cNvPicPr>
          <p:nvPr/>
        </p:nvPicPr>
        <p:blipFill>
          <a:blip r:embed="rId3"/>
          <a:stretch>
            <a:fillRect/>
          </a:stretch>
        </p:blipFill>
        <p:spPr>
          <a:xfrm>
            <a:off x="2500312" y="1868980"/>
            <a:ext cx="6843146" cy="4350845"/>
          </a:xfrm>
          <a:prstGeom prst="rect">
            <a:avLst/>
          </a:prstGeom>
        </p:spPr>
      </p:pic>
    </p:spTree>
    <p:extLst>
      <p:ext uri="{BB962C8B-B14F-4D97-AF65-F5344CB8AC3E}">
        <p14:creationId xmlns:p14="http://schemas.microsoft.com/office/powerpoint/2010/main" val="89404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Examples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38</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
        <p:nvSpPr>
          <p:cNvPr id="4" name="Content Placeholder 3">
            <a:extLst>
              <a:ext uri="{FF2B5EF4-FFF2-40B4-BE49-F238E27FC236}">
                <a16:creationId xmlns:a16="http://schemas.microsoft.com/office/drawing/2014/main" id="{8DB41A40-CDBA-47BA-96E5-CC04189DDE42}"/>
              </a:ext>
            </a:extLst>
          </p:cNvPr>
          <p:cNvSpPr>
            <a:spLocks noGrp="1"/>
          </p:cNvSpPr>
          <p:nvPr>
            <p:ph idx="1"/>
          </p:nvPr>
        </p:nvSpPr>
        <p:spPr/>
        <p:txBody>
          <a:bodyPr/>
          <a:lstStyle/>
          <a:p>
            <a:r>
              <a:rPr lang="en-US" dirty="0"/>
              <a:t>Pick Dispersed Points</a:t>
            </a:r>
          </a:p>
        </p:txBody>
      </p:sp>
      <p:pic>
        <p:nvPicPr>
          <p:cNvPr id="8" name="Picture 7" descr="A close up of a mans face&#10;&#10;Description automatically generated">
            <a:extLst>
              <a:ext uri="{FF2B5EF4-FFF2-40B4-BE49-F238E27FC236}">
                <a16:creationId xmlns:a16="http://schemas.microsoft.com/office/drawing/2014/main" id="{64D9507F-862E-4BCF-BFDA-E172F6E3881B}"/>
              </a:ext>
            </a:extLst>
          </p:cNvPr>
          <p:cNvPicPr>
            <a:picLocks noChangeAspect="1"/>
          </p:cNvPicPr>
          <p:nvPr/>
        </p:nvPicPr>
        <p:blipFill>
          <a:blip r:embed="rId3"/>
          <a:stretch>
            <a:fillRect/>
          </a:stretch>
        </p:blipFill>
        <p:spPr>
          <a:xfrm>
            <a:off x="2335794" y="1788146"/>
            <a:ext cx="7123356" cy="4431679"/>
          </a:xfrm>
          <a:prstGeom prst="rect">
            <a:avLst/>
          </a:prstGeom>
        </p:spPr>
      </p:pic>
    </p:spTree>
    <p:extLst>
      <p:ext uri="{BB962C8B-B14F-4D97-AF65-F5344CB8AC3E}">
        <p14:creationId xmlns:p14="http://schemas.microsoft.com/office/powerpoint/2010/main" val="417191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Examples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39</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
        <p:nvSpPr>
          <p:cNvPr id="4" name="Content Placeholder 3">
            <a:extLst>
              <a:ext uri="{FF2B5EF4-FFF2-40B4-BE49-F238E27FC236}">
                <a16:creationId xmlns:a16="http://schemas.microsoft.com/office/drawing/2014/main" id="{CBABA089-A97C-4595-91B1-8D8CA9E6BE26}"/>
              </a:ext>
            </a:extLst>
          </p:cNvPr>
          <p:cNvSpPr>
            <a:spLocks noGrp="1"/>
          </p:cNvSpPr>
          <p:nvPr>
            <p:ph idx="1"/>
          </p:nvPr>
        </p:nvSpPr>
        <p:spPr/>
        <p:txBody>
          <a:bodyPr/>
          <a:lstStyle/>
          <a:p>
            <a:r>
              <a:rPr lang="en-US" dirty="0"/>
              <a:t>Pick Dispersed Points by moving 20%</a:t>
            </a:r>
          </a:p>
        </p:txBody>
      </p:sp>
      <p:pic>
        <p:nvPicPr>
          <p:cNvPr id="8" name="Picture 7" descr="A picture containing knife&#10;&#10;Description automatically generated">
            <a:extLst>
              <a:ext uri="{FF2B5EF4-FFF2-40B4-BE49-F238E27FC236}">
                <a16:creationId xmlns:a16="http://schemas.microsoft.com/office/drawing/2014/main" id="{A6D4C545-FDB8-483D-89C6-CFE0284F687F}"/>
              </a:ext>
            </a:extLst>
          </p:cNvPr>
          <p:cNvPicPr>
            <a:picLocks noChangeAspect="1"/>
          </p:cNvPicPr>
          <p:nvPr/>
        </p:nvPicPr>
        <p:blipFill>
          <a:blip r:embed="rId3"/>
          <a:stretch>
            <a:fillRect/>
          </a:stretch>
        </p:blipFill>
        <p:spPr>
          <a:xfrm>
            <a:off x="2425291" y="1774022"/>
            <a:ext cx="7341417" cy="4361665"/>
          </a:xfrm>
          <a:prstGeom prst="rect">
            <a:avLst/>
          </a:prstGeom>
        </p:spPr>
      </p:pic>
    </p:spTree>
    <p:extLst>
      <p:ext uri="{BB962C8B-B14F-4D97-AF65-F5344CB8AC3E}">
        <p14:creationId xmlns:p14="http://schemas.microsoft.com/office/powerpoint/2010/main" val="231227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are the requirements for pairs of points to be a distance measure?</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4</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2727936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Cure Clustering Examples </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40</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
        <p:nvSpPr>
          <p:cNvPr id="4" name="Content Placeholder 3">
            <a:extLst>
              <a:ext uri="{FF2B5EF4-FFF2-40B4-BE49-F238E27FC236}">
                <a16:creationId xmlns:a16="http://schemas.microsoft.com/office/drawing/2014/main" id="{BD75F705-9449-4843-B7CA-4AF599924FA4}"/>
              </a:ext>
            </a:extLst>
          </p:cNvPr>
          <p:cNvSpPr>
            <a:spLocks noGrp="1"/>
          </p:cNvSpPr>
          <p:nvPr>
            <p:ph idx="1"/>
          </p:nvPr>
        </p:nvSpPr>
        <p:spPr/>
        <p:txBody>
          <a:bodyPr/>
          <a:lstStyle/>
          <a:p>
            <a:r>
              <a:rPr lang="en-US" sz="2800" b="1" dirty="0"/>
              <a:t>Why the 20% move Inward?</a:t>
            </a:r>
          </a:p>
          <a:p>
            <a:endParaRPr lang="en-US" dirty="0"/>
          </a:p>
          <a:p>
            <a:r>
              <a:rPr lang="en-US" dirty="0"/>
              <a:t>A large, dispersed cluster will have large moves from its boundary.</a:t>
            </a:r>
          </a:p>
          <a:p>
            <a:r>
              <a:rPr lang="en-US" dirty="0"/>
              <a:t>A small, dense cluster will have little move.</a:t>
            </a:r>
          </a:p>
          <a:p>
            <a:r>
              <a:rPr lang="en-US" dirty="0"/>
              <a:t>Favors a small, dense cluster that is near a larger dispersed cluster.</a:t>
            </a:r>
          </a:p>
          <a:p>
            <a:endParaRPr lang="en-US" dirty="0"/>
          </a:p>
        </p:txBody>
      </p:sp>
      <p:pic>
        <p:nvPicPr>
          <p:cNvPr id="8" name="Picture 7" descr="A picture containing food, drawing&#10;&#10;Description automatically generated">
            <a:extLst>
              <a:ext uri="{FF2B5EF4-FFF2-40B4-BE49-F238E27FC236}">
                <a16:creationId xmlns:a16="http://schemas.microsoft.com/office/drawing/2014/main" id="{7FC88C1B-85E4-4F4B-BAF6-E409A432F169}"/>
              </a:ext>
            </a:extLst>
          </p:cNvPr>
          <p:cNvPicPr>
            <a:picLocks noChangeAspect="1"/>
          </p:cNvPicPr>
          <p:nvPr/>
        </p:nvPicPr>
        <p:blipFill>
          <a:blip r:embed="rId3"/>
          <a:stretch>
            <a:fillRect/>
          </a:stretch>
        </p:blipFill>
        <p:spPr>
          <a:xfrm>
            <a:off x="4243387" y="3810092"/>
            <a:ext cx="3705225" cy="1847850"/>
          </a:xfrm>
          <a:prstGeom prst="rect">
            <a:avLst/>
          </a:prstGeom>
        </p:spPr>
      </p:pic>
    </p:spTree>
    <p:extLst>
      <p:ext uri="{BB962C8B-B14F-4D97-AF65-F5344CB8AC3E}">
        <p14:creationId xmlns:p14="http://schemas.microsoft.com/office/powerpoint/2010/main" val="12532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does the Cure Cluster do with outliers?</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41</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283020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References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fontScale="70000" lnSpcReduction="20000"/>
          </a:bodyPr>
          <a:lstStyle/>
          <a:p>
            <a:pPr algn="ctr"/>
            <a:r>
              <a:rPr lang="en-US" sz="3600" dirty="0">
                <a:hlinkClick r:id="rId2"/>
              </a:rPr>
              <a:t>https://webpages.uncc.edu/aatzache/ITCS6190.html</a:t>
            </a:r>
            <a:endParaRPr lang="en-US" sz="3600" dirty="0"/>
          </a:p>
          <a:p>
            <a:pPr algn="ctr"/>
            <a:r>
              <a:rPr lang="en-US" sz="3600" dirty="0">
                <a:hlinkClick r:id="rId3"/>
              </a:rPr>
              <a:t>https://towardsdatascience.com/k-means-clustering-8e1e64c1561c</a:t>
            </a:r>
            <a:endParaRPr lang="en-US" sz="3600" dirty="0"/>
          </a:p>
          <a:p>
            <a:pPr algn="ctr"/>
            <a:r>
              <a:rPr lang="en-US" sz="3600" dirty="0">
                <a:hlinkClick r:id="rId4"/>
              </a:rPr>
              <a:t>https://www.mathworks.com/help/images/ref/imsegkmeans.html</a:t>
            </a:r>
            <a:endParaRPr lang="en-US" sz="3600" dirty="0"/>
          </a:p>
          <a:p>
            <a:pPr algn="ctr"/>
            <a:r>
              <a:rPr lang="en-US" sz="3600" dirty="0">
                <a:hlinkClick r:id="rId5"/>
              </a:rPr>
              <a:t>http://santini.se/teaching/ml/2016/Lect_10/10c_UnsupervisedMethods.pdf</a:t>
            </a:r>
            <a:endParaRPr lang="en-US" sz="3600" dirty="0"/>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42</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6"/>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2548824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b="1" dirty="0"/>
              <a:t>Thank You </a:t>
            </a:r>
            <a:r>
              <a:rPr lang="en-US" b="1" dirty="0">
                <a:sym typeface="Wingdings" panose="05000000000000000000" pitchFamily="2" charset="2"/>
              </a:rPr>
              <a:t></a:t>
            </a:r>
            <a:endParaRPr lang="en-US" b="1" dirty="0"/>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43</a:t>
            </a:fld>
            <a:endParaRPr lang="en-US" dirty="0"/>
          </a:p>
        </p:txBody>
      </p:sp>
    </p:spTree>
    <p:extLst>
      <p:ext uri="{BB962C8B-B14F-4D97-AF65-F5344CB8AC3E}">
        <p14:creationId xmlns:p14="http://schemas.microsoft.com/office/powerpoint/2010/main" val="4288341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b="1" dirty="0"/>
              <a:t>Any Questions?</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44</a:t>
            </a:fld>
            <a:endParaRPr lang="en-US" dirty="0"/>
          </a:p>
        </p:txBody>
      </p:sp>
    </p:spTree>
    <p:extLst>
      <p:ext uri="{BB962C8B-B14F-4D97-AF65-F5344CB8AC3E}">
        <p14:creationId xmlns:p14="http://schemas.microsoft.com/office/powerpoint/2010/main" val="362459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dirty="0"/>
              <a:t>Clustering </a:t>
            </a:r>
            <a:br>
              <a:rPr lang="en-US" dirty="0"/>
            </a:br>
            <a:r>
              <a:rPr lang="en-US" dirty="0"/>
              <a:t>Strategies</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5</a:t>
            </a:fld>
            <a:endParaRPr lang="en-US" dirty="0"/>
          </a:p>
        </p:txBody>
      </p:sp>
    </p:spTree>
    <p:extLst>
      <p:ext uri="{BB962C8B-B14F-4D97-AF65-F5344CB8AC3E}">
        <p14:creationId xmlns:p14="http://schemas.microsoft.com/office/powerpoint/2010/main" val="254697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Clustering Strategies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47650" y="1206237"/>
            <a:ext cx="11696700" cy="5013588"/>
          </a:xfrm>
        </p:spPr>
        <p:txBody>
          <a:bodyPr>
            <a:normAutofit/>
          </a:bodyPr>
          <a:lstStyle/>
          <a:p>
            <a:r>
              <a:rPr lang="en-US" sz="2800" dirty="0"/>
              <a:t>There are mainly two types of clustering strategies</a:t>
            </a:r>
          </a:p>
          <a:p>
            <a:pPr marL="514350" indent="-514350">
              <a:buFont typeface="+mj-lt"/>
              <a:buAutoNum type="arabicPeriod"/>
            </a:pPr>
            <a:r>
              <a:rPr lang="en-US" sz="2800" b="1" dirty="0"/>
              <a:t>Hierarchical (or) agglomerative algorithms </a:t>
            </a:r>
          </a:p>
          <a:p>
            <a:pPr marL="800100" lvl="1" indent="-342900">
              <a:lnSpc>
                <a:spcPct val="100000"/>
              </a:lnSpc>
              <a:buFont typeface="Arial" panose="020B0604020202020204" pitchFamily="34" charset="0"/>
              <a:buChar char="•"/>
            </a:pPr>
            <a:r>
              <a:rPr lang="en-US" sz="2400" dirty="0"/>
              <a:t>Starts with each point in its own cluster</a:t>
            </a:r>
          </a:p>
          <a:p>
            <a:pPr marL="800100" lvl="1" indent="-342900">
              <a:lnSpc>
                <a:spcPct val="100000"/>
              </a:lnSpc>
              <a:buFont typeface="Arial" panose="020B0604020202020204" pitchFamily="34" charset="0"/>
              <a:buChar char="•"/>
            </a:pPr>
            <a:r>
              <a:rPr lang="en-US" sz="2400" dirty="0"/>
              <a:t>Clusters are combined based on closeness</a:t>
            </a:r>
          </a:p>
          <a:p>
            <a:pPr marL="800100" lvl="1" indent="-342900">
              <a:lnSpc>
                <a:spcPct val="100000"/>
              </a:lnSpc>
              <a:buFont typeface="Arial" panose="020B0604020202020204" pitchFamily="34" charset="0"/>
              <a:buChar char="•"/>
            </a:pPr>
            <a:r>
              <a:rPr lang="en-US" sz="2400" dirty="0"/>
              <a:t>Combination step is stopped when something undesirable happens.</a:t>
            </a:r>
          </a:p>
          <a:p>
            <a:pPr marL="514350" indent="-514350">
              <a:buFont typeface="+mj-lt"/>
              <a:buAutoNum type="arabicPeriod"/>
            </a:pPr>
            <a:r>
              <a:rPr lang="en-US" sz="2800" b="1" dirty="0"/>
              <a:t>Point assignment involved algorithms</a:t>
            </a:r>
          </a:p>
          <a:p>
            <a:pPr marL="800100" lvl="1" indent="-342900">
              <a:buFont typeface="Arial" panose="020B0604020202020204" pitchFamily="34" charset="0"/>
              <a:buChar char="•"/>
            </a:pPr>
            <a:r>
              <a:rPr lang="en-US" sz="2400" dirty="0"/>
              <a:t>First initial clusters are estimated</a:t>
            </a:r>
          </a:p>
          <a:p>
            <a:pPr marL="800100" lvl="1" indent="-342900">
              <a:buFont typeface="Arial" panose="020B0604020202020204" pitchFamily="34" charset="0"/>
              <a:buChar char="•"/>
            </a:pPr>
            <a:r>
              <a:rPr lang="en-US" sz="2400" dirty="0"/>
              <a:t>Each point is assigned to each cluster it best fits</a:t>
            </a:r>
          </a:p>
          <a:p>
            <a:pPr marL="800100" lvl="1" indent="-342900">
              <a:buFont typeface="Arial" panose="020B0604020202020204" pitchFamily="34" charset="0"/>
              <a:buChar char="•"/>
            </a:pPr>
            <a:r>
              <a:rPr lang="en-US" sz="2400" dirty="0"/>
              <a:t>Variations sometimes that allows splitting of clusters</a:t>
            </a:r>
          </a:p>
          <a:p>
            <a:pPr marL="800100" lvl="1" indent="-342900">
              <a:buFont typeface="Arial" panose="020B0604020202020204" pitchFamily="34" charset="0"/>
              <a:buChar char="•"/>
            </a:pPr>
            <a:r>
              <a:rPr lang="en-US" sz="2400" dirty="0"/>
              <a:t>It might also un assign the point if it is outlier</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6</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89114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sz="4000" dirty="0"/>
              <a:t>Clustering Strategies</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361950" y="1328212"/>
            <a:ext cx="11696700" cy="5013588"/>
          </a:xfrm>
        </p:spPr>
        <p:txBody>
          <a:bodyPr>
            <a:normAutofit/>
          </a:bodyPr>
          <a:lstStyle/>
          <a:p>
            <a:endParaRPr lang="en-US" sz="2800" dirty="0"/>
          </a:p>
          <a:p>
            <a:r>
              <a:rPr lang="en-US" sz="2800" dirty="0"/>
              <a:t>Algorithms for clustering can be distinguished by</a:t>
            </a:r>
          </a:p>
          <a:p>
            <a:endParaRPr lang="en-US" sz="2800" dirty="0"/>
          </a:p>
          <a:p>
            <a:pPr marL="457200" indent="-457200">
              <a:buFont typeface="+mj-lt"/>
              <a:buAutoNum type="arabicPeriod"/>
            </a:pPr>
            <a:r>
              <a:rPr lang="en-US" sz="2800" dirty="0"/>
              <a:t> Whether the algorithms assumes Euclidean space or works for an arbitrary distance measure </a:t>
            </a:r>
          </a:p>
          <a:p>
            <a:pPr marL="457200" indent="-457200">
              <a:buFont typeface="+mj-lt"/>
              <a:buAutoNum type="arabicPeriod"/>
            </a:pPr>
            <a:endParaRPr lang="en-US" sz="2800" dirty="0"/>
          </a:p>
          <a:p>
            <a:pPr marL="457200" indent="-457200">
              <a:buFont typeface="+mj-lt"/>
              <a:buAutoNum type="arabicPeriod"/>
            </a:pPr>
            <a:r>
              <a:rPr lang="en-US" sz="2800" dirty="0"/>
              <a:t>Whether the algorithms assumes that the data fits in main memory or it must reside in secondary memory</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7</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6219825"/>
            <a:ext cx="4581525" cy="490538"/>
          </a:xfrm>
          <a:prstGeom prst="rect">
            <a:avLst/>
          </a:prstGeom>
        </p:spPr>
      </p:pic>
    </p:spTree>
    <p:extLst>
      <p:ext uri="{BB962C8B-B14F-4D97-AF65-F5344CB8AC3E}">
        <p14:creationId xmlns:p14="http://schemas.microsoft.com/office/powerpoint/2010/main" val="250235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a:xfrm>
            <a:off x="266700" y="2049461"/>
            <a:ext cx="11696700" cy="593725"/>
          </a:xfrm>
        </p:spPr>
        <p:txBody>
          <a:bodyPr/>
          <a:lstStyle/>
          <a:p>
            <a:pPr algn="ctr"/>
            <a:r>
              <a:rPr lang="en-US" sz="6600" dirty="0"/>
              <a:t>Question</a:t>
            </a:r>
          </a:p>
        </p:txBody>
      </p:sp>
      <p:sp>
        <p:nvSpPr>
          <p:cNvPr id="3" name="Content Placeholder 2">
            <a:extLst>
              <a:ext uri="{FF2B5EF4-FFF2-40B4-BE49-F238E27FC236}">
                <a16:creationId xmlns:a16="http://schemas.microsoft.com/office/drawing/2014/main" id="{49260EB3-A9E8-5248-921D-65A93799CF5C}"/>
              </a:ext>
            </a:extLst>
          </p:cNvPr>
          <p:cNvSpPr>
            <a:spLocks noGrp="1"/>
          </p:cNvSpPr>
          <p:nvPr>
            <p:ph idx="1"/>
          </p:nvPr>
        </p:nvSpPr>
        <p:spPr>
          <a:xfrm>
            <a:off x="266700" y="3313112"/>
            <a:ext cx="11696700" cy="1573213"/>
          </a:xfrm>
        </p:spPr>
        <p:txBody>
          <a:bodyPr>
            <a:normAutofit/>
          </a:bodyPr>
          <a:lstStyle/>
          <a:p>
            <a:pPr algn="ctr"/>
            <a:r>
              <a:rPr lang="en-US" sz="3600" dirty="0"/>
              <a:t>What is the difference between main memory and secondary memory?</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p:txBody>
          <a:bodyPr/>
          <a:lstStyle/>
          <a:p>
            <a:fld id="{0E0E0192-C642-4D4F-AE82-A0D0DC02E26B}" type="slidenum">
              <a:rPr lang="en-US" smtClean="0"/>
              <a:pPr/>
              <a:t>8</a:t>
            </a:fld>
            <a:endParaRPr lang="en-US" dirty="0"/>
          </a:p>
        </p:txBody>
      </p:sp>
      <p:pic>
        <p:nvPicPr>
          <p:cNvPr id="6" name="Picture 5" descr="A close up of a logo&#10;&#10;Description automatically generated">
            <a:extLst>
              <a:ext uri="{FF2B5EF4-FFF2-40B4-BE49-F238E27FC236}">
                <a16:creationId xmlns:a16="http://schemas.microsoft.com/office/drawing/2014/main" id="{388B0C24-6838-4130-AF79-6439B55D717E}"/>
              </a:ext>
            </a:extLst>
          </p:cNvPr>
          <p:cNvPicPr>
            <a:picLocks noChangeAspect="1"/>
          </p:cNvPicPr>
          <p:nvPr/>
        </p:nvPicPr>
        <p:blipFill>
          <a:blip r:embed="rId2"/>
          <a:stretch>
            <a:fillRect/>
          </a:stretch>
        </p:blipFill>
        <p:spPr>
          <a:xfrm>
            <a:off x="209550" y="5853113"/>
            <a:ext cx="4581525" cy="857250"/>
          </a:xfrm>
          <a:prstGeom prst="rect">
            <a:avLst/>
          </a:prstGeom>
        </p:spPr>
      </p:pic>
    </p:spTree>
    <p:extLst>
      <p:ext uri="{BB962C8B-B14F-4D97-AF65-F5344CB8AC3E}">
        <p14:creationId xmlns:p14="http://schemas.microsoft.com/office/powerpoint/2010/main" val="417063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4C58-1D63-CA44-9D51-530E26C96C37}"/>
              </a:ext>
            </a:extLst>
          </p:cNvPr>
          <p:cNvSpPr>
            <a:spLocks noGrp="1"/>
          </p:cNvSpPr>
          <p:nvPr>
            <p:ph type="title"/>
          </p:nvPr>
        </p:nvSpPr>
        <p:spPr/>
        <p:txBody>
          <a:bodyPr/>
          <a:lstStyle/>
          <a:p>
            <a:r>
              <a:rPr lang="en-US" dirty="0"/>
              <a:t>Hierarchical </a:t>
            </a:r>
            <a:br>
              <a:rPr lang="en-US" dirty="0"/>
            </a:br>
            <a:r>
              <a:rPr lang="en-US" dirty="0"/>
              <a:t>Clustering</a:t>
            </a:r>
          </a:p>
        </p:txBody>
      </p:sp>
      <p:sp>
        <p:nvSpPr>
          <p:cNvPr id="5" name="Slide Number Placeholder 4">
            <a:extLst>
              <a:ext uri="{FF2B5EF4-FFF2-40B4-BE49-F238E27FC236}">
                <a16:creationId xmlns:a16="http://schemas.microsoft.com/office/drawing/2014/main" id="{B24AECC3-92CE-EA46-9A3A-5EC5D971052B}"/>
              </a:ext>
            </a:extLst>
          </p:cNvPr>
          <p:cNvSpPr>
            <a:spLocks noGrp="1"/>
          </p:cNvSpPr>
          <p:nvPr>
            <p:ph type="sldNum" sz="quarter" idx="4"/>
          </p:nvPr>
        </p:nvSpPr>
        <p:spPr/>
        <p:txBody>
          <a:bodyPr/>
          <a:lstStyle/>
          <a:p>
            <a:fld id="{0E0E0192-C642-4D4F-AE82-A0D0DC02E26B}" type="slidenum">
              <a:rPr lang="en-US" smtClean="0"/>
              <a:pPr/>
              <a:t>9</a:t>
            </a:fld>
            <a:endParaRPr lang="en-US" dirty="0"/>
          </a:p>
        </p:txBody>
      </p:sp>
    </p:spTree>
    <p:extLst>
      <p:ext uri="{BB962C8B-B14F-4D97-AF65-F5344CB8AC3E}">
        <p14:creationId xmlns:p14="http://schemas.microsoft.com/office/powerpoint/2010/main" val="2399020386"/>
      </p:ext>
    </p:extLst>
  </p:cSld>
  <p:clrMapOvr>
    <a:masterClrMapping/>
  </p:clrMapOvr>
</p:sld>
</file>

<file path=ppt/theme/theme1.xml><?xml version="1.0" encoding="utf-8"?>
<a:theme xmlns:a="http://schemas.openxmlformats.org/drawingml/2006/main" name="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36140</TotalTime>
  <Words>1572</Words>
  <Application>Microsoft Office PowerPoint</Application>
  <PresentationFormat>Widescreen</PresentationFormat>
  <Paragraphs>206</Paragraphs>
  <Slides>44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Calibri</vt:lpstr>
      <vt:lpstr>Merriweather</vt:lpstr>
      <vt:lpstr>Monotype Sorts</vt:lpstr>
      <vt:lpstr>Office Theme</vt:lpstr>
      <vt:lpstr>1_Office Theme</vt:lpstr>
      <vt:lpstr>2_Office Theme</vt:lpstr>
      <vt:lpstr>ITCS 6190: Cloud Computing for          Data Analysis</vt:lpstr>
      <vt:lpstr>Introduction</vt:lpstr>
      <vt:lpstr>Introduction to Clustering Techniques</vt:lpstr>
      <vt:lpstr>Question</vt:lpstr>
      <vt:lpstr>Clustering  Strategies</vt:lpstr>
      <vt:lpstr>Clustering Strategies</vt:lpstr>
      <vt:lpstr>Clustering Strategies</vt:lpstr>
      <vt:lpstr>Question</vt:lpstr>
      <vt:lpstr>Hierarchical  Clustering</vt:lpstr>
      <vt:lpstr>Hierarchical Clustering Methods</vt:lpstr>
      <vt:lpstr>Hierarchical Clustering Advantages</vt:lpstr>
      <vt:lpstr>Question</vt:lpstr>
      <vt:lpstr>Hierarchical Clustering Examples</vt:lpstr>
      <vt:lpstr>Dendrogram</vt:lpstr>
      <vt:lpstr>How to merge Clusters?</vt:lpstr>
      <vt:lpstr>Single - Link</vt:lpstr>
      <vt:lpstr>Complete - Link</vt:lpstr>
      <vt:lpstr>Average - Link</vt:lpstr>
      <vt:lpstr>Centroid Distance</vt:lpstr>
      <vt:lpstr>Question</vt:lpstr>
      <vt:lpstr>K – Means  Clustering </vt:lpstr>
      <vt:lpstr>K – Means Clustering</vt:lpstr>
      <vt:lpstr>K – Means Clustering </vt:lpstr>
      <vt:lpstr>Question</vt:lpstr>
      <vt:lpstr>K – Means Clustering Examples</vt:lpstr>
      <vt:lpstr>K – Means Clustering Examples</vt:lpstr>
      <vt:lpstr>K – Means Clustering Examples</vt:lpstr>
      <vt:lpstr>K – Means Clustering Examples</vt:lpstr>
      <vt:lpstr>K – Means Clustering Image Segmentation</vt:lpstr>
      <vt:lpstr>Question</vt:lpstr>
      <vt:lpstr>Cure Clustering</vt:lpstr>
      <vt:lpstr>Cure Clustering </vt:lpstr>
      <vt:lpstr>Cure Clustering Approach</vt:lpstr>
      <vt:lpstr>Question</vt:lpstr>
      <vt:lpstr>Cure Clustering Examples</vt:lpstr>
      <vt:lpstr>Cure Clustering Examples </vt:lpstr>
      <vt:lpstr>Cure Clustering Examples </vt:lpstr>
      <vt:lpstr>Cure Clustering Examples </vt:lpstr>
      <vt:lpstr>Cure Clustering Examples </vt:lpstr>
      <vt:lpstr>Cure Clustering Examples </vt:lpstr>
      <vt:lpstr>Question</vt:lpstr>
      <vt:lpstr>References</vt:lpstr>
      <vt:lpstr>Thank You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Tanmay Mhaske</cp:lastModifiedBy>
  <cp:revision>537</cp:revision>
  <cp:lastPrinted>2019-01-03T20:59:05Z</cp:lastPrinted>
  <dcterms:created xsi:type="dcterms:W3CDTF">2018-09-14T20:21:45Z</dcterms:created>
  <dcterms:modified xsi:type="dcterms:W3CDTF">2019-11-14T02:20:47Z</dcterms:modified>
</cp:coreProperties>
</file>