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346" r:id="rId2"/>
    <p:sldId id="466" r:id="rId3"/>
    <p:sldId id="465" r:id="rId4"/>
    <p:sldId id="491" r:id="rId5"/>
    <p:sldId id="468" r:id="rId6"/>
    <p:sldId id="484" r:id="rId7"/>
    <p:sldId id="470" r:id="rId8"/>
    <p:sldId id="457" r:id="rId9"/>
    <p:sldId id="478" r:id="rId10"/>
    <p:sldId id="483" r:id="rId11"/>
    <p:sldId id="492" r:id="rId12"/>
    <p:sldId id="493" r:id="rId13"/>
    <p:sldId id="494" r:id="rId14"/>
    <p:sldId id="495" r:id="rId15"/>
    <p:sldId id="496" r:id="rId16"/>
    <p:sldId id="497" r:id="rId17"/>
    <p:sldId id="498" r:id="rId18"/>
    <p:sldId id="499" r:id="rId19"/>
    <p:sldId id="500" r:id="rId20"/>
    <p:sldId id="501" r:id="rId21"/>
    <p:sldId id="502" r:id="rId22"/>
    <p:sldId id="503" r:id="rId23"/>
    <p:sldId id="504" r:id="rId24"/>
    <p:sldId id="505" r:id="rId25"/>
    <p:sldId id="506" r:id="rId26"/>
    <p:sldId id="507" r:id="rId27"/>
    <p:sldId id="508" r:id="rId28"/>
    <p:sldId id="509" r:id="rId29"/>
    <p:sldId id="510" r:id="rId30"/>
    <p:sldId id="511" r:id="rId31"/>
    <p:sldId id="512" r:id="rId32"/>
    <p:sldId id="513" r:id="rId33"/>
    <p:sldId id="514" r:id="rId34"/>
    <p:sldId id="516" r:id="rId3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3333CC"/>
    <a:srgbClr val="262699"/>
    <a:srgbClr val="0033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632" y="-7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8219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BC6DB2CF-169D-41D6-97C9-2710BC28DA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70040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F555C06E-4463-42E0-84F7-487CD86674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38287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08EFB027-C0D8-452F-813B-2716995A9FF2}" type="slidenum">
              <a:rPr lang="en-US" altLang="en-US" sz="1200" smtClean="0"/>
              <a:pPr/>
              <a:t>1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1655" indent="-284301"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1840" indent="-227132"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99193" indent="-227132"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6547" indent="-227132"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01540" indent="-22713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46532" indent="-22713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91525" indent="-22713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36518" indent="-22713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15DA3CA4-A9AA-4AAB-B995-2FF2BA7CF26C}" type="slidenum">
              <a:rPr lang="en-US" altLang="en-US" sz="1200"/>
              <a:pPr/>
              <a:t>11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1655" indent="-284301"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1840" indent="-227132"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99193" indent="-227132"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6547" indent="-227132"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01540" indent="-22713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46532" indent="-22713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91525" indent="-22713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36518" indent="-22713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78357292-8A53-4ACA-BF7A-D1134F2BE8CA}" type="slidenum">
              <a:rPr lang="en-US" altLang="en-US" sz="1200"/>
              <a:pPr/>
              <a:t>13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1655" indent="-284301"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1840" indent="-227132"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99193" indent="-227132"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6547" indent="-227132"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01540" indent="-22713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46532" indent="-22713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91525" indent="-22713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36518" indent="-22713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025998DE-EB45-4D5A-99FB-B64CD43A4770}" type="slidenum">
              <a:rPr lang="en-US" altLang="en-US" sz="1200"/>
              <a:pPr/>
              <a:t>18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1655" indent="-284301"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1840" indent="-227132"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99193" indent="-227132"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6547" indent="-227132"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01540" indent="-22713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46532" indent="-22713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91525" indent="-22713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36518" indent="-22713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DA36963A-8095-4114-BC23-43CA497DDDCD}" type="slidenum">
              <a:rPr lang="en-US" altLang="en-US" sz="1200"/>
              <a:pPr/>
              <a:t>19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1655" indent="-284301"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1840" indent="-227132"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99193" indent="-227132"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6547" indent="-227132"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01540" indent="-22713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46532" indent="-22713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91525" indent="-22713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36518" indent="-22713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CDE093A5-E435-48C4-B64B-5B368183C24A}" type="slidenum">
              <a:rPr lang="en-US" altLang="en-US" sz="1200"/>
              <a:pPr/>
              <a:t>29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PP-1.</a:t>
            </a:r>
            <a:fld id="{76454DA2-1ECF-4A44-A543-0C6FCAA57B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3569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1a.</a:t>
            </a:r>
            <a:fld id="{83CAF145-7142-4C73-B592-BA33A07293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525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1a.</a:t>
            </a:r>
            <a:fld id="{07249493-F8FA-4A00-BFCC-36789A5D54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9492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2D2D6-BB5E-4C90-8B36-04212F8533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5766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7E17A-9403-4027-B615-1791D07D0C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8533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1a.</a:t>
            </a:r>
            <a:fld id="{95D1A90A-6008-40AA-9310-8A8D1F2EF0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0984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1a.</a:t>
            </a:r>
            <a:fld id="{6A6ED506-589A-401E-BD47-92BA2BC8C9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9902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1a.</a:t>
            </a:r>
            <a:fld id="{D7E54C57-FD21-4D39-B814-5EE4C4210E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8463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1a.</a:t>
            </a:r>
            <a:fld id="{158CA38B-EC15-457A-9504-3244373AF3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2796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1a.</a:t>
            </a:r>
            <a:fld id="{2526C554-AF31-4887-8673-109F83298C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2547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1a.</a:t>
            </a:r>
            <a:fld id="{F52C9BAE-75D6-4776-A6C2-9548A69EC1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8658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1a.</a:t>
            </a:r>
            <a:fld id="{6D6D388A-FE6A-4AF3-A367-EF23F1C907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0266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PP-1.</a:t>
            </a:r>
            <a:fld id="{252E09B6-7701-4E11-BA83-B3CF1DF5DE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87" r:id="rId1"/>
    <p:sldLayoutId id="2147484488" r:id="rId2"/>
    <p:sldLayoutId id="2147484489" r:id="rId3"/>
    <p:sldLayoutId id="2147484490" r:id="rId4"/>
    <p:sldLayoutId id="2147484491" r:id="rId5"/>
    <p:sldLayoutId id="2147484492" r:id="rId6"/>
    <p:sldLayoutId id="2147484493" r:id="rId7"/>
    <p:sldLayoutId id="2147484494" r:id="rId8"/>
    <p:sldLayoutId id="2147484495" r:id="rId9"/>
    <p:sldLayoutId id="2147484496" r:id="rId10"/>
    <p:sldLayoutId id="2147484497" r:id="rId11"/>
    <p:sldLayoutId id="2147484498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228600" y="533400"/>
            <a:ext cx="8763000" cy="5867400"/>
          </a:xfrm>
        </p:spPr>
        <p:txBody>
          <a:bodyPr/>
          <a:lstStyle/>
          <a:p>
            <a:r>
              <a:rPr lang="en-US" altLang="en-US" sz="4800" smtClean="0">
                <a:ea typeface="ＭＳ Ｐゴシック" pitchFamily="34" charset="-128"/>
              </a:rPr>
              <a:t/>
            </a:r>
            <a:br>
              <a:rPr lang="en-US" altLang="en-US" sz="4800" smtClean="0">
                <a:ea typeface="ＭＳ Ｐゴシック" pitchFamily="34" charset="-128"/>
              </a:rPr>
            </a:br>
            <a:r>
              <a:rPr lang="en-US" altLang="en-US" sz="4800" smtClean="0">
                <a:ea typeface="ＭＳ Ｐゴシック" pitchFamily="34" charset="-128"/>
              </a:rPr>
              <a:t>Suzaku Pattern Programming</a:t>
            </a:r>
            <a:br>
              <a:rPr lang="en-US" altLang="en-US" sz="4800" smtClean="0">
                <a:ea typeface="ＭＳ Ｐゴシック" pitchFamily="34" charset="-128"/>
              </a:rPr>
            </a:br>
            <a:r>
              <a:rPr lang="en-US" altLang="en-US" sz="4800" smtClean="0">
                <a:ea typeface="ＭＳ Ｐゴシック" pitchFamily="34" charset="-128"/>
              </a:rPr>
              <a:t>Framework</a:t>
            </a:r>
            <a:r>
              <a:rPr lang="en-US" altLang="en-US" sz="2800" smtClean="0">
                <a:ea typeface="ＭＳ Ｐゴシック" pitchFamily="34" charset="-128"/>
              </a:rPr>
              <a:t/>
            </a:r>
            <a:br>
              <a:rPr lang="en-US" altLang="en-US" sz="2800" smtClean="0">
                <a:ea typeface="ＭＳ Ｐゴシック" pitchFamily="34" charset="-128"/>
              </a:rPr>
            </a:br>
            <a:r>
              <a:rPr lang="en-US" altLang="en-US" sz="2800" smtClean="0">
                <a:ea typeface="ＭＳ Ｐゴシック" pitchFamily="34" charset="-128"/>
              </a:rPr>
              <a:t/>
            </a:r>
            <a:br>
              <a:rPr lang="en-US" altLang="en-US" sz="2800" smtClean="0">
                <a:ea typeface="ＭＳ Ｐゴシック" pitchFamily="34" charset="-128"/>
              </a:rPr>
            </a:br>
            <a:r>
              <a:rPr lang="en-US" altLang="en-US" sz="4000" smtClean="0">
                <a:ea typeface="ＭＳ Ｐゴシック" pitchFamily="34" charset="-128"/>
              </a:rPr>
              <a:t>(a) Structure and low level patterns</a:t>
            </a:r>
            <a:r>
              <a:rPr lang="en-US" altLang="en-US" sz="6600" smtClean="0">
                <a:ea typeface="ＭＳ Ｐゴシック" pitchFamily="34" charset="-128"/>
              </a:rPr>
              <a:t/>
            </a:r>
            <a:br>
              <a:rPr lang="en-US" altLang="en-US" sz="6600" smtClean="0">
                <a:ea typeface="ＭＳ Ｐゴシック" pitchFamily="34" charset="-128"/>
              </a:rPr>
            </a:br>
            <a:r>
              <a:rPr lang="en-US" altLang="en-US" smtClean="0">
                <a:ea typeface="ＭＳ Ｐゴシック" pitchFamily="34" charset="-128"/>
              </a:rPr>
              <a:t/>
            </a:r>
            <a:br>
              <a:rPr lang="en-US" altLang="en-US" smtClean="0">
                <a:ea typeface="ＭＳ Ｐゴシック" pitchFamily="34" charset="-128"/>
              </a:rPr>
            </a:br>
            <a:r>
              <a:rPr lang="en-US" altLang="en-US" smtClean="0">
                <a:ea typeface="ＭＳ Ｐゴシック" pitchFamily="34" charset="-128"/>
              </a:rPr>
              <a:t> </a:t>
            </a:r>
            <a:endParaRPr lang="en-US" altLang="en-US" sz="4000" smtClean="0">
              <a:latin typeface="Symbol" pitchFamily="18" charset="2"/>
              <a:ea typeface="ＭＳ Ｐゴシック" pitchFamily="34" charset="-128"/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1046163" y="6540500"/>
            <a:ext cx="7793037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2452" rIns="81639" bIns="42452"/>
          <a:lstStyle>
            <a:lvl1pPr>
              <a:spcBef>
                <a:spcPct val="20000"/>
              </a:spcBef>
              <a:buChar char="•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100" dirty="0">
                <a:solidFill>
                  <a:srgbClr val="000000"/>
                </a:solidFill>
              </a:rPr>
              <a:t>© 2015  B. Wilkinson   </a:t>
            </a:r>
            <a:r>
              <a:rPr lang="en-GB" altLang="en-US" sz="1100" dirty="0" smtClean="0">
                <a:solidFill>
                  <a:srgbClr val="000000"/>
                </a:solidFill>
              </a:rPr>
              <a:t>Suzaku.pptx   </a:t>
            </a:r>
            <a:r>
              <a:rPr lang="en-GB" altLang="en-US" sz="1100" dirty="0">
                <a:solidFill>
                  <a:srgbClr val="000000"/>
                </a:solidFill>
              </a:rPr>
              <a:t>Modification </a:t>
            </a:r>
            <a:r>
              <a:rPr lang="en-GB" altLang="en-US" sz="1100" dirty="0" smtClean="0">
                <a:solidFill>
                  <a:srgbClr val="000000"/>
                </a:solidFill>
              </a:rPr>
              <a:t>date February 22, 2016</a:t>
            </a:r>
            <a:endParaRPr lang="en-GB" altLang="en-US" sz="1100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en-US" sz="1100" dirty="0">
              <a:solidFill>
                <a:srgbClr val="FF0000"/>
              </a:solidFill>
            </a:endParaRPr>
          </a:p>
        </p:txBody>
      </p:sp>
      <p:sp>
        <p:nvSpPr>
          <p:cNvPr id="13316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839200" y="6553200"/>
            <a:ext cx="3048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125F71-7E55-4E1E-BEBB-0667A666C2FC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0292123-091E-4D30-81B3-0A604360D1C6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 smtClean="0"/>
          </a:p>
        </p:txBody>
      </p:sp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228600" y="990600"/>
            <a:ext cx="9296400" cy="577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ts val="300"/>
              </a:spcBef>
              <a:spcAft>
                <a:spcPts val="300"/>
              </a:spcAft>
              <a:buFontTx/>
              <a:buNone/>
            </a:pPr>
            <a:r>
              <a:rPr lang="en-US" altLang="en-US" sz="2000" b="1">
                <a:solidFill>
                  <a:srgbClr val="3333CC"/>
                </a:solidFill>
              </a:rPr>
              <a:t>SZ_Parallel_begin</a:t>
            </a:r>
            <a:endParaRPr lang="en-US" altLang="en-US" sz="2000" b="1"/>
          </a:p>
          <a:p>
            <a:pPr>
              <a:spcBef>
                <a:spcPts val="300"/>
              </a:spcBef>
              <a:spcAft>
                <a:spcPts val="300"/>
              </a:spcAft>
              <a:buFontTx/>
              <a:buNone/>
            </a:pPr>
            <a:r>
              <a:rPr lang="en-US" altLang="en-US" sz="2000" b="1"/>
              <a:t>		</a:t>
            </a:r>
            <a:r>
              <a:rPr lang="en-US" altLang="en-US" sz="2000" b="1">
                <a:solidFill>
                  <a:srgbClr val="FF0000"/>
                </a:solidFill>
              </a:rPr>
              <a:t>SZ_Scatter(A,A1);  	// Scatter A array into A1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		SZ_Broadcast(B);  	// broadcast B array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Tx/>
              <a:buNone/>
            </a:pPr>
            <a:endParaRPr lang="en-US" altLang="en-US" sz="2000" b="1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/>
              <a:t>		blksz = N/P;			// note: must be executed by all processes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/>
              <a:t>		for (i = 0 ; i &lt; blksz; i++) {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/>
              <a:t>			for (j = 0 ; j &lt; N ; j++) {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/>
              <a:t>				sum = 0;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/>
              <a:t>				for(k = 0 ; k &lt; N ; k++) {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/>
              <a:t>					sum += A1[i][k] * B[k][j];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/>
              <a:t>				}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/>
              <a:t>				C1[i][j] = sum;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/>
              <a:t>			}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/>
              <a:t>		}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b="1"/>
          </a:p>
          <a:p>
            <a:pPr>
              <a:spcBef>
                <a:spcPts val="300"/>
              </a:spcBef>
              <a:spcAft>
                <a:spcPts val="300"/>
              </a:spcAft>
              <a:buFontTx/>
              <a:buNone/>
            </a:pPr>
            <a:r>
              <a:rPr lang="en-US" altLang="en-US" sz="2000" b="1"/>
              <a:t>		</a:t>
            </a:r>
            <a:r>
              <a:rPr lang="en-US" altLang="en-US" sz="2000" b="1">
                <a:solidFill>
                  <a:srgbClr val="FF0000"/>
                </a:solidFill>
              </a:rPr>
              <a:t>SZ_Gather(C1,C);		// gather results</a:t>
            </a:r>
            <a:endParaRPr lang="en-US" altLang="en-US" sz="2000" b="1"/>
          </a:p>
          <a:p>
            <a:pPr>
              <a:spcBef>
                <a:spcPts val="300"/>
              </a:spcBef>
              <a:spcAft>
                <a:spcPts val="300"/>
              </a:spcAft>
              <a:buFontTx/>
              <a:buNone/>
            </a:pPr>
            <a:r>
              <a:rPr lang="en-US" altLang="en-US" sz="2000" b="1">
                <a:solidFill>
                  <a:srgbClr val="3333CC"/>
                </a:solidFill>
              </a:rPr>
              <a:t>SZ_Parallel_end;</a:t>
            </a:r>
            <a:r>
              <a:rPr lang="en-US" altLang="en-US" sz="2000" b="1"/>
              <a:t> 	</a:t>
            </a:r>
            <a:r>
              <a:rPr lang="en-US" altLang="en-US" sz="2400" b="1"/>
              <a:t>	</a:t>
            </a:r>
            <a:endParaRPr lang="en-US" altLang="en-US" sz="2400"/>
          </a:p>
        </p:txBody>
      </p:sp>
      <p:sp>
        <p:nvSpPr>
          <p:cNvPr id="23556" name="TextBox 1"/>
          <p:cNvSpPr txBox="1">
            <a:spLocks noChangeArrowheads="1"/>
          </p:cNvSpPr>
          <p:nvPr/>
        </p:nvSpPr>
        <p:spPr bwMode="auto">
          <a:xfrm>
            <a:off x="397752" y="152398"/>
            <a:ext cx="872546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dirty="0" smtClean="0"/>
              <a:t>Matrix multiplication with </a:t>
            </a:r>
            <a:r>
              <a:rPr lang="en-US" altLang="en-US" sz="3600" dirty="0" err="1"/>
              <a:t>Suzaku</a:t>
            </a:r>
            <a:r>
              <a:rPr lang="en-US" altLang="en-US" sz="3600" dirty="0"/>
              <a:t> routines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686800" y="6553200"/>
            <a:ext cx="4572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F83B9BC-80FB-4B38-8C1C-B590BF9662EA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2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24691" y="914400"/>
            <a:ext cx="8915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 sz="4000" dirty="0"/>
              <a:t>Higher Level </a:t>
            </a:r>
            <a:r>
              <a:rPr lang="en-US" altLang="en-US" sz="4000" dirty="0" smtClean="0"/>
              <a:t>Patterns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sz="4000" dirty="0" smtClean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800" dirty="0" err="1"/>
              <a:t>Workpool</a:t>
            </a:r>
            <a:r>
              <a:rPr lang="en-US" altLang="en-US" sz="2800" dirty="0"/>
              <a:t> (three </a:t>
            </a:r>
            <a:r>
              <a:rPr lang="en-US" altLang="en-US" sz="2800" dirty="0" smtClean="0"/>
              <a:t>versions)</a:t>
            </a:r>
            <a:endParaRPr lang="en-US" altLang="en-US" sz="2800" dirty="0" smtClean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800" dirty="0"/>
              <a:t>Iterative synchronous </a:t>
            </a:r>
            <a:r>
              <a:rPr lang="en-US" altLang="en-US" sz="2800" dirty="0" smtClean="0"/>
              <a:t>pipeline pattern</a:t>
            </a:r>
            <a:endParaRPr lang="en-US" sz="2800" dirty="0" smtClean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800" dirty="0" smtClean="0"/>
              <a:t>Generalized </a:t>
            </a:r>
            <a:r>
              <a:rPr lang="en-US" altLang="en-US" sz="2800" dirty="0"/>
              <a:t>patterns (to </a:t>
            </a:r>
            <a:r>
              <a:rPr lang="en-US" altLang="en-US" sz="2800" dirty="0" smtClean="0"/>
              <a:t>implement any pattern, stencil. etc.)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altLang="en-US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dirty="0"/>
              <a:t>H</a:t>
            </a:r>
            <a:r>
              <a:rPr lang="en-US" altLang="en-US" dirty="0" smtClean="0"/>
              <a:t>igher </a:t>
            </a:r>
            <a:r>
              <a:rPr lang="en-US" altLang="en-US" dirty="0"/>
              <a:t>level patterns </a:t>
            </a:r>
            <a:r>
              <a:rPr lang="en-US" altLang="en-US" dirty="0" smtClean="0"/>
              <a:t>implemented </a:t>
            </a:r>
            <a:r>
              <a:rPr lang="en-US" altLang="en-US" dirty="0"/>
              <a:t>as </a:t>
            </a:r>
            <a:r>
              <a:rPr lang="en-US" altLang="en-US" dirty="0" smtClean="0"/>
              <a:t>routines </a:t>
            </a:r>
            <a:r>
              <a:rPr lang="en-US" altLang="en-US" dirty="0"/>
              <a:t>in </a:t>
            </a:r>
            <a:r>
              <a:rPr lang="en-US" altLang="en-US" b="1" dirty="0" err="1" smtClean="0"/>
              <a:t>suzaku.c</a:t>
            </a:r>
            <a:r>
              <a:rPr lang="en-US" altLang="en-US" b="1" dirty="0" smtClean="0"/>
              <a:t>, </a:t>
            </a:r>
            <a:r>
              <a:rPr lang="en-US" altLang="en-US" dirty="0" smtClean="0"/>
              <a:t>which needs to be compiled.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38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9144000" cy="1143000"/>
          </a:xfrm>
        </p:spPr>
        <p:txBody>
          <a:bodyPr/>
          <a:lstStyle/>
          <a:p>
            <a:r>
              <a:rPr lang="en-US" altLang="en-US" sz="4000" smtClean="0">
                <a:ea typeface="ＭＳ Ｐゴシック" pitchFamily="34" charset="-128"/>
              </a:rPr>
              <a:t>Workpool Pattern</a:t>
            </a:r>
          </a:p>
        </p:txBody>
      </p:sp>
      <p:sp>
        <p:nvSpPr>
          <p:cNvPr id="14339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D261857-0463-453A-8D9D-AA7A84E1E59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 smtClean="0"/>
          </a:p>
        </p:txBody>
      </p:sp>
      <p:grpSp>
        <p:nvGrpSpPr>
          <p:cNvPr id="14340" name="Group 33"/>
          <p:cNvGrpSpPr>
            <a:grpSpLocks noChangeAspect="1"/>
          </p:cNvGrpSpPr>
          <p:nvPr/>
        </p:nvGrpSpPr>
        <p:grpSpPr bwMode="auto">
          <a:xfrm>
            <a:off x="3048000" y="1679576"/>
            <a:ext cx="6059488" cy="4761132"/>
            <a:chOff x="1099662" y="1499753"/>
            <a:chExt cx="6519563" cy="5123164"/>
          </a:xfrm>
        </p:grpSpPr>
        <p:sp>
          <p:nvSpPr>
            <p:cNvPr id="14344" name="Oval 6"/>
            <p:cNvSpPr>
              <a:spLocks noChangeArrowheads="1"/>
            </p:cNvSpPr>
            <p:nvPr/>
          </p:nvSpPr>
          <p:spPr bwMode="auto">
            <a:xfrm>
              <a:off x="1260076" y="1499753"/>
              <a:ext cx="880780" cy="928232"/>
            </a:xfrm>
            <a:prstGeom prst="ellipse">
              <a:avLst/>
            </a:prstGeom>
            <a:solidFill>
              <a:srgbClr val="00CC99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ea typeface="Times New Roman" pitchFamily="18" charset="0"/>
                  <a:cs typeface="Arial" charset="0"/>
                </a:rPr>
                <a:t> </a:t>
              </a:r>
              <a:endParaRPr lang="en-US" altLang="en-US" sz="2000">
                <a:ea typeface="Calibri" pitchFamily="34" charset="0"/>
                <a:cs typeface="Arial" charset="0"/>
              </a:endParaRPr>
            </a:p>
          </p:txBody>
        </p:sp>
        <p:sp>
          <p:nvSpPr>
            <p:cNvPr id="14345" name="Oval 7"/>
            <p:cNvSpPr>
              <a:spLocks noChangeArrowheads="1"/>
            </p:cNvSpPr>
            <p:nvPr/>
          </p:nvSpPr>
          <p:spPr bwMode="auto">
            <a:xfrm>
              <a:off x="6691553" y="1499753"/>
              <a:ext cx="880780" cy="928232"/>
            </a:xfrm>
            <a:prstGeom prst="ellipse">
              <a:avLst/>
            </a:prstGeom>
            <a:solidFill>
              <a:srgbClr val="00CC99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ea typeface="Times New Roman" pitchFamily="18" charset="0"/>
                  <a:cs typeface="Arial" charset="0"/>
                </a:rPr>
                <a:t> </a:t>
              </a:r>
              <a:endParaRPr lang="en-US" altLang="en-US" sz="2000">
                <a:ea typeface="Calibri" pitchFamily="34" charset="0"/>
                <a:cs typeface="Arial" charset="0"/>
              </a:endParaRPr>
            </a:p>
          </p:txBody>
        </p:sp>
        <p:sp>
          <p:nvSpPr>
            <p:cNvPr id="14346" name="TextBox 23"/>
            <p:cNvSpPr txBox="1">
              <a:spLocks noChangeArrowheads="1"/>
            </p:cNvSpPr>
            <p:nvPr/>
          </p:nvSpPr>
          <p:spPr bwMode="auto">
            <a:xfrm>
              <a:off x="3865209" y="6222807"/>
              <a:ext cx="101021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000000"/>
                  </a:solidFill>
                  <a:cs typeface="Arial" charset="0"/>
                </a:rPr>
                <a:t>Master</a:t>
              </a:r>
              <a:endParaRPr lang="en-US" altLang="en-US" sz="2000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14347" name="Oval 9"/>
            <p:cNvSpPr>
              <a:spLocks noChangeArrowheads="1"/>
            </p:cNvSpPr>
            <p:nvPr/>
          </p:nvSpPr>
          <p:spPr bwMode="auto">
            <a:xfrm>
              <a:off x="3677632" y="4830749"/>
              <a:ext cx="1321169" cy="1392346"/>
            </a:xfrm>
            <a:prstGeom prst="ellipse">
              <a:avLst/>
            </a:prstGeom>
            <a:solidFill>
              <a:srgbClr val="00CC99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ea typeface="Times New Roman" pitchFamily="18" charset="0"/>
                  <a:cs typeface="Arial" charset="0"/>
                </a:rPr>
                <a:t> </a:t>
              </a:r>
              <a:endParaRPr lang="en-US" altLang="en-US" sz="2000">
                <a:ea typeface="Calibri" pitchFamily="34" charset="0"/>
                <a:cs typeface="Arial" charset="0"/>
              </a:endParaRPr>
            </a:p>
          </p:txBody>
        </p:sp>
        <p:sp>
          <p:nvSpPr>
            <p:cNvPr id="14348" name="Rectangle 10"/>
            <p:cNvSpPr>
              <a:spLocks noChangeArrowheads="1"/>
            </p:cNvSpPr>
            <p:nvPr/>
          </p:nvSpPr>
          <p:spPr bwMode="auto">
            <a:xfrm>
              <a:off x="2520960" y="3198238"/>
              <a:ext cx="149854" cy="154706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ea typeface="Times New Roman" pitchFamily="18" charset="0"/>
                  <a:cs typeface="Arial" charset="0"/>
                </a:rPr>
                <a:t> </a:t>
              </a:r>
              <a:endParaRPr lang="en-US" altLang="en-US" sz="2000">
                <a:ea typeface="Calibri" pitchFamily="34" charset="0"/>
                <a:cs typeface="Arial" charset="0"/>
              </a:endParaRPr>
            </a:p>
          </p:txBody>
        </p:sp>
        <p:cxnSp>
          <p:nvCxnSpPr>
            <p:cNvPr id="14349" name="Straight Connector 11"/>
            <p:cNvCxnSpPr>
              <a:cxnSpLocks noChangeShapeType="1"/>
            </p:cNvCxnSpPr>
            <p:nvPr/>
          </p:nvCxnSpPr>
          <p:spPr bwMode="auto">
            <a:xfrm>
              <a:off x="1822657" y="2425787"/>
              <a:ext cx="2034649" cy="2811948"/>
            </a:xfrm>
            <a:prstGeom prst="lin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50" name="Straight Connector 12"/>
            <p:cNvCxnSpPr>
              <a:cxnSpLocks noChangeShapeType="1"/>
            </p:cNvCxnSpPr>
            <p:nvPr/>
          </p:nvCxnSpPr>
          <p:spPr bwMode="auto">
            <a:xfrm flipH="1">
              <a:off x="4725229" y="2306243"/>
              <a:ext cx="2061824" cy="2995654"/>
            </a:xfrm>
            <a:prstGeom prst="lin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351" name="TextBox 49"/>
            <p:cNvSpPr txBox="1">
              <a:spLocks noChangeArrowheads="1"/>
            </p:cNvSpPr>
            <p:nvPr/>
          </p:nvSpPr>
          <p:spPr bwMode="auto">
            <a:xfrm>
              <a:off x="1447801" y="4289564"/>
              <a:ext cx="17116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FF0000"/>
                  </a:solidFill>
                  <a:cs typeface="Arial" charset="0"/>
                </a:rPr>
                <a:t>Task from task queue</a:t>
              </a:r>
              <a:endParaRPr lang="en-US" altLang="en-US" sz="2000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14352" name="TextBox 50"/>
            <p:cNvSpPr txBox="1">
              <a:spLocks noChangeArrowheads="1"/>
            </p:cNvSpPr>
            <p:nvPr/>
          </p:nvSpPr>
          <p:spPr bwMode="auto">
            <a:xfrm>
              <a:off x="2730323" y="2383645"/>
              <a:ext cx="2601871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FF0000"/>
                  </a:solidFill>
                  <a:cs typeface="Arial" charset="0"/>
                </a:rPr>
                <a:t>Another task if task queue not empty</a:t>
              </a:r>
              <a:endParaRPr lang="en-US" altLang="en-US" sz="2000">
                <a:ea typeface="Times New Roman" pitchFamily="18" charset="0"/>
                <a:cs typeface="Arial" charset="0"/>
              </a:endParaRPr>
            </a:p>
          </p:txBody>
        </p:sp>
        <p:cxnSp>
          <p:nvCxnSpPr>
            <p:cNvPr id="14353" name="Straight Connector 15"/>
            <p:cNvCxnSpPr>
              <a:cxnSpLocks noChangeShapeType="1"/>
            </p:cNvCxnSpPr>
            <p:nvPr/>
          </p:nvCxnSpPr>
          <p:spPr bwMode="auto">
            <a:xfrm>
              <a:off x="2361049" y="2041221"/>
              <a:ext cx="4183706" cy="0"/>
            </a:xfrm>
            <a:prstGeom prst="line">
              <a:avLst/>
            </a:prstGeom>
            <a:noFill/>
            <a:ln w="25400" algn="ctr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354" name="TextBox 50"/>
            <p:cNvSpPr txBox="1">
              <a:spLocks noChangeArrowheads="1"/>
            </p:cNvSpPr>
            <p:nvPr/>
          </p:nvSpPr>
          <p:spPr bwMode="auto">
            <a:xfrm>
              <a:off x="5145601" y="5115772"/>
              <a:ext cx="2473624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FF0000"/>
                  </a:solidFill>
                  <a:cs typeface="Arial" charset="0"/>
                </a:rPr>
                <a:t>Aggregate answers</a:t>
              </a:r>
              <a:endParaRPr lang="en-US" altLang="en-US" sz="2000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14355" name="TextBox 23"/>
            <p:cNvSpPr txBox="1">
              <a:spLocks noChangeArrowheads="1"/>
            </p:cNvSpPr>
            <p:nvPr/>
          </p:nvSpPr>
          <p:spPr bwMode="auto">
            <a:xfrm>
              <a:off x="3566186" y="1503815"/>
              <a:ext cx="208922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000000"/>
                  </a:solidFill>
                  <a:cs typeface="Arial" charset="0"/>
                </a:rPr>
                <a:t>Slaves/Workers</a:t>
              </a:r>
              <a:endParaRPr lang="en-US" altLang="en-US" sz="2000">
                <a:ea typeface="Times New Roman" pitchFamily="18" charset="0"/>
                <a:cs typeface="Arial" charset="0"/>
              </a:endParaRPr>
            </a:p>
          </p:txBody>
        </p:sp>
        <p:cxnSp>
          <p:nvCxnSpPr>
            <p:cNvPr id="14356" name="Straight Connector 18"/>
            <p:cNvCxnSpPr>
              <a:cxnSpLocks noChangeShapeType="1"/>
            </p:cNvCxnSpPr>
            <p:nvPr/>
          </p:nvCxnSpPr>
          <p:spPr bwMode="auto">
            <a:xfrm>
              <a:off x="2087337" y="2140597"/>
              <a:ext cx="2144122" cy="3175363"/>
            </a:xfrm>
            <a:prstGeom prst="line">
              <a:avLst/>
            </a:prstGeom>
            <a:noFill/>
            <a:ln w="25400" algn="ctr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57" name="Straight Connector 19"/>
            <p:cNvCxnSpPr>
              <a:cxnSpLocks noChangeAspect="1" noChangeShapeType="1"/>
            </p:cNvCxnSpPr>
            <p:nvPr/>
          </p:nvCxnSpPr>
          <p:spPr bwMode="auto">
            <a:xfrm flipH="1">
              <a:off x="4778608" y="2404691"/>
              <a:ext cx="2141897" cy="3088248"/>
            </a:xfrm>
            <a:prstGeom prst="line">
              <a:avLst/>
            </a:prstGeom>
            <a:noFill/>
            <a:ln w="25400" algn="ctr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358" name="Rectangle 20"/>
            <p:cNvSpPr>
              <a:spLocks noChangeArrowheads="1"/>
            </p:cNvSpPr>
            <p:nvPr/>
          </p:nvSpPr>
          <p:spPr bwMode="auto">
            <a:xfrm>
              <a:off x="3013108" y="4509193"/>
              <a:ext cx="149854" cy="154704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ea typeface="Times New Roman" pitchFamily="18" charset="0"/>
                  <a:cs typeface="Arial" charset="0"/>
                </a:rPr>
                <a:t> </a:t>
              </a:r>
              <a:endParaRPr lang="en-US" altLang="en-US" sz="2000">
                <a:ea typeface="Calibri" pitchFamily="34" charset="0"/>
                <a:cs typeface="Arial" charset="0"/>
              </a:endParaRPr>
            </a:p>
          </p:txBody>
        </p:sp>
        <p:sp>
          <p:nvSpPr>
            <p:cNvPr id="14359" name="TextBox 49"/>
            <p:cNvSpPr txBox="1">
              <a:spLocks noChangeArrowheads="1"/>
            </p:cNvSpPr>
            <p:nvPr/>
          </p:nvSpPr>
          <p:spPr bwMode="auto">
            <a:xfrm>
              <a:off x="1099662" y="3103654"/>
              <a:ext cx="1261808" cy="409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FF0000"/>
                  </a:solidFill>
                  <a:cs typeface="Arial" charset="0"/>
                </a:rPr>
                <a:t>Result</a:t>
              </a:r>
              <a:endParaRPr lang="en-US" altLang="en-US" sz="2000">
                <a:ea typeface="Times New Roman" pitchFamily="18" charset="0"/>
                <a:cs typeface="Arial" charset="0"/>
              </a:endParaRPr>
            </a:p>
          </p:txBody>
        </p:sp>
        <p:grpSp>
          <p:nvGrpSpPr>
            <p:cNvPr id="14360" name="Group 22"/>
            <p:cNvGrpSpPr>
              <a:grpSpLocks/>
            </p:cNvGrpSpPr>
            <p:nvPr/>
          </p:nvGrpSpPr>
          <p:grpSpPr bwMode="auto">
            <a:xfrm>
              <a:off x="3918503" y="5395476"/>
              <a:ext cx="807384" cy="222188"/>
              <a:chOff x="2136298" y="2801501"/>
              <a:chExt cx="838200" cy="218877"/>
            </a:xfrm>
          </p:grpSpPr>
          <p:sp>
            <p:nvSpPr>
              <p:cNvPr id="14364" name="Rectangle 26"/>
              <p:cNvSpPr>
                <a:spLocks noChangeArrowheads="1"/>
              </p:cNvSpPr>
              <p:nvPr/>
            </p:nvSpPr>
            <p:spPr bwMode="auto">
              <a:xfrm>
                <a:off x="2136298" y="2801501"/>
                <a:ext cx="838200" cy="218877"/>
              </a:xfrm>
              <a:prstGeom prst="rect">
                <a:avLst/>
              </a:prstGeom>
              <a:solidFill>
                <a:srgbClr val="D99694"/>
              </a:solidFill>
              <a:ln w="9525" algn="ctr">
                <a:solidFill>
                  <a:srgbClr val="953735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ea typeface="Times New Roman" pitchFamily="18" charset="0"/>
                    <a:cs typeface="Arial" charset="0"/>
                  </a:rPr>
                  <a:t> </a:t>
                </a:r>
                <a:endParaRPr lang="en-US" altLang="en-US" sz="2000">
                  <a:ea typeface="Calibri" pitchFamily="34" charset="0"/>
                  <a:cs typeface="Arial" charset="0"/>
                </a:endParaRPr>
              </a:p>
            </p:txBody>
          </p:sp>
          <p:cxnSp>
            <p:nvCxnSpPr>
              <p:cNvPr id="14365" name="Straight Connector 27"/>
              <p:cNvCxnSpPr>
                <a:cxnSpLocks noChangeShapeType="1"/>
              </p:cNvCxnSpPr>
              <p:nvPr/>
            </p:nvCxnSpPr>
            <p:spPr bwMode="auto">
              <a:xfrm>
                <a:off x="2288699" y="2801501"/>
                <a:ext cx="0" cy="218877"/>
              </a:xfrm>
              <a:prstGeom prst="line">
                <a:avLst/>
              </a:prstGeom>
              <a:noFill/>
              <a:ln w="9525" algn="ctr">
                <a:solidFill>
                  <a:srgbClr val="95373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366" name="Straight Connector 28"/>
              <p:cNvCxnSpPr>
                <a:cxnSpLocks noChangeShapeType="1"/>
              </p:cNvCxnSpPr>
              <p:nvPr/>
            </p:nvCxnSpPr>
            <p:spPr bwMode="auto">
              <a:xfrm>
                <a:off x="2823155" y="2801501"/>
                <a:ext cx="0" cy="218877"/>
              </a:xfrm>
              <a:prstGeom prst="line">
                <a:avLst/>
              </a:prstGeom>
              <a:noFill/>
              <a:ln w="9525" algn="ctr">
                <a:solidFill>
                  <a:srgbClr val="95373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367" name="Straight Connector 29"/>
              <p:cNvCxnSpPr>
                <a:cxnSpLocks noChangeShapeType="1"/>
              </p:cNvCxnSpPr>
              <p:nvPr/>
            </p:nvCxnSpPr>
            <p:spPr bwMode="auto">
              <a:xfrm>
                <a:off x="2288699" y="2910939"/>
                <a:ext cx="534457" cy="0"/>
              </a:xfrm>
              <a:prstGeom prst="line">
                <a:avLst/>
              </a:prstGeom>
              <a:noFill/>
              <a:ln w="9525" algn="ctr">
                <a:solidFill>
                  <a:srgbClr val="953735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4361" name="TextBox 49"/>
            <p:cNvSpPr txBox="1">
              <a:spLocks noChangeArrowheads="1"/>
            </p:cNvSpPr>
            <p:nvPr/>
          </p:nvSpPr>
          <p:spPr bwMode="auto">
            <a:xfrm>
              <a:off x="2087337" y="5354847"/>
              <a:ext cx="177759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943634"/>
                  </a:solidFill>
                  <a:cs typeface="Arial" charset="0"/>
                </a:rPr>
                <a:t>Task queue</a:t>
              </a:r>
              <a:endParaRPr lang="en-US" altLang="en-US" sz="2000">
                <a:ea typeface="Times New Roman" pitchFamily="18" charset="0"/>
                <a:cs typeface="Arial" charset="0"/>
              </a:endParaRPr>
            </a:p>
          </p:txBody>
        </p:sp>
        <p:cxnSp>
          <p:nvCxnSpPr>
            <p:cNvPr id="14362" name="Straight Connector 24"/>
            <p:cNvCxnSpPr>
              <a:cxnSpLocks noChangeShapeType="1"/>
            </p:cNvCxnSpPr>
            <p:nvPr/>
          </p:nvCxnSpPr>
          <p:spPr bwMode="auto">
            <a:xfrm>
              <a:off x="1700465" y="2427985"/>
              <a:ext cx="2164740" cy="3021585"/>
            </a:xfrm>
            <a:prstGeom prst="line">
              <a:avLst/>
            </a:prstGeom>
            <a:noFill/>
            <a:ln w="25400" algn="ctr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63" name="Straight Connector 25"/>
            <p:cNvCxnSpPr>
              <a:cxnSpLocks noChangeShapeType="1"/>
            </p:cNvCxnSpPr>
            <p:nvPr/>
          </p:nvCxnSpPr>
          <p:spPr bwMode="auto">
            <a:xfrm flipH="1">
              <a:off x="4498360" y="2055438"/>
              <a:ext cx="2193193" cy="3232392"/>
            </a:xfrm>
            <a:prstGeom prst="line">
              <a:avLst/>
            </a:prstGeom>
            <a:noFill/>
            <a:ln w="25400" algn="ctr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4341" name="Rectangle 1"/>
          <p:cNvSpPr>
            <a:spLocks noChangeArrowheads="1"/>
          </p:cNvSpPr>
          <p:nvPr/>
        </p:nvSpPr>
        <p:spPr bwMode="auto">
          <a:xfrm>
            <a:off x="1588" y="773113"/>
            <a:ext cx="49831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Very widely applicable pattern</a:t>
            </a:r>
          </a:p>
        </p:txBody>
      </p:sp>
      <p:sp>
        <p:nvSpPr>
          <p:cNvPr id="14342" name="Rectangle 28"/>
          <p:cNvSpPr>
            <a:spLocks noChangeArrowheads="1"/>
          </p:cNvSpPr>
          <p:nvPr/>
        </p:nvSpPr>
        <p:spPr bwMode="auto">
          <a:xfrm>
            <a:off x="76200" y="1318241"/>
            <a:ext cx="297180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174625" indent="-174625">
              <a:spcBef>
                <a:spcPct val="0"/>
              </a:spcBef>
              <a:defRPr/>
            </a:pPr>
            <a:r>
              <a:rPr lang="en-US" altLang="en-US" sz="2400" dirty="0" smtClean="0"/>
              <a:t>Master gives slaves tasks</a:t>
            </a:r>
          </a:p>
          <a:p>
            <a:pPr marL="174625" indent="-174625">
              <a:spcBef>
                <a:spcPct val="0"/>
              </a:spcBef>
              <a:defRPr/>
            </a:pPr>
            <a:endParaRPr lang="en-US" altLang="en-US" sz="2400" dirty="0" smtClean="0"/>
          </a:p>
          <a:p>
            <a:pPr marL="174625" indent="-174625">
              <a:spcBef>
                <a:spcPct val="0"/>
              </a:spcBef>
              <a:defRPr/>
            </a:pPr>
            <a:r>
              <a:rPr lang="en-US" altLang="en-US" sz="2400" dirty="0" smtClean="0"/>
              <a:t>Once a slave return the result for a task, it is given another task from task queue, until empty</a:t>
            </a:r>
          </a:p>
          <a:p>
            <a:pPr marL="174625" indent="-174625">
              <a:spcBef>
                <a:spcPct val="0"/>
              </a:spcBef>
              <a:buFontTx/>
              <a:buNone/>
              <a:defRPr/>
            </a:pPr>
            <a:endParaRPr lang="en-US" altLang="en-US" sz="2400" dirty="0" smtClean="0"/>
          </a:p>
          <a:p>
            <a:pPr marL="174625" indent="-174625">
              <a:spcBef>
                <a:spcPct val="0"/>
              </a:spcBef>
              <a:defRPr/>
            </a:pPr>
            <a:r>
              <a:rPr lang="en-US" altLang="en-US" sz="2400" dirty="0" smtClean="0">
                <a:solidFill>
                  <a:srgbClr val="C00000"/>
                </a:solidFill>
              </a:rPr>
              <a:t>Creates load-balancing quality.</a:t>
            </a:r>
            <a:endParaRPr lang="en-US" altLang="en-US" sz="2800" dirty="0" smtClean="0">
              <a:solidFill>
                <a:srgbClr val="C00000"/>
              </a:solidFill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dirty="0" smtClean="0"/>
              <a:t> </a:t>
            </a:r>
          </a:p>
        </p:txBody>
      </p:sp>
      <p:sp>
        <p:nvSpPr>
          <p:cNvPr id="14343" name="Rectangle 1"/>
          <p:cNvSpPr>
            <a:spLocks noChangeArrowheads="1"/>
          </p:cNvSpPr>
          <p:nvPr/>
        </p:nvSpPr>
        <p:spPr bwMode="auto">
          <a:xfrm>
            <a:off x="-7938" y="6211888"/>
            <a:ext cx="4908551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i="1" dirty="0"/>
              <a:t>Need to differentiate </a:t>
            </a:r>
            <a:r>
              <a:rPr lang="en-US" altLang="en-US" sz="1800" i="1" dirty="0" smtClean="0"/>
              <a:t>from </a:t>
            </a:r>
            <a:r>
              <a:rPr lang="en-US" altLang="en-US" sz="1800" i="1" dirty="0"/>
              <a:t>master-slave pattern, which does not imply a task queue.</a:t>
            </a:r>
          </a:p>
        </p:txBody>
      </p:sp>
    </p:spTree>
    <p:extLst>
      <p:ext uri="{BB962C8B-B14F-4D97-AF65-F5344CB8AC3E}">
        <p14:creationId xmlns:p14="http://schemas.microsoft.com/office/powerpoint/2010/main" val="299330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41350" y="-96838"/>
            <a:ext cx="7772400" cy="1143001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Programming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152400" y="871538"/>
            <a:ext cx="5257800" cy="6002337"/>
          </a:xfrm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ea typeface="ＭＳ Ｐゴシック" pitchFamily="34" charset="-128"/>
              </a:rPr>
              <a:t>Modeled on the Seeds framework (see later).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sz="2400" dirty="0" smtClean="0">
              <a:ea typeface="ＭＳ Ｐゴシック" pitchFamily="34" charset="-128"/>
            </a:endParaRPr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 altLang="en-US" sz="2800" b="1" dirty="0" err="1" smtClean="0">
                <a:ea typeface="ＭＳ Ｐゴシック" pitchFamily="34" charset="-128"/>
              </a:rPr>
              <a:t>Workpool</a:t>
            </a:r>
            <a:endParaRPr lang="en-US" altLang="en-US" sz="2800" b="1" dirty="0" smtClean="0">
              <a:ea typeface="ＭＳ Ｐゴシック" pitchFamily="34" charset="-128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sz="2400" dirty="0" smtClean="0">
              <a:ea typeface="ＭＳ Ｐゴシック" pitchFamily="34" charset="-128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ea typeface="ＭＳ Ｐゴシック" pitchFamily="34" charset="-128"/>
              </a:rPr>
              <a:t>Three phases: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sz="2400" dirty="0" smtClean="0">
              <a:ea typeface="ＭＳ Ｐゴシック" pitchFamily="34" charset="-128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400" dirty="0" smtClean="0">
                <a:ea typeface="ＭＳ Ｐゴシック" pitchFamily="34" charset="-128"/>
              </a:rPr>
              <a:t>1. Master sends data to slaves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400" dirty="0" smtClean="0">
                <a:ea typeface="ＭＳ Ｐゴシック" pitchFamily="34" charset="-128"/>
              </a:rPr>
              <a:t>   (in Seeds terminology “diffuses”)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2400" dirty="0" smtClean="0">
              <a:ea typeface="ＭＳ Ｐゴシック" pitchFamily="34" charset="-128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400" dirty="0" smtClean="0">
                <a:ea typeface="ＭＳ Ｐゴシック" pitchFamily="34" charset="-128"/>
              </a:rPr>
              <a:t> 2. Slaves performs computations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2400" dirty="0" smtClean="0">
              <a:ea typeface="ＭＳ Ｐゴシック" pitchFamily="34" charset="-128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400" dirty="0" smtClean="0">
                <a:ea typeface="ＭＳ Ｐゴシック" pitchFamily="34" charset="-128"/>
              </a:rPr>
              <a:t> 3. Master gathers results for slaves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2400" dirty="0" smtClean="0">
              <a:ea typeface="ＭＳ Ｐゴシック" pitchFamily="34" charset="-128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3029DC5-7592-4142-8512-C3DC60223129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 smtClean="0"/>
          </a:p>
        </p:txBody>
      </p:sp>
      <p:grpSp>
        <p:nvGrpSpPr>
          <p:cNvPr id="15365" name="Group 39"/>
          <p:cNvGrpSpPr>
            <a:grpSpLocks/>
          </p:cNvGrpSpPr>
          <p:nvPr/>
        </p:nvGrpSpPr>
        <p:grpSpPr bwMode="auto">
          <a:xfrm>
            <a:off x="5875338" y="5011738"/>
            <a:ext cx="1447800" cy="727075"/>
            <a:chOff x="6806171" y="3232073"/>
            <a:chExt cx="1447800" cy="727075"/>
          </a:xfrm>
        </p:grpSpPr>
        <p:sp>
          <p:nvSpPr>
            <p:cNvPr id="15399" name="Oval 4"/>
            <p:cNvSpPr>
              <a:spLocks noChangeArrowheads="1"/>
            </p:cNvSpPr>
            <p:nvPr/>
          </p:nvSpPr>
          <p:spPr bwMode="auto">
            <a:xfrm>
              <a:off x="6806171" y="3232073"/>
              <a:ext cx="1447800" cy="72707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5400" name="TextBox 7"/>
            <p:cNvSpPr txBox="1">
              <a:spLocks noChangeArrowheads="1"/>
            </p:cNvSpPr>
            <p:nvPr/>
          </p:nvSpPr>
          <p:spPr bwMode="auto">
            <a:xfrm>
              <a:off x="7020483" y="3382885"/>
              <a:ext cx="1143000" cy="458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Diffuse</a:t>
              </a:r>
            </a:p>
          </p:txBody>
        </p:sp>
      </p:grpSp>
      <p:grpSp>
        <p:nvGrpSpPr>
          <p:cNvPr id="15366" name="Group 40"/>
          <p:cNvGrpSpPr>
            <a:grpSpLocks/>
          </p:cNvGrpSpPr>
          <p:nvPr/>
        </p:nvGrpSpPr>
        <p:grpSpPr bwMode="auto">
          <a:xfrm>
            <a:off x="6472238" y="3529013"/>
            <a:ext cx="1474787" cy="727075"/>
            <a:chOff x="6841096" y="4186160"/>
            <a:chExt cx="1474787" cy="727075"/>
          </a:xfrm>
        </p:grpSpPr>
        <p:sp>
          <p:nvSpPr>
            <p:cNvPr id="15397" name="Oval 10"/>
            <p:cNvSpPr>
              <a:spLocks noChangeArrowheads="1"/>
            </p:cNvSpPr>
            <p:nvPr/>
          </p:nvSpPr>
          <p:spPr bwMode="auto">
            <a:xfrm>
              <a:off x="6841096" y="4186160"/>
              <a:ext cx="1447800" cy="72707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5398" name="TextBox 11"/>
            <p:cNvSpPr txBox="1">
              <a:spLocks noChangeArrowheads="1"/>
            </p:cNvSpPr>
            <p:nvPr/>
          </p:nvSpPr>
          <p:spPr bwMode="auto">
            <a:xfrm>
              <a:off x="6868083" y="4298873"/>
              <a:ext cx="14478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Compute</a:t>
              </a:r>
            </a:p>
          </p:txBody>
        </p:sp>
      </p:grpSp>
      <p:grpSp>
        <p:nvGrpSpPr>
          <p:cNvPr id="15367" name="Group 41"/>
          <p:cNvGrpSpPr>
            <a:grpSpLocks/>
          </p:cNvGrpSpPr>
          <p:nvPr/>
        </p:nvGrpSpPr>
        <p:grpSpPr bwMode="auto">
          <a:xfrm>
            <a:off x="7545388" y="4957763"/>
            <a:ext cx="1447800" cy="727075"/>
            <a:chOff x="6909358" y="5095798"/>
            <a:chExt cx="1447800" cy="727075"/>
          </a:xfrm>
        </p:grpSpPr>
        <p:sp>
          <p:nvSpPr>
            <p:cNvPr id="15395" name="Oval 12"/>
            <p:cNvSpPr>
              <a:spLocks noChangeArrowheads="1"/>
            </p:cNvSpPr>
            <p:nvPr/>
          </p:nvSpPr>
          <p:spPr bwMode="auto">
            <a:xfrm>
              <a:off x="6909358" y="5095798"/>
              <a:ext cx="1447800" cy="72707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5396" name="TextBox 13"/>
            <p:cNvSpPr txBox="1">
              <a:spLocks noChangeArrowheads="1"/>
            </p:cNvSpPr>
            <p:nvPr/>
          </p:nvSpPr>
          <p:spPr bwMode="auto">
            <a:xfrm>
              <a:off x="7064933" y="5213273"/>
              <a:ext cx="117475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Gather</a:t>
              </a:r>
            </a:p>
          </p:txBody>
        </p:sp>
      </p:grpSp>
      <p:cxnSp>
        <p:nvCxnSpPr>
          <p:cNvPr id="15368" name="Straight Arrow Connector 15"/>
          <p:cNvCxnSpPr>
            <a:cxnSpLocks noChangeShapeType="1"/>
          </p:cNvCxnSpPr>
          <p:nvPr/>
        </p:nvCxnSpPr>
        <p:spPr bwMode="auto">
          <a:xfrm>
            <a:off x="7545388" y="4256088"/>
            <a:ext cx="598487" cy="701675"/>
          </a:xfrm>
          <a:prstGeom prst="straightConnector1">
            <a:avLst/>
          </a:prstGeom>
          <a:noFill/>
          <a:ln w="3175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69" name="Straight Arrow Connector 21"/>
          <p:cNvCxnSpPr>
            <a:cxnSpLocks noChangeShapeType="1"/>
            <a:stCxn id="15399" idx="0"/>
          </p:cNvCxnSpPr>
          <p:nvPr/>
        </p:nvCxnSpPr>
        <p:spPr bwMode="auto">
          <a:xfrm flipV="1">
            <a:off x="6599238" y="4187825"/>
            <a:ext cx="382587" cy="823913"/>
          </a:xfrm>
          <a:prstGeom prst="straightConnector1">
            <a:avLst/>
          </a:prstGeom>
          <a:noFill/>
          <a:ln w="3175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70" name="TextBox 14"/>
          <p:cNvSpPr txBox="1">
            <a:spLocks noChangeArrowheads="1"/>
          </p:cNvSpPr>
          <p:nvPr/>
        </p:nvSpPr>
        <p:spPr bwMode="auto">
          <a:xfrm>
            <a:off x="5410200" y="3538538"/>
            <a:ext cx="11096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Slaves</a:t>
            </a:r>
          </a:p>
        </p:txBody>
      </p:sp>
      <p:sp>
        <p:nvSpPr>
          <p:cNvPr id="15371" name="TextBox 15"/>
          <p:cNvSpPr txBox="1">
            <a:spLocks noChangeArrowheads="1"/>
          </p:cNvSpPr>
          <p:nvPr/>
        </p:nvSpPr>
        <p:spPr bwMode="auto">
          <a:xfrm>
            <a:off x="6918325" y="5668963"/>
            <a:ext cx="11255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Master</a:t>
            </a:r>
          </a:p>
        </p:txBody>
      </p:sp>
      <p:cxnSp>
        <p:nvCxnSpPr>
          <p:cNvPr id="15372" name="Straight Arrow Connector 15"/>
          <p:cNvCxnSpPr>
            <a:cxnSpLocks noChangeShapeType="1"/>
          </p:cNvCxnSpPr>
          <p:nvPr/>
        </p:nvCxnSpPr>
        <p:spPr bwMode="auto">
          <a:xfrm>
            <a:off x="5757863" y="6391275"/>
            <a:ext cx="0" cy="319088"/>
          </a:xfrm>
          <a:prstGeom prst="straightConnector1">
            <a:avLst/>
          </a:prstGeom>
          <a:noFill/>
          <a:ln w="3175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73" name="TextBox 17"/>
          <p:cNvSpPr txBox="1">
            <a:spLocks noChangeArrowheads="1"/>
          </p:cNvSpPr>
          <p:nvPr/>
        </p:nvSpPr>
        <p:spPr bwMode="auto">
          <a:xfrm>
            <a:off x="5761038" y="6196013"/>
            <a:ext cx="24415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Message passing done by framework</a:t>
            </a:r>
          </a:p>
        </p:txBody>
      </p:sp>
      <p:grpSp>
        <p:nvGrpSpPr>
          <p:cNvPr id="15374" name="Group 2"/>
          <p:cNvGrpSpPr>
            <a:grpSpLocks/>
          </p:cNvGrpSpPr>
          <p:nvPr/>
        </p:nvGrpSpPr>
        <p:grpSpPr bwMode="auto">
          <a:xfrm>
            <a:off x="6223000" y="917575"/>
            <a:ext cx="2663825" cy="1971675"/>
            <a:chOff x="5770563" y="825500"/>
            <a:chExt cx="2663825" cy="1970088"/>
          </a:xfrm>
        </p:grpSpPr>
        <p:sp>
          <p:nvSpPr>
            <p:cNvPr id="15376" name="Oval 7"/>
            <p:cNvSpPr>
              <a:spLocks noChangeArrowheads="1"/>
            </p:cNvSpPr>
            <p:nvPr/>
          </p:nvSpPr>
          <p:spPr bwMode="auto">
            <a:xfrm>
              <a:off x="6038850" y="1289050"/>
              <a:ext cx="479425" cy="4413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5377" name="Oval 9"/>
            <p:cNvSpPr>
              <a:spLocks noChangeArrowheads="1"/>
            </p:cNvSpPr>
            <p:nvPr/>
          </p:nvSpPr>
          <p:spPr bwMode="auto">
            <a:xfrm>
              <a:off x="6996113" y="1289050"/>
              <a:ext cx="479425" cy="4413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5378" name="Oval 10"/>
            <p:cNvSpPr>
              <a:spLocks noChangeArrowheads="1"/>
            </p:cNvSpPr>
            <p:nvPr/>
          </p:nvSpPr>
          <p:spPr bwMode="auto">
            <a:xfrm>
              <a:off x="7954963" y="1289050"/>
              <a:ext cx="479425" cy="4413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cxnSp>
          <p:nvCxnSpPr>
            <p:cNvPr id="15379" name="Straight Connector 12"/>
            <p:cNvCxnSpPr>
              <a:cxnSpLocks noChangeShapeType="1"/>
            </p:cNvCxnSpPr>
            <p:nvPr/>
          </p:nvCxnSpPr>
          <p:spPr bwMode="auto">
            <a:xfrm>
              <a:off x="6397625" y="1693863"/>
              <a:ext cx="668338" cy="7254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380" name="Straight Connector 15"/>
            <p:cNvCxnSpPr>
              <a:cxnSpLocks noChangeShapeType="1"/>
            </p:cNvCxnSpPr>
            <p:nvPr/>
          </p:nvCxnSpPr>
          <p:spPr bwMode="auto">
            <a:xfrm flipH="1">
              <a:off x="7405688" y="1730375"/>
              <a:ext cx="708025" cy="68897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381" name="Straight Connector 16"/>
            <p:cNvCxnSpPr>
              <a:cxnSpLocks noChangeShapeType="1"/>
            </p:cNvCxnSpPr>
            <p:nvPr/>
          </p:nvCxnSpPr>
          <p:spPr bwMode="auto">
            <a:xfrm>
              <a:off x="7235825" y="1730375"/>
              <a:ext cx="0" cy="6238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382" name="TextBox 21"/>
            <p:cNvSpPr txBox="1">
              <a:spLocks noChangeArrowheads="1"/>
            </p:cNvSpPr>
            <p:nvPr/>
          </p:nvSpPr>
          <p:spPr bwMode="auto">
            <a:xfrm>
              <a:off x="6721475" y="825500"/>
              <a:ext cx="1347788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Slaves</a:t>
              </a:r>
            </a:p>
          </p:txBody>
        </p:sp>
        <p:sp>
          <p:nvSpPr>
            <p:cNvPr id="15383" name="TextBox 23"/>
            <p:cNvSpPr txBox="1">
              <a:spLocks noChangeArrowheads="1"/>
            </p:cNvSpPr>
            <p:nvPr/>
          </p:nvSpPr>
          <p:spPr bwMode="auto">
            <a:xfrm>
              <a:off x="5770563" y="2306638"/>
              <a:ext cx="1203325" cy="477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Master</a:t>
              </a:r>
            </a:p>
          </p:txBody>
        </p:sp>
        <p:grpSp>
          <p:nvGrpSpPr>
            <p:cNvPr id="15384" name="Group 60"/>
            <p:cNvGrpSpPr>
              <a:grpSpLocks/>
            </p:cNvGrpSpPr>
            <p:nvPr/>
          </p:nvGrpSpPr>
          <p:grpSpPr bwMode="auto">
            <a:xfrm>
              <a:off x="6996113" y="2354263"/>
              <a:ext cx="479425" cy="441325"/>
              <a:chOff x="2057400" y="5029200"/>
              <a:chExt cx="914400" cy="914400"/>
            </a:xfrm>
          </p:grpSpPr>
          <p:sp>
            <p:nvSpPr>
              <p:cNvPr id="15385" name="Oval 61"/>
              <p:cNvSpPr>
                <a:spLocks noChangeArrowheads="1"/>
              </p:cNvSpPr>
              <p:nvPr/>
            </p:nvSpPr>
            <p:spPr bwMode="auto">
              <a:xfrm>
                <a:off x="2057400" y="5029200"/>
                <a:ext cx="914400" cy="91440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grpSp>
            <p:nvGrpSpPr>
              <p:cNvPr id="15386" name="Group 57"/>
              <p:cNvGrpSpPr>
                <a:grpSpLocks/>
              </p:cNvGrpSpPr>
              <p:nvPr/>
            </p:nvGrpSpPr>
            <p:grpSpPr bwMode="auto">
              <a:xfrm>
                <a:off x="2209800" y="5257800"/>
                <a:ext cx="533400" cy="609600"/>
                <a:chOff x="5105400" y="5562600"/>
                <a:chExt cx="533400" cy="609600"/>
              </a:xfrm>
            </p:grpSpPr>
            <p:grpSp>
              <p:nvGrpSpPr>
                <p:cNvPr id="15387" name="Group 40"/>
                <p:cNvGrpSpPr>
                  <a:grpSpLocks/>
                </p:cNvGrpSpPr>
                <p:nvPr/>
              </p:nvGrpSpPr>
              <p:grpSpPr bwMode="auto">
                <a:xfrm>
                  <a:off x="5105400" y="5562600"/>
                  <a:ext cx="457200" cy="304800"/>
                  <a:chOff x="2103120" y="3124200"/>
                  <a:chExt cx="213360" cy="152400"/>
                </a:xfrm>
              </p:grpSpPr>
              <p:sp>
                <p:nvSpPr>
                  <p:cNvPr id="38" name="Arc 37"/>
                  <p:cNvSpPr/>
                  <p:nvPr/>
                </p:nvSpPr>
                <p:spPr bwMode="auto">
                  <a:xfrm>
                    <a:off x="2210035" y="3145018"/>
                    <a:ext cx="124342" cy="152825"/>
                  </a:xfrm>
                  <a:prstGeom prst="arc">
                    <a:avLst>
                      <a:gd name="adj1" fmla="val 10806119"/>
                      <a:gd name="adj2" fmla="val 0"/>
                    </a:avLst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dirty="0">
                      <a:latin typeface="Arial" pitchFamily="34" charset="0"/>
                    </a:endParaRPr>
                  </a:p>
                </p:txBody>
              </p:sp>
              <p:sp>
                <p:nvSpPr>
                  <p:cNvPr id="39" name="Arc 38"/>
                  <p:cNvSpPr/>
                  <p:nvPr/>
                </p:nvSpPr>
                <p:spPr bwMode="auto">
                  <a:xfrm flipV="1">
                    <a:off x="2102649" y="3145018"/>
                    <a:ext cx="107386" cy="152825"/>
                  </a:xfrm>
                  <a:prstGeom prst="arc">
                    <a:avLst>
                      <a:gd name="adj1" fmla="val 10806119"/>
                      <a:gd name="adj2" fmla="val 0"/>
                    </a:avLst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dirty="0">
                      <a:latin typeface="Arial" pitchFamily="34" charset="0"/>
                    </a:endParaRPr>
                  </a:p>
                </p:txBody>
              </p:sp>
            </p:grpSp>
            <p:grpSp>
              <p:nvGrpSpPr>
                <p:cNvPr id="15388" name="Group 56"/>
                <p:cNvGrpSpPr>
                  <a:grpSpLocks/>
                </p:cNvGrpSpPr>
                <p:nvPr/>
              </p:nvGrpSpPr>
              <p:grpSpPr bwMode="auto">
                <a:xfrm>
                  <a:off x="5334000" y="5791200"/>
                  <a:ext cx="304800" cy="381000"/>
                  <a:chOff x="2743200" y="4953000"/>
                  <a:chExt cx="304800" cy="381000"/>
                </a:xfrm>
              </p:grpSpPr>
              <p:cxnSp>
                <p:nvCxnSpPr>
                  <p:cNvPr id="15389" name="Straight Connector 65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895600" y="4953000"/>
                    <a:ext cx="0" cy="22860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5390" name="Straight Connector 6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743200" y="5181600"/>
                    <a:ext cx="304800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5391" name="Straight Connector 6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777704" y="5257800"/>
                    <a:ext cx="228600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5392" name="Straight Connector 68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853904" y="5334000"/>
                    <a:ext cx="91440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</p:grpSp>
        </p:grpSp>
      </p:grpSp>
      <p:sp>
        <p:nvSpPr>
          <p:cNvPr id="15375" name="TextBox 1"/>
          <p:cNvSpPr txBox="1">
            <a:spLocks noChangeArrowheads="1"/>
          </p:cNvSpPr>
          <p:nvPr/>
        </p:nvSpPr>
        <p:spPr bwMode="auto">
          <a:xfrm>
            <a:off x="4800600" y="1690688"/>
            <a:ext cx="14811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Workpool</a:t>
            </a:r>
          </a:p>
        </p:txBody>
      </p:sp>
    </p:spTree>
    <p:extLst>
      <p:ext uri="{BB962C8B-B14F-4D97-AF65-F5344CB8AC3E}">
        <p14:creationId xmlns:p14="http://schemas.microsoft.com/office/powerpoint/2010/main" val="393838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38100"/>
            <a:ext cx="9067800" cy="6842125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n-US" sz="2400" dirty="0"/>
              <a:t> </a:t>
            </a:r>
            <a:r>
              <a:rPr lang="en-US" sz="3600" b="1" dirty="0" err="1" smtClean="0"/>
              <a:t>Suzaku</a:t>
            </a:r>
            <a:r>
              <a:rPr lang="en-US" sz="3600" b="1" dirty="0" smtClean="0"/>
              <a:t> Interface </a:t>
            </a:r>
          </a:p>
          <a:p>
            <a:pPr marL="0" indent="0">
              <a:buFontTx/>
              <a:buNone/>
              <a:defRPr/>
            </a:pPr>
            <a:r>
              <a:rPr lang="en-US" sz="2400" dirty="0" smtClean="0"/>
              <a:t>In first implementation of the </a:t>
            </a:r>
            <a:r>
              <a:rPr lang="en-US" sz="2400" dirty="0" err="1" smtClean="0"/>
              <a:t>workpool</a:t>
            </a:r>
            <a:r>
              <a:rPr lang="en-US" sz="2400" dirty="0" smtClean="0"/>
              <a:t>, data sent between processes limited to 1-D arrays of doubles.</a:t>
            </a:r>
          </a:p>
          <a:p>
            <a:pPr marL="0" indent="0">
              <a:buFontTx/>
              <a:buNone/>
              <a:defRPr/>
            </a:pPr>
            <a:endParaRPr lang="en-US" sz="600" dirty="0" smtClean="0"/>
          </a:p>
          <a:p>
            <a:pPr marL="0" indent="0">
              <a:buFontTx/>
              <a:buNone/>
              <a:defRPr/>
            </a:pPr>
            <a:r>
              <a:rPr lang="en-US" b="1" dirty="0" smtClean="0"/>
              <a:t>Programmer must implement</a:t>
            </a:r>
            <a:r>
              <a:rPr lang="en-US" b="1" dirty="0"/>
              <a:t> f</a:t>
            </a:r>
            <a:r>
              <a:rPr lang="en-US" b="1" dirty="0" smtClean="0"/>
              <a:t>our routines:</a:t>
            </a:r>
          </a:p>
          <a:p>
            <a:pPr marL="0" indent="0">
              <a:buFontTx/>
              <a:buNone/>
              <a:defRPr/>
            </a:pPr>
            <a:endParaRPr lang="en-US" sz="900" dirty="0" smtClean="0"/>
          </a:p>
          <a:p>
            <a:pPr marL="228600" indent="-228600">
              <a:spcBef>
                <a:spcPts val="1800"/>
              </a:spcBef>
              <a:defRPr/>
            </a:pPr>
            <a:r>
              <a:rPr lang="en-US" sz="2400" b="1" dirty="0" err="1" smtClean="0">
                <a:solidFill>
                  <a:srgbClr val="FF0000"/>
                </a:solidFill>
              </a:rPr>
              <a:t>init</a:t>
            </a:r>
            <a:r>
              <a:rPr lang="en-US" sz="2400" b="1" dirty="0" smtClean="0">
                <a:solidFill>
                  <a:srgbClr val="FF0000"/>
                </a:solidFill>
              </a:rPr>
              <a:t>()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-- </a:t>
            </a:r>
            <a:r>
              <a:rPr lang="en-US" sz="2400" dirty="0"/>
              <a:t>sets values for </a:t>
            </a:r>
            <a:r>
              <a:rPr lang="en-US" sz="2400" dirty="0" smtClean="0"/>
              <a:t>number of tasks (</a:t>
            </a:r>
            <a:r>
              <a:rPr lang="en-US" sz="2400" b="1" dirty="0" smtClean="0"/>
              <a:t>T)</a:t>
            </a:r>
            <a:r>
              <a:rPr lang="en-US" sz="2400" dirty="0" smtClean="0"/>
              <a:t>, number of data elements in each task (</a:t>
            </a:r>
            <a:r>
              <a:rPr lang="en-US" sz="2400" b="1" dirty="0" smtClean="0"/>
              <a:t>D)</a:t>
            </a:r>
            <a:r>
              <a:rPr lang="en-US" sz="2400" dirty="0" smtClean="0"/>
              <a:t>, </a:t>
            </a:r>
            <a:r>
              <a:rPr lang="en-US" sz="2400" dirty="0"/>
              <a:t>and </a:t>
            </a:r>
            <a:r>
              <a:rPr lang="en-US" sz="2400" dirty="0" smtClean="0"/>
              <a:t>number of data elements in results (</a:t>
            </a:r>
            <a:r>
              <a:rPr lang="en-US" sz="2400" b="1" dirty="0" smtClean="0"/>
              <a:t>R)</a:t>
            </a:r>
            <a:r>
              <a:rPr lang="en-US" sz="2400" dirty="0" smtClean="0"/>
              <a:t>.</a:t>
            </a:r>
          </a:p>
          <a:p>
            <a:pPr marL="228600" indent="-228600">
              <a:spcBef>
                <a:spcPts val="1800"/>
              </a:spcBef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diffuse()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-- generates </a:t>
            </a:r>
            <a:r>
              <a:rPr lang="en-US" sz="2400" dirty="0"/>
              <a:t>the next </a:t>
            </a:r>
            <a:r>
              <a:rPr lang="en-US" sz="2400" dirty="0" smtClean="0"/>
              <a:t>task – a 1-D array of </a:t>
            </a:r>
            <a:r>
              <a:rPr lang="en-US" sz="2400" b="1" dirty="0" smtClean="0"/>
              <a:t>D</a:t>
            </a:r>
            <a:r>
              <a:rPr lang="en-US" sz="2400" dirty="0" smtClean="0"/>
              <a:t> doubles with an associated task ID - when </a:t>
            </a:r>
            <a:r>
              <a:rPr lang="en-US" sz="2400" dirty="0"/>
              <a:t>called by the </a:t>
            </a:r>
            <a:r>
              <a:rPr lang="en-US" sz="2400" dirty="0" smtClean="0"/>
              <a:t>master.</a:t>
            </a:r>
          </a:p>
          <a:p>
            <a:pPr marL="228600" indent="-228600">
              <a:spcBef>
                <a:spcPts val="1800"/>
              </a:spcBef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compute()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--</a:t>
            </a:r>
            <a:r>
              <a:rPr lang="en-US" sz="2400" dirty="0"/>
              <a:t> </a:t>
            </a:r>
            <a:r>
              <a:rPr lang="en-US" sz="2400" dirty="0" smtClean="0"/>
              <a:t>takes </a:t>
            </a:r>
            <a:r>
              <a:rPr lang="en-US" sz="2400" dirty="0"/>
              <a:t>a task generated by diffuse and generate the corresponding result - a 1-D array of </a:t>
            </a:r>
            <a:r>
              <a:rPr lang="en-US" sz="2400" b="1" dirty="0" smtClean="0"/>
              <a:t>R</a:t>
            </a:r>
            <a:r>
              <a:rPr lang="en-US" sz="2400" dirty="0" smtClean="0"/>
              <a:t> </a:t>
            </a:r>
            <a:r>
              <a:rPr lang="en-US" sz="2400" dirty="0"/>
              <a:t>doubles with an associated task ID. Executed by slaves</a:t>
            </a:r>
            <a:r>
              <a:rPr lang="en-US" sz="2400" dirty="0" smtClean="0"/>
              <a:t>.</a:t>
            </a:r>
          </a:p>
          <a:p>
            <a:pPr marL="228600" indent="-228600">
              <a:spcBef>
                <a:spcPts val="1800"/>
              </a:spcBef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gather()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-- accepts </a:t>
            </a:r>
            <a:r>
              <a:rPr lang="en-US" sz="2400" dirty="0"/>
              <a:t>a slave result and use it to develop the final </a:t>
            </a:r>
            <a:r>
              <a:rPr lang="en-US" sz="2400" dirty="0" smtClean="0"/>
              <a:t>answer. Executed </a:t>
            </a:r>
            <a:r>
              <a:rPr lang="en-US" sz="2400" dirty="0"/>
              <a:t>by </a:t>
            </a:r>
            <a:r>
              <a:rPr lang="en-US" sz="2400" dirty="0" smtClean="0"/>
              <a:t>master.</a:t>
            </a:r>
            <a:endParaRPr lang="en-US" sz="2400" dirty="0"/>
          </a:p>
          <a:p>
            <a:pPr marL="0" indent="0">
              <a:buFontTx/>
              <a:buNone/>
              <a:defRPr/>
            </a:pPr>
            <a:endParaRPr lang="en-US" sz="2400" dirty="0" smtClean="0"/>
          </a:p>
        </p:txBody>
      </p:sp>
      <p:sp>
        <p:nvSpPr>
          <p:cNvPr id="17411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1FB55E7-3D8A-4FD3-BADA-20A3C6D70012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 smtClean="0"/>
          </a:p>
        </p:txBody>
      </p:sp>
    </p:spTree>
    <p:extLst>
      <p:ext uri="{BB962C8B-B14F-4D97-AF65-F5344CB8AC3E}">
        <p14:creationId xmlns:p14="http://schemas.microsoft.com/office/powerpoint/2010/main" val="70381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52400"/>
            <a:ext cx="8839200" cy="657225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en-US" sz="4000" dirty="0" err="1" smtClean="0"/>
              <a:t>Workpool</a:t>
            </a:r>
            <a:r>
              <a:rPr lang="en-US" sz="4000" dirty="0" smtClean="0"/>
              <a:t> code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endParaRPr lang="en-US" sz="2400" i="1" dirty="0"/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US" sz="2400" dirty="0"/>
              <a:t>I</a:t>
            </a:r>
            <a:r>
              <a:rPr lang="en-US" sz="2400" dirty="0" smtClean="0"/>
              <a:t>mplemented </a:t>
            </a:r>
            <a:r>
              <a:rPr lang="en-US" sz="2400" dirty="0"/>
              <a:t>by the provided routine </a:t>
            </a:r>
            <a:r>
              <a:rPr lang="en-US" sz="2400" b="1" dirty="0" err="1"/>
              <a:t>SZ_Workpool</a:t>
            </a:r>
            <a:r>
              <a:rPr lang="en-US" sz="2400" b="1" dirty="0"/>
              <a:t>() </a:t>
            </a:r>
            <a:r>
              <a:rPr lang="en-US" sz="2400" dirty="0"/>
              <a:t>placed within a parallel </a:t>
            </a:r>
            <a:r>
              <a:rPr lang="en-US" sz="2400" dirty="0" smtClean="0"/>
              <a:t>section</a:t>
            </a:r>
            <a:r>
              <a:rPr lang="en-US" sz="2400" b="1" dirty="0" smtClean="0"/>
              <a:t>: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endParaRPr lang="en-US" sz="2400" b="1" dirty="0" smtClean="0"/>
          </a:p>
          <a:p>
            <a:pPr marL="0" indent="0">
              <a:spcBef>
                <a:spcPts val="0"/>
              </a:spcBef>
              <a:buFontTx/>
              <a:buNone/>
              <a:tabLst>
                <a:tab pos="457200" algn="l"/>
                <a:tab pos="685800" algn="l"/>
              </a:tabLst>
              <a:defRPr/>
            </a:pPr>
            <a:r>
              <a:rPr lang="en-US" sz="2400" b="1" dirty="0" smtClean="0">
                <a:solidFill>
                  <a:srgbClr val="3333CC"/>
                </a:solidFill>
              </a:rPr>
              <a:t>	</a:t>
            </a:r>
            <a:r>
              <a:rPr lang="en-US" sz="2400" b="1" dirty="0" err="1" smtClean="0">
                <a:solidFill>
                  <a:srgbClr val="3333CC"/>
                </a:solidFill>
              </a:rPr>
              <a:t>SZ_Parallel_begin</a:t>
            </a:r>
            <a:endParaRPr lang="en-US" sz="2400" dirty="0">
              <a:solidFill>
                <a:srgbClr val="3333CC"/>
              </a:solidFill>
            </a:endParaRPr>
          </a:p>
          <a:p>
            <a:pPr marL="0" indent="0">
              <a:spcBef>
                <a:spcPts val="0"/>
              </a:spcBef>
              <a:buFontTx/>
              <a:buNone/>
              <a:tabLst>
                <a:tab pos="457200" algn="l"/>
                <a:tab pos="685800" algn="l"/>
              </a:tabLst>
              <a:defRPr/>
            </a:pPr>
            <a:r>
              <a:rPr lang="en-US" sz="2400" b="1" dirty="0">
                <a:solidFill>
                  <a:srgbClr val="3333CC"/>
                </a:solidFill>
              </a:rPr>
              <a:t> </a:t>
            </a:r>
            <a:endParaRPr lang="en-US" sz="2400" dirty="0">
              <a:solidFill>
                <a:srgbClr val="3333CC"/>
              </a:solidFill>
            </a:endParaRPr>
          </a:p>
          <a:p>
            <a:pPr marL="0" indent="0">
              <a:spcBef>
                <a:spcPts val="0"/>
              </a:spcBef>
              <a:buFontTx/>
              <a:buNone/>
              <a:tabLst>
                <a:tab pos="457200" algn="l"/>
                <a:tab pos="685800" algn="l"/>
              </a:tabLst>
              <a:defRPr/>
            </a:pPr>
            <a:r>
              <a:rPr lang="en-US" sz="2400" b="1" dirty="0">
                <a:solidFill>
                  <a:srgbClr val="3333CC"/>
                </a:solidFill>
              </a:rPr>
              <a:t>		</a:t>
            </a:r>
            <a:r>
              <a:rPr lang="en-US" sz="2400" b="1" dirty="0" err="1">
                <a:solidFill>
                  <a:srgbClr val="3333CC"/>
                </a:solidFill>
              </a:rPr>
              <a:t>SZ_Workpool</a:t>
            </a:r>
            <a:r>
              <a:rPr lang="en-US" sz="2400" b="1" dirty="0">
                <a:solidFill>
                  <a:srgbClr val="3333CC"/>
                </a:solidFill>
              </a:rPr>
              <a:t>(</a:t>
            </a:r>
            <a:r>
              <a:rPr lang="en-US" sz="2400" b="1" dirty="0" err="1">
                <a:solidFill>
                  <a:srgbClr val="3333CC"/>
                </a:solidFill>
              </a:rPr>
              <a:t>init</a:t>
            </a:r>
            <a:r>
              <a:rPr lang="en-US" sz="2400" b="1" dirty="0">
                <a:solidFill>
                  <a:srgbClr val="3333CC"/>
                </a:solidFill>
              </a:rPr>
              <a:t>, diffuse, compute, gather);</a:t>
            </a:r>
            <a:endParaRPr lang="en-US" sz="2400" dirty="0">
              <a:solidFill>
                <a:srgbClr val="3333CC"/>
              </a:solidFill>
            </a:endParaRPr>
          </a:p>
          <a:p>
            <a:pPr marL="0" indent="0">
              <a:spcBef>
                <a:spcPts val="0"/>
              </a:spcBef>
              <a:buFontTx/>
              <a:buNone/>
              <a:tabLst>
                <a:tab pos="457200" algn="l"/>
                <a:tab pos="685800" algn="l"/>
              </a:tabLst>
              <a:defRPr/>
            </a:pPr>
            <a:r>
              <a:rPr lang="en-US" sz="2400" b="1" dirty="0">
                <a:solidFill>
                  <a:srgbClr val="3333CC"/>
                </a:solidFill>
              </a:rPr>
              <a:t>	</a:t>
            </a:r>
            <a:endParaRPr lang="en-US" sz="2400" dirty="0">
              <a:solidFill>
                <a:srgbClr val="3333CC"/>
              </a:solidFill>
            </a:endParaRPr>
          </a:p>
          <a:p>
            <a:pPr marL="0" indent="0">
              <a:spcBef>
                <a:spcPts val="0"/>
              </a:spcBef>
              <a:buFontTx/>
              <a:buNone/>
              <a:tabLst>
                <a:tab pos="457200" algn="l"/>
                <a:tab pos="685800" algn="l"/>
              </a:tabLst>
              <a:defRPr/>
            </a:pPr>
            <a:r>
              <a:rPr lang="en-US" sz="2400" b="1" dirty="0">
                <a:solidFill>
                  <a:srgbClr val="3333CC"/>
                </a:solidFill>
              </a:rPr>
              <a:t>	</a:t>
            </a:r>
            <a:r>
              <a:rPr lang="en-US" sz="2400" b="1" dirty="0" err="1">
                <a:solidFill>
                  <a:srgbClr val="3333CC"/>
                </a:solidFill>
              </a:rPr>
              <a:t>SZ_Parallel_end</a:t>
            </a:r>
            <a:r>
              <a:rPr lang="en-US" sz="2400" b="1" dirty="0">
                <a:solidFill>
                  <a:srgbClr val="3333CC"/>
                </a:solidFill>
              </a:rPr>
              <a:t>;</a:t>
            </a:r>
            <a:endParaRPr lang="en-US" sz="2400" dirty="0">
              <a:solidFill>
                <a:srgbClr val="3333CC"/>
              </a:solidFill>
            </a:endParaRPr>
          </a:p>
          <a:p>
            <a:pPr marL="0" indent="0">
              <a:spcBef>
                <a:spcPts val="0"/>
              </a:spcBef>
              <a:buFontTx/>
              <a:buNone/>
              <a:defRPr/>
            </a:pPr>
            <a:endParaRPr lang="en-US" sz="2400" dirty="0" smtClean="0"/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US" sz="2400" dirty="0" smtClean="0"/>
              <a:t>Input </a:t>
            </a:r>
            <a:r>
              <a:rPr lang="en-US" sz="2400" dirty="0"/>
              <a:t>function </a:t>
            </a:r>
            <a:r>
              <a:rPr lang="en-US" sz="2400" dirty="0" smtClean="0"/>
              <a:t>parameters: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endParaRPr lang="en-US" sz="2400" dirty="0" smtClean="0"/>
          </a:p>
          <a:p>
            <a:pPr>
              <a:spcBef>
                <a:spcPts val="0"/>
              </a:spcBef>
              <a:defRPr/>
            </a:pPr>
            <a:r>
              <a:rPr lang="en-US" sz="2400" b="1" dirty="0" err="1" smtClean="0"/>
              <a:t>init</a:t>
            </a:r>
            <a:r>
              <a:rPr lang="en-US" sz="2400" b="1" dirty="0" smtClean="0"/>
              <a:t>()</a:t>
            </a:r>
            <a:r>
              <a:rPr lang="en-US" sz="2400" dirty="0" smtClean="0"/>
              <a:t>, </a:t>
            </a:r>
            <a:r>
              <a:rPr lang="en-US" sz="2400" b="1" dirty="0" smtClean="0"/>
              <a:t>diffuse()</a:t>
            </a:r>
            <a:r>
              <a:rPr lang="en-US" sz="2400" dirty="0" smtClean="0"/>
              <a:t>, </a:t>
            </a:r>
            <a:r>
              <a:rPr lang="en-US" sz="2400" b="1" dirty="0" smtClean="0"/>
              <a:t>compute()</a:t>
            </a:r>
            <a:r>
              <a:rPr lang="en-US" sz="2400" dirty="0" smtClean="0"/>
              <a:t>, and </a:t>
            </a:r>
            <a:r>
              <a:rPr lang="en-US" sz="2400" b="1" dirty="0" smtClean="0"/>
              <a:t>gather()</a:t>
            </a:r>
            <a:endParaRPr lang="en-US" sz="2400" dirty="0"/>
          </a:p>
          <a:p>
            <a:pPr>
              <a:spcBef>
                <a:spcPts val="0"/>
              </a:spcBef>
              <a:defRPr/>
            </a:pPr>
            <a:endParaRPr lang="en-US" sz="2400" dirty="0" smtClean="0"/>
          </a:p>
          <a:p>
            <a:pPr>
              <a:spcBef>
                <a:spcPts val="0"/>
              </a:spcBef>
              <a:defRPr/>
            </a:pPr>
            <a:r>
              <a:rPr lang="en-US" sz="2400" dirty="0"/>
              <a:t>C</a:t>
            </a:r>
            <a:r>
              <a:rPr lang="en-US" sz="2400" dirty="0" smtClean="0"/>
              <a:t>an </a:t>
            </a:r>
            <a:r>
              <a:rPr lang="en-US" sz="2400" dirty="0"/>
              <a:t>be re-named to accommodate for example multiple </a:t>
            </a:r>
            <a:r>
              <a:rPr lang="en-US" sz="2400" dirty="0" err="1"/>
              <a:t>workpools</a:t>
            </a:r>
            <a:r>
              <a:rPr lang="en-US" sz="2400" dirty="0"/>
              <a:t> in a single </a:t>
            </a:r>
            <a:r>
              <a:rPr lang="en-US" sz="2400" dirty="0" smtClean="0"/>
              <a:t>program. (Not possible in Seeds)</a:t>
            </a:r>
          </a:p>
        </p:txBody>
      </p:sp>
      <p:sp>
        <p:nvSpPr>
          <p:cNvPr id="18435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1B311B3-4EE1-48DE-AD9E-6A7322B00AEE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 smtClean="0"/>
          </a:p>
        </p:txBody>
      </p:sp>
    </p:spTree>
    <p:extLst>
      <p:ext uri="{BB962C8B-B14F-4D97-AF65-F5344CB8AC3E}">
        <p14:creationId xmlns:p14="http://schemas.microsoft.com/office/powerpoint/2010/main" val="145483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sz="half" idx="1"/>
          </p:nvPr>
        </p:nvSpPr>
        <p:spPr>
          <a:xfrm>
            <a:off x="2057400" y="0"/>
            <a:ext cx="8991600" cy="6858000"/>
          </a:xfrm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  <a:tabLst>
                <a:tab pos="457200" algn="l"/>
                <a:tab pos="914400" algn="l"/>
              </a:tabLst>
            </a:pPr>
            <a:r>
              <a:rPr lang="en-US" altLang="en-US" sz="1900" b="1" dirty="0" smtClean="0">
                <a:solidFill>
                  <a:srgbClr val="262699"/>
                </a:solidFill>
                <a:ea typeface="ＭＳ Ｐゴシック" pitchFamily="34" charset="-128"/>
              </a:rPr>
              <a:t>#include "</a:t>
            </a:r>
            <a:r>
              <a:rPr lang="en-US" altLang="en-US" sz="1900" b="1" dirty="0" err="1" smtClean="0">
                <a:solidFill>
                  <a:srgbClr val="262699"/>
                </a:solidFill>
                <a:ea typeface="ＭＳ Ｐゴシック" pitchFamily="34" charset="-128"/>
              </a:rPr>
              <a:t>suzaku.h</a:t>
            </a:r>
            <a:r>
              <a:rPr lang="en-US" altLang="en-US" sz="1900" b="1" dirty="0" smtClean="0">
                <a:solidFill>
                  <a:srgbClr val="262699"/>
                </a:solidFill>
                <a:ea typeface="ＭＳ Ｐゴシック" pitchFamily="34" charset="-128"/>
              </a:rPr>
              <a:t>" </a:t>
            </a:r>
            <a:endParaRPr lang="en-US" altLang="en-US" sz="1900" dirty="0" smtClean="0">
              <a:solidFill>
                <a:srgbClr val="262699"/>
              </a:solidFill>
              <a:ea typeface="ＭＳ Ｐゴシック" pitchFamily="34" charset="-128"/>
            </a:endParaRPr>
          </a:p>
          <a:p>
            <a:pPr marL="0" indent="0">
              <a:spcBef>
                <a:spcPct val="0"/>
              </a:spcBef>
              <a:buFontTx/>
              <a:buNone/>
              <a:tabLst>
                <a:tab pos="457200" algn="l"/>
                <a:tab pos="914400" algn="l"/>
              </a:tabLst>
            </a:pPr>
            <a:r>
              <a:rPr lang="en-US" altLang="en-US" sz="1900" b="1" dirty="0" smtClean="0">
                <a:solidFill>
                  <a:srgbClr val="FF0000"/>
                </a:solidFill>
                <a:ea typeface="ＭＳ Ｐゴシック" pitchFamily="34" charset="-128"/>
              </a:rPr>
              <a:t>void </a:t>
            </a:r>
            <a:r>
              <a:rPr lang="en-US" altLang="en-US" sz="1900" b="1" dirty="0" err="1" smtClean="0">
                <a:solidFill>
                  <a:srgbClr val="FF0000"/>
                </a:solidFill>
                <a:ea typeface="ＭＳ Ｐゴシック" pitchFamily="34" charset="-128"/>
              </a:rPr>
              <a:t>init</a:t>
            </a:r>
            <a:r>
              <a:rPr lang="en-US" altLang="en-US" sz="1900" b="1" dirty="0" smtClean="0">
                <a:solidFill>
                  <a:srgbClr val="FF0000"/>
                </a:solidFill>
                <a:ea typeface="ＭＳ Ｐゴシック" pitchFamily="34" charset="-128"/>
              </a:rPr>
              <a:t>(</a:t>
            </a:r>
            <a:r>
              <a:rPr lang="en-US" altLang="en-US" sz="1900" b="1" dirty="0" err="1" smtClean="0">
                <a:solidFill>
                  <a:srgbClr val="FF0000"/>
                </a:solidFill>
                <a:ea typeface="ＭＳ Ｐゴシック" pitchFamily="34" charset="-128"/>
              </a:rPr>
              <a:t>int</a:t>
            </a:r>
            <a:r>
              <a:rPr lang="en-US" altLang="en-US" sz="1900" b="1" dirty="0" smtClean="0">
                <a:solidFill>
                  <a:srgbClr val="FF0000"/>
                </a:solidFill>
                <a:ea typeface="ＭＳ Ｐゴシック" pitchFamily="34" charset="-128"/>
              </a:rPr>
              <a:t> *T, </a:t>
            </a:r>
            <a:r>
              <a:rPr lang="en-US" altLang="en-US" sz="1900" b="1" dirty="0" err="1" smtClean="0">
                <a:solidFill>
                  <a:srgbClr val="FF0000"/>
                </a:solidFill>
                <a:ea typeface="ＭＳ Ｐゴシック" pitchFamily="34" charset="-128"/>
              </a:rPr>
              <a:t>int</a:t>
            </a:r>
            <a:r>
              <a:rPr lang="en-US" altLang="en-US" sz="1900" b="1" dirty="0" smtClean="0">
                <a:solidFill>
                  <a:srgbClr val="FF0000"/>
                </a:solidFill>
                <a:ea typeface="ＭＳ Ｐゴシック" pitchFamily="34" charset="-128"/>
              </a:rPr>
              <a:t> *D, </a:t>
            </a:r>
            <a:r>
              <a:rPr lang="en-US" altLang="en-US" sz="1900" b="1" dirty="0" err="1" smtClean="0">
                <a:solidFill>
                  <a:srgbClr val="FF0000"/>
                </a:solidFill>
                <a:ea typeface="ＭＳ Ｐゴシック" pitchFamily="34" charset="-128"/>
              </a:rPr>
              <a:t>int</a:t>
            </a:r>
            <a:r>
              <a:rPr lang="en-US" altLang="en-US" sz="1900" b="1" dirty="0" smtClean="0">
                <a:solidFill>
                  <a:srgbClr val="FF0000"/>
                </a:solidFill>
                <a:ea typeface="ＭＳ Ｐゴシック" pitchFamily="34" charset="-128"/>
              </a:rPr>
              <a:t> *R) {</a:t>
            </a:r>
            <a:endParaRPr lang="en-US" altLang="en-US" sz="1900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 marL="0" indent="0">
              <a:spcBef>
                <a:spcPct val="0"/>
              </a:spcBef>
              <a:buFontTx/>
              <a:buNone/>
              <a:tabLst>
                <a:tab pos="457200" algn="l"/>
                <a:tab pos="914400" algn="l"/>
              </a:tabLst>
            </a:pPr>
            <a:r>
              <a:rPr lang="en-US" altLang="en-US" sz="1900" b="1" dirty="0" smtClean="0">
                <a:solidFill>
                  <a:srgbClr val="FF0000"/>
                </a:solidFill>
                <a:ea typeface="ＭＳ Ｐゴシック" pitchFamily="34" charset="-128"/>
              </a:rPr>
              <a:t>	...</a:t>
            </a:r>
            <a:endParaRPr lang="en-US" altLang="en-US" sz="1900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 marL="0" indent="0">
              <a:spcBef>
                <a:spcPct val="0"/>
              </a:spcBef>
              <a:buFontTx/>
              <a:buNone/>
              <a:tabLst>
                <a:tab pos="457200" algn="l"/>
                <a:tab pos="914400" algn="l"/>
              </a:tabLst>
            </a:pPr>
            <a:r>
              <a:rPr lang="en-US" altLang="en-US" sz="1900" b="1" dirty="0" smtClean="0">
                <a:solidFill>
                  <a:srgbClr val="FF0000"/>
                </a:solidFill>
                <a:ea typeface="ＭＳ Ｐゴシック" pitchFamily="34" charset="-128"/>
              </a:rPr>
              <a:t>}</a:t>
            </a:r>
            <a:endParaRPr lang="en-US" altLang="en-US" sz="1900" dirty="0" smtClean="0">
              <a:solidFill>
                <a:srgbClr val="262699"/>
              </a:solidFill>
              <a:ea typeface="ＭＳ Ｐゴシック" pitchFamily="34" charset="-128"/>
            </a:endParaRPr>
          </a:p>
          <a:p>
            <a:pPr marL="0" indent="0">
              <a:spcBef>
                <a:spcPct val="0"/>
              </a:spcBef>
              <a:buFontTx/>
              <a:buNone/>
              <a:tabLst>
                <a:tab pos="457200" algn="l"/>
                <a:tab pos="914400" algn="l"/>
              </a:tabLst>
            </a:pPr>
            <a:r>
              <a:rPr lang="en-US" altLang="en-US" sz="1900" b="1" dirty="0" smtClean="0">
                <a:solidFill>
                  <a:srgbClr val="7030A0"/>
                </a:solidFill>
                <a:ea typeface="ＭＳ Ｐゴシック" pitchFamily="34" charset="-128"/>
              </a:rPr>
              <a:t>void diffuse(</a:t>
            </a:r>
            <a:r>
              <a:rPr lang="en-US" altLang="en-US" sz="1900" b="1" dirty="0" err="1" smtClean="0">
                <a:solidFill>
                  <a:srgbClr val="7030A0"/>
                </a:solidFill>
                <a:ea typeface="ＭＳ Ｐゴシック" pitchFamily="34" charset="-128"/>
              </a:rPr>
              <a:t>int</a:t>
            </a:r>
            <a:r>
              <a:rPr lang="en-US" altLang="en-US" sz="1900" b="1" dirty="0" smtClean="0">
                <a:solidFill>
                  <a:srgbClr val="7030A0"/>
                </a:solidFill>
                <a:ea typeface="ＭＳ Ｐゴシック" pitchFamily="34" charset="-128"/>
              </a:rPr>
              <a:t> *</a:t>
            </a:r>
            <a:r>
              <a:rPr lang="en-US" altLang="en-US" sz="1900" b="1" dirty="0" err="1" smtClean="0">
                <a:solidFill>
                  <a:srgbClr val="7030A0"/>
                </a:solidFill>
                <a:ea typeface="ＭＳ Ｐゴシック" pitchFamily="34" charset="-128"/>
              </a:rPr>
              <a:t>taskID,double</a:t>
            </a:r>
            <a:r>
              <a:rPr lang="en-US" altLang="en-US" sz="1900" b="1" dirty="0" smtClean="0">
                <a:solidFill>
                  <a:srgbClr val="7030A0"/>
                </a:solidFill>
                <a:ea typeface="ＭＳ Ｐゴシック" pitchFamily="34" charset="-128"/>
              </a:rPr>
              <a:t> output[D]) {</a:t>
            </a:r>
            <a:endParaRPr lang="en-US" altLang="en-US" sz="1900" dirty="0" smtClean="0">
              <a:solidFill>
                <a:srgbClr val="7030A0"/>
              </a:solidFill>
              <a:ea typeface="ＭＳ Ｐゴシック" pitchFamily="34" charset="-128"/>
            </a:endParaRPr>
          </a:p>
          <a:p>
            <a:pPr marL="0" indent="0">
              <a:spcBef>
                <a:spcPct val="0"/>
              </a:spcBef>
              <a:buFontTx/>
              <a:buNone/>
              <a:tabLst>
                <a:tab pos="457200" algn="l"/>
                <a:tab pos="914400" algn="l"/>
              </a:tabLst>
            </a:pPr>
            <a:r>
              <a:rPr lang="en-US" altLang="en-US" sz="1900" b="1" dirty="0" smtClean="0">
                <a:solidFill>
                  <a:srgbClr val="7030A0"/>
                </a:solidFill>
                <a:ea typeface="ＭＳ Ｐゴシック" pitchFamily="34" charset="-128"/>
              </a:rPr>
              <a:t>	...</a:t>
            </a:r>
            <a:endParaRPr lang="en-US" altLang="en-US" sz="1900" dirty="0" smtClean="0">
              <a:solidFill>
                <a:srgbClr val="7030A0"/>
              </a:solidFill>
              <a:ea typeface="ＭＳ Ｐゴシック" pitchFamily="34" charset="-128"/>
            </a:endParaRPr>
          </a:p>
          <a:p>
            <a:pPr marL="0" indent="0">
              <a:spcBef>
                <a:spcPct val="0"/>
              </a:spcBef>
              <a:buFontTx/>
              <a:buNone/>
              <a:tabLst>
                <a:tab pos="457200" algn="l"/>
                <a:tab pos="914400" algn="l"/>
              </a:tabLst>
            </a:pPr>
            <a:r>
              <a:rPr lang="en-US" altLang="en-US" sz="1900" b="1" dirty="0" smtClean="0">
                <a:solidFill>
                  <a:srgbClr val="7030A0"/>
                </a:solidFill>
                <a:ea typeface="ＭＳ Ｐゴシック" pitchFamily="34" charset="-128"/>
              </a:rPr>
              <a:t>}</a:t>
            </a:r>
            <a:endParaRPr lang="en-US" altLang="en-US" sz="1900" dirty="0" smtClean="0">
              <a:solidFill>
                <a:srgbClr val="262699"/>
              </a:solidFill>
              <a:ea typeface="ＭＳ Ｐゴシック" pitchFamily="34" charset="-128"/>
            </a:endParaRPr>
          </a:p>
          <a:p>
            <a:pPr marL="0" indent="0">
              <a:spcBef>
                <a:spcPct val="0"/>
              </a:spcBef>
              <a:buFontTx/>
              <a:buNone/>
              <a:tabLst>
                <a:tab pos="457200" algn="l"/>
                <a:tab pos="914400" algn="l"/>
              </a:tabLst>
            </a:pPr>
            <a:r>
              <a:rPr lang="en-US" altLang="en-US" sz="1900" b="1" dirty="0" smtClean="0">
                <a:solidFill>
                  <a:srgbClr val="00B050"/>
                </a:solidFill>
                <a:ea typeface="ＭＳ Ｐゴシック" pitchFamily="34" charset="-128"/>
              </a:rPr>
              <a:t>void compute(</a:t>
            </a:r>
            <a:r>
              <a:rPr lang="en-US" altLang="en-US" sz="1900" b="1" dirty="0" err="1" smtClean="0">
                <a:solidFill>
                  <a:srgbClr val="00B050"/>
                </a:solidFill>
                <a:ea typeface="ＭＳ Ｐゴシック" pitchFamily="34" charset="-128"/>
              </a:rPr>
              <a:t>int</a:t>
            </a:r>
            <a:r>
              <a:rPr lang="en-US" altLang="en-US" sz="1900" b="1" dirty="0" smtClean="0">
                <a:solidFill>
                  <a:srgbClr val="00B050"/>
                </a:solidFill>
                <a:ea typeface="ＭＳ Ｐゴシック" pitchFamily="34" charset="-128"/>
              </a:rPr>
              <a:t> </a:t>
            </a:r>
            <a:r>
              <a:rPr lang="en-US" altLang="en-US" sz="1900" b="1" dirty="0" err="1" smtClean="0">
                <a:solidFill>
                  <a:srgbClr val="00B050"/>
                </a:solidFill>
                <a:ea typeface="ＭＳ Ｐゴシック" pitchFamily="34" charset="-128"/>
              </a:rPr>
              <a:t>taskID</a:t>
            </a:r>
            <a:r>
              <a:rPr lang="en-US" altLang="en-US" sz="1900" b="1" dirty="0" smtClean="0">
                <a:solidFill>
                  <a:srgbClr val="00B050"/>
                </a:solidFill>
                <a:ea typeface="ＭＳ Ｐゴシック" pitchFamily="34" charset="-128"/>
              </a:rPr>
              <a:t>, double input[D], double output[R]) {</a:t>
            </a:r>
            <a:endParaRPr lang="en-US" altLang="en-US" sz="1900" dirty="0" smtClean="0">
              <a:solidFill>
                <a:srgbClr val="00B050"/>
              </a:solidFill>
              <a:ea typeface="ＭＳ Ｐゴシック" pitchFamily="34" charset="-128"/>
            </a:endParaRPr>
          </a:p>
          <a:p>
            <a:pPr marL="0" indent="0">
              <a:spcBef>
                <a:spcPct val="0"/>
              </a:spcBef>
              <a:buFontTx/>
              <a:buNone/>
              <a:tabLst>
                <a:tab pos="457200" algn="l"/>
                <a:tab pos="914400" algn="l"/>
              </a:tabLst>
            </a:pPr>
            <a:r>
              <a:rPr lang="en-US" altLang="en-US" sz="1900" b="1" dirty="0" smtClean="0">
                <a:solidFill>
                  <a:srgbClr val="00B050"/>
                </a:solidFill>
                <a:ea typeface="ＭＳ Ｐゴシック" pitchFamily="34" charset="-128"/>
              </a:rPr>
              <a:t>			...</a:t>
            </a:r>
            <a:endParaRPr lang="en-US" altLang="en-US" sz="1900" dirty="0" smtClean="0">
              <a:solidFill>
                <a:srgbClr val="00B050"/>
              </a:solidFill>
              <a:ea typeface="ＭＳ Ｐゴシック" pitchFamily="34" charset="-128"/>
            </a:endParaRPr>
          </a:p>
          <a:p>
            <a:pPr marL="0" indent="0">
              <a:spcBef>
                <a:spcPct val="0"/>
              </a:spcBef>
              <a:buFontTx/>
              <a:buNone/>
              <a:tabLst>
                <a:tab pos="457200" algn="l"/>
                <a:tab pos="914400" algn="l"/>
              </a:tabLst>
            </a:pPr>
            <a:r>
              <a:rPr lang="en-US" altLang="en-US" sz="1900" b="1" dirty="0" smtClean="0">
                <a:solidFill>
                  <a:srgbClr val="00B050"/>
                </a:solidFill>
                <a:ea typeface="ＭＳ Ｐゴシック" pitchFamily="34" charset="-128"/>
              </a:rPr>
              <a:t>}</a:t>
            </a:r>
            <a:endParaRPr lang="en-US" altLang="en-US" sz="1900" dirty="0" smtClean="0">
              <a:solidFill>
                <a:srgbClr val="262699"/>
              </a:solidFill>
              <a:ea typeface="ＭＳ Ｐゴシック" pitchFamily="34" charset="-128"/>
            </a:endParaRPr>
          </a:p>
          <a:p>
            <a:pPr marL="0" indent="0">
              <a:spcBef>
                <a:spcPct val="0"/>
              </a:spcBef>
              <a:buFontTx/>
              <a:buNone/>
              <a:tabLst>
                <a:tab pos="457200" algn="l"/>
                <a:tab pos="914400" algn="l"/>
              </a:tabLst>
            </a:pPr>
            <a:r>
              <a:rPr lang="en-US" altLang="en-US" sz="1900" b="1" dirty="0" smtClean="0">
                <a:solidFill>
                  <a:srgbClr val="0070C0"/>
                </a:solidFill>
                <a:ea typeface="ＭＳ Ｐゴシック" pitchFamily="34" charset="-128"/>
              </a:rPr>
              <a:t>void gather(</a:t>
            </a:r>
            <a:r>
              <a:rPr lang="en-US" altLang="en-US" sz="1900" b="1" dirty="0" err="1" smtClean="0">
                <a:solidFill>
                  <a:srgbClr val="0070C0"/>
                </a:solidFill>
                <a:ea typeface="ＭＳ Ｐゴシック" pitchFamily="34" charset="-128"/>
              </a:rPr>
              <a:t>int</a:t>
            </a:r>
            <a:r>
              <a:rPr lang="en-US" altLang="en-US" sz="1900" b="1" dirty="0" smtClean="0">
                <a:solidFill>
                  <a:srgbClr val="0070C0"/>
                </a:solidFill>
                <a:ea typeface="ＭＳ Ｐゴシック" pitchFamily="34" charset="-128"/>
              </a:rPr>
              <a:t> </a:t>
            </a:r>
            <a:r>
              <a:rPr lang="en-US" altLang="en-US" sz="1900" b="1" dirty="0" err="1" smtClean="0">
                <a:solidFill>
                  <a:srgbClr val="0070C0"/>
                </a:solidFill>
                <a:ea typeface="ＭＳ Ｐゴシック" pitchFamily="34" charset="-128"/>
              </a:rPr>
              <a:t>taskID</a:t>
            </a:r>
            <a:r>
              <a:rPr lang="en-US" altLang="en-US" sz="1900" b="1" dirty="0" smtClean="0">
                <a:solidFill>
                  <a:srgbClr val="0070C0"/>
                </a:solidFill>
                <a:ea typeface="ＭＳ Ｐゴシック" pitchFamily="34" charset="-128"/>
              </a:rPr>
              <a:t>, double input[R]) {</a:t>
            </a:r>
            <a:endParaRPr lang="en-US" altLang="en-US" sz="1900" dirty="0" smtClean="0">
              <a:solidFill>
                <a:srgbClr val="0070C0"/>
              </a:solidFill>
              <a:ea typeface="ＭＳ Ｐゴシック" pitchFamily="34" charset="-128"/>
            </a:endParaRPr>
          </a:p>
          <a:p>
            <a:pPr marL="0" indent="0">
              <a:spcBef>
                <a:spcPct val="0"/>
              </a:spcBef>
              <a:buFontTx/>
              <a:buNone/>
              <a:tabLst>
                <a:tab pos="457200" algn="l"/>
                <a:tab pos="914400" algn="l"/>
              </a:tabLst>
            </a:pPr>
            <a:r>
              <a:rPr lang="en-US" altLang="en-US" sz="1900" b="1" dirty="0" smtClean="0">
                <a:solidFill>
                  <a:srgbClr val="0070C0"/>
                </a:solidFill>
                <a:ea typeface="ＭＳ Ｐゴシック" pitchFamily="34" charset="-128"/>
              </a:rPr>
              <a:t>			...</a:t>
            </a:r>
            <a:endParaRPr lang="en-US" altLang="en-US" sz="1900" dirty="0" smtClean="0">
              <a:solidFill>
                <a:srgbClr val="0070C0"/>
              </a:solidFill>
              <a:ea typeface="ＭＳ Ｐゴシック" pitchFamily="34" charset="-128"/>
            </a:endParaRPr>
          </a:p>
          <a:p>
            <a:pPr marL="0" indent="0">
              <a:spcBef>
                <a:spcPct val="0"/>
              </a:spcBef>
              <a:buFontTx/>
              <a:buNone/>
              <a:tabLst>
                <a:tab pos="457200" algn="l"/>
                <a:tab pos="914400" algn="l"/>
              </a:tabLst>
            </a:pPr>
            <a:r>
              <a:rPr lang="en-US" altLang="en-US" sz="1900" b="1" dirty="0" smtClean="0">
                <a:solidFill>
                  <a:srgbClr val="0070C0"/>
                </a:solidFill>
                <a:ea typeface="ＭＳ Ｐゴシック" pitchFamily="34" charset="-128"/>
              </a:rPr>
              <a:t>}</a:t>
            </a:r>
          </a:p>
          <a:p>
            <a:pPr>
              <a:spcBef>
                <a:spcPct val="0"/>
              </a:spcBef>
              <a:buFontTx/>
              <a:buNone/>
              <a:tabLst>
                <a:tab pos="457200" algn="l"/>
                <a:tab pos="914400" algn="l"/>
              </a:tabLst>
            </a:pPr>
            <a:r>
              <a:rPr lang="en-US" altLang="en-US" sz="1900" b="1" dirty="0" err="1">
                <a:solidFill>
                  <a:srgbClr val="3333CC"/>
                </a:solidFill>
              </a:rPr>
              <a:t>int</a:t>
            </a:r>
            <a:r>
              <a:rPr lang="en-US" altLang="en-US" sz="1900" b="1" dirty="0">
                <a:solidFill>
                  <a:srgbClr val="3333CC"/>
                </a:solidFill>
              </a:rPr>
              <a:t> main(</a:t>
            </a:r>
            <a:r>
              <a:rPr lang="en-US" altLang="en-US" sz="1900" b="1" dirty="0" err="1">
                <a:solidFill>
                  <a:srgbClr val="3333CC"/>
                </a:solidFill>
              </a:rPr>
              <a:t>int</a:t>
            </a:r>
            <a:r>
              <a:rPr lang="en-US" altLang="en-US" sz="1900" b="1" dirty="0">
                <a:solidFill>
                  <a:srgbClr val="3333CC"/>
                </a:solidFill>
              </a:rPr>
              <a:t> </a:t>
            </a:r>
            <a:r>
              <a:rPr lang="en-US" altLang="en-US" sz="1900" b="1" dirty="0" err="1">
                <a:solidFill>
                  <a:srgbClr val="3333CC"/>
                </a:solidFill>
              </a:rPr>
              <a:t>argc</a:t>
            </a:r>
            <a:r>
              <a:rPr lang="en-US" altLang="en-US" sz="1900" b="1" dirty="0">
                <a:solidFill>
                  <a:srgbClr val="3333CC"/>
                </a:solidFill>
              </a:rPr>
              <a:t>, char *</a:t>
            </a:r>
            <a:r>
              <a:rPr lang="en-US" altLang="en-US" sz="1900" b="1" dirty="0" err="1">
                <a:solidFill>
                  <a:srgbClr val="3333CC"/>
                </a:solidFill>
              </a:rPr>
              <a:t>argv</a:t>
            </a:r>
            <a:r>
              <a:rPr lang="en-US" altLang="en-US" sz="1900" b="1" dirty="0">
                <a:solidFill>
                  <a:srgbClr val="3333CC"/>
                </a:solidFill>
              </a:rPr>
              <a:t>[]) {</a:t>
            </a:r>
            <a:endParaRPr lang="en-US" altLang="en-US" sz="1900" dirty="0">
              <a:solidFill>
                <a:srgbClr val="3333CC"/>
              </a:solidFill>
            </a:endParaRPr>
          </a:p>
          <a:p>
            <a:pPr>
              <a:spcBef>
                <a:spcPct val="0"/>
              </a:spcBef>
              <a:buFontTx/>
              <a:buNone/>
              <a:tabLst>
                <a:tab pos="457200" algn="l"/>
                <a:tab pos="914400" algn="l"/>
              </a:tabLst>
            </a:pPr>
            <a:r>
              <a:rPr lang="en-US" altLang="en-US" sz="1900" b="1" dirty="0">
                <a:solidFill>
                  <a:srgbClr val="3333CC"/>
                </a:solidFill>
              </a:rPr>
              <a:t>	</a:t>
            </a:r>
            <a:r>
              <a:rPr lang="en-US" altLang="en-US" sz="1900" b="1" dirty="0" err="1">
                <a:solidFill>
                  <a:srgbClr val="3333CC"/>
                </a:solidFill>
              </a:rPr>
              <a:t>int</a:t>
            </a:r>
            <a:r>
              <a:rPr lang="en-US" altLang="en-US" sz="1900" b="1" dirty="0">
                <a:solidFill>
                  <a:srgbClr val="3333CC"/>
                </a:solidFill>
              </a:rPr>
              <a:t> P;		</a:t>
            </a:r>
            <a:endParaRPr lang="en-US" altLang="en-US" sz="1900" dirty="0">
              <a:solidFill>
                <a:srgbClr val="3333CC"/>
              </a:solidFill>
            </a:endParaRPr>
          </a:p>
          <a:p>
            <a:pPr>
              <a:spcBef>
                <a:spcPct val="0"/>
              </a:spcBef>
              <a:buFontTx/>
              <a:buNone/>
              <a:tabLst>
                <a:tab pos="457200" algn="l"/>
                <a:tab pos="914400" algn="l"/>
              </a:tabLst>
            </a:pPr>
            <a:r>
              <a:rPr lang="en-US" altLang="en-US" sz="1900" b="1" dirty="0">
                <a:solidFill>
                  <a:srgbClr val="3333CC"/>
                </a:solidFill>
              </a:rPr>
              <a:t>	</a:t>
            </a:r>
            <a:r>
              <a:rPr lang="en-US" altLang="en-US" sz="1900" b="1" dirty="0" err="1">
                <a:solidFill>
                  <a:srgbClr val="3333CC"/>
                </a:solidFill>
              </a:rPr>
              <a:t>SZ_Init</a:t>
            </a:r>
            <a:r>
              <a:rPr lang="en-US" altLang="en-US" sz="1900" b="1" dirty="0">
                <a:solidFill>
                  <a:srgbClr val="3333CC"/>
                </a:solidFill>
              </a:rPr>
              <a:t>(P</a:t>
            </a:r>
            <a:r>
              <a:rPr lang="en-US" altLang="en-US" sz="1900" b="1" dirty="0" smtClean="0">
                <a:solidFill>
                  <a:srgbClr val="3333CC"/>
                </a:solidFill>
              </a:rPr>
              <a:t>); ...</a:t>
            </a:r>
            <a:r>
              <a:rPr lang="en-US" altLang="en-US" sz="1900" b="1" dirty="0">
                <a:solidFill>
                  <a:srgbClr val="3333CC"/>
                </a:solidFill>
              </a:rPr>
              <a:t>	</a:t>
            </a:r>
            <a:endParaRPr lang="en-US" altLang="en-US" sz="1900" dirty="0">
              <a:solidFill>
                <a:srgbClr val="3333CC"/>
              </a:solidFill>
            </a:endParaRPr>
          </a:p>
          <a:p>
            <a:pPr>
              <a:spcBef>
                <a:spcPct val="0"/>
              </a:spcBef>
              <a:buFontTx/>
              <a:buNone/>
              <a:tabLst>
                <a:tab pos="457200" algn="l"/>
                <a:tab pos="914400" algn="l"/>
              </a:tabLst>
            </a:pPr>
            <a:r>
              <a:rPr lang="en-US" altLang="en-US" sz="1900" b="1" dirty="0">
                <a:solidFill>
                  <a:srgbClr val="3333CC"/>
                </a:solidFill>
              </a:rPr>
              <a:t>	</a:t>
            </a:r>
            <a:r>
              <a:rPr lang="en-US" altLang="en-US" sz="1900" b="1" dirty="0" err="1">
                <a:solidFill>
                  <a:srgbClr val="996633"/>
                </a:solidFill>
              </a:rPr>
              <a:t>SZ_Parallel_begin</a:t>
            </a:r>
            <a:endParaRPr lang="en-US" altLang="en-US" sz="1900" dirty="0">
              <a:solidFill>
                <a:srgbClr val="996633"/>
              </a:solidFill>
            </a:endParaRPr>
          </a:p>
          <a:p>
            <a:pPr>
              <a:spcBef>
                <a:spcPct val="0"/>
              </a:spcBef>
              <a:buFontTx/>
              <a:buNone/>
              <a:tabLst>
                <a:tab pos="457200" algn="l"/>
                <a:tab pos="914400" algn="l"/>
              </a:tabLst>
            </a:pPr>
            <a:r>
              <a:rPr lang="en-US" altLang="en-US" sz="1900" b="1" dirty="0">
                <a:solidFill>
                  <a:srgbClr val="996633"/>
                </a:solidFill>
              </a:rPr>
              <a:t>		</a:t>
            </a:r>
            <a:r>
              <a:rPr lang="en-US" altLang="en-US" sz="1900" b="1" dirty="0" smtClean="0">
                <a:solidFill>
                  <a:srgbClr val="996633"/>
                </a:solidFill>
              </a:rPr>
              <a:t>	</a:t>
            </a:r>
            <a:r>
              <a:rPr lang="en-US" altLang="en-US" sz="1900" b="1" dirty="0" err="1" smtClean="0">
                <a:solidFill>
                  <a:srgbClr val="996633"/>
                </a:solidFill>
              </a:rPr>
              <a:t>SZ_Workpool</a:t>
            </a:r>
            <a:r>
              <a:rPr lang="en-US" altLang="en-US" sz="1900" b="1" dirty="0" smtClean="0">
                <a:solidFill>
                  <a:srgbClr val="996633"/>
                </a:solidFill>
              </a:rPr>
              <a:t>(</a:t>
            </a:r>
            <a:r>
              <a:rPr lang="en-US" altLang="en-US" sz="1900" b="1" dirty="0" err="1" smtClean="0">
                <a:solidFill>
                  <a:srgbClr val="996633"/>
                </a:solidFill>
              </a:rPr>
              <a:t>init</a:t>
            </a:r>
            <a:r>
              <a:rPr lang="en-US" altLang="en-US" sz="1900" b="1" dirty="0">
                <a:solidFill>
                  <a:srgbClr val="996633"/>
                </a:solidFill>
              </a:rPr>
              <a:t>, diffuse, compute, gather);</a:t>
            </a:r>
            <a:endParaRPr lang="en-US" altLang="en-US" sz="1900" dirty="0">
              <a:solidFill>
                <a:srgbClr val="996633"/>
              </a:solidFill>
            </a:endParaRPr>
          </a:p>
          <a:p>
            <a:pPr>
              <a:spcBef>
                <a:spcPct val="0"/>
              </a:spcBef>
              <a:buFontTx/>
              <a:buNone/>
              <a:tabLst>
                <a:tab pos="457200" algn="l"/>
                <a:tab pos="914400" algn="l"/>
              </a:tabLst>
            </a:pPr>
            <a:r>
              <a:rPr lang="en-US" altLang="en-US" sz="1900" b="1" dirty="0">
                <a:solidFill>
                  <a:srgbClr val="996633"/>
                </a:solidFill>
              </a:rPr>
              <a:t>	</a:t>
            </a:r>
            <a:r>
              <a:rPr lang="en-US" altLang="en-US" sz="1900" b="1" dirty="0" err="1">
                <a:solidFill>
                  <a:srgbClr val="996633"/>
                </a:solidFill>
              </a:rPr>
              <a:t>SZ_Parallel_end</a:t>
            </a:r>
            <a:r>
              <a:rPr lang="en-US" altLang="en-US" sz="1900" b="1" dirty="0">
                <a:solidFill>
                  <a:srgbClr val="996633"/>
                </a:solidFill>
              </a:rPr>
              <a:t>;</a:t>
            </a:r>
          </a:p>
          <a:p>
            <a:pPr>
              <a:spcBef>
                <a:spcPct val="0"/>
              </a:spcBef>
              <a:buFontTx/>
              <a:buNone/>
              <a:tabLst>
                <a:tab pos="457200" algn="l"/>
                <a:tab pos="914400" algn="l"/>
              </a:tabLst>
            </a:pPr>
            <a:r>
              <a:rPr lang="en-US" altLang="en-US" sz="1900" b="1" dirty="0" smtClean="0">
                <a:solidFill>
                  <a:srgbClr val="3333CC"/>
                </a:solidFill>
              </a:rPr>
              <a:t>		... </a:t>
            </a:r>
            <a:r>
              <a:rPr lang="en-US" altLang="en-US" sz="1900" b="1" dirty="0">
                <a:solidFill>
                  <a:srgbClr val="3333CC"/>
                </a:solidFill>
              </a:rPr>
              <a:t>// final results</a:t>
            </a:r>
          </a:p>
          <a:p>
            <a:pPr>
              <a:spcBef>
                <a:spcPct val="0"/>
              </a:spcBef>
              <a:buFontTx/>
              <a:buNone/>
              <a:tabLst>
                <a:tab pos="457200" algn="l"/>
                <a:tab pos="914400" algn="l"/>
              </a:tabLst>
            </a:pPr>
            <a:r>
              <a:rPr lang="en-US" altLang="en-US" sz="1900" b="1" dirty="0">
                <a:solidFill>
                  <a:srgbClr val="3333CC"/>
                </a:solidFill>
              </a:rPr>
              <a:t>	</a:t>
            </a:r>
            <a:r>
              <a:rPr lang="en-US" altLang="en-US" sz="1900" b="1" dirty="0" err="1">
                <a:solidFill>
                  <a:srgbClr val="3333CC"/>
                </a:solidFill>
              </a:rPr>
              <a:t>SZ_Finalize</a:t>
            </a:r>
            <a:r>
              <a:rPr lang="en-US" altLang="en-US" sz="1900" b="1" dirty="0">
                <a:solidFill>
                  <a:srgbClr val="3333CC"/>
                </a:solidFill>
              </a:rPr>
              <a:t>(); </a:t>
            </a:r>
            <a:endParaRPr lang="en-US" altLang="en-US" sz="1900" dirty="0">
              <a:solidFill>
                <a:srgbClr val="3333CC"/>
              </a:solidFill>
            </a:endParaRPr>
          </a:p>
          <a:p>
            <a:pPr>
              <a:spcBef>
                <a:spcPct val="0"/>
              </a:spcBef>
              <a:buFontTx/>
              <a:buNone/>
              <a:tabLst>
                <a:tab pos="457200" algn="l"/>
                <a:tab pos="914400" algn="l"/>
              </a:tabLst>
            </a:pPr>
            <a:r>
              <a:rPr lang="en-US" altLang="en-US" sz="1900" b="1" dirty="0">
                <a:solidFill>
                  <a:srgbClr val="3333CC"/>
                </a:solidFill>
              </a:rPr>
              <a:t>	return 0;</a:t>
            </a:r>
            <a:endParaRPr lang="en-US" altLang="en-US" sz="1900" dirty="0">
              <a:solidFill>
                <a:srgbClr val="3333CC"/>
              </a:solidFill>
            </a:endParaRPr>
          </a:p>
          <a:p>
            <a:pPr>
              <a:spcBef>
                <a:spcPct val="0"/>
              </a:spcBef>
              <a:buFontTx/>
              <a:buNone/>
              <a:tabLst>
                <a:tab pos="457200" algn="l"/>
                <a:tab pos="914400" algn="l"/>
              </a:tabLst>
            </a:pPr>
            <a:r>
              <a:rPr lang="en-US" altLang="en-US" sz="1900" b="1" dirty="0" smtClean="0">
                <a:solidFill>
                  <a:srgbClr val="3333CC"/>
                </a:solidFill>
              </a:rPr>
              <a:t>}</a:t>
            </a:r>
            <a:endParaRPr lang="en-US" altLang="en-US" sz="1900" dirty="0">
              <a:solidFill>
                <a:srgbClr val="3333CC"/>
              </a:solidFill>
            </a:endParaRPr>
          </a:p>
        </p:txBody>
      </p:sp>
      <p:sp>
        <p:nvSpPr>
          <p:cNvPr id="19459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9F88C72-4A0D-4647-85EE-53E0CF83AFDE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 smtClean="0"/>
          </a:p>
        </p:txBody>
      </p:sp>
      <p:sp>
        <p:nvSpPr>
          <p:cNvPr id="2" name="Rectangle 1"/>
          <p:cNvSpPr/>
          <p:nvPr/>
        </p:nvSpPr>
        <p:spPr>
          <a:xfrm>
            <a:off x="25399" y="0"/>
            <a:ext cx="29560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28600" algn="l"/>
                <a:tab pos="457200" algn="l"/>
                <a:tab pos="685800" algn="l"/>
                <a:tab pos="914400" algn="l"/>
              </a:tabLst>
            </a:pPr>
            <a:r>
              <a:rPr lang="en-US" altLang="en-US" sz="3200" b="1" dirty="0"/>
              <a:t>Program structure</a:t>
            </a: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07287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762000" y="-152400"/>
            <a:ext cx="7772400" cy="1143000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Compilation/Execution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9067800" cy="6019800"/>
          </a:xfrm>
        </p:spPr>
        <p:txBody>
          <a:bodyPr/>
          <a:lstStyle/>
          <a:p>
            <a:pPr marL="0" indent="0">
              <a:spcBef>
                <a:spcPts val="0"/>
              </a:spcBef>
              <a:buFontTx/>
              <a:buNone/>
            </a:pPr>
            <a:r>
              <a:rPr lang="en-US" altLang="en-US" sz="2400" b="1" dirty="0" err="1" smtClean="0">
                <a:ea typeface="ＭＳ Ｐゴシック" pitchFamily="34" charset="-128"/>
              </a:rPr>
              <a:t>SZ_Workpool</a:t>
            </a:r>
            <a:r>
              <a:rPr lang="en-US" altLang="en-US" sz="2400" b="1" dirty="0" smtClean="0">
                <a:ea typeface="ＭＳ Ｐゴシック" pitchFamily="34" charset="-128"/>
              </a:rPr>
              <a:t>()</a:t>
            </a:r>
            <a:r>
              <a:rPr lang="en-US" altLang="en-US" sz="2400" dirty="0" smtClean="0">
                <a:ea typeface="ＭＳ Ｐゴシック" pitchFamily="34" charset="-128"/>
              </a:rPr>
              <a:t> is in the file </a:t>
            </a:r>
            <a:r>
              <a:rPr lang="en-US" altLang="en-US" sz="2400" b="1" dirty="0" err="1" smtClean="0">
                <a:ea typeface="ＭＳ Ｐゴシック" pitchFamily="34" charset="-128"/>
              </a:rPr>
              <a:t>suzaku.c</a:t>
            </a:r>
            <a:r>
              <a:rPr lang="en-US" altLang="en-US" sz="2400" dirty="0" smtClean="0">
                <a:ea typeface="ＭＳ Ｐゴシック" pitchFamily="34" charset="-128"/>
              </a:rPr>
              <a:t>. Could be </a:t>
            </a:r>
            <a:r>
              <a:rPr lang="en-US" altLang="en-US" sz="2400" dirty="0" smtClean="0">
                <a:ea typeface="ＭＳ Ｐゴシック" pitchFamily="34" charset="-128"/>
              </a:rPr>
              <a:t>separately </a:t>
            </a:r>
            <a:r>
              <a:rPr lang="en-US" altLang="en-US" sz="2400" dirty="0" smtClean="0">
                <a:ea typeface="ＭＳ Ｐゴシック" pitchFamily="34" charset="-128"/>
              </a:rPr>
              <a:t>compiled into </a:t>
            </a:r>
            <a:r>
              <a:rPr lang="en-US" altLang="en-US" sz="2400" b="1" dirty="0" err="1" smtClean="0">
                <a:ea typeface="ＭＳ Ｐゴシック" pitchFamily="34" charset="-128"/>
              </a:rPr>
              <a:t>suzaku.o</a:t>
            </a:r>
            <a:r>
              <a:rPr lang="en-US" altLang="en-US" sz="2400" dirty="0" smtClean="0">
                <a:ea typeface="ＭＳ Ｐゴシック" pitchFamily="34" charset="-128"/>
              </a:rPr>
              <a:t> with</a:t>
            </a:r>
          </a:p>
          <a:p>
            <a:pPr marL="0" indent="0">
              <a:spcBef>
                <a:spcPts val="0"/>
              </a:spcBef>
              <a:buFontTx/>
              <a:buNone/>
            </a:pPr>
            <a:endParaRPr lang="en-US" altLang="en-US" sz="2400" dirty="0" smtClean="0">
              <a:ea typeface="ＭＳ Ｐゴシック" pitchFamily="34" charset="-128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2400" b="1" dirty="0" err="1">
                <a:solidFill>
                  <a:srgbClr val="3333CC"/>
                </a:solidFill>
                <a:ea typeface="ＭＳ Ｐゴシック" pitchFamily="34" charset="-128"/>
              </a:rPr>
              <a:t>mpicc</a:t>
            </a:r>
            <a:r>
              <a:rPr lang="en-US" altLang="en-US" sz="2400" b="1" dirty="0">
                <a:solidFill>
                  <a:srgbClr val="3333CC"/>
                </a:solidFill>
                <a:ea typeface="ＭＳ Ｐゴシック" pitchFamily="34" charset="-128"/>
              </a:rPr>
              <a:t> </a:t>
            </a:r>
            <a:r>
              <a:rPr lang="en-US" altLang="en-US" sz="2400" b="1" dirty="0" smtClean="0">
                <a:solidFill>
                  <a:srgbClr val="3333CC"/>
                </a:solidFill>
                <a:ea typeface="ＭＳ Ｐゴシック" pitchFamily="34" charset="-128"/>
              </a:rPr>
              <a:t>–c –o </a:t>
            </a:r>
            <a:r>
              <a:rPr lang="en-US" altLang="en-US" sz="2400" b="1" dirty="0" err="1" smtClean="0">
                <a:solidFill>
                  <a:srgbClr val="3333CC"/>
                </a:solidFill>
                <a:ea typeface="ＭＳ Ｐゴシック" pitchFamily="34" charset="-128"/>
              </a:rPr>
              <a:t>suzaku.o</a:t>
            </a:r>
            <a:r>
              <a:rPr lang="en-US" altLang="en-US" sz="2400" b="1" dirty="0" smtClean="0">
                <a:solidFill>
                  <a:srgbClr val="3333CC"/>
                </a:solidFill>
                <a:ea typeface="ＭＳ Ｐゴシック" pitchFamily="34" charset="-128"/>
              </a:rPr>
              <a:t> </a:t>
            </a:r>
            <a:r>
              <a:rPr lang="en-US" altLang="en-US" sz="2400" b="1" dirty="0" err="1" smtClean="0">
                <a:solidFill>
                  <a:srgbClr val="3333CC"/>
                </a:solidFill>
                <a:ea typeface="ＭＳ Ｐゴシック" pitchFamily="34" charset="-128"/>
              </a:rPr>
              <a:t>suzuku.c</a:t>
            </a:r>
            <a:endParaRPr lang="en-US" altLang="en-US" sz="2400" b="1" dirty="0">
              <a:solidFill>
                <a:srgbClr val="3333CC"/>
              </a:solidFill>
              <a:ea typeface="ＭＳ Ｐゴシック" pitchFamily="34" charset="-128"/>
            </a:endParaRP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altLang="en-US" sz="2400" dirty="0" smtClean="0">
                <a:ea typeface="ＭＳ Ｐゴシック" pitchFamily="34" charset="-128"/>
              </a:rPr>
              <a:t> 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altLang="en-US" sz="2400" dirty="0" smtClean="0">
                <a:ea typeface="ＭＳ Ｐゴシック" pitchFamily="34" charset="-128"/>
              </a:rPr>
              <a:t>Then compile </a:t>
            </a:r>
            <a:r>
              <a:rPr lang="en-US" altLang="en-US" sz="2400" b="1" dirty="0" smtClean="0">
                <a:solidFill>
                  <a:srgbClr val="3333CC"/>
                </a:solidFill>
                <a:ea typeface="ＭＳ Ｐゴシック" pitchFamily="34" charset="-128"/>
              </a:rPr>
              <a:t>prog1</a:t>
            </a:r>
            <a:r>
              <a:rPr lang="en-US" altLang="en-US" sz="2400" dirty="0" smtClean="0">
                <a:ea typeface="ＭＳ Ｐゴシック" pitchFamily="34" charset="-128"/>
              </a:rPr>
              <a:t> with: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altLang="en-US" sz="2400" dirty="0" smtClean="0">
                <a:ea typeface="ＭＳ Ｐゴシック" pitchFamily="34" charset="-128"/>
              </a:rPr>
              <a:t> 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altLang="en-US" sz="2400" dirty="0" smtClean="0">
                <a:ea typeface="ＭＳ Ｐゴシック" pitchFamily="34" charset="-128"/>
              </a:rPr>
              <a:t>	</a:t>
            </a:r>
            <a:r>
              <a:rPr lang="en-US" altLang="en-US" sz="2400" b="1" dirty="0" err="1" smtClean="0">
                <a:solidFill>
                  <a:srgbClr val="3333CC"/>
                </a:solidFill>
                <a:ea typeface="ＭＳ Ｐゴシック" pitchFamily="34" charset="-128"/>
              </a:rPr>
              <a:t>mpicc</a:t>
            </a:r>
            <a:r>
              <a:rPr lang="en-US" altLang="en-US" sz="2400" b="1" dirty="0" smtClean="0">
                <a:solidFill>
                  <a:srgbClr val="3333CC"/>
                </a:solidFill>
                <a:ea typeface="ＭＳ Ｐゴシック" pitchFamily="34" charset="-128"/>
              </a:rPr>
              <a:t> –o prog1 prog1.c </a:t>
            </a:r>
            <a:r>
              <a:rPr lang="en-US" altLang="en-US" sz="2400" b="1" dirty="0" err="1" smtClean="0">
                <a:solidFill>
                  <a:srgbClr val="3333CC"/>
                </a:solidFill>
                <a:ea typeface="ＭＳ Ｐゴシック" pitchFamily="34" charset="-128"/>
              </a:rPr>
              <a:t>suzaku.o</a:t>
            </a:r>
            <a:endParaRPr lang="en-US" altLang="en-US" sz="2400" b="1" dirty="0" smtClean="0">
              <a:solidFill>
                <a:srgbClr val="3333CC"/>
              </a:solidFill>
              <a:ea typeface="ＭＳ Ｐゴシック" pitchFamily="34" charset="-128"/>
            </a:endParaRPr>
          </a:p>
          <a:p>
            <a:pPr marL="0" indent="0">
              <a:spcBef>
                <a:spcPts val="0"/>
              </a:spcBef>
              <a:buFontTx/>
              <a:buNone/>
            </a:pPr>
            <a:endParaRPr lang="en-US" altLang="en-US" sz="2400" b="1" dirty="0" smtClean="0">
              <a:solidFill>
                <a:srgbClr val="3333CC"/>
              </a:solidFill>
              <a:ea typeface="ＭＳ Ｐゴシック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2400" dirty="0" smtClean="0">
                <a:ea typeface="ＭＳ Ｐゴシック" pitchFamily="34" charset="-128"/>
              </a:rPr>
              <a:t>with </a:t>
            </a:r>
            <a:r>
              <a:rPr lang="en-US" altLang="en-US" sz="2400" b="1" dirty="0" err="1">
                <a:solidFill>
                  <a:srgbClr val="3333CC"/>
                </a:solidFill>
                <a:ea typeface="ＭＳ Ｐゴシック" pitchFamily="34" charset="-128"/>
              </a:rPr>
              <a:t>suzaku.h</a:t>
            </a:r>
            <a:r>
              <a:rPr lang="en-US" altLang="en-US" sz="2400" dirty="0">
                <a:solidFill>
                  <a:srgbClr val="3333CC"/>
                </a:solidFill>
                <a:ea typeface="ＭＳ Ｐゴシック" pitchFamily="34" charset="-128"/>
              </a:rPr>
              <a:t> </a:t>
            </a:r>
            <a:r>
              <a:rPr lang="en-US" altLang="en-US" sz="2400" dirty="0">
                <a:ea typeface="ＭＳ Ｐゴシック" pitchFamily="34" charset="-128"/>
              </a:rPr>
              <a:t>and</a:t>
            </a:r>
            <a:r>
              <a:rPr lang="en-US" altLang="en-US" sz="2400" dirty="0">
                <a:solidFill>
                  <a:srgbClr val="3333CC"/>
                </a:solidFill>
                <a:ea typeface="ＭＳ Ｐゴシック" pitchFamily="34" charset="-128"/>
              </a:rPr>
              <a:t> </a:t>
            </a:r>
            <a:r>
              <a:rPr lang="en-US" altLang="en-US" sz="2400" b="1" dirty="0" err="1">
                <a:solidFill>
                  <a:srgbClr val="3333CC"/>
                </a:solidFill>
                <a:ea typeface="ＭＳ Ｐゴシック" pitchFamily="34" charset="-128"/>
              </a:rPr>
              <a:t>suzaku.o</a:t>
            </a:r>
            <a:r>
              <a:rPr lang="en-US" altLang="en-US" sz="2400" dirty="0">
                <a:solidFill>
                  <a:srgbClr val="3333CC"/>
                </a:solidFill>
                <a:ea typeface="ＭＳ Ｐゴシック" pitchFamily="34" charset="-128"/>
              </a:rPr>
              <a:t> </a:t>
            </a:r>
            <a:r>
              <a:rPr lang="en-US" altLang="en-US" sz="2400" dirty="0">
                <a:ea typeface="ＭＳ Ｐゴシック" pitchFamily="34" charset="-128"/>
              </a:rPr>
              <a:t>in the same </a:t>
            </a:r>
            <a:r>
              <a:rPr lang="en-US" altLang="en-US" sz="2400" dirty="0" smtClean="0">
                <a:ea typeface="ＭＳ Ｐゴシック" pitchFamily="34" charset="-128"/>
              </a:rPr>
              <a:t>directory. </a:t>
            </a:r>
            <a:r>
              <a:rPr lang="en-US" altLang="en-US" sz="2400" b="1" dirty="0" err="1" smtClean="0">
                <a:solidFill>
                  <a:srgbClr val="3333CC"/>
                </a:solidFill>
                <a:ea typeface="ＭＳ Ｐゴシック" pitchFamily="34" charset="-128"/>
              </a:rPr>
              <a:t>suzaku.c</a:t>
            </a:r>
            <a:r>
              <a:rPr lang="en-US" altLang="en-US" sz="2400" b="1" dirty="0" smtClean="0">
                <a:solidFill>
                  <a:srgbClr val="3333CC"/>
                </a:solidFill>
                <a:ea typeface="ＭＳ Ｐゴシック" pitchFamily="34" charset="-128"/>
              </a:rPr>
              <a:t> </a:t>
            </a:r>
            <a:r>
              <a:rPr lang="en-US" altLang="en-US" sz="2400" dirty="0" smtClean="0">
                <a:ea typeface="ＭＳ Ｐゴシック" pitchFamily="34" charset="-128"/>
              </a:rPr>
              <a:t>does not use  </a:t>
            </a:r>
            <a:r>
              <a:rPr lang="en-US" altLang="en-US" sz="2400" b="1" dirty="0" err="1" smtClean="0">
                <a:solidFill>
                  <a:srgbClr val="3333CC"/>
                </a:solidFill>
                <a:ea typeface="ＭＳ Ｐゴシック" pitchFamily="34" charset="-128"/>
              </a:rPr>
              <a:t>suzaku.h</a:t>
            </a:r>
            <a:r>
              <a:rPr lang="en-US" altLang="en-US" sz="2400" b="1" dirty="0" smtClean="0">
                <a:ea typeface="ＭＳ Ｐゴシック" pitchFamily="34" charset="-128"/>
              </a:rPr>
              <a:t> </a:t>
            </a:r>
            <a:r>
              <a:rPr lang="en-US" altLang="en-US" sz="2400" dirty="0" smtClean="0">
                <a:ea typeface="ＭＳ Ｐゴシック" pitchFamily="34" charset="-128"/>
              </a:rPr>
              <a:t>but </a:t>
            </a:r>
            <a:r>
              <a:rPr lang="en-US" altLang="en-US" sz="2400" dirty="0">
                <a:ea typeface="ＭＳ Ｐゴシック" pitchFamily="34" charset="-128"/>
              </a:rPr>
              <a:t>since </a:t>
            </a:r>
            <a:r>
              <a:rPr lang="en-US" altLang="en-US" sz="2400" dirty="0" err="1">
                <a:ea typeface="ＭＳ Ｐゴシック" pitchFamily="34" charset="-128"/>
              </a:rPr>
              <a:t>SZ_Workpool</a:t>
            </a:r>
            <a:r>
              <a:rPr lang="en-US" altLang="en-US" sz="2400" dirty="0">
                <a:ea typeface="ＭＳ Ｐゴシック" pitchFamily="34" charset="-128"/>
              </a:rPr>
              <a:t>()</a:t>
            </a:r>
            <a:r>
              <a:rPr lang="en-US" altLang="en-US" sz="2400" dirty="0" smtClean="0">
                <a:ea typeface="ＭＳ Ｐゴシック" pitchFamily="34" charset="-128"/>
              </a:rPr>
              <a:t> </a:t>
            </a:r>
            <a:r>
              <a:rPr lang="en-US" altLang="en-US" sz="2400" dirty="0">
                <a:ea typeface="ＭＳ Ｐゴシック" pitchFamily="34" charset="-128"/>
              </a:rPr>
              <a:t>needs to be within a parallel section, application code must include </a:t>
            </a:r>
            <a:r>
              <a:rPr lang="en-US" altLang="en-US" sz="2400" b="1" dirty="0" err="1">
                <a:solidFill>
                  <a:srgbClr val="3333CC"/>
                </a:solidFill>
                <a:ea typeface="ＭＳ Ｐゴシック" pitchFamily="34" charset="-128"/>
              </a:rPr>
              <a:t>suzaku.h</a:t>
            </a:r>
            <a:r>
              <a:rPr lang="en-US" altLang="en-US" sz="2400" dirty="0">
                <a:ea typeface="ＭＳ Ｐゴシック" pitchFamily="34" charset="-128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en-US" sz="24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2400" b="1" dirty="0" smtClean="0"/>
              <a:t>Execute</a:t>
            </a:r>
            <a:r>
              <a:rPr lang="en-US" altLang="en-US" sz="2400" dirty="0" smtClean="0"/>
              <a:t> as </a:t>
            </a:r>
            <a:r>
              <a:rPr lang="en-US" altLang="en-US" sz="2400" dirty="0"/>
              <a:t>a regular MPI program</a:t>
            </a:r>
            <a:r>
              <a:rPr lang="en-US" altLang="en-US" sz="2400" dirty="0" smtClean="0"/>
              <a:t>: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en-US" sz="2400" dirty="0" smtClean="0"/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US" sz="2400" b="1" dirty="0" smtClean="0">
                <a:solidFill>
                  <a:srgbClr val="3333CC"/>
                </a:solidFill>
              </a:rPr>
              <a:t>	</a:t>
            </a:r>
            <a:r>
              <a:rPr lang="en-US" sz="2400" b="1" dirty="0" err="1" smtClean="0">
                <a:solidFill>
                  <a:srgbClr val="3333CC"/>
                </a:solidFill>
              </a:rPr>
              <a:t>mpiexec</a:t>
            </a:r>
            <a:r>
              <a:rPr lang="en-US" sz="2400" b="1" dirty="0" smtClean="0">
                <a:solidFill>
                  <a:srgbClr val="3333CC"/>
                </a:solidFill>
              </a:rPr>
              <a:t> </a:t>
            </a:r>
            <a:r>
              <a:rPr lang="en-US" sz="2400" b="1" dirty="0">
                <a:solidFill>
                  <a:srgbClr val="3333CC"/>
                </a:solidFill>
              </a:rPr>
              <a:t>–n &lt;</a:t>
            </a:r>
            <a:r>
              <a:rPr lang="en-US" sz="2400" b="1" dirty="0" err="1">
                <a:solidFill>
                  <a:srgbClr val="3333CC"/>
                </a:solidFill>
              </a:rPr>
              <a:t>no_of</a:t>
            </a:r>
            <a:r>
              <a:rPr lang="en-US" sz="2400" b="1" dirty="0">
                <a:solidFill>
                  <a:srgbClr val="3333CC"/>
                </a:solidFill>
              </a:rPr>
              <a:t> processes&gt; </a:t>
            </a:r>
            <a:r>
              <a:rPr lang="en-US" sz="2400" b="1" dirty="0" smtClean="0">
                <a:solidFill>
                  <a:srgbClr val="3333CC"/>
                </a:solidFill>
              </a:rPr>
              <a:t>prog1</a:t>
            </a:r>
            <a:endParaRPr lang="en-US" sz="2400" b="1" dirty="0">
              <a:solidFill>
                <a:srgbClr val="3333CC"/>
              </a:solidFill>
            </a:endParaRPr>
          </a:p>
          <a:p>
            <a:pPr marL="0" indent="0">
              <a:spcBef>
                <a:spcPts val="0"/>
              </a:spcBef>
              <a:buFontTx/>
              <a:buNone/>
              <a:defRPr/>
            </a:pPr>
            <a:endParaRPr lang="en-US" sz="2400" dirty="0"/>
          </a:p>
          <a:p>
            <a:pPr marL="0" indent="0">
              <a:spcBef>
                <a:spcPct val="0"/>
              </a:spcBef>
              <a:buNone/>
            </a:pPr>
            <a:endParaRPr lang="en-US" altLang="en-US" sz="2400" dirty="0"/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sz="2400" dirty="0" smtClean="0">
              <a:solidFill>
                <a:srgbClr val="3333CC"/>
              </a:solidFill>
              <a:ea typeface="ＭＳ Ｐゴシック" pitchFamily="34" charset="-128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8243DB8-C189-4DC7-815B-8CD4FED1B588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 smtClean="0"/>
          </a:p>
        </p:txBody>
      </p:sp>
      <p:cxnSp>
        <p:nvCxnSpPr>
          <p:cNvPr id="21509" name="Straight Arrow Connector 2"/>
          <p:cNvCxnSpPr>
            <a:cxnSpLocks noChangeShapeType="1"/>
          </p:cNvCxnSpPr>
          <p:nvPr/>
        </p:nvCxnSpPr>
        <p:spPr bwMode="auto">
          <a:xfrm flipH="1" flipV="1">
            <a:off x="5833399" y="3833147"/>
            <a:ext cx="502200" cy="129253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21510" name="TextBox 4"/>
          <p:cNvSpPr txBox="1">
            <a:spLocks noChangeArrowheads="1"/>
          </p:cNvSpPr>
          <p:nvPr/>
        </p:nvSpPr>
        <p:spPr bwMode="auto">
          <a:xfrm>
            <a:off x="6335599" y="3777734"/>
            <a:ext cx="5950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</a:rPr>
              <a:t>Add</a:t>
            </a:r>
          </a:p>
        </p:txBody>
      </p:sp>
      <p:cxnSp>
        <p:nvCxnSpPr>
          <p:cNvPr id="7" name="Straight Arrow Connector 2"/>
          <p:cNvCxnSpPr>
            <a:cxnSpLocks noChangeShapeType="1"/>
          </p:cNvCxnSpPr>
          <p:nvPr/>
        </p:nvCxnSpPr>
        <p:spPr bwMode="auto">
          <a:xfrm flipH="1" flipV="1">
            <a:off x="3562599" y="2339287"/>
            <a:ext cx="247401" cy="99113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3740017" y="2388843"/>
            <a:ext cx="25955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altLang="en-US" sz="1800" dirty="0" smtClean="0">
                <a:solidFill>
                  <a:srgbClr val="FF0000"/>
                </a:solidFill>
              </a:rPr>
              <a:t>Add to create object file</a:t>
            </a:r>
            <a:endParaRPr lang="en-US" alt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40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0" y="65088"/>
            <a:ext cx="9144000" cy="6781800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 altLang="en-US" sz="2400" b="1" smtClean="0">
                <a:ea typeface="ＭＳ Ｐゴシック" pitchFamily="34" charset="-128"/>
              </a:rPr>
              <a:t>Sample workpool programs</a:t>
            </a:r>
            <a:endParaRPr lang="en-US" altLang="en-US" sz="2400" smtClean="0">
              <a:ea typeface="ＭＳ Ｐゴシック" pitchFamily="34" charset="-128"/>
            </a:endParaRPr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 altLang="en-US" sz="2400" smtClean="0">
                <a:ea typeface="ＭＳ Ｐゴシック" pitchFamily="34" charset="-128"/>
              </a:rPr>
              <a:t>1. Adding and multiplying numbers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600" b="1" smtClean="0">
                <a:ea typeface="ＭＳ Ｐゴシック" pitchFamily="34" charset="-128"/>
              </a:rPr>
              <a:t> </a:t>
            </a:r>
            <a:endParaRPr lang="en-US" altLang="en-US" sz="600" smtClean="0">
              <a:ea typeface="ＭＳ Ｐゴシック" pitchFamily="34" charset="-128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1600" b="1" smtClean="0">
                <a:solidFill>
                  <a:srgbClr val="3333CC"/>
                </a:solidFill>
                <a:ea typeface="ＭＳ Ｐゴシック" pitchFamily="34" charset="-128"/>
              </a:rPr>
              <a:t>// Suzaku Workpool :  Adding and multiplying numbers. B. Wilkinson April 3, 2015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1600" b="1" smtClean="0">
                <a:solidFill>
                  <a:srgbClr val="3333CC"/>
                </a:solidFill>
                <a:ea typeface="ＭＳ Ｐゴシック" pitchFamily="34" charset="-128"/>
              </a:rPr>
              <a:t>#include &lt;stdio.h&gt;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1600" b="1" smtClean="0">
                <a:solidFill>
                  <a:srgbClr val="3333CC"/>
                </a:solidFill>
                <a:ea typeface="ＭＳ Ｐゴシック" pitchFamily="34" charset="-128"/>
              </a:rPr>
              <a:t>#include &lt;string.h&gt;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1600" b="1" smtClean="0">
                <a:solidFill>
                  <a:srgbClr val="3333CC"/>
                </a:solidFill>
                <a:ea typeface="ＭＳ Ｐゴシック" pitchFamily="34" charset="-128"/>
              </a:rPr>
              <a:t>#include "suzaku.h" 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sz="1600" b="1" smtClean="0">
              <a:solidFill>
                <a:srgbClr val="3333CC"/>
              </a:solidFill>
              <a:ea typeface="ＭＳ Ｐゴシック" pitchFamily="34" charset="-128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1600" b="1" smtClean="0">
                <a:solidFill>
                  <a:srgbClr val="3333CC"/>
                </a:solidFill>
                <a:ea typeface="ＭＳ Ｐゴシック" pitchFamily="34" charset="-128"/>
              </a:rPr>
              <a:t>#define T 6		// number of tasks, max = INT_MAX - 1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1600" b="1" smtClean="0">
                <a:solidFill>
                  <a:srgbClr val="3333CC"/>
                </a:solidFill>
                <a:ea typeface="ＭＳ Ｐゴシック" pitchFamily="34" charset="-128"/>
              </a:rPr>
              <a:t>#define D 10		// number of data items in each task, doubles only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1600" b="1" smtClean="0">
                <a:solidFill>
                  <a:srgbClr val="3333CC"/>
                </a:solidFill>
                <a:ea typeface="ＭＳ Ｐゴシック" pitchFamily="34" charset="-128"/>
              </a:rPr>
              <a:t>#define R 2		// number of data items in result of each task, doubles only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sz="1600" b="1" smtClean="0">
              <a:solidFill>
                <a:srgbClr val="3333CC"/>
              </a:solidFill>
              <a:ea typeface="ＭＳ Ｐゴシック" pitchFamily="34" charset="-128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1600" b="1" smtClean="0">
                <a:solidFill>
                  <a:srgbClr val="3333CC"/>
                </a:solidFill>
                <a:ea typeface="ＭＳ Ｐゴシック" pitchFamily="34" charset="-128"/>
              </a:rPr>
              <a:t>double workpool_result[T][R];	// Final results computed by workpool, in gather()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1600" b="1" smtClean="0">
                <a:solidFill>
                  <a:srgbClr val="3333CC"/>
                </a:solidFill>
                <a:ea typeface="ＭＳ Ｐゴシック" pitchFamily="34" charset="-128"/>
              </a:rPr>
              <a:t>double task[T][D];			// Initial data, created by initialize() for testing 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1600" b="1" smtClean="0">
                <a:solidFill>
                  <a:srgbClr val="3333CC"/>
                </a:solidFill>
                <a:ea typeface="ＭＳ Ｐゴシック" pitchFamily="34" charset="-128"/>
              </a:rPr>
              <a:t> 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1600" b="1" smtClean="0">
                <a:solidFill>
                  <a:srgbClr val="3333CC"/>
                </a:solidFill>
                <a:ea typeface="ＭＳ Ｐゴシック" pitchFamily="34" charset="-128"/>
              </a:rPr>
              <a:t>void init(int *tasks, int *data_items, int *result_items) {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1600" b="1" smtClean="0">
                <a:solidFill>
                  <a:srgbClr val="3333CC"/>
                </a:solidFill>
                <a:ea typeface="ＭＳ Ｐゴシック" pitchFamily="34" charset="-128"/>
              </a:rPr>
              <a:t>	*tasks = T;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1600" b="1" smtClean="0">
                <a:solidFill>
                  <a:srgbClr val="3333CC"/>
                </a:solidFill>
                <a:ea typeface="ＭＳ Ｐゴシック" pitchFamily="34" charset="-128"/>
              </a:rPr>
              <a:t>	*data_items = D;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1600" b="1" smtClean="0">
                <a:solidFill>
                  <a:srgbClr val="3333CC"/>
                </a:solidFill>
                <a:ea typeface="ＭＳ Ｐゴシック" pitchFamily="34" charset="-128"/>
              </a:rPr>
              <a:t>	*result_items = R;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1600" b="1" smtClean="0">
                <a:solidFill>
                  <a:srgbClr val="3333CC"/>
                </a:solidFill>
                <a:ea typeface="ＭＳ Ｐゴシック" pitchFamily="34" charset="-128"/>
              </a:rPr>
              <a:t>	return; 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1600" b="1" smtClean="0">
                <a:solidFill>
                  <a:srgbClr val="3333CC"/>
                </a:solidFill>
                <a:ea typeface="ＭＳ Ｐゴシック" pitchFamily="34" charset="-128"/>
              </a:rPr>
              <a:t>}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1600" b="1" smtClean="0">
                <a:solidFill>
                  <a:srgbClr val="3333CC"/>
                </a:solidFill>
                <a:ea typeface="ＭＳ Ｐゴシック" pitchFamily="34" charset="-128"/>
              </a:rPr>
              <a:t>void diffuse(int *taskID,double output[D]) {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1600" b="1" smtClean="0">
                <a:solidFill>
                  <a:srgbClr val="3333CC"/>
                </a:solidFill>
                <a:ea typeface="ＭＳ Ｐゴシック" pitchFamily="34" charset="-128"/>
              </a:rPr>
              <a:t>	int j;			// taskID not used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1600" b="1" smtClean="0">
                <a:solidFill>
                  <a:srgbClr val="3333CC"/>
                </a:solidFill>
                <a:ea typeface="ＭＳ Ｐゴシック" pitchFamily="34" charset="-128"/>
              </a:rPr>
              <a:t>	static int temp = 0;		// only initialized first time function called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1600" b="1" smtClean="0">
                <a:solidFill>
                  <a:srgbClr val="3333CC"/>
                </a:solidFill>
                <a:ea typeface="ＭＳ Ｐゴシック" pitchFamily="34" charset="-128"/>
              </a:rPr>
              <a:t>	for (j = 0; j &lt; D; j++)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1600" b="1" smtClean="0">
                <a:solidFill>
                  <a:srgbClr val="3333CC"/>
                </a:solidFill>
                <a:ea typeface="ＭＳ Ｐゴシック" pitchFamily="34" charset="-128"/>
              </a:rPr>
              <a:t>		output[j] = ++temp;	// set elements to consecutive data values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1600" b="1" smtClean="0">
                <a:solidFill>
                  <a:srgbClr val="3333CC"/>
                </a:solidFill>
                <a:ea typeface="ＭＳ Ｐゴシック" pitchFamily="34" charset="-128"/>
              </a:rPr>
              <a:t>}	</a:t>
            </a: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D1A2A13-89AC-4666-88C3-041D6A031D69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 smtClean="0"/>
          </a:p>
        </p:txBody>
      </p:sp>
    </p:spTree>
    <p:extLst>
      <p:ext uri="{BB962C8B-B14F-4D97-AF65-F5344CB8AC3E}">
        <p14:creationId xmlns:p14="http://schemas.microsoft.com/office/powerpoint/2010/main" val="132576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76200" y="76200"/>
            <a:ext cx="8763000" cy="6934200"/>
          </a:xfrm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altLang="en-US" sz="1600" b="1" smtClean="0">
                <a:solidFill>
                  <a:srgbClr val="3333CC"/>
                </a:solidFill>
                <a:ea typeface="ＭＳ Ｐゴシック" pitchFamily="34" charset="-128"/>
              </a:rPr>
              <a:t>void compute(int taskID, double input[D], double output[R]) {   // function done by slaves</a:t>
            </a:r>
          </a:p>
          <a:p>
            <a:pPr marL="0" indent="0">
              <a:spcBef>
                <a:spcPct val="0"/>
              </a:spcBef>
              <a:buFontTx/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altLang="en-US" sz="1600" b="1" smtClean="0">
                <a:solidFill>
                  <a:srgbClr val="3333CC"/>
                </a:solidFill>
                <a:ea typeface="ＭＳ Ｐゴシック" pitchFamily="34" charset="-128"/>
              </a:rPr>
              <a:t>									      // adding numbers together, and multiply them</a:t>
            </a:r>
          </a:p>
          <a:p>
            <a:pPr marL="0" indent="0">
              <a:spcBef>
                <a:spcPct val="0"/>
              </a:spcBef>
              <a:buFontTx/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altLang="en-US" sz="1600" b="1" smtClean="0">
                <a:solidFill>
                  <a:srgbClr val="3333CC"/>
                </a:solidFill>
                <a:ea typeface="ＭＳ Ｐゴシック" pitchFamily="34" charset="-128"/>
              </a:rPr>
              <a:t>	output[0] = 0;</a:t>
            </a:r>
          </a:p>
          <a:p>
            <a:pPr marL="0" indent="0">
              <a:spcBef>
                <a:spcPct val="0"/>
              </a:spcBef>
              <a:buFontTx/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altLang="en-US" sz="1600" b="1" smtClean="0">
                <a:solidFill>
                  <a:srgbClr val="3333CC"/>
                </a:solidFill>
                <a:ea typeface="ＭＳ Ｐゴシック" pitchFamily="34" charset="-128"/>
              </a:rPr>
              <a:t>	output[1] = 1;</a:t>
            </a:r>
          </a:p>
          <a:p>
            <a:pPr marL="0" indent="0">
              <a:spcBef>
                <a:spcPct val="0"/>
              </a:spcBef>
              <a:buFontTx/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altLang="en-US" sz="1600" b="1" smtClean="0">
                <a:solidFill>
                  <a:srgbClr val="3333CC"/>
                </a:solidFill>
                <a:ea typeface="ＭＳ Ｐゴシック" pitchFamily="34" charset="-128"/>
              </a:rPr>
              <a:t>	int i;		</a:t>
            </a:r>
          </a:p>
          <a:p>
            <a:pPr marL="0" indent="0">
              <a:spcBef>
                <a:spcPct val="0"/>
              </a:spcBef>
              <a:buFontTx/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altLang="en-US" sz="1600" b="1" smtClean="0">
                <a:solidFill>
                  <a:srgbClr val="3333CC"/>
                </a:solidFill>
                <a:ea typeface="ＭＳ Ｐゴシック" pitchFamily="34" charset="-128"/>
              </a:rPr>
              <a:t>	for (i = 0; i &lt; D; i++) {</a:t>
            </a:r>
          </a:p>
          <a:p>
            <a:pPr marL="0" indent="0">
              <a:spcBef>
                <a:spcPct val="0"/>
              </a:spcBef>
              <a:buFontTx/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altLang="en-US" sz="1600" b="1" smtClean="0">
                <a:solidFill>
                  <a:srgbClr val="3333CC"/>
                </a:solidFill>
                <a:ea typeface="ＭＳ Ｐゴシック" pitchFamily="34" charset="-128"/>
              </a:rPr>
              <a:t>		output[0] += input[i];</a:t>
            </a:r>
          </a:p>
          <a:p>
            <a:pPr marL="0" indent="0">
              <a:spcBef>
                <a:spcPct val="0"/>
              </a:spcBef>
              <a:buFontTx/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altLang="en-US" sz="1600" b="1" smtClean="0">
                <a:solidFill>
                  <a:srgbClr val="3333CC"/>
                </a:solidFill>
                <a:ea typeface="ＭＳ Ｐゴシック" pitchFamily="34" charset="-128"/>
              </a:rPr>
              <a:t>		output[1] *= input[i];</a:t>
            </a:r>
          </a:p>
          <a:p>
            <a:pPr marL="0" indent="0">
              <a:spcBef>
                <a:spcPct val="0"/>
              </a:spcBef>
              <a:buFontTx/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altLang="en-US" sz="1600" b="1" smtClean="0">
                <a:solidFill>
                  <a:srgbClr val="3333CC"/>
                </a:solidFill>
                <a:ea typeface="ＭＳ Ｐゴシック" pitchFamily="34" charset="-128"/>
              </a:rPr>
              <a:t>	}</a:t>
            </a:r>
          </a:p>
          <a:p>
            <a:pPr marL="0" indent="0">
              <a:spcBef>
                <a:spcPct val="0"/>
              </a:spcBef>
              <a:buFontTx/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altLang="en-US" sz="1600" b="1" smtClean="0">
                <a:solidFill>
                  <a:srgbClr val="3333CC"/>
                </a:solidFill>
                <a:ea typeface="ＭＳ Ｐゴシック" pitchFamily="34" charset="-128"/>
              </a:rPr>
              <a:t>	return;</a:t>
            </a:r>
          </a:p>
          <a:p>
            <a:pPr marL="0" indent="0">
              <a:spcBef>
                <a:spcPct val="0"/>
              </a:spcBef>
              <a:buFontTx/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altLang="en-US" sz="1600" b="1" smtClean="0">
                <a:solidFill>
                  <a:srgbClr val="3333CC"/>
                </a:solidFill>
                <a:ea typeface="ＭＳ Ｐゴシック" pitchFamily="34" charset="-128"/>
              </a:rPr>
              <a:t>}</a:t>
            </a:r>
          </a:p>
          <a:p>
            <a:pPr marL="0" indent="0">
              <a:spcBef>
                <a:spcPct val="0"/>
              </a:spcBef>
              <a:buFontTx/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altLang="en-US" sz="1600" b="1" smtClean="0">
                <a:solidFill>
                  <a:srgbClr val="3333CC"/>
                </a:solidFill>
                <a:ea typeface="ＭＳ Ｐゴシック" pitchFamily="34" charset="-128"/>
              </a:rPr>
              <a:t> </a:t>
            </a:r>
          </a:p>
          <a:p>
            <a:pPr marL="0" indent="0">
              <a:spcBef>
                <a:spcPct val="0"/>
              </a:spcBef>
              <a:buFontTx/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altLang="en-US" sz="1600" b="1" smtClean="0">
                <a:solidFill>
                  <a:srgbClr val="3333CC"/>
                </a:solidFill>
                <a:ea typeface="ＭＳ Ｐゴシック" pitchFamily="34" charset="-128"/>
              </a:rPr>
              <a:t>void gather(int taskID, double input[R]) {     // function by master collecting slave results,</a:t>
            </a:r>
          </a:p>
          <a:p>
            <a:pPr marL="0" indent="0">
              <a:spcBef>
                <a:spcPct val="0"/>
              </a:spcBef>
              <a:buFontTx/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altLang="en-US" sz="1600" b="1" smtClean="0">
                <a:solidFill>
                  <a:srgbClr val="3333CC"/>
                </a:solidFill>
                <a:ea typeface="ＭＳ Ｐゴシック" pitchFamily="34" charset="-128"/>
              </a:rPr>
              <a:t>									         //uses taskID</a:t>
            </a:r>
          </a:p>
          <a:p>
            <a:pPr marL="0" indent="0">
              <a:spcBef>
                <a:spcPct val="0"/>
              </a:spcBef>
              <a:buFontTx/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altLang="en-US" sz="1600" b="1" smtClean="0">
                <a:solidFill>
                  <a:srgbClr val="3333CC"/>
                </a:solidFill>
                <a:ea typeface="ＭＳ Ｐゴシック" pitchFamily="34" charset="-128"/>
              </a:rPr>
              <a:t>	int j;</a:t>
            </a:r>
          </a:p>
          <a:p>
            <a:pPr marL="0" indent="0">
              <a:spcBef>
                <a:spcPct val="0"/>
              </a:spcBef>
              <a:buFontTx/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altLang="en-US" sz="1600" b="1" smtClean="0">
                <a:solidFill>
                  <a:srgbClr val="3333CC"/>
                </a:solidFill>
                <a:ea typeface="ＭＳ Ｐゴシック" pitchFamily="34" charset="-128"/>
              </a:rPr>
              <a:t>	for (j = 0; j &lt; R; j++) {</a:t>
            </a:r>
          </a:p>
          <a:p>
            <a:pPr marL="0" indent="0">
              <a:spcBef>
                <a:spcPct val="0"/>
              </a:spcBef>
              <a:buFontTx/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altLang="en-US" sz="1600" b="1" smtClean="0">
                <a:solidFill>
                  <a:srgbClr val="3333CC"/>
                </a:solidFill>
                <a:ea typeface="ＭＳ Ｐゴシック" pitchFamily="34" charset="-128"/>
              </a:rPr>
              <a:t>		workpool_result[taskID][j] = input[j];</a:t>
            </a:r>
          </a:p>
          <a:p>
            <a:pPr marL="0" indent="0">
              <a:spcBef>
                <a:spcPct val="0"/>
              </a:spcBef>
              <a:buFontTx/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altLang="en-US" sz="1600" b="1" smtClean="0">
                <a:solidFill>
                  <a:srgbClr val="3333CC"/>
                </a:solidFill>
                <a:ea typeface="ＭＳ Ｐゴシック" pitchFamily="34" charset="-128"/>
              </a:rPr>
              <a:t>	}</a:t>
            </a:r>
          </a:p>
          <a:p>
            <a:pPr marL="0" indent="0">
              <a:spcBef>
                <a:spcPct val="0"/>
              </a:spcBef>
              <a:buFontTx/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altLang="en-US" sz="1600" b="1" smtClean="0">
                <a:solidFill>
                  <a:srgbClr val="3333CC"/>
                </a:solidFill>
                <a:ea typeface="ＭＳ Ｐゴシック" pitchFamily="34" charset="-128"/>
              </a:rPr>
              <a:t>}</a:t>
            </a:r>
          </a:p>
          <a:p>
            <a:pPr marL="0" indent="0">
              <a:spcBef>
                <a:spcPct val="0"/>
              </a:spcBef>
              <a:buFontTx/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endParaRPr lang="en-US" altLang="en-US" sz="1600" b="1" smtClean="0">
              <a:solidFill>
                <a:srgbClr val="3333CC"/>
              </a:solidFill>
              <a:ea typeface="ＭＳ Ｐゴシック" pitchFamily="34" charset="-128"/>
            </a:endParaRPr>
          </a:p>
          <a:p>
            <a:pPr marL="0" indent="0">
              <a:spcBef>
                <a:spcPct val="0"/>
              </a:spcBef>
              <a:buFontTx/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altLang="en-US" sz="1600" b="1" smtClean="0">
                <a:solidFill>
                  <a:srgbClr val="3333CC"/>
                </a:solidFill>
                <a:ea typeface="ＭＳ Ｐゴシック" pitchFamily="34" charset="-128"/>
              </a:rPr>
              <a:t>// additional routines used in this application</a:t>
            </a:r>
            <a:endParaRPr lang="en-US" altLang="en-US" sz="1600" smtClean="0">
              <a:solidFill>
                <a:srgbClr val="3333CC"/>
              </a:solidFill>
              <a:ea typeface="ＭＳ Ｐゴシック" pitchFamily="34" charset="-128"/>
            </a:endParaRPr>
          </a:p>
          <a:p>
            <a:pPr marL="0" indent="0">
              <a:spcBef>
                <a:spcPct val="0"/>
              </a:spcBef>
              <a:buFontTx/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altLang="en-US" sz="1600" b="1" smtClean="0">
                <a:solidFill>
                  <a:srgbClr val="3333CC"/>
                </a:solidFill>
                <a:ea typeface="ＭＳ Ｐゴシック" pitchFamily="34" charset="-128"/>
              </a:rPr>
              <a:t>void initialize() { // create initial data for sequential testing, not used by workpool</a:t>
            </a:r>
            <a:endParaRPr lang="en-US" altLang="en-US" sz="1600" smtClean="0">
              <a:solidFill>
                <a:srgbClr val="3333CC"/>
              </a:solidFill>
              <a:ea typeface="ＭＳ Ｐゴシック" pitchFamily="34" charset="-128"/>
            </a:endParaRPr>
          </a:p>
          <a:p>
            <a:pPr marL="0" indent="0">
              <a:spcBef>
                <a:spcPct val="0"/>
              </a:spcBef>
              <a:buFontTx/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altLang="en-US" sz="1600" b="1" smtClean="0">
                <a:solidFill>
                  <a:srgbClr val="3333CC"/>
                </a:solidFill>
                <a:ea typeface="ＭＳ Ｐゴシック" pitchFamily="34" charset="-128"/>
              </a:rPr>
              <a:t>	...</a:t>
            </a:r>
            <a:endParaRPr lang="en-US" altLang="en-US" sz="1600" smtClean="0">
              <a:solidFill>
                <a:srgbClr val="3333CC"/>
              </a:solidFill>
              <a:ea typeface="ＭＳ Ｐゴシック" pitchFamily="34" charset="-128"/>
            </a:endParaRPr>
          </a:p>
          <a:p>
            <a:pPr marL="0" indent="0">
              <a:spcBef>
                <a:spcPct val="0"/>
              </a:spcBef>
              <a:buFontTx/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altLang="en-US" sz="1600" b="1" smtClean="0">
                <a:solidFill>
                  <a:srgbClr val="3333CC"/>
                </a:solidFill>
                <a:ea typeface="ＭＳ Ｐゴシック" pitchFamily="34" charset="-128"/>
              </a:rPr>
              <a:t>}</a:t>
            </a:r>
            <a:endParaRPr lang="en-US" altLang="en-US" sz="1600" smtClean="0">
              <a:solidFill>
                <a:srgbClr val="3333CC"/>
              </a:solidFill>
              <a:ea typeface="ＭＳ Ｐゴシック" pitchFamily="34" charset="-128"/>
            </a:endParaRPr>
          </a:p>
          <a:p>
            <a:pPr marL="0" indent="0">
              <a:spcBef>
                <a:spcPct val="0"/>
              </a:spcBef>
              <a:buFontTx/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altLang="en-US" sz="1600" b="1" smtClean="0">
                <a:solidFill>
                  <a:srgbClr val="3333CC"/>
                </a:solidFill>
                <a:ea typeface="ＭＳ Ｐゴシック" pitchFamily="34" charset="-128"/>
              </a:rPr>
              <a:t>void compute_seq() {	// Compute results sequentially and print out</a:t>
            </a:r>
            <a:endParaRPr lang="en-US" altLang="en-US" sz="1600" smtClean="0">
              <a:solidFill>
                <a:srgbClr val="3333CC"/>
              </a:solidFill>
              <a:ea typeface="ＭＳ Ｐゴシック" pitchFamily="34" charset="-128"/>
            </a:endParaRPr>
          </a:p>
          <a:p>
            <a:pPr marL="0" indent="0">
              <a:spcBef>
                <a:spcPct val="0"/>
              </a:spcBef>
              <a:buFontTx/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altLang="en-US" sz="1600" b="1" smtClean="0">
                <a:solidFill>
                  <a:srgbClr val="3333CC"/>
                </a:solidFill>
                <a:ea typeface="ＭＳ Ｐゴシック" pitchFamily="34" charset="-128"/>
              </a:rPr>
              <a:t>	...</a:t>
            </a:r>
            <a:endParaRPr lang="en-US" altLang="en-US" sz="1600" smtClean="0">
              <a:solidFill>
                <a:srgbClr val="3333CC"/>
              </a:solidFill>
              <a:ea typeface="ＭＳ Ｐゴシック" pitchFamily="34" charset="-128"/>
            </a:endParaRPr>
          </a:p>
          <a:p>
            <a:pPr marL="0" indent="0">
              <a:spcBef>
                <a:spcPct val="0"/>
              </a:spcBef>
              <a:buFontTx/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altLang="en-US" sz="1600" b="1" smtClean="0">
                <a:solidFill>
                  <a:srgbClr val="3333CC"/>
                </a:solidFill>
                <a:ea typeface="ＭＳ Ｐゴシック" pitchFamily="34" charset="-128"/>
              </a:rPr>
              <a:t>}</a:t>
            </a:r>
            <a:endParaRPr lang="en-US" altLang="en-US" sz="1600" smtClean="0">
              <a:solidFill>
                <a:srgbClr val="3333CC"/>
              </a:solidFill>
              <a:ea typeface="ＭＳ Ｐゴシック" pitchFamily="34" charset="-128"/>
            </a:endParaRPr>
          </a:p>
          <a:p>
            <a:pPr marL="0" indent="0">
              <a:spcBef>
                <a:spcPct val="0"/>
              </a:spcBef>
              <a:buFontTx/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endParaRPr lang="en-US" altLang="en-US" sz="1600" b="1" smtClean="0">
              <a:solidFill>
                <a:srgbClr val="3333CC"/>
              </a:solidFill>
              <a:ea typeface="ＭＳ Ｐゴシック" pitchFamily="34" charset="-128"/>
            </a:endParaRPr>
          </a:p>
          <a:p>
            <a:pPr marL="0" indent="0">
              <a:spcBef>
                <a:spcPct val="0"/>
              </a:spcBef>
              <a:buFontTx/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endParaRPr lang="en-US" altLang="en-US" sz="1400" smtClean="0">
              <a:ea typeface="ＭＳ Ｐゴシック" pitchFamily="34" charset="-128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B3DE33A-A16A-4D32-BC42-BCA638F5DED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 smtClean="0"/>
          </a:p>
        </p:txBody>
      </p:sp>
    </p:spTree>
    <p:extLst>
      <p:ext uri="{BB962C8B-B14F-4D97-AF65-F5344CB8AC3E}">
        <p14:creationId xmlns:p14="http://schemas.microsoft.com/office/powerpoint/2010/main" val="401000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863" y="1143000"/>
            <a:ext cx="8839200" cy="52578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800" dirty="0"/>
              <a:t>S</a:t>
            </a:r>
            <a:r>
              <a:rPr lang="en-US" sz="2800" dirty="0" smtClean="0"/>
              <a:t>imilar </a:t>
            </a:r>
            <a:r>
              <a:rPr lang="en-US" sz="2800" dirty="0"/>
              <a:t>to </a:t>
            </a:r>
            <a:r>
              <a:rPr lang="en-US" sz="2800" dirty="0" err="1"/>
              <a:t>OpenMP</a:t>
            </a:r>
            <a:r>
              <a:rPr lang="en-US" sz="2800" dirty="0"/>
              <a:t> but using processes instead of </a:t>
            </a:r>
            <a:r>
              <a:rPr lang="en-US" sz="2800" dirty="0" smtClean="0"/>
              <a:t>threads.</a:t>
            </a:r>
          </a:p>
          <a:p>
            <a:pPr marL="0" indent="0">
              <a:buFontTx/>
              <a:buNone/>
              <a:defRPr/>
            </a:pPr>
            <a:endParaRPr lang="en-US" sz="2800" dirty="0"/>
          </a:p>
          <a:p>
            <a:pPr>
              <a:defRPr/>
            </a:pPr>
            <a:r>
              <a:rPr lang="en-US" sz="2800" dirty="0" smtClean="0"/>
              <a:t>Computation </a:t>
            </a:r>
            <a:r>
              <a:rPr lang="en-US" sz="2800" dirty="0"/>
              <a:t>begins with a single master </a:t>
            </a:r>
            <a:r>
              <a:rPr lang="en-US" sz="2800" dirty="0" smtClean="0"/>
              <a:t>process</a:t>
            </a:r>
          </a:p>
          <a:p>
            <a:pPr marL="0" indent="0">
              <a:buFontTx/>
              <a:buNone/>
              <a:defRPr/>
            </a:pPr>
            <a:r>
              <a:rPr lang="en-US" sz="2000" dirty="0"/>
              <a:t> </a:t>
            </a:r>
            <a:r>
              <a:rPr lang="en-US" sz="2000" dirty="0" smtClean="0"/>
              <a:t>     (after initialization of the environment).</a:t>
            </a:r>
          </a:p>
          <a:p>
            <a:pPr>
              <a:defRPr/>
            </a:pPr>
            <a:endParaRPr lang="en-US" sz="2800" dirty="0" smtClean="0"/>
          </a:p>
          <a:p>
            <a:pPr>
              <a:defRPr/>
            </a:pPr>
            <a:r>
              <a:rPr lang="en-US" sz="2800" dirty="0" smtClean="0"/>
              <a:t>One </a:t>
            </a:r>
            <a:r>
              <a:rPr lang="en-US" sz="2800" dirty="0"/>
              <a:t>or more parallel sections </a:t>
            </a:r>
            <a:r>
              <a:rPr lang="en-US" sz="2800" dirty="0" smtClean="0"/>
              <a:t>created </a:t>
            </a:r>
            <a:r>
              <a:rPr lang="en-US" sz="2800" dirty="0"/>
              <a:t>that will use all the processes including the master </a:t>
            </a:r>
            <a:r>
              <a:rPr lang="en-US" sz="2800" dirty="0" smtClean="0"/>
              <a:t>process.</a:t>
            </a:r>
          </a:p>
          <a:p>
            <a:pPr>
              <a:defRPr/>
            </a:pPr>
            <a:endParaRPr lang="en-US" sz="2800" dirty="0" smtClean="0"/>
          </a:p>
          <a:p>
            <a:pPr>
              <a:defRPr/>
            </a:pPr>
            <a:r>
              <a:rPr lang="en-US" sz="2800" dirty="0" smtClean="0"/>
              <a:t>Outside </a:t>
            </a:r>
            <a:r>
              <a:rPr lang="en-US" sz="2800" dirty="0"/>
              <a:t>parallel </a:t>
            </a:r>
            <a:r>
              <a:rPr lang="en-US" sz="2800" dirty="0" smtClean="0"/>
              <a:t>sections only </a:t>
            </a:r>
            <a:r>
              <a:rPr lang="en-US" sz="2800" dirty="0"/>
              <a:t>executed by the master process.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97CCFDA-767E-4D77-B75B-46FB562BAFA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 smtClean="0"/>
          </a:p>
        </p:txBody>
      </p:sp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1414463" y="152400"/>
            <a:ext cx="6569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/>
              <a:t>Suzaku program structure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11113" y="152400"/>
            <a:ext cx="9144000" cy="6781800"/>
          </a:xfrm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1600" b="1" smtClean="0">
                <a:solidFill>
                  <a:srgbClr val="3333CC"/>
                </a:solidFill>
                <a:ea typeface="ＭＳ Ｐゴシック" pitchFamily="34" charset="-128"/>
              </a:rPr>
              <a:t>int main(int argc, char *argv[]) {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1600" b="1" smtClean="0">
                <a:solidFill>
                  <a:srgbClr val="3333CC"/>
                </a:solidFill>
                <a:ea typeface="ＭＳ Ｐゴシック" pitchFamily="34" charset="-128"/>
              </a:rPr>
              <a:t>	int i; 		// All variables declared here are in every process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1600" b="1" smtClean="0">
                <a:solidFill>
                  <a:srgbClr val="3333CC"/>
                </a:solidFill>
                <a:ea typeface="ＭＳ Ｐゴシック" pitchFamily="34" charset="-128"/>
              </a:rPr>
              <a:t>	int P;		// number of processes, set by SZ_Init(P) 	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1600" b="1" smtClean="0">
                <a:solidFill>
                  <a:srgbClr val="3333CC"/>
                </a:solidFill>
                <a:ea typeface="ＭＳ Ｐゴシック" pitchFamily="34" charset="-128"/>
              </a:rPr>
              <a:t>	SZ_Init(P);	// initialize MPI message-passing, sets P to # of processes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1600" b="1" smtClean="0">
                <a:solidFill>
                  <a:srgbClr val="3333CC"/>
                </a:solidFill>
                <a:ea typeface="ＭＳ Ｐゴシック" pitchFamily="34" charset="-128"/>
              </a:rPr>
              <a:t> 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1600" b="1" smtClean="0">
                <a:solidFill>
                  <a:srgbClr val="3333CC"/>
                </a:solidFill>
                <a:ea typeface="ＭＳ Ｐゴシック" pitchFamily="34" charset="-128"/>
              </a:rPr>
              <a:t>	printf("number of tasks = %d\n",T);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1600" b="1" smtClean="0">
                <a:solidFill>
                  <a:srgbClr val="3333CC"/>
                </a:solidFill>
                <a:ea typeface="ＭＳ Ｐゴシック" pitchFamily="34" charset="-128"/>
              </a:rPr>
              <a:t>	printf("number of data items in each task = %d\n",D);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1600" b="1" smtClean="0">
                <a:solidFill>
                  <a:srgbClr val="3333CC"/>
                </a:solidFill>
                <a:ea typeface="ＭＳ Ｐゴシック" pitchFamily="34" charset="-128"/>
              </a:rPr>
              <a:t>	printf("number of data items in each result = %d\n",R);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1600" b="1" smtClean="0">
                <a:solidFill>
                  <a:srgbClr val="3333CC"/>
                </a:solidFill>
                <a:ea typeface="ＭＳ Ｐゴシック" pitchFamily="34" charset="-128"/>
              </a:rPr>
              <a:t> 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1600" b="1" smtClean="0">
                <a:solidFill>
                  <a:srgbClr val="3333CC"/>
                </a:solidFill>
                <a:ea typeface="ＭＳ Ｐゴシック" pitchFamily="34" charset="-128"/>
              </a:rPr>
              <a:t>	initialize();	// create initial data for sequential testing, not used by workpool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1600" b="1" smtClean="0">
                <a:solidFill>
                  <a:srgbClr val="3333CC"/>
                </a:solidFill>
                <a:ea typeface="ＭＳ Ｐゴシック" pitchFamily="34" charset="-128"/>
              </a:rPr>
              <a:t>	compute_seq();	// compute results sequentially and print out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1600" b="1" smtClean="0">
                <a:solidFill>
                  <a:srgbClr val="3333CC"/>
                </a:solidFill>
                <a:ea typeface="ＭＳ Ｐゴシック" pitchFamily="34" charset="-128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1600" b="1" smtClean="0">
                <a:solidFill>
                  <a:srgbClr val="3333CC"/>
                </a:solidFill>
                <a:ea typeface="ＭＳ Ｐゴシック" pitchFamily="34" charset="-128"/>
              </a:rPr>
              <a:t>	SZ_Parallel_begin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1600" b="1" smtClean="0">
                <a:solidFill>
                  <a:srgbClr val="3333CC"/>
                </a:solidFill>
                <a:ea typeface="ＭＳ Ｐゴシック" pitchFamily="34" charset="-128"/>
              </a:rPr>
              <a:t> 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1600" b="1" smtClean="0">
                <a:solidFill>
                  <a:srgbClr val="3333CC"/>
                </a:solidFill>
                <a:ea typeface="ＭＳ Ｐゴシック" pitchFamily="34" charset="-128"/>
              </a:rPr>
              <a:t>		SZ_Workpool(init,diffuse,compute,gather);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1600" b="1" smtClean="0">
                <a:solidFill>
                  <a:srgbClr val="3333CC"/>
                </a:solidFill>
                <a:ea typeface="ＭＳ Ｐゴシック" pitchFamily="34" charset="-128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1600" b="1" smtClean="0">
                <a:solidFill>
                  <a:srgbClr val="3333CC"/>
                </a:solidFill>
                <a:ea typeface="ＭＳ Ｐゴシック" pitchFamily="34" charset="-128"/>
              </a:rPr>
              <a:t>	SZ_Parallel_end;	// end of parallel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1600" b="1" smtClean="0">
                <a:solidFill>
                  <a:srgbClr val="3333CC"/>
                </a:solidFill>
                <a:ea typeface="ＭＳ Ｐゴシック" pitchFamily="34" charset="-128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1600" b="1" smtClean="0">
                <a:solidFill>
                  <a:srgbClr val="3333CC"/>
                </a:solidFill>
                <a:ea typeface="ＭＳ Ｐゴシック" pitchFamily="34" charset="-128"/>
              </a:rPr>
              <a:t>	printf("\nWorkpool results\n"); 	// print out workpool results 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1600" b="1" smtClean="0">
                <a:solidFill>
                  <a:srgbClr val="3333CC"/>
                </a:solidFill>
                <a:ea typeface="ＭＳ Ｐゴシック" pitchFamily="34" charset="-128"/>
              </a:rPr>
              <a:t>	for (i = 0; i &lt; T; i++) {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1600" b="1" smtClean="0">
                <a:solidFill>
                  <a:srgbClr val="3333CC"/>
                </a:solidFill>
                <a:ea typeface="ＭＳ Ｐゴシック" pitchFamily="34" charset="-128"/>
              </a:rPr>
              <a:t>		printf("%5.2f ", workpool_result[i][0]);	// result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1600" b="1" smtClean="0">
                <a:solidFill>
                  <a:srgbClr val="3333CC"/>
                </a:solidFill>
                <a:ea typeface="ＭＳ Ｐゴシック" pitchFamily="34" charset="-128"/>
              </a:rPr>
              <a:t>		printf("%5.2e", workpool_result[i][1]);	// result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1600" b="1" smtClean="0">
                <a:solidFill>
                  <a:srgbClr val="3333CC"/>
                </a:solidFill>
                <a:ea typeface="ＭＳ Ｐゴシック" pitchFamily="34" charset="-128"/>
              </a:rPr>
              <a:t>		printf("\n");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1600" b="1" smtClean="0">
                <a:solidFill>
                  <a:srgbClr val="3333CC"/>
                </a:solidFill>
                <a:ea typeface="ＭＳ Ｐゴシック" pitchFamily="34" charset="-128"/>
              </a:rPr>
              <a:t>	}	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1600" b="1" smtClean="0">
                <a:solidFill>
                  <a:srgbClr val="3333CC"/>
                </a:solidFill>
                <a:ea typeface="ＭＳ Ｐゴシック" pitchFamily="34" charset="-128"/>
              </a:rPr>
              <a:t>	SZ_Finalize(); 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1600" b="1" smtClean="0">
                <a:solidFill>
                  <a:srgbClr val="3333CC"/>
                </a:solidFill>
                <a:ea typeface="ＭＳ Ｐゴシック" pitchFamily="34" charset="-128"/>
              </a:rPr>
              <a:t>	return 0;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1600" b="1" smtClean="0">
                <a:solidFill>
                  <a:srgbClr val="3333CC"/>
                </a:solidFill>
                <a:ea typeface="ＭＳ Ｐゴシック" pitchFamily="34" charset="-128"/>
              </a:rPr>
              <a:t>}</a:t>
            </a:r>
          </a:p>
          <a:p>
            <a:pPr marL="0" indent="0">
              <a:buFontTx/>
              <a:buNone/>
            </a:pP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C787EC9-82E9-421D-8A23-5DDD331512F8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 smtClean="0"/>
          </a:p>
        </p:txBody>
      </p:sp>
    </p:spTree>
    <p:extLst>
      <p:ext uri="{BB962C8B-B14F-4D97-AF65-F5344CB8AC3E}">
        <p14:creationId xmlns:p14="http://schemas.microsoft.com/office/powerpoint/2010/main" val="74408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Sample output</a:t>
            </a: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7EB635D-4FA4-4EFA-9A39-F2DAA3C13C68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 smtClean="0"/>
          </a:p>
        </p:txBody>
      </p:sp>
      <p:pic>
        <p:nvPicPr>
          <p:cNvPr id="2662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8691563" cy="768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332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3200400" cy="6096000"/>
          </a:xfrm>
        </p:spPr>
        <p:txBody>
          <a:bodyPr/>
          <a:lstStyle/>
          <a:p>
            <a:r>
              <a:rPr lang="en-US" altLang="en-US" sz="3200" dirty="0" smtClean="0">
                <a:ea typeface="ＭＳ Ｐゴシック" pitchFamily="34" charset="-128"/>
              </a:rPr>
              <a:t>Sample output with debug </a:t>
            </a:r>
            <a:r>
              <a:rPr lang="en-US" altLang="en-US" sz="3200" dirty="0" smtClean="0">
                <a:ea typeface="ＭＳ Ｐゴシック" pitchFamily="34" charset="-128"/>
              </a:rPr>
              <a:t>messages</a:t>
            </a:r>
            <a:br>
              <a:rPr lang="en-US" altLang="en-US" sz="3200" dirty="0" smtClean="0">
                <a:ea typeface="ＭＳ Ｐゴシック" pitchFamily="34" charset="-128"/>
              </a:rPr>
            </a:br>
            <a:r>
              <a:rPr lang="en-US" altLang="en-US" sz="3200" dirty="0">
                <a:ea typeface="ＭＳ Ｐゴシック" pitchFamily="34" charset="-128"/>
              </a:rPr>
              <a:t/>
            </a:r>
            <a:br>
              <a:rPr lang="en-US" altLang="en-US" sz="3200" dirty="0">
                <a:ea typeface="ＭＳ Ｐゴシック" pitchFamily="34" charset="-128"/>
              </a:rPr>
            </a:br>
            <a:r>
              <a:rPr lang="en-US" altLang="en-US" sz="2800" dirty="0" smtClean="0">
                <a:ea typeface="ＭＳ Ｐゴシック" pitchFamily="34" charset="-128"/>
              </a:rPr>
              <a:t>There is  version of </a:t>
            </a:r>
            <a:r>
              <a:rPr lang="en-US" altLang="en-US" sz="2800" dirty="0" err="1" smtClean="0">
                <a:ea typeface="ＭＳ Ｐゴシック" pitchFamily="34" charset="-128"/>
              </a:rPr>
              <a:t>SZ_Workpool</a:t>
            </a:r>
            <a:r>
              <a:rPr lang="en-US" altLang="en-US" sz="2800" dirty="0" smtClean="0">
                <a:ea typeface="ＭＳ Ｐゴシック" pitchFamily="34" charset="-128"/>
              </a:rPr>
              <a:t> that will print out debug messages.</a:t>
            </a:r>
            <a:endParaRPr lang="en-US" altLang="en-US" sz="2800" dirty="0" smtClean="0">
              <a:ea typeface="ＭＳ Ｐゴシック" pitchFamily="34" charset="-128"/>
            </a:endParaRP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4A52C6E-2F5A-4AA8-AA44-2135B34E750A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 smtClean="0"/>
          </a:p>
        </p:txBody>
      </p:sp>
      <p:pic>
        <p:nvPicPr>
          <p:cNvPr id="2765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-498475"/>
            <a:ext cx="6248400" cy="766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230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ChangeArrowheads="1"/>
          </p:cNvSpPr>
          <p:nvPr/>
        </p:nvSpPr>
        <p:spPr bwMode="auto">
          <a:xfrm>
            <a:off x="-25400" y="793750"/>
            <a:ext cx="549442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 dirty="0"/>
              <a:t>Circle formed within a 2 x 2 </a:t>
            </a:r>
            <a:r>
              <a:rPr lang="en-US" altLang="en-US" sz="2200" dirty="0" smtClean="0"/>
              <a:t>square.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200" dirty="0" smtClean="0"/>
              <a:t>Ratio </a:t>
            </a:r>
            <a:r>
              <a:rPr lang="en-US" altLang="en-US" sz="2200" dirty="0"/>
              <a:t>of area of circle to </a:t>
            </a:r>
            <a:r>
              <a:rPr lang="en-US" altLang="en-US" sz="2200" dirty="0" smtClean="0"/>
              <a:t>square:</a:t>
            </a:r>
            <a:endParaRPr lang="en-US" altLang="en-US" sz="2200" dirty="0"/>
          </a:p>
        </p:txBody>
      </p:sp>
      <p:sp>
        <p:nvSpPr>
          <p:cNvPr id="28675" name="Rectangle 7"/>
          <p:cNvSpPr>
            <a:spLocks noChangeArrowheads="1"/>
          </p:cNvSpPr>
          <p:nvPr/>
        </p:nvSpPr>
        <p:spPr bwMode="auto">
          <a:xfrm>
            <a:off x="74516" y="2842889"/>
            <a:ext cx="528129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 dirty="0"/>
              <a:t>Points within square chosen randomly. </a:t>
            </a:r>
            <a:r>
              <a:rPr lang="en-US" altLang="en-US" sz="2200" dirty="0" smtClean="0"/>
              <a:t>Count how </a:t>
            </a:r>
            <a:r>
              <a:rPr lang="en-US" altLang="en-US" sz="2200" dirty="0"/>
              <a:t>many points </a:t>
            </a:r>
            <a:r>
              <a:rPr lang="en-US" altLang="en-US" sz="2200" dirty="0" smtClean="0"/>
              <a:t>lie </a:t>
            </a:r>
            <a:r>
              <a:rPr lang="en-US" altLang="en-US" sz="2200" dirty="0"/>
              <a:t>within circle.</a:t>
            </a:r>
          </a:p>
        </p:txBody>
      </p:sp>
      <p:sp>
        <p:nvSpPr>
          <p:cNvPr id="28676" name="Rectangle 8"/>
          <p:cNvSpPr>
            <a:spLocks noChangeArrowheads="1"/>
          </p:cNvSpPr>
          <p:nvPr/>
        </p:nvSpPr>
        <p:spPr bwMode="auto">
          <a:xfrm>
            <a:off x="102922" y="3961465"/>
            <a:ext cx="5433984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 dirty="0"/>
              <a:t>Fraction of points within circle will be </a:t>
            </a:r>
            <a:r>
              <a:rPr lang="en-US" altLang="en-US" sz="2200" dirty="0" smtClean="0">
                <a:sym typeface="Symbol"/>
              </a:rPr>
              <a:t>/4</a:t>
            </a:r>
            <a:r>
              <a:rPr lang="en-US" altLang="en-US" sz="2200" dirty="0" smtClean="0"/>
              <a:t>, </a:t>
            </a:r>
            <a:r>
              <a:rPr lang="en-US" altLang="en-US" sz="2200" dirty="0"/>
              <a:t>given sufficient number of randomly selected samples.</a:t>
            </a:r>
          </a:p>
        </p:txBody>
      </p:sp>
      <p:pic>
        <p:nvPicPr>
          <p:cNvPr id="28678" name="Picture 11"/>
          <p:cNvPicPr preferRelativeResize="0">
            <a:picLocks noGrp="1" noChangeArrowheads="1"/>
          </p:cNvPicPr>
          <p:nvPr>
            <p:ph sz="quarter" idx="2"/>
          </p:nvPr>
        </p:nvPicPr>
        <p:blipFill>
          <a:blip r:embed="rId2">
            <a:lum bright="-2000"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563191"/>
            <a:ext cx="3924300" cy="990600"/>
          </a:xfrm>
          <a:noFill/>
        </p:spPr>
      </p:pic>
      <p:sp>
        <p:nvSpPr>
          <p:cNvPr id="28680" name="TextBox 1"/>
          <p:cNvSpPr txBox="1">
            <a:spLocks noChangeArrowheads="1"/>
          </p:cNvSpPr>
          <p:nvPr/>
        </p:nvSpPr>
        <p:spPr bwMode="auto">
          <a:xfrm>
            <a:off x="16968" y="7938"/>
            <a:ext cx="93122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dirty="0"/>
              <a:t>2. Calculate </a:t>
            </a:r>
            <a:r>
              <a:rPr lang="en-US" altLang="en-US" sz="3600" dirty="0">
                <a:latin typeface="Symbol" pitchFamily="18" charset="2"/>
              </a:rPr>
              <a:t>p</a:t>
            </a:r>
            <a:r>
              <a:rPr lang="en-US" altLang="en-US" sz="3600" dirty="0"/>
              <a:t> using the Monte Carlo method</a:t>
            </a:r>
          </a:p>
        </p:txBody>
      </p:sp>
      <p:sp>
        <p:nvSpPr>
          <p:cNvPr id="2868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BDB58C0-048F-4A6A-9AC9-2901590F67BF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 smtClean="0"/>
          </a:p>
        </p:txBody>
      </p:sp>
      <p:sp>
        <p:nvSpPr>
          <p:cNvPr id="3" name="Rectangle 2"/>
          <p:cNvSpPr>
            <a:spLocks noChangeAspect="1"/>
          </p:cNvSpPr>
          <p:nvPr/>
        </p:nvSpPr>
        <p:spPr bwMode="auto">
          <a:xfrm>
            <a:off x="5813249" y="1315063"/>
            <a:ext cx="3200400" cy="3200400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Oval 3"/>
          <p:cNvSpPr>
            <a:spLocks noChangeAspect="1"/>
          </p:cNvSpPr>
          <p:nvPr/>
        </p:nvSpPr>
        <p:spPr bwMode="auto">
          <a:xfrm>
            <a:off x="5813249" y="1315063"/>
            <a:ext cx="3200400" cy="32004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5813249" y="2915263"/>
            <a:ext cx="32004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>
            <a:stCxn id="4" idx="4"/>
          </p:cNvCxnSpPr>
          <p:nvPr/>
        </p:nvCxnSpPr>
        <p:spPr bwMode="auto">
          <a:xfrm flipH="1" flipV="1">
            <a:off x="7405829" y="1331573"/>
            <a:ext cx="7620" cy="318389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flipV="1">
            <a:off x="7405829" y="1881483"/>
            <a:ext cx="1226820" cy="103378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8632649" y="1881483"/>
            <a:ext cx="0" cy="103378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7841145" y="198244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981674" y="248063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 flipH="1">
            <a:off x="8320228" y="2243759"/>
            <a:ext cx="335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060193" y="2167540"/>
            <a:ext cx="1353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Area = 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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58812" y="257871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235355" y="464820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 bwMode="auto">
          <a:xfrm>
            <a:off x="5676900" y="1315063"/>
            <a:ext cx="38100" cy="32004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 flipH="1">
            <a:off x="5813249" y="4691380"/>
            <a:ext cx="32004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336543" y="685800"/>
                <a:ext cx="1883657" cy="5098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smtClean="0"/>
                  <a:t>y</a:t>
                </a:r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1 −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6543" y="685800"/>
                <a:ext cx="1883657" cy="509883"/>
              </a:xfrm>
              <a:prstGeom prst="rect">
                <a:avLst/>
              </a:prstGeom>
              <a:blipFill rotWithShape="1">
                <a:blip r:embed="rId3"/>
                <a:stretch>
                  <a:fillRect l="-5178" b="-277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/>
          <p:cNvCxnSpPr/>
          <p:nvPr/>
        </p:nvCxnSpPr>
        <p:spPr bwMode="auto">
          <a:xfrm flipH="1">
            <a:off x="8381296" y="1195683"/>
            <a:ext cx="251353" cy="46482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3" name="Rectangle 32"/>
          <p:cNvSpPr/>
          <p:nvPr/>
        </p:nvSpPr>
        <p:spPr>
          <a:xfrm>
            <a:off x="102922" y="5119410"/>
            <a:ext cx="890137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en-US" sz="2200" dirty="0"/>
              <a:t>Typically only one quadrant used</a:t>
            </a:r>
            <a:r>
              <a:rPr lang="en-US" altLang="en-US" sz="2200" dirty="0" smtClean="0"/>
              <a:t>. </a:t>
            </a:r>
            <a:r>
              <a:rPr lang="en-US" altLang="en-US" sz="2200" dirty="0"/>
              <a:t>Random pairs of numbers, (</a:t>
            </a:r>
            <a:r>
              <a:rPr lang="en-US" altLang="en-US" sz="2200" i="1" dirty="0" err="1"/>
              <a:t>xr</a:t>
            </a:r>
            <a:r>
              <a:rPr lang="en-US" altLang="en-US" sz="2200" dirty="0" err="1"/>
              <a:t>,</a:t>
            </a:r>
            <a:r>
              <a:rPr lang="en-US" altLang="en-US" sz="2200" i="1" dirty="0" err="1"/>
              <a:t>yr</a:t>
            </a:r>
            <a:r>
              <a:rPr lang="en-US" altLang="en-US" sz="2200" dirty="0"/>
              <a:t>) generated, each between 0 and 1</a:t>
            </a:r>
            <a:r>
              <a:rPr lang="en-US" altLang="en-US" sz="2200" dirty="0" smtClean="0"/>
              <a:t>. </a:t>
            </a:r>
            <a:r>
              <a:rPr lang="en-US" altLang="en-US" sz="2200" dirty="0"/>
              <a:t>Counted as in circle if</a:t>
            </a:r>
          </a:p>
          <a:p>
            <a:pPr>
              <a:spcBef>
                <a:spcPts val="1200"/>
              </a:spcBef>
              <a:buFontTx/>
              <a:buNone/>
            </a:pPr>
            <a:endParaRPr lang="en-US" altLang="en-US" dirty="0"/>
          </a:p>
        </p:txBody>
      </p:sp>
      <p:pic>
        <p:nvPicPr>
          <p:cNvPr id="43" name="Picture 1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8400" y="6050102"/>
            <a:ext cx="3990975" cy="581025"/>
          </a:xfrm>
          <a:noFill/>
        </p:spPr>
      </p:pic>
      <p:cxnSp>
        <p:nvCxnSpPr>
          <p:cNvPr id="36" name="Straight Arrow Connector 35"/>
          <p:cNvCxnSpPr/>
          <p:nvPr/>
        </p:nvCxnSpPr>
        <p:spPr bwMode="auto">
          <a:xfrm>
            <a:off x="4528211" y="991309"/>
            <a:ext cx="1578991" cy="18716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9494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239000" y="64770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D0A173F-0E80-4722-AE3E-F9B66C0057BA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200" smtClean="0"/>
          </a:p>
        </p:txBody>
      </p:sp>
      <p:sp>
        <p:nvSpPr>
          <p:cNvPr id="30723" name="Oval 7"/>
          <p:cNvSpPr>
            <a:spLocks noChangeArrowheads="1"/>
          </p:cNvSpPr>
          <p:nvPr/>
        </p:nvSpPr>
        <p:spPr bwMode="auto">
          <a:xfrm>
            <a:off x="2165349" y="1219200"/>
            <a:ext cx="914400" cy="914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0724" name="Oval 10"/>
          <p:cNvSpPr>
            <a:spLocks noChangeArrowheads="1"/>
          </p:cNvSpPr>
          <p:nvPr/>
        </p:nvSpPr>
        <p:spPr bwMode="auto">
          <a:xfrm>
            <a:off x="7804149" y="1219200"/>
            <a:ext cx="914400" cy="914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cxnSp>
        <p:nvCxnSpPr>
          <p:cNvPr id="30725" name="Straight Connector 12"/>
          <p:cNvCxnSpPr>
            <a:cxnSpLocks noChangeShapeType="1"/>
            <a:endCxn id="30748" idx="2"/>
          </p:cNvCxnSpPr>
          <p:nvPr/>
        </p:nvCxnSpPr>
        <p:spPr bwMode="auto">
          <a:xfrm>
            <a:off x="2622549" y="2114550"/>
            <a:ext cx="2286000" cy="304800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26" name="Straight Connector 15"/>
          <p:cNvCxnSpPr>
            <a:cxnSpLocks noChangeShapeType="1"/>
          </p:cNvCxnSpPr>
          <p:nvPr/>
        </p:nvCxnSpPr>
        <p:spPr bwMode="auto">
          <a:xfrm flipH="1">
            <a:off x="5689599" y="1981200"/>
            <a:ext cx="2247900" cy="285750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27" name="TextBox 21"/>
          <p:cNvSpPr txBox="1">
            <a:spLocks noChangeArrowheads="1"/>
          </p:cNvSpPr>
          <p:nvPr/>
        </p:nvSpPr>
        <p:spPr bwMode="auto">
          <a:xfrm>
            <a:off x="4891087" y="1093788"/>
            <a:ext cx="11096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Slaves</a:t>
            </a:r>
          </a:p>
        </p:txBody>
      </p:sp>
      <p:sp>
        <p:nvSpPr>
          <p:cNvPr id="30728" name="TextBox 23"/>
          <p:cNvSpPr txBox="1">
            <a:spLocks noChangeArrowheads="1"/>
          </p:cNvSpPr>
          <p:nvPr/>
        </p:nvSpPr>
        <p:spPr bwMode="auto">
          <a:xfrm>
            <a:off x="4832349" y="5695950"/>
            <a:ext cx="11255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Master</a:t>
            </a:r>
          </a:p>
        </p:txBody>
      </p:sp>
      <p:grpSp>
        <p:nvGrpSpPr>
          <p:cNvPr id="30733" name="Group 60"/>
          <p:cNvGrpSpPr>
            <a:grpSpLocks/>
          </p:cNvGrpSpPr>
          <p:nvPr/>
        </p:nvGrpSpPr>
        <p:grpSpPr bwMode="auto">
          <a:xfrm>
            <a:off x="4908549" y="4705350"/>
            <a:ext cx="914400" cy="914400"/>
            <a:chOff x="2057400" y="5029200"/>
            <a:chExt cx="914400" cy="914400"/>
          </a:xfrm>
        </p:grpSpPr>
        <p:sp>
          <p:nvSpPr>
            <p:cNvPr id="30748" name="Oval 61"/>
            <p:cNvSpPr>
              <a:spLocks noChangeArrowheads="1"/>
            </p:cNvSpPr>
            <p:nvPr/>
          </p:nvSpPr>
          <p:spPr bwMode="auto">
            <a:xfrm>
              <a:off x="2057400" y="5029200"/>
              <a:ext cx="914400" cy="91440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30749" name="Group 57"/>
            <p:cNvGrpSpPr>
              <a:grpSpLocks/>
            </p:cNvGrpSpPr>
            <p:nvPr/>
          </p:nvGrpSpPr>
          <p:grpSpPr bwMode="auto">
            <a:xfrm>
              <a:off x="2209800" y="5257800"/>
              <a:ext cx="533400" cy="609600"/>
              <a:chOff x="5105400" y="5562600"/>
              <a:chExt cx="533400" cy="609600"/>
            </a:xfrm>
          </p:grpSpPr>
          <p:grpSp>
            <p:nvGrpSpPr>
              <p:cNvPr id="30750" name="Group 40"/>
              <p:cNvGrpSpPr>
                <a:grpSpLocks/>
              </p:cNvGrpSpPr>
              <p:nvPr/>
            </p:nvGrpSpPr>
            <p:grpSpPr bwMode="auto">
              <a:xfrm>
                <a:off x="5105400" y="5562600"/>
                <a:ext cx="457200" cy="304800"/>
                <a:chOff x="2103120" y="3124200"/>
                <a:chExt cx="213360" cy="152400"/>
              </a:xfrm>
            </p:grpSpPr>
            <p:sp>
              <p:nvSpPr>
                <p:cNvPr id="36" name="Arc 35"/>
                <p:cNvSpPr/>
                <p:nvPr/>
              </p:nvSpPr>
              <p:spPr bwMode="auto">
                <a:xfrm>
                  <a:off x="2209800" y="3124200"/>
                  <a:ext cx="106680" cy="152400"/>
                </a:xfrm>
                <a:prstGeom prst="arc">
                  <a:avLst>
                    <a:gd name="adj1" fmla="val 10806119"/>
                    <a:gd name="adj2" fmla="val 0"/>
                  </a:avLst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Arial" pitchFamily="34" charset="0"/>
                  </a:endParaRPr>
                </a:p>
              </p:txBody>
            </p:sp>
            <p:sp>
              <p:nvSpPr>
                <p:cNvPr id="37" name="Arc 36"/>
                <p:cNvSpPr/>
                <p:nvPr/>
              </p:nvSpPr>
              <p:spPr bwMode="auto">
                <a:xfrm flipV="1">
                  <a:off x="2103120" y="3124200"/>
                  <a:ext cx="106680" cy="152400"/>
                </a:xfrm>
                <a:prstGeom prst="arc">
                  <a:avLst>
                    <a:gd name="adj1" fmla="val 10806119"/>
                    <a:gd name="adj2" fmla="val 0"/>
                  </a:avLst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Arial" pitchFamily="34" charset="0"/>
                  </a:endParaRPr>
                </a:p>
              </p:txBody>
            </p:sp>
          </p:grpSp>
          <p:grpSp>
            <p:nvGrpSpPr>
              <p:cNvPr id="30751" name="Group 56"/>
              <p:cNvGrpSpPr>
                <a:grpSpLocks/>
              </p:cNvGrpSpPr>
              <p:nvPr/>
            </p:nvGrpSpPr>
            <p:grpSpPr bwMode="auto">
              <a:xfrm>
                <a:off x="5334000" y="5791200"/>
                <a:ext cx="304800" cy="381000"/>
                <a:chOff x="2743200" y="4953000"/>
                <a:chExt cx="304800" cy="381000"/>
              </a:xfrm>
            </p:grpSpPr>
            <p:cxnSp>
              <p:nvCxnSpPr>
                <p:cNvPr id="30752" name="Straight Connector 65"/>
                <p:cNvCxnSpPr>
                  <a:cxnSpLocks noChangeShapeType="1"/>
                </p:cNvCxnSpPr>
                <p:nvPr/>
              </p:nvCxnSpPr>
              <p:spPr bwMode="auto">
                <a:xfrm>
                  <a:off x="2895600" y="4953000"/>
                  <a:ext cx="0" cy="228600"/>
                </a:xfrm>
                <a:prstGeom prst="line">
                  <a:avLst/>
                </a:prstGeom>
                <a:noFill/>
                <a:ln w="2540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0753" name="Straight Connector 66"/>
                <p:cNvCxnSpPr>
                  <a:cxnSpLocks noChangeShapeType="1"/>
                </p:cNvCxnSpPr>
                <p:nvPr/>
              </p:nvCxnSpPr>
              <p:spPr bwMode="auto">
                <a:xfrm>
                  <a:off x="2743200" y="5181600"/>
                  <a:ext cx="304800" cy="0"/>
                </a:xfrm>
                <a:prstGeom prst="line">
                  <a:avLst/>
                </a:prstGeom>
                <a:noFill/>
                <a:ln w="2540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0754" name="Straight Connector 67"/>
                <p:cNvCxnSpPr>
                  <a:cxnSpLocks noChangeShapeType="1"/>
                </p:cNvCxnSpPr>
                <p:nvPr/>
              </p:nvCxnSpPr>
              <p:spPr bwMode="auto">
                <a:xfrm>
                  <a:off x="2777704" y="5257800"/>
                  <a:ext cx="228600" cy="0"/>
                </a:xfrm>
                <a:prstGeom prst="line">
                  <a:avLst/>
                </a:prstGeom>
                <a:noFill/>
                <a:ln w="2540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0755" name="Straight Connector 68"/>
                <p:cNvCxnSpPr>
                  <a:cxnSpLocks noChangeShapeType="1"/>
                </p:cNvCxnSpPr>
                <p:nvPr/>
              </p:nvCxnSpPr>
              <p:spPr bwMode="auto">
                <a:xfrm>
                  <a:off x="2853904" y="5334000"/>
                  <a:ext cx="91440" cy="0"/>
                </a:xfrm>
                <a:prstGeom prst="line">
                  <a:avLst/>
                </a:prstGeom>
                <a:noFill/>
                <a:ln w="2540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sp>
        <p:nvSpPr>
          <p:cNvPr id="30734" name="Rectangle 37"/>
          <p:cNvSpPr>
            <a:spLocks noChangeArrowheads="1"/>
          </p:cNvSpPr>
          <p:nvPr/>
        </p:nvSpPr>
        <p:spPr bwMode="auto">
          <a:xfrm>
            <a:off x="4232274" y="4452938"/>
            <a:ext cx="103188" cy="109537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0735" name="Rectangle 40"/>
          <p:cNvSpPr>
            <a:spLocks noChangeArrowheads="1"/>
          </p:cNvSpPr>
          <p:nvPr/>
        </p:nvSpPr>
        <p:spPr bwMode="auto">
          <a:xfrm>
            <a:off x="3308349" y="2514600"/>
            <a:ext cx="152400" cy="130175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0736" name="TextBox 41"/>
          <p:cNvSpPr txBox="1">
            <a:spLocks noChangeArrowheads="1"/>
          </p:cNvSpPr>
          <p:nvPr/>
        </p:nvSpPr>
        <p:spPr bwMode="auto">
          <a:xfrm>
            <a:off x="3079749" y="2209800"/>
            <a:ext cx="7778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0000"/>
                </a:solidFill>
              </a:rPr>
              <a:t>inside</a:t>
            </a:r>
          </a:p>
        </p:txBody>
      </p:sp>
      <p:sp>
        <p:nvSpPr>
          <p:cNvPr id="30737" name="TextBox 42"/>
          <p:cNvSpPr txBox="1">
            <a:spLocks noChangeArrowheads="1"/>
          </p:cNvSpPr>
          <p:nvPr/>
        </p:nvSpPr>
        <p:spPr bwMode="auto">
          <a:xfrm>
            <a:off x="3541712" y="4329113"/>
            <a:ext cx="6508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0000"/>
                </a:solidFill>
              </a:rPr>
              <a:t>seed</a:t>
            </a:r>
          </a:p>
        </p:txBody>
      </p:sp>
      <p:cxnSp>
        <p:nvCxnSpPr>
          <p:cNvPr id="30738" name="Straight Connector 12"/>
          <p:cNvCxnSpPr>
            <a:cxnSpLocks noChangeShapeType="1"/>
          </p:cNvCxnSpPr>
          <p:nvPr/>
        </p:nvCxnSpPr>
        <p:spPr bwMode="auto">
          <a:xfrm>
            <a:off x="2774949" y="2114550"/>
            <a:ext cx="2133600" cy="289560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39" name="Straight Connector 15"/>
          <p:cNvCxnSpPr>
            <a:cxnSpLocks noChangeShapeType="1"/>
          </p:cNvCxnSpPr>
          <p:nvPr/>
        </p:nvCxnSpPr>
        <p:spPr bwMode="auto">
          <a:xfrm flipH="1">
            <a:off x="5746749" y="2114550"/>
            <a:ext cx="2209800" cy="280035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40" name="TextBox 49"/>
          <p:cNvSpPr txBox="1">
            <a:spLocks noChangeArrowheads="1"/>
          </p:cNvSpPr>
          <p:nvPr/>
        </p:nvSpPr>
        <p:spPr bwMode="auto">
          <a:xfrm>
            <a:off x="2546349" y="5599113"/>
            <a:ext cx="23622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</a:rPr>
              <a:t>Starting seed for random sequence to each slave</a:t>
            </a:r>
          </a:p>
        </p:txBody>
      </p:sp>
      <p:sp>
        <p:nvSpPr>
          <p:cNvPr id="30741" name="TextBox 50"/>
          <p:cNvSpPr txBox="1">
            <a:spLocks noChangeArrowheads="1"/>
          </p:cNvSpPr>
          <p:nvPr/>
        </p:nvSpPr>
        <p:spPr bwMode="auto">
          <a:xfrm>
            <a:off x="304800" y="2235904"/>
            <a:ext cx="231774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</a:rPr>
              <a:t>Return number of </a:t>
            </a:r>
            <a:r>
              <a:rPr lang="en-US" altLang="en-US" sz="1800" dirty="0" smtClean="0">
                <a:solidFill>
                  <a:srgbClr val="FF0000"/>
                </a:solidFill>
              </a:rPr>
              <a:t>random </a:t>
            </a:r>
            <a:r>
              <a:rPr lang="en-US" altLang="en-US" sz="1800" dirty="0">
                <a:solidFill>
                  <a:srgbClr val="FF0000"/>
                </a:solidFill>
              </a:rPr>
              <a:t>points inside arc of circle</a:t>
            </a:r>
          </a:p>
        </p:txBody>
      </p:sp>
      <p:cxnSp>
        <p:nvCxnSpPr>
          <p:cNvPr id="30742" name="Straight Connector 48"/>
          <p:cNvCxnSpPr>
            <a:cxnSpLocks noChangeShapeType="1"/>
          </p:cNvCxnSpPr>
          <p:nvPr/>
        </p:nvCxnSpPr>
        <p:spPr bwMode="auto">
          <a:xfrm>
            <a:off x="3308349" y="1649413"/>
            <a:ext cx="4114800" cy="0"/>
          </a:xfrm>
          <a:prstGeom prst="line">
            <a:avLst/>
          </a:prstGeom>
          <a:noFill/>
          <a:ln w="25400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43" name="TextBox 45"/>
          <p:cNvSpPr txBox="1">
            <a:spLocks noChangeArrowheads="1"/>
          </p:cNvSpPr>
          <p:nvPr/>
        </p:nvSpPr>
        <p:spPr bwMode="auto">
          <a:xfrm>
            <a:off x="1760538" y="241300"/>
            <a:ext cx="53832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/>
              <a:t>Workpool implementation</a:t>
            </a:r>
          </a:p>
        </p:txBody>
      </p:sp>
      <p:sp>
        <p:nvSpPr>
          <p:cNvPr id="30744" name="TextBox 1"/>
          <p:cNvSpPr txBox="1">
            <a:spLocks noChangeArrowheads="1"/>
          </p:cNvSpPr>
          <p:nvPr/>
        </p:nvSpPr>
        <p:spPr bwMode="auto">
          <a:xfrm>
            <a:off x="2889249" y="5143500"/>
            <a:ext cx="1787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DiffuseData</a:t>
            </a:r>
          </a:p>
        </p:txBody>
      </p:sp>
      <p:sp>
        <p:nvSpPr>
          <p:cNvPr id="30745" name="TextBox 47"/>
          <p:cNvSpPr txBox="1">
            <a:spLocks noChangeArrowheads="1"/>
          </p:cNvSpPr>
          <p:nvPr/>
        </p:nvSpPr>
        <p:spPr bwMode="auto">
          <a:xfrm>
            <a:off x="5875337" y="5137150"/>
            <a:ext cx="17764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GatherData</a:t>
            </a:r>
          </a:p>
        </p:txBody>
      </p:sp>
      <p:sp>
        <p:nvSpPr>
          <p:cNvPr id="30746" name="TextBox 48"/>
          <p:cNvSpPr txBox="1">
            <a:spLocks noChangeArrowheads="1"/>
          </p:cNvSpPr>
          <p:nvPr/>
        </p:nvSpPr>
        <p:spPr bwMode="auto">
          <a:xfrm>
            <a:off x="304800" y="1649413"/>
            <a:ext cx="1435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Compute</a:t>
            </a:r>
          </a:p>
        </p:txBody>
      </p:sp>
      <p:sp>
        <p:nvSpPr>
          <p:cNvPr id="30747" name="TextBox 49"/>
          <p:cNvSpPr txBox="1">
            <a:spLocks noChangeArrowheads="1"/>
          </p:cNvSpPr>
          <p:nvPr/>
        </p:nvSpPr>
        <p:spPr bwMode="auto">
          <a:xfrm>
            <a:off x="6000749" y="5543550"/>
            <a:ext cx="25320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</a:rPr>
              <a:t>Aggregate answers</a:t>
            </a:r>
          </a:p>
        </p:txBody>
      </p:sp>
    </p:spTree>
    <p:extLst>
      <p:ext uri="{BB962C8B-B14F-4D97-AF65-F5344CB8AC3E}">
        <p14:creationId xmlns:p14="http://schemas.microsoft.com/office/powerpoint/2010/main" val="301383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8382000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 altLang="en-US" sz="2400" b="1" smtClean="0">
                <a:ea typeface="ＭＳ Ｐゴシック" pitchFamily="34" charset="-128"/>
              </a:rPr>
              <a:t>Suzaku Monte Carlo Pi program</a:t>
            </a:r>
            <a:endParaRPr lang="en-US" altLang="en-US" sz="2400" smtClean="0">
              <a:ea typeface="ＭＳ Ｐゴシック" pitchFamily="34" charset="-128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500" b="1" smtClean="0">
                <a:ea typeface="ＭＳ Ｐゴシック" pitchFamily="34" charset="-128"/>
              </a:rPr>
              <a:t> </a:t>
            </a:r>
            <a:endParaRPr lang="en-US" altLang="en-US" sz="500" smtClean="0">
              <a:ea typeface="ＭＳ Ｐゴシック" pitchFamily="34" charset="-128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1600" b="1" smtClean="0">
                <a:solidFill>
                  <a:srgbClr val="3333CC"/>
                </a:solidFill>
                <a:ea typeface="ＭＳ Ｐゴシック" pitchFamily="34" charset="-128"/>
              </a:rPr>
              <a:t>// Suzaku Workpool:  Monte Carlo Pi.  B. Wilkinson April 4, 2015</a:t>
            </a:r>
            <a:endParaRPr lang="en-US" altLang="en-US" sz="1600" smtClean="0">
              <a:solidFill>
                <a:srgbClr val="3333CC"/>
              </a:solidFill>
              <a:ea typeface="ＭＳ Ｐゴシック" pitchFamily="34" charset="-128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1600" b="1" smtClean="0">
                <a:solidFill>
                  <a:srgbClr val="3333CC"/>
                </a:solidFill>
                <a:ea typeface="ＭＳ Ｐゴシック" pitchFamily="34" charset="-128"/>
              </a:rPr>
              <a:t>#include &lt;stdio.h&gt;</a:t>
            </a:r>
            <a:endParaRPr lang="en-US" altLang="en-US" sz="1600" smtClean="0">
              <a:solidFill>
                <a:srgbClr val="3333CC"/>
              </a:solidFill>
              <a:ea typeface="ＭＳ Ｐゴシック" pitchFamily="34" charset="-128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1600" b="1" smtClean="0">
                <a:solidFill>
                  <a:srgbClr val="3333CC"/>
                </a:solidFill>
                <a:ea typeface="ＭＳ Ｐゴシック" pitchFamily="34" charset="-128"/>
              </a:rPr>
              <a:t>#include &lt;string.h&gt;</a:t>
            </a:r>
            <a:endParaRPr lang="en-US" altLang="en-US" sz="1600" smtClean="0">
              <a:solidFill>
                <a:srgbClr val="3333CC"/>
              </a:solidFill>
              <a:ea typeface="ＭＳ Ｐゴシック" pitchFamily="34" charset="-128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1600" b="1" smtClean="0">
                <a:solidFill>
                  <a:srgbClr val="3333CC"/>
                </a:solidFill>
                <a:ea typeface="ＭＳ Ｐゴシック" pitchFamily="34" charset="-128"/>
              </a:rPr>
              <a:t>#include &lt;stdlib.h&gt;</a:t>
            </a:r>
            <a:endParaRPr lang="en-US" altLang="en-US" sz="1600" smtClean="0">
              <a:solidFill>
                <a:srgbClr val="3333CC"/>
              </a:solidFill>
              <a:ea typeface="ＭＳ Ｐゴシック" pitchFamily="34" charset="-128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1600" b="1" smtClean="0">
                <a:solidFill>
                  <a:srgbClr val="3333CC"/>
                </a:solidFill>
                <a:ea typeface="ＭＳ Ｐゴシック" pitchFamily="34" charset="-128"/>
              </a:rPr>
              <a:t>#include &lt;time.h&gt;</a:t>
            </a:r>
            <a:endParaRPr lang="en-US" altLang="en-US" sz="1600" smtClean="0">
              <a:solidFill>
                <a:srgbClr val="3333CC"/>
              </a:solidFill>
              <a:ea typeface="ＭＳ Ｐゴシック" pitchFamily="34" charset="-128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1600" b="1" smtClean="0">
                <a:solidFill>
                  <a:srgbClr val="3333CC"/>
                </a:solidFill>
                <a:ea typeface="ＭＳ Ｐゴシック" pitchFamily="34" charset="-128"/>
              </a:rPr>
              <a:t>#include "suzaku.h" </a:t>
            </a:r>
            <a:endParaRPr lang="en-US" altLang="en-US" sz="1600" smtClean="0">
              <a:solidFill>
                <a:srgbClr val="3333CC"/>
              </a:solidFill>
              <a:ea typeface="ＭＳ Ｐゴシック" pitchFamily="34" charset="-128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1600" b="1" smtClean="0">
                <a:solidFill>
                  <a:srgbClr val="3333CC"/>
                </a:solidFill>
                <a:ea typeface="ＭＳ Ｐゴシック" pitchFamily="34" charset="-128"/>
              </a:rPr>
              <a:t>			// required Suzaku constants</a:t>
            </a:r>
            <a:endParaRPr lang="en-US" altLang="en-US" sz="1600" smtClean="0">
              <a:solidFill>
                <a:srgbClr val="3333CC"/>
              </a:solidFill>
              <a:ea typeface="ＭＳ Ｐゴシック" pitchFamily="34" charset="-128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1600" b="1" smtClean="0">
                <a:solidFill>
                  <a:srgbClr val="3333CC"/>
                </a:solidFill>
                <a:ea typeface="ＭＳ Ｐゴシック" pitchFamily="34" charset="-128"/>
              </a:rPr>
              <a:t>#define T 100		// number of tasks, max = INT_MAX - 1</a:t>
            </a:r>
            <a:endParaRPr lang="en-US" altLang="en-US" sz="1600" smtClean="0">
              <a:solidFill>
                <a:srgbClr val="3333CC"/>
              </a:solidFill>
              <a:ea typeface="ＭＳ Ｐゴシック" pitchFamily="34" charset="-128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1600" b="1" smtClean="0">
                <a:solidFill>
                  <a:srgbClr val="3333CC"/>
                </a:solidFill>
                <a:ea typeface="ＭＳ Ｐゴシック" pitchFamily="34" charset="-128"/>
              </a:rPr>
              <a:t>#define D 1		// number of data items in each task, doubles only</a:t>
            </a:r>
            <a:endParaRPr lang="en-US" altLang="en-US" sz="1600" smtClean="0">
              <a:solidFill>
                <a:srgbClr val="3333CC"/>
              </a:solidFill>
              <a:ea typeface="ＭＳ Ｐゴシック" pitchFamily="34" charset="-128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1600" b="1" smtClean="0">
                <a:solidFill>
                  <a:srgbClr val="3333CC"/>
                </a:solidFill>
                <a:ea typeface="ＭＳ Ｐゴシック" pitchFamily="34" charset="-128"/>
              </a:rPr>
              <a:t>#define R 1		// number of data items in result of each task, doubles only</a:t>
            </a:r>
            <a:endParaRPr lang="en-US" altLang="en-US" sz="1600" smtClean="0">
              <a:solidFill>
                <a:srgbClr val="3333CC"/>
              </a:solidFill>
              <a:ea typeface="ＭＳ Ｐゴシック" pitchFamily="34" charset="-128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1600" b="1" smtClean="0">
                <a:solidFill>
                  <a:srgbClr val="3333CC"/>
                </a:solidFill>
                <a:ea typeface="ＭＳ Ｐゴシック" pitchFamily="34" charset="-128"/>
              </a:rPr>
              <a:t> </a:t>
            </a:r>
            <a:endParaRPr lang="en-US" altLang="en-US" sz="1600" smtClean="0">
              <a:solidFill>
                <a:srgbClr val="3333CC"/>
              </a:solidFill>
              <a:ea typeface="ＭＳ Ｐゴシック" pitchFamily="34" charset="-128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1600" b="1" smtClean="0">
                <a:solidFill>
                  <a:srgbClr val="3333CC"/>
                </a:solidFill>
                <a:ea typeface="ＭＳ Ｐゴシック" pitchFamily="34" charset="-128"/>
              </a:rPr>
              <a:t>#define S 1000000		// constant used in computation</a:t>
            </a:r>
            <a:r>
              <a:rPr lang="en-US" altLang="en-US" sz="1600" smtClean="0">
                <a:solidFill>
                  <a:srgbClr val="3333CC"/>
                </a:solidFill>
                <a:ea typeface="ＭＳ Ｐゴシック" pitchFamily="34" charset="-128"/>
              </a:rPr>
              <a:t>, </a:t>
            </a:r>
            <a:r>
              <a:rPr lang="en-US" altLang="en-US" sz="1600" b="1" smtClean="0">
                <a:solidFill>
                  <a:srgbClr val="3333CC"/>
                </a:solidFill>
                <a:ea typeface="ＭＳ Ｐゴシック" pitchFamily="34" charset="-128"/>
              </a:rPr>
              <a:t>sample pts done in a slave</a:t>
            </a:r>
            <a:endParaRPr lang="en-US" altLang="en-US" sz="1600" smtClean="0">
              <a:solidFill>
                <a:srgbClr val="3333CC"/>
              </a:solidFill>
              <a:ea typeface="ＭＳ Ｐゴシック" pitchFamily="34" charset="-128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1600" b="1" smtClean="0">
                <a:solidFill>
                  <a:srgbClr val="3333CC"/>
                </a:solidFill>
                <a:ea typeface="ＭＳ Ｐゴシック" pitchFamily="34" charset="-128"/>
              </a:rPr>
              <a:t> </a:t>
            </a:r>
            <a:endParaRPr lang="en-US" altLang="en-US" sz="1600" smtClean="0">
              <a:solidFill>
                <a:srgbClr val="3333CC"/>
              </a:solidFill>
              <a:ea typeface="ＭＳ Ｐゴシック" pitchFamily="34" charset="-128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1600" b="1" smtClean="0">
                <a:solidFill>
                  <a:srgbClr val="3333CC"/>
                </a:solidFill>
                <a:ea typeface="ＭＳ Ｐゴシック" pitchFamily="34" charset="-128"/>
              </a:rPr>
              <a:t>double total = 0;		// // gobal variable</a:t>
            </a:r>
            <a:r>
              <a:rPr lang="en-US" altLang="en-US" sz="1600" smtClean="0">
                <a:solidFill>
                  <a:srgbClr val="3333CC"/>
                </a:solidFill>
                <a:ea typeface="ＭＳ Ｐゴシック" pitchFamily="34" charset="-128"/>
              </a:rPr>
              <a:t>, </a:t>
            </a:r>
            <a:r>
              <a:rPr lang="en-US" altLang="en-US" sz="1600" b="1" smtClean="0">
                <a:solidFill>
                  <a:srgbClr val="3333CC"/>
                </a:solidFill>
                <a:ea typeface="ＭＳ Ｐゴシック" pitchFamily="34" charset="-128"/>
              </a:rPr>
              <a:t>final result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sz="1600" smtClean="0">
              <a:solidFill>
                <a:srgbClr val="3333CC"/>
              </a:solidFill>
              <a:ea typeface="ＭＳ Ｐゴシック" pitchFamily="34" charset="-128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1600" b="1" smtClean="0">
                <a:solidFill>
                  <a:srgbClr val="3333CC"/>
                </a:solidFill>
                <a:ea typeface="ＭＳ Ｐゴシック" pitchFamily="34" charset="-128"/>
              </a:rPr>
              <a:t>void init(int *tasks, int *data_items, int *result_items)  {</a:t>
            </a:r>
            <a:endParaRPr lang="en-US" altLang="en-US" sz="1600" smtClean="0">
              <a:solidFill>
                <a:srgbClr val="3333CC"/>
              </a:solidFill>
              <a:ea typeface="ＭＳ Ｐゴシック" pitchFamily="34" charset="-128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1600" b="1" smtClean="0">
                <a:solidFill>
                  <a:srgbClr val="3333CC"/>
                </a:solidFill>
                <a:ea typeface="ＭＳ Ｐゴシック" pitchFamily="34" charset="-128"/>
              </a:rPr>
              <a:t>	*tasks = T;</a:t>
            </a:r>
            <a:endParaRPr lang="en-US" altLang="en-US" sz="1600" smtClean="0">
              <a:solidFill>
                <a:srgbClr val="3333CC"/>
              </a:solidFill>
              <a:ea typeface="ＭＳ Ｐゴシック" pitchFamily="34" charset="-128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1600" b="1" smtClean="0">
                <a:solidFill>
                  <a:srgbClr val="3333CC"/>
                </a:solidFill>
                <a:ea typeface="ＭＳ Ｐゴシック" pitchFamily="34" charset="-128"/>
              </a:rPr>
              <a:t>	*data_items = D;</a:t>
            </a:r>
            <a:endParaRPr lang="en-US" altLang="en-US" sz="1600" smtClean="0">
              <a:solidFill>
                <a:srgbClr val="3333CC"/>
              </a:solidFill>
              <a:ea typeface="ＭＳ Ｐゴシック" pitchFamily="34" charset="-128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1600" b="1" smtClean="0">
                <a:solidFill>
                  <a:srgbClr val="3333CC"/>
                </a:solidFill>
                <a:ea typeface="ＭＳ Ｐゴシック" pitchFamily="34" charset="-128"/>
              </a:rPr>
              <a:t>	*result_items = R;</a:t>
            </a:r>
            <a:endParaRPr lang="en-US" altLang="en-US" sz="1600" smtClean="0">
              <a:solidFill>
                <a:srgbClr val="3333CC"/>
              </a:solidFill>
              <a:ea typeface="ＭＳ Ｐゴシック" pitchFamily="34" charset="-128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1600" b="1" smtClean="0">
                <a:solidFill>
                  <a:srgbClr val="3333CC"/>
                </a:solidFill>
                <a:ea typeface="ＭＳ Ｐゴシック" pitchFamily="34" charset="-128"/>
              </a:rPr>
              <a:t>	return; </a:t>
            </a:r>
            <a:endParaRPr lang="en-US" altLang="en-US" sz="1600" smtClean="0">
              <a:solidFill>
                <a:srgbClr val="3333CC"/>
              </a:solidFill>
              <a:ea typeface="ＭＳ Ｐゴシック" pitchFamily="34" charset="-128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1600" b="1" smtClean="0">
                <a:solidFill>
                  <a:srgbClr val="3333CC"/>
                </a:solidFill>
                <a:ea typeface="ＭＳ Ｐゴシック" pitchFamily="34" charset="-128"/>
              </a:rPr>
              <a:t>}</a:t>
            </a:r>
            <a:endParaRPr lang="en-US" altLang="en-US" sz="1600" smtClean="0">
              <a:solidFill>
                <a:srgbClr val="3333CC"/>
              </a:solidFill>
              <a:ea typeface="ＭＳ Ｐゴシック" pitchFamily="34" charset="-128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1600" b="1" smtClean="0">
                <a:solidFill>
                  <a:srgbClr val="3333CC"/>
                </a:solidFill>
                <a:ea typeface="ＭＳ Ｐゴシック" pitchFamily="34" charset="-128"/>
              </a:rPr>
              <a:t> </a:t>
            </a:r>
            <a:endParaRPr lang="en-US" altLang="en-US" sz="1600" smtClean="0">
              <a:solidFill>
                <a:srgbClr val="3333CC"/>
              </a:solidFill>
              <a:ea typeface="ＭＳ Ｐゴシック" pitchFamily="34" charset="-128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1600" b="1" smtClean="0">
                <a:solidFill>
                  <a:srgbClr val="3333CC"/>
                </a:solidFill>
                <a:ea typeface="ＭＳ Ｐゴシック" pitchFamily="34" charset="-128"/>
              </a:rPr>
              <a:t>void diffuse(int *taskID,double output[D]) {// taskID not used in computation</a:t>
            </a:r>
            <a:endParaRPr lang="en-US" altLang="en-US" sz="1600" smtClean="0">
              <a:solidFill>
                <a:srgbClr val="3333CC"/>
              </a:solidFill>
              <a:ea typeface="ＭＳ Ｐゴシック" pitchFamily="34" charset="-128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1600" b="1" smtClean="0">
                <a:solidFill>
                  <a:srgbClr val="3333CC"/>
                </a:solidFill>
                <a:ea typeface="ＭＳ Ｐゴシック" pitchFamily="34" charset="-128"/>
              </a:rPr>
              <a:t>	static int temp = 0;		// only initialized first time function called</a:t>
            </a:r>
            <a:endParaRPr lang="en-US" altLang="en-US" sz="1600" smtClean="0">
              <a:solidFill>
                <a:srgbClr val="3333CC"/>
              </a:solidFill>
              <a:ea typeface="ＭＳ Ｐゴシック" pitchFamily="34" charset="-128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1600" b="1" smtClean="0">
                <a:solidFill>
                  <a:srgbClr val="3333CC"/>
                </a:solidFill>
                <a:ea typeface="ＭＳ Ｐゴシック" pitchFamily="34" charset="-128"/>
              </a:rPr>
              <a:t>	output[0] = ++temp;	// set seed to consecutive data value</a:t>
            </a:r>
            <a:endParaRPr lang="en-US" altLang="en-US" sz="1600" smtClean="0">
              <a:solidFill>
                <a:srgbClr val="3333CC"/>
              </a:solidFill>
              <a:ea typeface="ＭＳ Ｐゴシック" pitchFamily="34" charset="-128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1600" b="1" smtClean="0">
                <a:solidFill>
                  <a:srgbClr val="3333CC"/>
                </a:solidFill>
                <a:ea typeface="ＭＳ Ｐゴシック" pitchFamily="34" charset="-128"/>
              </a:rPr>
              <a:t>}</a:t>
            </a:r>
            <a:endParaRPr lang="en-US" altLang="en-US" sz="1600" smtClean="0">
              <a:solidFill>
                <a:srgbClr val="3333CC"/>
              </a:solidFill>
              <a:ea typeface="ＭＳ Ｐゴシック" pitchFamily="34" charset="-128"/>
            </a:endParaRP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AA33193-755C-4931-B68A-57F7A894B964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 smtClean="0"/>
          </a:p>
        </p:txBody>
      </p:sp>
    </p:spTree>
    <p:extLst>
      <p:ext uri="{BB962C8B-B14F-4D97-AF65-F5344CB8AC3E}">
        <p14:creationId xmlns:p14="http://schemas.microsoft.com/office/powerpoint/2010/main" val="346096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839200" cy="6705600"/>
          </a:xfrm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1800" b="1" smtClean="0">
                <a:solidFill>
                  <a:srgbClr val="3333CC"/>
                </a:solidFill>
                <a:ea typeface="ＭＳ Ｐゴシック" pitchFamily="34" charset="-128"/>
              </a:rPr>
              <a:t>void compute(int taskID, double input[D], double output[R]) {</a:t>
            </a:r>
            <a:endParaRPr lang="en-US" altLang="en-US" sz="1800" smtClean="0">
              <a:solidFill>
                <a:srgbClr val="3333CC"/>
              </a:solidFill>
              <a:ea typeface="ＭＳ Ｐゴシック" pitchFamily="34" charset="-128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1800" b="1" smtClean="0">
                <a:solidFill>
                  <a:srgbClr val="3333CC"/>
                </a:solidFill>
                <a:ea typeface="ＭＳ Ｐゴシック" pitchFamily="34" charset="-128"/>
              </a:rPr>
              <a:t>	int i;</a:t>
            </a:r>
            <a:endParaRPr lang="en-US" altLang="en-US" sz="1800" smtClean="0">
              <a:solidFill>
                <a:srgbClr val="3333CC"/>
              </a:solidFill>
              <a:ea typeface="ＭＳ Ｐゴシック" pitchFamily="34" charset="-128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1800" b="1" smtClean="0">
                <a:solidFill>
                  <a:srgbClr val="3333CC"/>
                </a:solidFill>
                <a:ea typeface="ＭＳ Ｐゴシック" pitchFamily="34" charset="-128"/>
              </a:rPr>
              <a:t>	double x, y;	</a:t>
            </a:r>
            <a:endParaRPr lang="en-US" altLang="en-US" sz="1800" smtClean="0">
              <a:solidFill>
                <a:srgbClr val="3333CC"/>
              </a:solidFill>
              <a:ea typeface="ＭＳ Ｐゴシック" pitchFamily="34" charset="-128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1800" b="1" smtClean="0">
                <a:solidFill>
                  <a:srgbClr val="3333CC"/>
                </a:solidFill>
                <a:ea typeface="ＭＳ Ｐゴシック" pitchFamily="34" charset="-128"/>
              </a:rPr>
              <a:t>	double inside = 0;</a:t>
            </a:r>
            <a:endParaRPr lang="en-US" altLang="en-US" sz="1800" smtClean="0">
              <a:solidFill>
                <a:srgbClr val="3333CC"/>
              </a:solidFill>
              <a:ea typeface="ＭＳ Ｐゴシック" pitchFamily="34" charset="-128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1800" b="1" smtClean="0">
                <a:solidFill>
                  <a:srgbClr val="3333CC"/>
                </a:solidFill>
                <a:ea typeface="ＭＳ Ｐゴシック" pitchFamily="34" charset="-128"/>
              </a:rPr>
              <a:t>	srand(input[0]);	// initialize random number generator</a:t>
            </a:r>
            <a:endParaRPr lang="en-US" altLang="en-US" sz="1800" smtClean="0">
              <a:solidFill>
                <a:srgbClr val="3333CC"/>
              </a:solidFill>
              <a:ea typeface="ＭＳ Ｐゴシック" pitchFamily="34" charset="-128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1800" b="1" smtClean="0">
                <a:solidFill>
                  <a:srgbClr val="3333CC"/>
                </a:solidFill>
                <a:ea typeface="ＭＳ Ｐゴシック" pitchFamily="34" charset="-128"/>
              </a:rPr>
              <a:t>	for (i = 0; i &lt; S; i++) {</a:t>
            </a:r>
            <a:endParaRPr lang="en-US" altLang="en-US" sz="1800" smtClean="0">
              <a:solidFill>
                <a:srgbClr val="3333CC"/>
              </a:solidFill>
              <a:ea typeface="ＭＳ Ｐゴシック" pitchFamily="34" charset="-128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1800" b="1" smtClean="0">
                <a:solidFill>
                  <a:srgbClr val="3333CC"/>
                </a:solidFill>
                <a:ea typeface="ＭＳ Ｐゴシック" pitchFamily="34" charset="-128"/>
              </a:rPr>
              <a:t>		x = rand() / (double) RAND_MAX;</a:t>
            </a:r>
            <a:endParaRPr lang="en-US" altLang="en-US" sz="1800" smtClean="0">
              <a:solidFill>
                <a:srgbClr val="3333CC"/>
              </a:solidFill>
              <a:ea typeface="ＭＳ Ｐゴシック" pitchFamily="34" charset="-128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1800" b="1" smtClean="0">
                <a:solidFill>
                  <a:srgbClr val="3333CC"/>
                </a:solidFill>
                <a:ea typeface="ＭＳ Ｐゴシック" pitchFamily="34" charset="-128"/>
              </a:rPr>
              <a:t>		y = rand() / (double) RAND_MAX;</a:t>
            </a:r>
            <a:endParaRPr lang="en-US" altLang="en-US" sz="1800" smtClean="0">
              <a:solidFill>
                <a:srgbClr val="3333CC"/>
              </a:solidFill>
              <a:ea typeface="ＭＳ Ｐゴシック" pitchFamily="34" charset="-128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1800" b="1" smtClean="0">
                <a:solidFill>
                  <a:srgbClr val="3333CC"/>
                </a:solidFill>
                <a:ea typeface="ＭＳ Ｐゴシック" pitchFamily="34" charset="-128"/>
              </a:rPr>
              <a:t>		if ( (x * x + y * y) &lt;= 1.0 ) inside++;</a:t>
            </a:r>
            <a:endParaRPr lang="en-US" altLang="en-US" sz="1800" smtClean="0">
              <a:solidFill>
                <a:srgbClr val="3333CC"/>
              </a:solidFill>
              <a:ea typeface="ＭＳ Ｐゴシック" pitchFamily="34" charset="-128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1800" b="1" smtClean="0">
                <a:solidFill>
                  <a:srgbClr val="3333CC"/>
                </a:solidFill>
                <a:ea typeface="ＭＳ Ｐゴシック" pitchFamily="34" charset="-128"/>
              </a:rPr>
              <a:t>	}</a:t>
            </a:r>
            <a:endParaRPr lang="en-US" altLang="en-US" sz="1800" smtClean="0">
              <a:solidFill>
                <a:srgbClr val="3333CC"/>
              </a:solidFill>
              <a:ea typeface="ＭＳ Ｐゴシック" pitchFamily="34" charset="-128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1800" b="1" smtClean="0">
                <a:solidFill>
                  <a:srgbClr val="3333CC"/>
                </a:solidFill>
                <a:ea typeface="ＭＳ Ｐゴシック" pitchFamily="34" charset="-128"/>
              </a:rPr>
              <a:t>	output[0] = inside;</a:t>
            </a:r>
            <a:endParaRPr lang="en-US" altLang="en-US" sz="1800" smtClean="0">
              <a:solidFill>
                <a:srgbClr val="3333CC"/>
              </a:solidFill>
              <a:ea typeface="ＭＳ Ｐゴシック" pitchFamily="34" charset="-128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1800" b="1" smtClean="0">
                <a:solidFill>
                  <a:srgbClr val="3333CC"/>
                </a:solidFill>
                <a:ea typeface="ＭＳ Ｐゴシック" pitchFamily="34" charset="-128"/>
              </a:rPr>
              <a:t>	return;</a:t>
            </a:r>
            <a:endParaRPr lang="en-US" altLang="en-US" sz="1800" smtClean="0">
              <a:solidFill>
                <a:srgbClr val="3333CC"/>
              </a:solidFill>
              <a:ea typeface="ＭＳ Ｐゴシック" pitchFamily="34" charset="-128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1800" b="1" smtClean="0">
                <a:solidFill>
                  <a:srgbClr val="3333CC"/>
                </a:solidFill>
                <a:ea typeface="ＭＳ Ｐゴシック" pitchFamily="34" charset="-128"/>
              </a:rPr>
              <a:t>}</a:t>
            </a:r>
            <a:endParaRPr lang="en-US" altLang="en-US" sz="1800" smtClean="0">
              <a:solidFill>
                <a:srgbClr val="3333CC"/>
              </a:solidFill>
              <a:ea typeface="ＭＳ Ｐゴシック" pitchFamily="34" charset="-128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1800" b="1" smtClean="0">
                <a:solidFill>
                  <a:srgbClr val="3333CC"/>
                </a:solidFill>
                <a:ea typeface="ＭＳ Ｐゴシック" pitchFamily="34" charset="-128"/>
              </a:rPr>
              <a:t>void gather(int taskID, double input[R]) {</a:t>
            </a:r>
            <a:endParaRPr lang="en-US" altLang="en-US" sz="1800" smtClean="0">
              <a:solidFill>
                <a:srgbClr val="3333CC"/>
              </a:solidFill>
              <a:ea typeface="ＭＳ Ｐゴシック" pitchFamily="34" charset="-128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1800" b="1" smtClean="0">
                <a:solidFill>
                  <a:srgbClr val="3333CC"/>
                </a:solidFill>
                <a:ea typeface="ＭＳ Ｐゴシック" pitchFamily="34" charset="-128"/>
              </a:rPr>
              <a:t>	total += input[0];			// aggregate answer</a:t>
            </a:r>
            <a:endParaRPr lang="en-US" altLang="en-US" sz="1800" smtClean="0">
              <a:solidFill>
                <a:srgbClr val="3333CC"/>
              </a:solidFill>
              <a:ea typeface="ＭＳ Ｐゴシック" pitchFamily="34" charset="-128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1800" b="1" smtClean="0">
                <a:solidFill>
                  <a:srgbClr val="3333CC"/>
                </a:solidFill>
                <a:ea typeface="ＭＳ Ｐゴシック" pitchFamily="34" charset="-128"/>
              </a:rPr>
              <a:t>}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sz="1800" b="1" smtClean="0">
              <a:solidFill>
                <a:srgbClr val="3333CC"/>
              </a:solidFill>
              <a:ea typeface="ＭＳ Ｐゴシック" pitchFamily="34" charset="-128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1800" b="1" smtClean="0">
                <a:solidFill>
                  <a:srgbClr val="3333CC"/>
                </a:solidFill>
                <a:ea typeface="ＭＳ Ｐゴシック" pitchFamily="34" charset="-128"/>
              </a:rPr>
              <a:t>double get_pi() {    // additional routines used in this application</a:t>
            </a:r>
            <a:endParaRPr lang="en-US" altLang="en-US" sz="1800" smtClean="0">
              <a:solidFill>
                <a:srgbClr val="3333CC"/>
              </a:solidFill>
              <a:ea typeface="ＭＳ Ｐゴシック" pitchFamily="34" charset="-128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1800" b="1" smtClean="0">
                <a:solidFill>
                  <a:srgbClr val="3333CC"/>
                </a:solidFill>
                <a:ea typeface="ＭＳ Ｐゴシック" pitchFamily="34" charset="-128"/>
              </a:rPr>
              <a:t>	double pi;</a:t>
            </a:r>
            <a:endParaRPr lang="en-US" altLang="en-US" sz="1800" smtClean="0">
              <a:solidFill>
                <a:srgbClr val="3333CC"/>
              </a:solidFill>
              <a:ea typeface="ＭＳ Ｐゴシック" pitchFamily="34" charset="-128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1800" b="1" smtClean="0">
                <a:solidFill>
                  <a:srgbClr val="3333CC"/>
                </a:solidFill>
                <a:ea typeface="ＭＳ Ｐゴシック" pitchFamily="34" charset="-128"/>
              </a:rPr>
              <a:t>	pi = 4 * total / (S*T);</a:t>
            </a:r>
            <a:endParaRPr lang="en-US" altLang="en-US" sz="1800" smtClean="0">
              <a:solidFill>
                <a:srgbClr val="3333CC"/>
              </a:solidFill>
              <a:ea typeface="ＭＳ Ｐゴシック" pitchFamily="34" charset="-128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1800" b="1" smtClean="0">
                <a:solidFill>
                  <a:srgbClr val="3333CC"/>
                </a:solidFill>
                <a:ea typeface="ＭＳ Ｐゴシック" pitchFamily="34" charset="-128"/>
              </a:rPr>
              <a:t>	printf("\nWorkpool results, Pi = %f\n",pi);	// results </a:t>
            </a:r>
            <a:endParaRPr lang="en-US" altLang="en-US" sz="1800" smtClean="0">
              <a:solidFill>
                <a:srgbClr val="3333CC"/>
              </a:solidFill>
              <a:ea typeface="ＭＳ Ｐゴシック" pitchFamily="34" charset="-128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1800" b="1" smtClean="0">
                <a:solidFill>
                  <a:srgbClr val="3333CC"/>
                </a:solidFill>
                <a:ea typeface="ＭＳ Ｐゴシック" pitchFamily="34" charset="-128"/>
              </a:rPr>
              <a:t>}</a:t>
            </a:r>
            <a:endParaRPr lang="en-US" altLang="en-US" sz="1800" smtClean="0">
              <a:solidFill>
                <a:srgbClr val="3333CC"/>
              </a:solidFill>
              <a:ea typeface="ＭＳ Ｐゴシック" pitchFamily="34" charset="-128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sz="2000" smtClean="0">
              <a:solidFill>
                <a:srgbClr val="3333CC"/>
              </a:solidFill>
              <a:ea typeface="ＭＳ Ｐゴシック" pitchFamily="34" charset="-128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sz="2000" smtClean="0">
              <a:solidFill>
                <a:srgbClr val="3333CC"/>
              </a:solidFill>
              <a:ea typeface="ＭＳ Ｐゴシック" pitchFamily="34" charset="-128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F0F49D8-0BEB-4B92-824C-6243907F331F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 smtClean="0"/>
          </a:p>
        </p:txBody>
      </p:sp>
    </p:spTree>
    <p:extLst>
      <p:ext uri="{BB962C8B-B14F-4D97-AF65-F5344CB8AC3E}">
        <p14:creationId xmlns:p14="http://schemas.microsoft.com/office/powerpoint/2010/main" val="254806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342438" cy="7239000"/>
          </a:xfrm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  <a:tabLst>
                <a:tab pos="457200" algn="l"/>
                <a:tab pos="914400" algn="l"/>
                <a:tab pos="1371600" algn="l"/>
                <a:tab pos="1771650" algn="l"/>
              </a:tabLst>
            </a:pPr>
            <a:r>
              <a:rPr lang="en-US" altLang="en-US" sz="1800" b="1" dirty="0" err="1" smtClean="0">
                <a:solidFill>
                  <a:srgbClr val="3333CC"/>
                </a:solidFill>
                <a:ea typeface="ＭＳ Ｐゴシック" pitchFamily="34" charset="-128"/>
              </a:rPr>
              <a:t>int</a:t>
            </a:r>
            <a:r>
              <a:rPr lang="en-US" altLang="en-US" sz="1800" b="1" dirty="0" smtClean="0">
                <a:solidFill>
                  <a:srgbClr val="3333CC"/>
                </a:solidFill>
                <a:ea typeface="ＭＳ Ｐゴシック" pitchFamily="34" charset="-128"/>
              </a:rPr>
              <a:t> main(</a:t>
            </a:r>
            <a:r>
              <a:rPr lang="en-US" altLang="en-US" sz="1800" b="1" dirty="0" err="1" smtClean="0">
                <a:solidFill>
                  <a:srgbClr val="3333CC"/>
                </a:solidFill>
                <a:ea typeface="ＭＳ Ｐゴシック" pitchFamily="34" charset="-128"/>
              </a:rPr>
              <a:t>int</a:t>
            </a:r>
            <a:r>
              <a:rPr lang="en-US" altLang="en-US" sz="1800" b="1" dirty="0" smtClean="0">
                <a:solidFill>
                  <a:srgbClr val="3333CC"/>
                </a:solidFill>
                <a:ea typeface="ＭＳ Ｐゴシック" pitchFamily="34" charset="-128"/>
              </a:rPr>
              <a:t> </a:t>
            </a:r>
            <a:r>
              <a:rPr lang="en-US" altLang="en-US" sz="1800" b="1" dirty="0" err="1" smtClean="0">
                <a:solidFill>
                  <a:srgbClr val="3333CC"/>
                </a:solidFill>
                <a:ea typeface="ＭＳ Ｐゴシック" pitchFamily="34" charset="-128"/>
              </a:rPr>
              <a:t>argc</a:t>
            </a:r>
            <a:r>
              <a:rPr lang="en-US" altLang="en-US" sz="1800" b="1" dirty="0" smtClean="0">
                <a:solidFill>
                  <a:srgbClr val="3333CC"/>
                </a:solidFill>
                <a:ea typeface="ＭＳ Ｐゴシック" pitchFamily="34" charset="-128"/>
              </a:rPr>
              <a:t>, char *</a:t>
            </a:r>
            <a:r>
              <a:rPr lang="en-US" altLang="en-US" sz="1800" b="1" dirty="0" err="1" smtClean="0">
                <a:solidFill>
                  <a:srgbClr val="3333CC"/>
                </a:solidFill>
                <a:ea typeface="ＭＳ Ｐゴシック" pitchFamily="34" charset="-128"/>
              </a:rPr>
              <a:t>argv</a:t>
            </a:r>
            <a:r>
              <a:rPr lang="en-US" altLang="en-US" sz="1800" b="1" dirty="0" smtClean="0">
                <a:solidFill>
                  <a:srgbClr val="3333CC"/>
                </a:solidFill>
                <a:ea typeface="ＭＳ Ｐゴシック" pitchFamily="34" charset="-128"/>
              </a:rPr>
              <a:t>[]) {</a:t>
            </a:r>
            <a:endParaRPr lang="en-US" altLang="en-US" sz="1800" dirty="0" smtClean="0">
              <a:solidFill>
                <a:srgbClr val="3333CC"/>
              </a:solidFill>
              <a:ea typeface="ＭＳ Ｐゴシック" pitchFamily="34" charset="-128"/>
            </a:endParaRPr>
          </a:p>
          <a:p>
            <a:pPr marL="0" indent="0">
              <a:spcBef>
                <a:spcPct val="0"/>
              </a:spcBef>
              <a:buFontTx/>
              <a:buNone/>
              <a:tabLst>
                <a:tab pos="457200" algn="l"/>
                <a:tab pos="914400" algn="l"/>
                <a:tab pos="1371600" algn="l"/>
                <a:tab pos="1771650" algn="l"/>
              </a:tabLst>
            </a:pPr>
            <a:r>
              <a:rPr lang="en-US" altLang="en-US" sz="1800" b="1" dirty="0" smtClean="0">
                <a:solidFill>
                  <a:srgbClr val="3333CC"/>
                </a:solidFill>
                <a:ea typeface="ＭＳ Ｐゴシック" pitchFamily="34" charset="-128"/>
              </a:rPr>
              <a:t>	</a:t>
            </a:r>
            <a:r>
              <a:rPr lang="en-US" altLang="en-US" sz="1800" b="1" dirty="0" err="1" smtClean="0">
                <a:solidFill>
                  <a:srgbClr val="3333CC"/>
                </a:solidFill>
                <a:ea typeface="ＭＳ Ｐゴシック" pitchFamily="34" charset="-128"/>
              </a:rPr>
              <a:t>int</a:t>
            </a:r>
            <a:r>
              <a:rPr lang="en-US" altLang="en-US" sz="1800" b="1" dirty="0" smtClean="0">
                <a:solidFill>
                  <a:srgbClr val="3333CC"/>
                </a:solidFill>
                <a:ea typeface="ＭＳ Ｐゴシック" pitchFamily="34" charset="-128"/>
              </a:rPr>
              <a:t> </a:t>
            </a:r>
            <a:r>
              <a:rPr lang="en-US" altLang="en-US" sz="1800" b="1" dirty="0" err="1" smtClean="0">
                <a:solidFill>
                  <a:srgbClr val="3333CC"/>
                </a:solidFill>
                <a:ea typeface="ＭＳ Ｐゴシック" pitchFamily="34" charset="-128"/>
              </a:rPr>
              <a:t>i</a:t>
            </a:r>
            <a:r>
              <a:rPr lang="en-US" altLang="en-US" sz="1800" b="1" dirty="0" smtClean="0">
                <a:solidFill>
                  <a:srgbClr val="3333CC"/>
                </a:solidFill>
                <a:ea typeface="ＭＳ Ｐゴシック" pitchFamily="34" charset="-128"/>
              </a:rPr>
              <a:t>; 		</a:t>
            </a:r>
            <a:r>
              <a:rPr lang="en-US" altLang="en-US" sz="1800" b="1" dirty="0" smtClean="0">
                <a:solidFill>
                  <a:srgbClr val="3333CC"/>
                </a:solidFill>
                <a:ea typeface="ＭＳ Ｐゴシック" pitchFamily="34" charset="-128"/>
              </a:rPr>
              <a:t>			// </a:t>
            </a:r>
            <a:r>
              <a:rPr lang="en-US" altLang="en-US" sz="1800" b="1" dirty="0" smtClean="0">
                <a:solidFill>
                  <a:srgbClr val="3333CC"/>
                </a:solidFill>
                <a:ea typeface="ＭＳ Ｐゴシック" pitchFamily="34" charset="-128"/>
              </a:rPr>
              <a:t>All variables declared here are in every process</a:t>
            </a:r>
            <a:endParaRPr lang="en-US" altLang="en-US" sz="1800" dirty="0" smtClean="0">
              <a:solidFill>
                <a:srgbClr val="3333CC"/>
              </a:solidFill>
              <a:ea typeface="ＭＳ Ｐゴシック" pitchFamily="34" charset="-128"/>
            </a:endParaRPr>
          </a:p>
          <a:p>
            <a:pPr marL="0" indent="0">
              <a:spcBef>
                <a:spcPct val="0"/>
              </a:spcBef>
              <a:buFontTx/>
              <a:buNone/>
              <a:tabLst>
                <a:tab pos="457200" algn="l"/>
                <a:tab pos="914400" algn="l"/>
                <a:tab pos="1371600" algn="l"/>
                <a:tab pos="1771650" algn="l"/>
              </a:tabLst>
            </a:pPr>
            <a:r>
              <a:rPr lang="en-US" altLang="en-US" sz="1800" b="1" dirty="0" smtClean="0">
                <a:solidFill>
                  <a:srgbClr val="3333CC"/>
                </a:solidFill>
                <a:ea typeface="ＭＳ Ｐゴシック" pitchFamily="34" charset="-128"/>
              </a:rPr>
              <a:t>	</a:t>
            </a:r>
            <a:r>
              <a:rPr lang="en-US" altLang="en-US" sz="1800" b="1" dirty="0" err="1" smtClean="0">
                <a:solidFill>
                  <a:srgbClr val="3333CC"/>
                </a:solidFill>
                <a:ea typeface="ＭＳ Ｐゴシック" pitchFamily="34" charset="-128"/>
              </a:rPr>
              <a:t>int</a:t>
            </a:r>
            <a:r>
              <a:rPr lang="en-US" altLang="en-US" sz="1800" b="1" dirty="0" smtClean="0">
                <a:solidFill>
                  <a:srgbClr val="3333CC"/>
                </a:solidFill>
                <a:ea typeface="ＭＳ Ｐゴシック" pitchFamily="34" charset="-128"/>
              </a:rPr>
              <a:t> P;			</a:t>
            </a:r>
            <a:r>
              <a:rPr lang="en-US" altLang="en-US" sz="1800" b="1" dirty="0" smtClean="0">
                <a:solidFill>
                  <a:srgbClr val="3333CC"/>
                </a:solidFill>
                <a:ea typeface="ＭＳ Ｐゴシック" pitchFamily="34" charset="-128"/>
              </a:rPr>
              <a:t>		// </a:t>
            </a:r>
            <a:r>
              <a:rPr lang="en-US" altLang="en-US" sz="1800" b="1" dirty="0" smtClean="0">
                <a:solidFill>
                  <a:srgbClr val="3333CC"/>
                </a:solidFill>
                <a:ea typeface="ＭＳ Ｐゴシック" pitchFamily="34" charset="-128"/>
              </a:rPr>
              <a:t>number of processes, set by </a:t>
            </a:r>
            <a:r>
              <a:rPr lang="en-US" altLang="en-US" sz="1800" b="1" dirty="0" err="1" smtClean="0">
                <a:solidFill>
                  <a:srgbClr val="3333CC"/>
                </a:solidFill>
                <a:ea typeface="ＭＳ Ｐゴシック" pitchFamily="34" charset="-128"/>
              </a:rPr>
              <a:t>SZ_Init</a:t>
            </a:r>
            <a:r>
              <a:rPr lang="en-US" altLang="en-US" sz="1800" b="1" dirty="0" smtClean="0">
                <a:solidFill>
                  <a:srgbClr val="3333CC"/>
                </a:solidFill>
                <a:ea typeface="ＭＳ Ｐゴシック" pitchFamily="34" charset="-128"/>
              </a:rPr>
              <a:t>(P) 		</a:t>
            </a:r>
            <a:endParaRPr lang="en-US" altLang="en-US" sz="1800" dirty="0" smtClean="0">
              <a:solidFill>
                <a:srgbClr val="3333CC"/>
              </a:solidFill>
              <a:ea typeface="ＭＳ Ｐゴシック" pitchFamily="34" charset="-128"/>
            </a:endParaRPr>
          </a:p>
          <a:p>
            <a:pPr marL="0" indent="0">
              <a:spcBef>
                <a:spcPct val="0"/>
              </a:spcBef>
              <a:buFontTx/>
              <a:buNone/>
              <a:tabLst>
                <a:tab pos="457200" algn="l"/>
                <a:tab pos="914400" algn="l"/>
                <a:tab pos="1371600" algn="l"/>
                <a:tab pos="1771650" algn="l"/>
              </a:tabLst>
            </a:pPr>
            <a:r>
              <a:rPr lang="en-US" altLang="en-US" sz="1800" b="1" dirty="0" smtClean="0">
                <a:solidFill>
                  <a:srgbClr val="3333CC"/>
                </a:solidFill>
                <a:ea typeface="ＭＳ Ｐゴシック" pitchFamily="34" charset="-128"/>
              </a:rPr>
              <a:t>	</a:t>
            </a:r>
            <a:r>
              <a:rPr lang="en-US" altLang="en-US" sz="1800" b="1" dirty="0" smtClean="0">
                <a:solidFill>
                  <a:srgbClr val="3333CC"/>
                </a:solidFill>
                <a:ea typeface="ＭＳ Ｐゴシック" pitchFamily="34" charset="-128"/>
              </a:rPr>
              <a:t>double time1</a:t>
            </a:r>
            <a:r>
              <a:rPr lang="en-US" altLang="en-US" sz="1800" b="1" dirty="0" smtClean="0">
                <a:solidFill>
                  <a:srgbClr val="3333CC"/>
                </a:solidFill>
                <a:ea typeface="ＭＳ Ｐゴシック" pitchFamily="34" charset="-128"/>
              </a:rPr>
              <a:t>, time2; </a:t>
            </a:r>
            <a:r>
              <a:rPr lang="en-US" altLang="en-US" sz="1800" b="1" dirty="0" smtClean="0">
                <a:solidFill>
                  <a:srgbClr val="3333CC"/>
                </a:solidFill>
                <a:ea typeface="ＭＳ Ｐゴシック" pitchFamily="34" charset="-128"/>
              </a:rPr>
              <a:t>		// </a:t>
            </a:r>
            <a:r>
              <a:rPr lang="en-US" altLang="en-US" sz="1800" b="1" dirty="0" smtClean="0">
                <a:solidFill>
                  <a:srgbClr val="3333CC"/>
                </a:solidFill>
                <a:ea typeface="ＭＳ Ｐゴシック" pitchFamily="34" charset="-128"/>
              </a:rPr>
              <a:t>use clock for timing		</a:t>
            </a:r>
            <a:endParaRPr lang="en-US" altLang="en-US" sz="1800" dirty="0" smtClean="0">
              <a:solidFill>
                <a:srgbClr val="3333CC"/>
              </a:solidFill>
              <a:ea typeface="ＭＳ Ｐゴシック" pitchFamily="34" charset="-128"/>
            </a:endParaRPr>
          </a:p>
          <a:p>
            <a:pPr marL="0" indent="0">
              <a:spcBef>
                <a:spcPct val="0"/>
              </a:spcBef>
              <a:buFontTx/>
              <a:buNone/>
              <a:tabLst>
                <a:tab pos="457200" algn="l"/>
                <a:tab pos="914400" algn="l"/>
                <a:tab pos="1371600" algn="l"/>
                <a:tab pos="1771650" algn="l"/>
              </a:tabLst>
            </a:pPr>
            <a:r>
              <a:rPr lang="en-US" altLang="en-US" sz="1800" b="1" dirty="0" smtClean="0">
                <a:solidFill>
                  <a:srgbClr val="3333CC"/>
                </a:solidFill>
                <a:ea typeface="ＭＳ Ｐゴシック" pitchFamily="34" charset="-128"/>
              </a:rPr>
              <a:t> </a:t>
            </a:r>
            <a:endParaRPr lang="en-US" altLang="en-US" sz="1800" dirty="0" smtClean="0">
              <a:solidFill>
                <a:srgbClr val="3333CC"/>
              </a:solidFill>
              <a:ea typeface="ＭＳ Ｐゴシック" pitchFamily="34" charset="-128"/>
            </a:endParaRPr>
          </a:p>
          <a:p>
            <a:pPr marL="0" indent="0">
              <a:spcBef>
                <a:spcPct val="0"/>
              </a:spcBef>
              <a:buFontTx/>
              <a:buNone/>
              <a:tabLst>
                <a:tab pos="457200" algn="l"/>
                <a:tab pos="914400" algn="l"/>
                <a:tab pos="1371600" algn="l"/>
                <a:tab pos="1771650" algn="l"/>
              </a:tabLst>
            </a:pPr>
            <a:r>
              <a:rPr lang="en-US" altLang="en-US" sz="1800" b="1" dirty="0" smtClean="0">
                <a:solidFill>
                  <a:srgbClr val="3333CC"/>
                </a:solidFill>
                <a:ea typeface="ＭＳ Ｐゴシック" pitchFamily="34" charset="-128"/>
              </a:rPr>
              <a:t>	</a:t>
            </a:r>
            <a:r>
              <a:rPr lang="en-US" altLang="en-US" sz="1800" b="1" dirty="0" err="1" smtClean="0">
                <a:solidFill>
                  <a:srgbClr val="3333CC"/>
                </a:solidFill>
                <a:ea typeface="ＭＳ Ｐゴシック" pitchFamily="34" charset="-128"/>
              </a:rPr>
              <a:t>SZ_Init</a:t>
            </a:r>
            <a:r>
              <a:rPr lang="en-US" altLang="en-US" sz="1800" b="1" dirty="0" smtClean="0">
                <a:solidFill>
                  <a:srgbClr val="3333CC"/>
                </a:solidFill>
                <a:ea typeface="ＭＳ Ｐゴシック" pitchFamily="34" charset="-128"/>
              </a:rPr>
              <a:t>(P);		</a:t>
            </a:r>
            <a:r>
              <a:rPr lang="en-US" altLang="en-US" sz="1800" b="1" dirty="0" smtClean="0">
                <a:solidFill>
                  <a:srgbClr val="3333CC"/>
                </a:solidFill>
                <a:ea typeface="ＭＳ Ｐゴシック" pitchFamily="34" charset="-128"/>
              </a:rPr>
              <a:t>	// </a:t>
            </a:r>
            <a:r>
              <a:rPr lang="en-US" altLang="en-US" sz="1800" b="1" dirty="0" smtClean="0">
                <a:solidFill>
                  <a:srgbClr val="3333CC"/>
                </a:solidFill>
                <a:ea typeface="ＭＳ Ｐゴシック" pitchFamily="34" charset="-128"/>
              </a:rPr>
              <a:t>initialize MPI environment, sets P to number of </a:t>
            </a:r>
            <a:r>
              <a:rPr lang="en-US" altLang="en-US" sz="1800" b="1" dirty="0" err="1" smtClean="0">
                <a:solidFill>
                  <a:srgbClr val="3333CC"/>
                </a:solidFill>
                <a:ea typeface="ＭＳ Ｐゴシック" pitchFamily="34" charset="-128"/>
              </a:rPr>
              <a:t>procs</a:t>
            </a:r>
            <a:endParaRPr lang="en-US" altLang="en-US" sz="1800" dirty="0" smtClean="0">
              <a:solidFill>
                <a:srgbClr val="3333CC"/>
              </a:solidFill>
              <a:ea typeface="ＭＳ Ｐゴシック" pitchFamily="34" charset="-128"/>
            </a:endParaRPr>
          </a:p>
          <a:p>
            <a:pPr marL="0" indent="0">
              <a:spcBef>
                <a:spcPct val="0"/>
              </a:spcBef>
              <a:buFontTx/>
              <a:buNone/>
              <a:tabLst>
                <a:tab pos="457200" algn="l"/>
                <a:tab pos="914400" algn="l"/>
                <a:tab pos="1371600" algn="l"/>
                <a:tab pos="1771650" algn="l"/>
              </a:tabLst>
            </a:pPr>
            <a:r>
              <a:rPr lang="en-US" altLang="en-US" sz="1800" b="1" dirty="0" smtClean="0">
                <a:solidFill>
                  <a:srgbClr val="3333CC"/>
                </a:solidFill>
                <a:ea typeface="ＭＳ Ｐゴシック" pitchFamily="34" charset="-128"/>
              </a:rPr>
              <a:t> </a:t>
            </a:r>
            <a:endParaRPr lang="en-US" altLang="en-US" sz="1800" dirty="0" smtClean="0">
              <a:solidFill>
                <a:srgbClr val="3333CC"/>
              </a:solidFill>
              <a:ea typeface="ＭＳ Ｐゴシック" pitchFamily="34" charset="-128"/>
            </a:endParaRPr>
          </a:p>
          <a:p>
            <a:pPr marL="0" indent="0">
              <a:spcBef>
                <a:spcPct val="0"/>
              </a:spcBef>
              <a:buFontTx/>
              <a:buNone/>
              <a:tabLst>
                <a:tab pos="457200" algn="l"/>
                <a:tab pos="914400" algn="l"/>
                <a:tab pos="1371600" algn="l"/>
                <a:tab pos="1771650" algn="l"/>
              </a:tabLst>
            </a:pPr>
            <a:r>
              <a:rPr lang="en-US" altLang="en-US" sz="1800" b="1" dirty="0" smtClean="0">
                <a:solidFill>
                  <a:srgbClr val="3333CC"/>
                </a:solidFill>
                <a:ea typeface="ＭＳ Ｐゴシック" pitchFamily="34" charset="-128"/>
              </a:rPr>
              <a:t>	</a:t>
            </a:r>
            <a:r>
              <a:rPr lang="en-US" altLang="en-US" sz="1800" b="1" dirty="0" err="1" smtClean="0">
                <a:solidFill>
                  <a:srgbClr val="3333CC"/>
                </a:solidFill>
                <a:ea typeface="ＭＳ Ｐゴシック" pitchFamily="34" charset="-128"/>
              </a:rPr>
              <a:t>printf</a:t>
            </a:r>
            <a:r>
              <a:rPr lang="en-US" altLang="en-US" sz="1800" b="1" dirty="0" smtClean="0">
                <a:solidFill>
                  <a:srgbClr val="3333CC"/>
                </a:solidFill>
                <a:ea typeface="ＭＳ Ｐゴシック" pitchFamily="34" charset="-128"/>
              </a:rPr>
              <a:t>("number of tasks = %d\</a:t>
            </a:r>
            <a:r>
              <a:rPr lang="en-US" altLang="en-US" sz="1800" b="1" dirty="0" err="1" smtClean="0">
                <a:solidFill>
                  <a:srgbClr val="3333CC"/>
                </a:solidFill>
                <a:ea typeface="ＭＳ Ｐゴシック" pitchFamily="34" charset="-128"/>
              </a:rPr>
              <a:t>n",T</a:t>
            </a:r>
            <a:r>
              <a:rPr lang="en-US" altLang="en-US" sz="1800" b="1" dirty="0" smtClean="0">
                <a:solidFill>
                  <a:srgbClr val="3333CC"/>
                </a:solidFill>
                <a:ea typeface="ＭＳ Ｐゴシック" pitchFamily="34" charset="-128"/>
              </a:rPr>
              <a:t>);</a:t>
            </a:r>
            <a:endParaRPr lang="en-US" altLang="en-US" sz="1800" dirty="0" smtClean="0">
              <a:solidFill>
                <a:srgbClr val="3333CC"/>
              </a:solidFill>
              <a:ea typeface="ＭＳ Ｐゴシック" pitchFamily="34" charset="-128"/>
            </a:endParaRPr>
          </a:p>
          <a:p>
            <a:pPr marL="0" indent="0">
              <a:spcBef>
                <a:spcPct val="0"/>
              </a:spcBef>
              <a:buFontTx/>
              <a:buNone/>
              <a:tabLst>
                <a:tab pos="457200" algn="l"/>
                <a:tab pos="914400" algn="l"/>
                <a:tab pos="1371600" algn="l"/>
                <a:tab pos="1771650" algn="l"/>
              </a:tabLst>
            </a:pPr>
            <a:r>
              <a:rPr lang="en-US" altLang="en-US" sz="1800" b="1" dirty="0" smtClean="0">
                <a:solidFill>
                  <a:srgbClr val="3333CC"/>
                </a:solidFill>
                <a:ea typeface="ＭＳ Ｐゴシック" pitchFamily="34" charset="-128"/>
              </a:rPr>
              <a:t>	</a:t>
            </a:r>
            <a:r>
              <a:rPr lang="en-US" altLang="en-US" sz="1800" b="1" dirty="0" err="1" smtClean="0">
                <a:solidFill>
                  <a:srgbClr val="3333CC"/>
                </a:solidFill>
                <a:ea typeface="ＭＳ Ｐゴシック" pitchFamily="34" charset="-128"/>
              </a:rPr>
              <a:t>printf</a:t>
            </a:r>
            <a:r>
              <a:rPr lang="en-US" altLang="en-US" sz="1800" b="1" dirty="0" smtClean="0">
                <a:solidFill>
                  <a:srgbClr val="3333CC"/>
                </a:solidFill>
                <a:ea typeface="ＭＳ Ｐゴシック" pitchFamily="34" charset="-128"/>
              </a:rPr>
              <a:t>("number of samples done in slave per task = %d\</a:t>
            </a:r>
            <a:r>
              <a:rPr lang="en-US" altLang="en-US" sz="1800" b="1" dirty="0" err="1" smtClean="0">
                <a:solidFill>
                  <a:srgbClr val="3333CC"/>
                </a:solidFill>
                <a:ea typeface="ＭＳ Ｐゴシック" pitchFamily="34" charset="-128"/>
              </a:rPr>
              <a:t>n",S</a:t>
            </a:r>
            <a:r>
              <a:rPr lang="en-US" altLang="en-US" sz="1800" b="1" dirty="0" smtClean="0">
                <a:solidFill>
                  <a:srgbClr val="3333CC"/>
                </a:solidFill>
                <a:ea typeface="ＭＳ Ｐゴシック" pitchFamily="34" charset="-128"/>
              </a:rPr>
              <a:t>);</a:t>
            </a:r>
            <a:endParaRPr lang="en-US" altLang="en-US" sz="1800" dirty="0" smtClean="0">
              <a:solidFill>
                <a:srgbClr val="3333CC"/>
              </a:solidFill>
              <a:ea typeface="ＭＳ Ｐゴシック" pitchFamily="34" charset="-128"/>
            </a:endParaRPr>
          </a:p>
          <a:p>
            <a:pPr marL="0" indent="0">
              <a:spcBef>
                <a:spcPct val="0"/>
              </a:spcBef>
              <a:buFontTx/>
              <a:buNone/>
              <a:tabLst>
                <a:tab pos="457200" algn="l"/>
                <a:tab pos="914400" algn="l"/>
                <a:tab pos="1371600" algn="l"/>
                <a:tab pos="1771650" algn="l"/>
              </a:tabLst>
            </a:pPr>
            <a:r>
              <a:rPr lang="en-US" altLang="en-US" sz="1800" b="1" dirty="0" smtClean="0">
                <a:solidFill>
                  <a:srgbClr val="3333CC"/>
                </a:solidFill>
                <a:ea typeface="ＭＳ Ｐゴシック" pitchFamily="34" charset="-128"/>
              </a:rPr>
              <a:t> </a:t>
            </a:r>
            <a:endParaRPr lang="en-US" altLang="en-US" sz="1800" dirty="0" smtClean="0">
              <a:solidFill>
                <a:srgbClr val="3333CC"/>
              </a:solidFill>
              <a:ea typeface="ＭＳ Ｐゴシック" pitchFamily="34" charset="-128"/>
            </a:endParaRPr>
          </a:p>
          <a:p>
            <a:pPr marL="0" indent="0">
              <a:spcBef>
                <a:spcPct val="0"/>
              </a:spcBef>
              <a:buFontTx/>
              <a:buNone/>
              <a:tabLst>
                <a:tab pos="457200" algn="l"/>
                <a:tab pos="914400" algn="l"/>
                <a:tab pos="1371600" algn="l"/>
                <a:tab pos="1771650" algn="l"/>
              </a:tabLst>
            </a:pPr>
            <a:r>
              <a:rPr lang="en-US" altLang="en-US" sz="1800" b="1" dirty="0" smtClean="0">
                <a:solidFill>
                  <a:srgbClr val="3333CC"/>
                </a:solidFill>
                <a:ea typeface="ＭＳ Ｐゴシック" pitchFamily="34" charset="-128"/>
              </a:rPr>
              <a:t>	time1 = </a:t>
            </a:r>
            <a:r>
              <a:rPr lang="en-US" altLang="en-US" sz="1800" b="1" dirty="0" err="1" smtClean="0">
                <a:solidFill>
                  <a:srgbClr val="3333CC"/>
                </a:solidFill>
                <a:ea typeface="ＭＳ Ｐゴシック" pitchFamily="34" charset="-128"/>
              </a:rPr>
              <a:t>SZ_Wtime</a:t>
            </a:r>
            <a:r>
              <a:rPr lang="en-US" altLang="en-US" sz="1800" b="1" dirty="0" smtClean="0">
                <a:solidFill>
                  <a:srgbClr val="3333CC"/>
                </a:solidFill>
                <a:ea typeface="ＭＳ Ｐゴシック" pitchFamily="34" charset="-128"/>
              </a:rPr>
              <a:t>(); </a:t>
            </a:r>
            <a:r>
              <a:rPr lang="en-US" altLang="en-US" sz="1800" b="1" dirty="0" smtClean="0">
                <a:solidFill>
                  <a:srgbClr val="3333CC"/>
                </a:solidFill>
                <a:ea typeface="ＭＳ Ｐゴシック" pitchFamily="34" charset="-128"/>
              </a:rPr>
              <a:t>	// record time stamp</a:t>
            </a:r>
            <a:endParaRPr lang="en-US" altLang="en-US" sz="1800" dirty="0" smtClean="0">
              <a:solidFill>
                <a:srgbClr val="3333CC"/>
              </a:solidFill>
              <a:ea typeface="ＭＳ Ｐゴシック" pitchFamily="34" charset="-128"/>
            </a:endParaRPr>
          </a:p>
          <a:p>
            <a:pPr marL="0" indent="0">
              <a:spcBef>
                <a:spcPct val="0"/>
              </a:spcBef>
              <a:buFontTx/>
              <a:buNone/>
              <a:tabLst>
                <a:tab pos="457200" algn="l"/>
                <a:tab pos="914400" algn="l"/>
                <a:tab pos="1371600" algn="l"/>
                <a:tab pos="1771650" algn="l"/>
              </a:tabLst>
            </a:pPr>
            <a:r>
              <a:rPr lang="en-US" altLang="en-US" sz="1800" b="1" dirty="0" smtClean="0">
                <a:solidFill>
                  <a:srgbClr val="3333CC"/>
                </a:solidFill>
                <a:ea typeface="ＭＳ Ｐゴシック" pitchFamily="34" charset="-128"/>
              </a:rPr>
              <a:t>	</a:t>
            </a:r>
            <a:r>
              <a:rPr lang="en-US" altLang="en-US" sz="1800" b="1" dirty="0" err="1" smtClean="0">
                <a:solidFill>
                  <a:srgbClr val="3333CC"/>
                </a:solidFill>
                <a:ea typeface="ＭＳ Ｐゴシック" pitchFamily="34" charset="-128"/>
              </a:rPr>
              <a:t>SZ_Parallel_begin</a:t>
            </a:r>
            <a:r>
              <a:rPr lang="en-US" altLang="en-US" sz="1800" b="1" dirty="0" smtClean="0">
                <a:solidFill>
                  <a:srgbClr val="3333CC"/>
                </a:solidFill>
                <a:ea typeface="ＭＳ Ｐゴシック" pitchFamily="34" charset="-128"/>
              </a:rPr>
              <a:t>	// start of parallel section</a:t>
            </a:r>
            <a:endParaRPr lang="en-US" altLang="en-US" sz="1800" dirty="0" smtClean="0">
              <a:solidFill>
                <a:srgbClr val="3333CC"/>
              </a:solidFill>
              <a:ea typeface="ＭＳ Ｐゴシック" pitchFamily="34" charset="-128"/>
            </a:endParaRPr>
          </a:p>
          <a:p>
            <a:pPr marL="0" indent="0">
              <a:spcBef>
                <a:spcPct val="0"/>
              </a:spcBef>
              <a:buFontTx/>
              <a:buNone/>
              <a:tabLst>
                <a:tab pos="457200" algn="l"/>
                <a:tab pos="914400" algn="l"/>
                <a:tab pos="1371600" algn="l"/>
                <a:tab pos="1771650" algn="l"/>
              </a:tabLst>
            </a:pPr>
            <a:r>
              <a:rPr lang="en-US" altLang="en-US" sz="1800" b="1" dirty="0" smtClean="0">
                <a:solidFill>
                  <a:srgbClr val="3333CC"/>
                </a:solidFill>
                <a:ea typeface="ＭＳ Ｐゴシック" pitchFamily="34" charset="-128"/>
              </a:rPr>
              <a:t> </a:t>
            </a:r>
            <a:endParaRPr lang="en-US" altLang="en-US" sz="1800" dirty="0" smtClean="0">
              <a:solidFill>
                <a:srgbClr val="3333CC"/>
              </a:solidFill>
              <a:ea typeface="ＭＳ Ｐゴシック" pitchFamily="34" charset="-128"/>
            </a:endParaRPr>
          </a:p>
          <a:p>
            <a:pPr marL="0" indent="0">
              <a:spcBef>
                <a:spcPct val="0"/>
              </a:spcBef>
              <a:buFontTx/>
              <a:buNone/>
              <a:tabLst>
                <a:tab pos="457200" algn="l"/>
                <a:tab pos="914400" algn="l"/>
                <a:tab pos="1371600" algn="l"/>
                <a:tab pos="1771650" algn="l"/>
              </a:tabLst>
            </a:pPr>
            <a:r>
              <a:rPr lang="en-US" altLang="en-US" sz="1800" b="1" dirty="0" smtClean="0">
                <a:solidFill>
                  <a:srgbClr val="3333CC"/>
                </a:solidFill>
                <a:ea typeface="ＭＳ Ｐゴシック" pitchFamily="34" charset="-128"/>
              </a:rPr>
              <a:t>		</a:t>
            </a:r>
            <a:r>
              <a:rPr lang="en-US" altLang="en-US" sz="1800" b="1" dirty="0" err="1" smtClean="0">
                <a:solidFill>
                  <a:srgbClr val="3333CC"/>
                </a:solidFill>
                <a:ea typeface="ＭＳ Ｐゴシック" pitchFamily="34" charset="-128"/>
              </a:rPr>
              <a:t>SZ_Workpool</a:t>
            </a:r>
            <a:r>
              <a:rPr lang="en-US" altLang="en-US" sz="1800" b="1" dirty="0" smtClean="0">
                <a:solidFill>
                  <a:srgbClr val="3333CC"/>
                </a:solidFill>
                <a:ea typeface="ＭＳ Ｐゴシック" pitchFamily="34" charset="-128"/>
              </a:rPr>
              <a:t>(</a:t>
            </a:r>
            <a:r>
              <a:rPr lang="en-US" altLang="en-US" sz="1800" b="1" dirty="0" err="1" smtClean="0">
                <a:solidFill>
                  <a:srgbClr val="3333CC"/>
                </a:solidFill>
                <a:ea typeface="ＭＳ Ｐゴシック" pitchFamily="34" charset="-128"/>
              </a:rPr>
              <a:t>init,diffuse,compute,gather</a:t>
            </a:r>
            <a:r>
              <a:rPr lang="en-US" altLang="en-US" sz="1800" b="1" dirty="0" smtClean="0">
                <a:solidFill>
                  <a:srgbClr val="3333CC"/>
                </a:solidFill>
                <a:ea typeface="ＭＳ Ｐゴシック" pitchFamily="34" charset="-128"/>
              </a:rPr>
              <a:t>);</a:t>
            </a:r>
            <a:endParaRPr lang="en-US" altLang="en-US" sz="1800" dirty="0" smtClean="0">
              <a:solidFill>
                <a:srgbClr val="3333CC"/>
              </a:solidFill>
              <a:ea typeface="ＭＳ Ｐゴシック" pitchFamily="34" charset="-128"/>
            </a:endParaRPr>
          </a:p>
          <a:p>
            <a:pPr marL="0" indent="0">
              <a:spcBef>
                <a:spcPct val="0"/>
              </a:spcBef>
              <a:buFontTx/>
              <a:buNone/>
              <a:tabLst>
                <a:tab pos="457200" algn="l"/>
                <a:tab pos="914400" algn="l"/>
                <a:tab pos="1371600" algn="l"/>
                <a:tab pos="1771650" algn="l"/>
              </a:tabLst>
            </a:pPr>
            <a:r>
              <a:rPr lang="en-US" altLang="en-US" sz="1800" b="1" dirty="0" smtClean="0">
                <a:solidFill>
                  <a:srgbClr val="3333CC"/>
                </a:solidFill>
                <a:ea typeface="ＭＳ Ｐゴシック" pitchFamily="34" charset="-128"/>
              </a:rPr>
              <a:t>	</a:t>
            </a:r>
            <a:endParaRPr lang="en-US" altLang="en-US" sz="1800" dirty="0" smtClean="0">
              <a:solidFill>
                <a:srgbClr val="3333CC"/>
              </a:solidFill>
              <a:ea typeface="ＭＳ Ｐゴシック" pitchFamily="34" charset="-128"/>
            </a:endParaRPr>
          </a:p>
          <a:p>
            <a:pPr marL="0" indent="0">
              <a:spcBef>
                <a:spcPct val="0"/>
              </a:spcBef>
              <a:buFontTx/>
              <a:buNone/>
              <a:tabLst>
                <a:tab pos="457200" algn="l"/>
                <a:tab pos="914400" algn="l"/>
                <a:tab pos="1371600" algn="l"/>
                <a:tab pos="1771650" algn="l"/>
              </a:tabLst>
            </a:pPr>
            <a:r>
              <a:rPr lang="en-US" altLang="en-US" sz="1800" b="1" dirty="0" smtClean="0">
                <a:solidFill>
                  <a:srgbClr val="3333CC"/>
                </a:solidFill>
                <a:ea typeface="ＭＳ Ｐゴシック" pitchFamily="34" charset="-128"/>
              </a:rPr>
              <a:t>	</a:t>
            </a:r>
            <a:r>
              <a:rPr lang="en-US" altLang="en-US" sz="1800" b="1" dirty="0" err="1" smtClean="0">
                <a:solidFill>
                  <a:srgbClr val="3333CC"/>
                </a:solidFill>
                <a:ea typeface="ＭＳ Ｐゴシック" pitchFamily="34" charset="-128"/>
              </a:rPr>
              <a:t>SZ_Parallel_end</a:t>
            </a:r>
            <a:r>
              <a:rPr lang="en-US" altLang="en-US" sz="1800" b="1" dirty="0" smtClean="0">
                <a:solidFill>
                  <a:srgbClr val="3333CC"/>
                </a:solidFill>
                <a:ea typeface="ＭＳ Ｐゴシック" pitchFamily="34" charset="-128"/>
              </a:rPr>
              <a:t>;	// end of parallel</a:t>
            </a:r>
            <a:endParaRPr lang="en-US" altLang="en-US" sz="1800" dirty="0" smtClean="0">
              <a:solidFill>
                <a:srgbClr val="3333CC"/>
              </a:solidFill>
              <a:ea typeface="ＭＳ Ｐゴシック" pitchFamily="34" charset="-128"/>
            </a:endParaRPr>
          </a:p>
          <a:p>
            <a:pPr marL="0" indent="0">
              <a:spcBef>
                <a:spcPct val="0"/>
              </a:spcBef>
              <a:buFontTx/>
              <a:buNone/>
              <a:tabLst>
                <a:tab pos="457200" algn="l"/>
                <a:tab pos="914400" algn="l"/>
                <a:tab pos="1371600" algn="l"/>
                <a:tab pos="1771650" algn="l"/>
              </a:tabLst>
            </a:pPr>
            <a:r>
              <a:rPr lang="en-US" altLang="en-US" sz="1800" b="1" dirty="0" smtClean="0">
                <a:solidFill>
                  <a:srgbClr val="3333CC"/>
                </a:solidFill>
                <a:ea typeface="ＭＳ Ｐゴシック" pitchFamily="34" charset="-128"/>
              </a:rPr>
              <a:t>	time2 = </a:t>
            </a:r>
            <a:r>
              <a:rPr lang="en-US" altLang="en-US" sz="1800" b="1" dirty="0" err="1">
                <a:solidFill>
                  <a:srgbClr val="3333CC"/>
                </a:solidFill>
                <a:ea typeface="ＭＳ Ｐゴシック" pitchFamily="34" charset="-128"/>
              </a:rPr>
              <a:t>SZ_Wtime</a:t>
            </a:r>
            <a:r>
              <a:rPr lang="en-US" altLang="en-US" sz="1800" b="1" dirty="0">
                <a:solidFill>
                  <a:srgbClr val="3333CC"/>
                </a:solidFill>
                <a:ea typeface="ＭＳ Ｐゴシック" pitchFamily="34" charset="-128"/>
              </a:rPr>
              <a:t>(); </a:t>
            </a:r>
            <a:r>
              <a:rPr lang="en-US" altLang="en-US" sz="1800" b="1" dirty="0" smtClean="0">
                <a:solidFill>
                  <a:srgbClr val="3333CC"/>
                </a:solidFill>
                <a:ea typeface="ＭＳ Ｐゴシック" pitchFamily="34" charset="-128"/>
              </a:rPr>
              <a:t>	// record time stamp</a:t>
            </a:r>
            <a:endParaRPr lang="en-US" altLang="en-US" sz="1800" dirty="0" smtClean="0">
              <a:solidFill>
                <a:srgbClr val="3333CC"/>
              </a:solidFill>
              <a:ea typeface="ＭＳ Ｐゴシック" pitchFamily="34" charset="-128"/>
            </a:endParaRPr>
          </a:p>
          <a:p>
            <a:pPr marL="0" indent="0">
              <a:spcBef>
                <a:spcPct val="0"/>
              </a:spcBef>
              <a:buFontTx/>
              <a:buNone/>
              <a:tabLst>
                <a:tab pos="457200" algn="l"/>
                <a:tab pos="914400" algn="l"/>
                <a:tab pos="1371600" algn="l"/>
                <a:tab pos="1771650" algn="l"/>
              </a:tabLst>
            </a:pPr>
            <a:r>
              <a:rPr lang="en-US" altLang="en-US" sz="1800" b="1" dirty="0" smtClean="0">
                <a:solidFill>
                  <a:srgbClr val="3333CC"/>
                </a:solidFill>
                <a:ea typeface="ＭＳ Ｐゴシック" pitchFamily="34" charset="-128"/>
              </a:rPr>
              <a:t> </a:t>
            </a:r>
            <a:endParaRPr lang="en-US" altLang="en-US" sz="1800" dirty="0" smtClean="0">
              <a:solidFill>
                <a:srgbClr val="3333CC"/>
              </a:solidFill>
              <a:ea typeface="ＭＳ Ｐゴシック" pitchFamily="34" charset="-128"/>
            </a:endParaRPr>
          </a:p>
          <a:p>
            <a:pPr marL="0" indent="0">
              <a:spcBef>
                <a:spcPct val="0"/>
              </a:spcBef>
              <a:buFontTx/>
              <a:buNone/>
              <a:tabLst>
                <a:tab pos="457200" algn="l"/>
                <a:tab pos="914400" algn="l"/>
                <a:tab pos="1371600" algn="l"/>
                <a:tab pos="1771650" algn="l"/>
              </a:tabLst>
            </a:pPr>
            <a:r>
              <a:rPr lang="en-US" altLang="en-US" sz="1800" b="1" dirty="0" smtClean="0">
                <a:solidFill>
                  <a:srgbClr val="3333CC"/>
                </a:solidFill>
                <a:ea typeface="ＭＳ Ｐゴシック" pitchFamily="34" charset="-128"/>
              </a:rPr>
              <a:t>	</a:t>
            </a:r>
            <a:r>
              <a:rPr lang="en-US" altLang="en-US" sz="1800" b="1" dirty="0" err="1" smtClean="0">
                <a:solidFill>
                  <a:srgbClr val="3333CC"/>
                </a:solidFill>
                <a:ea typeface="ＭＳ Ｐゴシック" pitchFamily="34" charset="-128"/>
              </a:rPr>
              <a:t>get_pi</a:t>
            </a:r>
            <a:r>
              <a:rPr lang="en-US" altLang="en-US" sz="1800" b="1" dirty="0" smtClean="0">
                <a:solidFill>
                  <a:srgbClr val="3333CC"/>
                </a:solidFill>
                <a:ea typeface="ＭＳ Ｐゴシック" pitchFamily="34" charset="-128"/>
              </a:rPr>
              <a:t>();		// calculate final result</a:t>
            </a:r>
            <a:endParaRPr lang="en-US" altLang="en-US" sz="1800" dirty="0" smtClean="0">
              <a:solidFill>
                <a:srgbClr val="3333CC"/>
              </a:solidFill>
              <a:ea typeface="ＭＳ Ｐゴシック" pitchFamily="34" charset="-128"/>
            </a:endParaRPr>
          </a:p>
          <a:p>
            <a:pPr marL="0" indent="0">
              <a:spcBef>
                <a:spcPct val="0"/>
              </a:spcBef>
              <a:buFontTx/>
              <a:buNone/>
              <a:tabLst>
                <a:tab pos="457200" algn="l"/>
                <a:tab pos="914400" algn="l"/>
                <a:tab pos="1371600" algn="l"/>
                <a:tab pos="1771650" algn="l"/>
              </a:tabLst>
            </a:pPr>
            <a:r>
              <a:rPr lang="en-US" altLang="en-US" sz="1800" b="1" dirty="0" smtClean="0">
                <a:solidFill>
                  <a:srgbClr val="3333CC"/>
                </a:solidFill>
                <a:ea typeface="ＭＳ Ｐゴシック" pitchFamily="34" charset="-128"/>
              </a:rPr>
              <a:t>	</a:t>
            </a:r>
            <a:r>
              <a:rPr lang="en-US" altLang="en-US" sz="1800" b="1" dirty="0" err="1" smtClean="0">
                <a:solidFill>
                  <a:srgbClr val="3333CC"/>
                </a:solidFill>
                <a:ea typeface="ＭＳ Ｐゴシック" pitchFamily="34" charset="-128"/>
              </a:rPr>
              <a:t>printf</a:t>
            </a:r>
            <a:r>
              <a:rPr lang="en-US" altLang="en-US" sz="1800" b="1" dirty="0" smtClean="0">
                <a:solidFill>
                  <a:srgbClr val="3333CC"/>
                </a:solidFill>
                <a:ea typeface="ＭＳ Ｐゴシック" pitchFamily="34" charset="-128"/>
              </a:rPr>
              <a:t>(“Exec. time =\</a:t>
            </a:r>
            <a:r>
              <a:rPr lang="en-US" altLang="en-US" sz="1800" b="1" dirty="0" err="1" smtClean="0">
                <a:solidFill>
                  <a:srgbClr val="3333CC"/>
                </a:solidFill>
                <a:ea typeface="ＭＳ Ｐゴシック" pitchFamily="34" charset="-128"/>
              </a:rPr>
              <a:t>t%lf</a:t>
            </a:r>
            <a:r>
              <a:rPr lang="en-US" altLang="en-US" sz="1800" b="1" dirty="0" smtClean="0">
                <a:solidFill>
                  <a:srgbClr val="3333CC"/>
                </a:solidFill>
                <a:ea typeface="ＭＳ Ｐゴシック" pitchFamily="34" charset="-128"/>
              </a:rPr>
              <a:t> (</a:t>
            </a:r>
            <a:r>
              <a:rPr lang="en-US" altLang="en-US" sz="1800" b="1" dirty="0" err="1" smtClean="0">
                <a:solidFill>
                  <a:srgbClr val="3333CC"/>
                </a:solidFill>
                <a:ea typeface="ＭＳ Ｐゴシック" pitchFamily="34" charset="-128"/>
              </a:rPr>
              <a:t>secs</a:t>
            </a:r>
            <a:r>
              <a:rPr lang="en-US" altLang="en-US" sz="1800" b="1" dirty="0" smtClean="0">
                <a:solidFill>
                  <a:srgbClr val="3333CC"/>
                </a:solidFill>
                <a:ea typeface="ＭＳ Ｐゴシック" pitchFamily="34" charset="-128"/>
              </a:rPr>
              <a:t>)\n</a:t>
            </a:r>
            <a:r>
              <a:rPr lang="en-US" altLang="en-US" sz="1800" b="1" dirty="0" smtClean="0">
                <a:solidFill>
                  <a:srgbClr val="3333CC"/>
                </a:solidFill>
                <a:ea typeface="ＭＳ Ｐゴシック" pitchFamily="34" charset="-128"/>
              </a:rPr>
              <a:t>",time2- </a:t>
            </a:r>
            <a:r>
              <a:rPr lang="en-US" altLang="en-US" sz="1800" b="1" dirty="0" smtClean="0">
                <a:solidFill>
                  <a:srgbClr val="3333CC"/>
                </a:solidFill>
                <a:ea typeface="ＭＳ Ｐゴシック" pitchFamily="34" charset="-128"/>
              </a:rPr>
              <a:t>time1</a:t>
            </a:r>
            <a:r>
              <a:rPr lang="en-US" altLang="en-US" sz="1800" b="1" dirty="0" smtClean="0">
                <a:solidFill>
                  <a:srgbClr val="3333CC"/>
                </a:solidFill>
                <a:ea typeface="ＭＳ Ｐゴシック" pitchFamily="34" charset="-128"/>
              </a:rPr>
              <a:t>);</a:t>
            </a:r>
            <a:endParaRPr lang="en-US" altLang="en-US" sz="1800" dirty="0" smtClean="0">
              <a:solidFill>
                <a:srgbClr val="3333CC"/>
              </a:solidFill>
              <a:ea typeface="ＭＳ Ｐゴシック" pitchFamily="34" charset="-128"/>
            </a:endParaRPr>
          </a:p>
          <a:p>
            <a:pPr marL="0" indent="0">
              <a:spcBef>
                <a:spcPct val="0"/>
              </a:spcBef>
              <a:buFontTx/>
              <a:buNone/>
              <a:tabLst>
                <a:tab pos="457200" algn="l"/>
                <a:tab pos="914400" algn="l"/>
                <a:tab pos="1371600" algn="l"/>
                <a:tab pos="1771650" algn="l"/>
              </a:tabLst>
            </a:pPr>
            <a:r>
              <a:rPr lang="en-US" altLang="en-US" sz="1800" b="1" dirty="0" smtClean="0">
                <a:solidFill>
                  <a:srgbClr val="3333CC"/>
                </a:solidFill>
                <a:ea typeface="ＭＳ Ｐゴシック" pitchFamily="34" charset="-128"/>
              </a:rPr>
              <a:t> </a:t>
            </a:r>
            <a:endParaRPr lang="en-US" altLang="en-US" sz="1800" dirty="0" smtClean="0">
              <a:solidFill>
                <a:srgbClr val="3333CC"/>
              </a:solidFill>
              <a:ea typeface="ＭＳ Ｐゴシック" pitchFamily="34" charset="-128"/>
            </a:endParaRPr>
          </a:p>
          <a:p>
            <a:pPr marL="0" indent="0">
              <a:spcBef>
                <a:spcPct val="0"/>
              </a:spcBef>
              <a:buFontTx/>
              <a:buNone/>
              <a:tabLst>
                <a:tab pos="457200" algn="l"/>
                <a:tab pos="914400" algn="l"/>
                <a:tab pos="1371600" algn="l"/>
                <a:tab pos="1771650" algn="l"/>
              </a:tabLst>
            </a:pPr>
            <a:r>
              <a:rPr lang="en-US" altLang="en-US" sz="1800" b="1" dirty="0" smtClean="0">
                <a:solidFill>
                  <a:srgbClr val="3333CC"/>
                </a:solidFill>
                <a:ea typeface="ＭＳ Ｐゴシック" pitchFamily="34" charset="-128"/>
              </a:rPr>
              <a:t>	</a:t>
            </a:r>
            <a:r>
              <a:rPr lang="en-US" altLang="en-US" sz="1800" b="1" dirty="0" err="1" smtClean="0">
                <a:solidFill>
                  <a:srgbClr val="3333CC"/>
                </a:solidFill>
                <a:ea typeface="ＭＳ Ｐゴシック" pitchFamily="34" charset="-128"/>
              </a:rPr>
              <a:t>SZ_Finalize</a:t>
            </a:r>
            <a:r>
              <a:rPr lang="en-US" altLang="en-US" sz="1800" b="1" dirty="0" smtClean="0">
                <a:solidFill>
                  <a:srgbClr val="3333CC"/>
                </a:solidFill>
                <a:ea typeface="ＭＳ Ｐゴシック" pitchFamily="34" charset="-128"/>
              </a:rPr>
              <a:t>(); </a:t>
            </a:r>
            <a:endParaRPr lang="en-US" altLang="en-US" sz="1800" dirty="0" smtClean="0">
              <a:solidFill>
                <a:srgbClr val="3333CC"/>
              </a:solidFill>
              <a:ea typeface="ＭＳ Ｐゴシック" pitchFamily="34" charset="-128"/>
            </a:endParaRPr>
          </a:p>
          <a:p>
            <a:pPr marL="0" indent="0">
              <a:spcBef>
                <a:spcPct val="0"/>
              </a:spcBef>
              <a:buFontTx/>
              <a:buNone/>
              <a:tabLst>
                <a:tab pos="457200" algn="l"/>
                <a:tab pos="914400" algn="l"/>
                <a:tab pos="1371600" algn="l"/>
                <a:tab pos="1771650" algn="l"/>
              </a:tabLst>
            </a:pPr>
            <a:r>
              <a:rPr lang="en-US" altLang="en-US" sz="1800" b="1" dirty="0" smtClean="0">
                <a:solidFill>
                  <a:srgbClr val="3333CC"/>
                </a:solidFill>
                <a:ea typeface="ＭＳ Ｐゴシック" pitchFamily="34" charset="-128"/>
              </a:rPr>
              <a:t> </a:t>
            </a:r>
            <a:endParaRPr lang="en-US" altLang="en-US" sz="1800" dirty="0" smtClean="0">
              <a:solidFill>
                <a:srgbClr val="3333CC"/>
              </a:solidFill>
              <a:ea typeface="ＭＳ Ｐゴシック" pitchFamily="34" charset="-128"/>
            </a:endParaRPr>
          </a:p>
          <a:p>
            <a:pPr marL="0" indent="0">
              <a:spcBef>
                <a:spcPct val="0"/>
              </a:spcBef>
              <a:buFontTx/>
              <a:buNone/>
              <a:tabLst>
                <a:tab pos="457200" algn="l"/>
                <a:tab pos="914400" algn="l"/>
                <a:tab pos="1371600" algn="l"/>
                <a:tab pos="1771650" algn="l"/>
              </a:tabLst>
            </a:pPr>
            <a:r>
              <a:rPr lang="en-US" altLang="en-US" sz="1800" b="1" dirty="0" smtClean="0">
                <a:solidFill>
                  <a:srgbClr val="3333CC"/>
                </a:solidFill>
                <a:ea typeface="ＭＳ Ｐゴシック" pitchFamily="34" charset="-128"/>
              </a:rPr>
              <a:t>	return 0;</a:t>
            </a:r>
            <a:endParaRPr lang="en-US" altLang="en-US" sz="1800" dirty="0" smtClean="0">
              <a:solidFill>
                <a:srgbClr val="3333CC"/>
              </a:solidFill>
              <a:ea typeface="ＭＳ Ｐゴシック" pitchFamily="34" charset="-128"/>
            </a:endParaRPr>
          </a:p>
          <a:p>
            <a:pPr marL="0" indent="0">
              <a:spcBef>
                <a:spcPct val="0"/>
              </a:spcBef>
              <a:buFontTx/>
              <a:buNone/>
              <a:tabLst>
                <a:tab pos="457200" algn="l"/>
                <a:tab pos="914400" algn="l"/>
                <a:tab pos="1371600" algn="l"/>
                <a:tab pos="1771650" algn="l"/>
              </a:tabLst>
            </a:pPr>
            <a:r>
              <a:rPr lang="en-US" altLang="en-US" sz="1800" b="1" dirty="0" smtClean="0">
                <a:solidFill>
                  <a:srgbClr val="3333CC"/>
                </a:solidFill>
                <a:ea typeface="ＭＳ Ｐゴシック" pitchFamily="34" charset="-128"/>
              </a:rPr>
              <a:t>}</a:t>
            </a:r>
            <a:endParaRPr lang="en-US" altLang="en-US" sz="1800" dirty="0" smtClean="0">
              <a:solidFill>
                <a:srgbClr val="3333CC"/>
              </a:solidFill>
              <a:ea typeface="ＭＳ Ｐゴシック" pitchFamily="34" charset="-128"/>
            </a:endParaRP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DF0DCC5-CF0F-47AA-B50D-D8166815C687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400" smtClean="0"/>
          </a:p>
        </p:txBody>
      </p:sp>
    </p:spTree>
    <p:extLst>
      <p:ext uri="{BB962C8B-B14F-4D97-AF65-F5344CB8AC3E}">
        <p14:creationId xmlns:p14="http://schemas.microsoft.com/office/powerpoint/2010/main" val="213380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altLang="en-US" sz="4000" smtClean="0">
                <a:ea typeface="ＭＳ Ｐゴシック" pitchFamily="34" charset="-128"/>
              </a:rPr>
              <a:t>Sample output</a:t>
            </a: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D00D759-27AB-4469-9838-920D70F8D346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400" smtClean="0"/>
          </a:p>
        </p:txBody>
      </p:sp>
      <p:pic>
        <p:nvPicPr>
          <p:cNvPr id="3482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1828800"/>
            <a:ext cx="9302751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300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3234280" y="2875312"/>
            <a:ext cx="5523769" cy="3887300"/>
            <a:chOff x="403067" y="1271189"/>
            <a:chExt cx="7526496" cy="5296699"/>
          </a:xfrm>
        </p:grpSpPr>
        <p:sp>
          <p:nvSpPr>
            <p:cNvPr id="36866" name="Oval 7"/>
            <p:cNvSpPr>
              <a:spLocks noChangeArrowheads="1"/>
            </p:cNvSpPr>
            <p:nvPr/>
          </p:nvSpPr>
          <p:spPr bwMode="auto">
            <a:xfrm>
              <a:off x="1376363" y="1443038"/>
              <a:ext cx="914400" cy="91440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6867" name="Oval 10"/>
            <p:cNvSpPr>
              <a:spLocks noChangeArrowheads="1"/>
            </p:cNvSpPr>
            <p:nvPr/>
          </p:nvSpPr>
          <p:spPr bwMode="auto">
            <a:xfrm>
              <a:off x="7015163" y="1443038"/>
              <a:ext cx="914400" cy="91440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cxnSp>
          <p:nvCxnSpPr>
            <p:cNvPr id="36868" name="Straight Connector 12"/>
            <p:cNvCxnSpPr>
              <a:cxnSpLocks noChangeShapeType="1"/>
              <a:stCxn id="36866" idx="4"/>
              <a:endCxn id="36891" idx="2"/>
            </p:cNvCxnSpPr>
            <p:nvPr/>
          </p:nvCxnSpPr>
          <p:spPr bwMode="auto">
            <a:xfrm>
              <a:off x="1833563" y="2357438"/>
              <a:ext cx="2286000" cy="3048000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69" name="Straight Connector 15"/>
            <p:cNvCxnSpPr>
              <a:cxnSpLocks noChangeShapeType="1"/>
              <a:stCxn id="36867" idx="3"/>
            </p:cNvCxnSpPr>
            <p:nvPr/>
          </p:nvCxnSpPr>
          <p:spPr bwMode="auto">
            <a:xfrm flipH="1">
              <a:off x="4900613" y="2224088"/>
              <a:ext cx="2247900" cy="2857500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870" name="TextBox 21"/>
            <p:cNvSpPr txBox="1">
              <a:spLocks noChangeArrowheads="1"/>
            </p:cNvSpPr>
            <p:nvPr/>
          </p:nvSpPr>
          <p:spPr bwMode="auto">
            <a:xfrm>
              <a:off x="3935113" y="1271189"/>
              <a:ext cx="1511900" cy="629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 dirty="0" smtClean="0"/>
                <a:t>Slaves</a:t>
              </a:r>
              <a:endParaRPr lang="en-US" altLang="en-US" sz="1400" dirty="0"/>
            </a:p>
          </p:txBody>
        </p:sp>
        <p:sp>
          <p:nvSpPr>
            <p:cNvPr id="36871" name="TextBox 23"/>
            <p:cNvSpPr txBox="1">
              <a:spLocks noChangeArrowheads="1"/>
            </p:cNvSpPr>
            <p:nvPr/>
          </p:nvSpPr>
          <p:spPr bwMode="auto">
            <a:xfrm>
              <a:off x="3840287" y="5938839"/>
              <a:ext cx="1868895" cy="629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dirty="0"/>
                <a:t>Master</a:t>
              </a:r>
            </a:p>
          </p:txBody>
        </p:sp>
        <p:grpSp>
          <p:nvGrpSpPr>
            <p:cNvPr id="36876" name="Group 60"/>
            <p:cNvGrpSpPr>
              <a:grpSpLocks/>
            </p:cNvGrpSpPr>
            <p:nvPr/>
          </p:nvGrpSpPr>
          <p:grpSpPr bwMode="auto">
            <a:xfrm>
              <a:off x="4119563" y="4948238"/>
              <a:ext cx="914400" cy="914400"/>
              <a:chOff x="2057400" y="5029200"/>
              <a:chExt cx="914400" cy="914400"/>
            </a:xfrm>
          </p:grpSpPr>
          <p:sp>
            <p:nvSpPr>
              <p:cNvPr id="36891" name="Oval 61"/>
              <p:cNvSpPr>
                <a:spLocks noChangeArrowheads="1"/>
              </p:cNvSpPr>
              <p:nvPr/>
            </p:nvSpPr>
            <p:spPr bwMode="auto">
              <a:xfrm>
                <a:off x="2057400" y="5029200"/>
                <a:ext cx="914400" cy="914400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grpSp>
            <p:nvGrpSpPr>
              <p:cNvPr id="36892" name="Group 57"/>
              <p:cNvGrpSpPr>
                <a:grpSpLocks/>
              </p:cNvGrpSpPr>
              <p:nvPr/>
            </p:nvGrpSpPr>
            <p:grpSpPr bwMode="auto">
              <a:xfrm>
                <a:off x="2209800" y="5257800"/>
                <a:ext cx="533400" cy="609600"/>
                <a:chOff x="5105400" y="5562600"/>
                <a:chExt cx="533400" cy="609600"/>
              </a:xfrm>
            </p:grpSpPr>
            <p:grpSp>
              <p:nvGrpSpPr>
                <p:cNvPr id="36893" name="Group 40"/>
                <p:cNvGrpSpPr>
                  <a:grpSpLocks/>
                </p:cNvGrpSpPr>
                <p:nvPr/>
              </p:nvGrpSpPr>
              <p:grpSpPr bwMode="auto">
                <a:xfrm>
                  <a:off x="5105400" y="5562600"/>
                  <a:ext cx="457200" cy="304800"/>
                  <a:chOff x="2103120" y="3124200"/>
                  <a:chExt cx="213360" cy="152400"/>
                </a:xfrm>
              </p:grpSpPr>
              <p:sp>
                <p:nvSpPr>
                  <p:cNvPr id="36" name="Arc 35"/>
                  <p:cNvSpPr/>
                  <p:nvPr/>
                </p:nvSpPr>
                <p:spPr bwMode="auto">
                  <a:xfrm>
                    <a:off x="2209800" y="3124200"/>
                    <a:ext cx="106680" cy="152400"/>
                  </a:xfrm>
                  <a:prstGeom prst="arc">
                    <a:avLst>
                      <a:gd name="adj1" fmla="val 10806119"/>
                      <a:gd name="adj2" fmla="val 0"/>
                    </a:avLst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dirty="0">
                      <a:latin typeface="Arial" pitchFamily="34" charset="0"/>
                    </a:endParaRPr>
                  </a:p>
                </p:txBody>
              </p:sp>
              <p:sp>
                <p:nvSpPr>
                  <p:cNvPr id="37" name="Arc 36"/>
                  <p:cNvSpPr/>
                  <p:nvPr/>
                </p:nvSpPr>
                <p:spPr bwMode="auto">
                  <a:xfrm flipV="1">
                    <a:off x="2103120" y="3124200"/>
                    <a:ext cx="106680" cy="152400"/>
                  </a:xfrm>
                  <a:prstGeom prst="arc">
                    <a:avLst>
                      <a:gd name="adj1" fmla="val 10806119"/>
                      <a:gd name="adj2" fmla="val 0"/>
                    </a:avLst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dirty="0">
                      <a:latin typeface="Arial" pitchFamily="34" charset="0"/>
                    </a:endParaRPr>
                  </a:p>
                </p:txBody>
              </p:sp>
            </p:grpSp>
            <p:grpSp>
              <p:nvGrpSpPr>
                <p:cNvPr id="36894" name="Group 56"/>
                <p:cNvGrpSpPr>
                  <a:grpSpLocks/>
                </p:cNvGrpSpPr>
                <p:nvPr/>
              </p:nvGrpSpPr>
              <p:grpSpPr bwMode="auto">
                <a:xfrm>
                  <a:off x="5334000" y="5791200"/>
                  <a:ext cx="304800" cy="381000"/>
                  <a:chOff x="2743200" y="4953000"/>
                  <a:chExt cx="304800" cy="381000"/>
                </a:xfrm>
              </p:grpSpPr>
              <p:cxnSp>
                <p:nvCxnSpPr>
                  <p:cNvPr id="36895" name="Straight Connector 65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895600" y="4953000"/>
                    <a:ext cx="0" cy="228600"/>
                  </a:xfrm>
                  <a:prstGeom prst="line">
                    <a:avLst/>
                  </a:prstGeom>
                  <a:noFill/>
                  <a:ln w="25400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36896" name="Straight Connector 6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743200" y="5181600"/>
                    <a:ext cx="304800" cy="0"/>
                  </a:xfrm>
                  <a:prstGeom prst="line">
                    <a:avLst/>
                  </a:prstGeom>
                  <a:noFill/>
                  <a:ln w="25400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36897" name="Straight Connector 6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777704" y="5257800"/>
                    <a:ext cx="228600" cy="0"/>
                  </a:xfrm>
                  <a:prstGeom prst="line">
                    <a:avLst/>
                  </a:prstGeom>
                  <a:noFill/>
                  <a:ln w="25400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36898" name="Straight Connector 68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853904" y="5334000"/>
                    <a:ext cx="91440" cy="0"/>
                  </a:xfrm>
                  <a:prstGeom prst="line">
                    <a:avLst/>
                  </a:prstGeom>
                  <a:noFill/>
                  <a:ln w="25400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</p:grpSp>
        </p:grpSp>
        <p:sp>
          <p:nvSpPr>
            <p:cNvPr id="36877" name="Rectangle 37"/>
            <p:cNvSpPr>
              <a:spLocks noChangeArrowheads="1"/>
            </p:cNvSpPr>
            <p:nvPr/>
          </p:nvSpPr>
          <p:spPr bwMode="auto">
            <a:xfrm>
              <a:off x="2824163" y="4719638"/>
              <a:ext cx="685800" cy="152400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6878" name="Rectangle 39"/>
            <p:cNvSpPr>
              <a:spLocks noChangeArrowheads="1"/>
            </p:cNvSpPr>
            <p:nvPr/>
          </p:nvSpPr>
          <p:spPr bwMode="auto">
            <a:xfrm>
              <a:off x="3052763" y="5024438"/>
              <a:ext cx="155575" cy="685800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6879" name="Rectangle 40"/>
            <p:cNvSpPr>
              <a:spLocks noChangeArrowheads="1"/>
            </p:cNvSpPr>
            <p:nvPr/>
          </p:nvSpPr>
          <p:spPr bwMode="auto">
            <a:xfrm>
              <a:off x="2641600" y="2967038"/>
              <a:ext cx="155575" cy="152400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6880" name="TextBox 41"/>
            <p:cNvSpPr txBox="1">
              <a:spLocks noChangeArrowheads="1"/>
            </p:cNvSpPr>
            <p:nvPr/>
          </p:nvSpPr>
          <p:spPr bwMode="auto">
            <a:xfrm>
              <a:off x="2568573" y="2594945"/>
              <a:ext cx="407989" cy="461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1" dirty="0">
                  <a:solidFill>
                    <a:srgbClr val="FF0000"/>
                  </a:solidFill>
                </a:rPr>
                <a:t>C</a:t>
              </a:r>
            </a:p>
          </p:txBody>
        </p:sp>
        <p:sp>
          <p:nvSpPr>
            <p:cNvPr id="36881" name="TextBox 42"/>
            <p:cNvSpPr txBox="1">
              <a:spLocks noChangeArrowheads="1"/>
            </p:cNvSpPr>
            <p:nvPr/>
          </p:nvSpPr>
          <p:spPr bwMode="auto">
            <a:xfrm>
              <a:off x="2427534" y="4509911"/>
              <a:ext cx="381001" cy="461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1" dirty="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36882" name="TextBox 43"/>
            <p:cNvSpPr txBox="1">
              <a:spLocks noChangeArrowheads="1"/>
            </p:cNvSpPr>
            <p:nvPr/>
          </p:nvSpPr>
          <p:spPr bwMode="auto">
            <a:xfrm>
              <a:off x="2658268" y="5067302"/>
              <a:ext cx="394494" cy="461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1" dirty="0">
                  <a:solidFill>
                    <a:srgbClr val="FF0000"/>
                  </a:solidFill>
                </a:rPr>
                <a:t>B</a:t>
              </a:r>
            </a:p>
          </p:txBody>
        </p:sp>
        <p:cxnSp>
          <p:nvCxnSpPr>
            <p:cNvPr id="36883" name="Straight Connector 12"/>
            <p:cNvCxnSpPr>
              <a:cxnSpLocks noChangeShapeType="1"/>
            </p:cNvCxnSpPr>
            <p:nvPr/>
          </p:nvCxnSpPr>
          <p:spPr bwMode="auto">
            <a:xfrm>
              <a:off x="1985963" y="2357438"/>
              <a:ext cx="2133600" cy="2895600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84" name="Straight Connector 15"/>
            <p:cNvCxnSpPr>
              <a:cxnSpLocks noChangeShapeType="1"/>
            </p:cNvCxnSpPr>
            <p:nvPr/>
          </p:nvCxnSpPr>
          <p:spPr bwMode="auto">
            <a:xfrm flipH="1">
              <a:off x="4957763" y="2357438"/>
              <a:ext cx="2209800" cy="2800350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885" name="TextBox 49"/>
            <p:cNvSpPr txBox="1">
              <a:spLocks noChangeArrowheads="1"/>
            </p:cNvSpPr>
            <p:nvPr/>
          </p:nvSpPr>
          <p:spPr bwMode="auto">
            <a:xfrm>
              <a:off x="403067" y="4449222"/>
              <a:ext cx="2057400" cy="1467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solidFill>
                    <a:srgbClr val="FF0000"/>
                  </a:solidFill>
                </a:rPr>
                <a:t>Send one row of A and one column of B to slave</a:t>
              </a:r>
            </a:p>
          </p:txBody>
        </p:sp>
        <p:sp>
          <p:nvSpPr>
            <p:cNvPr id="36886" name="TextBox 50"/>
            <p:cNvSpPr txBox="1">
              <a:spLocks noChangeArrowheads="1"/>
            </p:cNvSpPr>
            <p:nvPr/>
          </p:nvSpPr>
          <p:spPr bwMode="auto">
            <a:xfrm>
              <a:off x="2383707" y="2200915"/>
              <a:ext cx="3771901" cy="461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solidFill>
                    <a:srgbClr val="FF0000"/>
                  </a:solidFill>
                </a:rPr>
                <a:t>Return one element of C</a:t>
              </a:r>
            </a:p>
          </p:txBody>
        </p:sp>
        <p:cxnSp>
          <p:nvCxnSpPr>
            <p:cNvPr id="36887" name="Straight Connector 46"/>
            <p:cNvCxnSpPr>
              <a:cxnSpLocks noChangeShapeType="1"/>
            </p:cNvCxnSpPr>
            <p:nvPr/>
          </p:nvCxnSpPr>
          <p:spPr bwMode="auto">
            <a:xfrm>
              <a:off x="2519363" y="1976438"/>
              <a:ext cx="4343400" cy="0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6888" name="TextBox 1"/>
          <p:cNvSpPr txBox="1">
            <a:spLocks noChangeArrowheads="1"/>
          </p:cNvSpPr>
          <p:nvPr/>
        </p:nvSpPr>
        <p:spPr bwMode="auto">
          <a:xfrm>
            <a:off x="112199" y="2723392"/>
            <a:ext cx="435443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 err="1"/>
              <a:t>Workpool</a:t>
            </a:r>
            <a:r>
              <a:rPr lang="en-US" altLang="en-US" sz="2800" b="1" dirty="0"/>
              <a:t> implementation</a:t>
            </a:r>
          </a:p>
        </p:txBody>
      </p:sp>
      <p:sp>
        <p:nvSpPr>
          <p:cNvPr id="36889" name="TextBox 4"/>
          <p:cNvSpPr txBox="1">
            <a:spLocks noChangeArrowheads="1"/>
          </p:cNvSpPr>
          <p:nvPr/>
        </p:nvSpPr>
        <p:spPr bwMode="auto">
          <a:xfrm>
            <a:off x="272553" y="4390467"/>
            <a:ext cx="293632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With one slave computing one element of </a:t>
            </a:r>
            <a:r>
              <a:rPr lang="en-US" altLang="en-US" sz="2400" dirty="0" smtClean="0"/>
              <a:t>result</a:t>
            </a:r>
            <a:r>
              <a:rPr lang="en-US" altLang="en-US" sz="2400" dirty="0"/>
              <a:t>.</a:t>
            </a:r>
          </a:p>
        </p:txBody>
      </p:sp>
      <p:sp>
        <p:nvSpPr>
          <p:cNvPr id="368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435BFEC-CD72-4BFF-8ECD-9E6358D44B52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400" smtClean="0"/>
          </a:p>
        </p:txBody>
      </p:sp>
      <p:pic>
        <p:nvPicPr>
          <p:cNvPr id="48" name="Picture 4"/>
          <p:cNvPicPr>
            <a:picLocks noChangeAspect="1" noChangeArrowheads="1"/>
          </p:cNvPicPr>
          <p:nvPr/>
        </p:nvPicPr>
        <p:blipFill>
          <a:blip r:embed="rId3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439" y="55117"/>
            <a:ext cx="6553055" cy="2604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Rectangle 1"/>
          <p:cNvSpPr>
            <a:spLocks noChangeArrowheads="1"/>
          </p:cNvSpPr>
          <p:nvPr/>
        </p:nvSpPr>
        <p:spPr bwMode="auto">
          <a:xfrm>
            <a:off x="163815" y="951188"/>
            <a:ext cx="304506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/>
              <a:t>Matrix Multiplication</a:t>
            </a:r>
          </a:p>
        </p:txBody>
      </p:sp>
    </p:spTree>
    <p:extLst>
      <p:ext uri="{BB962C8B-B14F-4D97-AF65-F5344CB8AC3E}">
        <p14:creationId xmlns:p14="http://schemas.microsoft.com/office/powerpoint/2010/main" val="350718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422219C-B119-45BC-8B76-54963015CF84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 smtClean="0"/>
          </a:p>
        </p:txBody>
      </p:sp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2438400" y="0"/>
            <a:ext cx="48974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/>
              <a:t>Suzaku program structure</a:t>
            </a:r>
          </a:p>
        </p:txBody>
      </p:sp>
      <p:sp>
        <p:nvSpPr>
          <p:cNvPr id="15364" name="Rectangle 26"/>
          <p:cNvSpPr>
            <a:spLocks noChangeArrowheads="1"/>
          </p:cNvSpPr>
          <p:nvPr/>
        </p:nvSpPr>
        <p:spPr bwMode="auto">
          <a:xfrm>
            <a:off x="147638" y="762000"/>
            <a:ext cx="90297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/>
              <a:t>int main (int argc, char **argv ) {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/>
              <a:t>	int P, ... 		// variables declaration and initialization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b="1"/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b="1"/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b="1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/>
              <a:t>	</a:t>
            </a:r>
            <a:r>
              <a:rPr lang="en-US" altLang="en-US" sz="2000" b="1">
                <a:solidFill>
                  <a:srgbClr val="3333CC"/>
                </a:solidFill>
              </a:rPr>
              <a:t>SZ_Init(P);</a:t>
            </a:r>
            <a:r>
              <a:rPr lang="en-US" altLang="en-US" sz="2000" b="1"/>
              <a:t>		// initialize message-passing environment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/>
              <a:t>				// sets P to number of processes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/>
              <a:t>	...				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b="1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/>
              <a:t>	</a:t>
            </a:r>
            <a:r>
              <a:rPr lang="en-US" altLang="en-US" sz="2000" b="1">
                <a:solidFill>
                  <a:srgbClr val="3333CC"/>
                </a:solidFill>
              </a:rPr>
              <a:t>SZ_Parallel_begin</a:t>
            </a:r>
            <a:r>
              <a:rPr lang="en-US" altLang="en-US" sz="2000" b="1"/>
              <a:t> 	// parallel section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/>
              <a:t>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/>
              <a:t>	…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/>
              <a:t>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/>
              <a:t>	</a:t>
            </a:r>
            <a:r>
              <a:rPr lang="en-US" altLang="en-US" sz="2000" b="1">
                <a:solidFill>
                  <a:srgbClr val="3333CC"/>
                </a:solidFill>
              </a:rPr>
              <a:t>SZ_Parallel_end;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/>
              <a:t>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/>
              <a:t>	... 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/>
              <a:t>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/>
              <a:t>	</a:t>
            </a:r>
            <a:r>
              <a:rPr lang="en-US" altLang="en-US" sz="2000" b="1">
                <a:solidFill>
                  <a:srgbClr val="3333CC"/>
                </a:solidFill>
              </a:rPr>
              <a:t>SZ_Finalize();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/>
              <a:t>	return(0);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/>
              <a:t>}</a:t>
            </a:r>
          </a:p>
        </p:txBody>
      </p:sp>
      <p:sp>
        <p:nvSpPr>
          <p:cNvPr id="15365" name="Text Box 2"/>
          <p:cNvSpPr txBox="1">
            <a:spLocks noChangeArrowheads="1"/>
          </p:cNvSpPr>
          <p:nvPr/>
        </p:nvSpPr>
        <p:spPr bwMode="auto">
          <a:xfrm>
            <a:off x="3290888" y="1600200"/>
            <a:ext cx="5562600" cy="5334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US" altLang="en-US" sz="1600" b="1">
                <a:solidFill>
                  <a:srgbClr val="FF0000"/>
                </a:solidFill>
                <a:latin typeface="Calibri" pitchFamily="34" charset="0"/>
              </a:rPr>
              <a:t>All the variables declared here are duplicated in each process. All initializations here will apply to all copies of the variables.</a:t>
            </a:r>
            <a:endParaRPr lang="en-US" altLang="en-US" sz="3600"/>
          </a:p>
        </p:txBody>
      </p:sp>
      <p:sp>
        <p:nvSpPr>
          <p:cNvPr id="15366" name="Text Box 30"/>
          <p:cNvSpPr txBox="1">
            <a:spLocks noChangeArrowheads="1"/>
          </p:cNvSpPr>
          <p:nvPr/>
        </p:nvSpPr>
        <p:spPr bwMode="auto">
          <a:xfrm>
            <a:off x="3298825" y="2908300"/>
            <a:ext cx="4114800" cy="6096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US" altLang="en-US" sz="1600" b="1">
                <a:solidFill>
                  <a:srgbClr val="FF0000"/>
                </a:solidFill>
                <a:latin typeface="Calibri" pitchFamily="34" charset="0"/>
              </a:rPr>
              <a:t>After call to SZ_Init() only master process executes code, until a parallel section.</a:t>
            </a:r>
            <a:endParaRPr lang="en-US" altLang="en-US" sz="3600"/>
          </a:p>
        </p:txBody>
      </p:sp>
      <p:sp>
        <p:nvSpPr>
          <p:cNvPr id="15367" name="Text Box 31"/>
          <p:cNvSpPr txBox="1">
            <a:spLocks noChangeArrowheads="1"/>
          </p:cNvSpPr>
          <p:nvPr/>
        </p:nvSpPr>
        <p:spPr bwMode="auto">
          <a:xfrm>
            <a:off x="3298825" y="4030663"/>
            <a:ext cx="4219575" cy="6096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US" altLang="en-US" sz="1600" b="1">
                <a:solidFill>
                  <a:srgbClr val="FF0000"/>
                </a:solidFill>
                <a:latin typeface="Calibri" pitchFamily="34" charset="0"/>
              </a:rPr>
              <a:t>After SZ_Parallel_begin, all processes execute code, until a SZ_Parallel_end</a:t>
            </a:r>
            <a:endParaRPr lang="en-US" altLang="en-US" sz="3600"/>
          </a:p>
        </p:txBody>
      </p:sp>
      <p:sp>
        <p:nvSpPr>
          <p:cNvPr id="15368" name="Text Box 32"/>
          <p:cNvSpPr txBox="1">
            <a:spLocks noChangeArrowheads="1"/>
          </p:cNvSpPr>
          <p:nvPr/>
        </p:nvSpPr>
        <p:spPr bwMode="auto">
          <a:xfrm>
            <a:off x="3298825" y="5330825"/>
            <a:ext cx="3922713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US" altLang="en-US" sz="1600" b="1">
                <a:solidFill>
                  <a:srgbClr val="FF0000"/>
                </a:solidFill>
                <a:latin typeface="Calibri" pitchFamily="34" charset="0"/>
              </a:rPr>
              <a:t>Only master process executed code here.</a:t>
            </a:r>
            <a:endParaRPr lang="en-US" altLang="en-US" sz="3600"/>
          </a:p>
        </p:txBody>
      </p:sp>
      <p:cxnSp>
        <p:nvCxnSpPr>
          <p:cNvPr id="15369" name="Straight Arrow Connector 2"/>
          <p:cNvCxnSpPr>
            <a:cxnSpLocks noChangeShapeType="1"/>
          </p:cNvCxnSpPr>
          <p:nvPr/>
        </p:nvCxnSpPr>
        <p:spPr bwMode="auto">
          <a:xfrm>
            <a:off x="1752600" y="1447800"/>
            <a:ext cx="0" cy="838200"/>
          </a:xfrm>
          <a:prstGeom prst="straightConnector1">
            <a:avLst/>
          </a:prstGeom>
          <a:noFill/>
          <a:ln w="22225" algn="ctr">
            <a:solidFill>
              <a:srgbClr val="FF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0" name="Straight Arrow Connector 10"/>
          <p:cNvCxnSpPr>
            <a:cxnSpLocks noChangeShapeType="1"/>
          </p:cNvCxnSpPr>
          <p:nvPr/>
        </p:nvCxnSpPr>
        <p:spPr bwMode="auto">
          <a:xfrm>
            <a:off x="1760538" y="2679700"/>
            <a:ext cx="0" cy="838200"/>
          </a:xfrm>
          <a:prstGeom prst="straightConnector1">
            <a:avLst/>
          </a:prstGeom>
          <a:noFill/>
          <a:ln w="22225" algn="ctr">
            <a:solidFill>
              <a:srgbClr val="FF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1" name="Straight Arrow Connector 11"/>
          <p:cNvCxnSpPr>
            <a:cxnSpLocks noChangeShapeType="1"/>
          </p:cNvCxnSpPr>
          <p:nvPr/>
        </p:nvCxnSpPr>
        <p:spPr bwMode="auto">
          <a:xfrm>
            <a:off x="1752600" y="3802063"/>
            <a:ext cx="0" cy="838200"/>
          </a:xfrm>
          <a:prstGeom prst="straightConnector1">
            <a:avLst/>
          </a:prstGeom>
          <a:noFill/>
          <a:ln w="22225" algn="ctr">
            <a:solidFill>
              <a:srgbClr val="FF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2" name="Straight Arrow Connector 12"/>
          <p:cNvCxnSpPr>
            <a:cxnSpLocks noChangeShapeType="1"/>
          </p:cNvCxnSpPr>
          <p:nvPr/>
        </p:nvCxnSpPr>
        <p:spPr bwMode="auto">
          <a:xfrm>
            <a:off x="1752600" y="5064125"/>
            <a:ext cx="0" cy="838200"/>
          </a:xfrm>
          <a:prstGeom prst="straightConnector1">
            <a:avLst/>
          </a:prstGeom>
          <a:noFill/>
          <a:ln w="22225" algn="ctr">
            <a:solidFill>
              <a:srgbClr val="FF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3" name="Straight Arrow Connector 13"/>
          <p:cNvCxnSpPr>
            <a:cxnSpLocks noChangeShapeType="1"/>
            <a:endCxn id="15365" idx="1"/>
          </p:cNvCxnSpPr>
          <p:nvPr/>
        </p:nvCxnSpPr>
        <p:spPr bwMode="auto">
          <a:xfrm>
            <a:off x="1752600" y="1866900"/>
            <a:ext cx="1538288" cy="0"/>
          </a:xfrm>
          <a:prstGeom prst="straightConnector1">
            <a:avLst/>
          </a:prstGeom>
          <a:noFill/>
          <a:ln w="222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4" name="Straight Arrow Connector 17"/>
          <p:cNvCxnSpPr>
            <a:cxnSpLocks noChangeShapeType="1"/>
          </p:cNvCxnSpPr>
          <p:nvPr/>
        </p:nvCxnSpPr>
        <p:spPr bwMode="auto">
          <a:xfrm>
            <a:off x="1760538" y="5495925"/>
            <a:ext cx="1538287" cy="0"/>
          </a:xfrm>
          <a:prstGeom prst="straightConnector1">
            <a:avLst/>
          </a:prstGeom>
          <a:noFill/>
          <a:ln w="222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5" name="Straight Arrow Connector 18"/>
          <p:cNvCxnSpPr>
            <a:cxnSpLocks noChangeShapeType="1"/>
          </p:cNvCxnSpPr>
          <p:nvPr/>
        </p:nvCxnSpPr>
        <p:spPr bwMode="auto">
          <a:xfrm>
            <a:off x="1752600" y="4224338"/>
            <a:ext cx="1538288" cy="0"/>
          </a:xfrm>
          <a:prstGeom prst="straightConnector1">
            <a:avLst/>
          </a:prstGeom>
          <a:noFill/>
          <a:ln w="222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6" name="Straight Arrow Connector 19"/>
          <p:cNvCxnSpPr>
            <a:cxnSpLocks noChangeShapeType="1"/>
          </p:cNvCxnSpPr>
          <p:nvPr/>
        </p:nvCxnSpPr>
        <p:spPr bwMode="auto">
          <a:xfrm>
            <a:off x="1752600" y="3098800"/>
            <a:ext cx="1538288" cy="0"/>
          </a:xfrm>
          <a:prstGeom prst="straightConnector1">
            <a:avLst/>
          </a:prstGeom>
          <a:noFill/>
          <a:ln w="222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sz="2800" b="1" smtClean="0">
                <a:ea typeface="ＭＳ Ｐゴシック" pitchFamily="34" charset="-128"/>
              </a:rPr>
              <a:t>3 Suzaku matrix multiplication workpool program</a:t>
            </a:r>
            <a:endParaRPr lang="en-US" altLang="en-US" sz="2800" smtClean="0">
              <a:ea typeface="ＭＳ Ｐゴシック" pitchFamily="34" charset="-128"/>
            </a:endParaRPr>
          </a:p>
          <a:p>
            <a:pPr marL="0" indent="0">
              <a:buFontTx/>
              <a:buNone/>
            </a:pPr>
            <a:r>
              <a:rPr lang="en-US" altLang="en-US" sz="300" b="1" smtClean="0">
                <a:solidFill>
                  <a:srgbClr val="3333CC"/>
                </a:solidFill>
                <a:ea typeface="ＭＳ Ｐゴシック" pitchFamily="34" charset="-128"/>
              </a:rPr>
              <a:t> </a:t>
            </a:r>
            <a:endParaRPr lang="en-US" altLang="en-US" sz="300" smtClean="0">
              <a:solidFill>
                <a:srgbClr val="3333CC"/>
              </a:solidFill>
              <a:ea typeface="ＭＳ Ｐゴシック" pitchFamily="34" charset="-128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1600" b="1" smtClean="0">
                <a:solidFill>
                  <a:srgbClr val="3333CC"/>
                </a:solidFill>
                <a:ea typeface="ＭＳ Ｐゴシック" pitchFamily="34" charset="-128"/>
              </a:rPr>
              <a:t>// Suzaku Workpool:  Matrix Multiplication. B. Wilkinson April 5, 2015</a:t>
            </a:r>
            <a:endParaRPr lang="en-US" altLang="en-US" sz="1600" smtClean="0">
              <a:solidFill>
                <a:srgbClr val="3333CC"/>
              </a:solidFill>
              <a:ea typeface="ＭＳ Ｐゴシック" pitchFamily="34" charset="-128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1600" b="1" smtClean="0">
                <a:solidFill>
                  <a:srgbClr val="3333CC"/>
                </a:solidFill>
                <a:ea typeface="ＭＳ Ｐゴシック" pitchFamily="34" charset="-128"/>
              </a:rPr>
              <a:t>#include ...	// usual C includes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1600" b="1" smtClean="0">
                <a:solidFill>
                  <a:srgbClr val="3333CC"/>
                </a:solidFill>
                <a:ea typeface="ＭＳ Ｐゴシック" pitchFamily="34" charset="-128"/>
              </a:rPr>
              <a:t>#include "suzaku.h" 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sz="1600" smtClean="0">
              <a:solidFill>
                <a:srgbClr val="3333CC"/>
              </a:solidFill>
              <a:ea typeface="ＭＳ Ｐゴシック" pitchFamily="34" charset="-128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1600" b="1" smtClean="0">
                <a:solidFill>
                  <a:srgbClr val="3333CC"/>
                </a:solidFill>
                <a:ea typeface="ＭＳ Ｐゴシック" pitchFamily="34" charset="-128"/>
              </a:rPr>
              <a:t>#define T 100	// req. Suzaku constants, T (tasks), D (data in task), R (result elements</a:t>
            </a:r>
            <a:endParaRPr lang="en-US" altLang="en-US" sz="1600" smtClean="0">
              <a:solidFill>
                <a:srgbClr val="3333CC"/>
              </a:solidFill>
              <a:ea typeface="ＭＳ Ｐゴシック" pitchFamily="34" charset="-128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1600" b="1" smtClean="0">
                <a:solidFill>
                  <a:srgbClr val="3333CC"/>
                </a:solidFill>
                <a:ea typeface="ＭＳ Ｐゴシック" pitchFamily="34" charset="-128"/>
              </a:rPr>
              <a:t>#define D 6	</a:t>
            </a:r>
            <a:endParaRPr lang="en-US" altLang="en-US" sz="1600" smtClean="0">
              <a:solidFill>
                <a:srgbClr val="3333CC"/>
              </a:solidFill>
              <a:ea typeface="ＭＳ Ｐゴシック" pitchFamily="34" charset="-128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1600" b="1" smtClean="0">
                <a:solidFill>
                  <a:srgbClr val="3333CC"/>
                </a:solidFill>
                <a:ea typeface="ＭＳ Ｐゴシック" pitchFamily="34" charset="-128"/>
              </a:rPr>
              <a:t>#define R 1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1600" b="1" smtClean="0">
                <a:solidFill>
                  <a:srgbClr val="3333CC"/>
                </a:solidFill>
                <a:ea typeface="ＭＳ Ｐゴシック" pitchFamily="34" charset="-128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1600" b="1" smtClean="0">
                <a:solidFill>
                  <a:srgbClr val="3333CC"/>
                </a:solidFill>
                <a:ea typeface="ＭＳ Ｐゴシック" pitchFamily="34" charset="-128"/>
              </a:rPr>
              <a:t>#define N 3 	// size of arrays</a:t>
            </a:r>
            <a:endParaRPr lang="en-US" altLang="en-US" sz="1600" smtClean="0">
              <a:solidFill>
                <a:srgbClr val="3333CC"/>
              </a:solidFill>
              <a:ea typeface="ＭＳ Ｐゴシック" pitchFamily="34" charset="-128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1600" b="1" smtClean="0">
                <a:solidFill>
                  <a:srgbClr val="3333CC"/>
                </a:solidFill>
                <a:ea typeface="ＭＳ Ｐゴシック" pitchFamily="34" charset="-128"/>
              </a:rPr>
              <a:t>double A[N][N], B[N][N], C[N][N], Cseq[N][N];</a:t>
            </a:r>
            <a:endParaRPr lang="en-US" altLang="en-US" sz="1600" smtClean="0">
              <a:solidFill>
                <a:srgbClr val="3333CC"/>
              </a:solidFill>
              <a:ea typeface="ＭＳ Ｐゴシック" pitchFamily="34" charset="-128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1600" b="1" smtClean="0">
                <a:solidFill>
                  <a:srgbClr val="3333CC"/>
                </a:solidFill>
                <a:ea typeface="ＭＳ Ｐゴシック" pitchFamily="34" charset="-128"/>
              </a:rPr>
              <a:t>void init(int *tasks, int *data_items, int *result_items) {</a:t>
            </a:r>
            <a:endParaRPr lang="en-US" altLang="en-US" sz="1600" smtClean="0">
              <a:solidFill>
                <a:srgbClr val="3333CC"/>
              </a:solidFill>
              <a:ea typeface="ＭＳ Ｐゴシック" pitchFamily="34" charset="-128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1600" b="1" smtClean="0">
                <a:solidFill>
                  <a:srgbClr val="3333CC"/>
                </a:solidFill>
                <a:ea typeface="ＭＳ Ｐゴシック" pitchFamily="34" charset="-128"/>
              </a:rPr>
              <a:t>	*tasks = T;</a:t>
            </a:r>
            <a:endParaRPr lang="en-US" altLang="en-US" sz="1600" smtClean="0">
              <a:solidFill>
                <a:srgbClr val="3333CC"/>
              </a:solidFill>
              <a:ea typeface="ＭＳ Ｐゴシック" pitchFamily="34" charset="-128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1600" b="1" smtClean="0">
                <a:solidFill>
                  <a:srgbClr val="3333CC"/>
                </a:solidFill>
                <a:ea typeface="ＭＳ Ｐゴシック" pitchFamily="34" charset="-128"/>
              </a:rPr>
              <a:t>	*data_items = D;</a:t>
            </a:r>
            <a:endParaRPr lang="en-US" altLang="en-US" sz="1600" smtClean="0">
              <a:solidFill>
                <a:srgbClr val="3333CC"/>
              </a:solidFill>
              <a:ea typeface="ＭＳ Ｐゴシック" pitchFamily="34" charset="-128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1600" b="1" smtClean="0">
                <a:solidFill>
                  <a:srgbClr val="3333CC"/>
                </a:solidFill>
                <a:ea typeface="ＭＳ Ｐゴシック" pitchFamily="34" charset="-128"/>
              </a:rPr>
              <a:t>	*result_items = R;</a:t>
            </a:r>
            <a:endParaRPr lang="en-US" altLang="en-US" sz="1600" smtClean="0">
              <a:solidFill>
                <a:srgbClr val="3333CC"/>
              </a:solidFill>
              <a:ea typeface="ＭＳ Ｐゴシック" pitchFamily="34" charset="-128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1600" b="1" smtClean="0">
                <a:solidFill>
                  <a:srgbClr val="3333CC"/>
                </a:solidFill>
                <a:ea typeface="ＭＳ Ｐゴシック" pitchFamily="34" charset="-128"/>
              </a:rPr>
              <a:t>	return; </a:t>
            </a:r>
            <a:endParaRPr lang="en-US" altLang="en-US" sz="1600" smtClean="0">
              <a:solidFill>
                <a:srgbClr val="3333CC"/>
              </a:solidFill>
              <a:ea typeface="ＭＳ Ｐゴシック" pitchFamily="34" charset="-128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1600" b="1" smtClean="0">
                <a:solidFill>
                  <a:srgbClr val="3333CC"/>
                </a:solidFill>
                <a:ea typeface="ＭＳ Ｐゴシック" pitchFamily="34" charset="-128"/>
              </a:rPr>
              <a:t>}</a:t>
            </a:r>
            <a:endParaRPr lang="en-US" altLang="en-US" sz="1600" smtClean="0">
              <a:solidFill>
                <a:srgbClr val="3333CC"/>
              </a:solidFill>
              <a:ea typeface="ＭＳ Ｐゴシック" pitchFamily="34" charset="-128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1600" b="1" smtClean="0">
                <a:solidFill>
                  <a:srgbClr val="3333CC"/>
                </a:solidFill>
                <a:ea typeface="ＭＳ Ｐゴシック" pitchFamily="34" charset="-128"/>
              </a:rPr>
              <a:t>void diffuse(int taskID,double output[D]) {	 // same as Seeds sample but inefficient	int i, a, b; 			// copying of arrays, taskID used</a:t>
            </a:r>
            <a:endParaRPr lang="en-US" altLang="en-US" sz="1600" smtClean="0">
              <a:solidFill>
                <a:srgbClr val="3333CC"/>
              </a:solidFill>
              <a:ea typeface="ＭＳ Ｐゴシック" pitchFamily="34" charset="-128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1600" b="1" smtClean="0">
                <a:solidFill>
                  <a:srgbClr val="3333CC"/>
                </a:solidFill>
                <a:ea typeface="ＭＳ Ｐゴシック" pitchFamily="34" charset="-128"/>
              </a:rPr>
              <a:t>	a = taskID / N;</a:t>
            </a:r>
            <a:endParaRPr lang="en-US" altLang="en-US" sz="1600" smtClean="0">
              <a:solidFill>
                <a:srgbClr val="3333CC"/>
              </a:solidFill>
              <a:ea typeface="ＭＳ Ｐゴシック" pitchFamily="34" charset="-128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1600" b="1" smtClean="0">
                <a:solidFill>
                  <a:srgbClr val="3333CC"/>
                </a:solidFill>
                <a:ea typeface="ＭＳ Ｐゴシック" pitchFamily="34" charset="-128"/>
              </a:rPr>
              <a:t>	b = taskID % N;</a:t>
            </a:r>
            <a:endParaRPr lang="en-US" altLang="en-US" sz="1600" smtClean="0">
              <a:solidFill>
                <a:srgbClr val="3333CC"/>
              </a:solidFill>
              <a:ea typeface="ＭＳ Ｐゴシック" pitchFamily="34" charset="-128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1600" b="1" smtClean="0">
                <a:solidFill>
                  <a:srgbClr val="3333CC"/>
                </a:solidFill>
                <a:ea typeface="ＭＳ Ｐゴシック" pitchFamily="34" charset="-128"/>
              </a:rPr>
              <a:t>	for (i = 0; i &lt; N; i++) { 	//Copy one row of A and one col of B into output</a:t>
            </a:r>
            <a:endParaRPr lang="en-US" altLang="en-US" sz="1600" smtClean="0">
              <a:solidFill>
                <a:srgbClr val="3333CC"/>
              </a:solidFill>
              <a:ea typeface="ＭＳ Ｐゴシック" pitchFamily="34" charset="-128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1600" b="1" smtClean="0">
                <a:solidFill>
                  <a:srgbClr val="3333CC"/>
                </a:solidFill>
                <a:ea typeface="ＭＳ Ｐゴシック" pitchFamily="34" charset="-128"/>
              </a:rPr>
              <a:t>		output[i] = A[a][i];</a:t>
            </a:r>
            <a:endParaRPr lang="en-US" altLang="en-US" sz="1600" smtClean="0">
              <a:solidFill>
                <a:srgbClr val="3333CC"/>
              </a:solidFill>
              <a:ea typeface="ＭＳ Ｐゴシック" pitchFamily="34" charset="-128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1600" b="1" smtClean="0">
                <a:solidFill>
                  <a:srgbClr val="3333CC"/>
                </a:solidFill>
                <a:ea typeface="ＭＳ Ｐゴシック" pitchFamily="34" charset="-128"/>
              </a:rPr>
              <a:t>		output[i+N] = B[i][b];</a:t>
            </a:r>
            <a:endParaRPr lang="en-US" altLang="en-US" sz="1600" smtClean="0">
              <a:solidFill>
                <a:srgbClr val="3333CC"/>
              </a:solidFill>
              <a:ea typeface="ＭＳ Ｐゴシック" pitchFamily="34" charset="-128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1600" b="1" smtClean="0">
                <a:solidFill>
                  <a:srgbClr val="3333CC"/>
                </a:solidFill>
                <a:ea typeface="ＭＳ Ｐゴシック" pitchFamily="34" charset="-128"/>
              </a:rPr>
              <a:t>	}</a:t>
            </a:r>
            <a:endParaRPr lang="en-US" altLang="en-US" sz="1600" smtClean="0">
              <a:solidFill>
                <a:srgbClr val="3333CC"/>
              </a:solidFill>
              <a:ea typeface="ＭＳ Ｐゴシック" pitchFamily="34" charset="-128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1600" b="1" smtClean="0">
                <a:solidFill>
                  <a:srgbClr val="3333CC"/>
                </a:solidFill>
                <a:ea typeface="ＭＳ Ｐゴシック" pitchFamily="34" charset="-128"/>
              </a:rPr>
              <a:t>	return;</a:t>
            </a:r>
            <a:endParaRPr lang="en-US" altLang="en-US" sz="1600" smtClean="0">
              <a:solidFill>
                <a:srgbClr val="3333CC"/>
              </a:solidFill>
              <a:ea typeface="ＭＳ Ｐゴシック" pitchFamily="34" charset="-128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1600" b="1" smtClean="0">
                <a:solidFill>
                  <a:srgbClr val="3333CC"/>
                </a:solidFill>
                <a:ea typeface="ＭＳ Ｐゴシック" pitchFamily="34" charset="-128"/>
              </a:rPr>
              <a:t>}</a:t>
            </a:r>
            <a:endParaRPr lang="en-US" altLang="en-US" sz="1600" smtClean="0">
              <a:solidFill>
                <a:srgbClr val="3333CC"/>
              </a:solidFill>
              <a:ea typeface="ＭＳ Ｐゴシック" pitchFamily="34" charset="-128"/>
            </a:endParaRP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7EDEB55-2742-42FA-B0A9-922354547E36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400" smtClean="0"/>
          </a:p>
        </p:txBody>
      </p:sp>
    </p:spTree>
    <p:extLst>
      <p:ext uri="{BB962C8B-B14F-4D97-AF65-F5344CB8AC3E}">
        <p14:creationId xmlns:p14="http://schemas.microsoft.com/office/powerpoint/2010/main" val="366315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152400" y="0"/>
            <a:ext cx="9372600" cy="8686800"/>
          </a:xfrm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1600" b="1" smtClean="0">
                <a:solidFill>
                  <a:srgbClr val="3333CC"/>
                </a:solidFill>
                <a:ea typeface="ＭＳ Ｐゴシック" pitchFamily="34" charset="-128"/>
              </a:rPr>
              <a:t>void compute(int taskID, double input[D], double output[R]) {</a:t>
            </a:r>
            <a:endParaRPr lang="en-US" altLang="en-US" sz="1600" smtClean="0">
              <a:solidFill>
                <a:srgbClr val="3333CC"/>
              </a:solidFill>
              <a:ea typeface="ＭＳ Ｐゴシック" pitchFamily="34" charset="-128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1600" b="1" smtClean="0">
                <a:solidFill>
                  <a:srgbClr val="3333CC"/>
                </a:solidFill>
                <a:ea typeface="ＭＳ Ｐゴシック" pitchFamily="34" charset="-128"/>
              </a:rPr>
              <a:t>	int i;</a:t>
            </a:r>
            <a:endParaRPr lang="en-US" altLang="en-US" sz="1600" smtClean="0">
              <a:solidFill>
                <a:srgbClr val="3333CC"/>
              </a:solidFill>
              <a:ea typeface="ＭＳ Ｐゴシック" pitchFamily="34" charset="-128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1600" b="1" smtClean="0">
                <a:solidFill>
                  <a:srgbClr val="3333CC"/>
                </a:solidFill>
                <a:ea typeface="ＭＳ Ｐゴシック" pitchFamily="34" charset="-128"/>
              </a:rPr>
              <a:t>	output[0] = 0;</a:t>
            </a:r>
            <a:endParaRPr lang="en-US" altLang="en-US" sz="1600" smtClean="0">
              <a:solidFill>
                <a:srgbClr val="3333CC"/>
              </a:solidFill>
              <a:ea typeface="ＭＳ Ｐゴシック" pitchFamily="34" charset="-128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1600" b="1" smtClean="0">
                <a:solidFill>
                  <a:srgbClr val="3333CC"/>
                </a:solidFill>
                <a:ea typeface="ＭＳ Ｐゴシック" pitchFamily="34" charset="-128"/>
              </a:rPr>
              <a:t>	for (i = 0; i &lt; N; i++) {</a:t>
            </a:r>
            <a:endParaRPr lang="en-US" altLang="en-US" sz="1600" smtClean="0">
              <a:solidFill>
                <a:srgbClr val="3333CC"/>
              </a:solidFill>
              <a:ea typeface="ＭＳ Ｐゴシック" pitchFamily="34" charset="-128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1600" b="1" smtClean="0">
                <a:solidFill>
                  <a:srgbClr val="3333CC"/>
                </a:solidFill>
                <a:ea typeface="ＭＳ Ｐゴシック" pitchFamily="34" charset="-128"/>
              </a:rPr>
              <a:t>		output[0] += input[i] * input[i+N];</a:t>
            </a:r>
            <a:endParaRPr lang="en-US" altLang="en-US" sz="1600" smtClean="0">
              <a:solidFill>
                <a:srgbClr val="3333CC"/>
              </a:solidFill>
              <a:ea typeface="ＭＳ Ｐゴシック" pitchFamily="34" charset="-128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1600" b="1" smtClean="0">
                <a:solidFill>
                  <a:srgbClr val="3333CC"/>
                </a:solidFill>
                <a:ea typeface="ＭＳ Ｐゴシック" pitchFamily="34" charset="-128"/>
              </a:rPr>
              <a:t>	}</a:t>
            </a:r>
            <a:endParaRPr lang="en-US" altLang="en-US" sz="1600" smtClean="0">
              <a:solidFill>
                <a:srgbClr val="3333CC"/>
              </a:solidFill>
              <a:ea typeface="ＭＳ Ｐゴシック" pitchFamily="34" charset="-128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1600" b="1" smtClean="0">
                <a:solidFill>
                  <a:srgbClr val="3333CC"/>
                </a:solidFill>
                <a:ea typeface="ＭＳ Ｐゴシック" pitchFamily="34" charset="-128"/>
              </a:rPr>
              <a:t>	return;</a:t>
            </a:r>
            <a:endParaRPr lang="en-US" altLang="en-US" sz="1600" smtClean="0">
              <a:solidFill>
                <a:srgbClr val="3333CC"/>
              </a:solidFill>
              <a:ea typeface="ＭＳ Ｐゴシック" pitchFamily="34" charset="-128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1600" b="1" smtClean="0">
                <a:solidFill>
                  <a:srgbClr val="3333CC"/>
                </a:solidFill>
                <a:ea typeface="ＭＳ Ｐゴシック" pitchFamily="34" charset="-128"/>
              </a:rPr>
              <a:t>}</a:t>
            </a:r>
            <a:endParaRPr lang="en-US" altLang="en-US" sz="1600" smtClean="0">
              <a:solidFill>
                <a:srgbClr val="3333CC"/>
              </a:solidFill>
              <a:ea typeface="ＭＳ Ｐゴシック" pitchFamily="34" charset="-128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1600" b="1" smtClean="0">
                <a:solidFill>
                  <a:srgbClr val="3333CC"/>
                </a:solidFill>
                <a:ea typeface="ＭＳ Ｐゴシック" pitchFamily="34" charset="-128"/>
              </a:rPr>
              <a:t>void gather(int taskID, double input[R]) {</a:t>
            </a:r>
            <a:endParaRPr lang="en-US" altLang="en-US" sz="1600" smtClean="0">
              <a:solidFill>
                <a:srgbClr val="3333CC"/>
              </a:solidFill>
              <a:ea typeface="ＭＳ Ｐゴシック" pitchFamily="34" charset="-128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1600" b="1" smtClean="0">
                <a:solidFill>
                  <a:srgbClr val="3333CC"/>
                </a:solidFill>
                <a:ea typeface="ＭＳ Ｐゴシック" pitchFamily="34" charset="-128"/>
              </a:rPr>
              <a:t>	int a, b;</a:t>
            </a:r>
            <a:endParaRPr lang="en-US" altLang="en-US" sz="1600" smtClean="0">
              <a:solidFill>
                <a:srgbClr val="3333CC"/>
              </a:solidFill>
              <a:ea typeface="ＭＳ Ｐゴシック" pitchFamily="34" charset="-128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1600" b="1" smtClean="0">
                <a:solidFill>
                  <a:srgbClr val="3333CC"/>
                </a:solidFill>
                <a:ea typeface="ＭＳ Ｐゴシック" pitchFamily="34" charset="-128"/>
              </a:rPr>
              <a:t>	a = taskID / 3;</a:t>
            </a:r>
            <a:endParaRPr lang="en-US" altLang="en-US" sz="1600" smtClean="0">
              <a:solidFill>
                <a:srgbClr val="3333CC"/>
              </a:solidFill>
              <a:ea typeface="ＭＳ Ｐゴシック" pitchFamily="34" charset="-128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1600" b="1" smtClean="0">
                <a:solidFill>
                  <a:srgbClr val="3333CC"/>
                </a:solidFill>
                <a:ea typeface="ＭＳ Ｐゴシック" pitchFamily="34" charset="-128"/>
              </a:rPr>
              <a:t>	b = taskID % 3;</a:t>
            </a:r>
            <a:endParaRPr lang="en-US" altLang="en-US" sz="1600" smtClean="0">
              <a:solidFill>
                <a:srgbClr val="3333CC"/>
              </a:solidFill>
              <a:ea typeface="ＭＳ Ｐゴシック" pitchFamily="34" charset="-128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1600" b="1" smtClean="0">
                <a:solidFill>
                  <a:srgbClr val="3333CC"/>
                </a:solidFill>
                <a:ea typeface="ＭＳ Ｐゴシック" pitchFamily="34" charset="-128"/>
              </a:rPr>
              <a:t>	C[a][b]= input[0];</a:t>
            </a:r>
            <a:endParaRPr lang="en-US" altLang="en-US" sz="1600" smtClean="0">
              <a:solidFill>
                <a:srgbClr val="3333CC"/>
              </a:solidFill>
              <a:ea typeface="ＭＳ Ｐゴシック" pitchFamily="34" charset="-128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1600" b="1" smtClean="0">
                <a:solidFill>
                  <a:srgbClr val="3333CC"/>
                </a:solidFill>
                <a:ea typeface="ＭＳ Ｐゴシック" pitchFamily="34" charset="-128"/>
              </a:rPr>
              <a:t>	return;</a:t>
            </a:r>
            <a:endParaRPr lang="en-US" altLang="en-US" sz="1600" smtClean="0">
              <a:solidFill>
                <a:srgbClr val="3333CC"/>
              </a:solidFill>
              <a:ea typeface="ＭＳ Ｐゴシック" pitchFamily="34" charset="-128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1600" b="1" smtClean="0">
                <a:solidFill>
                  <a:srgbClr val="3333CC"/>
                </a:solidFill>
                <a:ea typeface="ＭＳ Ｐゴシック" pitchFamily="34" charset="-128"/>
              </a:rPr>
              <a:t>}</a:t>
            </a:r>
            <a:endParaRPr lang="en-US" altLang="en-US" sz="1600" smtClean="0">
              <a:solidFill>
                <a:srgbClr val="3333CC"/>
              </a:solidFill>
              <a:ea typeface="ＭＳ Ｐゴシック" pitchFamily="34" charset="-128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1600" b="1" smtClean="0">
                <a:solidFill>
                  <a:srgbClr val="3333CC"/>
                </a:solidFill>
                <a:ea typeface="ＭＳ Ｐゴシック" pitchFamily="34" charset="-128"/>
              </a:rPr>
              <a:t>// additional routines used in this application</a:t>
            </a:r>
            <a:endParaRPr lang="en-US" altLang="en-US" sz="1600" smtClean="0">
              <a:solidFill>
                <a:srgbClr val="3333CC"/>
              </a:solidFill>
              <a:ea typeface="ＭＳ Ｐゴシック" pitchFamily="34" charset="-128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1600" b="1" smtClean="0">
                <a:solidFill>
                  <a:srgbClr val="3333CC"/>
                </a:solidFill>
                <a:ea typeface="ＭＳ Ｐゴシック" pitchFamily="34" charset="-128"/>
              </a:rPr>
              <a:t>void initialize() { 			// initialize arrays </a:t>
            </a:r>
            <a:endParaRPr lang="en-US" altLang="en-US" sz="1600" smtClean="0">
              <a:solidFill>
                <a:srgbClr val="3333CC"/>
              </a:solidFill>
              <a:ea typeface="ＭＳ Ｐゴシック" pitchFamily="34" charset="-128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1600" b="1" smtClean="0">
                <a:solidFill>
                  <a:srgbClr val="3333CC"/>
                </a:solidFill>
                <a:ea typeface="ＭＳ Ｐゴシック" pitchFamily="34" charset="-128"/>
              </a:rPr>
              <a:t> 	...</a:t>
            </a:r>
            <a:endParaRPr lang="en-US" altLang="en-US" sz="1600" smtClean="0">
              <a:solidFill>
                <a:srgbClr val="3333CC"/>
              </a:solidFill>
              <a:ea typeface="ＭＳ Ｐゴシック" pitchFamily="34" charset="-128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1600" b="1" smtClean="0">
                <a:solidFill>
                  <a:srgbClr val="3333CC"/>
                </a:solidFill>
                <a:ea typeface="ＭＳ Ｐゴシック" pitchFamily="34" charset="-128"/>
              </a:rPr>
              <a:t>	return;</a:t>
            </a:r>
            <a:endParaRPr lang="en-US" altLang="en-US" sz="1600" smtClean="0">
              <a:solidFill>
                <a:srgbClr val="3333CC"/>
              </a:solidFill>
              <a:ea typeface="ＭＳ Ｐゴシック" pitchFamily="34" charset="-128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1600" b="1" smtClean="0">
                <a:solidFill>
                  <a:srgbClr val="3333CC"/>
                </a:solidFill>
                <a:ea typeface="ＭＳ Ｐゴシック" pitchFamily="34" charset="-128"/>
              </a:rPr>
              <a:t>}</a:t>
            </a:r>
            <a:endParaRPr lang="en-US" altLang="en-US" sz="1600" smtClean="0">
              <a:solidFill>
                <a:srgbClr val="3333CC"/>
              </a:solidFill>
              <a:ea typeface="ＭＳ Ｐゴシック" pitchFamily="34" charset="-128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1600" b="1" smtClean="0">
                <a:solidFill>
                  <a:srgbClr val="3333CC"/>
                </a:solidFill>
                <a:ea typeface="ＭＳ Ｐゴシック" pitchFamily="34" charset="-128"/>
              </a:rPr>
              <a:t>void seq_matrix_mult(double A[N][N], double B[N][N], double C[N][N]) {</a:t>
            </a:r>
            <a:endParaRPr lang="en-US" altLang="en-US" sz="1600" smtClean="0">
              <a:solidFill>
                <a:srgbClr val="3333CC"/>
              </a:solidFill>
              <a:ea typeface="ＭＳ Ｐゴシック" pitchFamily="34" charset="-128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1600" b="1" smtClean="0">
                <a:solidFill>
                  <a:srgbClr val="3333CC"/>
                </a:solidFill>
                <a:ea typeface="ＭＳ Ｐゴシック" pitchFamily="34" charset="-128"/>
              </a:rPr>
              <a:t> 	...</a:t>
            </a:r>
            <a:endParaRPr lang="en-US" altLang="en-US" sz="1600" smtClean="0">
              <a:solidFill>
                <a:srgbClr val="3333CC"/>
              </a:solidFill>
              <a:ea typeface="ＭＳ Ｐゴシック" pitchFamily="34" charset="-128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1600" b="1" smtClean="0">
                <a:solidFill>
                  <a:srgbClr val="3333CC"/>
                </a:solidFill>
                <a:ea typeface="ＭＳ Ｐゴシック" pitchFamily="34" charset="-128"/>
              </a:rPr>
              <a:t>	return;</a:t>
            </a:r>
            <a:endParaRPr lang="en-US" altLang="en-US" sz="1600" smtClean="0">
              <a:solidFill>
                <a:srgbClr val="3333CC"/>
              </a:solidFill>
              <a:ea typeface="ＭＳ Ｐゴシック" pitchFamily="34" charset="-128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1600" b="1" smtClean="0">
                <a:solidFill>
                  <a:srgbClr val="3333CC"/>
                </a:solidFill>
                <a:ea typeface="ＭＳ Ｐゴシック" pitchFamily="34" charset="-128"/>
              </a:rPr>
              <a:t>}</a:t>
            </a:r>
            <a:endParaRPr lang="en-US" altLang="en-US" sz="1600" smtClean="0">
              <a:solidFill>
                <a:srgbClr val="3333CC"/>
              </a:solidFill>
              <a:ea typeface="ＭＳ Ｐゴシック" pitchFamily="34" charset="-128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1600" b="1" smtClean="0">
                <a:solidFill>
                  <a:srgbClr val="3333CC"/>
                </a:solidFill>
                <a:ea typeface="ＭＳ Ｐゴシック" pitchFamily="34" charset="-128"/>
              </a:rPr>
              <a:t>void print_array(double array[N][N]) { // print out an array </a:t>
            </a:r>
            <a:endParaRPr lang="en-US" altLang="en-US" sz="1600" smtClean="0">
              <a:solidFill>
                <a:srgbClr val="3333CC"/>
              </a:solidFill>
              <a:ea typeface="ＭＳ Ｐゴシック" pitchFamily="34" charset="-128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1600" b="1" smtClean="0">
                <a:solidFill>
                  <a:srgbClr val="3333CC"/>
                </a:solidFill>
                <a:ea typeface="ＭＳ Ｐゴシック" pitchFamily="34" charset="-128"/>
              </a:rPr>
              <a:t>	...</a:t>
            </a:r>
            <a:endParaRPr lang="en-US" altLang="en-US" sz="1600" smtClean="0">
              <a:solidFill>
                <a:srgbClr val="3333CC"/>
              </a:solidFill>
              <a:ea typeface="ＭＳ Ｐゴシック" pitchFamily="34" charset="-128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1600" b="1" smtClean="0">
                <a:solidFill>
                  <a:srgbClr val="3333CC"/>
                </a:solidFill>
                <a:ea typeface="ＭＳ Ｐゴシック" pitchFamily="34" charset="-128"/>
              </a:rPr>
              <a:t>	return;</a:t>
            </a:r>
            <a:endParaRPr lang="en-US" altLang="en-US" sz="1600" smtClean="0">
              <a:solidFill>
                <a:srgbClr val="3333CC"/>
              </a:solidFill>
              <a:ea typeface="ＭＳ Ｐゴシック" pitchFamily="34" charset="-128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1600" b="1" smtClean="0">
                <a:solidFill>
                  <a:srgbClr val="3333CC"/>
                </a:solidFill>
                <a:ea typeface="ＭＳ Ｐゴシック" pitchFamily="34" charset="-128"/>
              </a:rPr>
              <a:t>}</a:t>
            </a:r>
            <a:endParaRPr lang="en-US" altLang="en-US" sz="1600" smtClean="0">
              <a:solidFill>
                <a:srgbClr val="3333CC"/>
              </a:solidFill>
              <a:ea typeface="ＭＳ Ｐゴシック" pitchFamily="34" charset="-128"/>
            </a:endParaRP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703758A-7856-413F-B684-F13EEABB305F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400" smtClean="0"/>
          </a:p>
        </p:txBody>
      </p:sp>
    </p:spTree>
    <p:extLst>
      <p:ext uri="{BB962C8B-B14F-4D97-AF65-F5344CB8AC3E}">
        <p14:creationId xmlns:p14="http://schemas.microsoft.com/office/powerpoint/2010/main" val="418339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ontent Placeholder 2"/>
          <p:cNvSpPr>
            <a:spLocks noGrp="1"/>
          </p:cNvSpPr>
          <p:nvPr>
            <p:ph idx="1"/>
          </p:nvPr>
        </p:nvSpPr>
        <p:spPr>
          <a:xfrm>
            <a:off x="152400" y="-15875"/>
            <a:ext cx="9448800" cy="6858000"/>
          </a:xfrm>
        </p:spPr>
        <p:txBody>
          <a:bodyPr/>
          <a:lstStyle/>
          <a:p>
            <a:pPr marL="0" indent="0"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</a:pPr>
            <a:r>
              <a:rPr lang="en-US" altLang="en-US" sz="1800" b="1" dirty="0" err="1" smtClean="0">
                <a:solidFill>
                  <a:srgbClr val="3333CC"/>
                </a:solidFill>
                <a:ea typeface="ＭＳ Ｐゴシック" pitchFamily="34" charset="-128"/>
              </a:rPr>
              <a:t>int</a:t>
            </a:r>
            <a:r>
              <a:rPr lang="en-US" altLang="en-US" sz="1800" b="1" dirty="0" smtClean="0">
                <a:solidFill>
                  <a:srgbClr val="3333CC"/>
                </a:solidFill>
                <a:ea typeface="ＭＳ Ｐゴシック" pitchFamily="34" charset="-128"/>
              </a:rPr>
              <a:t> main(</a:t>
            </a:r>
            <a:r>
              <a:rPr lang="en-US" altLang="en-US" sz="1800" b="1" dirty="0" err="1" smtClean="0">
                <a:solidFill>
                  <a:srgbClr val="3333CC"/>
                </a:solidFill>
                <a:ea typeface="ＭＳ Ｐゴシック" pitchFamily="34" charset="-128"/>
              </a:rPr>
              <a:t>int</a:t>
            </a:r>
            <a:r>
              <a:rPr lang="en-US" altLang="en-US" sz="1800" b="1" dirty="0" smtClean="0">
                <a:solidFill>
                  <a:srgbClr val="3333CC"/>
                </a:solidFill>
                <a:ea typeface="ＭＳ Ｐゴシック" pitchFamily="34" charset="-128"/>
              </a:rPr>
              <a:t> </a:t>
            </a:r>
            <a:r>
              <a:rPr lang="en-US" altLang="en-US" sz="1800" b="1" dirty="0" err="1" smtClean="0">
                <a:solidFill>
                  <a:srgbClr val="3333CC"/>
                </a:solidFill>
                <a:ea typeface="ＭＳ Ｐゴシック" pitchFamily="34" charset="-128"/>
              </a:rPr>
              <a:t>argc</a:t>
            </a:r>
            <a:r>
              <a:rPr lang="en-US" altLang="en-US" sz="1800" b="1" dirty="0" smtClean="0">
                <a:solidFill>
                  <a:srgbClr val="3333CC"/>
                </a:solidFill>
                <a:ea typeface="ＭＳ Ｐゴシック" pitchFamily="34" charset="-128"/>
              </a:rPr>
              <a:t>, char *</a:t>
            </a:r>
            <a:r>
              <a:rPr lang="en-US" altLang="en-US" sz="1800" b="1" dirty="0" err="1" smtClean="0">
                <a:solidFill>
                  <a:srgbClr val="3333CC"/>
                </a:solidFill>
                <a:ea typeface="ＭＳ Ｐゴシック" pitchFamily="34" charset="-128"/>
              </a:rPr>
              <a:t>argv</a:t>
            </a:r>
            <a:r>
              <a:rPr lang="en-US" altLang="en-US" sz="1800" b="1" dirty="0" smtClean="0">
                <a:solidFill>
                  <a:srgbClr val="3333CC"/>
                </a:solidFill>
                <a:ea typeface="ＭＳ Ｐゴシック" pitchFamily="34" charset="-128"/>
              </a:rPr>
              <a:t>[]) {</a:t>
            </a:r>
            <a:endParaRPr lang="en-US" altLang="en-US" sz="1800" dirty="0" smtClean="0">
              <a:solidFill>
                <a:srgbClr val="3333CC"/>
              </a:solidFill>
              <a:ea typeface="ＭＳ Ｐゴシック" pitchFamily="34" charset="-128"/>
            </a:endParaRPr>
          </a:p>
          <a:p>
            <a:pPr marL="0" indent="0"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</a:pPr>
            <a:r>
              <a:rPr lang="en-US" altLang="en-US" sz="1800" b="1" dirty="0" smtClean="0">
                <a:solidFill>
                  <a:srgbClr val="3333CC"/>
                </a:solidFill>
                <a:ea typeface="ＭＳ Ｐゴシック" pitchFamily="34" charset="-128"/>
              </a:rPr>
              <a:t>	</a:t>
            </a:r>
            <a:r>
              <a:rPr lang="en-US" altLang="en-US" sz="1800" b="1" dirty="0" err="1" smtClean="0">
                <a:solidFill>
                  <a:srgbClr val="3333CC"/>
                </a:solidFill>
                <a:ea typeface="ＭＳ Ｐゴシック" pitchFamily="34" charset="-128"/>
              </a:rPr>
              <a:t>int</a:t>
            </a:r>
            <a:r>
              <a:rPr lang="en-US" altLang="en-US" sz="1800" b="1" dirty="0" smtClean="0">
                <a:solidFill>
                  <a:srgbClr val="3333CC"/>
                </a:solidFill>
                <a:ea typeface="ＭＳ Ｐゴシック" pitchFamily="34" charset="-128"/>
              </a:rPr>
              <a:t> </a:t>
            </a:r>
            <a:r>
              <a:rPr lang="en-US" altLang="en-US" sz="1800" b="1" dirty="0" err="1" smtClean="0">
                <a:solidFill>
                  <a:srgbClr val="3333CC"/>
                </a:solidFill>
                <a:ea typeface="ＭＳ Ｐゴシック" pitchFamily="34" charset="-128"/>
              </a:rPr>
              <a:t>i</a:t>
            </a:r>
            <a:r>
              <a:rPr lang="en-US" altLang="en-US" sz="1800" b="1" dirty="0" smtClean="0">
                <a:solidFill>
                  <a:srgbClr val="3333CC"/>
                </a:solidFill>
                <a:ea typeface="ＭＳ Ｐゴシック" pitchFamily="34" charset="-128"/>
              </a:rPr>
              <a:t>; 				// All variables declared here are in every process</a:t>
            </a:r>
            <a:endParaRPr lang="en-US" altLang="en-US" sz="1800" dirty="0" smtClean="0">
              <a:solidFill>
                <a:srgbClr val="3333CC"/>
              </a:solidFill>
              <a:ea typeface="ＭＳ Ｐゴシック" pitchFamily="34" charset="-128"/>
            </a:endParaRPr>
          </a:p>
          <a:p>
            <a:pPr marL="0" indent="0"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</a:pPr>
            <a:r>
              <a:rPr lang="en-US" altLang="en-US" sz="1800" b="1" dirty="0" smtClean="0">
                <a:solidFill>
                  <a:srgbClr val="3333CC"/>
                </a:solidFill>
                <a:ea typeface="ＭＳ Ｐゴシック" pitchFamily="34" charset="-128"/>
              </a:rPr>
              <a:t>	</a:t>
            </a:r>
            <a:r>
              <a:rPr lang="en-US" altLang="en-US" sz="1800" b="1" dirty="0" err="1" smtClean="0">
                <a:solidFill>
                  <a:srgbClr val="3333CC"/>
                </a:solidFill>
                <a:ea typeface="ＭＳ Ｐゴシック" pitchFamily="34" charset="-128"/>
              </a:rPr>
              <a:t>int</a:t>
            </a:r>
            <a:r>
              <a:rPr lang="en-US" altLang="en-US" sz="1800" b="1" dirty="0" smtClean="0">
                <a:solidFill>
                  <a:srgbClr val="3333CC"/>
                </a:solidFill>
                <a:ea typeface="ＭＳ Ｐゴシック" pitchFamily="34" charset="-128"/>
              </a:rPr>
              <a:t> P;				// number of processes, set by </a:t>
            </a:r>
            <a:r>
              <a:rPr lang="en-US" altLang="en-US" sz="1800" b="1" dirty="0" err="1" smtClean="0">
                <a:solidFill>
                  <a:srgbClr val="3333CC"/>
                </a:solidFill>
                <a:ea typeface="ＭＳ Ｐゴシック" pitchFamily="34" charset="-128"/>
              </a:rPr>
              <a:t>SZ_Init</a:t>
            </a:r>
            <a:r>
              <a:rPr lang="en-US" altLang="en-US" sz="1800" b="1" dirty="0" smtClean="0">
                <a:solidFill>
                  <a:srgbClr val="3333CC"/>
                </a:solidFill>
                <a:ea typeface="ＭＳ Ｐゴシック" pitchFamily="34" charset="-128"/>
              </a:rPr>
              <a:t>(P) 		</a:t>
            </a:r>
            <a:endParaRPr lang="en-US" altLang="en-US" sz="1800" dirty="0" smtClean="0">
              <a:solidFill>
                <a:srgbClr val="3333CC"/>
              </a:solidFill>
              <a:ea typeface="ＭＳ Ｐゴシック" pitchFamily="34" charset="-128"/>
            </a:endParaRPr>
          </a:p>
          <a:p>
            <a:pPr marL="0" indent="0"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</a:pPr>
            <a:r>
              <a:rPr lang="en-US" altLang="en-US" sz="1800" b="1" dirty="0" smtClean="0">
                <a:solidFill>
                  <a:srgbClr val="3333CC"/>
                </a:solidFill>
                <a:ea typeface="ＭＳ Ｐゴシック" pitchFamily="34" charset="-128"/>
              </a:rPr>
              <a:t>	</a:t>
            </a:r>
            <a:r>
              <a:rPr lang="en-US" altLang="en-US" sz="1800" b="1" dirty="0" smtClean="0">
                <a:solidFill>
                  <a:srgbClr val="3333CC"/>
                </a:solidFill>
                <a:ea typeface="ＭＳ Ｐゴシック" pitchFamily="34" charset="-128"/>
              </a:rPr>
              <a:t>double </a:t>
            </a:r>
            <a:r>
              <a:rPr lang="en-US" altLang="en-US" sz="1800" b="1" dirty="0" smtClean="0">
                <a:solidFill>
                  <a:srgbClr val="3333CC"/>
                </a:solidFill>
                <a:ea typeface="ＭＳ Ｐゴシック" pitchFamily="34" charset="-128"/>
              </a:rPr>
              <a:t>time1, time2; </a:t>
            </a:r>
            <a:r>
              <a:rPr lang="en-US" altLang="en-US" sz="1800" b="1" dirty="0" smtClean="0">
                <a:solidFill>
                  <a:srgbClr val="3333CC"/>
                </a:solidFill>
                <a:ea typeface="ＭＳ Ｐゴシック" pitchFamily="34" charset="-128"/>
              </a:rPr>
              <a:t>	</a:t>
            </a:r>
            <a:r>
              <a:rPr lang="en-US" altLang="en-US" sz="1800" b="1" dirty="0" smtClean="0">
                <a:solidFill>
                  <a:srgbClr val="3333CC"/>
                </a:solidFill>
                <a:ea typeface="ＭＳ Ｐゴシック" pitchFamily="34" charset="-128"/>
              </a:rPr>
              <a:t>	// use clock for timing		</a:t>
            </a:r>
            <a:endParaRPr lang="en-US" altLang="en-US" sz="1800" dirty="0" smtClean="0">
              <a:solidFill>
                <a:srgbClr val="3333CC"/>
              </a:solidFill>
              <a:ea typeface="ＭＳ Ｐゴシック" pitchFamily="34" charset="-128"/>
            </a:endParaRPr>
          </a:p>
          <a:p>
            <a:pPr marL="0" indent="0"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</a:pPr>
            <a:r>
              <a:rPr lang="en-US" altLang="en-US" sz="1800" b="1" dirty="0" smtClean="0">
                <a:solidFill>
                  <a:srgbClr val="3333CC"/>
                </a:solidFill>
                <a:ea typeface="ＭＳ Ｐゴシック" pitchFamily="34" charset="-128"/>
              </a:rPr>
              <a:t>	</a:t>
            </a:r>
            <a:r>
              <a:rPr lang="en-US" altLang="en-US" sz="1800" b="1" dirty="0" err="1" smtClean="0">
                <a:solidFill>
                  <a:srgbClr val="3333CC"/>
                </a:solidFill>
                <a:ea typeface="ＭＳ Ｐゴシック" pitchFamily="34" charset="-128"/>
              </a:rPr>
              <a:t>SZ_Init</a:t>
            </a:r>
            <a:r>
              <a:rPr lang="en-US" altLang="en-US" sz="1800" b="1" dirty="0" smtClean="0">
                <a:solidFill>
                  <a:srgbClr val="3333CC"/>
                </a:solidFill>
                <a:ea typeface="ＭＳ Ｐゴシック" pitchFamily="34" charset="-128"/>
              </a:rPr>
              <a:t>(P);			// initialize MPI environment, sets P</a:t>
            </a:r>
            <a:endParaRPr lang="en-US" altLang="en-US" sz="1800" dirty="0" smtClean="0">
              <a:solidFill>
                <a:srgbClr val="3333CC"/>
              </a:solidFill>
              <a:ea typeface="ＭＳ Ｐゴシック" pitchFamily="34" charset="-128"/>
            </a:endParaRPr>
          </a:p>
          <a:p>
            <a:pPr marL="0" indent="0"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</a:pPr>
            <a:r>
              <a:rPr lang="en-US" altLang="en-US" sz="1800" b="1" dirty="0" smtClean="0">
                <a:solidFill>
                  <a:srgbClr val="3333CC"/>
                </a:solidFill>
                <a:ea typeface="ＭＳ Ｐゴシック" pitchFamily="34" charset="-128"/>
              </a:rPr>
              <a:t>	initialize();			// initialize input arrays</a:t>
            </a:r>
            <a:endParaRPr lang="en-US" altLang="en-US" sz="1800" dirty="0" smtClean="0">
              <a:solidFill>
                <a:srgbClr val="3333CC"/>
              </a:solidFill>
              <a:ea typeface="ＭＳ Ｐゴシック" pitchFamily="34" charset="-128"/>
            </a:endParaRPr>
          </a:p>
          <a:p>
            <a:pPr marL="0" indent="0"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</a:pPr>
            <a:r>
              <a:rPr lang="en-US" altLang="en-US" sz="1800" b="1" dirty="0" smtClean="0">
                <a:solidFill>
                  <a:srgbClr val="3333CC"/>
                </a:solidFill>
                <a:ea typeface="ＭＳ Ｐゴシック" pitchFamily="34" charset="-128"/>
              </a:rPr>
              <a:t>	...					// print out arrays</a:t>
            </a:r>
            <a:endParaRPr lang="en-US" altLang="en-US" sz="1800" dirty="0" smtClean="0">
              <a:solidFill>
                <a:srgbClr val="3333CC"/>
              </a:solidFill>
              <a:ea typeface="ＭＳ Ｐゴシック" pitchFamily="34" charset="-128"/>
            </a:endParaRPr>
          </a:p>
          <a:p>
            <a:pPr marL="0" indent="0"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</a:pPr>
            <a:r>
              <a:rPr lang="en-US" altLang="en-US" sz="1800" b="1" dirty="0" smtClean="0">
                <a:solidFill>
                  <a:srgbClr val="3333CC"/>
                </a:solidFill>
                <a:ea typeface="ＭＳ Ｐゴシック" pitchFamily="34" charset="-128"/>
              </a:rPr>
              <a:t>	.. 					// compute sequentially  to check results</a:t>
            </a:r>
          </a:p>
          <a:p>
            <a:pPr marL="0" indent="0"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</a:pPr>
            <a:r>
              <a:rPr lang="en-US" altLang="en-US" sz="1800" b="1" dirty="0" smtClean="0">
                <a:solidFill>
                  <a:srgbClr val="3333CC"/>
                </a:solidFill>
                <a:ea typeface="ＭＳ Ｐゴシック" pitchFamily="34" charset="-128"/>
              </a:rPr>
              <a:t>	time1 = </a:t>
            </a:r>
            <a:r>
              <a:rPr lang="en-US" altLang="en-US" sz="1800" b="1" dirty="0" err="1" smtClean="0">
                <a:solidFill>
                  <a:srgbClr val="3333CC"/>
                </a:solidFill>
                <a:ea typeface="ＭＳ Ｐゴシック" pitchFamily="34" charset="-128"/>
              </a:rPr>
              <a:t>SZ_Wtime</a:t>
            </a:r>
            <a:r>
              <a:rPr lang="en-US" altLang="en-US" sz="1800" b="1" dirty="0" smtClean="0">
                <a:solidFill>
                  <a:srgbClr val="3333CC"/>
                </a:solidFill>
                <a:ea typeface="ＭＳ Ｐゴシック" pitchFamily="34" charset="-128"/>
              </a:rPr>
              <a:t>(); </a:t>
            </a:r>
            <a:r>
              <a:rPr lang="en-US" altLang="en-US" sz="1800" b="1" dirty="0" smtClean="0">
                <a:solidFill>
                  <a:srgbClr val="3333CC"/>
                </a:solidFill>
                <a:ea typeface="ＭＳ Ｐゴシック" pitchFamily="34" charset="-128"/>
              </a:rPr>
              <a:t>		// record time stamp</a:t>
            </a:r>
            <a:endParaRPr lang="en-US" altLang="en-US" sz="1800" dirty="0" smtClean="0">
              <a:solidFill>
                <a:srgbClr val="3333CC"/>
              </a:solidFill>
              <a:ea typeface="ＭＳ Ｐゴシック" pitchFamily="34" charset="-128"/>
            </a:endParaRPr>
          </a:p>
          <a:p>
            <a:pPr marL="0" indent="0"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</a:pPr>
            <a:r>
              <a:rPr lang="en-US" altLang="en-US" sz="1800" b="1" dirty="0" smtClean="0">
                <a:solidFill>
                  <a:srgbClr val="3333CC"/>
                </a:solidFill>
                <a:ea typeface="ＭＳ Ｐゴシック" pitchFamily="34" charset="-128"/>
              </a:rPr>
              <a:t>	</a:t>
            </a:r>
            <a:r>
              <a:rPr lang="en-US" altLang="en-US" sz="1800" b="1" dirty="0" err="1" smtClean="0">
                <a:solidFill>
                  <a:srgbClr val="3333CC"/>
                </a:solidFill>
                <a:ea typeface="ＭＳ Ｐゴシック" pitchFamily="34" charset="-128"/>
              </a:rPr>
              <a:t>SZ_Parallel_begin</a:t>
            </a:r>
            <a:r>
              <a:rPr lang="en-US" altLang="en-US" sz="1800" b="1" dirty="0" smtClean="0">
                <a:solidFill>
                  <a:srgbClr val="3333CC"/>
                </a:solidFill>
                <a:ea typeface="ＭＳ Ｐゴシック" pitchFamily="34" charset="-128"/>
              </a:rPr>
              <a:t>		// start of parallel section</a:t>
            </a:r>
          </a:p>
          <a:p>
            <a:pPr marL="0" indent="0"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</a:pPr>
            <a:endParaRPr lang="en-US" altLang="en-US" sz="1800" dirty="0" smtClean="0">
              <a:solidFill>
                <a:srgbClr val="3333CC"/>
              </a:solidFill>
              <a:ea typeface="ＭＳ Ｐゴシック" pitchFamily="34" charset="-128"/>
            </a:endParaRPr>
          </a:p>
          <a:p>
            <a:pPr marL="0" indent="0"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</a:pPr>
            <a:r>
              <a:rPr lang="en-US" altLang="en-US" sz="1800" b="1" dirty="0" smtClean="0">
                <a:solidFill>
                  <a:srgbClr val="3333CC"/>
                </a:solidFill>
                <a:ea typeface="ＭＳ Ｐゴシック" pitchFamily="34" charset="-128"/>
              </a:rPr>
              <a:t>		</a:t>
            </a:r>
            <a:r>
              <a:rPr lang="en-US" altLang="en-US" sz="1800" b="1" dirty="0" err="1" smtClean="0">
                <a:solidFill>
                  <a:srgbClr val="3333CC"/>
                </a:solidFill>
                <a:ea typeface="ＭＳ Ｐゴシック" pitchFamily="34" charset="-128"/>
              </a:rPr>
              <a:t>SZ_Workpool</a:t>
            </a:r>
            <a:r>
              <a:rPr lang="en-US" altLang="en-US" sz="1800" b="1" dirty="0" smtClean="0">
                <a:solidFill>
                  <a:srgbClr val="3333CC"/>
                </a:solidFill>
                <a:ea typeface="ＭＳ Ｐゴシック" pitchFamily="34" charset="-128"/>
              </a:rPr>
              <a:t>(</a:t>
            </a:r>
            <a:r>
              <a:rPr lang="en-US" altLang="en-US" sz="1800" b="1" dirty="0" err="1" smtClean="0">
                <a:solidFill>
                  <a:srgbClr val="3333CC"/>
                </a:solidFill>
                <a:ea typeface="ＭＳ Ｐゴシック" pitchFamily="34" charset="-128"/>
              </a:rPr>
              <a:t>init,diffuse,compute,gather</a:t>
            </a:r>
            <a:r>
              <a:rPr lang="en-US" altLang="en-US" sz="1800" b="1" dirty="0" smtClean="0">
                <a:solidFill>
                  <a:srgbClr val="3333CC"/>
                </a:solidFill>
                <a:ea typeface="ＭＳ Ｐゴシック" pitchFamily="34" charset="-128"/>
              </a:rPr>
              <a:t>);</a:t>
            </a:r>
          </a:p>
          <a:p>
            <a:pPr marL="0" indent="0"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</a:pPr>
            <a:endParaRPr lang="en-US" altLang="en-US" sz="1800" dirty="0" smtClean="0">
              <a:solidFill>
                <a:srgbClr val="3333CC"/>
              </a:solidFill>
              <a:ea typeface="ＭＳ Ｐゴシック" pitchFamily="34" charset="-128"/>
            </a:endParaRPr>
          </a:p>
          <a:p>
            <a:pPr marL="0" indent="0"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</a:pPr>
            <a:r>
              <a:rPr lang="en-US" altLang="en-US" sz="1800" b="1" dirty="0" smtClean="0">
                <a:solidFill>
                  <a:srgbClr val="3333CC"/>
                </a:solidFill>
                <a:ea typeface="ＭＳ Ｐゴシック" pitchFamily="34" charset="-128"/>
              </a:rPr>
              <a:t>	</a:t>
            </a:r>
            <a:r>
              <a:rPr lang="en-US" altLang="en-US" sz="1800" b="1" dirty="0" err="1" smtClean="0">
                <a:solidFill>
                  <a:srgbClr val="3333CC"/>
                </a:solidFill>
                <a:ea typeface="ＭＳ Ｐゴシック" pitchFamily="34" charset="-128"/>
              </a:rPr>
              <a:t>SZ_Parallel_end</a:t>
            </a:r>
            <a:r>
              <a:rPr lang="en-US" altLang="en-US" sz="1800" b="1" dirty="0" smtClean="0">
                <a:solidFill>
                  <a:srgbClr val="3333CC"/>
                </a:solidFill>
                <a:ea typeface="ＭＳ Ｐゴシック" pitchFamily="34" charset="-128"/>
              </a:rPr>
              <a:t>;		// end of parallel</a:t>
            </a:r>
            <a:endParaRPr lang="en-US" altLang="en-US" sz="1800" dirty="0" smtClean="0">
              <a:solidFill>
                <a:srgbClr val="3333CC"/>
              </a:solidFill>
              <a:ea typeface="ＭＳ Ｐゴシック" pitchFamily="34" charset="-128"/>
            </a:endParaRPr>
          </a:p>
          <a:p>
            <a:pPr marL="0" indent="0"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</a:pPr>
            <a:r>
              <a:rPr lang="en-US" altLang="en-US" sz="1800" b="1" dirty="0" smtClean="0">
                <a:solidFill>
                  <a:srgbClr val="3333CC"/>
                </a:solidFill>
                <a:ea typeface="ＭＳ Ｐゴシック" pitchFamily="34" charset="-128"/>
              </a:rPr>
              <a:t>	time2 = </a:t>
            </a:r>
            <a:r>
              <a:rPr lang="en-US" altLang="en-US" sz="1800" b="1" dirty="0" err="1">
                <a:solidFill>
                  <a:srgbClr val="3333CC"/>
                </a:solidFill>
                <a:ea typeface="ＭＳ Ｐゴシック" pitchFamily="34" charset="-128"/>
              </a:rPr>
              <a:t>SZ_Wtime</a:t>
            </a:r>
            <a:r>
              <a:rPr lang="en-US" altLang="en-US" sz="1800" b="1" dirty="0">
                <a:solidFill>
                  <a:srgbClr val="3333CC"/>
                </a:solidFill>
                <a:ea typeface="ＭＳ Ｐゴシック" pitchFamily="34" charset="-128"/>
              </a:rPr>
              <a:t>(); </a:t>
            </a:r>
            <a:r>
              <a:rPr lang="en-US" altLang="en-US" sz="1800" b="1" dirty="0" smtClean="0">
                <a:solidFill>
                  <a:srgbClr val="3333CC"/>
                </a:solidFill>
                <a:ea typeface="ＭＳ Ｐゴシック" pitchFamily="34" charset="-128"/>
              </a:rPr>
              <a:t>		// record time stamp</a:t>
            </a:r>
            <a:endParaRPr lang="en-US" altLang="en-US" sz="1800" dirty="0" smtClean="0">
              <a:solidFill>
                <a:srgbClr val="3333CC"/>
              </a:solidFill>
              <a:ea typeface="ＭＳ Ｐゴシック" pitchFamily="34" charset="-128"/>
            </a:endParaRPr>
          </a:p>
          <a:p>
            <a:pPr marL="0" indent="0"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</a:pPr>
            <a:r>
              <a:rPr lang="en-US" altLang="en-US" sz="1800" b="1" dirty="0" smtClean="0">
                <a:solidFill>
                  <a:srgbClr val="3333CC"/>
                </a:solidFill>
                <a:ea typeface="ＭＳ Ｐゴシック" pitchFamily="34" charset="-128"/>
              </a:rPr>
              <a:t> </a:t>
            </a:r>
            <a:endParaRPr lang="en-US" altLang="en-US" sz="1800" dirty="0" smtClean="0">
              <a:solidFill>
                <a:srgbClr val="3333CC"/>
              </a:solidFill>
              <a:ea typeface="ＭＳ Ｐゴシック" pitchFamily="34" charset="-128"/>
            </a:endParaRPr>
          </a:p>
          <a:p>
            <a:pPr marL="0" indent="0"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</a:pPr>
            <a:r>
              <a:rPr lang="en-US" altLang="en-US" sz="1800" b="1" dirty="0" smtClean="0">
                <a:solidFill>
                  <a:srgbClr val="3333CC"/>
                </a:solidFill>
                <a:ea typeface="ＭＳ Ｐゴシック" pitchFamily="34" charset="-128"/>
              </a:rPr>
              <a:t>	</a:t>
            </a:r>
            <a:r>
              <a:rPr lang="en-US" altLang="en-US" sz="1800" b="1" dirty="0" err="1" smtClean="0">
                <a:solidFill>
                  <a:srgbClr val="3333CC"/>
                </a:solidFill>
                <a:ea typeface="ＭＳ Ｐゴシック" pitchFamily="34" charset="-128"/>
              </a:rPr>
              <a:t>printf</a:t>
            </a:r>
            <a:r>
              <a:rPr lang="en-US" altLang="en-US" sz="1800" b="1" dirty="0" smtClean="0">
                <a:solidFill>
                  <a:srgbClr val="3333CC"/>
                </a:solidFill>
                <a:ea typeface="ＭＳ Ｐゴシック" pitchFamily="34" charset="-128"/>
              </a:rPr>
              <a:t>("</a:t>
            </a:r>
            <a:r>
              <a:rPr lang="en-US" altLang="en-US" sz="1800" b="1" dirty="0" err="1" smtClean="0">
                <a:solidFill>
                  <a:srgbClr val="3333CC"/>
                </a:solidFill>
                <a:ea typeface="ＭＳ Ｐゴシック" pitchFamily="34" charset="-128"/>
              </a:rPr>
              <a:t>Workpool</a:t>
            </a:r>
            <a:r>
              <a:rPr lang="en-US" altLang="en-US" sz="1800" b="1" dirty="0" smtClean="0">
                <a:solidFill>
                  <a:srgbClr val="3333CC"/>
                </a:solidFill>
                <a:ea typeface="ＭＳ Ｐゴシック" pitchFamily="34" charset="-128"/>
              </a:rPr>
              <a:t> results");</a:t>
            </a:r>
            <a:r>
              <a:rPr lang="en-US" altLang="en-US" sz="1800" dirty="0" smtClean="0">
                <a:solidFill>
                  <a:srgbClr val="3333CC"/>
                </a:solidFill>
                <a:ea typeface="ＭＳ Ｐゴシック" pitchFamily="34" charset="-128"/>
              </a:rPr>
              <a:t>   </a:t>
            </a:r>
            <a:r>
              <a:rPr lang="en-US" altLang="en-US" sz="1800" b="1" dirty="0" smtClean="0">
                <a:solidFill>
                  <a:srgbClr val="3333CC"/>
                </a:solidFill>
                <a:ea typeface="ＭＳ Ｐゴシック" pitchFamily="34" charset="-128"/>
              </a:rPr>
              <a:t>...		// print final result</a:t>
            </a:r>
            <a:endParaRPr lang="en-US" altLang="en-US" sz="1800" dirty="0" smtClean="0">
              <a:solidFill>
                <a:srgbClr val="3333CC"/>
              </a:solidFill>
              <a:ea typeface="ＭＳ Ｐゴシック" pitchFamily="34" charset="-128"/>
            </a:endParaRPr>
          </a:p>
          <a:p>
            <a:pPr marL="0" indent="0"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</a:pPr>
            <a:r>
              <a:rPr lang="en-US" altLang="en-US" sz="1800" b="1" dirty="0" smtClean="0">
                <a:solidFill>
                  <a:srgbClr val="3333CC"/>
                </a:solidFill>
                <a:ea typeface="ＭＳ Ｐゴシック" pitchFamily="34" charset="-128"/>
              </a:rPr>
              <a:t>	</a:t>
            </a:r>
            <a:r>
              <a:rPr lang="en-US" altLang="en-US" sz="1800" b="1" dirty="0" err="1" smtClean="0">
                <a:solidFill>
                  <a:srgbClr val="3333CC"/>
                </a:solidFill>
                <a:ea typeface="ＭＳ Ｐゴシック" pitchFamily="34" charset="-128"/>
              </a:rPr>
              <a:t>printf</a:t>
            </a:r>
            <a:r>
              <a:rPr lang="en-US" altLang="en-US" sz="1800" b="1" dirty="0" smtClean="0">
                <a:solidFill>
                  <a:srgbClr val="3333CC"/>
                </a:solidFill>
                <a:ea typeface="ＭＳ Ｐゴシック" pitchFamily="34" charset="-128"/>
              </a:rPr>
              <a:t>(“Time =\</a:t>
            </a:r>
            <a:r>
              <a:rPr lang="en-US" altLang="en-US" sz="1800" b="1" dirty="0" err="1" smtClean="0">
                <a:solidFill>
                  <a:srgbClr val="3333CC"/>
                </a:solidFill>
                <a:ea typeface="ＭＳ Ｐゴシック" pitchFamily="34" charset="-128"/>
              </a:rPr>
              <a:t>t%lf</a:t>
            </a:r>
            <a:r>
              <a:rPr lang="en-US" altLang="en-US" sz="1800" b="1" dirty="0" smtClean="0">
                <a:solidFill>
                  <a:srgbClr val="3333CC"/>
                </a:solidFill>
                <a:ea typeface="ＭＳ Ｐゴシック" pitchFamily="34" charset="-128"/>
              </a:rPr>
              <a:t> (seconds)\n", </a:t>
            </a:r>
            <a:r>
              <a:rPr lang="en-US" altLang="en-US" sz="1800" b="1" dirty="0" smtClean="0">
                <a:solidFill>
                  <a:srgbClr val="3333CC"/>
                </a:solidFill>
                <a:ea typeface="ＭＳ Ｐゴシック" pitchFamily="34" charset="-128"/>
              </a:rPr>
              <a:t>time2 </a:t>
            </a:r>
            <a:r>
              <a:rPr lang="en-US" altLang="en-US" sz="1800" b="1" dirty="0" smtClean="0">
                <a:solidFill>
                  <a:srgbClr val="3333CC"/>
                </a:solidFill>
                <a:ea typeface="ＭＳ Ｐゴシック" pitchFamily="34" charset="-128"/>
              </a:rPr>
              <a:t>- </a:t>
            </a:r>
            <a:r>
              <a:rPr lang="en-US" altLang="en-US" sz="1800" b="1" dirty="0" smtClean="0">
                <a:solidFill>
                  <a:srgbClr val="3333CC"/>
                </a:solidFill>
                <a:ea typeface="ＭＳ Ｐゴシック" pitchFamily="34" charset="-128"/>
              </a:rPr>
              <a:t>time1);</a:t>
            </a:r>
            <a:endParaRPr lang="en-US" altLang="en-US" sz="1800" dirty="0" smtClean="0">
              <a:solidFill>
                <a:srgbClr val="3333CC"/>
              </a:solidFill>
              <a:ea typeface="ＭＳ Ｐゴシック" pitchFamily="34" charset="-128"/>
            </a:endParaRPr>
          </a:p>
          <a:p>
            <a:pPr marL="0" indent="0"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</a:pPr>
            <a:r>
              <a:rPr lang="en-US" altLang="en-US" sz="1800" b="1" dirty="0" smtClean="0">
                <a:solidFill>
                  <a:srgbClr val="3333CC"/>
                </a:solidFill>
                <a:ea typeface="ＭＳ Ｐゴシック" pitchFamily="34" charset="-128"/>
              </a:rPr>
              <a:t>	</a:t>
            </a:r>
            <a:r>
              <a:rPr lang="en-US" altLang="en-US" sz="1800" b="1" dirty="0" err="1" smtClean="0">
                <a:solidFill>
                  <a:srgbClr val="3333CC"/>
                </a:solidFill>
                <a:ea typeface="ＭＳ Ｐゴシック" pitchFamily="34" charset="-128"/>
              </a:rPr>
              <a:t>SZ_Finalize</a:t>
            </a:r>
            <a:r>
              <a:rPr lang="en-US" altLang="en-US" sz="1800" b="1" dirty="0" smtClean="0">
                <a:solidFill>
                  <a:srgbClr val="3333CC"/>
                </a:solidFill>
                <a:ea typeface="ＭＳ Ｐゴシック" pitchFamily="34" charset="-128"/>
              </a:rPr>
              <a:t>(); </a:t>
            </a:r>
            <a:endParaRPr lang="en-US" altLang="en-US" sz="1800" dirty="0" smtClean="0">
              <a:solidFill>
                <a:srgbClr val="3333CC"/>
              </a:solidFill>
              <a:ea typeface="ＭＳ Ｐゴシック" pitchFamily="34" charset="-128"/>
            </a:endParaRPr>
          </a:p>
          <a:p>
            <a:pPr marL="0" indent="0"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</a:pPr>
            <a:r>
              <a:rPr lang="en-US" altLang="en-US" sz="1800" b="1" dirty="0" smtClean="0">
                <a:solidFill>
                  <a:srgbClr val="3333CC"/>
                </a:solidFill>
                <a:ea typeface="ＭＳ Ｐゴシック" pitchFamily="34" charset="-128"/>
              </a:rPr>
              <a:t>	return 0;</a:t>
            </a:r>
            <a:endParaRPr lang="en-US" altLang="en-US" sz="1800" dirty="0" smtClean="0">
              <a:solidFill>
                <a:srgbClr val="3333CC"/>
              </a:solidFill>
              <a:ea typeface="ＭＳ Ｐゴシック" pitchFamily="34" charset="-128"/>
            </a:endParaRPr>
          </a:p>
          <a:p>
            <a:pPr marL="0" indent="0"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</a:pPr>
            <a:r>
              <a:rPr lang="en-US" altLang="en-US" sz="1800" b="1" dirty="0" smtClean="0">
                <a:solidFill>
                  <a:srgbClr val="3333CC"/>
                </a:solidFill>
                <a:ea typeface="ＭＳ Ｐゴシック" pitchFamily="34" charset="-128"/>
              </a:rPr>
              <a:t>}</a:t>
            </a:r>
            <a:endParaRPr lang="en-US" altLang="en-US" sz="1800" dirty="0" smtClean="0">
              <a:solidFill>
                <a:srgbClr val="3333CC"/>
              </a:solidFill>
              <a:ea typeface="ＭＳ Ｐゴシック" pitchFamily="34" charset="-128"/>
            </a:endParaRP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E5E3440-DDCE-4C0C-A61C-4E5F154BAC82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400" smtClean="0"/>
          </a:p>
        </p:txBody>
      </p:sp>
    </p:spTree>
    <p:extLst>
      <p:ext uri="{BB962C8B-B14F-4D97-AF65-F5344CB8AC3E}">
        <p14:creationId xmlns:p14="http://schemas.microsoft.com/office/powerpoint/2010/main" val="103368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685800" y="12700"/>
            <a:ext cx="7772400" cy="1143000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Sample output</a:t>
            </a: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BB91FD7-6116-4072-81D3-05634A1F76E2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400" smtClean="0"/>
          </a:p>
        </p:txBody>
      </p:sp>
      <p:pic>
        <p:nvPicPr>
          <p:cNvPr id="4096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990600"/>
            <a:ext cx="9026525" cy="607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814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1600200" y="2667000"/>
            <a:ext cx="5867400" cy="1447800"/>
          </a:xfrm>
        </p:spPr>
        <p:txBody>
          <a:bodyPr/>
          <a:lstStyle/>
          <a:p>
            <a:r>
              <a:rPr lang="en-US" altLang="en-US" sz="8000" dirty="0" smtClean="0">
                <a:ea typeface="ＭＳ Ｐゴシック" pitchFamily="34" charset="-128"/>
              </a:rPr>
              <a:t>Questions</a:t>
            </a:r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EB84A14-7CB9-4542-87D7-9751E53BD273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400" smtClean="0"/>
          </a:p>
        </p:txBody>
      </p:sp>
    </p:spTree>
    <p:extLst>
      <p:ext uri="{BB962C8B-B14F-4D97-AF65-F5344CB8AC3E}">
        <p14:creationId xmlns:p14="http://schemas.microsoft.com/office/powerpoint/2010/main" val="16363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C7E17A-9403-4027-B615-1791D07D0C63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51361" y="1447800"/>
            <a:ext cx="8305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Routines available in </a:t>
            </a:r>
            <a:r>
              <a:rPr lang="en-US" sz="2800" dirty="0" err="1"/>
              <a:t>Suzaku</a:t>
            </a:r>
            <a:r>
              <a:rPr lang="en-US" sz="2800" dirty="0"/>
              <a:t> divided </a:t>
            </a:r>
            <a:r>
              <a:rPr lang="en-US" sz="2800" dirty="0" smtClean="0"/>
              <a:t>into:</a:t>
            </a:r>
          </a:p>
          <a:p>
            <a:endParaRPr lang="en-US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Low-level </a:t>
            </a:r>
            <a:r>
              <a:rPr lang="en-US" sz="2800" dirty="0" smtClean="0"/>
              <a:t>message </a:t>
            </a:r>
            <a:r>
              <a:rPr lang="en-US" sz="2800" dirty="0"/>
              <a:t>passing </a:t>
            </a:r>
            <a:r>
              <a:rPr lang="en-US" sz="2800" dirty="0" smtClean="0"/>
              <a:t>patterns or routines</a:t>
            </a:r>
          </a:p>
          <a:p>
            <a:endParaRPr lang="en-US" sz="2800" dirty="0"/>
          </a:p>
          <a:p>
            <a:r>
              <a:rPr lang="en-US" sz="2800" dirty="0" smtClean="0"/>
              <a:t>and</a:t>
            </a:r>
          </a:p>
          <a:p>
            <a:endParaRPr lang="en-US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Routines that implement high-level </a:t>
            </a:r>
            <a:r>
              <a:rPr lang="en-US" sz="2800" dirty="0" smtClean="0"/>
              <a:t>patterns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2487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152400" y="0"/>
            <a:ext cx="8839200" cy="6629400"/>
          </a:xfrm>
          <a:blipFill rotWithShape="1">
            <a:blip r:embed="rId2"/>
            <a:stretch>
              <a:fillRect l="-1034" t="-643" b="-2114"/>
            </a:stretch>
          </a:blipFill>
          <a:extLst/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EF20FEC-77F2-4E11-803D-6E0CD57C8DF6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0" y="27709"/>
            <a:ext cx="9144000" cy="6830292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FontTx/>
              <a:buNone/>
            </a:pPr>
            <a:r>
              <a:rPr lang="en-US" altLang="en-US" sz="4000" b="1" dirty="0" smtClean="0">
                <a:ea typeface="ＭＳ Ｐゴシック" pitchFamily="34" charset="-128"/>
              </a:rPr>
              <a:t>Implementation</a:t>
            </a:r>
          </a:p>
          <a:p>
            <a:pPr marL="0" indent="0" algn="ctr">
              <a:spcBef>
                <a:spcPts val="0"/>
              </a:spcBef>
              <a:buFontTx/>
              <a:buNone/>
            </a:pPr>
            <a:r>
              <a:rPr lang="en-US" altLang="en-US" sz="1100" dirty="0" smtClean="0">
                <a:ea typeface="ＭＳ Ｐゴシック" pitchFamily="34" charset="-128"/>
              </a:rPr>
              <a:t> 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altLang="en-US" sz="2400" dirty="0">
                <a:ea typeface="ＭＳ Ｐゴシック" pitchFamily="34" charset="-128"/>
              </a:rPr>
              <a:t>L</a:t>
            </a:r>
            <a:r>
              <a:rPr lang="en-US" altLang="en-US" sz="2400" dirty="0" smtClean="0">
                <a:ea typeface="ＭＳ Ｐゴシック" pitchFamily="34" charset="-128"/>
              </a:rPr>
              <a:t>ow level </a:t>
            </a:r>
            <a:r>
              <a:rPr lang="en-US" altLang="en-US" sz="2400" dirty="0" err="1" smtClean="0">
                <a:ea typeface="ＭＳ Ｐゴシック" pitchFamily="34" charset="-128"/>
              </a:rPr>
              <a:t>Suzaku</a:t>
            </a:r>
            <a:r>
              <a:rPr lang="en-US" altLang="en-US" sz="2400" dirty="0" smtClean="0">
                <a:ea typeface="ＭＳ Ｐゴシック" pitchFamily="34" charset="-128"/>
              </a:rPr>
              <a:t> routines implemented using macros and exposed in </a:t>
            </a:r>
            <a:r>
              <a:rPr lang="en-US" altLang="en-US" sz="2400" b="1" dirty="0" err="1" smtClean="0">
                <a:ea typeface="ＭＳ Ｐゴシック" pitchFamily="34" charset="-128"/>
              </a:rPr>
              <a:t>suzaku.h</a:t>
            </a:r>
            <a:r>
              <a:rPr lang="en-US" altLang="en-US" sz="2400" dirty="0" smtClean="0">
                <a:ea typeface="ＭＳ Ｐゴシック" pitchFamily="34" charset="-128"/>
              </a:rPr>
              <a:t>. </a:t>
            </a:r>
          </a:p>
          <a:p>
            <a:pPr marL="0" indent="0">
              <a:spcBef>
                <a:spcPts val="0"/>
              </a:spcBef>
              <a:buFontTx/>
              <a:buNone/>
            </a:pPr>
            <a:endParaRPr lang="en-US" altLang="en-US" sz="2400" dirty="0" smtClean="0">
              <a:ea typeface="ＭＳ Ｐゴシック" pitchFamily="34" charset="-128"/>
            </a:endParaRP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altLang="en-US" sz="2400" dirty="0" smtClean="0">
                <a:ea typeface="ＭＳ Ｐゴシック" pitchFamily="34" charset="-128"/>
              </a:rPr>
              <a:t>Macros perform in-line text substitution and are more efficient to replace short simple routines.</a:t>
            </a:r>
          </a:p>
          <a:p>
            <a:pPr marL="0" indent="0">
              <a:spcBef>
                <a:spcPts val="0"/>
              </a:spcBef>
              <a:buFontTx/>
              <a:buNone/>
            </a:pPr>
            <a:endParaRPr lang="en-US" altLang="en-US" sz="2400" dirty="0">
              <a:ea typeface="ＭＳ Ｐゴシック" pitchFamily="34" charset="-128"/>
            </a:endParaRP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altLang="en-US" sz="2400" dirty="0" smtClean="0">
                <a:ea typeface="ＭＳ Ｐゴシック" pitchFamily="34" charset="-128"/>
              </a:rPr>
              <a:t>Macros used here because do not require parameters of a specific data type or size, whereas routines/functions would require parameters of a specific type and size in C.</a:t>
            </a:r>
          </a:p>
          <a:p>
            <a:pPr marL="0" indent="0">
              <a:spcBef>
                <a:spcPts val="0"/>
              </a:spcBef>
              <a:buFontTx/>
              <a:buNone/>
            </a:pPr>
            <a:endParaRPr lang="en-US" altLang="en-US" sz="2400" dirty="0" smtClean="0">
              <a:ea typeface="ＭＳ Ｐゴシック" pitchFamily="34" charset="-128"/>
            </a:endParaRP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altLang="en-US" sz="2400" dirty="0" smtClean="0">
                <a:solidFill>
                  <a:srgbClr val="FF0000"/>
                </a:solidFill>
                <a:ea typeface="ＭＳ Ｐゴシック" pitchFamily="34" charset="-128"/>
              </a:rPr>
              <a:t>Low-level </a:t>
            </a:r>
            <a:r>
              <a:rPr lang="en-US" altLang="en-US" sz="2400" dirty="0" err="1" smtClean="0">
                <a:solidFill>
                  <a:srgbClr val="FF0000"/>
                </a:solidFill>
                <a:ea typeface="ＭＳ Ｐゴシック" pitchFamily="34" charset="-128"/>
              </a:rPr>
              <a:t>Suzaku</a:t>
            </a:r>
            <a:r>
              <a:rPr lang="en-US" altLang="en-US" sz="2400" dirty="0" smtClean="0">
                <a:solidFill>
                  <a:srgbClr val="FF0000"/>
                </a:solidFill>
                <a:ea typeface="ＭＳ Ｐゴシック" pitchFamily="34" charset="-128"/>
              </a:rPr>
              <a:t> routines do not require programmer to specify data type or </a:t>
            </a:r>
            <a:r>
              <a:rPr lang="en-US" altLang="en-US" sz="2400" dirty="0" smtClean="0">
                <a:solidFill>
                  <a:srgbClr val="FF0000"/>
                </a:solidFill>
                <a:ea typeface="ＭＳ Ｐゴシック" pitchFamily="34" charset="-128"/>
              </a:rPr>
              <a:t>size and in </a:t>
            </a:r>
            <a:r>
              <a:rPr lang="en-US" altLang="en-US" sz="2400" dirty="0" smtClean="0">
                <a:solidFill>
                  <a:srgbClr val="FF0000"/>
                </a:solidFill>
                <a:ea typeface="ＭＳ Ｐゴシック" pitchFamily="34" charset="-128"/>
              </a:rPr>
              <a:t>some cases accept different data </a:t>
            </a:r>
            <a:r>
              <a:rPr lang="en-US" altLang="en-US" sz="2400" dirty="0" smtClean="0">
                <a:solidFill>
                  <a:srgbClr val="FF0000"/>
                </a:solidFill>
                <a:ea typeface="ＭＳ Ｐゴシック" pitchFamily="34" charset="-128"/>
              </a:rPr>
              <a:t>types. </a:t>
            </a:r>
          </a:p>
          <a:p>
            <a:pPr marL="0" indent="0">
              <a:spcBef>
                <a:spcPts val="0"/>
              </a:spcBef>
              <a:buFontTx/>
              <a:buNone/>
            </a:pPr>
            <a:endParaRPr lang="en-US" altLang="en-US" sz="2400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altLang="en-US" sz="2400" dirty="0" smtClean="0">
                <a:ea typeface="ＭＳ Ｐゴシック" pitchFamily="34" charset="-128"/>
              </a:rPr>
              <a:t>Point to point routine accepts </a:t>
            </a:r>
            <a:r>
              <a:rPr lang="en-US" sz="2400" dirty="0"/>
              <a:t>characters, integers, doubles, one-dimensional arrays of characters, integers, and doubles, and multi-dimensional arrays of </a:t>
            </a:r>
            <a:r>
              <a:rPr lang="en-US" sz="2400" dirty="0" smtClean="0"/>
              <a:t>doubles without specification. </a:t>
            </a:r>
            <a:endParaRPr lang="en-US" altLang="en-US" sz="2400" dirty="0" smtClean="0">
              <a:ea typeface="ＭＳ Ｐゴシック" pitchFamily="34" charset="-128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85EE31C-3B66-45C1-9952-FCEB6A068D22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0" y="76200"/>
            <a:ext cx="9448800" cy="695325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 smtClean="0"/>
              <a:t>Point-to-point </a:t>
            </a:r>
            <a:r>
              <a:rPr lang="en-US" sz="2800" dirty="0"/>
              <a:t>pattern with various data </a:t>
            </a:r>
            <a:r>
              <a:rPr lang="en-US" sz="2800" dirty="0" smtClean="0"/>
              <a:t>types</a:t>
            </a:r>
            <a:endParaRPr lang="en-US" sz="2800" dirty="0"/>
          </a:p>
          <a:p>
            <a:pPr marL="0" indent="0">
              <a:spcBef>
                <a:spcPct val="0"/>
              </a:spcBef>
              <a:buFontTx/>
              <a:buNone/>
              <a:tabLst>
                <a:tab pos="225425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endParaRPr lang="en-US" altLang="en-US" sz="1600" b="1" dirty="0" smtClean="0">
              <a:solidFill>
                <a:srgbClr val="3333CC"/>
              </a:solidFill>
              <a:ea typeface="ＭＳ Ｐゴシック" pitchFamily="34" charset="-128"/>
            </a:endParaRPr>
          </a:p>
          <a:p>
            <a:pPr marL="0" indent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225425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altLang="en-US" sz="1800" b="1" dirty="0" smtClean="0">
                <a:solidFill>
                  <a:srgbClr val="3333CC"/>
                </a:solidFill>
                <a:ea typeface="ＭＳ Ｐゴシック" pitchFamily="34" charset="-128"/>
              </a:rPr>
              <a:t>#include "</a:t>
            </a:r>
            <a:r>
              <a:rPr lang="en-US" altLang="en-US" sz="1800" b="1" dirty="0" err="1" smtClean="0">
                <a:solidFill>
                  <a:srgbClr val="3333CC"/>
                </a:solidFill>
                <a:ea typeface="ＭＳ Ｐゴシック" pitchFamily="34" charset="-128"/>
              </a:rPr>
              <a:t>suzaku.h</a:t>
            </a:r>
            <a:r>
              <a:rPr lang="en-US" altLang="en-US" sz="1800" b="1" dirty="0" smtClean="0">
                <a:solidFill>
                  <a:srgbClr val="3333CC"/>
                </a:solidFill>
                <a:ea typeface="ＭＳ Ｐゴシック" pitchFamily="34" charset="-128"/>
              </a:rPr>
              <a:t>"  			// </a:t>
            </a:r>
            <a:r>
              <a:rPr lang="en-US" altLang="en-US" sz="1800" b="1" dirty="0" err="1" smtClean="0">
                <a:solidFill>
                  <a:srgbClr val="3333CC"/>
                </a:solidFill>
                <a:ea typeface="ＭＳ Ｐゴシック" pitchFamily="34" charset="-128"/>
              </a:rPr>
              <a:t>Suzaku</a:t>
            </a:r>
            <a:r>
              <a:rPr lang="en-US" altLang="en-US" sz="1800" b="1" dirty="0" smtClean="0">
                <a:solidFill>
                  <a:srgbClr val="3333CC"/>
                </a:solidFill>
                <a:ea typeface="ＭＳ Ｐゴシック" pitchFamily="34" charset="-128"/>
              </a:rPr>
              <a:t> macros </a:t>
            </a:r>
          </a:p>
          <a:p>
            <a:pPr marL="0" indent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225425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altLang="en-US" sz="1800" b="1" dirty="0" err="1" smtClean="0">
                <a:solidFill>
                  <a:srgbClr val="3333CC"/>
                </a:solidFill>
                <a:ea typeface="ＭＳ Ｐゴシック" pitchFamily="34" charset="-128"/>
              </a:rPr>
              <a:t>int</a:t>
            </a:r>
            <a:r>
              <a:rPr lang="en-US" altLang="en-US" sz="1800" b="1" dirty="0" smtClean="0">
                <a:solidFill>
                  <a:srgbClr val="3333CC"/>
                </a:solidFill>
                <a:ea typeface="ＭＳ Ｐゴシック" pitchFamily="34" charset="-128"/>
              </a:rPr>
              <a:t> main(</a:t>
            </a:r>
            <a:r>
              <a:rPr lang="en-US" altLang="en-US" sz="1800" b="1" dirty="0" err="1" smtClean="0">
                <a:solidFill>
                  <a:srgbClr val="3333CC"/>
                </a:solidFill>
                <a:ea typeface="ＭＳ Ｐゴシック" pitchFamily="34" charset="-128"/>
              </a:rPr>
              <a:t>int</a:t>
            </a:r>
            <a:r>
              <a:rPr lang="en-US" altLang="en-US" sz="1800" b="1" dirty="0" smtClean="0">
                <a:solidFill>
                  <a:srgbClr val="3333CC"/>
                </a:solidFill>
                <a:ea typeface="ＭＳ Ｐゴシック" pitchFamily="34" charset="-128"/>
              </a:rPr>
              <a:t> </a:t>
            </a:r>
            <a:r>
              <a:rPr lang="en-US" altLang="en-US" sz="1800" b="1" dirty="0" err="1" smtClean="0">
                <a:solidFill>
                  <a:srgbClr val="3333CC"/>
                </a:solidFill>
                <a:ea typeface="ＭＳ Ｐゴシック" pitchFamily="34" charset="-128"/>
              </a:rPr>
              <a:t>argc</a:t>
            </a:r>
            <a:r>
              <a:rPr lang="en-US" altLang="en-US" sz="1800" b="1" dirty="0" smtClean="0">
                <a:solidFill>
                  <a:srgbClr val="3333CC"/>
                </a:solidFill>
                <a:ea typeface="ＭＳ Ｐゴシック" pitchFamily="34" charset="-128"/>
              </a:rPr>
              <a:t>, char *</a:t>
            </a:r>
            <a:r>
              <a:rPr lang="en-US" altLang="en-US" sz="1800" b="1" dirty="0" err="1" smtClean="0">
                <a:solidFill>
                  <a:srgbClr val="3333CC"/>
                </a:solidFill>
                <a:ea typeface="ＭＳ Ｐゴシック" pitchFamily="34" charset="-128"/>
              </a:rPr>
              <a:t>argv</a:t>
            </a:r>
            <a:r>
              <a:rPr lang="en-US" altLang="en-US" sz="1800" b="1" dirty="0" smtClean="0">
                <a:solidFill>
                  <a:srgbClr val="3333CC"/>
                </a:solidFill>
                <a:ea typeface="ＭＳ Ｐゴシック" pitchFamily="34" charset="-128"/>
              </a:rPr>
              <a:t>[]) {</a:t>
            </a:r>
          </a:p>
          <a:p>
            <a:pPr marL="0" indent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25425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800" b="1" dirty="0">
                <a:solidFill>
                  <a:srgbClr val="3333CC"/>
                </a:solidFill>
                <a:ea typeface="ＭＳ Ｐゴシック" pitchFamily="34" charset="-128"/>
              </a:rPr>
              <a:t>	</a:t>
            </a:r>
            <a:r>
              <a:rPr lang="en-US" sz="1800" b="1" dirty="0" smtClean="0">
                <a:solidFill>
                  <a:srgbClr val="3333CC"/>
                </a:solidFill>
              </a:rPr>
              <a:t>char </a:t>
            </a:r>
            <a:r>
              <a:rPr lang="en-US" sz="1800" b="1" dirty="0">
                <a:solidFill>
                  <a:srgbClr val="3333CC"/>
                </a:solidFill>
              </a:rPr>
              <a:t>m[20], n[20];</a:t>
            </a:r>
          </a:p>
          <a:p>
            <a:pPr marL="0" indent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25425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800" b="1" dirty="0">
                <a:solidFill>
                  <a:srgbClr val="3333CC"/>
                </a:solidFill>
              </a:rPr>
              <a:t>	</a:t>
            </a:r>
            <a:r>
              <a:rPr lang="en-US" sz="1800" b="1" dirty="0" err="1">
                <a:solidFill>
                  <a:srgbClr val="3333CC"/>
                </a:solidFill>
              </a:rPr>
              <a:t>int</a:t>
            </a:r>
            <a:r>
              <a:rPr lang="en-US" sz="1800" b="1" dirty="0">
                <a:solidFill>
                  <a:srgbClr val="3333CC"/>
                </a:solidFill>
              </a:rPr>
              <a:t> p, x, y, xx[5], </a:t>
            </a:r>
            <a:r>
              <a:rPr lang="en-US" sz="1800" b="1" dirty="0" err="1">
                <a:solidFill>
                  <a:srgbClr val="3333CC"/>
                </a:solidFill>
              </a:rPr>
              <a:t>yy</a:t>
            </a:r>
            <a:r>
              <a:rPr lang="en-US" sz="1800" b="1" dirty="0">
                <a:solidFill>
                  <a:srgbClr val="3333CC"/>
                </a:solidFill>
              </a:rPr>
              <a:t>[5]; 								</a:t>
            </a:r>
          </a:p>
          <a:p>
            <a:pPr marL="0" indent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25425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800" b="1" dirty="0">
                <a:solidFill>
                  <a:srgbClr val="3333CC"/>
                </a:solidFill>
              </a:rPr>
              <a:t>	double a, b, </a:t>
            </a:r>
            <a:r>
              <a:rPr lang="en-US" sz="1800" b="1" dirty="0" err="1">
                <a:solidFill>
                  <a:srgbClr val="3333CC"/>
                </a:solidFill>
              </a:rPr>
              <a:t>aa</a:t>
            </a:r>
            <a:r>
              <a:rPr lang="en-US" sz="1800" b="1" dirty="0">
                <a:solidFill>
                  <a:srgbClr val="3333CC"/>
                </a:solidFill>
              </a:rPr>
              <a:t>[10], bb[10], </a:t>
            </a:r>
            <a:r>
              <a:rPr lang="en-US" sz="1800" b="1" dirty="0" err="1">
                <a:solidFill>
                  <a:srgbClr val="3333CC"/>
                </a:solidFill>
              </a:rPr>
              <a:t>aaa</a:t>
            </a:r>
            <a:r>
              <a:rPr lang="en-US" sz="1800" b="1" dirty="0">
                <a:solidFill>
                  <a:srgbClr val="3333CC"/>
                </a:solidFill>
              </a:rPr>
              <a:t>[2][3], </a:t>
            </a:r>
            <a:r>
              <a:rPr lang="en-US" sz="1800" b="1" dirty="0" err="1">
                <a:solidFill>
                  <a:srgbClr val="3333CC"/>
                </a:solidFill>
              </a:rPr>
              <a:t>bbb</a:t>
            </a:r>
            <a:r>
              <a:rPr lang="en-US" sz="1800" b="1" dirty="0">
                <a:solidFill>
                  <a:srgbClr val="3333CC"/>
                </a:solidFill>
              </a:rPr>
              <a:t>[2][3];</a:t>
            </a:r>
          </a:p>
          <a:p>
            <a:pPr marL="0" indent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25425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800" b="1" dirty="0">
                <a:solidFill>
                  <a:srgbClr val="3333CC"/>
                </a:solidFill>
              </a:rPr>
              <a:t>	...</a:t>
            </a:r>
          </a:p>
          <a:p>
            <a:pPr marL="0" indent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25425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800" b="1" dirty="0">
                <a:solidFill>
                  <a:srgbClr val="3333CC"/>
                </a:solidFill>
              </a:rPr>
              <a:t>	</a:t>
            </a:r>
            <a:r>
              <a:rPr lang="en-US" sz="1800" b="1" dirty="0" err="1">
                <a:solidFill>
                  <a:srgbClr val="FF0000"/>
                </a:solidFill>
              </a:rPr>
              <a:t>SZ_Init</a:t>
            </a:r>
            <a:r>
              <a:rPr lang="en-US" sz="1800" b="1" dirty="0">
                <a:solidFill>
                  <a:srgbClr val="FF0000"/>
                </a:solidFill>
              </a:rPr>
              <a:t>(p);	</a:t>
            </a:r>
            <a:r>
              <a:rPr lang="en-US" sz="1800" b="1" dirty="0">
                <a:solidFill>
                  <a:srgbClr val="3333CC"/>
                </a:solidFill>
              </a:rPr>
              <a:t>				</a:t>
            </a:r>
            <a:r>
              <a:rPr lang="en-US" sz="1800" b="1" dirty="0" smtClean="0">
                <a:solidFill>
                  <a:srgbClr val="3333CC"/>
                </a:solidFill>
              </a:rPr>
              <a:t>	// </a:t>
            </a:r>
            <a:r>
              <a:rPr lang="en-US" sz="1800" b="1" dirty="0">
                <a:solidFill>
                  <a:srgbClr val="3333CC"/>
                </a:solidFill>
              </a:rPr>
              <a:t>initialize environment, 				</a:t>
            </a:r>
          </a:p>
          <a:p>
            <a:pPr marL="0" indent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25425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800" b="1" dirty="0">
                <a:solidFill>
                  <a:srgbClr val="3333CC"/>
                </a:solidFill>
              </a:rPr>
              <a:t>	</a:t>
            </a:r>
            <a:r>
              <a:rPr lang="en-US" sz="1800" b="1" dirty="0" err="1">
                <a:solidFill>
                  <a:srgbClr val="FF0000"/>
                </a:solidFill>
              </a:rPr>
              <a:t>SZ_Parallel_begin</a:t>
            </a:r>
            <a:r>
              <a:rPr lang="en-US" sz="1800" b="1" dirty="0">
                <a:solidFill>
                  <a:srgbClr val="3333CC"/>
                </a:solidFill>
              </a:rPr>
              <a:t>	</a:t>
            </a:r>
            <a:r>
              <a:rPr lang="en-US" sz="1800" b="1" dirty="0" smtClean="0">
                <a:solidFill>
                  <a:srgbClr val="3333CC"/>
                </a:solidFill>
              </a:rPr>
              <a:t>		// </a:t>
            </a:r>
            <a:r>
              <a:rPr lang="en-US" sz="1800" b="1" dirty="0">
                <a:solidFill>
                  <a:srgbClr val="3333CC"/>
                </a:solidFill>
              </a:rPr>
              <a:t>parallel section - from </a:t>
            </a:r>
            <a:r>
              <a:rPr lang="en-US" sz="1800" b="1" dirty="0" err="1" smtClean="0">
                <a:solidFill>
                  <a:srgbClr val="3333CC"/>
                </a:solidFill>
              </a:rPr>
              <a:t>proc</a:t>
            </a:r>
            <a:r>
              <a:rPr lang="en-US" sz="1800" b="1" dirty="0" smtClean="0">
                <a:solidFill>
                  <a:srgbClr val="3333CC"/>
                </a:solidFill>
              </a:rPr>
              <a:t> 0 </a:t>
            </a:r>
            <a:r>
              <a:rPr lang="en-US" sz="1800" b="1" dirty="0">
                <a:solidFill>
                  <a:srgbClr val="3333CC"/>
                </a:solidFill>
              </a:rPr>
              <a:t>to </a:t>
            </a:r>
            <a:r>
              <a:rPr lang="en-US" sz="1800" b="1" dirty="0" err="1" smtClean="0">
                <a:solidFill>
                  <a:srgbClr val="3333CC"/>
                </a:solidFill>
              </a:rPr>
              <a:t>proc</a:t>
            </a:r>
            <a:r>
              <a:rPr lang="en-US" sz="1800" b="1" dirty="0" smtClean="0">
                <a:solidFill>
                  <a:srgbClr val="3333CC"/>
                </a:solidFill>
              </a:rPr>
              <a:t> </a:t>
            </a:r>
            <a:r>
              <a:rPr lang="en-US" sz="1800" b="1" dirty="0">
                <a:solidFill>
                  <a:srgbClr val="3333CC"/>
                </a:solidFill>
              </a:rPr>
              <a:t>1:</a:t>
            </a:r>
          </a:p>
          <a:p>
            <a:pPr marL="0" indent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25425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800" b="1" dirty="0">
                <a:solidFill>
                  <a:srgbClr val="3333CC"/>
                </a:solidFill>
              </a:rPr>
              <a:t>		</a:t>
            </a:r>
            <a:r>
              <a:rPr lang="en-US" sz="1800" b="1" dirty="0" err="1">
                <a:solidFill>
                  <a:srgbClr val="FF00FF"/>
                </a:solidFill>
              </a:rPr>
              <a:t>SZ_Point_to_point</a:t>
            </a:r>
            <a:r>
              <a:rPr lang="en-US" sz="1800" b="1" dirty="0">
                <a:solidFill>
                  <a:srgbClr val="FF00FF"/>
                </a:solidFill>
              </a:rPr>
              <a:t>(0, 1, m, n);</a:t>
            </a:r>
            <a:r>
              <a:rPr lang="en-US" sz="1800" b="1" dirty="0">
                <a:solidFill>
                  <a:srgbClr val="3333CC"/>
                </a:solidFill>
              </a:rPr>
              <a:t>  	</a:t>
            </a:r>
            <a:r>
              <a:rPr lang="en-US" sz="1800" b="1" dirty="0" smtClean="0">
                <a:solidFill>
                  <a:srgbClr val="3333CC"/>
                </a:solidFill>
              </a:rPr>
              <a:t>// </a:t>
            </a:r>
            <a:r>
              <a:rPr lang="en-US" sz="1800" b="1" dirty="0">
                <a:solidFill>
                  <a:srgbClr val="3333CC"/>
                </a:solidFill>
              </a:rPr>
              <a:t>send a string</a:t>
            </a:r>
          </a:p>
          <a:p>
            <a:pPr marL="0" indent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25425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800" b="1" dirty="0">
                <a:solidFill>
                  <a:srgbClr val="3333CC"/>
                </a:solidFill>
              </a:rPr>
              <a:t>		</a:t>
            </a:r>
            <a:r>
              <a:rPr lang="en-US" sz="1800" b="1" dirty="0" err="1">
                <a:solidFill>
                  <a:srgbClr val="FF00FF"/>
                </a:solidFill>
              </a:rPr>
              <a:t>SZ_Point_to_point</a:t>
            </a:r>
            <a:r>
              <a:rPr lang="en-US" sz="1800" b="1" dirty="0">
                <a:solidFill>
                  <a:srgbClr val="FF00FF"/>
                </a:solidFill>
              </a:rPr>
              <a:t>(0, 1, &amp;x, &amp;y);</a:t>
            </a:r>
            <a:r>
              <a:rPr lang="en-US" sz="1800" b="1" dirty="0">
                <a:solidFill>
                  <a:srgbClr val="3333CC"/>
                </a:solidFill>
              </a:rPr>
              <a:t> 	// send an </a:t>
            </a:r>
            <a:r>
              <a:rPr lang="en-US" sz="1800" b="1" dirty="0" err="1">
                <a:solidFill>
                  <a:srgbClr val="3333CC"/>
                </a:solidFill>
              </a:rPr>
              <a:t>int</a:t>
            </a:r>
            <a:endParaRPr lang="en-US" sz="1800" b="1" dirty="0">
              <a:solidFill>
                <a:srgbClr val="3333CC"/>
              </a:solidFill>
            </a:endParaRPr>
          </a:p>
          <a:p>
            <a:pPr marL="0" indent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25425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800" b="1" dirty="0">
                <a:solidFill>
                  <a:srgbClr val="3333CC"/>
                </a:solidFill>
              </a:rPr>
              <a:t>		</a:t>
            </a:r>
            <a:r>
              <a:rPr lang="en-US" sz="1800" b="1" dirty="0" err="1">
                <a:solidFill>
                  <a:srgbClr val="FF00FF"/>
                </a:solidFill>
              </a:rPr>
              <a:t>SZ_Point_to_point</a:t>
            </a:r>
            <a:r>
              <a:rPr lang="en-US" sz="1800" b="1" dirty="0">
                <a:solidFill>
                  <a:srgbClr val="FF00FF"/>
                </a:solidFill>
              </a:rPr>
              <a:t>(0, 1, &amp;a, &amp;b);</a:t>
            </a:r>
            <a:r>
              <a:rPr lang="en-US" sz="1800" b="1" dirty="0">
                <a:solidFill>
                  <a:srgbClr val="3333CC"/>
                </a:solidFill>
              </a:rPr>
              <a:t>  	// send a double</a:t>
            </a:r>
          </a:p>
          <a:p>
            <a:pPr marL="0" indent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25425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800" b="1" dirty="0">
                <a:solidFill>
                  <a:srgbClr val="3333CC"/>
                </a:solidFill>
              </a:rPr>
              <a:t>		</a:t>
            </a:r>
            <a:r>
              <a:rPr lang="en-US" sz="1800" b="1" dirty="0" err="1">
                <a:solidFill>
                  <a:srgbClr val="FF00FF"/>
                </a:solidFill>
              </a:rPr>
              <a:t>SZ_Point_to_point</a:t>
            </a:r>
            <a:r>
              <a:rPr lang="en-US" sz="1800" b="1" dirty="0">
                <a:solidFill>
                  <a:srgbClr val="FF00FF"/>
                </a:solidFill>
              </a:rPr>
              <a:t>(0, 1, xx, </a:t>
            </a:r>
            <a:r>
              <a:rPr lang="en-US" sz="1800" b="1" dirty="0" err="1">
                <a:solidFill>
                  <a:srgbClr val="FF00FF"/>
                </a:solidFill>
              </a:rPr>
              <a:t>yy</a:t>
            </a:r>
            <a:r>
              <a:rPr lang="en-US" sz="1800" b="1" dirty="0">
                <a:solidFill>
                  <a:srgbClr val="FF00FF"/>
                </a:solidFill>
              </a:rPr>
              <a:t>);</a:t>
            </a:r>
            <a:r>
              <a:rPr lang="en-US" sz="1800" b="1" dirty="0">
                <a:solidFill>
                  <a:srgbClr val="3333CC"/>
                </a:solidFill>
              </a:rPr>
              <a:t>  	// send 1-D array of </a:t>
            </a:r>
            <a:r>
              <a:rPr lang="en-US" sz="1800" b="1" dirty="0" err="1">
                <a:solidFill>
                  <a:srgbClr val="3333CC"/>
                </a:solidFill>
              </a:rPr>
              <a:t>ints</a:t>
            </a:r>
            <a:endParaRPr lang="en-US" sz="1800" b="1" dirty="0">
              <a:solidFill>
                <a:srgbClr val="3333CC"/>
              </a:solidFill>
            </a:endParaRPr>
          </a:p>
          <a:p>
            <a:pPr marL="0" indent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25425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800" b="1" dirty="0">
                <a:solidFill>
                  <a:srgbClr val="3333CC"/>
                </a:solidFill>
              </a:rPr>
              <a:t>		</a:t>
            </a:r>
            <a:r>
              <a:rPr lang="en-US" sz="1800" b="1" dirty="0" err="1">
                <a:solidFill>
                  <a:srgbClr val="FF00FF"/>
                </a:solidFill>
              </a:rPr>
              <a:t>SZ_Point_to_point</a:t>
            </a:r>
            <a:r>
              <a:rPr lang="en-US" sz="1800" b="1" dirty="0">
                <a:solidFill>
                  <a:srgbClr val="FF00FF"/>
                </a:solidFill>
              </a:rPr>
              <a:t>(0, 1, </a:t>
            </a:r>
            <a:r>
              <a:rPr lang="en-US" sz="1800" b="1" dirty="0" err="1">
                <a:solidFill>
                  <a:srgbClr val="FF00FF"/>
                </a:solidFill>
              </a:rPr>
              <a:t>aa</a:t>
            </a:r>
            <a:r>
              <a:rPr lang="en-US" sz="1800" b="1" dirty="0">
                <a:solidFill>
                  <a:srgbClr val="FF00FF"/>
                </a:solidFill>
              </a:rPr>
              <a:t>, bb);</a:t>
            </a:r>
            <a:r>
              <a:rPr lang="en-US" sz="1800" b="1" dirty="0">
                <a:solidFill>
                  <a:srgbClr val="3333CC"/>
                </a:solidFill>
              </a:rPr>
              <a:t>  	</a:t>
            </a:r>
            <a:r>
              <a:rPr lang="en-US" sz="1800" b="1" dirty="0" smtClean="0">
                <a:solidFill>
                  <a:srgbClr val="3333CC"/>
                </a:solidFill>
              </a:rPr>
              <a:t>// </a:t>
            </a:r>
            <a:r>
              <a:rPr lang="en-US" sz="1800" b="1" dirty="0">
                <a:solidFill>
                  <a:srgbClr val="3333CC"/>
                </a:solidFill>
              </a:rPr>
              <a:t>send 1-D array of doubles</a:t>
            </a:r>
          </a:p>
          <a:p>
            <a:pPr marL="0" indent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25425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800" b="1" dirty="0">
                <a:solidFill>
                  <a:srgbClr val="3333CC"/>
                </a:solidFill>
              </a:rPr>
              <a:t>		</a:t>
            </a:r>
            <a:r>
              <a:rPr lang="en-US" sz="1800" b="1" dirty="0" err="1">
                <a:solidFill>
                  <a:srgbClr val="FF00FF"/>
                </a:solidFill>
              </a:rPr>
              <a:t>SZ_Point_to_point</a:t>
            </a:r>
            <a:r>
              <a:rPr lang="en-US" sz="1800" b="1" dirty="0">
                <a:solidFill>
                  <a:srgbClr val="FF00FF"/>
                </a:solidFill>
              </a:rPr>
              <a:t>(0, 1, </a:t>
            </a:r>
            <a:r>
              <a:rPr lang="en-US" sz="1800" b="1" dirty="0" err="1">
                <a:solidFill>
                  <a:srgbClr val="FF00FF"/>
                </a:solidFill>
              </a:rPr>
              <a:t>aaa</a:t>
            </a:r>
            <a:r>
              <a:rPr lang="en-US" sz="1800" b="1" dirty="0">
                <a:solidFill>
                  <a:srgbClr val="FF00FF"/>
                </a:solidFill>
              </a:rPr>
              <a:t>, </a:t>
            </a:r>
            <a:r>
              <a:rPr lang="en-US" sz="1800" b="1" dirty="0" err="1">
                <a:solidFill>
                  <a:srgbClr val="FF00FF"/>
                </a:solidFill>
              </a:rPr>
              <a:t>bbb</a:t>
            </a:r>
            <a:r>
              <a:rPr lang="en-US" sz="1800" b="1" dirty="0">
                <a:solidFill>
                  <a:srgbClr val="FF00FF"/>
                </a:solidFill>
              </a:rPr>
              <a:t>);</a:t>
            </a:r>
            <a:r>
              <a:rPr lang="en-US" sz="1800" b="1" dirty="0">
                <a:solidFill>
                  <a:srgbClr val="3333CC"/>
                </a:solidFill>
              </a:rPr>
              <a:t> 	// send 2-D array of doubles</a:t>
            </a:r>
          </a:p>
          <a:p>
            <a:pPr marL="0" indent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25425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800" b="1" dirty="0">
                <a:solidFill>
                  <a:srgbClr val="3333CC"/>
                </a:solidFill>
              </a:rPr>
              <a:t>	</a:t>
            </a:r>
            <a:r>
              <a:rPr lang="en-US" sz="1800" b="1" dirty="0" err="1">
                <a:solidFill>
                  <a:srgbClr val="FF0000"/>
                </a:solidFill>
              </a:rPr>
              <a:t>SZ_Parallel_end</a:t>
            </a:r>
            <a:r>
              <a:rPr lang="en-US" sz="1800" b="1" dirty="0">
                <a:solidFill>
                  <a:srgbClr val="FF0000"/>
                </a:solidFill>
              </a:rPr>
              <a:t>;</a:t>
            </a:r>
            <a:r>
              <a:rPr lang="en-US" sz="1800" b="1" dirty="0">
                <a:solidFill>
                  <a:srgbClr val="3333CC"/>
                </a:solidFill>
              </a:rPr>
              <a:t>	// end of parallel section</a:t>
            </a:r>
          </a:p>
          <a:p>
            <a:pPr marL="0" indent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25425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800" b="1" dirty="0">
                <a:solidFill>
                  <a:srgbClr val="3333CC"/>
                </a:solidFill>
              </a:rPr>
              <a:t>	...</a:t>
            </a:r>
          </a:p>
          <a:p>
            <a:pPr marL="0" indent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25425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800" b="1" dirty="0">
                <a:solidFill>
                  <a:srgbClr val="3333CC"/>
                </a:solidFill>
              </a:rPr>
              <a:t>	</a:t>
            </a:r>
            <a:r>
              <a:rPr lang="en-US" sz="1800" b="1" dirty="0" err="1">
                <a:solidFill>
                  <a:srgbClr val="FF0000"/>
                </a:solidFill>
              </a:rPr>
              <a:t>SZ_Finalize</a:t>
            </a:r>
            <a:r>
              <a:rPr lang="en-US" sz="1800" b="1" dirty="0">
                <a:solidFill>
                  <a:srgbClr val="FF0000"/>
                </a:solidFill>
              </a:rPr>
              <a:t>();</a:t>
            </a:r>
            <a:r>
              <a:rPr lang="en-US" sz="1800" b="1" dirty="0">
                <a:solidFill>
                  <a:srgbClr val="3333CC"/>
                </a:solidFill>
              </a:rPr>
              <a:t> </a:t>
            </a:r>
          </a:p>
          <a:p>
            <a:pPr marL="0" indent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25425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800" b="1" dirty="0">
                <a:solidFill>
                  <a:srgbClr val="3333CC"/>
                </a:solidFill>
              </a:rPr>
              <a:t>	return 0</a:t>
            </a:r>
            <a:r>
              <a:rPr lang="en-US" sz="1800" b="1" dirty="0" smtClean="0">
                <a:solidFill>
                  <a:srgbClr val="3333CC"/>
                </a:solidFill>
              </a:rPr>
              <a:t>;</a:t>
            </a:r>
            <a:endParaRPr lang="en-US" sz="1800" b="1" dirty="0">
              <a:solidFill>
                <a:srgbClr val="3333CC"/>
              </a:solidFill>
            </a:endParaRPr>
          </a:p>
          <a:p>
            <a:pPr marL="0" indent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25425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800" b="1" dirty="0" smtClean="0">
                <a:solidFill>
                  <a:srgbClr val="3333CC"/>
                </a:solidFill>
              </a:rPr>
              <a:t>}</a:t>
            </a:r>
            <a:endParaRPr lang="en-US" sz="1800" b="1" dirty="0">
              <a:solidFill>
                <a:srgbClr val="3333CC"/>
              </a:solidFill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6AB818E-CF4D-446C-8871-BC0DF377308E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 smtClean="0"/>
          </a:p>
        </p:txBody>
      </p:sp>
      <p:sp>
        <p:nvSpPr>
          <p:cNvPr id="2" name="Rectangle 1"/>
          <p:cNvSpPr/>
          <p:nvPr/>
        </p:nvSpPr>
        <p:spPr>
          <a:xfrm>
            <a:off x="3566556" y="6211667"/>
            <a:ext cx="5562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/>
              <a:t>A</a:t>
            </a:r>
            <a:r>
              <a:rPr lang="en-US" sz="1800" dirty="0" smtClean="0"/>
              <a:t>ddress </a:t>
            </a:r>
            <a:r>
              <a:rPr lang="en-US" sz="1800" dirty="0"/>
              <a:t>of an individual variable specified by prefixing </a:t>
            </a:r>
            <a:r>
              <a:rPr lang="en-US" sz="1800" smtClean="0"/>
              <a:t>argument with &amp; </a:t>
            </a:r>
            <a:r>
              <a:rPr lang="en-US" sz="1800" dirty="0"/>
              <a:t>address operator.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762000" y="-152400"/>
            <a:ext cx="7772400" cy="1143000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Compilation/execution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72538" cy="5634038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FontTx/>
              <a:buNone/>
              <a:defRPr/>
            </a:pPr>
            <a:endParaRPr lang="en-US" sz="2400" b="1" dirty="0" smtClean="0"/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US" sz="2400" b="1" dirty="0"/>
              <a:t>C</a:t>
            </a:r>
            <a:r>
              <a:rPr lang="en-US" sz="2400" b="1" dirty="0" smtClean="0"/>
              <a:t>ompile </a:t>
            </a:r>
            <a:r>
              <a:rPr lang="en-US" altLang="en-US" sz="2400" b="1" dirty="0" err="1" smtClean="0">
                <a:ea typeface="ＭＳ Ｐゴシック" pitchFamily="34" charset="-128"/>
              </a:rPr>
              <a:t>pt</a:t>
            </a:r>
            <a:r>
              <a:rPr lang="en-US" altLang="en-US" sz="2400" b="1" dirty="0" smtClean="0">
                <a:ea typeface="ＭＳ Ｐゴシック" pitchFamily="34" charset="-128"/>
              </a:rPr>
              <a:t>-to-</a:t>
            </a:r>
            <a:r>
              <a:rPr lang="en-US" altLang="en-US" sz="2400" b="1" dirty="0" err="1" smtClean="0">
                <a:ea typeface="ＭＳ Ｐゴシック" pitchFamily="34" charset="-128"/>
              </a:rPr>
              <a:t>pt.c</a:t>
            </a:r>
            <a:r>
              <a:rPr lang="en-US" altLang="en-US" sz="2400" b="1" dirty="0"/>
              <a:t>:</a:t>
            </a:r>
            <a:endParaRPr lang="en-US" sz="2400" b="1" dirty="0" smtClean="0"/>
          </a:p>
          <a:p>
            <a:pPr marL="0" indent="0">
              <a:spcBef>
                <a:spcPts val="0"/>
              </a:spcBef>
              <a:buFontTx/>
              <a:buNone/>
              <a:defRPr/>
            </a:pPr>
            <a:endParaRPr lang="en-US" sz="2400" i="1" dirty="0"/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US" sz="2400" dirty="0" smtClean="0"/>
              <a:t>		</a:t>
            </a:r>
            <a:r>
              <a:rPr lang="en-US" sz="2400" b="1" dirty="0" err="1" smtClean="0">
                <a:solidFill>
                  <a:srgbClr val="3333CC"/>
                </a:solidFill>
              </a:rPr>
              <a:t>mpicc</a:t>
            </a:r>
            <a:r>
              <a:rPr lang="en-US" sz="2400" b="1" dirty="0" smtClean="0">
                <a:solidFill>
                  <a:srgbClr val="3333CC"/>
                </a:solidFill>
              </a:rPr>
              <a:t> -o </a:t>
            </a:r>
            <a:r>
              <a:rPr lang="en-US" altLang="en-US" sz="2400" b="1" dirty="0" err="1" smtClean="0">
                <a:solidFill>
                  <a:srgbClr val="3333CC"/>
                </a:solidFill>
                <a:ea typeface="ＭＳ Ｐゴシック" pitchFamily="34" charset="-128"/>
              </a:rPr>
              <a:t>pt</a:t>
            </a:r>
            <a:r>
              <a:rPr lang="en-US" altLang="en-US" sz="2400" b="1" dirty="0" smtClean="0">
                <a:solidFill>
                  <a:srgbClr val="3333CC"/>
                </a:solidFill>
                <a:ea typeface="ＭＳ Ｐゴシック" pitchFamily="34" charset="-128"/>
              </a:rPr>
              <a:t>-to-</a:t>
            </a:r>
            <a:r>
              <a:rPr lang="en-US" altLang="en-US" sz="2400" b="1" dirty="0" err="1" smtClean="0">
                <a:solidFill>
                  <a:srgbClr val="3333CC"/>
                </a:solidFill>
                <a:ea typeface="ＭＳ Ｐゴシック" pitchFamily="34" charset="-128"/>
              </a:rPr>
              <a:t>pt</a:t>
            </a:r>
            <a:r>
              <a:rPr lang="en-US" sz="2400" b="1" dirty="0" smtClean="0">
                <a:solidFill>
                  <a:srgbClr val="3333CC"/>
                </a:solidFill>
              </a:rPr>
              <a:t> </a:t>
            </a:r>
            <a:r>
              <a:rPr lang="en-US" altLang="en-US" sz="2400" b="1" dirty="0" err="1" smtClean="0">
                <a:solidFill>
                  <a:srgbClr val="3333CC"/>
                </a:solidFill>
                <a:ea typeface="ＭＳ Ｐゴシック" pitchFamily="34" charset="-128"/>
              </a:rPr>
              <a:t>pt</a:t>
            </a:r>
            <a:r>
              <a:rPr lang="en-US" altLang="en-US" sz="2400" b="1" dirty="0" smtClean="0">
                <a:solidFill>
                  <a:srgbClr val="3333CC"/>
                </a:solidFill>
                <a:ea typeface="ＭＳ Ｐゴシック" pitchFamily="34" charset="-128"/>
              </a:rPr>
              <a:t>-to-</a:t>
            </a:r>
            <a:r>
              <a:rPr lang="en-US" altLang="en-US" sz="2400" b="1" dirty="0" err="1" smtClean="0">
                <a:solidFill>
                  <a:srgbClr val="3333CC"/>
                </a:solidFill>
                <a:ea typeface="ＭＳ Ｐゴシック" pitchFamily="34" charset="-128"/>
              </a:rPr>
              <a:t>pt.c</a:t>
            </a:r>
            <a:endParaRPr lang="en-US" altLang="en-US" sz="2400" b="1" dirty="0" smtClean="0">
              <a:solidFill>
                <a:srgbClr val="3333CC"/>
              </a:solidFill>
              <a:ea typeface="ＭＳ Ｐゴシック" pitchFamily="34" charset="-128"/>
            </a:endParaRPr>
          </a:p>
          <a:p>
            <a:pPr marL="0" indent="0">
              <a:spcBef>
                <a:spcPts val="0"/>
              </a:spcBef>
              <a:buFontTx/>
              <a:buNone/>
              <a:defRPr/>
            </a:pPr>
            <a:endParaRPr lang="en-US" sz="2400" b="1" dirty="0" smtClean="0">
              <a:solidFill>
                <a:srgbClr val="3333CC"/>
              </a:solidFill>
            </a:endParaRP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US" sz="2400" dirty="0" smtClean="0"/>
              <a:t>where </a:t>
            </a:r>
            <a:r>
              <a:rPr lang="en-US" sz="2400" b="1" dirty="0" err="1" smtClean="0">
                <a:solidFill>
                  <a:srgbClr val="3333CC"/>
                </a:solidFill>
              </a:rPr>
              <a:t>suzaku.h</a:t>
            </a:r>
            <a:r>
              <a:rPr lang="en-US" sz="2400" dirty="0" smtClean="0"/>
              <a:t> is present in the same directory.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endParaRPr lang="en-US" sz="2400" baseline="30000" dirty="0" smtClean="0"/>
          </a:p>
          <a:p>
            <a:pPr marL="0" indent="0">
              <a:spcBef>
                <a:spcPts val="0"/>
              </a:spcBef>
              <a:buFontTx/>
              <a:buNone/>
              <a:defRPr/>
            </a:pPr>
            <a:endParaRPr lang="en-US" sz="2400" i="1" dirty="0" smtClean="0"/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US" sz="2400" b="1" dirty="0" smtClean="0"/>
              <a:t>Execute </a:t>
            </a:r>
            <a:r>
              <a:rPr lang="en-US" altLang="en-US" sz="2400" b="1" dirty="0" err="1" smtClean="0">
                <a:ea typeface="ＭＳ Ｐゴシック" pitchFamily="34" charset="-128"/>
              </a:rPr>
              <a:t>pt</a:t>
            </a:r>
            <a:r>
              <a:rPr lang="en-US" altLang="en-US" sz="2400" b="1" dirty="0" smtClean="0">
                <a:ea typeface="ＭＳ Ｐゴシック" pitchFamily="34" charset="-128"/>
              </a:rPr>
              <a:t>-to-</a:t>
            </a:r>
            <a:r>
              <a:rPr lang="en-US" altLang="en-US" sz="2400" b="1" dirty="0" err="1" smtClean="0">
                <a:ea typeface="ＭＳ Ｐゴシック" pitchFamily="34" charset="-128"/>
              </a:rPr>
              <a:t>pt.c</a:t>
            </a:r>
            <a:r>
              <a:rPr lang="en-US" sz="2400" b="1" dirty="0" smtClean="0"/>
              <a:t>: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endParaRPr lang="en-US" sz="2400" dirty="0"/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en-US" sz="2400" b="1" dirty="0" err="1" smtClean="0">
                <a:solidFill>
                  <a:srgbClr val="3333CC"/>
                </a:solidFill>
              </a:rPr>
              <a:t>mpiexec</a:t>
            </a:r>
            <a:r>
              <a:rPr lang="en-US" sz="2400" b="1" dirty="0" smtClean="0">
                <a:solidFill>
                  <a:srgbClr val="3333CC"/>
                </a:solidFill>
              </a:rPr>
              <a:t> -n </a:t>
            </a:r>
            <a:r>
              <a:rPr lang="en-US" sz="2400" b="1" dirty="0">
                <a:solidFill>
                  <a:srgbClr val="3333CC"/>
                </a:solidFill>
              </a:rPr>
              <a:t>&lt;</a:t>
            </a:r>
            <a:r>
              <a:rPr lang="en-US" sz="2400" b="1" dirty="0" err="1">
                <a:solidFill>
                  <a:srgbClr val="3333CC"/>
                </a:solidFill>
              </a:rPr>
              <a:t>no_of</a:t>
            </a:r>
            <a:r>
              <a:rPr lang="en-US" sz="2400" b="1" dirty="0">
                <a:solidFill>
                  <a:srgbClr val="3333CC"/>
                </a:solidFill>
              </a:rPr>
              <a:t> processes&gt; </a:t>
            </a:r>
            <a:r>
              <a:rPr lang="en-US" altLang="en-US" sz="2400" b="1" dirty="0" err="1" smtClean="0">
                <a:solidFill>
                  <a:srgbClr val="3333CC"/>
                </a:solidFill>
                <a:ea typeface="ＭＳ Ｐゴシック" pitchFamily="34" charset="-128"/>
              </a:rPr>
              <a:t>pt</a:t>
            </a:r>
            <a:r>
              <a:rPr lang="en-US" altLang="en-US" sz="2400" b="1" dirty="0" smtClean="0">
                <a:solidFill>
                  <a:srgbClr val="3333CC"/>
                </a:solidFill>
                <a:ea typeface="ＭＳ Ｐゴシック" pitchFamily="34" charset="-128"/>
              </a:rPr>
              <a:t>-to-</a:t>
            </a:r>
            <a:r>
              <a:rPr lang="en-US" altLang="en-US" sz="2400" b="1" dirty="0" err="1" smtClean="0">
                <a:solidFill>
                  <a:srgbClr val="3333CC"/>
                </a:solidFill>
                <a:ea typeface="ＭＳ Ｐゴシック" pitchFamily="34" charset="-128"/>
              </a:rPr>
              <a:t>pt</a:t>
            </a:r>
            <a:r>
              <a:rPr lang="en-US" altLang="en-US" sz="2400" b="1" dirty="0" smtClean="0">
                <a:solidFill>
                  <a:srgbClr val="3333CC"/>
                </a:solidFill>
                <a:ea typeface="ＭＳ Ｐゴシック" pitchFamily="34" charset="-128"/>
              </a:rPr>
              <a:t> 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endParaRPr lang="en-US" sz="2400" b="1" dirty="0">
              <a:solidFill>
                <a:srgbClr val="3333CC"/>
              </a:solidFill>
              <a:ea typeface="ＭＳ Ｐゴシック" pitchFamily="34" charset="-128"/>
            </a:endParaRP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US" sz="2400" dirty="0" smtClean="0"/>
              <a:t>where </a:t>
            </a:r>
            <a:r>
              <a:rPr lang="en-US" sz="2400" b="1" dirty="0">
                <a:solidFill>
                  <a:srgbClr val="3333CC"/>
                </a:solidFill>
              </a:rPr>
              <a:t>&lt;</a:t>
            </a:r>
            <a:r>
              <a:rPr lang="en-US" sz="2400" b="1" dirty="0" err="1">
                <a:solidFill>
                  <a:srgbClr val="3333CC"/>
                </a:solidFill>
              </a:rPr>
              <a:t>no_of</a:t>
            </a:r>
            <a:r>
              <a:rPr lang="en-US" sz="2400" b="1" dirty="0">
                <a:solidFill>
                  <a:srgbClr val="3333CC"/>
                </a:solidFill>
              </a:rPr>
              <a:t> processes&gt;</a:t>
            </a:r>
            <a:r>
              <a:rPr lang="en-US" sz="2400" dirty="0" smtClean="0"/>
              <a:t> </a:t>
            </a:r>
            <a:r>
              <a:rPr lang="en-US" sz="2400" dirty="0"/>
              <a:t>is number of </a:t>
            </a:r>
            <a:r>
              <a:rPr lang="en-US" sz="2400" dirty="0" smtClean="0"/>
              <a:t>processes you wish to use.</a:t>
            </a:r>
            <a:endParaRPr lang="en-US" altLang="en-US" sz="2400" dirty="0">
              <a:ea typeface="ＭＳ Ｐゴシック" pitchFamily="34" charset="-128"/>
            </a:endParaRPr>
          </a:p>
          <a:p>
            <a:pPr marL="0" indent="0">
              <a:spcBef>
                <a:spcPts val="1800"/>
              </a:spcBef>
              <a:buFontTx/>
              <a:buNone/>
              <a:defRPr/>
            </a:pPr>
            <a:endParaRPr lang="en-US" sz="2800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09D69EB-DD64-43F2-B35C-22EC7EF63D3B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 smtClean="0"/>
          </a:p>
        </p:txBody>
      </p:sp>
      <p:sp>
        <p:nvSpPr>
          <p:cNvPr id="19461" name="TextBox 1"/>
          <p:cNvSpPr txBox="1">
            <a:spLocks noChangeArrowheads="1"/>
          </p:cNvSpPr>
          <p:nvPr/>
        </p:nvSpPr>
        <p:spPr bwMode="auto">
          <a:xfrm>
            <a:off x="152400" y="914400"/>
            <a:ext cx="3794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As a regular MPI program.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sz="half" idx="1"/>
          </p:nvPr>
        </p:nvSpPr>
        <p:spPr>
          <a:xfrm>
            <a:off x="34925" y="0"/>
            <a:ext cx="9144000" cy="779463"/>
          </a:xfrm>
        </p:spPr>
        <p:txBody>
          <a:bodyPr/>
          <a:lstStyle/>
          <a:p>
            <a:pPr marL="0" indent="0" algn="ctr">
              <a:buFontTx/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</a:tabLst>
            </a:pPr>
            <a:r>
              <a:rPr lang="en-US" altLang="en-US" sz="4000" smtClean="0">
                <a:ea typeface="ＭＳ Ｐゴシック" pitchFamily="34" charset="-128"/>
              </a:rPr>
              <a:t>Master-slave pattern</a:t>
            </a:r>
          </a:p>
        </p:txBody>
      </p:sp>
      <p:sp>
        <p:nvSpPr>
          <p:cNvPr id="20483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A2D102B-6FD9-4E5D-9C6F-D15DAD702A6A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 smtClean="0"/>
          </a:p>
        </p:txBody>
      </p:sp>
      <p:grpSp>
        <p:nvGrpSpPr>
          <p:cNvPr id="20484" name="Group 3"/>
          <p:cNvGrpSpPr>
            <a:grpSpLocks/>
          </p:cNvGrpSpPr>
          <p:nvPr/>
        </p:nvGrpSpPr>
        <p:grpSpPr bwMode="auto">
          <a:xfrm>
            <a:off x="6604000" y="946150"/>
            <a:ext cx="2417763" cy="1939925"/>
            <a:chOff x="3873500" y="1058853"/>
            <a:chExt cx="4572000" cy="3646497"/>
          </a:xfrm>
        </p:grpSpPr>
        <p:sp>
          <p:nvSpPr>
            <p:cNvPr id="20487" name="Oval 7"/>
            <p:cNvSpPr>
              <a:spLocks noChangeArrowheads="1"/>
            </p:cNvSpPr>
            <p:nvPr/>
          </p:nvSpPr>
          <p:spPr bwMode="auto">
            <a:xfrm>
              <a:off x="3873500" y="1581150"/>
              <a:ext cx="914400" cy="914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488" name="Oval 9"/>
            <p:cNvSpPr>
              <a:spLocks noChangeArrowheads="1"/>
            </p:cNvSpPr>
            <p:nvPr/>
          </p:nvSpPr>
          <p:spPr bwMode="auto">
            <a:xfrm>
              <a:off x="5702300" y="1581150"/>
              <a:ext cx="914400" cy="914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489" name="Oval 10"/>
            <p:cNvSpPr>
              <a:spLocks noChangeArrowheads="1"/>
            </p:cNvSpPr>
            <p:nvPr/>
          </p:nvSpPr>
          <p:spPr bwMode="auto">
            <a:xfrm>
              <a:off x="7531100" y="1581150"/>
              <a:ext cx="914400" cy="914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cxnSp>
          <p:nvCxnSpPr>
            <p:cNvPr id="20490" name="Straight Connector 12"/>
            <p:cNvCxnSpPr>
              <a:cxnSpLocks noChangeShapeType="1"/>
            </p:cNvCxnSpPr>
            <p:nvPr/>
          </p:nvCxnSpPr>
          <p:spPr bwMode="auto">
            <a:xfrm>
              <a:off x="4559300" y="2419350"/>
              <a:ext cx="1276350" cy="15049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491" name="Straight Connector 15"/>
            <p:cNvCxnSpPr>
              <a:cxnSpLocks noChangeShapeType="1"/>
            </p:cNvCxnSpPr>
            <p:nvPr/>
          </p:nvCxnSpPr>
          <p:spPr bwMode="auto">
            <a:xfrm flipH="1">
              <a:off x="6483350" y="2495550"/>
              <a:ext cx="1352550" cy="14287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492" name="Straight Connector 16"/>
            <p:cNvCxnSpPr>
              <a:cxnSpLocks noChangeShapeType="1"/>
            </p:cNvCxnSpPr>
            <p:nvPr/>
          </p:nvCxnSpPr>
          <p:spPr bwMode="auto">
            <a:xfrm>
              <a:off x="6159500" y="2495550"/>
              <a:ext cx="0" cy="1295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493" name="TextBox 21"/>
            <p:cNvSpPr txBox="1">
              <a:spLocks noChangeArrowheads="1"/>
            </p:cNvSpPr>
            <p:nvPr/>
          </p:nvSpPr>
          <p:spPr bwMode="auto">
            <a:xfrm>
              <a:off x="5399327" y="1058853"/>
              <a:ext cx="1367947" cy="554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/>
                <a:t>Slaves</a:t>
              </a:r>
            </a:p>
          </p:txBody>
        </p:sp>
        <p:sp>
          <p:nvSpPr>
            <p:cNvPr id="20494" name="TextBox 23"/>
            <p:cNvSpPr txBox="1">
              <a:spLocks noChangeArrowheads="1"/>
            </p:cNvSpPr>
            <p:nvPr/>
          </p:nvSpPr>
          <p:spPr bwMode="auto">
            <a:xfrm>
              <a:off x="4204039" y="3971017"/>
              <a:ext cx="1383106" cy="554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/>
                <a:t>Master</a:t>
              </a:r>
            </a:p>
          </p:txBody>
        </p:sp>
        <p:grpSp>
          <p:nvGrpSpPr>
            <p:cNvPr id="20495" name="Group 60"/>
            <p:cNvGrpSpPr>
              <a:grpSpLocks/>
            </p:cNvGrpSpPr>
            <p:nvPr/>
          </p:nvGrpSpPr>
          <p:grpSpPr bwMode="auto">
            <a:xfrm>
              <a:off x="5702300" y="3790950"/>
              <a:ext cx="914400" cy="914400"/>
              <a:chOff x="2057400" y="5029200"/>
              <a:chExt cx="914400" cy="914400"/>
            </a:xfrm>
          </p:grpSpPr>
          <p:sp>
            <p:nvSpPr>
              <p:cNvPr id="20496" name="Oval 61"/>
              <p:cNvSpPr>
                <a:spLocks noChangeArrowheads="1"/>
              </p:cNvSpPr>
              <p:nvPr/>
            </p:nvSpPr>
            <p:spPr bwMode="auto">
              <a:xfrm>
                <a:off x="2057400" y="5029200"/>
                <a:ext cx="914400" cy="91440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grpSp>
            <p:nvGrpSpPr>
              <p:cNvPr id="20497" name="Group 57"/>
              <p:cNvGrpSpPr>
                <a:grpSpLocks/>
              </p:cNvGrpSpPr>
              <p:nvPr/>
            </p:nvGrpSpPr>
            <p:grpSpPr bwMode="auto">
              <a:xfrm>
                <a:off x="2209800" y="5257800"/>
                <a:ext cx="533400" cy="609600"/>
                <a:chOff x="5105400" y="5562600"/>
                <a:chExt cx="533400" cy="609600"/>
              </a:xfrm>
            </p:grpSpPr>
            <p:grpSp>
              <p:nvGrpSpPr>
                <p:cNvPr id="20498" name="Group 40"/>
                <p:cNvGrpSpPr>
                  <a:grpSpLocks/>
                </p:cNvGrpSpPr>
                <p:nvPr/>
              </p:nvGrpSpPr>
              <p:grpSpPr bwMode="auto">
                <a:xfrm>
                  <a:off x="5105400" y="5562600"/>
                  <a:ext cx="457200" cy="304800"/>
                  <a:chOff x="2103120" y="3124200"/>
                  <a:chExt cx="213360" cy="152400"/>
                </a:xfrm>
              </p:grpSpPr>
              <p:sp>
                <p:nvSpPr>
                  <p:cNvPr id="22" name="Arc 21"/>
                  <p:cNvSpPr/>
                  <p:nvPr/>
                </p:nvSpPr>
                <p:spPr bwMode="auto">
                  <a:xfrm>
                    <a:off x="2211038" y="3126919"/>
                    <a:ext cx="107870" cy="152186"/>
                  </a:xfrm>
                  <a:prstGeom prst="arc">
                    <a:avLst>
                      <a:gd name="adj1" fmla="val 10806119"/>
                      <a:gd name="adj2" fmla="val 0"/>
                    </a:avLst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23" name="Arc 22"/>
                  <p:cNvSpPr/>
                  <p:nvPr/>
                </p:nvSpPr>
                <p:spPr bwMode="auto">
                  <a:xfrm flipV="1">
                    <a:off x="2103167" y="3126919"/>
                    <a:ext cx="107871" cy="152186"/>
                  </a:xfrm>
                  <a:prstGeom prst="arc">
                    <a:avLst>
                      <a:gd name="adj1" fmla="val 10806119"/>
                      <a:gd name="adj2" fmla="val 0"/>
                    </a:avLst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</p:grpSp>
            <p:grpSp>
              <p:nvGrpSpPr>
                <p:cNvPr id="20499" name="Group 56"/>
                <p:cNvGrpSpPr>
                  <a:grpSpLocks/>
                </p:cNvGrpSpPr>
                <p:nvPr/>
              </p:nvGrpSpPr>
              <p:grpSpPr bwMode="auto">
                <a:xfrm>
                  <a:off x="5334000" y="5791200"/>
                  <a:ext cx="304800" cy="381000"/>
                  <a:chOff x="2743200" y="4953000"/>
                  <a:chExt cx="304800" cy="381000"/>
                </a:xfrm>
              </p:grpSpPr>
              <p:cxnSp>
                <p:nvCxnSpPr>
                  <p:cNvPr id="20500" name="Straight Connector 65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895600" y="4953000"/>
                    <a:ext cx="0" cy="22860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0501" name="Straight Connector 6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743200" y="5181600"/>
                    <a:ext cx="304800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0502" name="Straight Connector 6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777704" y="5257800"/>
                    <a:ext cx="228600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0503" name="Straight Connector 68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853904" y="5334000"/>
                    <a:ext cx="91440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</p:grpSp>
        </p:grpSp>
      </p:grpSp>
      <p:sp>
        <p:nvSpPr>
          <p:cNvPr id="20485" name="Rectangle 1"/>
          <p:cNvSpPr>
            <a:spLocks noChangeArrowheads="1"/>
          </p:cNvSpPr>
          <p:nvPr/>
        </p:nvSpPr>
        <p:spPr bwMode="auto">
          <a:xfrm>
            <a:off x="152400" y="774700"/>
            <a:ext cx="63246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</a:tabLs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</a:tabLs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Implemented using broadcast, scatter, and gather patterns.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For efficient mapping to collective MPI routines, master also acts as one slave.</a:t>
            </a:r>
          </a:p>
        </p:txBody>
      </p:sp>
      <p:sp>
        <p:nvSpPr>
          <p:cNvPr id="20486" name="Rectangle 2"/>
          <p:cNvSpPr>
            <a:spLocks noChangeArrowheads="1"/>
          </p:cNvSpPr>
          <p:nvPr/>
        </p:nvSpPr>
        <p:spPr bwMode="auto">
          <a:xfrm>
            <a:off x="542925" y="3200400"/>
            <a:ext cx="7620000" cy="307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</a:tabLs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</a:tabLs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en-US" sz="2400" b="1">
                <a:solidFill>
                  <a:srgbClr val="3333CC"/>
                </a:solidFill>
              </a:rPr>
              <a:t>SZ_Parallel_begin</a:t>
            </a:r>
            <a:endParaRPr lang="en-US" altLang="en-US" sz="2400">
              <a:solidFill>
                <a:srgbClr val="3333CC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en-US" sz="2400" b="1">
                <a:solidFill>
                  <a:srgbClr val="3333CC"/>
                </a:solidFill>
              </a:rPr>
              <a:t>			</a:t>
            </a:r>
            <a:r>
              <a:rPr lang="en-US" altLang="en-US" sz="2400" b="1">
                <a:solidFill>
                  <a:srgbClr val="FF0000"/>
                </a:solidFill>
              </a:rPr>
              <a:t>SZ_Scatter(a,c);  		// Scatter data</a:t>
            </a:r>
            <a:endParaRPr lang="en-US" altLang="en-US" sz="240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			SZ_Broadcast(b);  		// Broadcast data</a:t>
            </a:r>
            <a:endParaRPr lang="en-US" altLang="en-US" sz="240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			Compute();			// All slaves do this</a:t>
            </a:r>
            <a:endParaRPr lang="en-US" altLang="en-US" sz="240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			SZ_Gather(b,a);		// Gather results</a:t>
            </a:r>
            <a:endParaRPr lang="en-US" altLang="en-US" sz="2400">
              <a:solidFill>
                <a:srgbClr val="3333CC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en-US" sz="2400" b="1">
                <a:solidFill>
                  <a:srgbClr val="3333CC"/>
                </a:solidFill>
              </a:rPr>
              <a:t>SZ_Parallel_end;</a:t>
            </a:r>
            <a:endParaRPr lang="en-US" altLang="en-US" sz="2400">
              <a:solidFill>
                <a:srgbClr val="33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 Drive:Word processing:Microsoft Office 98:Templates:Blank Presentation</Template>
  <TotalTime>6496</TotalTime>
  <Words>768</Words>
  <Application>Microsoft Office PowerPoint</Application>
  <PresentationFormat>On-screen Show (4:3)</PresentationFormat>
  <Paragraphs>549</Paragraphs>
  <Slides>34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Blank Presentation</vt:lpstr>
      <vt:lpstr> Suzaku Pattern Programming Framework  (a) Structure and low level patterns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Compilation/execution</vt:lpstr>
      <vt:lpstr>PowerPoint Presentation</vt:lpstr>
      <vt:lpstr>PowerPoint Presentation</vt:lpstr>
      <vt:lpstr>PowerPoint Presentation</vt:lpstr>
      <vt:lpstr>Workpool Pattern</vt:lpstr>
      <vt:lpstr>Programming</vt:lpstr>
      <vt:lpstr>PowerPoint Presentation</vt:lpstr>
      <vt:lpstr>PowerPoint Presentation</vt:lpstr>
      <vt:lpstr>PowerPoint Presentation</vt:lpstr>
      <vt:lpstr>Compilation/Execution</vt:lpstr>
      <vt:lpstr>PowerPoint Presentation</vt:lpstr>
      <vt:lpstr>PowerPoint Presentation</vt:lpstr>
      <vt:lpstr>PowerPoint Presentation</vt:lpstr>
      <vt:lpstr>Sample output</vt:lpstr>
      <vt:lpstr>Sample output with debug messages  There is  version of SZ_Workpool that will print out debug messages.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Sample output</vt:lpstr>
      <vt:lpstr>PowerPoint Presentation</vt:lpstr>
      <vt:lpstr>PowerPoint Presentation</vt:lpstr>
      <vt:lpstr>PowerPoint Presentation</vt:lpstr>
      <vt:lpstr>PowerPoint Presentation</vt:lpstr>
      <vt:lpstr>Sample output</vt:lpstr>
      <vt:lpstr>Questions</vt:lpstr>
    </vt:vector>
  </TitlesOfParts>
  <Company>UNC Charlotte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Barry Wilkinson</dc:creator>
  <cp:lastModifiedBy>test</cp:lastModifiedBy>
  <cp:revision>716</cp:revision>
  <dcterms:created xsi:type="dcterms:W3CDTF">2004-05-23T16:23:36Z</dcterms:created>
  <dcterms:modified xsi:type="dcterms:W3CDTF">2016-02-22T18:59:17Z</dcterms:modified>
</cp:coreProperties>
</file>