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6" r:id="rId2"/>
    <p:sldId id="444" r:id="rId3"/>
    <p:sldId id="445" r:id="rId4"/>
    <p:sldId id="446" r:id="rId5"/>
    <p:sldId id="447" r:id="rId6"/>
    <p:sldId id="451" r:id="rId7"/>
    <p:sldId id="450" r:id="rId8"/>
    <p:sldId id="449" r:id="rId9"/>
    <p:sldId id="456" r:id="rId10"/>
    <p:sldId id="455" r:id="rId11"/>
    <p:sldId id="448" r:id="rId12"/>
    <p:sldId id="452" r:id="rId13"/>
    <p:sldId id="454" r:id="rId14"/>
    <p:sldId id="453" r:id="rId15"/>
    <p:sldId id="443" r:id="rId16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996633"/>
    <a:srgbClr val="262699"/>
    <a:srgbClr val="0033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21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119447D-EFF0-428A-85E9-981C741DE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520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48175"/>
            <a:ext cx="51911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347B76D-BB86-428C-98FA-EF92442E6D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204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2000" indent="-2921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5DA3CA4-A9AA-4AAB-B995-2FF2BA7CF26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PP-1.</a:t>
            </a:r>
            <a:fld id="{7C1157F7-F523-416D-9B9B-7E9E894858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42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361532BF-547A-455D-A724-76D9412103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66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3AE4BE61-F806-4C96-B293-439B9F044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71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F697-CAE0-4444-9D04-F64EE5D8E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15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1FD2882B-AC49-42C1-9B87-6374D1BC7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7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7A5C12E0-7B1D-4796-98BB-901616199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3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21EB7F66-DF91-4A11-9287-494B77707D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6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1B3C6D1C-8C18-4F2C-A075-6A133CD2E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45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B05AAC11-D254-4613-99CD-2606131A8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08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58B6E462-41B8-4529-A0EB-BE1988443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15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51070510-5758-43C7-9FC1-E4E507B85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09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PP-1.</a:t>
            </a:r>
            <a:fld id="{3E474A32-96C3-4EB6-89BC-781C97151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3" r:id="rId1"/>
    <p:sldLayoutId id="2147484494" r:id="rId2"/>
    <p:sldLayoutId id="2147484495" r:id="rId3"/>
    <p:sldLayoutId id="2147484496" r:id="rId4"/>
    <p:sldLayoutId id="2147484497" r:id="rId5"/>
    <p:sldLayoutId id="2147484498" r:id="rId6"/>
    <p:sldLayoutId id="2147484499" r:id="rId7"/>
    <p:sldLayoutId id="2147484500" r:id="rId8"/>
    <p:sldLayoutId id="2147484501" r:id="rId9"/>
    <p:sldLayoutId id="2147484502" r:id="rId10"/>
    <p:sldLayoutId id="21474845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5867400"/>
          </a:xfrm>
        </p:spPr>
        <p:txBody>
          <a:bodyPr/>
          <a:lstStyle/>
          <a:p>
            <a:r>
              <a:rPr lang="en-US" altLang="en-US" sz="4000" dirty="0" err="1" smtClean="0">
                <a:ea typeface="ＭＳ Ｐゴシック" pitchFamily="34" charset="-128"/>
              </a:rPr>
              <a:t>Suzaku</a:t>
            </a:r>
            <a:r>
              <a:rPr lang="en-US" altLang="en-US" sz="4000" dirty="0" smtClean="0">
                <a:ea typeface="ＭＳ Ｐゴシック" pitchFamily="34" charset="-128"/>
              </a:rPr>
              <a:t> Pattern Programming</a:t>
            </a:r>
            <a:br>
              <a:rPr lang="en-US" altLang="en-US" sz="4000" dirty="0" smtClean="0">
                <a:ea typeface="ＭＳ Ｐゴシック" pitchFamily="34" charset="-128"/>
              </a:rPr>
            </a:br>
            <a:r>
              <a:rPr lang="en-US" altLang="en-US" sz="4000" dirty="0" smtClean="0">
                <a:ea typeface="ＭＳ Ｐゴシック" pitchFamily="34" charset="-128"/>
              </a:rPr>
              <a:t>Framework</a:t>
            </a:r>
            <a:br>
              <a:rPr lang="en-US" altLang="en-US" sz="4000" dirty="0" smtClean="0">
                <a:ea typeface="ＭＳ Ｐゴシック" pitchFamily="34" charset="-128"/>
              </a:rPr>
            </a:br>
            <a:r>
              <a:rPr lang="en-US" altLang="en-US" sz="4000" dirty="0">
                <a:ea typeface="ＭＳ Ｐゴシック" pitchFamily="34" charset="-128"/>
              </a:rPr>
              <a:t/>
            </a:r>
            <a:br>
              <a:rPr lang="en-US" altLang="en-US" sz="4000" dirty="0">
                <a:ea typeface="ＭＳ Ｐゴシック" pitchFamily="34" charset="-128"/>
              </a:rPr>
            </a:br>
            <a:r>
              <a:rPr lang="en-US" altLang="en-US" sz="4000" dirty="0" err="1" smtClean="0">
                <a:ea typeface="ＭＳ Ｐゴシック" pitchFamily="34" charset="-128"/>
              </a:rPr>
              <a:t>Workpool</a:t>
            </a:r>
            <a:r>
              <a:rPr lang="en-US" altLang="en-US" sz="4000" dirty="0" smtClean="0">
                <a:ea typeface="ＭＳ Ｐゴシック" pitchFamily="34" charset="-128"/>
              </a:rPr>
              <a:t> pattern</a:t>
            </a:r>
            <a:br>
              <a:rPr lang="en-US" altLang="en-US" sz="4000" dirty="0" smtClean="0">
                <a:ea typeface="ＭＳ Ｐゴシック" pitchFamily="34" charset="-128"/>
              </a:rPr>
            </a:br>
            <a:r>
              <a:rPr lang="en-US" altLang="en-US" sz="4000" dirty="0" smtClean="0">
                <a:ea typeface="ＭＳ Ｐゴシック" pitchFamily="34" charset="-128"/>
              </a:rPr>
              <a:t>(Version 2)</a:t>
            </a:r>
            <a:br>
              <a:rPr lang="en-US" altLang="en-US" sz="4000" dirty="0" smtClean="0">
                <a:ea typeface="ＭＳ Ｐゴシック" pitchFamily="34" charset="-128"/>
              </a:rPr>
            </a:br>
            <a:r>
              <a:rPr lang="en-US" altLang="en-US" dirty="0" smtClean="0">
                <a:ea typeface="ＭＳ Ｐゴシック" pitchFamily="34" charset="-128"/>
              </a:rPr>
              <a:t> </a:t>
            </a:r>
            <a:endParaRPr lang="en-US" altLang="en-US" sz="4000" dirty="0" smtClean="0">
              <a:latin typeface="Symbol" pitchFamily="18" charset="2"/>
              <a:ea typeface="ＭＳ Ｐゴシック" pitchFamily="34" charset="-128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46163" y="6540500"/>
            <a:ext cx="7793037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/>
          <a:lstStyle>
            <a:lvl1pPr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100" dirty="0">
                <a:solidFill>
                  <a:srgbClr val="000000"/>
                </a:solidFill>
              </a:rPr>
              <a:t>© </a:t>
            </a:r>
            <a:r>
              <a:rPr lang="en-GB" altLang="en-US" sz="1100" dirty="0" smtClean="0">
                <a:solidFill>
                  <a:srgbClr val="000000"/>
                </a:solidFill>
              </a:rPr>
              <a:t>2016  </a:t>
            </a:r>
            <a:r>
              <a:rPr lang="en-GB" altLang="en-US" sz="1100" dirty="0">
                <a:solidFill>
                  <a:srgbClr val="000000"/>
                </a:solidFill>
              </a:rPr>
              <a:t>B. Wilkinson   </a:t>
            </a:r>
            <a:r>
              <a:rPr lang="en-GB" altLang="en-US" sz="1100" dirty="0" smtClean="0">
                <a:solidFill>
                  <a:srgbClr val="000000"/>
                </a:solidFill>
              </a:rPr>
              <a:t>SuzakuWorkpool.pptx   </a:t>
            </a:r>
            <a:r>
              <a:rPr lang="en-GB" altLang="en-US" sz="1100" dirty="0">
                <a:solidFill>
                  <a:srgbClr val="000000"/>
                </a:solidFill>
              </a:rPr>
              <a:t>Modification date: </a:t>
            </a:r>
            <a:r>
              <a:rPr lang="en-GB" altLang="en-US" sz="1100" dirty="0" smtClean="0">
                <a:solidFill>
                  <a:srgbClr val="FF0000"/>
                </a:solidFill>
              </a:rPr>
              <a:t>February 25, 2016</a:t>
            </a:r>
            <a:endParaRPr lang="en-GB" altLang="en-US" sz="11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100" dirty="0">
              <a:solidFill>
                <a:srgbClr val="FF0000"/>
              </a:solidFill>
            </a:endParaRP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839200" y="6553200"/>
            <a:ext cx="3048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83B9BC-80FB-4B38-8C1C-B590BF9662EA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199901" y="24740"/>
            <a:ext cx="8915400" cy="1143000"/>
          </a:xfrm>
        </p:spPr>
        <p:txBody>
          <a:bodyPr/>
          <a:lstStyle/>
          <a:p>
            <a:r>
              <a:rPr lang="en-US" altLang="en-US" dirty="0"/>
              <a:t>M</a:t>
            </a:r>
            <a:r>
              <a:rPr lang="en-US" altLang="en-US" dirty="0" smtClean="0"/>
              <a:t>apping </a:t>
            </a:r>
            <a:r>
              <a:rPr lang="en-US" altLang="en-US" dirty="0" smtClean="0"/>
              <a:t>rows and columns to </a:t>
            </a:r>
            <a:r>
              <a:rPr lang="en-US" altLang="en-US" dirty="0" smtClean="0"/>
              <a:t>tasks</a:t>
            </a:r>
            <a:endParaRPr lang="en-US" altLang="en-US" dirty="0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5867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/>
              <a:t>	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       </a:t>
            </a:r>
            <a:r>
              <a:rPr lang="en-US" altLang="en-US" sz="2400" dirty="0" err="1" smtClean="0"/>
              <a:t>Arow</a:t>
            </a:r>
            <a:r>
              <a:rPr lang="en-US" altLang="en-US" sz="2400" dirty="0" smtClean="0"/>
              <a:t>   </a:t>
            </a:r>
            <a:r>
              <a:rPr lang="en-US" altLang="en-US" sz="2400" dirty="0" err="1" smtClean="0"/>
              <a:t>Bcol</a:t>
            </a:r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0		0	0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1		0	1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2		0	2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3		1	0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4		1	1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5 		1	2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6 		2	0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7 		2	1 </a:t>
            </a:r>
          </a:p>
          <a:p>
            <a:pPr>
              <a:buFontTx/>
              <a:buNone/>
            </a:pPr>
            <a:r>
              <a:rPr lang="en-US" altLang="en-US" sz="2400" dirty="0" smtClean="0"/>
              <a:t>task </a:t>
            </a:r>
            <a:r>
              <a:rPr lang="en-US" altLang="en-US" sz="2400" dirty="0" smtClean="0"/>
              <a:t>8		2	2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334000" y="3048000"/>
            <a:ext cx="3581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</a:rPr>
              <a:t>int</a:t>
            </a:r>
            <a:r>
              <a:rPr lang="en-US" altLang="en-US" sz="2400" b="1" dirty="0">
                <a:solidFill>
                  <a:srgbClr val="00B050"/>
                </a:solidFill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</a:rPr>
              <a:t>Arow</a:t>
            </a:r>
            <a:r>
              <a:rPr lang="en-US" altLang="en-US" sz="2400" b="1" dirty="0">
                <a:solidFill>
                  <a:srgbClr val="00B05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= </a:t>
            </a:r>
            <a:r>
              <a:rPr lang="en-US" altLang="en-US" sz="2400" b="1" dirty="0" err="1" smtClean="0">
                <a:solidFill>
                  <a:srgbClr val="00B050"/>
                </a:solidFill>
              </a:rPr>
              <a:t>taskID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/3</a:t>
            </a:r>
            <a:r>
              <a:rPr lang="en-US" altLang="en-US" sz="2400" b="1" dirty="0">
                <a:solidFill>
                  <a:srgbClr val="00B050"/>
                </a:solidFill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50"/>
                </a:solidFill>
              </a:rPr>
              <a:t>Int</a:t>
            </a:r>
            <a:r>
              <a:rPr lang="en-US" altLang="en-US" sz="2400" b="1" dirty="0">
                <a:solidFill>
                  <a:srgbClr val="00B050"/>
                </a:solidFill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</a:rPr>
              <a:t>Bcol</a:t>
            </a:r>
            <a:r>
              <a:rPr lang="en-US" altLang="en-US" sz="2400" b="1" dirty="0">
                <a:solidFill>
                  <a:srgbClr val="00B050"/>
                </a:solidFill>
              </a:rPr>
              <a:t> = taskID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%3</a:t>
            </a:r>
            <a:r>
              <a:rPr lang="en-US" altLang="en-US" sz="2400" b="1" dirty="0">
                <a:solidFill>
                  <a:srgbClr val="00B050"/>
                </a:solidFill>
              </a:rPr>
              <a:t>;</a:t>
            </a:r>
            <a:endParaRPr lang="en-US" altLang="en-US" sz="2400" dirty="0"/>
          </a:p>
        </p:txBody>
      </p:sp>
      <p:sp>
        <p:nvSpPr>
          <p:cNvPr id="553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6F205D-A4DD-490A-B3E4-2B125C4ACF9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457200" y="1234526"/>
            <a:ext cx="3315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Assuming 3 x 3 arrays: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3" y="21771"/>
            <a:ext cx="9131490" cy="9067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 smtClean="0">
                <a:solidFill>
                  <a:srgbClr val="3333CC"/>
                </a:solidFill>
              </a:rPr>
              <a:t>#</a:t>
            </a:r>
            <a:r>
              <a:rPr lang="en-US" sz="1800" b="1" dirty="0">
                <a:solidFill>
                  <a:srgbClr val="3333CC"/>
                </a:solidFill>
              </a:rPr>
              <a:t>include &lt;</a:t>
            </a:r>
            <a:r>
              <a:rPr lang="en-US" sz="1800" b="1" dirty="0" err="1">
                <a:solidFill>
                  <a:srgbClr val="3333CC"/>
                </a:solidFill>
              </a:rPr>
              <a:t>stdio.h</a:t>
            </a:r>
            <a:r>
              <a:rPr lang="en-US" sz="1800" b="1" dirty="0">
                <a:solidFill>
                  <a:srgbClr val="3333CC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#include "</a:t>
            </a:r>
            <a:r>
              <a:rPr lang="en-US" sz="1800" b="1" dirty="0" err="1">
                <a:solidFill>
                  <a:srgbClr val="3333CC"/>
                </a:solidFill>
              </a:rPr>
              <a:t>suzaku.h</a:t>
            </a:r>
            <a:r>
              <a:rPr lang="en-US" sz="1800" b="1" dirty="0">
                <a:solidFill>
                  <a:srgbClr val="3333CC"/>
                </a:solidFill>
              </a:rPr>
              <a:t>" 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#define T </a:t>
            </a:r>
            <a:r>
              <a:rPr lang="en-US" sz="1800" b="1" dirty="0" smtClean="0">
                <a:solidFill>
                  <a:srgbClr val="3333CC"/>
                </a:solidFill>
              </a:rPr>
              <a:t>9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smtClean="0">
                <a:solidFill>
                  <a:srgbClr val="3333CC"/>
                </a:solidFill>
              </a:rPr>
              <a:t>// </a:t>
            </a:r>
            <a:r>
              <a:rPr lang="en-US" sz="1800" b="1" dirty="0">
                <a:solidFill>
                  <a:srgbClr val="3333CC"/>
                </a:solidFill>
              </a:rPr>
              <a:t>required </a:t>
            </a:r>
            <a:r>
              <a:rPr lang="en-US" sz="1800" b="1" dirty="0" err="1">
                <a:solidFill>
                  <a:srgbClr val="3333CC"/>
                </a:solidFill>
              </a:rPr>
              <a:t>Suzaku</a:t>
            </a:r>
            <a:r>
              <a:rPr lang="en-US" sz="1800" b="1" dirty="0">
                <a:solidFill>
                  <a:srgbClr val="3333CC"/>
                </a:solidFill>
              </a:rPr>
              <a:t> constant, number of tasks, max = INT_MAX - 1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#define N </a:t>
            </a:r>
            <a:r>
              <a:rPr lang="en-US" sz="1800" b="1" dirty="0" smtClean="0">
                <a:solidFill>
                  <a:srgbClr val="3333CC"/>
                </a:solidFill>
              </a:rPr>
              <a:t>3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smtClean="0">
                <a:solidFill>
                  <a:srgbClr val="3333CC"/>
                </a:solidFill>
              </a:rPr>
              <a:t>// </a:t>
            </a:r>
            <a:r>
              <a:rPr lang="en-US" sz="1800" b="1" dirty="0">
                <a:solidFill>
                  <a:srgbClr val="3333CC"/>
                </a:solidFill>
              </a:rPr>
              <a:t>size of </a:t>
            </a:r>
            <a:r>
              <a:rPr lang="en-US" sz="1800" b="1" dirty="0" smtClean="0">
                <a:solidFill>
                  <a:srgbClr val="3333CC"/>
                </a:solidFill>
              </a:rPr>
              <a:t>matrices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double A[N][N], B[N][N], C[N][N], </a:t>
            </a:r>
            <a:r>
              <a:rPr lang="en-US" sz="1800" b="1" dirty="0" err="1">
                <a:solidFill>
                  <a:srgbClr val="3333CC"/>
                </a:solidFill>
              </a:rPr>
              <a:t>Cseq</a:t>
            </a:r>
            <a:r>
              <a:rPr lang="en-US" sz="1800" b="1" dirty="0">
                <a:solidFill>
                  <a:srgbClr val="3333CC"/>
                </a:solidFill>
              </a:rPr>
              <a:t>[N][N];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endParaRPr lang="en-US" sz="1800" b="1" dirty="0" smtClean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 smtClean="0">
                <a:solidFill>
                  <a:srgbClr val="3333CC"/>
                </a:solidFill>
              </a:rPr>
              <a:t>void </a:t>
            </a:r>
            <a:r>
              <a:rPr lang="en-US" sz="1800" b="1" dirty="0" err="1">
                <a:solidFill>
                  <a:srgbClr val="3333CC"/>
                </a:solidFill>
              </a:rPr>
              <a:t>init</a:t>
            </a:r>
            <a:r>
              <a:rPr lang="en-US" sz="1800" b="1" dirty="0">
                <a:solidFill>
                  <a:srgbClr val="3333CC"/>
                </a:solidFill>
              </a:rPr>
              <a:t>(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*tasks) {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*tasks = T;	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return; 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void diffuse(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) {	// </a:t>
            </a:r>
            <a:r>
              <a:rPr lang="en-US" sz="1800" b="1" dirty="0" smtClean="0">
                <a:solidFill>
                  <a:srgbClr val="3333CC"/>
                </a:solidFill>
              </a:rPr>
              <a:t>as </a:t>
            </a:r>
            <a:r>
              <a:rPr lang="en-US" sz="1800" b="1" dirty="0">
                <a:solidFill>
                  <a:srgbClr val="3333CC"/>
                </a:solidFill>
              </a:rPr>
              <a:t>Seeds sample but inefficient copying arrays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a, b;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double </a:t>
            </a:r>
            <a:r>
              <a:rPr lang="en-US" sz="1800" b="1" dirty="0" err="1">
                <a:solidFill>
                  <a:srgbClr val="3333CC"/>
                </a:solidFill>
              </a:rPr>
              <a:t>rowA</a:t>
            </a:r>
            <a:r>
              <a:rPr lang="en-US" sz="1800" b="1" dirty="0">
                <a:solidFill>
                  <a:srgbClr val="3333CC"/>
                </a:solidFill>
              </a:rPr>
              <a:t>[3],</a:t>
            </a:r>
            <a:r>
              <a:rPr lang="en-US" sz="1800" b="1" dirty="0" err="1">
                <a:solidFill>
                  <a:srgbClr val="3333CC"/>
                </a:solidFill>
              </a:rPr>
              <a:t>colB</a:t>
            </a:r>
            <a:r>
              <a:rPr lang="en-US" sz="1800" b="1" dirty="0">
                <a:solidFill>
                  <a:srgbClr val="3333CC"/>
                </a:solidFill>
              </a:rPr>
              <a:t>[3</a:t>
            </a:r>
            <a:r>
              <a:rPr lang="en-US" sz="1800" b="1" dirty="0" smtClean="0">
                <a:solidFill>
                  <a:srgbClr val="3333CC"/>
                </a:solidFill>
              </a:rPr>
              <a:t>];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a =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 / N</a:t>
            </a:r>
            <a:r>
              <a:rPr lang="en-US" sz="1800" b="1" dirty="0" smtClean="0">
                <a:solidFill>
                  <a:srgbClr val="3333CC"/>
                </a:solidFill>
              </a:rPr>
              <a:t>; 		//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 used in </a:t>
            </a:r>
            <a:r>
              <a:rPr lang="en-US" sz="1800" b="1" dirty="0" smtClean="0">
                <a:solidFill>
                  <a:srgbClr val="3333CC"/>
                </a:solidFill>
              </a:rPr>
              <a:t>computation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b =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 % N;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for (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 = 0; 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 &lt; N; 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++) { 	//Copy one column of B into </a:t>
            </a:r>
            <a:r>
              <a:rPr lang="en-US" sz="1800" b="1" dirty="0" smtClean="0">
                <a:solidFill>
                  <a:srgbClr val="3333CC"/>
                </a:solidFill>
              </a:rPr>
              <a:t>output	</a:t>
            </a:r>
            <a:r>
              <a:rPr lang="en-US" sz="1800" b="1" dirty="0">
                <a:solidFill>
                  <a:srgbClr val="3333CC"/>
                </a:solidFill>
              </a:rPr>
              <a:t>		</a:t>
            </a:r>
            <a:r>
              <a:rPr lang="en-US" sz="1800" b="1" dirty="0" err="1">
                <a:solidFill>
                  <a:srgbClr val="3333CC"/>
                </a:solidFill>
              </a:rPr>
              <a:t>colB</a:t>
            </a:r>
            <a:r>
              <a:rPr lang="en-US" sz="1800" b="1" dirty="0">
                <a:solidFill>
                  <a:srgbClr val="3333CC"/>
                </a:solidFill>
              </a:rPr>
              <a:t>[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] = B[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][b</a:t>
            </a:r>
            <a:r>
              <a:rPr lang="en-US" sz="1800" b="1" dirty="0" smtClean="0">
                <a:solidFill>
                  <a:srgbClr val="3333CC"/>
                </a:solidFill>
              </a:rPr>
              <a:t>]; 	// </a:t>
            </a:r>
            <a:r>
              <a:rPr lang="en-US" sz="1800" b="1" dirty="0">
                <a:solidFill>
                  <a:srgbClr val="3333CC"/>
                </a:solidFill>
              </a:rPr>
              <a:t>do not need to copy row of A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smtClean="0">
                <a:solidFill>
                  <a:srgbClr val="3333CC"/>
                </a:solidFill>
              </a:rPr>
              <a:t>}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 	</a:t>
            </a:r>
            <a:r>
              <a:rPr lang="en-US" sz="1800" b="1" dirty="0" err="1">
                <a:solidFill>
                  <a:srgbClr val="3333CC"/>
                </a:solidFill>
              </a:rPr>
              <a:t>SZ_Put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rowA</a:t>
            </a:r>
            <a:r>
              <a:rPr lang="en-US" sz="1800" b="1" dirty="0">
                <a:solidFill>
                  <a:srgbClr val="3333CC"/>
                </a:solidFill>
              </a:rPr>
              <a:t>",A[a]);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SZ_Put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colB</a:t>
            </a:r>
            <a:r>
              <a:rPr lang="en-US" sz="1800" b="1" dirty="0">
                <a:solidFill>
                  <a:srgbClr val="3333CC"/>
                </a:solidFill>
              </a:rPr>
              <a:t>",</a:t>
            </a:r>
            <a:r>
              <a:rPr lang="en-US" sz="1800" b="1" dirty="0" err="1">
                <a:solidFill>
                  <a:srgbClr val="3333CC"/>
                </a:solidFill>
              </a:rPr>
              <a:t>colB</a:t>
            </a:r>
            <a:r>
              <a:rPr lang="en-US" sz="1800" b="1" dirty="0" smtClean="0">
                <a:solidFill>
                  <a:srgbClr val="3333CC"/>
                </a:solidFill>
              </a:rPr>
              <a:t>);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return;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rgbClr val="33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63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781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void compute(</a:t>
            </a:r>
            <a:r>
              <a:rPr lang="en-US" sz="2000" b="1" dirty="0" err="1">
                <a:solidFill>
                  <a:srgbClr val="3333CC"/>
                </a:solidFill>
              </a:rPr>
              <a:t>int</a:t>
            </a:r>
            <a:r>
              <a:rPr lang="en-US" sz="2000" b="1" dirty="0">
                <a:solidFill>
                  <a:srgbClr val="3333CC"/>
                </a:solidFill>
              </a:rPr>
              <a:t> </a:t>
            </a:r>
            <a:r>
              <a:rPr lang="en-US" sz="2000" b="1" dirty="0" err="1">
                <a:solidFill>
                  <a:srgbClr val="3333CC"/>
                </a:solidFill>
              </a:rPr>
              <a:t>taskID</a:t>
            </a:r>
            <a:r>
              <a:rPr lang="en-US" sz="2000" b="1" dirty="0">
                <a:solidFill>
                  <a:srgbClr val="3333CC"/>
                </a:solidFill>
              </a:rPr>
              <a:t>) {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 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</a:t>
            </a:r>
            <a:r>
              <a:rPr lang="en-US" sz="2000" b="1" dirty="0" err="1">
                <a:solidFill>
                  <a:srgbClr val="3333CC"/>
                </a:solidFill>
              </a:rPr>
              <a:t>int</a:t>
            </a:r>
            <a:r>
              <a:rPr lang="en-US" sz="2000" b="1" dirty="0">
                <a:solidFill>
                  <a:srgbClr val="3333CC"/>
                </a:solidFill>
              </a:rPr>
              <a:t> </a:t>
            </a:r>
            <a:r>
              <a:rPr lang="en-US" sz="2000" b="1" dirty="0" err="1">
                <a:solidFill>
                  <a:srgbClr val="3333CC"/>
                </a:solidFill>
              </a:rPr>
              <a:t>i</a:t>
            </a:r>
            <a:r>
              <a:rPr lang="en-US" sz="2000" b="1" dirty="0">
                <a:solidFill>
                  <a:srgbClr val="3333CC"/>
                </a:solidFill>
              </a:rPr>
              <a:t>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double out;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double </a:t>
            </a:r>
            <a:r>
              <a:rPr lang="en-US" sz="2000" b="1" dirty="0" err="1">
                <a:solidFill>
                  <a:srgbClr val="3333CC"/>
                </a:solidFill>
              </a:rPr>
              <a:t>rowA</a:t>
            </a:r>
            <a:r>
              <a:rPr lang="en-US" sz="2000" b="1" dirty="0">
                <a:solidFill>
                  <a:srgbClr val="3333CC"/>
                </a:solidFill>
              </a:rPr>
              <a:t>[3],</a:t>
            </a:r>
            <a:r>
              <a:rPr lang="en-US" sz="2000" b="1" dirty="0" err="1">
                <a:solidFill>
                  <a:srgbClr val="3333CC"/>
                </a:solidFill>
              </a:rPr>
              <a:t>colB</a:t>
            </a:r>
            <a:r>
              <a:rPr lang="en-US" sz="2000" b="1" dirty="0">
                <a:solidFill>
                  <a:srgbClr val="3333CC"/>
                </a:solidFill>
              </a:rPr>
              <a:t>[3];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 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</a:t>
            </a:r>
            <a:r>
              <a:rPr lang="en-US" sz="2000" b="1" dirty="0" err="1">
                <a:solidFill>
                  <a:srgbClr val="3333CC"/>
                </a:solidFill>
              </a:rPr>
              <a:t>SZ_Get</a:t>
            </a:r>
            <a:r>
              <a:rPr lang="en-US" sz="2000" b="1" dirty="0">
                <a:solidFill>
                  <a:srgbClr val="3333CC"/>
                </a:solidFill>
              </a:rPr>
              <a:t>("</a:t>
            </a:r>
            <a:r>
              <a:rPr lang="en-US" sz="2000" b="1" dirty="0" err="1">
                <a:solidFill>
                  <a:srgbClr val="3333CC"/>
                </a:solidFill>
              </a:rPr>
              <a:t>rowA</a:t>
            </a:r>
            <a:r>
              <a:rPr lang="en-US" sz="2000" b="1" dirty="0">
                <a:solidFill>
                  <a:srgbClr val="3333CC"/>
                </a:solidFill>
              </a:rPr>
              <a:t>",</a:t>
            </a:r>
            <a:r>
              <a:rPr lang="en-US" sz="2000" b="1" dirty="0" err="1">
                <a:solidFill>
                  <a:srgbClr val="3333CC"/>
                </a:solidFill>
              </a:rPr>
              <a:t>rowA</a:t>
            </a:r>
            <a:r>
              <a:rPr lang="en-US" sz="2000" b="1" dirty="0">
                <a:solidFill>
                  <a:srgbClr val="3333CC"/>
                </a:solidFill>
              </a:rPr>
              <a:t>);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</a:t>
            </a:r>
            <a:r>
              <a:rPr lang="en-US" sz="2000" b="1" dirty="0" err="1">
                <a:solidFill>
                  <a:srgbClr val="3333CC"/>
                </a:solidFill>
              </a:rPr>
              <a:t>SZ_Get</a:t>
            </a:r>
            <a:r>
              <a:rPr lang="en-US" sz="2000" b="1" dirty="0">
                <a:solidFill>
                  <a:srgbClr val="3333CC"/>
                </a:solidFill>
              </a:rPr>
              <a:t>("</a:t>
            </a:r>
            <a:r>
              <a:rPr lang="en-US" sz="2000" b="1" dirty="0" err="1">
                <a:solidFill>
                  <a:srgbClr val="3333CC"/>
                </a:solidFill>
              </a:rPr>
              <a:t>colB</a:t>
            </a:r>
            <a:r>
              <a:rPr lang="en-US" sz="2000" b="1" dirty="0">
                <a:solidFill>
                  <a:srgbClr val="3333CC"/>
                </a:solidFill>
              </a:rPr>
              <a:t>",</a:t>
            </a:r>
            <a:r>
              <a:rPr lang="en-US" sz="2000" b="1" dirty="0" err="1">
                <a:solidFill>
                  <a:srgbClr val="3333CC"/>
                </a:solidFill>
              </a:rPr>
              <a:t>colB</a:t>
            </a:r>
            <a:r>
              <a:rPr lang="en-US" sz="2000" b="1" dirty="0">
                <a:solidFill>
                  <a:srgbClr val="3333CC"/>
                </a:solidFill>
              </a:rPr>
              <a:t>);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out = 0;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for (</a:t>
            </a:r>
            <a:r>
              <a:rPr lang="en-US" sz="2000" b="1" dirty="0" err="1">
                <a:solidFill>
                  <a:srgbClr val="3333CC"/>
                </a:solidFill>
              </a:rPr>
              <a:t>i</a:t>
            </a:r>
            <a:r>
              <a:rPr lang="en-US" sz="2000" b="1" dirty="0">
                <a:solidFill>
                  <a:srgbClr val="3333CC"/>
                </a:solidFill>
              </a:rPr>
              <a:t> = 0; </a:t>
            </a:r>
            <a:r>
              <a:rPr lang="en-US" sz="2000" b="1" dirty="0" err="1">
                <a:solidFill>
                  <a:srgbClr val="3333CC"/>
                </a:solidFill>
              </a:rPr>
              <a:t>i</a:t>
            </a:r>
            <a:r>
              <a:rPr lang="en-US" sz="2000" b="1" dirty="0">
                <a:solidFill>
                  <a:srgbClr val="3333CC"/>
                </a:solidFill>
              </a:rPr>
              <a:t> &lt; N; </a:t>
            </a:r>
            <a:r>
              <a:rPr lang="en-US" sz="2000" b="1" dirty="0" err="1">
                <a:solidFill>
                  <a:srgbClr val="3333CC"/>
                </a:solidFill>
              </a:rPr>
              <a:t>i</a:t>
            </a:r>
            <a:r>
              <a:rPr lang="en-US" sz="2000" b="1" dirty="0">
                <a:solidFill>
                  <a:srgbClr val="3333CC"/>
                </a:solidFill>
              </a:rPr>
              <a:t>++) {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	out += </a:t>
            </a:r>
            <a:r>
              <a:rPr lang="en-US" sz="2000" b="1" dirty="0" err="1">
                <a:solidFill>
                  <a:srgbClr val="3333CC"/>
                </a:solidFill>
              </a:rPr>
              <a:t>rowA</a:t>
            </a:r>
            <a:r>
              <a:rPr lang="en-US" sz="2000" b="1" dirty="0">
                <a:solidFill>
                  <a:srgbClr val="3333CC"/>
                </a:solidFill>
              </a:rPr>
              <a:t>[</a:t>
            </a:r>
            <a:r>
              <a:rPr lang="en-US" sz="2000" b="1" dirty="0" err="1">
                <a:solidFill>
                  <a:srgbClr val="3333CC"/>
                </a:solidFill>
              </a:rPr>
              <a:t>i</a:t>
            </a:r>
            <a:r>
              <a:rPr lang="en-US" sz="2000" b="1" dirty="0">
                <a:solidFill>
                  <a:srgbClr val="3333CC"/>
                </a:solidFill>
              </a:rPr>
              <a:t>] * </a:t>
            </a:r>
            <a:r>
              <a:rPr lang="en-US" sz="2000" b="1" dirty="0" err="1">
                <a:solidFill>
                  <a:srgbClr val="3333CC"/>
                </a:solidFill>
              </a:rPr>
              <a:t>colB</a:t>
            </a:r>
            <a:r>
              <a:rPr lang="en-US" sz="2000" b="1" dirty="0">
                <a:solidFill>
                  <a:srgbClr val="3333CC"/>
                </a:solidFill>
              </a:rPr>
              <a:t>[</a:t>
            </a:r>
            <a:r>
              <a:rPr lang="en-US" sz="2000" b="1" dirty="0" err="1">
                <a:solidFill>
                  <a:srgbClr val="3333CC"/>
                </a:solidFill>
              </a:rPr>
              <a:t>i</a:t>
            </a:r>
            <a:r>
              <a:rPr lang="en-US" sz="2000" b="1" dirty="0">
                <a:solidFill>
                  <a:srgbClr val="3333CC"/>
                </a:solidFill>
              </a:rPr>
              <a:t>];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}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 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</a:t>
            </a:r>
            <a:r>
              <a:rPr lang="en-US" sz="2000" b="1" dirty="0" err="1">
                <a:solidFill>
                  <a:srgbClr val="3333CC"/>
                </a:solidFill>
              </a:rPr>
              <a:t>SZ_Put</a:t>
            </a:r>
            <a:r>
              <a:rPr lang="en-US" sz="2000" b="1" dirty="0">
                <a:solidFill>
                  <a:srgbClr val="3333CC"/>
                </a:solidFill>
              </a:rPr>
              <a:t>("</a:t>
            </a:r>
            <a:r>
              <a:rPr lang="en-US" sz="2000" b="1" dirty="0" err="1">
                <a:solidFill>
                  <a:srgbClr val="3333CC"/>
                </a:solidFill>
              </a:rPr>
              <a:t>out",&amp;out</a:t>
            </a:r>
            <a:r>
              <a:rPr lang="en-US" sz="2000" b="1" dirty="0">
                <a:solidFill>
                  <a:srgbClr val="3333CC"/>
                </a:solidFill>
              </a:rPr>
              <a:t>);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 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	return;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</a:tabLst>
            </a:pPr>
            <a:r>
              <a:rPr lang="en-US" sz="2000" b="1" dirty="0">
                <a:solidFill>
                  <a:srgbClr val="3333CC"/>
                </a:solidFill>
              </a:rPr>
              <a:t>}</a:t>
            </a:r>
            <a:endParaRPr lang="en-US" sz="20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15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763000" cy="6019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void gather(</a:t>
            </a:r>
            <a:r>
              <a:rPr lang="en-US" sz="2400" b="1" dirty="0" err="1">
                <a:solidFill>
                  <a:srgbClr val="3333CC"/>
                </a:solidFill>
              </a:rPr>
              <a:t>int</a:t>
            </a:r>
            <a:r>
              <a:rPr lang="en-US" sz="2400" b="1" dirty="0">
                <a:solidFill>
                  <a:srgbClr val="3333CC"/>
                </a:solidFill>
              </a:rPr>
              <a:t> </a:t>
            </a:r>
            <a:r>
              <a:rPr lang="en-US" sz="2400" b="1" dirty="0" err="1">
                <a:solidFill>
                  <a:srgbClr val="3333CC"/>
                </a:solidFill>
              </a:rPr>
              <a:t>taskID</a:t>
            </a:r>
            <a:r>
              <a:rPr lang="en-US" sz="2400" b="1" dirty="0">
                <a:solidFill>
                  <a:srgbClr val="3333CC"/>
                </a:solidFill>
              </a:rPr>
              <a:t>) {</a:t>
            </a:r>
          </a:p>
          <a:p>
            <a:pPr marL="0" indent="0">
              <a:buNone/>
            </a:pPr>
            <a:endParaRPr lang="en-US" sz="24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</a:t>
            </a:r>
            <a:r>
              <a:rPr lang="en-US" sz="2400" b="1" dirty="0" err="1">
                <a:solidFill>
                  <a:srgbClr val="3333CC"/>
                </a:solidFill>
              </a:rPr>
              <a:t>int</a:t>
            </a:r>
            <a:r>
              <a:rPr lang="en-US" sz="2400" b="1" dirty="0">
                <a:solidFill>
                  <a:srgbClr val="3333CC"/>
                </a:solidFill>
              </a:rPr>
              <a:t> </a:t>
            </a:r>
            <a:r>
              <a:rPr lang="en-US" sz="2400" b="1" dirty="0" err="1">
                <a:solidFill>
                  <a:srgbClr val="3333CC"/>
                </a:solidFill>
              </a:rPr>
              <a:t>a,b</a:t>
            </a:r>
            <a:r>
              <a:rPr lang="en-US" sz="2400" b="1" dirty="0">
                <a:solidFill>
                  <a:srgbClr val="3333CC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double answer;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</a:t>
            </a:r>
            <a:r>
              <a:rPr lang="en-US" sz="2400" b="1" dirty="0" err="1">
                <a:solidFill>
                  <a:srgbClr val="3333CC"/>
                </a:solidFill>
              </a:rPr>
              <a:t>SZ_Get</a:t>
            </a:r>
            <a:r>
              <a:rPr lang="en-US" sz="2400" b="1" dirty="0">
                <a:solidFill>
                  <a:srgbClr val="3333CC"/>
                </a:solidFill>
              </a:rPr>
              <a:t>("</a:t>
            </a:r>
            <a:r>
              <a:rPr lang="en-US" sz="2400" b="1" dirty="0" err="1">
                <a:solidFill>
                  <a:srgbClr val="3333CC"/>
                </a:solidFill>
              </a:rPr>
              <a:t>out",&amp;answer</a:t>
            </a:r>
            <a:r>
              <a:rPr lang="en-US" sz="24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a = </a:t>
            </a:r>
            <a:r>
              <a:rPr lang="en-US" sz="2400" b="1" dirty="0" err="1">
                <a:solidFill>
                  <a:srgbClr val="3333CC"/>
                </a:solidFill>
              </a:rPr>
              <a:t>taskID</a:t>
            </a:r>
            <a:r>
              <a:rPr lang="en-US" sz="2400" b="1" dirty="0">
                <a:solidFill>
                  <a:srgbClr val="3333CC"/>
                </a:solidFill>
              </a:rPr>
              <a:t> / 3;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b = </a:t>
            </a:r>
            <a:r>
              <a:rPr lang="en-US" sz="2400" b="1" dirty="0" err="1">
                <a:solidFill>
                  <a:srgbClr val="3333CC"/>
                </a:solidFill>
              </a:rPr>
              <a:t>taskID</a:t>
            </a:r>
            <a:r>
              <a:rPr lang="en-US" sz="2400" b="1" dirty="0">
                <a:solidFill>
                  <a:srgbClr val="3333CC"/>
                </a:solidFill>
              </a:rPr>
              <a:t> % 3;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C[a][b]= answer;</a:t>
            </a:r>
          </a:p>
          <a:p>
            <a:pPr marL="0" indent="0">
              <a:buNone/>
            </a:pPr>
            <a:endParaRPr lang="en-US" sz="24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	return;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3333CC"/>
                </a:solidFill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87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381000"/>
            <a:ext cx="9144000" cy="6477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main(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argc</a:t>
            </a:r>
            <a:r>
              <a:rPr lang="en-US" sz="1800" b="1" dirty="0">
                <a:solidFill>
                  <a:srgbClr val="3333CC"/>
                </a:solidFill>
              </a:rPr>
              <a:t>, char *</a:t>
            </a:r>
            <a:r>
              <a:rPr lang="en-US" sz="1800" b="1" dirty="0" err="1">
                <a:solidFill>
                  <a:srgbClr val="3333CC"/>
                </a:solidFill>
              </a:rPr>
              <a:t>argv</a:t>
            </a:r>
            <a:r>
              <a:rPr lang="en-US" sz="1800" b="1" dirty="0">
                <a:solidFill>
                  <a:srgbClr val="3333CC"/>
                </a:solidFill>
              </a:rPr>
              <a:t>[]) </a:t>
            </a:r>
            <a:r>
              <a:rPr lang="en-US" sz="1800" b="1" dirty="0" smtClean="0">
                <a:solidFill>
                  <a:srgbClr val="3333CC"/>
                </a:solidFill>
              </a:rPr>
              <a:t>{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 smtClean="0">
                <a:solidFill>
                  <a:srgbClr val="3333CC"/>
                </a:solidFill>
              </a:rPr>
              <a:t>; 			// </a:t>
            </a:r>
            <a:r>
              <a:rPr lang="en-US" sz="1800" b="1" dirty="0">
                <a:solidFill>
                  <a:srgbClr val="3333CC"/>
                </a:solidFill>
              </a:rPr>
              <a:t>All variables declared here are in every process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P;			// number of processes, set by </a:t>
            </a:r>
            <a:r>
              <a:rPr lang="en-US" sz="1800" b="1" dirty="0" err="1">
                <a:solidFill>
                  <a:srgbClr val="3333CC"/>
                </a:solidFill>
              </a:rPr>
              <a:t>SZ_Init</a:t>
            </a:r>
            <a:r>
              <a:rPr lang="en-US" sz="1800" b="1" dirty="0">
                <a:solidFill>
                  <a:srgbClr val="3333CC"/>
                </a:solidFill>
              </a:rPr>
              <a:t>(P) 	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double time1, time2; 	// for timing	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SZ_Init</a:t>
            </a:r>
            <a:r>
              <a:rPr lang="en-US" sz="1800" b="1" dirty="0">
                <a:solidFill>
                  <a:srgbClr val="3333CC"/>
                </a:solidFill>
              </a:rPr>
              <a:t>(P);		// initialize MPI environment, sets P to number of processes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initialize();		</a:t>
            </a:r>
            <a:r>
              <a:rPr lang="en-US" sz="1800" b="1" dirty="0" smtClean="0">
                <a:solidFill>
                  <a:srgbClr val="3333CC"/>
                </a:solidFill>
              </a:rPr>
              <a:t>			// </a:t>
            </a:r>
            <a:r>
              <a:rPr lang="en-US" sz="1800" b="1" dirty="0">
                <a:solidFill>
                  <a:srgbClr val="3333CC"/>
                </a:solidFill>
              </a:rPr>
              <a:t>initialize input arrays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smtClean="0">
                <a:solidFill>
                  <a:srgbClr val="3333CC"/>
                </a:solidFill>
              </a:rPr>
              <a:t>… 								// print arrays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r>
              <a:rPr lang="en-US" sz="1800" b="1" dirty="0" smtClean="0">
                <a:solidFill>
                  <a:srgbClr val="3333CC"/>
                </a:solidFill>
              </a:rPr>
              <a:t>	…						 			// compute matrix multiplication sequentially for testing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smtClean="0">
                <a:solidFill>
                  <a:srgbClr val="3333CC"/>
                </a:solidFill>
              </a:rPr>
              <a:t>time1 </a:t>
            </a:r>
            <a:r>
              <a:rPr lang="en-US" sz="1800" b="1" dirty="0">
                <a:solidFill>
                  <a:srgbClr val="3333CC"/>
                </a:solidFill>
              </a:rPr>
              <a:t>= </a:t>
            </a:r>
            <a:r>
              <a:rPr lang="en-US" sz="1800" b="1" dirty="0" err="1">
                <a:solidFill>
                  <a:srgbClr val="3333CC"/>
                </a:solidFill>
              </a:rPr>
              <a:t>SZ_Wtime</a:t>
            </a:r>
            <a:r>
              <a:rPr lang="en-US" sz="1800" b="1" dirty="0">
                <a:solidFill>
                  <a:srgbClr val="3333CC"/>
                </a:solidFill>
              </a:rPr>
              <a:t>(); 	// record time stamp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SZ_Parallel_begin</a:t>
            </a:r>
            <a:r>
              <a:rPr lang="en-US" sz="1800" b="1" dirty="0">
                <a:solidFill>
                  <a:srgbClr val="3333CC"/>
                </a:solidFill>
              </a:rPr>
              <a:t>	// start of parallel section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SZ_Workpool2(</a:t>
            </a:r>
            <a:r>
              <a:rPr lang="en-US" sz="1800" b="1" dirty="0" err="1">
                <a:solidFill>
                  <a:srgbClr val="3333CC"/>
                </a:solidFill>
              </a:rPr>
              <a:t>init,diffuse,compute,gather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SZ_Parallel_end</a:t>
            </a:r>
            <a:r>
              <a:rPr lang="en-US" sz="1800" b="1" dirty="0">
                <a:solidFill>
                  <a:srgbClr val="3333CC"/>
                </a:solidFill>
              </a:rPr>
              <a:t>;	// end of parallel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time2 = </a:t>
            </a:r>
            <a:r>
              <a:rPr lang="en-US" sz="1800" b="1" dirty="0" err="1">
                <a:solidFill>
                  <a:srgbClr val="3333CC"/>
                </a:solidFill>
              </a:rPr>
              <a:t>SZ_Wtime</a:t>
            </a:r>
            <a:r>
              <a:rPr lang="en-US" sz="1800" b="1" dirty="0">
                <a:solidFill>
                  <a:srgbClr val="3333CC"/>
                </a:solidFill>
              </a:rPr>
              <a:t>(); 	// record time stamp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smtClean="0">
                <a:solidFill>
                  <a:srgbClr val="3333CC"/>
                </a:solidFill>
              </a:rPr>
              <a:t>… 								// print results 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printf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Elapsed_time</a:t>
            </a:r>
            <a:r>
              <a:rPr lang="en-US" sz="1800" b="1" dirty="0">
                <a:solidFill>
                  <a:srgbClr val="3333CC"/>
                </a:solidFill>
              </a:rPr>
              <a:t> = %f (seconds)\n", time2 - time1</a:t>
            </a:r>
            <a:r>
              <a:rPr lang="en-US" sz="1800" b="1" dirty="0" smtClean="0">
                <a:solidFill>
                  <a:srgbClr val="3333CC"/>
                </a:solidFill>
              </a:rPr>
              <a:t>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SZ_Finalize</a:t>
            </a:r>
            <a:r>
              <a:rPr lang="en-US" sz="1800" b="1" dirty="0">
                <a:solidFill>
                  <a:srgbClr val="3333CC"/>
                </a:solidFill>
              </a:rPr>
              <a:t>(); 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return 0;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914400" algn="l"/>
                <a:tab pos="1146175" algn="l"/>
                <a:tab pos="1377950" algn="l"/>
                <a:tab pos="1597025" algn="l"/>
                <a:tab pos="1828800" algn="l"/>
                <a:tab pos="206057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}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600200" y="2667000"/>
            <a:ext cx="5867400" cy="1447800"/>
          </a:xfrm>
        </p:spPr>
        <p:txBody>
          <a:bodyPr/>
          <a:lstStyle/>
          <a:p>
            <a:r>
              <a:rPr lang="en-US" altLang="en-US" sz="8000" dirty="0" smtClean="0">
                <a:ea typeface="ＭＳ Ｐゴシック" pitchFamily="34" charset="-128"/>
              </a:rPr>
              <a:t>Questions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B84A14-7CB9-4542-87D7-9751E53BD27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Suzaku</a:t>
            </a:r>
            <a:r>
              <a:rPr lang="en-US" dirty="0" smtClean="0"/>
              <a:t> </a:t>
            </a:r>
            <a:r>
              <a:rPr lang="en-US" dirty="0" err="1" smtClean="0"/>
              <a:t>Workpool</a:t>
            </a:r>
            <a:r>
              <a:rPr lang="en-US" dirty="0" smtClean="0"/>
              <a:t> 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943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M</a:t>
            </a:r>
            <a:r>
              <a:rPr lang="en-US" sz="2800" dirty="0" smtClean="0"/>
              <a:t>irrors </a:t>
            </a:r>
            <a:r>
              <a:rPr lang="en-US" sz="2800" dirty="0"/>
              <a:t>the </a:t>
            </a:r>
            <a:r>
              <a:rPr lang="en-US" sz="2800" dirty="0" smtClean="0"/>
              <a:t>Java-based Seeds framework interface (see </a:t>
            </a:r>
            <a:r>
              <a:rPr lang="en-US" sz="2800" dirty="0"/>
              <a:t>later) </a:t>
            </a:r>
            <a:r>
              <a:rPr lang="en-US" sz="2800" dirty="0" smtClean="0"/>
              <a:t>but using </a:t>
            </a:r>
            <a:r>
              <a:rPr lang="en-US" sz="2800" dirty="0"/>
              <a:t>C but without objects.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In </a:t>
            </a:r>
            <a:r>
              <a:rPr lang="en-US" sz="2800" dirty="0"/>
              <a:t>Seeds, a Java </a:t>
            </a:r>
            <a:r>
              <a:rPr lang="en-US" sz="2800" dirty="0" err="1"/>
              <a:t>hashmap</a:t>
            </a:r>
            <a:r>
              <a:rPr lang="en-US" sz="2800" dirty="0"/>
              <a:t>  used that associates a key (a string) with each data item. Programmer refers to data by the key and uses put method to add data to the task </a:t>
            </a:r>
            <a:r>
              <a:rPr lang="en-US" sz="2800" dirty="0" smtClean="0"/>
              <a:t>and </a:t>
            </a:r>
            <a:r>
              <a:rPr lang="en-US" sz="2800" dirty="0"/>
              <a:t>get method to extract </a:t>
            </a:r>
            <a:r>
              <a:rPr lang="en-US" sz="2800" dirty="0" smtClean="0"/>
              <a:t>data.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Now not limited to just 1-D arrays of doubles.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M</a:t>
            </a:r>
            <a:r>
              <a:rPr lang="en-US" sz="2800" dirty="0" smtClean="0"/>
              <a:t>ay </a:t>
            </a:r>
            <a:r>
              <a:rPr lang="en-US" sz="2800" dirty="0"/>
              <a:t>incur a greater overhead that version 1 but </a:t>
            </a:r>
            <a:r>
              <a:rPr lang="en-US" sz="2800" dirty="0" smtClean="0"/>
              <a:t>more </a:t>
            </a:r>
            <a:r>
              <a:rPr lang="en-US" sz="2800" dirty="0"/>
              <a:t>elegant to use and will be basis of the dynamic </a:t>
            </a:r>
            <a:r>
              <a:rPr lang="en-US" sz="2800" dirty="0" err="1"/>
              <a:t>workpool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Workpool</a:t>
            </a:r>
            <a:r>
              <a:rPr lang="en-US" sz="2800" dirty="0" smtClean="0"/>
              <a:t> version 3) and other patterns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7E17A-9403-4027-B615-1791D07D0C6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62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8199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err="1" smtClean="0"/>
              <a:t>Suzaku</a:t>
            </a:r>
            <a:r>
              <a:rPr lang="en-US" sz="3600" b="1" dirty="0" smtClean="0"/>
              <a:t> Put and Get</a:t>
            </a: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 err="1" smtClean="0">
                <a:solidFill>
                  <a:srgbClr val="3333CC"/>
                </a:solidFill>
              </a:rPr>
              <a:t>SZ_Put</a:t>
            </a:r>
            <a:r>
              <a:rPr lang="en-US" sz="2800" b="1" dirty="0" smtClean="0">
                <a:solidFill>
                  <a:srgbClr val="3333CC"/>
                </a:solidFill>
              </a:rPr>
              <a:t>(char[8</a:t>
            </a:r>
            <a:r>
              <a:rPr lang="en-US" sz="2800" b="1" dirty="0">
                <a:solidFill>
                  <a:srgbClr val="3333CC"/>
                </a:solidFill>
              </a:rPr>
              <a:t>] key, </a:t>
            </a:r>
            <a:r>
              <a:rPr lang="en-US" sz="2800" b="1" dirty="0" smtClean="0">
                <a:solidFill>
                  <a:srgbClr val="3333CC"/>
                </a:solidFill>
              </a:rPr>
              <a:t>void </a:t>
            </a:r>
            <a:r>
              <a:rPr lang="en-US" sz="2800" b="1" dirty="0">
                <a:solidFill>
                  <a:srgbClr val="3333CC"/>
                </a:solidFill>
              </a:rPr>
              <a:t>*x</a:t>
            </a:r>
            <a:r>
              <a:rPr lang="en-US" sz="2800" b="1" dirty="0" smtClean="0">
                <a:solidFill>
                  <a:srgbClr val="3333CC"/>
                </a:solidFill>
              </a:rPr>
              <a:t>)</a:t>
            </a:r>
            <a:r>
              <a:rPr lang="en-US" sz="2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Purpose:</a:t>
            </a:r>
            <a:r>
              <a:rPr lang="en-US" sz="2800" dirty="0"/>
              <a:t> Places data into the send message and associates a user-defined name to it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 err="1" smtClean="0">
                <a:solidFill>
                  <a:srgbClr val="3333CC"/>
                </a:solidFill>
              </a:rPr>
              <a:t>SZ_Get</a:t>
            </a:r>
            <a:r>
              <a:rPr lang="en-US" sz="2800" b="1" dirty="0" smtClean="0">
                <a:solidFill>
                  <a:srgbClr val="3333CC"/>
                </a:solidFill>
              </a:rPr>
              <a:t>(char[8</a:t>
            </a:r>
            <a:r>
              <a:rPr lang="en-US" sz="2800" b="1" dirty="0">
                <a:solidFill>
                  <a:srgbClr val="3333CC"/>
                </a:solidFill>
              </a:rPr>
              <a:t>] key, </a:t>
            </a:r>
            <a:r>
              <a:rPr lang="en-US" sz="2800" b="1" dirty="0" smtClean="0">
                <a:solidFill>
                  <a:srgbClr val="3333CC"/>
                </a:solidFill>
              </a:rPr>
              <a:t>void </a:t>
            </a:r>
            <a:r>
              <a:rPr lang="en-US" sz="2800" b="1" dirty="0">
                <a:solidFill>
                  <a:srgbClr val="3333CC"/>
                </a:solidFill>
              </a:rPr>
              <a:t>*x</a:t>
            </a:r>
            <a:r>
              <a:rPr lang="en-US" sz="2800" b="1" dirty="0" smtClean="0">
                <a:solidFill>
                  <a:srgbClr val="3333CC"/>
                </a:solidFill>
              </a:rPr>
              <a:t>)</a:t>
            </a:r>
            <a:endParaRPr lang="en-US" sz="2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Purpose:</a:t>
            </a:r>
            <a:r>
              <a:rPr lang="en-US" sz="2800" dirty="0"/>
              <a:t> Extract data from the received message that is associated with a user-defined name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x</a:t>
            </a:r>
            <a:r>
              <a:rPr lang="en-US" sz="2800" dirty="0"/>
              <a:t> can be an individual </a:t>
            </a:r>
            <a:r>
              <a:rPr lang="en-US" sz="2800" dirty="0" smtClean="0"/>
              <a:t>character, integer, double, </a:t>
            </a:r>
            <a:r>
              <a:rPr lang="en-US" sz="2800" dirty="0"/>
              <a:t>or </a:t>
            </a:r>
            <a:r>
              <a:rPr lang="en-US" sz="2800" dirty="0" smtClean="0"/>
              <a:t>1-D </a:t>
            </a:r>
            <a:r>
              <a:rPr lang="en-US" sz="2800" dirty="0"/>
              <a:t>array of characters, integers, or doubles, or a multi-dimensional array of doubles. T</a:t>
            </a:r>
            <a:r>
              <a:rPr lang="en-US" sz="2800" dirty="0" smtClean="0"/>
              <a:t>ype </a:t>
            </a:r>
            <a:r>
              <a:rPr lang="en-US" sz="2800" dirty="0"/>
              <a:t>does not have to be specified. </a:t>
            </a:r>
            <a:r>
              <a:rPr lang="en-US" sz="2800" i="1" dirty="0"/>
              <a:t>Multi-dimensional arrays of other types </a:t>
            </a:r>
            <a:r>
              <a:rPr lang="en-US" sz="2800" i="1" dirty="0" smtClean="0"/>
              <a:t>not supported</a:t>
            </a:r>
            <a:r>
              <a:rPr lang="en-US" sz="2800" i="1" dirty="0"/>
              <a:t>.</a:t>
            </a:r>
            <a:r>
              <a:rPr lang="en-US" sz="2800" dirty="0"/>
              <a:t> </a:t>
            </a:r>
            <a:r>
              <a:rPr lang="en-US" sz="2800" dirty="0" smtClean="0"/>
              <a:t>Implemented with macros calling routines.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3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-228600"/>
            <a:ext cx="6858000" cy="1143000"/>
          </a:xfrm>
        </p:spPr>
        <p:txBody>
          <a:bodyPr/>
          <a:lstStyle/>
          <a:p>
            <a:r>
              <a:rPr lang="en-US" sz="2400" dirty="0" smtClean="0"/>
              <a:t>Test Program </a:t>
            </a:r>
            <a:r>
              <a:rPr lang="en-US" sz="2400" dirty="0"/>
              <a:t>using </a:t>
            </a:r>
            <a:r>
              <a:rPr lang="en-US" sz="2400" dirty="0" err="1"/>
              <a:t>Suzaku</a:t>
            </a:r>
            <a:r>
              <a:rPr lang="en-US" sz="2400" dirty="0"/>
              <a:t> </a:t>
            </a:r>
            <a:r>
              <a:rPr lang="en-US" sz="2400" dirty="0" err="1"/>
              <a:t>workpool</a:t>
            </a:r>
            <a:r>
              <a:rPr lang="en-US" sz="2400" dirty="0"/>
              <a:t> version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7010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 smtClean="0">
                <a:solidFill>
                  <a:srgbClr val="3333CC"/>
                </a:solidFill>
              </a:rPr>
              <a:t>#</a:t>
            </a:r>
            <a:r>
              <a:rPr lang="en-US" sz="1600" b="1" dirty="0">
                <a:solidFill>
                  <a:srgbClr val="3333CC"/>
                </a:solidFill>
              </a:rPr>
              <a:t>include &lt;</a:t>
            </a:r>
            <a:r>
              <a:rPr lang="en-US" sz="1600" b="1" dirty="0" err="1">
                <a:solidFill>
                  <a:srgbClr val="3333CC"/>
                </a:solidFill>
              </a:rPr>
              <a:t>stdio.h</a:t>
            </a:r>
            <a:r>
              <a:rPr lang="en-US" sz="1600" b="1" dirty="0">
                <a:solidFill>
                  <a:srgbClr val="3333CC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#include "</a:t>
            </a:r>
            <a:r>
              <a:rPr lang="en-US" sz="1600" b="1" dirty="0" err="1">
                <a:solidFill>
                  <a:srgbClr val="3333CC"/>
                </a:solidFill>
              </a:rPr>
              <a:t>suzaku.h</a:t>
            </a:r>
            <a:r>
              <a:rPr lang="en-US" sz="1600" b="1" dirty="0">
                <a:solidFill>
                  <a:srgbClr val="3333CC"/>
                </a:solidFill>
              </a:rPr>
              <a:t>" 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#define T 4		// number of tasks, max = INT_MAX - 1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 smtClean="0">
                <a:solidFill>
                  <a:srgbClr val="3333CC"/>
                </a:solidFill>
              </a:rPr>
              <a:t>void </a:t>
            </a:r>
            <a:r>
              <a:rPr lang="en-US" sz="1600" b="1" dirty="0" err="1">
                <a:solidFill>
                  <a:srgbClr val="3333CC"/>
                </a:solidFill>
              </a:rPr>
              <a:t>init</a:t>
            </a:r>
            <a:r>
              <a:rPr lang="en-US" sz="1600" b="1" dirty="0">
                <a:solidFill>
                  <a:srgbClr val="3333CC"/>
                </a:solidFill>
              </a:rPr>
              <a:t>(</a:t>
            </a:r>
            <a:r>
              <a:rPr lang="en-US" sz="1600" b="1" dirty="0" err="1">
                <a:solidFill>
                  <a:srgbClr val="3333CC"/>
                </a:solidFill>
              </a:rPr>
              <a:t>int</a:t>
            </a:r>
            <a:r>
              <a:rPr lang="en-US" sz="1600" b="1" dirty="0">
                <a:solidFill>
                  <a:srgbClr val="3333CC"/>
                </a:solidFill>
              </a:rPr>
              <a:t> *tasks) {  // sets number of tasks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*tasks = T;	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return; 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void diffuse(</a:t>
            </a:r>
            <a:r>
              <a:rPr lang="en-US" sz="1600" b="1" dirty="0" err="1">
                <a:solidFill>
                  <a:srgbClr val="3333CC"/>
                </a:solidFill>
              </a:rPr>
              <a:t>int</a:t>
            </a:r>
            <a:r>
              <a:rPr lang="en-US" sz="1600" b="1" dirty="0">
                <a:solidFill>
                  <a:srgbClr val="3333CC"/>
                </a:solidFill>
              </a:rPr>
              <a:t> </a:t>
            </a:r>
            <a:r>
              <a:rPr lang="en-US" sz="1600" b="1" dirty="0" err="1">
                <a:solidFill>
                  <a:srgbClr val="3333CC"/>
                </a:solidFill>
              </a:rPr>
              <a:t>taskID</a:t>
            </a:r>
            <a:r>
              <a:rPr lang="en-US" sz="1600" b="1" dirty="0">
                <a:solidFill>
                  <a:srgbClr val="3333CC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</a:t>
            </a:r>
            <a:r>
              <a:rPr lang="en-US" sz="1600" b="1" dirty="0" err="1">
                <a:solidFill>
                  <a:srgbClr val="3333CC"/>
                </a:solidFill>
              </a:rPr>
              <a:t>int</a:t>
            </a:r>
            <a:r>
              <a:rPr lang="en-US" sz="1600" b="1" dirty="0">
                <a:solidFill>
                  <a:srgbClr val="3333CC"/>
                </a:solidFill>
              </a:rPr>
              <a:t> j;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char w[] = "Hello World";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static </a:t>
            </a:r>
            <a:r>
              <a:rPr lang="en-US" sz="1600" b="1" dirty="0" err="1">
                <a:solidFill>
                  <a:srgbClr val="3333CC"/>
                </a:solidFill>
              </a:rPr>
              <a:t>int</a:t>
            </a:r>
            <a:r>
              <a:rPr lang="en-US" sz="1600" b="1" dirty="0">
                <a:solidFill>
                  <a:srgbClr val="3333CC"/>
                </a:solidFill>
              </a:rPr>
              <a:t> x = 1234; 	</a:t>
            </a:r>
            <a:r>
              <a:rPr lang="en-US" sz="1600" b="1" dirty="0" smtClean="0">
                <a:solidFill>
                  <a:srgbClr val="3333CC"/>
                </a:solidFill>
              </a:rPr>
              <a:t>// </a:t>
            </a:r>
            <a:r>
              <a:rPr lang="en-US" sz="1600" b="1" dirty="0">
                <a:solidFill>
                  <a:srgbClr val="3333CC"/>
                </a:solidFill>
              </a:rPr>
              <a:t>only initialized first time function called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static double y = 5678; 			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double z[2][3</a:t>
            </a:r>
            <a:r>
              <a:rPr lang="en-US" sz="1600" b="1" dirty="0" smtClean="0">
                <a:solidFill>
                  <a:srgbClr val="3333CC"/>
                </a:solidFill>
              </a:rPr>
              <a:t>];</a:t>
            </a:r>
            <a:r>
              <a:rPr lang="en-US" sz="1600" b="1" dirty="0">
                <a:solidFill>
                  <a:srgbClr val="3333CC"/>
                </a:solidFill>
              </a:rPr>
              <a:t> </a:t>
            </a:r>
            <a:r>
              <a:rPr lang="en-US" sz="1600" b="1" dirty="0" smtClean="0">
                <a:solidFill>
                  <a:srgbClr val="3333CC"/>
                </a:solidFill>
              </a:rPr>
              <a:t>z[0</a:t>
            </a:r>
            <a:r>
              <a:rPr lang="en-US" sz="1600" b="1" dirty="0">
                <a:solidFill>
                  <a:srgbClr val="3333CC"/>
                </a:solidFill>
              </a:rPr>
              <a:t>][0] = </a:t>
            </a:r>
            <a:r>
              <a:rPr lang="en-US" sz="1600" b="1" dirty="0" smtClean="0">
                <a:solidFill>
                  <a:srgbClr val="3333CC"/>
                </a:solidFill>
              </a:rPr>
              <a:t>357;</a:t>
            </a:r>
            <a:r>
              <a:rPr lang="en-US" sz="1600" b="1" dirty="0">
                <a:solidFill>
                  <a:srgbClr val="3333CC"/>
                </a:solidFill>
              </a:rPr>
              <a:t> </a:t>
            </a:r>
            <a:r>
              <a:rPr lang="en-US" sz="1600" b="1" dirty="0" smtClean="0">
                <a:solidFill>
                  <a:srgbClr val="3333CC"/>
                </a:solidFill>
              </a:rPr>
              <a:t>z[1</a:t>
            </a:r>
            <a:r>
              <a:rPr lang="en-US" sz="1600" b="1" dirty="0">
                <a:solidFill>
                  <a:srgbClr val="3333CC"/>
                </a:solidFill>
              </a:rPr>
              <a:t>][1] = 246;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</a:t>
            </a:r>
            <a:r>
              <a:rPr lang="en-US" sz="1600" b="1" dirty="0" err="1">
                <a:solidFill>
                  <a:srgbClr val="3333CC"/>
                </a:solidFill>
              </a:rPr>
              <a:t>SZ_Put</a:t>
            </a:r>
            <a:r>
              <a:rPr lang="en-US" sz="1600" b="1" dirty="0">
                <a:solidFill>
                  <a:srgbClr val="3333CC"/>
                </a:solidFill>
              </a:rPr>
              <a:t>("</a:t>
            </a:r>
            <a:r>
              <a:rPr lang="en-US" sz="1600" b="1" dirty="0" err="1">
                <a:solidFill>
                  <a:srgbClr val="3333CC"/>
                </a:solidFill>
              </a:rPr>
              <a:t>w",w</a:t>
            </a:r>
            <a:r>
              <a:rPr lang="en-US" sz="16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</a:t>
            </a:r>
            <a:r>
              <a:rPr lang="en-US" sz="1600" b="1" dirty="0" err="1">
                <a:solidFill>
                  <a:srgbClr val="3333CC"/>
                </a:solidFill>
              </a:rPr>
              <a:t>SZ_Put</a:t>
            </a:r>
            <a:r>
              <a:rPr lang="en-US" sz="1600" b="1" dirty="0">
                <a:solidFill>
                  <a:srgbClr val="3333CC"/>
                </a:solidFill>
              </a:rPr>
              <a:t>("</a:t>
            </a:r>
            <a:r>
              <a:rPr lang="en-US" sz="1600" b="1" dirty="0" err="1">
                <a:solidFill>
                  <a:srgbClr val="3333CC"/>
                </a:solidFill>
              </a:rPr>
              <a:t>x",&amp;x</a:t>
            </a:r>
            <a:r>
              <a:rPr lang="en-US" sz="16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</a:t>
            </a:r>
            <a:r>
              <a:rPr lang="en-US" sz="1600" b="1" dirty="0" err="1">
                <a:solidFill>
                  <a:srgbClr val="3333CC"/>
                </a:solidFill>
              </a:rPr>
              <a:t>SZ_Put</a:t>
            </a:r>
            <a:r>
              <a:rPr lang="en-US" sz="1600" b="1" dirty="0">
                <a:solidFill>
                  <a:srgbClr val="3333CC"/>
                </a:solidFill>
              </a:rPr>
              <a:t>("</a:t>
            </a:r>
            <a:r>
              <a:rPr lang="en-US" sz="1600" b="1" dirty="0" err="1">
                <a:solidFill>
                  <a:srgbClr val="3333CC"/>
                </a:solidFill>
              </a:rPr>
              <a:t>y",&amp;y</a:t>
            </a:r>
            <a:r>
              <a:rPr lang="en-US" sz="16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</a:t>
            </a:r>
            <a:r>
              <a:rPr lang="en-US" sz="1600" b="1" dirty="0" err="1">
                <a:solidFill>
                  <a:srgbClr val="3333CC"/>
                </a:solidFill>
              </a:rPr>
              <a:t>SZ_Put</a:t>
            </a:r>
            <a:r>
              <a:rPr lang="en-US" sz="1600" b="1" dirty="0">
                <a:solidFill>
                  <a:srgbClr val="3333CC"/>
                </a:solidFill>
              </a:rPr>
              <a:t>("</a:t>
            </a:r>
            <a:r>
              <a:rPr lang="en-US" sz="1600" b="1" dirty="0" err="1">
                <a:solidFill>
                  <a:srgbClr val="3333CC"/>
                </a:solidFill>
              </a:rPr>
              <a:t>z",z</a:t>
            </a:r>
            <a:r>
              <a:rPr lang="en-US" sz="16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</a:t>
            </a:r>
            <a:r>
              <a:rPr lang="en-US" sz="1600" b="1" dirty="0" err="1">
                <a:solidFill>
                  <a:srgbClr val="3333CC"/>
                </a:solidFill>
              </a:rPr>
              <a:t>printf</a:t>
            </a:r>
            <a:r>
              <a:rPr lang="en-US" sz="1600" b="1" dirty="0">
                <a:solidFill>
                  <a:srgbClr val="3333CC"/>
                </a:solidFill>
              </a:rPr>
              <a:t>("Diffuse Task sent:     </a:t>
            </a:r>
            <a:r>
              <a:rPr lang="en-US" sz="1600" b="1" dirty="0" err="1">
                <a:solidFill>
                  <a:srgbClr val="3333CC"/>
                </a:solidFill>
              </a:rPr>
              <a:t>taskID</a:t>
            </a:r>
            <a:r>
              <a:rPr lang="en-US" sz="1600" b="1" dirty="0">
                <a:solidFill>
                  <a:srgbClr val="3333CC"/>
                </a:solidFill>
              </a:rPr>
              <a:t> = %2d, w = %s, x = %5d, y = %8.2f, z[0][0] = %8.2f, z[1][1] = %8.2f\n",</a:t>
            </a:r>
            <a:r>
              <a:rPr lang="en-US" sz="1600" b="1" dirty="0" err="1">
                <a:solidFill>
                  <a:srgbClr val="3333CC"/>
                </a:solidFill>
              </a:rPr>
              <a:t>taskID</a:t>
            </a:r>
            <a:r>
              <a:rPr lang="en-US" sz="1600" b="1" dirty="0">
                <a:solidFill>
                  <a:srgbClr val="3333CC"/>
                </a:solidFill>
              </a:rPr>
              <a:t>, w, x, </a:t>
            </a:r>
            <a:r>
              <a:rPr lang="en-US" sz="1600" b="1" dirty="0" err="1">
                <a:solidFill>
                  <a:srgbClr val="3333CC"/>
                </a:solidFill>
              </a:rPr>
              <a:t>y,z</a:t>
            </a:r>
            <a:r>
              <a:rPr lang="en-US" sz="1600" b="1" dirty="0">
                <a:solidFill>
                  <a:srgbClr val="3333CC"/>
                </a:solidFill>
              </a:rPr>
              <a:t>[0][0],z[1][1</a:t>
            </a:r>
            <a:r>
              <a:rPr lang="en-US" sz="1600" b="1" dirty="0" smtClean="0">
                <a:solidFill>
                  <a:srgbClr val="3333CC"/>
                </a:solidFill>
              </a:rPr>
              <a:t>]);</a:t>
            </a:r>
            <a:endParaRPr lang="en-US" sz="16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x++;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y</a:t>
            </a:r>
            <a:r>
              <a:rPr lang="en-US" sz="1600" b="1" dirty="0" smtClean="0">
                <a:solidFill>
                  <a:srgbClr val="3333CC"/>
                </a:solidFill>
              </a:rPr>
              <a:t>++;</a:t>
            </a:r>
            <a:endParaRPr lang="en-US" sz="16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	return;</a:t>
            </a: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600" b="1" dirty="0">
                <a:solidFill>
                  <a:srgbClr val="3333CC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63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9570"/>
            <a:ext cx="9220200" cy="751423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void compute(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) {  // simply passing data </a:t>
            </a:r>
            <a:r>
              <a:rPr lang="en-US" sz="1800" b="1" dirty="0" smtClean="0">
                <a:solidFill>
                  <a:srgbClr val="3333CC"/>
                </a:solidFill>
              </a:rPr>
              <a:t>x </a:t>
            </a:r>
            <a:r>
              <a:rPr lang="en-US" sz="1800" b="1" dirty="0">
                <a:solidFill>
                  <a:srgbClr val="3333CC"/>
                </a:solidFill>
              </a:rPr>
              <a:t>10 in </a:t>
            </a:r>
            <a:r>
              <a:rPr lang="en-US" sz="1800" b="1" dirty="0" smtClean="0">
                <a:solidFill>
                  <a:srgbClr val="3333CC"/>
                </a:solidFill>
              </a:rPr>
              <a:t>different </a:t>
            </a:r>
            <a:r>
              <a:rPr lang="en-US" sz="1800" b="1" dirty="0">
                <a:solidFill>
                  <a:srgbClr val="3333CC"/>
                </a:solidFill>
              </a:rPr>
              <a:t>order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char w[12] = "-----------"; 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x = 0;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double y = 0;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double z[2][3</a:t>
            </a:r>
            <a:r>
              <a:rPr lang="en-US" sz="1800" b="1" dirty="0" smtClean="0">
                <a:solidFill>
                  <a:srgbClr val="3333CC"/>
                </a:solidFill>
              </a:rPr>
              <a:t>]; z[0</a:t>
            </a:r>
            <a:r>
              <a:rPr lang="en-US" sz="1800" b="1" dirty="0">
                <a:solidFill>
                  <a:srgbClr val="3333CC"/>
                </a:solidFill>
              </a:rPr>
              <a:t>][0] = </a:t>
            </a:r>
            <a:r>
              <a:rPr lang="en-US" sz="1800" b="1" dirty="0" smtClean="0">
                <a:solidFill>
                  <a:srgbClr val="3333CC"/>
                </a:solidFill>
              </a:rPr>
              <a:t>0; z[1</a:t>
            </a:r>
            <a:r>
              <a:rPr lang="en-US" sz="1800" b="1" dirty="0">
                <a:solidFill>
                  <a:srgbClr val="3333CC"/>
                </a:solidFill>
              </a:rPr>
              <a:t>][1] = 0</a:t>
            </a:r>
            <a:r>
              <a:rPr lang="en-US" sz="1800" b="1" dirty="0" smtClean="0">
                <a:solidFill>
                  <a:srgbClr val="3333CC"/>
                </a:solidFill>
              </a:rPr>
              <a:t>;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z",z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x",&amp;x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w",w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y",&amp;y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printf</a:t>
            </a:r>
            <a:r>
              <a:rPr lang="en-US" sz="1800" b="1" dirty="0">
                <a:solidFill>
                  <a:srgbClr val="3333CC"/>
                </a:solidFill>
              </a:rPr>
              <a:t>("Compute Task received: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 = %2d, w = %s, x = %5d, y = %8.2f, z[0][0] = %8.2f, z[1][1] = %8.2f\n",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, w, x, </a:t>
            </a:r>
            <a:r>
              <a:rPr lang="en-US" sz="1800" b="1" dirty="0" err="1">
                <a:solidFill>
                  <a:srgbClr val="3333CC"/>
                </a:solidFill>
              </a:rPr>
              <a:t>y,z</a:t>
            </a:r>
            <a:r>
              <a:rPr lang="en-US" sz="1800" b="1" dirty="0">
                <a:solidFill>
                  <a:srgbClr val="3333CC"/>
                </a:solidFill>
              </a:rPr>
              <a:t>[0][0],z[1][1]);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x = x * 10;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y = y * 10;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z[0][0] = z[0][0] * 10;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z[1][1] = z[1][1] * 10;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printf</a:t>
            </a:r>
            <a:r>
              <a:rPr lang="en-US" sz="1800" b="1" dirty="0">
                <a:solidFill>
                  <a:srgbClr val="3333CC"/>
                </a:solidFill>
              </a:rPr>
              <a:t>("Compute Result:       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 = %2d, w = %s, x = %5d, y = %8.2f, z[0][0] = %8.2f, z[1][1] = %8.2f\n",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, w, x, </a:t>
            </a:r>
            <a:r>
              <a:rPr lang="en-US" sz="1800" b="1" dirty="0" err="1">
                <a:solidFill>
                  <a:srgbClr val="3333CC"/>
                </a:solidFill>
              </a:rPr>
              <a:t>y,z</a:t>
            </a:r>
            <a:r>
              <a:rPr lang="en-US" sz="1800" b="1" dirty="0">
                <a:solidFill>
                  <a:srgbClr val="3333CC"/>
                </a:solidFill>
              </a:rPr>
              <a:t>[0][0],z[1][1]);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SZ_Put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xx",&amp;x</a:t>
            </a:r>
            <a:r>
              <a:rPr lang="en-US" sz="1800" b="1" dirty="0">
                <a:solidFill>
                  <a:srgbClr val="3333CC"/>
                </a:solidFill>
              </a:rPr>
              <a:t>);  // use different names for test, could have been same names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SZ_Put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yy</a:t>
            </a:r>
            <a:r>
              <a:rPr lang="en-US" sz="1800" b="1" dirty="0">
                <a:solidFill>
                  <a:srgbClr val="3333CC"/>
                </a:solidFill>
              </a:rPr>
              <a:t>",&amp;y);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SZ_Put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zz</a:t>
            </a:r>
            <a:r>
              <a:rPr lang="en-US" sz="1800" b="1" dirty="0">
                <a:solidFill>
                  <a:srgbClr val="3333CC"/>
                </a:solidFill>
              </a:rPr>
              <a:t>",z);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SZ_Put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ww</a:t>
            </a:r>
            <a:r>
              <a:rPr lang="en-US" sz="1800" b="1" dirty="0">
                <a:solidFill>
                  <a:srgbClr val="3333CC"/>
                </a:solidFill>
              </a:rPr>
              <a:t>",w</a:t>
            </a:r>
            <a:r>
              <a:rPr lang="en-US" sz="1800" b="1" dirty="0" smtClean="0">
                <a:solidFill>
                  <a:srgbClr val="3333CC"/>
                </a:solidFill>
              </a:rPr>
              <a:t>)</a:t>
            </a:r>
            <a:endParaRPr lang="en-US" sz="1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return;</a:t>
            </a:r>
          </a:p>
          <a:p>
            <a:pPr marL="0" indent="0">
              <a:spcBef>
                <a:spcPts val="0"/>
              </a:spcBef>
              <a:buNone/>
              <a:tabLst>
                <a:tab pos="231775" algn="l"/>
                <a:tab pos="463550" algn="l"/>
                <a:tab pos="682625" algn="l"/>
                <a:tab pos="860425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}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rgbClr val="33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1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763000" cy="5791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void gather(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) {	// function done by master collecting slave results. </a:t>
            </a:r>
            <a:endParaRPr lang="en-US" sz="1800" b="1" dirty="0" smtClean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char w[12] = "-----------";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x = 0;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double y = 0;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double z[2][3];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z[0][0] = 0;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z[1][1] = 0;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ww</a:t>
            </a:r>
            <a:r>
              <a:rPr lang="en-US" sz="1800" b="1" dirty="0">
                <a:solidFill>
                  <a:srgbClr val="3333CC"/>
                </a:solidFill>
              </a:rPr>
              <a:t>",w);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zz</a:t>
            </a:r>
            <a:r>
              <a:rPr lang="en-US" sz="1800" b="1" dirty="0">
                <a:solidFill>
                  <a:srgbClr val="3333CC"/>
                </a:solidFill>
              </a:rPr>
              <a:t>",z);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xx",&amp;x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SZ_Get</a:t>
            </a:r>
            <a:r>
              <a:rPr lang="en-US" sz="1800" b="1" dirty="0">
                <a:solidFill>
                  <a:srgbClr val="3333CC"/>
                </a:solidFill>
              </a:rPr>
              <a:t>("</a:t>
            </a:r>
            <a:r>
              <a:rPr lang="en-US" sz="1800" b="1" dirty="0" err="1">
                <a:solidFill>
                  <a:srgbClr val="3333CC"/>
                </a:solidFill>
              </a:rPr>
              <a:t>yy</a:t>
            </a:r>
            <a:r>
              <a:rPr lang="en-US" sz="1800" b="1" dirty="0">
                <a:solidFill>
                  <a:srgbClr val="3333CC"/>
                </a:solidFill>
              </a:rPr>
              <a:t>",&amp;y);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printf</a:t>
            </a:r>
            <a:r>
              <a:rPr lang="en-US" sz="1800" b="1" dirty="0">
                <a:solidFill>
                  <a:srgbClr val="3333CC"/>
                </a:solidFill>
              </a:rPr>
              <a:t>("Gather Task received:  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 = %2d, w = %s, x = %5d, y = %8.2f, z[0][0] = %8.2f, z[1][1] = %8.2f\n",</a:t>
            </a:r>
            <a:r>
              <a:rPr lang="en-US" sz="1800" b="1" dirty="0" err="1">
                <a:solidFill>
                  <a:srgbClr val="3333CC"/>
                </a:solidFill>
              </a:rPr>
              <a:t>taskID</a:t>
            </a:r>
            <a:r>
              <a:rPr lang="en-US" sz="1800" b="1" dirty="0">
                <a:solidFill>
                  <a:srgbClr val="3333CC"/>
                </a:solidFill>
              </a:rPr>
              <a:t>, w, x, </a:t>
            </a:r>
            <a:r>
              <a:rPr lang="en-US" sz="1800" b="1" dirty="0" err="1">
                <a:solidFill>
                  <a:srgbClr val="3333CC"/>
                </a:solidFill>
              </a:rPr>
              <a:t>y,z</a:t>
            </a:r>
            <a:r>
              <a:rPr lang="en-US" sz="1800" b="1" dirty="0">
                <a:solidFill>
                  <a:srgbClr val="3333CC"/>
                </a:solidFill>
              </a:rPr>
              <a:t>[0][0],z[1][1]);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return;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}</a:t>
            </a:r>
            <a:endParaRPr lang="en-US" sz="1800" dirty="0">
              <a:solidFill>
                <a:srgbClr val="3333CC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438400" y="602431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Note </a:t>
            </a:r>
            <a:r>
              <a:rPr lang="en-US" sz="1600" dirty="0" smtClean="0"/>
              <a:t>order </a:t>
            </a:r>
            <a:r>
              <a:rPr lang="en-US" sz="1600" dirty="0"/>
              <a:t>of put and get are not the same although they could </a:t>
            </a:r>
            <a:r>
              <a:rPr lang="en-US" sz="1600" dirty="0" smtClean="0"/>
              <a:t>be. Names </a:t>
            </a:r>
            <a:r>
              <a:rPr lang="en-US" sz="1600" dirty="0"/>
              <a:t>used to identify </a:t>
            </a:r>
            <a:r>
              <a:rPr lang="en-US" sz="1600" dirty="0" smtClean="0"/>
              <a:t>variables chosen </a:t>
            </a:r>
            <a:r>
              <a:rPr lang="en-US" sz="1600" dirty="0"/>
              <a:t>by </a:t>
            </a:r>
            <a:r>
              <a:rPr lang="en-US" sz="1600" dirty="0" smtClean="0"/>
              <a:t>programmer</a:t>
            </a:r>
            <a:r>
              <a:rPr lang="en-US" sz="1600" dirty="0"/>
              <a:t>. (They are limited to eight characters in the current implementation for simplicity.)</a:t>
            </a:r>
          </a:p>
        </p:txBody>
      </p:sp>
    </p:spTree>
    <p:extLst>
      <p:ext uri="{BB962C8B-B14F-4D97-AF65-F5344CB8AC3E}">
        <p14:creationId xmlns:p14="http://schemas.microsoft.com/office/powerpoint/2010/main" val="337397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6172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main(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argc</a:t>
            </a:r>
            <a:r>
              <a:rPr lang="en-US" sz="1800" b="1" dirty="0">
                <a:solidFill>
                  <a:srgbClr val="3333CC"/>
                </a:solidFill>
              </a:rPr>
              <a:t>, char *</a:t>
            </a:r>
            <a:r>
              <a:rPr lang="en-US" sz="1800" b="1" dirty="0" err="1">
                <a:solidFill>
                  <a:srgbClr val="3333CC"/>
                </a:solidFill>
              </a:rPr>
              <a:t>argv</a:t>
            </a:r>
            <a:r>
              <a:rPr lang="en-US" sz="1800" b="1" dirty="0">
                <a:solidFill>
                  <a:srgbClr val="3333CC"/>
                </a:solidFill>
              </a:rPr>
              <a:t>[]) {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</a:t>
            </a:r>
            <a:r>
              <a:rPr lang="en-US" sz="1800" b="1" dirty="0" err="1">
                <a:solidFill>
                  <a:srgbClr val="3333CC"/>
                </a:solidFill>
              </a:rPr>
              <a:t>i</a:t>
            </a:r>
            <a:r>
              <a:rPr lang="en-US" sz="1800" b="1" dirty="0">
                <a:solidFill>
                  <a:srgbClr val="3333CC"/>
                </a:solidFill>
              </a:rPr>
              <a:t>; 			</a:t>
            </a:r>
            <a:r>
              <a:rPr lang="en-US" sz="1800" b="1" dirty="0" smtClean="0">
                <a:solidFill>
                  <a:srgbClr val="3333CC"/>
                </a:solidFill>
              </a:rPr>
              <a:t>// </a:t>
            </a:r>
            <a:r>
              <a:rPr lang="en-US" sz="1800" b="1" dirty="0">
                <a:solidFill>
                  <a:srgbClr val="3333CC"/>
                </a:solidFill>
              </a:rPr>
              <a:t>All variables declared here are in every process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int</a:t>
            </a:r>
            <a:r>
              <a:rPr lang="en-US" sz="1800" b="1" dirty="0">
                <a:solidFill>
                  <a:srgbClr val="3333CC"/>
                </a:solidFill>
              </a:rPr>
              <a:t> P;			</a:t>
            </a:r>
            <a:r>
              <a:rPr lang="en-US" sz="1800" b="1" dirty="0" smtClean="0">
                <a:solidFill>
                  <a:srgbClr val="3333CC"/>
                </a:solidFill>
              </a:rPr>
              <a:t>// </a:t>
            </a:r>
            <a:r>
              <a:rPr lang="en-US" sz="1800" b="1" dirty="0">
                <a:solidFill>
                  <a:srgbClr val="3333CC"/>
                </a:solidFill>
              </a:rPr>
              <a:t>number of processes, set by </a:t>
            </a:r>
            <a:r>
              <a:rPr lang="en-US" sz="1800" b="1" dirty="0" err="1">
                <a:solidFill>
                  <a:srgbClr val="3333CC"/>
                </a:solidFill>
              </a:rPr>
              <a:t>SZ_Init</a:t>
            </a:r>
            <a:r>
              <a:rPr lang="en-US" sz="1800" b="1" dirty="0">
                <a:solidFill>
                  <a:srgbClr val="3333CC"/>
                </a:solidFill>
              </a:rPr>
              <a:t>(P) 		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SZ_Init</a:t>
            </a:r>
            <a:r>
              <a:rPr lang="en-US" sz="1800" b="1" dirty="0">
                <a:solidFill>
                  <a:srgbClr val="3333CC"/>
                </a:solidFill>
              </a:rPr>
              <a:t>(P);		</a:t>
            </a:r>
            <a:r>
              <a:rPr lang="en-US" sz="1800" b="1" dirty="0" smtClean="0">
                <a:solidFill>
                  <a:srgbClr val="3333CC"/>
                </a:solidFill>
              </a:rPr>
              <a:t>// </a:t>
            </a:r>
            <a:r>
              <a:rPr lang="en-US" sz="1800" b="1" dirty="0">
                <a:solidFill>
                  <a:srgbClr val="3333CC"/>
                </a:solidFill>
              </a:rPr>
              <a:t>initialize MPI message-passing environment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					// sets P to be number of processes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printf</a:t>
            </a:r>
            <a:r>
              <a:rPr lang="en-US" sz="1800" b="1" dirty="0">
                <a:solidFill>
                  <a:srgbClr val="3333CC"/>
                </a:solidFill>
              </a:rPr>
              <a:t>("number of tasks = %d\</a:t>
            </a:r>
            <a:r>
              <a:rPr lang="en-US" sz="1800" b="1" dirty="0" err="1">
                <a:solidFill>
                  <a:srgbClr val="3333CC"/>
                </a:solidFill>
              </a:rPr>
              <a:t>n",T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SZ_Parallel_begin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	SZ_Workpool2(</a:t>
            </a:r>
            <a:r>
              <a:rPr lang="en-US" sz="1800" b="1" dirty="0" err="1">
                <a:solidFill>
                  <a:srgbClr val="3333CC"/>
                </a:solidFill>
              </a:rPr>
              <a:t>init,diffuse,compute,gather</a:t>
            </a:r>
            <a:r>
              <a:rPr lang="en-US" sz="1800" b="1" dirty="0">
                <a:solidFill>
                  <a:srgbClr val="3333CC"/>
                </a:solidFill>
              </a:rPr>
              <a:t>);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SZ_Parallel_end</a:t>
            </a:r>
            <a:r>
              <a:rPr lang="en-US" sz="1800" b="1" dirty="0">
                <a:solidFill>
                  <a:srgbClr val="3333CC"/>
                </a:solidFill>
              </a:rPr>
              <a:t>;			// end of parallel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</a:t>
            </a:r>
            <a:r>
              <a:rPr lang="en-US" sz="1800" b="1" dirty="0" err="1">
                <a:solidFill>
                  <a:srgbClr val="3333CC"/>
                </a:solidFill>
              </a:rPr>
              <a:t>SZ_Finalize</a:t>
            </a:r>
            <a:r>
              <a:rPr lang="en-US" sz="1800" b="1" dirty="0">
                <a:solidFill>
                  <a:srgbClr val="3333CC"/>
                </a:solidFill>
              </a:rPr>
              <a:t>(); 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 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	return 0;</a:t>
            </a:r>
            <a:endParaRPr lang="en-US" sz="1800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225425" algn="l"/>
                <a:tab pos="463550" algn="l"/>
                <a:tab pos="688975" algn="l"/>
                <a:tab pos="914400" algn="l"/>
              </a:tabLst>
            </a:pPr>
            <a:r>
              <a:rPr lang="en-US" sz="1800" b="1" dirty="0">
                <a:solidFill>
                  <a:srgbClr val="3333CC"/>
                </a:solidFill>
              </a:rPr>
              <a:t>}</a:t>
            </a:r>
            <a:endParaRPr lang="en-US" sz="1800" dirty="0">
              <a:solidFill>
                <a:srgbClr val="3333CC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0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22" y="1905000"/>
            <a:ext cx="901727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8839200" cy="3962400"/>
          </a:xfrm>
        </p:spPr>
        <p:txBody>
          <a:bodyPr/>
          <a:lstStyle/>
          <a:p>
            <a:r>
              <a:rPr lang="en-US" dirty="0" smtClean="0"/>
              <a:t>Matrix multiplication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Here each task consists of multiplying one row of A with one column of B to create one element of the answer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CFF697-CAE0-4444-9D04-F64EE5D8ECA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0421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Drive:Word processing:Microsoft Office 98:Templates:Blank Presentation</Template>
  <TotalTime>6604</TotalTime>
  <Words>343</Words>
  <Application>Microsoft Office PowerPoint</Application>
  <PresentationFormat>On-screen Show (4:3)</PresentationFormat>
  <Paragraphs>218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Suzaku Pattern Programming Framework  Workpool pattern (Version 2)  </vt:lpstr>
      <vt:lpstr>Suzaku Workpool version 2</vt:lpstr>
      <vt:lpstr>PowerPoint Presentation</vt:lpstr>
      <vt:lpstr>Test Program using Suzaku workpool version 2</vt:lpstr>
      <vt:lpstr>PowerPoint Presentation</vt:lpstr>
      <vt:lpstr>PowerPoint Presentation</vt:lpstr>
      <vt:lpstr>PowerPoint Presentation</vt:lpstr>
      <vt:lpstr>Sample output</vt:lpstr>
      <vt:lpstr>Matrix multiplication  Here each task consists of multiplying one row of A with one column of B to create one element of the answer</vt:lpstr>
      <vt:lpstr>Mapping rows and columns to tasks</vt:lpstr>
      <vt:lpstr>PowerPoint Presentation</vt:lpstr>
      <vt:lpstr>PowerPoint Presentation</vt:lpstr>
      <vt:lpstr>PowerPoint Presentation</vt:lpstr>
      <vt:lpstr>PowerPoint Presentation</vt:lpstr>
      <vt:lpstr>Questions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Barry Wilkinson</dc:creator>
  <cp:lastModifiedBy>test</cp:lastModifiedBy>
  <cp:revision>725</cp:revision>
  <cp:lastPrinted>2015-05-22T19:24:12Z</cp:lastPrinted>
  <dcterms:created xsi:type="dcterms:W3CDTF">2004-05-23T16:23:36Z</dcterms:created>
  <dcterms:modified xsi:type="dcterms:W3CDTF">2016-02-25T16:52:06Z</dcterms:modified>
</cp:coreProperties>
</file>