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46" r:id="rId2"/>
    <p:sldId id="395" r:id="rId3"/>
    <p:sldId id="419" r:id="rId4"/>
    <p:sldId id="397" r:id="rId5"/>
    <p:sldId id="387" r:id="rId6"/>
    <p:sldId id="388" r:id="rId7"/>
    <p:sldId id="400" r:id="rId8"/>
    <p:sldId id="401" r:id="rId9"/>
    <p:sldId id="404" r:id="rId10"/>
    <p:sldId id="406" r:id="rId11"/>
    <p:sldId id="389" r:id="rId12"/>
    <p:sldId id="407" r:id="rId13"/>
    <p:sldId id="391" r:id="rId14"/>
    <p:sldId id="408" r:id="rId15"/>
    <p:sldId id="393" r:id="rId16"/>
    <p:sldId id="394" r:id="rId17"/>
    <p:sldId id="420" r:id="rId18"/>
    <p:sldId id="418" r:id="rId19"/>
    <p:sldId id="415" r:id="rId20"/>
    <p:sldId id="416" r:id="rId21"/>
    <p:sldId id="421" r:id="rId22"/>
    <p:sldId id="423" r:id="rId23"/>
    <p:sldId id="385" r:id="rId24"/>
  </p:sldIdLst>
  <p:sldSz cx="9144000" cy="6858000" type="screen4x3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769" autoAdjust="0"/>
  </p:normalViewPr>
  <p:slideViewPr>
    <p:cSldViewPr>
      <p:cViewPr>
        <p:scale>
          <a:sx n="90" d="100"/>
          <a:sy n="90" d="100"/>
        </p:scale>
        <p:origin x="-1944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45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67040" cy="467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5" tIns="46968" rIns="93935" bIns="46968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0036" y="1"/>
            <a:ext cx="3067039" cy="467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5" tIns="46968" rIns="93935" bIns="46968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5541"/>
            <a:ext cx="3067040" cy="467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5" tIns="46968" rIns="93935" bIns="46968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0036" y="8895541"/>
            <a:ext cx="3067039" cy="467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5" tIns="46968" rIns="93935" bIns="46968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5B429DDF-5D8F-4D02-A432-838507EF36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683826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67040" cy="467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5" tIns="46968" rIns="93935" bIns="46968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036" y="1"/>
            <a:ext cx="3067039" cy="467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5" tIns="46968" rIns="93935" bIns="46968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703263"/>
            <a:ext cx="4679950" cy="35099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96" y="4447771"/>
            <a:ext cx="5191084" cy="4212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5" tIns="46968" rIns="93935" bIns="469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5541"/>
            <a:ext cx="3067040" cy="467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5" tIns="46968" rIns="93935" bIns="46968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036" y="8895541"/>
            <a:ext cx="3067039" cy="467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5" tIns="46968" rIns="93935" bIns="46968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8139A055-BF8F-48CA-BE18-E8BBF87CC5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421035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 txBox="1">
            <a:spLocks noChangeArrowheads="1"/>
          </p:cNvSpPr>
          <p:nvPr/>
        </p:nvSpPr>
        <p:spPr bwMode="auto">
          <a:xfrm>
            <a:off x="4005428" y="8893994"/>
            <a:ext cx="3070112" cy="46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09575" algn="l"/>
                <a:tab pos="819150" algn="l"/>
                <a:tab pos="1228725" algn="l"/>
                <a:tab pos="1638300" algn="l"/>
                <a:tab pos="2051050" algn="l"/>
                <a:tab pos="2460625" algn="l"/>
                <a:tab pos="2870200" algn="l"/>
                <a:tab pos="3279775" algn="l"/>
                <a:tab pos="3690938" algn="l"/>
                <a:tab pos="4102100" algn="l"/>
                <a:tab pos="4511675" algn="l"/>
                <a:tab pos="4921250" algn="l"/>
                <a:tab pos="5330825" algn="l"/>
                <a:tab pos="5743575" algn="l"/>
                <a:tab pos="6153150" algn="l"/>
                <a:tab pos="6562725" algn="l"/>
                <a:tab pos="6972300" algn="l"/>
                <a:tab pos="7383463" algn="l"/>
                <a:tab pos="7794625" algn="l"/>
                <a:tab pos="82042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tabLst>
                <a:tab pos="0" algn="l"/>
                <a:tab pos="409575" algn="l"/>
                <a:tab pos="819150" algn="l"/>
                <a:tab pos="1228725" algn="l"/>
                <a:tab pos="1638300" algn="l"/>
                <a:tab pos="2051050" algn="l"/>
                <a:tab pos="2460625" algn="l"/>
                <a:tab pos="2870200" algn="l"/>
                <a:tab pos="3279775" algn="l"/>
                <a:tab pos="3690938" algn="l"/>
                <a:tab pos="4102100" algn="l"/>
                <a:tab pos="4511675" algn="l"/>
                <a:tab pos="4921250" algn="l"/>
                <a:tab pos="5330825" algn="l"/>
                <a:tab pos="5743575" algn="l"/>
                <a:tab pos="6153150" algn="l"/>
                <a:tab pos="6562725" algn="l"/>
                <a:tab pos="6972300" algn="l"/>
                <a:tab pos="7383463" algn="l"/>
                <a:tab pos="7794625" algn="l"/>
                <a:tab pos="82042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tabLst>
                <a:tab pos="0" algn="l"/>
                <a:tab pos="409575" algn="l"/>
                <a:tab pos="819150" algn="l"/>
                <a:tab pos="1228725" algn="l"/>
                <a:tab pos="1638300" algn="l"/>
                <a:tab pos="2051050" algn="l"/>
                <a:tab pos="2460625" algn="l"/>
                <a:tab pos="2870200" algn="l"/>
                <a:tab pos="3279775" algn="l"/>
                <a:tab pos="3690938" algn="l"/>
                <a:tab pos="4102100" algn="l"/>
                <a:tab pos="4511675" algn="l"/>
                <a:tab pos="4921250" algn="l"/>
                <a:tab pos="5330825" algn="l"/>
                <a:tab pos="5743575" algn="l"/>
                <a:tab pos="6153150" algn="l"/>
                <a:tab pos="6562725" algn="l"/>
                <a:tab pos="6972300" algn="l"/>
                <a:tab pos="7383463" algn="l"/>
                <a:tab pos="7794625" algn="l"/>
                <a:tab pos="82042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tabLst>
                <a:tab pos="0" algn="l"/>
                <a:tab pos="409575" algn="l"/>
                <a:tab pos="819150" algn="l"/>
                <a:tab pos="1228725" algn="l"/>
                <a:tab pos="1638300" algn="l"/>
                <a:tab pos="2051050" algn="l"/>
                <a:tab pos="2460625" algn="l"/>
                <a:tab pos="2870200" algn="l"/>
                <a:tab pos="3279775" algn="l"/>
                <a:tab pos="3690938" algn="l"/>
                <a:tab pos="4102100" algn="l"/>
                <a:tab pos="4511675" algn="l"/>
                <a:tab pos="4921250" algn="l"/>
                <a:tab pos="5330825" algn="l"/>
                <a:tab pos="5743575" algn="l"/>
                <a:tab pos="6153150" algn="l"/>
                <a:tab pos="6562725" algn="l"/>
                <a:tab pos="6972300" algn="l"/>
                <a:tab pos="7383463" algn="l"/>
                <a:tab pos="7794625" algn="l"/>
                <a:tab pos="82042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tabLst>
                <a:tab pos="0" algn="l"/>
                <a:tab pos="409575" algn="l"/>
                <a:tab pos="819150" algn="l"/>
                <a:tab pos="1228725" algn="l"/>
                <a:tab pos="1638300" algn="l"/>
                <a:tab pos="2051050" algn="l"/>
                <a:tab pos="2460625" algn="l"/>
                <a:tab pos="2870200" algn="l"/>
                <a:tab pos="3279775" algn="l"/>
                <a:tab pos="3690938" algn="l"/>
                <a:tab pos="4102100" algn="l"/>
                <a:tab pos="4511675" algn="l"/>
                <a:tab pos="4921250" algn="l"/>
                <a:tab pos="5330825" algn="l"/>
                <a:tab pos="5743575" algn="l"/>
                <a:tab pos="6153150" algn="l"/>
                <a:tab pos="6562725" algn="l"/>
                <a:tab pos="6972300" algn="l"/>
                <a:tab pos="7383463" algn="l"/>
                <a:tab pos="7794625" algn="l"/>
                <a:tab pos="82042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09575" algn="l"/>
                <a:tab pos="819150" algn="l"/>
                <a:tab pos="1228725" algn="l"/>
                <a:tab pos="1638300" algn="l"/>
                <a:tab pos="2051050" algn="l"/>
                <a:tab pos="2460625" algn="l"/>
                <a:tab pos="2870200" algn="l"/>
                <a:tab pos="3279775" algn="l"/>
                <a:tab pos="3690938" algn="l"/>
                <a:tab pos="4102100" algn="l"/>
                <a:tab pos="4511675" algn="l"/>
                <a:tab pos="4921250" algn="l"/>
                <a:tab pos="5330825" algn="l"/>
                <a:tab pos="5743575" algn="l"/>
                <a:tab pos="6153150" algn="l"/>
                <a:tab pos="6562725" algn="l"/>
                <a:tab pos="6972300" algn="l"/>
                <a:tab pos="7383463" algn="l"/>
                <a:tab pos="7794625" algn="l"/>
                <a:tab pos="82042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09575" algn="l"/>
                <a:tab pos="819150" algn="l"/>
                <a:tab pos="1228725" algn="l"/>
                <a:tab pos="1638300" algn="l"/>
                <a:tab pos="2051050" algn="l"/>
                <a:tab pos="2460625" algn="l"/>
                <a:tab pos="2870200" algn="l"/>
                <a:tab pos="3279775" algn="l"/>
                <a:tab pos="3690938" algn="l"/>
                <a:tab pos="4102100" algn="l"/>
                <a:tab pos="4511675" algn="l"/>
                <a:tab pos="4921250" algn="l"/>
                <a:tab pos="5330825" algn="l"/>
                <a:tab pos="5743575" algn="l"/>
                <a:tab pos="6153150" algn="l"/>
                <a:tab pos="6562725" algn="l"/>
                <a:tab pos="6972300" algn="l"/>
                <a:tab pos="7383463" algn="l"/>
                <a:tab pos="7794625" algn="l"/>
                <a:tab pos="82042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09575" algn="l"/>
                <a:tab pos="819150" algn="l"/>
                <a:tab pos="1228725" algn="l"/>
                <a:tab pos="1638300" algn="l"/>
                <a:tab pos="2051050" algn="l"/>
                <a:tab pos="2460625" algn="l"/>
                <a:tab pos="2870200" algn="l"/>
                <a:tab pos="3279775" algn="l"/>
                <a:tab pos="3690938" algn="l"/>
                <a:tab pos="4102100" algn="l"/>
                <a:tab pos="4511675" algn="l"/>
                <a:tab pos="4921250" algn="l"/>
                <a:tab pos="5330825" algn="l"/>
                <a:tab pos="5743575" algn="l"/>
                <a:tab pos="6153150" algn="l"/>
                <a:tab pos="6562725" algn="l"/>
                <a:tab pos="6972300" algn="l"/>
                <a:tab pos="7383463" algn="l"/>
                <a:tab pos="7794625" algn="l"/>
                <a:tab pos="82042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09575" algn="l"/>
                <a:tab pos="819150" algn="l"/>
                <a:tab pos="1228725" algn="l"/>
                <a:tab pos="1638300" algn="l"/>
                <a:tab pos="2051050" algn="l"/>
                <a:tab pos="2460625" algn="l"/>
                <a:tab pos="2870200" algn="l"/>
                <a:tab pos="3279775" algn="l"/>
                <a:tab pos="3690938" algn="l"/>
                <a:tab pos="4102100" algn="l"/>
                <a:tab pos="4511675" algn="l"/>
                <a:tab pos="4921250" algn="l"/>
                <a:tab pos="5330825" algn="l"/>
                <a:tab pos="5743575" algn="l"/>
                <a:tab pos="6153150" algn="l"/>
                <a:tab pos="6562725" algn="l"/>
                <a:tab pos="6972300" algn="l"/>
                <a:tab pos="7383463" algn="l"/>
                <a:tab pos="7794625" algn="l"/>
                <a:tab pos="82042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lnSpc>
                <a:spcPct val="93000"/>
              </a:lnSpc>
            </a:pPr>
            <a:fld id="{51072DEA-7E4F-4333-AC50-47CBA556EA71}" type="slidenum">
              <a:rPr lang="en-GB" alt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3000"/>
                </a:lnSpc>
              </a:pPr>
              <a:t>1</a:t>
            </a:fld>
            <a:endParaRPr lang="en-GB" alt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819" name="Text Box 2"/>
          <p:cNvSpPr txBox="1">
            <a:spLocks noChangeArrowheads="1"/>
          </p:cNvSpPr>
          <p:nvPr/>
        </p:nvSpPr>
        <p:spPr bwMode="auto">
          <a:xfrm>
            <a:off x="1248625" y="710591"/>
            <a:ext cx="4579826" cy="351115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4295" tIns="42148" rIns="84295" bIns="42148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/>
          </p:nvPr>
        </p:nvSpPr>
        <p:spPr>
          <a:xfrm>
            <a:off x="708015" y="4446223"/>
            <a:ext cx="5661046" cy="421400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61913" indent="-292067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73028" indent="-233336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42875" indent="-233336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112720" indent="-233336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69868" indent="-2333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027015" indent="-2333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84162" indent="-2333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41310" indent="-2333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78357292-8A53-4ACA-BF7A-D1134F2BE8CA}" type="slidenum">
              <a:rPr lang="en-US" altLang="en-US" sz="1200"/>
              <a:pPr/>
              <a:t>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4005428" y="8893994"/>
            <a:ext cx="3070112" cy="46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09575" algn="l"/>
                <a:tab pos="819150" algn="l"/>
                <a:tab pos="1228725" algn="l"/>
                <a:tab pos="1638300" algn="l"/>
                <a:tab pos="2051050" algn="l"/>
                <a:tab pos="2460625" algn="l"/>
                <a:tab pos="2870200" algn="l"/>
                <a:tab pos="3279775" algn="l"/>
                <a:tab pos="3690938" algn="l"/>
                <a:tab pos="4102100" algn="l"/>
                <a:tab pos="4511675" algn="l"/>
                <a:tab pos="4921250" algn="l"/>
                <a:tab pos="5330825" algn="l"/>
                <a:tab pos="5743575" algn="l"/>
                <a:tab pos="6153150" algn="l"/>
                <a:tab pos="6562725" algn="l"/>
                <a:tab pos="6972300" algn="l"/>
                <a:tab pos="7383463" algn="l"/>
                <a:tab pos="7794625" algn="l"/>
                <a:tab pos="82042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tabLst>
                <a:tab pos="0" algn="l"/>
                <a:tab pos="409575" algn="l"/>
                <a:tab pos="819150" algn="l"/>
                <a:tab pos="1228725" algn="l"/>
                <a:tab pos="1638300" algn="l"/>
                <a:tab pos="2051050" algn="l"/>
                <a:tab pos="2460625" algn="l"/>
                <a:tab pos="2870200" algn="l"/>
                <a:tab pos="3279775" algn="l"/>
                <a:tab pos="3690938" algn="l"/>
                <a:tab pos="4102100" algn="l"/>
                <a:tab pos="4511675" algn="l"/>
                <a:tab pos="4921250" algn="l"/>
                <a:tab pos="5330825" algn="l"/>
                <a:tab pos="5743575" algn="l"/>
                <a:tab pos="6153150" algn="l"/>
                <a:tab pos="6562725" algn="l"/>
                <a:tab pos="6972300" algn="l"/>
                <a:tab pos="7383463" algn="l"/>
                <a:tab pos="7794625" algn="l"/>
                <a:tab pos="82042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tabLst>
                <a:tab pos="0" algn="l"/>
                <a:tab pos="409575" algn="l"/>
                <a:tab pos="819150" algn="l"/>
                <a:tab pos="1228725" algn="l"/>
                <a:tab pos="1638300" algn="l"/>
                <a:tab pos="2051050" algn="l"/>
                <a:tab pos="2460625" algn="l"/>
                <a:tab pos="2870200" algn="l"/>
                <a:tab pos="3279775" algn="l"/>
                <a:tab pos="3690938" algn="l"/>
                <a:tab pos="4102100" algn="l"/>
                <a:tab pos="4511675" algn="l"/>
                <a:tab pos="4921250" algn="l"/>
                <a:tab pos="5330825" algn="l"/>
                <a:tab pos="5743575" algn="l"/>
                <a:tab pos="6153150" algn="l"/>
                <a:tab pos="6562725" algn="l"/>
                <a:tab pos="6972300" algn="l"/>
                <a:tab pos="7383463" algn="l"/>
                <a:tab pos="7794625" algn="l"/>
                <a:tab pos="82042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tabLst>
                <a:tab pos="0" algn="l"/>
                <a:tab pos="409575" algn="l"/>
                <a:tab pos="819150" algn="l"/>
                <a:tab pos="1228725" algn="l"/>
                <a:tab pos="1638300" algn="l"/>
                <a:tab pos="2051050" algn="l"/>
                <a:tab pos="2460625" algn="l"/>
                <a:tab pos="2870200" algn="l"/>
                <a:tab pos="3279775" algn="l"/>
                <a:tab pos="3690938" algn="l"/>
                <a:tab pos="4102100" algn="l"/>
                <a:tab pos="4511675" algn="l"/>
                <a:tab pos="4921250" algn="l"/>
                <a:tab pos="5330825" algn="l"/>
                <a:tab pos="5743575" algn="l"/>
                <a:tab pos="6153150" algn="l"/>
                <a:tab pos="6562725" algn="l"/>
                <a:tab pos="6972300" algn="l"/>
                <a:tab pos="7383463" algn="l"/>
                <a:tab pos="7794625" algn="l"/>
                <a:tab pos="82042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tabLst>
                <a:tab pos="0" algn="l"/>
                <a:tab pos="409575" algn="l"/>
                <a:tab pos="819150" algn="l"/>
                <a:tab pos="1228725" algn="l"/>
                <a:tab pos="1638300" algn="l"/>
                <a:tab pos="2051050" algn="l"/>
                <a:tab pos="2460625" algn="l"/>
                <a:tab pos="2870200" algn="l"/>
                <a:tab pos="3279775" algn="l"/>
                <a:tab pos="3690938" algn="l"/>
                <a:tab pos="4102100" algn="l"/>
                <a:tab pos="4511675" algn="l"/>
                <a:tab pos="4921250" algn="l"/>
                <a:tab pos="5330825" algn="l"/>
                <a:tab pos="5743575" algn="l"/>
                <a:tab pos="6153150" algn="l"/>
                <a:tab pos="6562725" algn="l"/>
                <a:tab pos="6972300" algn="l"/>
                <a:tab pos="7383463" algn="l"/>
                <a:tab pos="7794625" algn="l"/>
                <a:tab pos="82042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09575" algn="l"/>
                <a:tab pos="819150" algn="l"/>
                <a:tab pos="1228725" algn="l"/>
                <a:tab pos="1638300" algn="l"/>
                <a:tab pos="2051050" algn="l"/>
                <a:tab pos="2460625" algn="l"/>
                <a:tab pos="2870200" algn="l"/>
                <a:tab pos="3279775" algn="l"/>
                <a:tab pos="3690938" algn="l"/>
                <a:tab pos="4102100" algn="l"/>
                <a:tab pos="4511675" algn="l"/>
                <a:tab pos="4921250" algn="l"/>
                <a:tab pos="5330825" algn="l"/>
                <a:tab pos="5743575" algn="l"/>
                <a:tab pos="6153150" algn="l"/>
                <a:tab pos="6562725" algn="l"/>
                <a:tab pos="6972300" algn="l"/>
                <a:tab pos="7383463" algn="l"/>
                <a:tab pos="7794625" algn="l"/>
                <a:tab pos="82042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09575" algn="l"/>
                <a:tab pos="819150" algn="l"/>
                <a:tab pos="1228725" algn="l"/>
                <a:tab pos="1638300" algn="l"/>
                <a:tab pos="2051050" algn="l"/>
                <a:tab pos="2460625" algn="l"/>
                <a:tab pos="2870200" algn="l"/>
                <a:tab pos="3279775" algn="l"/>
                <a:tab pos="3690938" algn="l"/>
                <a:tab pos="4102100" algn="l"/>
                <a:tab pos="4511675" algn="l"/>
                <a:tab pos="4921250" algn="l"/>
                <a:tab pos="5330825" algn="l"/>
                <a:tab pos="5743575" algn="l"/>
                <a:tab pos="6153150" algn="l"/>
                <a:tab pos="6562725" algn="l"/>
                <a:tab pos="6972300" algn="l"/>
                <a:tab pos="7383463" algn="l"/>
                <a:tab pos="7794625" algn="l"/>
                <a:tab pos="82042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09575" algn="l"/>
                <a:tab pos="819150" algn="l"/>
                <a:tab pos="1228725" algn="l"/>
                <a:tab pos="1638300" algn="l"/>
                <a:tab pos="2051050" algn="l"/>
                <a:tab pos="2460625" algn="l"/>
                <a:tab pos="2870200" algn="l"/>
                <a:tab pos="3279775" algn="l"/>
                <a:tab pos="3690938" algn="l"/>
                <a:tab pos="4102100" algn="l"/>
                <a:tab pos="4511675" algn="l"/>
                <a:tab pos="4921250" algn="l"/>
                <a:tab pos="5330825" algn="l"/>
                <a:tab pos="5743575" algn="l"/>
                <a:tab pos="6153150" algn="l"/>
                <a:tab pos="6562725" algn="l"/>
                <a:tab pos="6972300" algn="l"/>
                <a:tab pos="7383463" algn="l"/>
                <a:tab pos="7794625" algn="l"/>
                <a:tab pos="82042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09575" algn="l"/>
                <a:tab pos="819150" algn="l"/>
                <a:tab pos="1228725" algn="l"/>
                <a:tab pos="1638300" algn="l"/>
                <a:tab pos="2051050" algn="l"/>
                <a:tab pos="2460625" algn="l"/>
                <a:tab pos="2870200" algn="l"/>
                <a:tab pos="3279775" algn="l"/>
                <a:tab pos="3690938" algn="l"/>
                <a:tab pos="4102100" algn="l"/>
                <a:tab pos="4511675" algn="l"/>
                <a:tab pos="4921250" algn="l"/>
                <a:tab pos="5330825" algn="l"/>
                <a:tab pos="5743575" algn="l"/>
                <a:tab pos="6153150" algn="l"/>
                <a:tab pos="6562725" algn="l"/>
                <a:tab pos="6972300" algn="l"/>
                <a:tab pos="7383463" algn="l"/>
                <a:tab pos="7794625" algn="l"/>
                <a:tab pos="82042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lnSpc>
                <a:spcPct val="93000"/>
              </a:lnSpc>
            </a:pPr>
            <a:fld id="{6037B545-7EA0-4B56-A983-55EFA78B4F17}" type="slidenum">
              <a:rPr lang="en-GB" altLang="en-US" sz="13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3000"/>
                </a:lnSpc>
              </a:pPr>
              <a:t>23</a:t>
            </a:fld>
            <a:endParaRPr lang="en-GB" altLang="en-US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5843" name="Text Box 2"/>
          <p:cNvSpPr txBox="1">
            <a:spLocks noChangeArrowheads="1"/>
          </p:cNvSpPr>
          <p:nvPr/>
        </p:nvSpPr>
        <p:spPr bwMode="auto">
          <a:xfrm>
            <a:off x="1248625" y="710591"/>
            <a:ext cx="4579826" cy="351115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4295" tIns="42148" rIns="84295" bIns="42148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/>
          </p:nvPr>
        </p:nvSpPr>
        <p:spPr>
          <a:xfrm>
            <a:off x="708015" y="4446223"/>
            <a:ext cx="5661046" cy="421400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PP-1.</a:t>
            </a:r>
            <a:fld id="{2F3195A7-677B-4130-8143-436203AF17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8126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1a.</a:t>
            </a:r>
            <a:fld id="{B136F8FE-D000-438D-8ACD-1B1CC88B60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115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1a.</a:t>
            </a:r>
            <a:fld id="{947B5083-77F0-4E7D-9C70-DFD6D6B678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8718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57F86-8568-42B3-A191-9A55787C03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327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60D15-A22C-4749-AEB5-89A0C1718C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7310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1a.</a:t>
            </a:r>
            <a:fld id="{C9933EAC-7221-44DF-AE0B-1167FC4CE5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6955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1a.</a:t>
            </a:r>
            <a:fld id="{9CFF2888-3AD6-4142-863B-0D0BF13354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3322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1a.</a:t>
            </a:r>
            <a:fld id="{07B56421-9DBC-4C90-92DD-5E8A8E8A50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8952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1a.</a:t>
            </a:r>
            <a:fld id="{D7B4705A-2D9B-4642-A262-741FEDB319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4130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1a.</a:t>
            </a:r>
            <a:fld id="{BF51A5EE-53AB-4965-9677-EE2F0D7AC5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46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1a.</a:t>
            </a:r>
            <a:fld id="{40577E7C-1952-4126-B01E-A7D86F5860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15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1a.</a:t>
            </a:r>
            <a:fld id="{E11FD452-31DC-444B-BBAC-C7246BCED7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0691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PP-1.</a:t>
            </a:r>
            <a:fld id="{594E3558-A2A0-4676-B308-B34DFD7217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8" r:id="rId1"/>
    <p:sldLayoutId id="2147484339" r:id="rId2"/>
    <p:sldLayoutId id="2147484340" r:id="rId3"/>
    <p:sldLayoutId id="2147484341" r:id="rId4"/>
    <p:sldLayoutId id="2147484342" r:id="rId5"/>
    <p:sldLayoutId id="2147484343" r:id="rId6"/>
    <p:sldLayoutId id="2147484344" r:id="rId7"/>
    <p:sldLayoutId id="2147484345" r:id="rId8"/>
    <p:sldLayoutId id="2147484346" r:id="rId9"/>
    <p:sldLayoutId id="2147484347" r:id="rId10"/>
    <p:sldLayoutId id="2147484348" r:id="rId11"/>
    <p:sldLayoutId id="2147484349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14300" y="613558"/>
            <a:ext cx="89154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buNone/>
            </a:pPr>
            <a:r>
              <a:rPr lang="en-US" sz="4400" b="1" dirty="0"/>
              <a:t>The </a:t>
            </a:r>
            <a:r>
              <a:rPr lang="en-US" sz="4400" b="1" dirty="0" err="1"/>
              <a:t>Suzaku</a:t>
            </a:r>
            <a:r>
              <a:rPr lang="en-US" sz="4400" b="1" dirty="0"/>
              <a:t> Pattern Programming Framework</a:t>
            </a:r>
            <a:endParaRPr lang="en-US" sz="4400" dirty="0"/>
          </a:p>
        </p:txBody>
      </p:sp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1" y="54102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>
              <a:spcBef>
                <a:spcPct val="20000"/>
              </a:spcBef>
              <a:buChar char="•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lnSpc>
                <a:spcPct val="93000"/>
              </a:lnSpc>
              <a:spcBef>
                <a:spcPct val="0"/>
              </a:spcBef>
              <a:buNone/>
            </a:pPr>
            <a:r>
              <a:rPr lang="en-US" sz="1800" b="1" dirty="0"/>
              <a:t>6th NSF/TCPP Workshop on Parallel and Distributed Computing Education (EduPar-16)</a:t>
            </a:r>
          </a:p>
          <a:p>
            <a:pPr algn="ctr">
              <a:lnSpc>
                <a:spcPct val="93000"/>
              </a:lnSpc>
              <a:spcBef>
                <a:spcPct val="0"/>
              </a:spcBef>
              <a:buFontTx/>
              <a:buNone/>
            </a:pPr>
            <a:r>
              <a:rPr lang="en-US" sz="1800" b="1" i="1" dirty="0" smtClean="0"/>
              <a:t>2016 </a:t>
            </a:r>
            <a:r>
              <a:rPr lang="en-US" sz="1800" b="1" i="1" dirty="0"/>
              <a:t>IEEE International Parallel and Distributed Processing </a:t>
            </a:r>
            <a:r>
              <a:rPr lang="en-US" sz="1800" b="1" i="1" dirty="0" smtClean="0"/>
              <a:t>Symposium</a:t>
            </a:r>
            <a:endParaRPr lang="en-US" altLang="en-US" sz="1800" b="1" i="1" dirty="0"/>
          </a:p>
          <a:p>
            <a:pPr algn="ctr">
              <a:lnSpc>
                <a:spcPct val="93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/>
              <a:t>Monday </a:t>
            </a:r>
            <a:r>
              <a:rPr lang="en-US" altLang="en-US" sz="1800" b="1" dirty="0" smtClean="0"/>
              <a:t>May 23rd, 2016</a:t>
            </a:r>
            <a:endParaRPr lang="en-GB" altLang="en-US" sz="1800" b="1" dirty="0">
              <a:solidFill>
                <a:srgbClr val="000000"/>
              </a:solidFill>
            </a:endParaRPr>
          </a:p>
        </p:txBody>
      </p:sp>
      <p:grpSp>
        <p:nvGrpSpPr>
          <p:cNvPr id="13317" name="Group 9"/>
          <p:cNvGrpSpPr>
            <a:grpSpLocks/>
          </p:cNvGrpSpPr>
          <p:nvPr/>
        </p:nvGrpSpPr>
        <p:grpSpPr bwMode="auto">
          <a:xfrm>
            <a:off x="152400" y="2662237"/>
            <a:ext cx="4327524" cy="2366963"/>
            <a:chOff x="4929187" y="2122488"/>
            <a:chExt cx="4770150" cy="2609850"/>
          </a:xfrm>
        </p:grpSpPr>
        <p:sp>
          <p:nvSpPr>
            <p:cNvPr id="13323" name="Text Box 5"/>
            <p:cNvSpPr txBox="1">
              <a:spLocks noChangeArrowheads="1"/>
            </p:cNvSpPr>
            <p:nvPr/>
          </p:nvSpPr>
          <p:spPr bwMode="auto">
            <a:xfrm>
              <a:off x="4929187" y="2122488"/>
              <a:ext cx="4770150" cy="2106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marL="342900" indent="-342900">
                <a:spcBef>
                  <a:spcPct val="20000"/>
                </a:spcBef>
                <a:buChar char="•"/>
                <a:tabLst>
                  <a:tab pos="388938" algn="l"/>
                  <a:tab pos="804863" algn="l"/>
                  <a:tab pos="1219200" algn="l"/>
                  <a:tab pos="1633538" algn="l"/>
                  <a:tab pos="2047875" algn="l"/>
                  <a:tab pos="2463800" algn="l"/>
                  <a:tab pos="2878138" algn="l"/>
                  <a:tab pos="3292475" algn="l"/>
                  <a:tab pos="3706813" algn="l"/>
                  <a:tab pos="4122738" algn="l"/>
                  <a:tab pos="4537075" algn="l"/>
                  <a:tab pos="4951413" algn="l"/>
                  <a:tab pos="5365750" algn="l"/>
                  <a:tab pos="5781675" algn="l"/>
                  <a:tab pos="6196013" algn="l"/>
                  <a:tab pos="6610350" algn="l"/>
                  <a:tab pos="7024688" algn="l"/>
                  <a:tab pos="7439025" algn="l"/>
                  <a:tab pos="7854950" algn="l"/>
                  <a:tab pos="8269288" algn="l"/>
                  <a:tab pos="8683625" algn="l"/>
                </a:tabLst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>
                <a:spcBef>
                  <a:spcPct val="20000"/>
                </a:spcBef>
                <a:buChar char="–"/>
                <a:tabLst>
                  <a:tab pos="388938" algn="l"/>
                  <a:tab pos="804863" algn="l"/>
                  <a:tab pos="1219200" algn="l"/>
                  <a:tab pos="1633538" algn="l"/>
                  <a:tab pos="2047875" algn="l"/>
                  <a:tab pos="2463800" algn="l"/>
                  <a:tab pos="2878138" algn="l"/>
                  <a:tab pos="3292475" algn="l"/>
                  <a:tab pos="3706813" algn="l"/>
                  <a:tab pos="4122738" algn="l"/>
                  <a:tab pos="4537075" algn="l"/>
                  <a:tab pos="4951413" algn="l"/>
                  <a:tab pos="5365750" algn="l"/>
                  <a:tab pos="5781675" algn="l"/>
                  <a:tab pos="6196013" algn="l"/>
                  <a:tab pos="6610350" algn="l"/>
                  <a:tab pos="7024688" algn="l"/>
                  <a:tab pos="7439025" algn="l"/>
                  <a:tab pos="7854950" algn="l"/>
                  <a:tab pos="8269288" algn="l"/>
                  <a:tab pos="8683625" algn="l"/>
                </a:tabLst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tabLst>
                  <a:tab pos="388938" algn="l"/>
                  <a:tab pos="804863" algn="l"/>
                  <a:tab pos="1219200" algn="l"/>
                  <a:tab pos="1633538" algn="l"/>
                  <a:tab pos="2047875" algn="l"/>
                  <a:tab pos="2463800" algn="l"/>
                  <a:tab pos="2878138" algn="l"/>
                  <a:tab pos="3292475" algn="l"/>
                  <a:tab pos="3706813" algn="l"/>
                  <a:tab pos="4122738" algn="l"/>
                  <a:tab pos="4537075" algn="l"/>
                  <a:tab pos="4951413" algn="l"/>
                  <a:tab pos="5365750" algn="l"/>
                  <a:tab pos="5781675" algn="l"/>
                  <a:tab pos="6196013" algn="l"/>
                  <a:tab pos="6610350" algn="l"/>
                  <a:tab pos="7024688" algn="l"/>
                  <a:tab pos="7439025" algn="l"/>
                  <a:tab pos="7854950" algn="l"/>
                  <a:tab pos="8269288" algn="l"/>
                  <a:tab pos="8683625" algn="l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tabLst>
                  <a:tab pos="388938" algn="l"/>
                  <a:tab pos="804863" algn="l"/>
                  <a:tab pos="1219200" algn="l"/>
                  <a:tab pos="1633538" algn="l"/>
                  <a:tab pos="2047875" algn="l"/>
                  <a:tab pos="2463800" algn="l"/>
                  <a:tab pos="2878138" algn="l"/>
                  <a:tab pos="3292475" algn="l"/>
                  <a:tab pos="3706813" algn="l"/>
                  <a:tab pos="4122738" algn="l"/>
                  <a:tab pos="4537075" algn="l"/>
                  <a:tab pos="4951413" algn="l"/>
                  <a:tab pos="5365750" algn="l"/>
                  <a:tab pos="5781675" algn="l"/>
                  <a:tab pos="6196013" algn="l"/>
                  <a:tab pos="6610350" algn="l"/>
                  <a:tab pos="7024688" algn="l"/>
                  <a:tab pos="7439025" algn="l"/>
                  <a:tab pos="7854950" algn="l"/>
                  <a:tab pos="8269288" algn="l"/>
                  <a:tab pos="8683625" algn="l"/>
                </a:tabLs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tabLst>
                  <a:tab pos="388938" algn="l"/>
                  <a:tab pos="804863" algn="l"/>
                  <a:tab pos="1219200" algn="l"/>
                  <a:tab pos="1633538" algn="l"/>
                  <a:tab pos="2047875" algn="l"/>
                  <a:tab pos="2463800" algn="l"/>
                  <a:tab pos="2878138" algn="l"/>
                  <a:tab pos="3292475" algn="l"/>
                  <a:tab pos="3706813" algn="l"/>
                  <a:tab pos="4122738" algn="l"/>
                  <a:tab pos="4537075" algn="l"/>
                  <a:tab pos="4951413" algn="l"/>
                  <a:tab pos="5365750" algn="l"/>
                  <a:tab pos="5781675" algn="l"/>
                  <a:tab pos="6196013" algn="l"/>
                  <a:tab pos="6610350" algn="l"/>
                  <a:tab pos="7024688" algn="l"/>
                  <a:tab pos="7439025" algn="l"/>
                  <a:tab pos="7854950" algn="l"/>
                  <a:tab pos="8269288" algn="l"/>
                  <a:tab pos="8683625" algn="l"/>
                </a:tabLs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388938" algn="l"/>
                  <a:tab pos="804863" algn="l"/>
                  <a:tab pos="1219200" algn="l"/>
                  <a:tab pos="1633538" algn="l"/>
                  <a:tab pos="2047875" algn="l"/>
                  <a:tab pos="2463800" algn="l"/>
                  <a:tab pos="2878138" algn="l"/>
                  <a:tab pos="3292475" algn="l"/>
                  <a:tab pos="3706813" algn="l"/>
                  <a:tab pos="4122738" algn="l"/>
                  <a:tab pos="4537075" algn="l"/>
                  <a:tab pos="4951413" algn="l"/>
                  <a:tab pos="5365750" algn="l"/>
                  <a:tab pos="5781675" algn="l"/>
                  <a:tab pos="6196013" algn="l"/>
                  <a:tab pos="6610350" algn="l"/>
                  <a:tab pos="7024688" algn="l"/>
                  <a:tab pos="7439025" algn="l"/>
                  <a:tab pos="7854950" algn="l"/>
                  <a:tab pos="8269288" algn="l"/>
                  <a:tab pos="8683625" algn="l"/>
                </a:tabLs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388938" algn="l"/>
                  <a:tab pos="804863" algn="l"/>
                  <a:tab pos="1219200" algn="l"/>
                  <a:tab pos="1633538" algn="l"/>
                  <a:tab pos="2047875" algn="l"/>
                  <a:tab pos="2463800" algn="l"/>
                  <a:tab pos="2878138" algn="l"/>
                  <a:tab pos="3292475" algn="l"/>
                  <a:tab pos="3706813" algn="l"/>
                  <a:tab pos="4122738" algn="l"/>
                  <a:tab pos="4537075" algn="l"/>
                  <a:tab pos="4951413" algn="l"/>
                  <a:tab pos="5365750" algn="l"/>
                  <a:tab pos="5781675" algn="l"/>
                  <a:tab pos="6196013" algn="l"/>
                  <a:tab pos="6610350" algn="l"/>
                  <a:tab pos="7024688" algn="l"/>
                  <a:tab pos="7439025" algn="l"/>
                  <a:tab pos="7854950" algn="l"/>
                  <a:tab pos="8269288" algn="l"/>
                  <a:tab pos="8683625" algn="l"/>
                </a:tabLs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388938" algn="l"/>
                  <a:tab pos="804863" algn="l"/>
                  <a:tab pos="1219200" algn="l"/>
                  <a:tab pos="1633538" algn="l"/>
                  <a:tab pos="2047875" algn="l"/>
                  <a:tab pos="2463800" algn="l"/>
                  <a:tab pos="2878138" algn="l"/>
                  <a:tab pos="3292475" algn="l"/>
                  <a:tab pos="3706813" algn="l"/>
                  <a:tab pos="4122738" algn="l"/>
                  <a:tab pos="4537075" algn="l"/>
                  <a:tab pos="4951413" algn="l"/>
                  <a:tab pos="5365750" algn="l"/>
                  <a:tab pos="5781675" algn="l"/>
                  <a:tab pos="6196013" algn="l"/>
                  <a:tab pos="6610350" algn="l"/>
                  <a:tab pos="7024688" algn="l"/>
                  <a:tab pos="7439025" algn="l"/>
                  <a:tab pos="7854950" algn="l"/>
                  <a:tab pos="8269288" algn="l"/>
                  <a:tab pos="8683625" algn="l"/>
                </a:tabLs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388938" algn="l"/>
                  <a:tab pos="804863" algn="l"/>
                  <a:tab pos="1219200" algn="l"/>
                  <a:tab pos="1633538" algn="l"/>
                  <a:tab pos="2047875" algn="l"/>
                  <a:tab pos="2463800" algn="l"/>
                  <a:tab pos="2878138" algn="l"/>
                  <a:tab pos="3292475" algn="l"/>
                  <a:tab pos="3706813" algn="l"/>
                  <a:tab pos="4122738" algn="l"/>
                  <a:tab pos="4537075" algn="l"/>
                  <a:tab pos="4951413" algn="l"/>
                  <a:tab pos="5365750" algn="l"/>
                  <a:tab pos="5781675" algn="l"/>
                  <a:tab pos="6196013" algn="l"/>
                  <a:tab pos="6610350" algn="l"/>
                  <a:tab pos="7024688" algn="l"/>
                  <a:tab pos="7439025" algn="l"/>
                  <a:tab pos="7854950" algn="l"/>
                  <a:tab pos="8269288" algn="l"/>
                  <a:tab pos="8683625" algn="l"/>
                </a:tabLs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lvl="1" algn="ctr">
                <a:lnSpc>
                  <a:spcPct val="93000"/>
                </a:lnSpc>
                <a:spcBef>
                  <a:spcPct val="0"/>
                </a:spcBef>
                <a:buFontTx/>
                <a:buNone/>
                <a:tabLst/>
              </a:pPr>
              <a:r>
                <a:rPr lang="en-GB" altLang="en-US" sz="3200" dirty="0" err="1">
                  <a:solidFill>
                    <a:srgbClr val="000000"/>
                  </a:solidFill>
                </a:rPr>
                <a:t>Dr.</a:t>
              </a:r>
              <a:r>
                <a:rPr lang="en-GB" altLang="en-US" sz="3200" dirty="0">
                  <a:solidFill>
                    <a:srgbClr val="000000"/>
                  </a:solidFill>
                </a:rPr>
                <a:t> Barry Wilkinson</a:t>
              </a:r>
            </a:p>
            <a:p>
              <a:pPr marL="0" lvl="1" algn="ctr">
                <a:lnSpc>
                  <a:spcPct val="93000"/>
                </a:lnSpc>
                <a:spcBef>
                  <a:spcPct val="0"/>
                </a:spcBef>
                <a:buFontTx/>
                <a:buNone/>
                <a:tabLst/>
              </a:pPr>
              <a:r>
                <a:rPr lang="en-GB" altLang="en-US" sz="2400" dirty="0">
                  <a:solidFill>
                    <a:srgbClr val="000000"/>
                  </a:solidFill>
                </a:rPr>
                <a:t>University of North Carolina Charlotte</a:t>
              </a:r>
            </a:p>
          </p:txBody>
        </p:sp>
        <p:pic>
          <p:nvPicPr>
            <p:cNvPr id="13324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28299" y="3856038"/>
              <a:ext cx="3971925" cy="876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13318" name="Group 8"/>
          <p:cNvGrpSpPr>
            <a:grpSpLocks/>
          </p:cNvGrpSpPr>
          <p:nvPr/>
        </p:nvGrpSpPr>
        <p:grpSpPr bwMode="auto">
          <a:xfrm>
            <a:off x="4659313" y="2662237"/>
            <a:ext cx="4175125" cy="2371554"/>
            <a:chOff x="222250" y="2122488"/>
            <a:chExt cx="4602162" cy="2615075"/>
          </a:xfrm>
        </p:grpSpPr>
        <p:sp>
          <p:nvSpPr>
            <p:cNvPr id="13321" name="Text Box 4"/>
            <p:cNvSpPr txBox="1">
              <a:spLocks noChangeArrowheads="1"/>
            </p:cNvSpPr>
            <p:nvPr/>
          </p:nvSpPr>
          <p:spPr bwMode="auto">
            <a:xfrm>
              <a:off x="222250" y="2122488"/>
              <a:ext cx="4602162" cy="2106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marL="342900" indent="-342900">
                <a:spcBef>
                  <a:spcPct val="20000"/>
                </a:spcBef>
                <a:buChar char="•"/>
                <a:tabLst>
                  <a:tab pos="193675" algn="l"/>
                  <a:tab pos="509588" algn="l"/>
                  <a:tab pos="923925" algn="l"/>
                  <a:tab pos="1338263" algn="l"/>
                  <a:tab pos="1752600" algn="l"/>
                  <a:tab pos="2168525" algn="l"/>
                  <a:tab pos="2582863" algn="l"/>
                  <a:tab pos="2997200" algn="l"/>
                  <a:tab pos="3411538" algn="l"/>
                  <a:tab pos="3827463" algn="l"/>
                  <a:tab pos="4241800" algn="l"/>
                  <a:tab pos="4656138" algn="l"/>
                  <a:tab pos="5070475" algn="l"/>
                  <a:tab pos="5486400" algn="l"/>
                  <a:tab pos="5900738" algn="l"/>
                  <a:tab pos="6315075" algn="l"/>
                  <a:tab pos="6729413" algn="l"/>
                  <a:tab pos="7145338" algn="l"/>
                  <a:tab pos="7559675" algn="l"/>
                  <a:tab pos="7974013" algn="l"/>
                  <a:tab pos="8388350" algn="l"/>
                </a:tabLst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193675">
                <a:spcBef>
                  <a:spcPct val="20000"/>
                </a:spcBef>
                <a:buChar char="–"/>
                <a:tabLst>
                  <a:tab pos="193675" algn="l"/>
                  <a:tab pos="509588" algn="l"/>
                  <a:tab pos="923925" algn="l"/>
                  <a:tab pos="1338263" algn="l"/>
                  <a:tab pos="1752600" algn="l"/>
                  <a:tab pos="2168525" algn="l"/>
                  <a:tab pos="2582863" algn="l"/>
                  <a:tab pos="2997200" algn="l"/>
                  <a:tab pos="3411538" algn="l"/>
                  <a:tab pos="3827463" algn="l"/>
                  <a:tab pos="4241800" algn="l"/>
                  <a:tab pos="4656138" algn="l"/>
                  <a:tab pos="5070475" algn="l"/>
                  <a:tab pos="5486400" algn="l"/>
                  <a:tab pos="5900738" algn="l"/>
                  <a:tab pos="6315075" algn="l"/>
                  <a:tab pos="6729413" algn="l"/>
                  <a:tab pos="7145338" algn="l"/>
                  <a:tab pos="7559675" algn="l"/>
                  <a:tab pos="7974013" algn="l"/>
                  <a:tab pos="8388350" algn="l"/>
                </a:tabLst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tabLst>
                  <a:tab pos="193675" algn="l"/>
                  <a:tab pos="509588" algn="l"/>
                  <a:tab pos="923925" algn="l"/>
                  <a:tab pos="1338263" algn="l"/>
                  <a:tab pos="1752600" algn="l"/>
                  <a:tab pos="2168525" algn="l"/>
                  <a:tab pos="2582863" algn="l"/>
                  <a:tab pos="2997200" algn="l"/>
                  <a:tab pos="3411538" algn="l"/>
                  <a:tab pos="3827463" algn="l"/>
                  <a:tab pos="4241800" algn="l"/>
                  <a:tab pos="4656138" algn="l"/>
                  <a:tab pos="5070475" algn="l"/>
                  <a:tab pos="5486400" algn="l"/>
                  <a:tab pos="5900738" algn="l"/>
                  <a:tab pos="6315075" algn="l"/>
                  <a:tab pos="6729413" algn="l"/>
                  <a:tab pos="7145338" algn="l"/>
                  <a:tab pos="7559675" algn="l"/>
                  <a:tab pos="7974013" algn="l"/>
                  <a:tab pos="8388350" algn="l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tabLst>
                  <a:tab pos="193675" algn="l"/>
                  <a:tab pos="509588" algn="l"/>
                  <a:tab pos="923925" algn="l"/>
                  <a:tab pos="1338263" algn="l"/>
                  <a:tab pos="1752600" algn="l"/>
                  <a:tab pos="2168525" algn="l"/>
                  <a:tab pos="2582863" algn="l"/>
                  <a:tab pos="2997200" algn="l"/>
                  <a:tab pos="3411538" algn="l"/>
                  <a:tab pos="3827463" algn="l"/>
                  <a:tab pos="4241800" algn="l"/>
                  <a:tab pos="4656138" algn="l"/>
                  <a:tab pos="5070475" algn="l"/>
                  <a:tab pos="5486400" algn="l"/>
                  <a:tab pos="5900738" algn="l"/>
                  <a:tab pos="6315075" algn="l"/>
                  <a:tab pos="6729413" algn="l"/>
                  <a:tab pos="7145338" algn="l"/>
                  <a:tab pos="7559675" algn="l"/>
                  <a:tab pos="7974013" algn="l"/>
                  <a:tab pos="8388350" algn="l"/>
                </a:tabLs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tabLst>
                  <a:tab pos="193675" algn="l"/>
                  <a:tab pos="509588" algn="l"/>
                  <a:tab pos="923925" algn="l"/>
                  <a:tab pos="1338263" algn="l"/>
                  <a:tab pos="1752600" algn="l"/>
                  <a:tab pos="2168525" algn="l"/>
                  <a:tab pos="2582863" algn="l"/>
                  <a:tab pos="2997200" algn="l"/>
                  <a:tab pos="3411538" algn="l"/>
                  <a:tab pos="3827463" algn="l"/>
                  <a:tab pos="4241800" algn="l"/>
                  <a:tab pos="4656138" algn="l"/>
                  <a:tab pos="5070475" algn="l"/>
                  <a:tab pos="5486400" algn="l"/>
                  <a:tab pos="5900738" algn="l"/>
                  <a:tab pos="6315075" algn="l"/>
                  <a:tab pos="6729413" algn="l"/>
                  <a:tab pos="7145338" algn="l"/>
                  <a:tab pos="7559675" algn="l"/>
                  <a:tab pos="7974013" algn="l"/>
                  <a:tab pos="8388350" algn="l"/>
                </a:tabLs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193675" algn="l"/>
                  <a:tab pos="509588" algn="l"/>
                  <a:tab pos="923925" algn="l"/>
                  <a:tab pos="1338263" algn="l"/>
                  <a:tab pos="1752600" algn="l"/>
                  <a:tab pos="2168525" algn="l"/>
                  <a:tab pos="2582863" algn="l"/>
                  <a:tab pos="2997200" algn="l"/>
                  <a:tab pos="3411538" algn="l"/>
                  <a:tab pos="3827463" algn="l"/>
                  <a:tab pos="4241800" algn="l"/>
                  <a:tab pos="4656138" algn="l"/>
                  <a:tab pos="5070475" algn="l"/>
                  <a:tab pos="5486400" algn="l"/>
                  <a:tab pos="5900738" algn="l"/>
                  <a:tab pos="6315075" algn="l"/>
                  <a:tab pos="6729413" algn="l"/>
                  <a:tab pos="7145338" algn="l"/>
                  <a:tab pos="7559675" algn="l"/>
                  <a:tab pos="7974013" algn="l"/>
                  <a:tab pos="8388350" algn="l"/>
                </a:tabLs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193675" algn="l"/>
                  <a:tab pos="509588" algn="l"/>
                  <a:tab pos="923925" algn="l"/>
                  <a:tab pos="1338263" algn="l"/>
                  <a:tab pos="1752600" algn="l"/>
                  <a:tab pos="2168525" algn="l"/>
                  <a:tab pos="2582863" algn="l"/>
                  <a:tab pos="2997200" algn="l"/>
                  <a:tab pos="3411538" algn="l"/>
                  <a:tab pos="3827463" algn="l"/>
                  <a:tab pos="4241800" algn="l"/>
                  <a:tab pos="4656138" algn="l"/>
                  <a:tab pos="5070475" algn="l"/>
                  <a:tab pos="5486400" algn="l"/>
                  <a:tab pos="5900738" algn="l"/>
                  <a:tab pos="6315075" algn="l"/>
                  <a:tab pos="6729413" algn="l"/>
                  <a:tab pos="7145338" algn="l"/>
                  <a:tab pos="7559675" algn="l"/>
                  <a:tab pos="7974013" algn="l"/>
                  <a:tab pos="8388350" algn="l"/>
                </a:tabLs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193675" algn="l"/>
                  <a:tab pos="509588" algn="l"/>
                  <a:tab pos="923925" algn="l"/>
                  <a:tab pos="1338263" algn="l"/>
                  <a:tab pos="1752600" algn="l"/>
                  <a:tab pos="2168525" algn="l"/>
                  <a:tab pos="2582863" algn="l"/>
                  <a:tab pos="2997200" algn="l"/>
                  <a:tab pos="3411538" algn="l"/>
                  <a:tab pos="3827463" algn="l"/>
                  <a:tab pos="4241800" algn="l"/>
                  <a:tab pos="4656138" algn="l"/>
                  <a:tab pos="5070475" algn="l"/>
                  <a:tab pos="5486400" algn="l"/>
                  <a:tab pos="5900738" algn="l"/>
                  <a:tab pos="6315075" algn="l"/>
                  <a:tab pos="6729413" algn="l"/>
                  <a:tab pos="7145338" algn="l"/>
                  <a:tab pos="7559675" algn="l"/>
                  <a:tab pos="7974013" algn="l"/>
                  <a:tab pos="8388350" algn="l"/>
                </a:tabLs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193675" algn="l"/>
                  <a:tab pos="509588" algn="l"/>
                  <a:tab pos="923925" algn="l"/>
                  <a:tab pos="1338263" algn="l"/>
                  <a:tab pos="1752600" algn="l"/>
                  <a:tab pos="2168525" algn="l"/>
                  <a:tab pos="2582863" algn="l"/>
                  <a:tab pos="2997200" algn="l"/>
                  <a:tab pos="3411538" algn="l"/>
                  <a:tab pos="3827463" algn="l"/>
                  <a:tab pos="4241800" algn="l"/>
                  <a:tab pos="4656138" algn="l"/>
                  <a:tab pos="5070475" algn="l"/>
                  <a:tab pos="5486400" algn="l"/>
                  <a:tab pos="5900738" algn="l"/>
                  <a:tab pos="6315075" algn="l"/>
                  <a:tab pos="6729413" algn="l"/>
                  <a:tab pos="7145338" algn="l"/>
                  <a:tab pos="7559675" algn="l"/>
                  <a:tab pos="7974013" algn="l"/>
                  <a:tab pos="8388350" algn="l"/>
                </a:tabLs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lvl="1" algn="ctr">
                <a:lnSpc>
                  <a:spcPct val="93000"/>
                </a:lnSpc>
                <a:spcBef>
                  <a:spcPct val="0"/>
                </a:spcBef>
                <a:buFontTx/>
                <a:buNone/>
                <a:tabLst/>
              </a:pPr>
              <a:r>
                <a:rPr lang="en-GB" altLang="en-US" sz="3200" dirty="0" err="1">
                  <a:solidFill>
                    <a:srgbClr val="000000"/>
                  </a:solidFill>
                </a:rPr>
                <a:t>Dr.</a:t>
              </a:r>
              <a:r>
                <a:rPr lang="en-GB" altLang="en-US" sz="3200" dirty="0">
                  <a:solidFill>
                    <a:srgbClr val="000000"/>
                  </a:solidFill>
                </a:rPr>
                <a:t> Clayton </a:t>
              </a:r>
              <a:r>
                <a:rPr lang="en-GB" altLang="en-US" sz="3200" dirty="0" err="1">
                  <a:solidFill>
                    <a:srgbClr val="000000"/>
                  </a:solidFill>
                </a:rPr>
                <a:t>Ferner</a:t>
              </a:r>
              <a:endParaRPr lang="en-GB" altLang="en-US" sz="3200" dirty="0">
                <a:solidFill>
                  <a:srgbClr val="000000"/>
                </a:solidFill>
              </a:endParaRPr>
            </a:p>
            <a:p>
              <a:pPr marL="0" lvl="1" algn="ctr">
                <a:lnSpc>
                  <a:spcPct val="93000"/>
                </a:lnSpc>
                <a:spcBef>
                  <a:spcPct val="0"/>
                </a:spcBef>
                <a:buFontTx/>
                <a:buNone/>
                <a:tabLst/>
              </a:pPr>
              <a:r>
                <a:rPr lang="en-GB" altLang="en-US" sz="2400" dirty="0">
                  <a:solidFill>
                    <a:srgbClr val="000000"/>
                  </a:solidFill>
                </a:rPr>
                <a:t>University of North Carolina Wilmington</a:t>
              </a:r>
            </a:p>
          </p:txBody>
        </p:sp>
        <p:pic>
          <p:nvPicPr>
            <p:cNvPr id="13322" name="Picture 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0380" y="3939051"/>
              <a:ext cx="1485900" cy="798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sp>
        <p:nvSpPr>
          <p:cNvPr id="13319" name="Rectangle 3"/>
          <p:cNvSpPr>
            <a:spLocks noChangeArrowheads="1"/>
          </p:cNvSpPr>
          <p:nvPr/>
        </p:nvSpPr>
        <p:spPr bwMode="auto">
          <a:xfrm>
            <a:off x="954087" y="6670676"/>
            <a:ext cx="705167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2452" rIns="81639" bIns="42452"/>
          <a:lstStyle>
            <a:lvl1pPr>
              <a:spcBef>
                <a:spcPct val="20000"/>
              </a:spcBef>
              <a:buChar char="•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900" dirty="0">
                <a:solidFill>
                  <a:srgbClr val="000000"/>
                </a:solidFill>
              </a:rPr>
              <a:t>© </a:t>
            </a:r>
            <a:r>
              <a:rPr lang="en-GB" altLang="en-US" sz="900" dirty="0" smtClean="0">
                <a:solidFill>
                  <a:srgbClr val="000000"/>
                </a:solidFill>
              </a:rPr>
              <a:t>2016  </a:t>
            </a:r>
            <a:r>
              <a:rPr lang="en-GB" altLang="en-US" sz="900" dirty="0">
                <a:solidFill>
                  <a:srgbClr val="000000"/>
                </a:solidFill>
              </a:rPr>
              <a:t>B. Wilkinson/Clayton </a:t>
            </a:r>
            <a:r>
              <a:rPr lang="en-GB" altLang="en-US" sz="900" dirty="0" err="1">
                <a:solidFill>
                  <a:srgbClr val="000000"/>
                </a:solidFill>
              </a:rPr>
              <a:t>Ferner</a:t>
            </a:r>
            <a:r>
              <a:rPr lang="en-GB" altLang="en-US" sz="900" dirty="0">
                <a:solidFill>
                  <a:srgbClr val="000000"/>
                </a:solidFill>
              </a:rPr>
              <a:t>    </a:t>
            </a:r>
            <a:r>
              <a:rPr lang="en-GB" altLang="en-US" sz="900" dirty="0" smtClean="0">
                <a:solidFill>
                  <a:srgbClr val="000000"/>
                </a:solidFill>
              </a:rPr>
              <a:t>Modification date </a:t>
            </a:r>
            <a:r>
              <a:rPr lang="en-GB" altLang="en-US" sz="900" dirty="0" smtClean="0">
                <a:solidFill>
                  <a:srgbClr val="FF0000"/>
                </a:solidFill>
              </a:rPr>
              <a:t>May 12, 2016</a:t>
            </a:r>
            <a:endParaRPr lang="en-GB" altLang="en-US" sz="9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en-US" sz="11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-152400"/>
            <a:ext cx="7772400" cy="1143000"/>
          </a:xfrm>
        </p:spPr>
        <p:txBody>
          <a:bodyPr/>
          <a:lstStyle/>
          <a:p>
            <a:r>
              <a:rPr lang="en-US" sz="3600" b="1" dirty="0" err="1" smtClean="0"/>
              <a:t>Workpool</a:t>
            </a:r>
            <a:r>
              <a:rPr lang="en-US" sz="3600" b="1" dirty="0" smtClean="0"/>
              <a:t> Version 2</a:t>
            </a:r>
            <a:endParaRPr lang="en-US" sz="36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629400"/>
            <a:ext cx="1905000" cy="457200"/>
          </a:xfrm>
        </p:spPr>
        <p:txBody>
          <a:bodyPr/>
          <a:lstStyle/>
          <a:p>
            <a:pPr>
              <a:defRPr/>
            </a:pPr>
            <a:fld id="{9CFF2888-3AD6-4142-863B-0D0BF1335444}" type="slidenum">
              <a:rPr lang="en-US" altLang="en-US" sz="1000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" y="937147"/>
            <a:ext cx="89154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Task data and results can be multiple items of different sizes and types.</a:t>
            </a:r>
          </a:p>
          <a:p>
            <a:endParaRPr lang="en-US" sz="2800" dirty="0"/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SZ_put</a:t>
            </a:r>
            <a:r>
              <a:rPr lang="en-US" sz="2800" b="1" dirty="0" smtClean="0">
                <a:solidFill>
                  <a:srgbClr val="FF0000"/>
                </a:solidFill>
              </a:rPr>
              <a:t>()</a:t>
            </a:r>
            <a:r>
              <a:rPr lang="en-US" sz="2800" b="1" dirty="0" smtClean="0"/>
              <a:t> </a:t>
            </a:r>
            <a:r>
              <a:rPr lang="en-US" sz="2800" dirty="0" smtClean="0"/>
              <a:t>to pack </a:t>
            </a:r>
            <a:r>
              <a:rPr lang="en-US" sz="2800" dirty="0"/>
              <a:t>data into tasks and </a:t>
            </a:r>
            <a:r>
              <a:rPr lang="en-US" sz="2800" dirty="0" smtClean="0"/>
              <a:t>results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SZ_get</a:t>
            </a:r>
            <a:r>
              <a:rPr lang="en-US" sz="2800" b="1" dirty="0" smtClean="0">
                <a:solidFill>
                  <a:srgbClr val="FF0000"/>
                </a:solidFill>
              </a:rPr>
              <a:t>() </a:t>
            </a:r>
            <a:r>
              <a:rPr lang="en-US" sz="2800" dirty="0" smtClean="0"/>
              <a:t>to </a:t>
            </a:r>
            <a:r>
              <a:rPr lang="en-US" sz="2800" dirty="0"/>
              <a:t>retrieve the </a:t>
            </a:r>
            <a:r>
              <a:rPr lang="en-US" sz="2800" dirty="0" smtClean="0"/>
              <a:t>data.</a:t>
            </a:r>
          </a:p>
          <a:p>
            <a:endParaRPr lang="en-US" sz="2800" dirty="0"/>
          </a:p>
          <a:p>
            <a:pPr marL="228600" lvl="1" indent="-228600">
              <a:buFont typeface="Arial" panose="020B0604020202020204" pitchFamily="34" charset="0"/>
              <a:buChar char="•"/>
            </a:pPr>
            <a:r>
              <a:rPr lang="en-US" sz="2800" b="1" dirty="0" smtClean="0"/>
              <a:t>Size</a:t>
            </a:r>
            <a:r>
              <a:rPr lang="en-US" sz="2800" dirty="0" smtClean="0"/>
              <a:t> - does not need to be specified.</a:t>
            </a:r>
          </a:p>
          <a:p>
            <a:pPr marL="228600" lvl="1" indent="-228600">
              <a:buFont typeface="Arial" panose="020B0604020202020204" pitchFamily="34" charset="0"/>
              <a:buChar char="•"/>
            </a:pPr>
            <a:r>
              <a:rPr lang="en-US" sz="2800" b="1" dirty="0"/>
              <a:t>T</a:t>
            </a:r>
            <a:r>
              <a:rPr lang="en-US" sz="2800" b="1" dirty="0" smtClean="0"/>
              <a:t>ype</a:t>
            </a:r>
            <a:r>
              <a:rPr lang="en-US" sz="2800" dirty="0" smtClean="0"/>
              <a:t> </a:t>
            </a:r>
            <a:r>
              <a:rPr lang="en-US" sz="2800" dirty="0"/>
              <a:t>- does not need to be </a:t>
            </a:r>
            <a:r>
              <a:rPr lang="en-US" sz="2800" dirty="0" smtClean="0"/>
              <a:t>specified.</a:t>
            </a:r>
          </a:p>
          <a:p>
            <a:pPr marL="1377950" lvl="1"/>
            <a:r>
              <a:rPr lang="en-US" dirty="0" smtClean="0"/>
              <a:t>Allowed: char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, double,1-D arrays of chars, </a:t>
            </a:r>
            <a:r>
              <a:rPr lang="en-US" dirty="0" err="1"/>
              <a:t>ints</a:t>
            </a:r>
            <a:r>
              <a:rPr lang="en-US" dirty="0"/>
              <a:t>, &amp; doubles, &amp; multi-dimensional arrays of doubles. </a:t>
            </a:r>
            <a:endParaRPr lang="en-US" dirty="0" smtClean="0"/>
          </a:p>
          <a:p>
            <a:endParaRPr lang="en-US" sz="2800" dirty="0"/>
          </a:p>
          <a:p>
            <a:r>
              <a:rPr lang="en-US" sz="2800" dirty="0" smtClean="0"/>
              <a:t>Modeled on our earlier Java-based Seeds pattern programming framework but using MPI pack/unpack mechanism internally.</a:t>
            </a:r>
          </a:p>
        </p:txBody>
      </p:sp>
    </p:spTree>
    <p:extLst>
      <p:ext uri="{BB962C8B-B14F-4D97-AF65-F5344CB8AC3E}">
        <p14:creationId xmlns:p14="http://schemas.microsoft.com/office/powerpoint/2010/main" val="13618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629400"/>
            <a:ext cx="1905000" cy="457200"/>
          </a:xfrm>
        </p:spPr>
        <p:txBody>
          <a:bodyPr/>
          <a:lstStyle/>
          <a:p>
            <a:pPr>
              <a:defRPr/>
            </a:pPr>
            <a:fld id="{BF51A5EE-53AB-4965-9677-EE2F0D7AC5DD}" type="slidenum">
              <a:rPr lang="en-US" altLang="en-US" sz="1000" smtClean="0"/>
              <a:pPr>
                <a:defRPr/>
              </a:pPr>
              <a:t>11</a:t>
            </a:fld>
            <a:endParaRPr lang="en-US" altLang="en-US" sz="1000" dirty="0"/>
          </a:p>
        </p:txBody>
      </p:sp>
      <p:sp>
        <p:nvSpPr>
          <p:cNvPr id="3" name="Rectangle 2"/>
          <p:cNvSpPr/>
          <p:nvPr/>
        </p:nvSpPr>
        <p:spPr>
          <a:xfrm>
            <a:off x="195007" y="193893"/>
            <a:ext cx="474846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void </a:t>
            </a:r>
            <a:r>
              <a:rPr lang="en-US" sz="1600" b="1" dirty="0" err="1">
                <a:solidFill>
                  <a:srgbClr val="0000FF"/>
                </a:solidFill>
              </a:rPr>
              <a:t>init</a:t>
            </a:r>
            <a:r>
              <a:rPr lang="en-US" sz="1600" b="1" dirty="0">
                <a:solidFill>
                  <a:srgbClr val="0000FF"/>
                </a:solidFill>
              </a:rPr>
              <a:t>(</a:t>
            </a:r>
            <a:r>
              <a:rPr lang="en-US" sz="1600" b="1" dirty="0" err="1">
                <a:solidFill>
                  <a:srgbClr val="0000FF"/>
                </a:solidFill>
              </a:rPr>
              <a:t>int</a:t>
            </a:r>
            <a:r>
              <a:rPr lang="en-US" sz="1600" b="1" dirty="0">
                <a:solidFill>
                  <a:srgbClr val="0000FF"/>
                </a:solidFill>
              </a:rPr>
              <a:t> *tasks) {  // sets </a:t>
            </a:r>
            <a:r>
              <a:rPr lang="en-US" sz="1600" b="1" dirty="0" smtClean="0">
                <a:solidFill>
                  <a:srgbClr val="0000FF"/>
                </a:solidFill>
              </a:rPr>
              <a:t># </a:t>
            </a:r>
            <a:r>
              <a:rPr lang="en-US" sz="1600" b="1" dirty="0">
                <a:solidFill>
                  <a:srgbClr val="0000FF"/>
                </a:solidFill>
              </a:rPr>
              <a:t>of tasks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</a:rPr>
              <a:t>*</a:t>
            </a:r>
            <a:r>
              <a:rPr lang="en-US" sz="1600" b="1" dirty="0">
                <a:solidFill>
                  <a:srgbClr val="0000FF"/>
                </a:solidFill>
              </a:rPr>
              <a:t>tasks = 4;			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 smtClean="0">
                <a:solidFill>
                  <a:srgbClr val="0000FF"/>
                </a:solidFill>
              </a:rPr>
              <a:t>}</a:t>
            </a:r>
            <a:endParaRPr lang="en-US" sz="1600" b="1" dirty="0">
              <a:solidFill>
                <a:srgbClr val="0000FF"/>
              </a:solidFill>
            </a:endParaRP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void diffuse(</a:t>
            </a:r>
            <a:r>
              <a:rPr lang="en-US" sz="1600" b="1" dirty="0" err="1">
                <a:solidFill>
                  <a:srgbClr val="0000FF"/>
                </a:solidFill>
              </a:rPr>
              <a:t>int</a:t>
            </a:r>
            <a:r>
              <a:rPr lang="en-US" sz="1600" b="1" dirty="0">
                <a:solidFill>
                  <a:srgbClr val="0000FF"/>
                </a:solidFill>
              </a:rPr>
              <a:t> </a:t>
            </a:r>
            <a:r>
              <a:rPr lang="en-US" sz="1600" b="1" dirty="0" err="1">
                <a:solidFill>
                  <a:srgbClr val="0000FF"/>
                </a:solidFill>
              </a:rPr>
              <a:t>taskID</a:t>
            </a:r>
            <a:r>
              <a:rPr lang="en-US" sz="1600" b="1" dirty="0">
                <a:solidFill>
                  <a:srgbClr val="0000FF"/>
                </a:solidFill>
              </a:rPr>
              <a:t>) {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char w[] = "Hello World";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err="1">
                <a:solidFill>
                  <a:srgbClr val="0000FF"/>
                </a:solidFill>
              </a:rPr>
              <a:t>int</a:t>
            </a:r>
            <a:r>
              <a:rPr lang="en-US" sz="1600" b="1" dirty="0">
                <a:solidFill>
                  <a:srgbClr val="0000FF"/>
                </a:solidFill>
              </a:rPr>
              <a:t> x; 		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double y = 5678, z[2][3];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…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err="1">
                <a:solidFill>
                  <a:srgbClr val="FF0000"/>
                </a:solidFill>
              </a:rPr>
              <a:t>SZ_Put</a:t>
            </a:r>
            <a:r>
              <a:rPr lang="en-US" sz="1600" b="1" dirty="0">
                <a:solidFill>
                  <a:srgbClr val="FF0000"/>
                </a:solidFill>
              </a:rPr>
              <a:t>("</a:t>
            </a:r>
            <a:r>
              <a:rPr lang="en-US" sz="1600" b="1" dirty="0" err="1">
                <a:solidFill>
                  <a:srgbClr val="FF0000"/>
                </a:solidFill>
              </a:rPr>
              <a:t>w",w</a:t>
            </a:r>
            <a:r>
              <a:rPr lang="en-US" sz="1600" b="1" dirty="0">
                <a:solidFill>
                  <a:srgbClr val="FF0000"/>
                </a:solidFill>
              </a:rPr>
              <a:t>);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 err="1">
                <a:solidFill>
                  <a:srgbClr val="FF0000"/>
                </a:solidFill>
              </a:rPr>
              <a:t>SZ_Put</a:t>
            </a:r>
            <a:r>
              <a:rPr lang="en-US" sz="1600" b="1" dirty="0">
                <a:solidFill>
                  <a:srgbClr val="FF0000"/>
                </a:solidFill>
              </a:rPr>
              <a:t>("</a:t>
            </a:r>
            <a:r>
              <a:rPr lang="en-US" sz="1600" b="1" dirty="0" err="1">
                <a:solidFill>
                  <a:srgbClr val="FF0000"/>
                </a:solidFill>
              </a:rPr>
              <a:t>x",&amp;x</a:t>
            </a:r>
            <a:r>
              <a:rPr lang="en-US" sz="1600" b="1" dirty="0">
                <a:solidFill>
                  <a:srgbClr val="FF0000"/>
                </a:solidFill>
              </a:rPr>
              <a:t>);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 err="1">
                <a:solidFill>
                  <a:srgbClr val="FF0000"/>
                </a:solidFill>
              </a:rPr>
              <a:t>SZ_Put</a:t>
            </a:r>
            <a:r>
              <a:rPr lang="en-US" sz="1600" b="1" dirty="0">
                <a:solidFill>
                  <a:srgbClr val="FF0000"/>
                </a:solidFill>
              </a:rPr>
              <a:t>("</a:t>
            </a:r>
            <a:r>
              <a:rPr lang="en-US" sz="1600" b="1" dirty="0" err="1">
                <a:solidFill>
                  <a:srgbClr val="FF0000"/>
                </a:solidFill>
              </a:rPr>
              <a:t>y",&amp;y</a:t>
            </a:r>
            <a:r>
              <a:rPr lang="en-US" sz="1600" b="1" dirty="0">
                <a:solidFill>
                  <a:srgbClr val="FF0000"/>
                </a:solidFill>
              </a:rPr>
              <a:t>);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 err="1">
                <a:solidFill>
                  <a:srgbClr val="FF0000"/>
                </a:solidFill>
              </a:rPr>
              <a:t>SZ_Put</a:t>
            </a:r>
            <a:r>
              <a:rPr lang="en-US" sz="1600" b="1" dirty="0">
                <a:solidFill>
                  <a:srgbClr val="FF0000"/>
                </a:solidFill>
              </a:rPr>
              <a:t>("</a:t>
            </a:r>
            <a:r>
              <a:rPr lang="en-US" sz="1600" b="1" dirty="0" err="1">
                <a:solidFill>
                  <a:srgbClr val="FF0000"/>
                </a:solidFill>
              </a:rPr>
              <a:t>z",z</a:t>
            </a:r>
            <a:r>
              <a:rPr lang="en-US" sz="1600" b="1" dirty="0" smtClean="0">
                <a:solidFill>
                  <a:srgbClr val="FF0000"/>
                </a:solidFill>
              </a:rPr>
              <a:t>);</a:t>
            </a:r>
            <a:endParaRPr lang="en-US" sz="1600" b="1" dirty="0">
              <a:solidFill>
                <a:srgbClr val="0000FF"/>
              </a:solidFill>
            </a:endParaRP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}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void compute(</a:t>
            </a:r>
            <a:r>
              <a:rPr lang="en-US" sz="1600" b="1" dirty="0" err="1">
                <a:solidFill>
                  <a:srgbClr val="0000FF"/>
                </a:solidFill>
              </a:rPr>
              <a:t>int</a:t>
            </a:r>
            <a:r>
              <a:rPr lang="en-US" sz="1600" b="1" dirty="0">
                <a:solidFill>
                  <a:srgbClr val="0000FF"/>
                </a:solidFill>
              </a:rPr>
              <a:t> </a:t>
            </a:r>
            <a:r>
              <a:rPr lang="en-US" sz="1600" b="1" dirty="0" err="1">
                <a:solidFill>
                  <a:srgbClr val="0000FF"/>
                </a:solidFill>
              </a:rPr>
              <a:t>taskID</a:t>
            </a:r>
            <a:r>
              <a:rPr lang="en-US" sz="1600" b="1" dirty="0">
                <a:solidFill>
                  <a:srgbClr val="0000FF"/>
                </a:solidFill>
              </a:rPr>
              <a:t>) {  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char w[12] = "-----------"; 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err="1">
                <a:solidFill>
                  <a:srgbClr val="0000FF"/>
                </a:solidFill>
              </a:rPr>
              <a:t>int</a:t>
            </a:r>
            <a:r>
              <a:rPr lang="en-US" sz="1600" b="1" dirty="0">
                <a:solidFill>
                  <a:srgbClr val="0000FF"/>
                </a:solidFill>
              </a:rPr>
              <a:t> x = 0;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double y = 0, z[2][3</a:t>
            </a:r>
            <a:r>
              <a:rPr lang="en-US" sz="1600" b="1" dirty="0" smtClean="0">
                <a:solidFill>
                  <a:srgbClr val="0000FF"/>
                </a:solidFill>
              </a:rPr>
              <a:t>];</a:t>
            </a:r>
            <a:endParaRPr lang="en-US" sz="1600" b="1" dirty="0">
              <a:solidFill>
                <a:srgbClr val="0000FF"/>
              </a:solidFill>
            </a:endParaRP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err="1">
                <a:solidFill>
                  <a:srgbClr val="FF0000"/>
                </a:solidFill>
              </a:rPr>
              <a:t>SZ_Get</a:t>
            </a:r>
            <a:r>
              <a:rPr lang="en-US" sz="1600" b="1" dirty="0">
                <a:solidFill>
                  <a:srgbClr val="FF0000"/>
                </a:solidFill>
              </a:rPr>
              <a:t>("</a:t>
            </a:r>
            <a:r>
              <a:rPr lang="en-US" sz="1600" b="1" dirty="0" err="1">
                <a:solidFill>
                  <a:srgbClr val="FF0000"/>
                </a:solidFill>
              </a:rPr>
              <a:t>z",z</a:t>
            </a:r>
            <a:r>
              <a:rPr lang="en-US" sz="1600" b="1" dirty="0">
                <a:solidFill>
                  <a:srgbClr val="FF0000"/>
                </a:solidFill>
              </a:rPr>
              <a:t>);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 err="1">
                <a:solidFill>
                  <a:srgbClr val="FF0000"/>
                </a:solidFill>
              </a:rPr>
              <a:t>SZ_Get</a:t>
            </a:r>
            <a:r>
              <a:rPr lang="en-US" sz="1600" b="1" dirty="0">
                <a:solidFill>
                  <a:srgbClr val="FF0000"/>
                </a:solidFill>
              </a:rPr>
              <a:t>("</a:t>
            </a:r>
            <a:r>
              <a:rPr lang="en-US" sz="1600" b="1" dirty="0" err="1">
                <a:solidFill>
                  <a:srgbClr val="FF0000"/>
                </a:solidFill>
              </a:rPr>
              <a:t>x",&amp;x</a:t>
            </a:r>
            <a:r>
              <a:rPr lang="en-US" sz="1600" b="1" dirty="0">
                <a:solidFill>
                  <a:srgbClr val="FF0000"/>
                </a:solidFill>
              </a:rPr>
              <a:t>);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 err="1">
                <a:solidFill>
                  <a:srgbClr val="FF0000"/>
                </a:solidFill>
              </a:rPr>
              <a:t>SZ_Get</a:t>
            </a:r>
            <a:r>
              <a:rPr lang="en-US" sz="1600" b="1" dirty="0">
                <a:solidFill>
                  <a:srgbClr val="FF0000"/>
                </a:solidFill>
              </a:rPr>
              <a:t>("</a:t>
            </a:r>
            <a:r>
              <a:rPr lang="en-US" sz="1600" b="1" dirty="0" err="1">
                <a:solidFill>
                  <a:srgbClr val="FF0000"/>
                </a:solidFill>
              </a:rPr>
              <a:t>w",w</a:t>
            </a:r>
            <a:r>
              <a:rPr lang="en-US" sz="1600" b="1" dirty="0">
                <a:solidFill>
                  <a:srgbClr val="FF0000"/>
                </a:solidFill>
              </a:rPr>
              <a:t>);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 err="1">
                <a:solidFill>
                  <a:srgbClr val="FF0000"/>
                </a:solidFill>
              </a:rPr>
              <a:t>SZ_Get</a:t>
            </a:r>
            <a:r>
              <a:rPr lang="en-US" sz="1600" b="1" dirty="0">
                <a:solidFill>
                  <a:srgbClr val="FF0000"/>
                </a:solidFill>
              </a:rPr>
              <a:t>("</a:t>
            </a:r>
            <a:r>
              <a:rPr lang="en-US" sz="1600" b="1" dirty="0" err="1">
                <a:solidFill>
                  <a:srgbClr val="FF0000"/>
                </a:solidFill>
              </a:rPr>
              <a:t>y",&amp;y</a:t>
            </a:r>
            <a:r>
              <a:rPr lang="en-US" sz="1600" b="1" dirty="0">
                <a:solidFill>
                  <a:srgbClr val="FF0000"/>
                </a:solidFill>
              </a:rPr>
              <a:t>);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… // compute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err="1">
                <a:solidFill>
                  <a:srgbClr val="FF0000"/>
                </a:solidFill>
              </a:rPr>
              <a:t>SZ_Put</a:t>
            </a:r>
            <a:r>
              <a:rPr lang="en-US" sz="1600" b="1" dirty="0">
                <a:solidFill>
                  <a:srgbClr val="FF0000"/>
                </a:solidFill>
              </a:rPr>
              <a:t>("</a:t>
            </a:r>
            <a:r>
              <a:rPr lang="en-US" sz="1600" b="1" dirty="0" err="1">
                <a:solidFill>
                  <a:srgbClr val="FF0000"/>
                </a:solidFill>
              </a:rPr>
              <a:t>xx",&amp;x</a:t>
            </a:r>
            <a:r>
              <a:rPr lang="en-US" sz="1600" b="1" dirty="0">
                <a:solidFill>
                  <a:srgbClr val="FF0000"/>
                </a:solidFill>
              </a:rPr>
              <a:t>);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 err="1">
                <a:solidFill>
                  <a:srgbClr val="FF0000"/>
                </a:solidFill>
              </a:rPr>
              <a:t>SZ_Put</a:t>
            </a:r>
            <a:r>
              <a:rPr lang="en-US" sz="1600" b="1" dirty="0">
                <a:solidFill>
                  <a:srgbClr val="FF0000"/>
                </a:solidFill>
              </a:rPr>
              <a:t>("</a:t>
            </a:r>
            <a:r>
              <a:rPr lang="en-US" sz="1600" b="1" dirty="0" err="1">
                <a:solidFill>
                  <a:srgbClr val="FF0000"/>
                </a:solidFill>
              </a:rPr>
              <a:t>yy</a:t>
            </a:r>
            <a:r>
              <a:rPr lang="en-US" sz="1600" b="1" dirty="0">
                <a:solidFill>
                  <a:srgbClr val="FF0000"/>
                </a:solidFill>
              </a:rPr>
              <a:t>",&amp;y);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 err="1">
                <a:solidFill>
                  <a:srgbClr val="FF0000"/>
                </a:solidFill>
              </a:rPr>
              <a:t>SZ_Put</a:t>
            </a:r>
            <a:r>
              <a:rPr lang="en-US" sz="1600" b="1" dirty="0">
                <a:solidFill>
                  <a:srgbClr val="FF0000"/>
                </a:solidFill>
              </a:rPr>
              <a:t>("</a:t>
            </a:r>
            <a:r>
              <a:rPr lang="en-US" sz="1600" b="1" dirty="0" err="1">
                <a:solidFill>
                  <a:srgbClr val="FF0000"/>
                </a:solidFill>
              </a:rPr>
              <a:t>zz</a:t>
            </a:r>
            <a:r>
              <a:rPr lang="en-US" sz="1600" b="1" dirty="0">
                <a:solidFill>
                  <a:srgbClr val="FF0000"/>
                </a:solidFill>
              </a:rPr>
              <a:t>",z);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 err="1">
                <a:solidFill>
                  <a:srgbClr val="FF0000"/>
                </a:solidFill>
              </a:rPr>
              <a:t>SZ_Put</a:t>
            </a:r>
            <a:r>
              <a:rPr lang="en-US" sz="1600" b="1" dirty="0">
                <a:solidFill>
                  <a:srgbClr val="FF0000"/>
                </a:solidFill>
              </a:rPr>
              <a:t>("</a:t>
            </a:r>
            <a:r>
              <a:rPr lang="en-US" sz="1600" b="1" dirty="0" err="1">
                <a:solidFill>
                  <a:srgbClr val="FF0000"/>
                </a:solidFill>
              </a:rPr>
              <a:t>ww</a:t>
            </a:r>
            <a:r>
              <a:rPr lang="en-US" sz="1600" b="1" dirty="0">
                <a:solidFill>
                  <a:srgbClr val="FF0000"/>
                </a:solidFill>
              </a:rPr>
              <a:t>",w</a:t>
            </a:r>
            <a:r>
              <a:rPr lang="en-US" sz="1600" b="1" dirty="0" smtClean="0">
                <a:solidFill>
                  <a:srgbClr val="FF0000"/>
                </a:solidFill>
              </a:rPr>
              <a:t>);</a:t>
            </a:r>
            <a:endParaRPr lang="en-US" sz="1600" b="1" dirty="0">
              <a:solidFill>
                <a:srgbClr val="0000FF"/>
              </a:solidFill>
            </a:endParaRP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 smtClean="0">
                <a:solidFill>
                  <a:srgbClr val="0000FF"/>
                </a:solidFill>
              </a:rPr>
              <a:t>}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82289" y="57150"/>
            <a:ext cx="46101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Program </a:t>
            </a:r>
            <a:r>
              <a:rPr lang="en-US" sz="3200" b="1" dirty="0"/>
              <a:t>using </a:t>
            </a:r>
            <a:r>
              <a:rPr lang="en-US" sz="3200" b="1" dirty="0" err="1" smtClean="0"/>
              <a:t>Suzaku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Workpool</a:t>
            </a:r>
            <a:r>
              <a:rPr lang="en-US" sz="3200" b="1" dirty="0" smtClean="0"/>
              <a:t> Version 2</a:t>
            </a:r>
            <a:endParaRPr lang="en-US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4667749" y="1178778"/>
            <a:ext cx="4572000" cy="575542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void gather(</a:t>
            </a:r>
            <a:r>
              <a:rPr lang="en-US" sz="1600" b="1" dirty="0" err="1">
                <a:solidFill>
                  <a:srgbClr val="0000FF"/>
                </a:solidFill>
              </a:rPr>
              <a:t>int</a:t>
            </a:r>
            <a:r>
              <a:rPr lang="en-US" sz="1600" b="1" dirty="0">
                <a:solidFill>
                  <a:srgbClr val="0000FF"/>
                </a:solidFill>
              </a:rPr>
              <a:t> </a:t>
            </a:r>
            <a:r>
              <a:rPr lang="en-US" sz="1600" b="1" dirty="0" err="1">
                <a:solidFill>
                  <a:srgbClr val="0000FF"/>
                </a:solidFill>
              </a:rPr>
              <a:t>taskID</a:t>
            </a:r>
            <a:r>
              <a:rPr lang="en-US" sz="1600" b="1" dirty="0">
                <a:solidFill>
                  <a:srgbClr val="0000FF"/>
                </a:solidFill>
              </a:rPr>
              <a:t>) {	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char w[12] = "-----------";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err="1">
                <a:solidFill>
                  <a:srgbClr val="0000FF"/>
                </a:solidFill>
              </a:rPr>
              <a:t>int</a:t>
            </a:r>
            <a:r>
              <a:rPr lang="en-US" sz="1600" b="1" dirty="0">
                <a:solidFill>
                  <a:srgbClr val="0000FF"/>
                </a:solidFill>
              </a:rPr>
              <a:t> x = 0;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double y = 0, z[2][3];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…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err="1">
                <a:solidFill>
                  <a:srgbClr val="FF0000"/>
                </a:solidFill>
              </a:rPr>
              <a:t>SZ_Get</a:t>
            </a:r>
            <a:r>
              <a:rPr lang="en-US" sz="1600" b="1" dirty="0">
                <a:solidFill>
                  <a:srgbClr val="FF0000"/>
                </a:solidFill>
              </a:rPr>
              <a:t>("</a:t>
            </a:r>
            <a:r>
              <a:rPr lang="en-US" sz="1600" b="1" dirty="0" err="1">
                <a:solidFill>
                  <a:srgbClr val="FF0000"/>
                </a:solidFill>
              </a:rPr>
              <a:t>ww</a:t>
            </a:r>
            <a:r>
              <a:rPr lang="en-US" sz="1600" b="1" dirty="0">
                <a:solidFill>
                  <a:srgbClr val="FF0000"/>
                </a:solidFill>
              </a:rPr>
              <a:t>",w);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 err="1">
                <a:solidFill>
                  <a:srgbClr val="FF0000"/>
                </a:solidFill>
              </a:rPr>
              <a:t>SZ_Get</a:t>
            </a:r>
            <a:r>
              <a:rPr lang="en-US" sz="1600" b="1" dirty="0">
                <a:solidFill>
                  <a:srgbClr val="FF0000"/>
                </a:solidFill>
              </a:rPr>
              <a:t>("</a:t>
            </a:r>
            <a:r>
              <a:rPr lang="en-US" sz="1600" b="1" dirty="0" err="1">
                <a:solidFill>
                  <a:srgbClr val="FF0000"/>
                </a:solidFill>
              </a:rPr>
              <a:t>zz</a:t>
            </a:r>
            <a:r>
              <a:rPr lang="en-US" sz="1600" b="1" dirty="0">
                <a:solidFill>
                  <a:srgbClr val="FF0000"/>
                </a:solidFill>
              </a:rPr>
              <a:t>",z);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 err="1">
                <a:solidFill>
                  <a:srgbClr val="FF0000"/>
                </a:solidFill>
              </a:rPr>
              <a:t>SZ_Get</a:t>
            </a:r>
            <a:r>
              <a:rPr lang="en-US" sz="1600" b="1" dirty="0">
                <a:solidFill>
                  <a:srgbClr val="FF0000"/>
                </a:solidFill>
              </a:rPr>
              <a:t>("</a:t>
            </a:r>
            <a:r>
              <a:rPr lang="en-US" sz="1600" b="1" dirty="0" err="1">
                <a:solidFill>
                  <a:srgbClr val="FF0000"/>
                </a:solidFill>
              </a:rPr>
              <a:t>xx",&amp;x</a:t>
            </a:r>
            <a:r>
              <a:rPr lang="en-US" sz="1600" b="1" dirty="0">
                <a:solidFill>
                  <a:srgbClr val="FF0000"/>
                </a:solidFill>
              </a:rPr>
              <a:t>);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 err="1">
                <a:solidFill>
                  <a:srgbClr val="FF0000"/>
                </a:solidFill>
              </a:rPr>
              <a:t>SZ_Get</a:t>
            </a:r>
            <a:r>
              <a:rPr lang="en-US" sz="1600" b="1" dirty="0">
                <a:solidFill>
                  <a:srgbClr val="FF0000"/>
                </a:solidFill>
              </a:rPr>
              <a:t>("</a:t>
            </a:r>
            <a:r>
              <a:rPr lang="en-US" sz="1600" b="1" dirty="0" err="1">
                <a:solidFill>
                  <a:srgbClr val="FF0000"/>
                </a:solidFill>
              </a:rPr>
              <a:t>yy</a:t>
            </a:r>
            <a:r>
              <a:rPr lang="en-US" sz="1600" b="1" dirty="0">
                <a:solidFill>
                  <a:srgbClr val="FF0000"/>
                </a:solidFill>
              </a:rPr>
              <a:t>",&amp;y);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return;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}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 err="1" smtClean="0">
                <a:solidFill>
                  <a:srgbClr val="0000FF"/>
                </a:solidFill>
              </a:rPr>
              <a:t>int</a:t>
            </a:r>
            <a:r>
              <a:rPr lang="en-US" sz="1600" b="1" dirty="0" smtClean="0">
                <a:solidFill>
                  <a:srgbClr val="0000FF"/>
                </a:solidFill>
              </a:rPr>
              <a:t> </a:t>
            </a:r>
            <a:r>
              <a:rPr lang="en-US" sz="1600" b="1" dirty="0">
                <a:solidFill>
                  <a:srgbClr val="0000FF"/>
                </a:solidFill>
              </a:rPr>
              <a:t>main(</a:t>
            </a:r>
            <a:r>
              <a:rPr lang="en-US" sz="1600" b="1" dirty="0" err="1">
                <a:solidFill>
                  <a:srgbClr val="0000FF"/>
                </a:solidFill>
              </a:rPr>
              <a:t>int</a:t>
            </a:r>
            <a:r>
              <a:rPr lang="en-US" sz="1600" b="1" dirty="0">
                <a:solidFill>
                  <a:srgbClr val="0000FF"/>
                </a:solidFill>
              </a:rPr>
              <a:t> </a:t>
            </a:r>
            <a:r>
              <a:rPr lang="en-US" sz="1600" b="1" dirty="0" err="1">
                <a:solidFill>
                  <a:srgbClr val="0000FF"/>
                </a:solidFill>
              </a:rPr>
              <a:t>argc</a:t>
            </a:r>
            <a:r>
              <a:rPr lang="en-US" sz="1600" b="1" dirty="0">
                <a:solidFill>
                  <a:srgbClr val="0000FF"/>
                </a:solidFill>
              </a:rPr>
              <a:t>, char *</a:t>
            </a:r>
            <a:r>
              <a:rPr lang="en-US" sz="1600" b="1" dirty="0" err="1">
                <a:solidFill>
                  <a:srgbClr val="0000FF"/>
                </a:solidFill>
              </a:rPr>
              <a:t>argv</a:t>
            </a:r>
            <a:r>
              <a:rPr lang="en-US" sz="1600" b="1" dirty="0">
                <a:solidFill>
                  <a:srgbClr val="0000FF"/>
                </a:solidFill>
              </a:rPr>
              <a:t>[]) {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err="1">
                <a:solidFill>
                  <a:srgbClr val="0000FF"/>
                </a:solidFill>
              </a:rPr>
              <a:t>int</a:t>
            </a:r>
            <a:r>
              <a:rPr lang="en-US" sz="1600" b="1" dirty="0">
                <a:solidFill>
                  <a:srgbClr val="0000FF"/>
                </a:solidFill>
              </a:rPr>
              <a:t> p;		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err="1">
                <a:solidFill>
                  <a:srgbClr val="0000FF"/>
                </a:solidFill>
              </a:rPr>
              <a:t>SZ_Init</a:t>
            </a:r>
            <a:r>
              <a:rPr lang="en-US" sz="1600" b="1" dirty="0">
                <a:solidFill>
                  <a:srgbClr val="0000FF"/>
                </a:solidFill>
              </a:rPr>
              <a:t>(p);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	</a:t>
            </a:r>
            <a:r>
              <a:rPr lang="en-US" sz="1600" b="1" dirty="0" smtClean="0">
                <a:solidFill>
                  <a:srgbClr val="0000FF"/>
                </a:solidFill>
              </a:rPr>
              <a:t>…</a:t>
            </a:r>
            <a:endParaRPr lang="en-US" sz="1600" b="1" dirty="0">
              <a:solidFill>
                <a:srgbClr val="0000FF"/>
              </a:solidFill>
            </a:endParaRP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err="1">
                <a:solidFill>
                  <a:srgbClr val="0000FF"/>
                </a:solidFill>
              </a:rPr>
              <a:t>SZ_Parallel_begin</a:t>
            </a:r>
            <a:endParaRPr lang="en-US" sz="1600" b="1" dirty="0">
              <a:solidFill>
                <a:srgbClr val="0000FF"/>
              </a:solidFill>
            </a:endParaRP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	SZ_Workpool2(</a:t>
            </a:r>
            <a:r>
              <a:rPr lang="en-US" sz="1600" b="1" dirty="0" err="1">
                <a:solidFill>
                  <a:srgbClr val="0000FF"/>
                </a:solidFill>
              </a:rPr>
              <a:t>init,diffuse,compute,gather</a:t>
            </a:r>
            <a:r>
              <a:rPr lang="en-US" sz="1600" b="1" dirty="0">
                <a:solidFill>
                  <a:srgbClr val="0000FF"/>
                </a:solidFill>
              </a:rPr>
              <a:t>);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err="1">
                <a:solidFill>
                  <a:srgbClr val="0000FF"/>
                </a:solidFill>
              </a:rPr>
              <a:t>SZ_Parallel_end</a:t>
            </a:r>
            <a:r>
              <a:rPr lang="en-US" sz="1600" b="1" dirty="0">
                <a:solidFill>
                  <a:srgbClr val="0000FF"/>
                </a:solidFill>
              </a:rPr>
              <a:t>;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	</a:t>
            </a:r>
            <a:r>
              <a:rPr lang="en-US" sz="1600" b="1" dirty="0" smtClean="0">
                <a:solidFill>
                  <a:srgbClr val="0000FF"/>
                </a:solidFill>
              </a:rPr>
              <a:t>…</a:t>
            </a:r>
            <a:endParaRPr lang="en-US" sz="1600" b="1" dirty="0">
              <a:solidFill>
                <a:srgbClr val="0000FF"/>
              </a:solidFill>
            </a:endParaRP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err="1">
                <a:solidFill>
                  <a:srgbClr val="0000FF"/>
                </a:solidFill>
              </a:rPr>
              <a:t>SZ_Finalize</a:t>
            </a:r>
            <a:r>
              <a:rPr lang="en-US" sz="1600" b="1" dirty="0">
                <a:solidFill>
                  <a:srgbClr val="0000FF"/>
                </a:solidFill>
              </a:rPr>
              <a:t>(); 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return 0;</a:t>
            </a:r>
          </a:p>
          <a:p>
            <a:pPr>
              <a:tabLst>
                <a:tab pos="117475" algn="l"/>
                <a:tab pos="227013" algn="l"/>
                <a:tab pos="344488" algn="l"/>
                <a:tab pos="460375" algn="l"/>
                <a:tab pos="569913" algn="l"/>
                <a:tab pos="687388" algn="l"/>
                <a:tab pos="796925" algn="l"/>
                <a:tab pos="9144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}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 flipH="1">
            <a:off x="2450856" y="2971800"/>
            <a:ext cx="590549" cy="457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885075" y="1790340"/>
            <a:ext cx="15028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7030A0"/>
                </a:solidFill>
              </a:rPr>
              <a:t>Data input and output parameters not needed</a:t>
            </a:r>
            <a:endParaRPr lang="en-US" sz="1800" b="1" dirty="0">
              <a:solidFill>
                <a:srgbClr val="7030A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 flipV="1">
            <a:off x="2746132" y="1110290"/>
            <a:ext cx="530468" cy="68005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4038600" y="1508918"/>
            <a:ext cx="660779" cy="28142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9157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5474" y="297873"/>
            <a:ext cx="9289473" cy="1143000"/>
          </a:xfrm>
        </p:spPr>
        <p:txBody>
          <a:bodyPr/>
          <a:lstStyle/>
          <a:p>
            <a:r>
              <a:rPr lang="en-US" sz="3600" b="1" dirty="0" err="1" smtClean="0"/>
              <a:t>Workpool</a:t>
            </a:r>
            <a:r>
              <a:rPr lang="en-US" sz="3600" b="1" dirty="0" smtClean="0"/>
              <a:t> Version 3</a:t>
            </a:r>
            <a:br>
              <a:rPr lang="en-US" sz="3600" b="1" dirty="0" smtClean="0"/>
            </a:br>
            <a:r>
              <a:rPr lang="en-US" sz="3600" b="1" dirty="0" smtClean="0"/>
              <a:t>“Dynamic </a:t>
            </a:r>
            <a:r>
              <a:rPr lang="en-US" sz="3600" b="1" dirty="0" err="1" smtClean="0"/>
              <a:t>Workpool</a:t>
            </a:r>
            <a:r>
              <a:rPr lang="en-US" sz="3600" b="1" dirty="0" smtClean="0"/>
              <a:t>”</a:t>
            </a:r>
            <a:endParaRPr lang="en-US" sz="36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629400"/>
            <a:ext cx="1905000" cy="457200"/>
          </a:xfrm>
        </p:spPr>
        <p:txBody>
          <a:bodyPr/>
          <a:lstStyle/>
          <a:p>
            <a:pPr>
              <a:defRPr/>
            </a:pPr>
            <a:fld id="{9CFF2888-3AD6-4142-863B-0D0BF1335444}" type="slidenum">
              <a:rPr lang="en-US" altLang="en-US" sz="1000" smtClean="0"/>
              <a:pPr>
                <a:defRPr/>
              </a:pPr>
              <a:t>12</a:t>
            </a:fld>
            <a:endParaRPr lang="en-US" altLang="en-US" sz="1000" dirty="0"/>
          </a:p>
        </p:txBody>
      </p:sp>
      <p:sp>
        <p:nvSpPr>
          <p:cNvPr id="6" name="Rectangle 5"/>
          <p:cNvSpPr/>
          <p:nvPr/>
        </p:nvSpPr>
        <p:spPr>
          <a:xfrm>
            <a:off x="276101" y="1828800"/>
            <a:ext cx="8839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New </a:t>
            </a:r>
            <a:r>
              <a:rPr lang="en-US" sz="2800" dirty="0"/>
              <a:t>tasks can be added to </a:t>
            </a:r>
            <a:r>
              <a:rPr lang="en-US" sz="2800" dirty="0" smtClean="0"/>
              <a:t>task </a:t>
            </a:r>
            <a:r>
              <a:rPr lang="en-US" sz="2800" dirty="0"/>
              <a:t>queue during </a:t>
            </a:r>
            <a:r>
              <a:rPr lang="en-US" sz="2800" dirty="0" smtClean="0"/>
              <a:t>the computation </a:t>
            </a:r>
            <a:r>
              <a:rPr lang="en-US" sz="2800" dirty="0"/>
              <a:t>as might be needed for problems such as the shortest path </a:t>
            </a:r>
            <a:r>
              <a:rPr lang="en-US" sz="2800" dirty="0" smtClean="0"/>
              <a:t>problem.</a:t>
            </a:r>
          </a:p>
          <a:p>
            <a:endParaRPr lang="en-US" sz="2800" dirty="0"/>
          </a:p>
          <a:p>
            <a:r>
              <a:rPr lang="en-US" sz="2800" b="1" dirty="0" err="1" smtClean="0">
                <a:solidFill>
                  <a:srgbClr val="FF0000"/>
                </a:solidFill>
              </a:rPr>
              <a:t>SZ_Insert_task</a:t>
            </a:r>
            <a:r>
              <a:rPr lang="en-US" sz="2800" b="1" dirty="0" smtClean="0">
                <a:solidFill>
                  <a:srgbClr val="FF0000"/>
                </a:solidFill>
              </a:rPr>
              <a:t>()</a:t>
            </a:r>
            <a:r>
              <a:rPr lang="en-US" sz="2800" dirty="0" smtClean="0"/>
              <a:t> provided to </a:t>
            </a:r>
            <a:r>
              <a:rPr lang="en-US" sz="2800" dirty="0"/>
              <a:t>add tasks to the task </a:t>
            </a:r>
            <a:r>
              <a:rPr lang="en-US" sz="2800" dirty="0" smtClean="0"/>
              <a:t>queue.</a:t>
            </a:r>
          </a:p>
          <a:p>
            <a:endParaRPr lang="en-US" sz="2800" dirty="0" smtClean="0"/>
          </a:p>
          <a:p>
            <a:r>
              <a:rPr lang="en-US" sz="2800" b="1" dirty="0" err="1">
                <a:solidFill>
                  <a:srgbClr val="FF0000"/>
                </a:solidFill>
              </a:rPr>
              <a:t>SZ_Put</a:t>
            </a:r>
            <a:r>
              <a:rPr lang="en-US" sz="2800" b="1" dirty="0">
                <a:solidFill>
                  <a:srgbClr val="FF0000"/>
                </a:solidFill>
              </a:rPr>
              <a:t>()</a:t>
            </a:r>
            <a:r>
              <a:rPr lang="en-US" sz="2800" dirty="0"/>
              <a:t> and </a:t>
            </a:r>
            <a:r>
              <a:rPr lang="en-US" sz="2800" b="1" dirty="0" err="1">
                <a:solidFill>
                  <a:srgbClr val="FF0000"/>
                </a:solidFill>
              </a:rPr>
              <a:t>SZ_Get</a:t>
            </a:r>
            <a:r>
              <a:rPr lang="en-US" sz="2800" b="1" dirty="0">
                <a:solidFill>
                  <a:srgbClr val="FF0000"/>
                </a:solidFill>
              </a:rPr>
              <a:t>()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available from version 2 to add data to tasks and results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1758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629400"/>
            <a:ext cx="1905000" cy="457200"/>
          </a:xfrm>
        </p:spPr>
        <p:txBody>
          <a:bodyPr/>
          <a:lstStyle/>
          <a:p>
            <a:pPr>
              <a:defRPr/>
            </a:pPr>
            <a:fld id="{BF51A5EE-53AB-4965-9677-EE2F0D7AC5DD}" type="slidenum">
              <a:rPr lang="en-US" altLang="en-US" sz="1000" smtClean="0"/>
              <a:pPr>
                <a:defRPr/>
              </a:pPr>
              <a:t>13</a:t>
            </a:fld>
            <a:endParaRPr lang="en-US" altLang="en-US" sz="1000" dirty="0"/>
          </a:p>
        </p:txBody>
      </p:sp>
      <p:sp>
        <p:nvSpPr>
          <p:cNvPr id="3" name="Rectangle 2"/>
          <p:cNvSpPr/>
          <p:nvPr/>
        </p:nvSpPr>
        <p:spPr>
          <a:xfrm>
            <a:off x="0" y="5316"/>
            <a:ext cx="609354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  <a:tab pos="22860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#define N 6		// number of nodes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  <a:tab pos="2286000" algn="l"/>
              </a:tabLst>
            </a:pPr>
            <a:r>
              <a:rPr lang="en-US" sz="1600" b="1" dirty="0" err="1">
                <a:solidFill>
                  <a:srgbClr val="0000FF"/>
                </a:solidFill>
              </a:rPr>
              <a:t>int</a:t>
            </a:r>
            <a:r>
              <a:rPr lang="en-US" sz="1600" b="1" dirty="0">
                <a:solidFill>
                  <a:srgbClr val="0000FF"/>
                </a:solidFill>
              </a:rPr>
              <a:t> w[N][N], </a:t>
            </a:r>
            <a:r>
              <a:rPr lang="en-US" sz="1600" b="1" dirty="0" err="1">
                <a:solidFill>
                  <a:srgbClr val="0000FF"/>
                </a:solidFill>
              </a:rPr>
              <a:t>dist</a:t>
            </a:r>
            <a:r>
              <a:rPr lang="en-US" sz="1600" b="1" dirty="0">
                <a:solidFill>
                  <a:srgbClr val="0000FF"/>
                </a:solidFill>
              </a:rPr>
              <a:t>[N], </a:t>
            </a:r>
            <a:r>
              <a:rPr lang="en-US" sz="1600" b="1" dirty="0" err="1">
                <a:solidFill>
                  <a:srgbClr val="0000FF"/>
                </a:solidFill>
              </a:rPr>
              <a:t>newdist_j</a:t>
            </a:r>
            <a:r>
              <a:rPr lang="en-US" sz="1600" b="1" dirty="0">
                <a:solidFill>
                  <a:srgbClr val="0000FF"/>
                </a:solidFill>
              </a:rPr>
              <a:t>; </a:t>
            </a:r>
            <a:endParaRPr lang="en-US" sz="1600" b="1" dirty="0" smtClean="0">
              <a:solidFill>
                <a:srgbClr val="0000FF"/>
              </a:solidFill>
            </a:endParaRP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  <a:tab pos="2286000" algn="l"/>
              </a:tabLst>
            </a:pPr>
            <a:r>
              <a:rPr lang="en-US" sz="1600" b="1" dirty="0" smtClean="0">
                <a:solidFill>
                  <a:srgbClr val="0000FF"/>
                </a:solidFill>
              </a:rPr>
              <a:t>void </a:t>
            </a:r>
            <a:r>
              <a:rPr lang="en-US" sz="1600" b="1" dirty="0" err="1">
                <a:solidFill>
                  <a:srgbClr val="0000FF"/>
                </a:solidFill>
              </a:rPr>
              <a:t>init</a:t>
            </a:r>
            <a:r>
              <a:rPr lang="en-US" sz="1600" b="1" dirty="0">
                <a:solidFill>
                  <a:srgbClr val="0000FF"/>
                </a:solidFill>
              </a:rPr>
              <a:t>(</a:t>
            </a:r>
            <a:r>
              <a:rPr lang="en-US" sz="1600" b="1" dirty="0" err="1">
                <a:solidFill>
                  <a:srgbClr val="0000FF"/>
                </a:solidFill>
              </a:rPr>
              <a:t>int</a:t>
            </a:r>
            <a:r>
              <a:rPr lang="en-US" sz="1600" b="1" dirty="0">
                <a:solidFill>
                  <a:srgbClr val="0000FF"/>
                </a:solidFill>
              </a:rPr>
              <a:t> *T) { 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  <a:tab pos="22860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… 									// initialize </a:t>
            </a:r>
            <a:r>
              <a:rPr lang="en-US" sz="1600" b="1" dirty="0" err="1">
                <a:solidFill>
                  <a:srgbClr val="0000FF"/>
                </a:solidFill>
              </a:rPr>
              <a:t>dist</a:t>
            </a:r>
            <a:r>
              <a:rPr lang="en-US" sz="1600" b="1" dirty="0">
                <a:solidFill>
                  <a:srgbClr val="0000FF"/>
                </a:solidFill>
              </a:rPr>
              <a:t>[], w[][]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  <a:tab pos="22860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err="1">
                <a:solidFill>
                  <a:srgbClr val="FF0000"/>
                </a:solidFill>
              </a:rPr>
              <a:t>SZ_Master</a:t>
            </a:r>
            <a:r>
              <a:rPr lang="en-US" sz="1600" b="1" dirty="0">
                <a:solidFill>
                  <a:srgbClr val="FF0000"/>
                </a:solidFill>
              </a:rPr>
              <a:t> {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  <a:tab pos="2286000" algn="l"/>
              </a:tabLst>
            </a:pPr>
            <a:r>
              <a:rPr lang="en-US" sz="1600" b="1" dirty="0">
                <a:solidFill>
                  <a:srgbClr val="FF0000"/>
                </a:solidFill>
              </a:rPr>
              <a:t>		</a:t>
            </a:r>
            <a:r>
              <a:rPr lang="en-US" sz="1600" b="1" dirty="0" err="1">
                <a:solidFill>
                  <a:srgbClr val="FF0000"/>
                </a:solidFill>
              </a:rPr>
              <a:t>SZ_Insert_task</a:t>
            </a:r>
            <a:r>
              <a:rPr lang="en-US" sz="1600" b="1" dirty="0">
                <a:solidFill>
                  <a:srgbClr val="FF0000"/>
                </a:solidFill>
              </a:rPr>
              <a:t>(0</a:t>
            </a:r>
            <a:r>
              <a:rPr lang="en-US" sz="1600" b="1" dirty="0" smtClean="0">
                <a:solidFill>
                  <a:srgbClr val="FF0000"/>
                </a:solidFill>
              </a:rPr>
              <a:t>); </a:t>
            </a:r>
            <a:r>
              <a:rPr lang="en-US" sz="1600" b="1" dirty="0" smtClean="0">
                <a:solidFill>
                  <a:srgbClr val="0000FF"/>
                </a:solidFill>
              </a:rPr>
              <a:t>// </a:t>
            </a:r>
            <a:r>
              <a:rPr lang="en-US" sz="1600" b="1" dirty="0">
                <a:solidFill>
                  <a:srgbClr val="0000FF"/>
                </a:solidFill>
              </a:rPr>
              <a:t>insert first </a:t>
            </a:r>
            <a:r>
              <a:rPr lang="en-US" sz="1600" b="1" dirty="0" smtClean="0">
                <a:solidFill>
                  <a:srgbClr val="0000FF"/>
                </a:solidFill>
              </a:rPr>
              <a:t>node</a:t>
            </a:r>
            <a:endParaRPr lang="en-US" sz="1600" b="1" dirty="0">
              <a:solidFill>
                <a:srgbClr val="0000FF"/>
              </a:solidFill>
            </a:endParaRP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  <a:tab pos="2286000" algn="l"/>
              </a:tabLst>
            </a:pPr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</a:rPr>
              <a:t>}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  <a:tab pos="2286000" algn="l"/>
              </a:tabLst>
            </a:pPr>
            <a:r>
              <a:rPr lang="en-US" sz="1600" b="1" dirty="0" smtClean="0">
                <a:solidFill>
                  <a:srgbClr val="0000FF"/>
                </a:solidFill>
              </a:rPr>
              <a:t>}</a:t>
            </a:r>
            <a:endParaRPr lang="en-US" sz="1600" b="1" dirty="0">
              <a:solidFill>
                <a:srgbClr val="0000FF"/>
              </a:solidFill>
            </a:endParaRP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  <a:tab pos="22860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void diffuse(</a:t>
            </a:r>
            <a:r>
              <a:rPr lang="en-US" sz="1600" b="1" dirty="0" err="1">
                <a:solidFill>
                  <a:srgbClr val="0000FF"/>
                </a:solidFill>
              </a:rPr>
              <a:t>int</a:t>
            </a:r>
            <a:r>
              <a:rPr lang="en-US" sz="1600" b="1" dirty="0">
                <a:solidFill>
                  <a:srgbClr val="0000FF"/>
                </a:solidFill>
              </a:rPr>
              <a:t> </a:t>
            </a:r>
            <a:r>
              <a:rPr lang="en-US" sz="1600" b="1" dirty="0" err="1">
                <a:solidFill>
                  <a:srgbClr val="0000FF"/>
                </a:solidFill>
              </a:rPr>
              <a:t>taskID</a:t>
            </a:r>
            <a:r>
              <a:rPr lang="en-US" sz="1600" b="1" dirty="0">
                <a:solidFill>
                  <a:srgbClr val="0000FF"/>
                </a:solidFill>
              </a:rPr>
              <a:t>) { </a:t>
            </a:r>
            <a:r>
              <a:rPr lang="en-US" sz="1600" b="1" dirty="0" smtClean="0">
                <a:solidFill>
                  <a:srgbClr val="0000FF"/>
                </a:solidFill>
              </a:rPr>
              <a:t>// put </a:t>
            </a:r>
            <a:r>
              <a:rPr lang="en-US" sz="1600" b="1" dirty="0" err="1" smtClean="0">
                <a:solidFill>
                  <a:srgbClr val="0000FF"/>
                </a:solidFill>
              </a:rPr>
              <a:t>curr</a:t>
            </a:r>
            <a:r>
              <a:rPr lang="en-US" sz="1600" b="1" dirty="0" smtClean="0">
                <a:solidFill>
                  <a:srgbClr val="0000FF"/>
                </a:solidFill>
              </a:rPr>
              <a:t>. distances</a:t>
            </a:r>
            <a:endParaRPr lang="en-US" sz="1600" b="1" dirty="0">
              <a:solidFill>
                <a:srgbClr val="0000FF"/>
              </a:solidFill>
            </a:endParaRP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  <a:tab pos="22860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err="1">
                <a:solidFill>
                  <a:srgbClr val="FF0000"/>
                </a:solidFill>
              </a:rPr>
              <a:t>SZ_Put</a:t>
            </a:r>
            <a:r>
              <a:rPr lang="en-US" sz="1600" b="1" dirty="0">
                <a:solidFill>
                  <a:srgbClr val="FF0000"/>
                </a:solidFill>
              </a:rPr>
              <a:t>("</a:t>
            </a:r>
            <a:r>
              <a:rPr lang="en-US" sz="1600" b="1" dirty="0" err="1">
                <a:solidFill>
                  <a:srgbClr val="FF0000"/>
                </a:solidFill>
              </a:rPr>
              <a:t>dist</a:t>
            </a:r>
            <a:r>
              <a:rPr lang="en-US" sz="1600" b="1" dirty="0">
                <a:solidFill>
                  <a:srgbClr val="FF0000"/>
                </a:solidFill>
              </a:rPr>
              <a:t>",</a:t>
            </a:r>
            <a:r>
              <a:rPr lang="en-US" sz="1600" b="1" dirty="0" err="1">
                <a:solidFill>
                  <a:srgbClr val="FF0000"/>
                </a:solidFill>
              </a:rPr>
              <a:t>dist</a:t>
            </a:r>
            <a:r>
              <a:rPr lang="en-US" sz="1600" b="1" dirty="0">
                <a:solidFill>
                  <a:srgbClr val="FF0000"/>
                </a:solidFill>
              </a:rPr>
              <a:t>);</a:t>
            </a: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</a:rPr>
              <a:t>// </a:t>
            </a:r>
            <a:r>
              <a:rPr lang="en-US" sz="1600" b="1" dirty="0">
                <a:solidFill>
                  <a:srgbClr val="0000FF"/>
                </a:solidFill>
              </a:rPr>
              <a:t>from </a:t>
            </a:r>
            <a:r>
              <a:rPr lang="en-US" sz="1600" b="1" dirty="0" smtClean="0">
                <a:solidFill>
                  <a:srgbClr val="0000FF"/>
                </a:solidFill>
              </a:rPr>
              <a:t>array </a:t>
            </a:r>
            <a:r>
              <a:rPr lang="en-US" sz="1600" b="1" dirty="0" err="1">
                <a:solidFill>
                  <a:srgbClr val="0000FF"/>
                </a:solidFill>
              </a:rPr>
              <a:t>dist</a:t>
            </a:r>
            <a:r>
              <a:rPr lang="en-US" sz="1600" b="1" dirty="0" smtClean="0">
                <a:solidFill>
                  <a:srgbClr val="0000FF"/>
                </a:solidFill>
              </a:rPr>
              <a:t>[]</a:t>
            </a:r>
            <a:endParaRPr lang="en-US" sz="1600" b="1" dirty="0">
              <a:solidFill>
                <a:srgbClr val="0000FF"/>
              </a:solidFill>
            </a:endParaRP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  <a:tab pos="2286000" algn="l"/>
              </a:tabLst>
            </a:pPr>
            <a:r>
              <a:rPr lang="en-US" sz="1600" b="1" dirty="0" smtClean="0">
                <a:solidFill>
                  <a:srgbClr val="0000FF"/>
                </a:solidFill>
              </a:rPr>
              <a:t>}</a:t>
            </a:r>
            <a:endParaRPr lang="en-US" sz="1600" b="1" dirty="0">
              <a:solidFill>
                <a:srgbClr val="0000FF"/>
              </a:solidFill>
            </a:endParaRP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  <a:tab pos="22860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void compute(</a:t>
            </a:r>
            <a:r>
              <a:rPr lang="en-US" sz="1600" b="1" dirty="0" err="1">
                <a:solidFill>
                  <a:srgbClr val="0000FF"/>
                </a:solidFill>
              </a:rPr>
              <a:t>int</a:t>
            </a:r>
            <a:r>
              <a:rPr lang="en-US" sz="1600" b="1" dirty="0">
                <a:solidFill>
                  <a:srgbClr val="0000FF"/>
                </a:solidFill>
              </a:rPr>
              <a:t> </a:t>
            </a:r>
            <a:r>
              <a:rPr lang="en-US" sz="1600" b="1" dirty="0" err="1">
                <a:solidFill>
                  <a:srgbClr val="0000FF"/>
                </a:solidFill>
              </a:rPr>
              <a:t>taskID</a:t>
            </a:r>
            <a:r>
              <a:rPr lang="en-US" sz="1600" b="1" dirty="0">
                <a:solidFill>
                  <a:srgbClr val="0000FF"/>
                </a:solidFill>
              </a:rPr>
              <a:t>) {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  <a:tab pos="22860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err="1">
                <a:solidFill>
                  <a:srgbClr val="0000FF"/>
                </a:solidFill>
              </a:rPr>
              <a:t>int</a:t>
            </a:r>
            <a:r>
              <a:rPr lang="en-US" sz="1600" b="1" dirty="0">
                <a:solidFill>
                  <a:srgbClr val="0000FF"/>
                </a:solidFill>
              </a:rPr>
              <a:t> </a:t>
            </a:r>
            <a:r>
              <a:rPr lang="en-US" sz="1600" b="1" dirty="0" err="1">
                <a:solidFill>
                  <a:srgbClr val="0000FF"/>
                </a:solidFill>
              </a:rPr>
              <a:t>i</a:t>
            </a:r>
            <a:r>
              <a:rPr lang="en-US" sz="1600" b="1" dirty="0">
                <a:solidFill>
                  <a:srgbClr val="0000FF"/>
                </a:solidFill>
              </a:rPr>
              <a:t>, j, </a:t>
            </a:r>
            <a:r>
              <a:rPr lang="en-US" sz="1600" b="1" dirty="0" err="1">
                <a:solidFill>
                  <a:srgbClr val="0000FF"/>
                </a:solidFill>
              </a:rPr>
              <a:t>new_tasks</a:t>
            </a:r>
            <a:r>
              <a:rPr lang="en-US" sz="1600" b="1" dirty="0">
                <a:solidFill>
                  <a:srgbClr val="0000FF"/>
                </a:solidFill>
              </a:rPr>
              <a:t>[N];  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  <a:tab pos="22860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err="1">
                <a:solidFill>
                  <a:srgbClr val="FF0000"/>
                </a:solidFill>
              </a:rPr>
              <a:t>SZ_Get</a:t>
            </a:r>
            <a:r>
              <a:rPr lang="en-US" sz="1600" b="1" dirty="0">
                <a:solidFill>
                  <a:srgbClr val="FF0000"/>
                </a:solidFill>
              </a:rPr>
              <a:t>("</a:t>
            </a:r>
            <a:r>
              <a:rPr lang="en-US" sz="1600" b="1" dirty="0" err="1">
                <a:solidFill>
                  <a:srgbClr val="FF0000"/>
                </a:solidFill>
              </a:rPr>
              <a:t>dist</a:t>
            </a:r>
            <a:r>
              <a:rPr lang="en-US" sz="1600" b="1" dirty="0">
                <a:solidFill>
                  <a:srgbClr val="FF0000"/>
                </a:solidFill>
              </a:rPr>
              <a:t>",</a:t>
            </a:r>
            <a:r>
              <a:rPr lang="en-US" sz="1600" b="1" dirty="0" err="1">
                <a:solidFill>
                  <a:srgbClr val="FF0000"/>
                </a:solidFill>
              </a:rPr>
              <a:t>dist</a:t>
            </a:r>
            <a:r>
              <a:rPr lang="en-US" sz="1600" b="1" dirty="0">
                <a:solidFill>
                  <a:srgbClr val="FF0000"/>
                </a:solidFill>
              </a:rPr>
              <a:t>);</a:t>
            </a:r>
            <a:r>
              <a:rPr lang="en-US" sz="1600" b="1" dirty="0">
                <a:solidFill>
                  <a:srgbClr val="0000FF"/>
                </a:solidFill>
              </a:rPr>
              <a:t> 	</a:t>
            </a:r>
            <a:r>
              <a:rPr lang="en-US" sz="1600" b="1" dirty="0" smtClean="0">
                <a:solidFill>
                  <a:srgbClr val="0000FF"/>
                </a:solidFill>
              </a:rPr>
              <a:t>// </a:t>
            </a:r>
            <a:r>
              <a:rPr lang="en-US" sz="1600" b="1" dirty="0">
                <a:solidFill>
                  <a:srgbClr val="0000FF"/>
                </a:solidFill>
              </a:rPr>
              <a:t>update </a:t>
            </a:r>
            <a:r>
              <a:rPr lang="en-US" sz="1600" b="1" dirty="0" err="1" smtClean="0">
                <a:solidFill>
                  <a:srgbClr val="0000FF"/>
                </a:solidFill>
              </a:rPr>
              <a:t>dist</a:t>
            </a:r>
            <a:r>
              <a:rPr lang="en-US" sz="1600" b="1" dirty="0" smtClean="0">
                <a:solidFill>
                  <a:srgbClr val="0000FF"/>
                </a:solidFill>
              </a:rPr>
              <a:t>[]</a:t>
            </a:r>
            <a:endParaRPr lang="en-US" sz="1600" b="1" dirty="0">
              <a:solidFill>
                <a:srgbClr val="0000FF"/>
              </a:solidFill>
            </a:endParaRP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  <a:tab pos="22860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for (</a:t>
            </a:r>
            <a:r>
              <a:rPr lang="en-US" sz="1600" b="1" dirty="0" err="1">
                <a:solidFill>
                  <a:srgbClr val="0000FF"/>
                </a:solidFill>
              </a:rPr>
              <a:t>i</a:t>
            </a:r>
            <a:r>
              <a:rPr lang="en-US" sz="1600" b="1" dirty="0">
                <a:solidFill>
                  <a:srgbClr val="0000FF"/>
                </a:solidFill>
              </a:rPr>
              <a:t> = 0; </a:t>
            </a:r>
            <a:r>
              <a:rPr lang="en-US" sz="1600" b="1" dirty="0" err="1">
                <a:solidFill>
                  <a:srgbClr val="0000FF"/>
                </a:solidFill>
              </a:rPr>
              <a:t>i</a:t>
            </a:r>
            <a:r>
              <a:rPr lang="en-US" sz="1600" b="1" dirty="0">
                <a:solidFill>
                  <a:srgbClr val="0000FF"/>
                </a:solidFill>
              </a:rPr>
              <a:t> &lt; N; </a:t>
            </a:r>
            <a:r>
              <a:rPr lang="en-US" sz="1600" b="1" dirty="0" err="1">
                <a:solidFill>
                  <a:srgbClr val="0000FF"/>
                </a:solidFill>
              </a:rPr>
              <a:t>i</a:t>
            </a:r>
            <a:r>
              <a:rPr lang="en-US" sz="1600" b="1" dirty="0">
                <a:solidFill>
                  <a:srgbClr val="0000FF"/>
                </a:solidFill>
              </a:rPr>
              <a:t>++) </a:t>
            </a:r>
            <a:r>
              <a:rPr lang="en-US" sz="1600" b="1" dirty="0" err="1">
                <a:solidFill>
                  <a:srgbClr val="0000FF"/>
                </a:solidFill>
              </a:rPr>
              <a:t>new_tasks</a:t>
            </a:r>
            <a:r>
              <a:rPr lang="en-US" sz="1600" b="1" dirty="0">
                <a:solidFill>
                  <a:srgbClr val="0000FF"/>
                </a:solidFill>
              </a:rPr>
              <a:t>[</a:t>
            </a:r>
            <a:r>
              <a:rPr lang="en-US" sz="1600" b="1" dirty="0" err="1">
                <a:solidFill>
                  <a:srgbClr val="0000FF"/>
                </a:solidFill>
              </a:rPr>
              <a:t>i</a:t>
            </a:r>
            <a:r>
              <a:rPr lang="en-US" sz="1600" b="1" dirty="0">
                <a:solidFill>
                  <a:srgbClr val="0000FF"/>
                </a:solidFill>
              </a:rPr>
              <a:t>] = 0;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  <a:tab pos="22860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err="1">
                <a:solidFill>
                  <a:srgbClr val="0000FF"/>
                </a:solidFill>
              </a:rPr>
              <a:t>i</a:t>
            </a:r>
            <a:r>
              <a:rPr lang="en-US" sz="1600" b="1" dirty="0">
                <a:solidFill>
                  <a:srgbClr val="0000FF"/>
                </a:solidFill>
              </a:rPr>
              <a:t> = 0;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  <a:tab pos="22860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for (j = 0; j &lt; N; j++)  </a:t>
            </a:r>
            <a:r>
              <a:rPr lang="en-US" sz="1600" b="1" dirty="0" smtClean="0">
                <a:solidFill>
                  <a:srgbClr val="0000FF"/>
                </a:solidFill>
              </a:rPr>
              <a:t>{</a:t>
            </a: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</a:rPr>
              <a:t>// </a:t>
            </a:r>
            <a:r>
              <a:rPr lang="en-US" sz="1600" b="1" dirty="0">
                <a:solidFill>
                  <a:srgbClr val="0000FF"/>
                </a:solidFill>
              </a:rPr>
              <a:t>Moore’s </a:t>
            </a:r>
            <a:r>
              <a:rPr lang="en-US" sz="1600" b="1" dirty="0" smtClean="0">
                <a:solidFill>
                  <a:srgbClr val="0000FF"/>
                </a:solidFill>
              </a:rPr>
              <a:t>algorithm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  <a:tab pos="22860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</a:rPr>
              <a:t>	if </a:t>
            </a:r>
            <a:r>
              <a:rPr lang="en-US" sz="1600" b="1" dirty="0">
                <a:solidFill>
                  <a:srgbClr val="0000FF"/>
                </a:solidFill>
              </a:rPr>
              <a:t>(w[</a:t>
            </a:r>
            <a:r>
              <a:rPr lang="en-US" sz="1600" b="1" dirty="0" err="1">
                <a:solidFill>
                  <a:srgbClr val="0000FF"/>
                </a:solidFill>
              </a:rPr>
              <a:t>taskID</a:t>
            </a:r>
            <a:r>
              <a:rPr lang="en-US" sz="1600" b="1" dirty="0">
                <a:solidFill>
                  <a:srgbClr val="0000FF"/>
                </a:solidFill>
              </a:rPr>
              <a:t>][j] != -1) {		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  <a:tab pos="22860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		</a:t>
            </a:r>
            <a:r>
              <a:rPr lang="en-US" sz="1600" b="1" dirty="0" err="1">
                <a:solidFill>
                  <a:srgbClr val="0000FF"/>
                </a:solidFill>
              </a:rPr>
              <a:t>newdist_j</a:t>
            </a:r>
            <a:r>
              <a:rPr lang="en-US" sz="1600" b="1" dirty="0">
                <a:solidFill>
                  <a:srgbClr val="0000FF"/>
                </a:solidFill>
              </a:rPr>
              <a:t> = </a:t>
            </a:r>
            <a:r>
              <a:rPr lang="en-US" sz="1600" b="1" dirty="0" err="1">
                <a:solidFill>
                  <a:srgbClr val="0000FF"/>
                </a:solidFill>
              </a:rPr>
              <a:t>dist</a:t>
            </a:r>
            <a:r>
              <a:rPr lang="en-US" sz="1600" b="1" dirty="0">
                <a:solidFill>
                  <a:srgbClr val="0000FF"/>
                </a:solidFill>
              </a:rPr>
              <a:t>[</a:t>
            </a:r>
            <a:r>
              <a:rPr lang="en-US" sz="1600" b="1" dirty="0" err="1">
                <a:solidFill>
                  <a:srgbClr val="0000FF"/>
                </a:solidFill>
              </a:rPr>
              <a:t>taskID</a:t>
            </a:r>
            <a:r>
              <a:rPr lang="en-US" sz="1600" b="1" dirty="0">
                <a:solidFill>
                  <a:srgbClr val="0000FF"/>
                </a:solidFill>
              </a:rPr>
              <a:t>] + w[</a:t>
            </a:r>
            <a:r>
              <a:rPr lang="en-US" sz="1600" b="1" dirty="0" err="1">
                <a:solidFill>
                  <a:srgbClr val="0000FF"/>
                </a:solidFill>
              </a:rPr>
              <a:t>taskID</a:t>
            </a:r>
            <a:r>
              <a:rPr lang="en-US" sz="1600" b="1" dirty="0">
                <a:solidFill>
                  <a:srgbClr val="0000FF"/>
                </a:solidFill>
              </a:rPr>
              <a:t>][j];  		</a:t>
            </a:r>
            <a:endParaRPr lang="en-US" sz="1600" b="1" dirty="0" smtClean="0">
              <a:solidFill>
                <a:srgbClr val="0000FF"/>
              </a:solidFill>
            </a:endParaRP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  <a:tab pos="22860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</a:rPr>
              <a:t>		if </a:t>
            </a:r>
            <a:r>
              <a:rPr lang="en-US" sz="1600" b="1" dirty="0">
                <a:solidFill>
                  <a:srgbClr val="0000FF"/>
                </a:solidFill>
              </a:rPr>
              <a:t>(</a:t>
            </a:r>
            <a:r>
              <a:rPr lang="en-US" sz="1600" b="1" dirty="0" err="1">
                <a:solidFill>
                  <a:srgbClr val="0000FF"/>
                </a:solidFill>
              </a:rPr>
              <a:t>newdist_j</a:t>
            </a:r>
            <a:r>
              <a:rPr lang="en-US" sz="1600" b="1" dirty="0">
                <a:solidFill>
                  <a:srgbClr val="0000FF"/>
                </a:solidFill>
              </a:rPr>
              <a:t> &lt; </a:t>
            </a:r>
            <a:r>
              <a:rPr lang="en-US" sz="1600" b="1" dirty="0" err="1">
                <a:solidFill>
                  <a:srgbClr val="0000FF"/>
                </a:solidFill>
              </a:rPr>
              <a:t>dist</a:t>
            </a:r>
            <a:r>
              <a:rPr lang="en-US" sz="1600" b="1" dirty="0">
                <a:solidFill>
                  <a:srgbClr val="0000FF"/>
                </a:solidFill>
              </a:rPr>
              <a:t>[j]) {		</a:t>
            </a:r>
            <a:endParaRPr lang="en-US" sz="1600" b="1" dirty="0" smtClean="0">
              <a:solidFill>
                <a:srgbClr val="0000FF"/>
              </a:solidFill>
            </a:endParaRP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  <a:tab pos="22860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</a:rPr>
              <a:t>			</a:t>
            </a:r>
            <a:r>
              <a:rPr lang="en-US" sz="1600" b="1" dirty="0" err="1" smtClean="0">
                <a:solidFill>
                  <a:srgbClr val="0000FF"/>
                </a:solidFill>
              </a:rPr>
              <a:t>dist</a:t>
            </a:r>
            <a:r>
              <a:rPr lang="en-US" sz="1600" b="1" dirty="0" smtClean="0">
                <a:solidFill>
                  <a:srgbClr val="0000FF"/>
                </a:solidFill>
              </a:rPr>
              <a:t>[j</a:t>
            </a:r>
            <a:r>
              <a:rPr lang="en-US" sz="1600" b="1" dirty="0">
                <a:solidFill>
                  <a:srgbClr val="0000FF"/>
                </a:solidFill>
              </a:rPr>
              <a:t>] = </a:t>
            </a:r>
            <a:r>
              <a:rPr lang="en-US" sz="1600" b="1" dirty="0" err="1">
                <a:solidFill>
                  <a:srgbClr val="0000FF"/>
                </a:solidFill>
              </a:rPr>
              <a:t>newdist_j</a:t>
            </a:r>
            <a:r>
              <a:rPr lang="en-US" sz="1600" b="1" dirty="0">
                <a:solidFill>
                  <a:srgbClr val="0000FF"/>
                </a:solidFill>
              </a:rPr>
              <a:t>;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  <a:tab pos="22860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			if (j &lt; N-1) </a:t>
            </a:r>
            <a:r>
              <a:rPr lang="en-US" sz="1600" b="1" dirty="0" smtClean="0">
                <a:solidFill>
                  <a:srgbClr val="0000FF"/>
                </a:solidFill>
              </a:rPr>
              <a:t>{  // </a:t>
            </a:r>
            <a:r>
              <a:rPr lang="en-US" sz="1600" b="1" dirty="0">
                <a:solidFill>
                  <a:srgbClr val="0000FF"/>
                </a:solidFill>
              </a:rPr>
              <a:t>do not add last </a:t>
            </a:r>
            <a:r>
              <a:rPr lang="en-US" sz="1600" b="1" dirty="0" smtClean="0">
                <a:solidFill>
                  <a:srgbClr val="0000FF"/>
                </a:solidFill>
              </a:rPr>
              <a:t>vertex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  <a:tab pos="22860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		   	</a:t>
            </a:r>
            <a:r>
              <a:rPr lang="en-US" sz="1600" b="1" dirty="0" err="1" smtClean="0">
                <a:solidFill>
                  <a:srgbClr val="0000FF"/>
                </a:solidFill>
              </a:rPr>
              <a:t>new_tasks</a:t>
            </a:r>
            <a:r>
              <a:rPr lang="en-US" sz="1600" b="1" dirty="0" smtClean="0">
                <a:solidFill>
                  <a:srgbClr val="0000FF"/>
                </a:solidFill>
              </a:rPr>
              <a:t>[</a:t>
            </a:r>
            <a:r>
              <a:rPr lang="en-US" sz="1600" b="1" dirty="0" err="1" smtClean="0">
                <a:solidFill>
                  <a:srgbClr val="0000FF"/>
                </a:solidFill>
              </a:rPr>
              <a:t>i</a:t>
            </a:r>
            <a:r>
              <a:rPr lang="en-US" sz="1600" b="1" dirty="0">
                <a:solidFill>
                  <a:srgbClr val="0000FF"/>
                </a:solidFill>
              </a:rPr>
              <a:t>] = j; 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  <a:tab pos="22860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				</a:t>
            </a:r>
            <a:r>
              <a:rPr lang="en-US" sz="1600" b="1" dirty="0" err="1">
                <a:solidFill>
                  <a:srgbClr val="0000FF"/>
                </a:solidFill>
              </a:rPr>
              <a:t>i</a:t>
            </a:r>
            <a:r>
              <a:rPr lang="en-US" sz="1600" b="1" dirty="0">
                <a:solidFill>
                  <a:srgbClr val="0000FF"/>
                </a:solidFill>
              </a:rPr>
              <a:t>++;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  <a:tab pos="22860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</a:rPr>
              <a:t>} } } }</a:t>
            </a:r>
            <a:endParaRPr lang="en-US" sz="1600" b="1" dirty="0">
              <a:solidFill>
                <a:srgbClr val="0000FF"/>
              </a:solidFill>
            </a:endParaRP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  <a:tab pos="22860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err="1">
                <a:solidFill>
                  <a:srgbClr val="FF0000"/>
                </a:solidFill>
              </a:rPr>
              <a:t>SZ_Put</a:t>
            </a:r>
            <a:r>
              <a:rPr lang="en-US" sz="1600" b="1" dirty="0">
                <a:solidFill>
                  <a:srgbClr val="FF0000"/>
                </a:solidFill>
              </a:rPr>
              <a:t>("result",</a:t>
            </a:r>
            <a:r>
              <a:rPr lang="en-US" sz="1600" b="1" dirty="0" err="1">
                <a:solidFill>
                  <a:srgbClr val="FF0000"/>
                </a:solidFill>
              </a:rPr>
              <a:t>new_tasks</a:t>
            </a:r>
            <a:r>
              <a:rPr lang="en-US" sz="1600" b="1" dirty="0">
                <a:solidFill>
                  <a:srgbClr val="FF0000"/>
                </a:solidFill>
              </a:rPr>
              <a:t>);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  <a:tab pos="2286000" algn="l"/>
              </a:tabLst>
            </a:pPr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 err="1">
                <a:solidFill>
                  <a:srgbClr val="FF0000"/>
                </a:solidFill>
              </a:rPr>
              <a:t>SZ_Put</a:t>
            </a:r>
            <a:r>
              <a:rPr lang="en-US" sz="1600" b="1" dirty="0">
                <a:solidFill>
                  <a:srgbClr val="FF0000"/>
                </a:solidFill>
              </a:rPr>
              <a:t>("</a:t>
            </a:r>
            <a:r>
              <a:rPr lang="en-US" sz="1600" b="1" dirty="0" err="1">
                <a:solidFill>
                  <a:srgbClr val="FF0000"/>
                </a:solidFill>
              </a:rPr>
              <a:t>dist</a:t>
            </a:r>
            <a:r>
              <a:rPr lang="en-US" sz="1600" b="1" dirty="0">
                <a:solidFill>
                  <a:srgbClr val="FF0000"/>
                </a:solidFill>
              </a:rPr>
              <a:t>",</a:t>
            </a:r>
            <a:r>
              <a:rPr lang="en-US" sz="1600" b="1" dirty="0" err="1">
                <a:solidFill>
                  <a:srgbClr val="FF0000"/>
                </a:solidFill>
              </a:rPr>
              <a:t>dist</a:t>
            </a:r>
            <a:r>
              <a:rPr lang="en-US" sz="1600" b="1" dirty="0">
                <a:solidFill>
                  <a:srgbClr val="FF0000"/>
                </a:solidFill>
              </a:rPr>
              <a:t>); 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  <a:tab pos="2286000" algn="l"/>
              </a:tabLst>
            </a:pPr>
            <a:r>
              <a:rPr lang="en-US" sz="1600" b="1" dirty="0" smtClean="0">
                <a:solidFill>
                  <a:srgbClr val="0000FF"/>
                </a:solidFill>
              </a:rPr>
              <a:t>}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18075" y="26581"/>
            <a:ext cx="4495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Shortest Path Problem </a:t>
            </a:r>
            <a:r>
              <a:rPr lang="en-US" sz="2800" b="1" dirty="0"/>
              <a:t>using </a:t>
            </a:r>
            <a:r>
              <a:rPr lang="en-US" sz="2800" b="1" dirty="0" smtClean="0"/>
              <a:t>Dynamic </a:t>
            </a:r>
            <a:r>
              <a:rPr lang="en-US" sz="2800" b="1" dirty="0" err="1" smtClean="0"/>
              <a:t>Workpool</a:t>
            </a:r>
            <a:endParaRPr lang="en-US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4602126" y="1619968"/>
            <a:ext cx="600110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void gather(</a:t>
            </a:r>
            <a:r>
              <a:rPr lang="en-US" sz="1600" b="1" dirty="0" err="1">
                <a:solidFill>
                  <a:srgbClr val="0000FF"/>
                </a:solidFill>
              </a:rPr>
              <a:t>int</a:t>
            </a:r>
            <a:r>
              <a:rPr lang="en-US" sz="1600" b="1" dirty="0">
                <a:solidFill>
                  <a:srgbClr val="0000FF"/>
                </a:solidFill>
              </a:rPr>
              <a:t> </a:t>
            </a:r>
            <a:r>
              <a:rPr lang="en-US" sz="1600" b="1" dirty="0" err="1">
                <a:solidFill>
                  <a:srgbClr val="0000FF"/>
                </a:solidFill>
              </a:rPr>
              <a:t>taskID</a:t>
            </a:r>
            <a:r>
              <a:rPr lang="en-US" sz="1600" b="1" dirty="0">
                <a:solidFill>
                  <a:srgbClr val="0000FF"/>
                </a:solidFill>
              </a:rPr>
              <a:t>) {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err="1">
                <a:solidFill>
                  <a:srgbClr val="0000FF"/>
                </a:solidFill>
              </a:rPr>
              <a:t>int</a:t>
            </a:r>
            <a:r>
              <a:rPr lang="en-US" sz="1600" b="1" dirty="0">
                <a:solidFill>
                  <a:srgbClr val="0000FF"/>
                </a:solidFill>
              </a:rPr>
              <a:t> </a:t>
            </a:r>
            <a:r>
              <a:rPr lang="en-US" sz="1600" b="1" dirty="0" err="1">
                <a:solidFill>
                  <a:srgbClr val="0000FF"/>
                </a:solidFill>
              </a:rPr>
              <a:t>i,dist_recv</a:t>
            </a:r>
            <a:r>
              <a:rPr lang="en-US" sz="1600" b="1" dirty="0">
                <a:solidFill>
                  <a:srgbClr val="0000FF"/>
                </a:solidFill>
              </a:rPr>
              <a:t>[N],</a:t>
            </a:r>
            <a:r>
              <a:rPr lang="en-US" sz="1600" b="1" dirty="0" err="1">
                <a:solidFill>
                  <a:srgbClr val="0000FF"/>
                </a:solidFill>
              </a:rPr>
              <a:t>new_tasks</a:t>
            </a:r>
            <a:r>
              <a:rPr lang="en-US" sz="1600" b="1" dirty="0">
                <a:solidFill>
                  <a:srgbClr val="0000FF"/>
                </a:solidFill>
              </a:rPr>
              <a:t>[N]; 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err="1">
                <a:solidFill>
                  <a:srgbClr val="FF0000"/>
                </a:solidFill>
              </a:rPr>
              <a:t>SZ_Get</a:t>
            </a:r>
            <a:r>
              <a:rPr lang="en-US" sz="1600" b="1" dirty="0">
                <a:solidFill>
                  <a:srgbClr val="FF0000"/>
                </a:solidFill>
              </a:rPr>
              <a:t>("result",</a:t>
            </a:r>
            <a:r>
              <a:rPr lang="en-US" sz="1600" b="1" dirty="0" err="1">
                <a:solidFill>
                  <a:srgbClr val="FF0000"/>
                </a:solidFill>
              </a:rPr>
              <a:t>new_tasks</a:t>
            </a:r>
            <a:r>
              <a:rPr lang="en-US" sz="1600" b="1" dirty="0">
                <a:solidFill>
                  <a:srgbClr val="FF0000"/>
                </a:solidFill>
              </a:rPr>
              <a:t>);</a:t>
            </a:r>
            <a:r>
              <a:rPr lang="en-US" sz="1600" b="1" dirty="0">
                <a:solidFill>
                  <a:srgbClr val="0000FF"/>
                </a:solidFill>
              </a:rPr>
              <a:t>  </a:t>
            </a:r>
            <a:r>
              <a:rPr lang="en-US" sz="1600" b="1" dirty="0" smtClean="0">
                <a:solidFill>
                  <a:srgbClr val="0000FF"/>
                </a:solidFill>
              </a:rPr>
              <a:t>// </a:t>
            </a:r>
            <a:r>
              <a:rPr lang="en-US" sz="1600" b="1" dirty="0">
                <a:solidFill>
                  <a:srgbClr val="0000FF"/>
                </a:solidFill>
              </a:rPr>
              <a:t>get </a:t>
            </a:r>
            <a:r>
              <a:rPr lang="en-US" sz="1600" b="1" dirty="0" smtClean="0">
                <a:solidFill>
                  <a:srgbClr val="0000FF"/>
                </a:solidFill>
              </a:rPr>
              <a:t>1st task</a:t>
            </a:r>
            <a:endParaRPr lang="en-US" sz="1600" b="1" dirty="0">
              <a:solidFill>
                <a:srgbClr val="0000FF"/>
              </a:solidFill>
            </a:endParaRP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err="1">
                <a:solidFill>
                  <a:srgbClr val="FF0000"/>
                </a:solidFill>
              </a:rPr>
              <a:t>SZ_Get</a:t>
            </a:r>
            <a:r>
              <a:rPr lang="en-US" sz="1600" b="1" dirty="0">
                <a:solidFill>
                  <a:srgbClr val="FF0000"/>
                </a:solidFill>
              </a:rPr>
              <a:t>("</a:t>
            </a:r>
            <a:r>
              <a:rPr lang="en-US" sz="1600" b="1" dirty="0" err="1">
                <a:solidFill>
                  <a:srgbClr val="FF0000"/>
                </a:solidFill>
              </a:rPr>
              <a:t>dist</a:t>
            </a:r>
            <a:r>
              <a:rPr lang="en-US" sz="1600" b="1" dirty="0">
                <a:solidFill>
                  <a:srgbClr val="FF0000"/>
                </a:solidFill>
              </a:rPr>
              <a:t>",</a:t>
            </a:r>
            <a:r>
              <a:rPr lang="en-US" sz="1600" b="1" dirty="0" err="1">
                <a:solidFill>
                  <a:srgbClr val="FF0000"/>
                </a:solidFill>
              </a:rPr>
              <a:t>dist_recv</a:t>
            </a:r>
            <a:r>
              <a:rPr lang="en-US" sz="1600" b="1" dirty="0">
                <a:solidFill>
                  <a:srgbClr val="FF0000"/>
                </a:solidFill>
              </a:rPr>
              <a:t>);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for (</a:t>
            </a:r>
            <a:r>
              <a:rPr lang="en-US" sz="1600" b="1" dirty="0" err="1">
                <a:solidFill>
                  <a:srgbClr val="0000FF"/>
                </a:solidFill>
              </a:rPr>
              <a:t>i</a:t>
            </a:r>
            <a:r>
              <a:rPr lang="en-US" sz="1600" b="1" dirty="0">
                <a:solidFill>
                  <a:srgbClr val="0000FF"/>
                </a:solidFill>
              </a:rPr>
              <a:t> = 0; </a:t>
            </a:r>
            <a:r>
              <a:rPr lang="en-US" sz="1600" b="1" dirty="0" err="1">
                <a:solidFill>
                  <a:srgbClr val="0000FF"/>
                </a:solidFill>
              </a:rPr>
              <a:t>i</a:t>
            </a:r>
            <a:r>
              <a:rPr lang="en-US" sz="1600" b="1" dirty="0">
                <a:solidFill>
                  <a:srgbClr val="0000FF"/>
                </a:solidFill>
              </a:rPr>
              <a:t> &lt; N; </a:t>
            </a:r>
            <a:r>
              <a:rPr lang="en-US" sz="1600" b="1" dirty="0" err="1">
                <a:solidFill>
                  <a:srgbClr val="0000FF"/>
                </a:solidFill>
              </a:rPr>
              <a:t>i</a:t>
            </a:r>
            <a:r>
              <a:rPr lang="en-US" sz="1600" b="1" dirty="0">
                <a:solidFill>
                  <a:srgbClr val="0000FF"/>
                </a:solidFill>
              </a:rPr>
              <a:t>++) 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	if (</a:t>
            </a:r>
            <a:r>
              <a:rPr lang="en-US" sz="1600" b="1" dirty="0" err="1">
                <a:solidFill>
                  <a:srgbClr val="0000FF"/>
                </a:solidFill>
              </a:rPr>
              <a:t>dist_recv</a:t>
            </a:r>
            <a:r>
              <a:rPr lang="en-US" sz="1600" b="1" dirty="0">
                <a:solidFill>
                  <a:srgbClr val="0000FF"/>
                </a:solidFill>
              </a:rPr>
              <a:t>[</a:t>
            </a:r>
            <a:r>
              <a:rPr lang="en-US" sz="1600" b="1" dirty="0" err="1">
                <a:solidFill>
                  <a:srgbClr val="0000FF"/>
                </a:solidFill>
              </a:rPr>
              <a:t>i</a:t>
            </a:r>
            <a:r>
              <a:rPr lang="en-US" sz="1600" b="1" dirty="0">
                <a:solidFill>
                  <a:srgbClr val="0000FF"/>
                </a:solidFill>
              </a:rPr>
              <a:t>] &lt; </a:t>
            </a:r>
            <a:r>
              <a:rPr lang="en-US" sz="1600" b="1" dirty="0" err="1">
                <a:solidFill>
                  <a:srgbClr val="0000FF"/>
                </a:solidFill>
              </a:rPr>
              <a:t>dist</a:t>
            </a:r>
            <a:r>
              <a:rPr lang="en-US" sz="1600" b="1" dirty="0">
                <a:solidFill>
                  <a:srgbClr val="0000FF"/>
                </a:solidFill>
              </a:rPr>
              <a:t>[</a:t>
            </a:r>
            <a:r>
              <a:rPr lang="en-US" sz="1600" b="1" dirty="0" err="1">
                <a:solidFill>
                  <a:srgbClr val="0000FF"/>
                </a:solidFill>
              </a:rPr>
              <a:t>i</a:t>
            </a:r>
            <a:r>
              <a:rPr lang="en-US" sz="1600" b="1" dirty="0">
                <a:solidFill>
                  <a:srgbClr val="0000FF"/>
                </a:solidFill>
              </a:rPr>
              <a:t>]) </a:t>
            </a:r>
            <a:r>
              <a:rPr lang="en-US" sz="1600" b="1" dirty="0" err="1">
                <a:solidFill>
                  <a:srgbClr val="0000FF"/>
                </a:solidFill>
              </a:rPr>
              <a:t>dist</a:t>
            </a:r>
            <a:r>
              <a:rPr lang="en-US" sz="1600" b="1" dirty="0">
                <a:solidFill>
                  <a:srgbClr val="0000FF"/>
                </a:solidFill>
              </a:rPr>
              <a:t>[</a:t>
            </a:r>
            <a:r>
              <a:rPr lang="en-US" sz="1600" b="1" dirty="0" err="1">
                <a:solidFill>
                  <a:srgbClr val="0000FF"/>
                </a:solidFill>
              </a:rPr>
              <a:t>i</a:t>
            </a:r>
            <a:r>
              <a:rPr lang="en-US" sz="1600" b="1" dirty="0">
                <a:solidFill>
                  <a:srgbClr val="0000FF"/>
                </a:solidFill>
              </a:rPr>
              <a:t>] = </a:t>
            </a:r>
            <a:r>
              <a:rPr lang="en-US" sz="1600" b="1" dirty="0" err="1">
                <a:solidFill>
                  <a:srgbClr val="0000FF"/>
                </a:solidFill>
              </a:rPr>
              <a:t>dist_recv</a:t>
            </a:r>
            <a:r>
              <a:rPr lang="en-US" sz="1600" b="1" dirty="0">
                <a:solidFill>
                  <a:srgbClr val="0000FF"/>
                </a:solidFill>
              </a:rPr>
              <a:t>[</a:t>
            </a:r>
            <a:r>
              <a:rPr lang="en-US" sz="1600" b="1" dirty="0" err="1">
                <a:solidFill>
                  <a:srgbClr val="0000FF"/>
                </a:solidFill>
              </a:rPr>
              <a:t>i</a:t>
            </a:r>
            <a:r>
              <a:rPr lang="en-US" sz="1600" b="1" dirty="0">
                <a:solidFill>
                  <a:srgbClr val="0000FF"/>
                </a:solidFill>
              </a:rPr>
              <a:t>];   	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</a:rPr>
              <a:t>for </a:t>
            </a:r>
            <a:r>
              <a:rPr lang="en-US" sz="1600" b="1" dirty="0">
                <a:solidFill>
                  <a:srgbClr val="0000FF"/>
                </a:solidFill>
              </a:rPr>
              <a:t>(</a:t>
            </a:r>
            <a:r>
              <a:rPr lang="en-US" sz="1600" b="1" dirty="0" err="1">
                <a:solidFill>
                  <a:srgbClr val="0000FF"/>
                </a:solidFill>
              </a:rPr>
              <a:t>i</a:t>
            </a:r>
            <a:r>
              <a:rPr lang="en-US" sz="1600" b="1" dirty="0">
                <a:solidFill>
                  <a:srgbClr val="0000FF"/>
                </a:solidFill>
              </a:rPr>
              <a:t> = 0; </a:t>
            </a:r>
            <a:r>
              <a:rPr lang="en-US" sz="1600" b="1" dirty="0" err="1">
                <a:solidFill>
                  <a:srgbClr val="0000FF"/>
                </a:solidFill>
              </a:rPr>
              <a:t>i</a:t>
            </a:r>
            <a:r>
              <a:rPr lang="en-US" sz="1600" b="1" dirty="0">
                <a:solidFill>
                  <a:srgbClr val="0000FF"/>
                </a:solidFill>
              </a:rPr>
              <a:t> &lt; N; </a:t>
            </a:r>
            <a:r>
              <a:rPr lang="en-US" sz="1600" b="1" dirty="0" err="1">
                <a:solidFill>
                  <a:srgbClr val="0000FF"/>
                </a:solidFill>
              </a:rPr>
              <a:t>i</a:t>
            </a:r>
            <a:r>
              <a:rPr lang="en-US" sz="1600" b="1" dirty="0">
                <a:solidFill>
                  <a:srgbClr val="0000FF"/>
                </a:solidFill>
              </a:rPr>
              <a:t>++)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	if (</a:t>
            </a:r>
            <a:r>
              <a:rPr lang="en-US" sz="1600" b="1" dirty="0" err="1">
                <a:solidFill>
                  <a:srgbClr val="0000FF"/>
                </a:solidFill>
              </a:rPr>
              <a:t>new_tasks</a:t>
            </a:r>
            <a:r>
              <a:rPr lang="en-US" sz="1600" b="1" dirty="0">
                <a:solidFill>
                  <a:srgbClr val="0000FF"/>
                </a:solidFill>
              </a:rPr>
              <a:t>[</a:t>
            </a:r>
            <a:r>
              <a:rPr lang="en-US" sz="1600" b="1" dirty="0" err="1">
                <a:solidFill>
                  <a:srgbClr val="0000FF"/>
                </a:solidFill>
              </a:rPr>
              <a:t>i</a:t>
            </a:r>
            <a:r>
              <a:rPr lang="en-US" sz="1600" b="1" dirty="0">
                <a:solidFill>
                  <a:srgbClr val="0000FF"/>
                </a:solidFill>
              </a:rPr>
              <a:t>] != 0) </a:t>
            </a:r>
            <a:endParaRPr lang="en-US" sz="1600" b="1" dirty="0" smtClean="0">
              <a:solidFill>
                <a:srgbClr val="0000FF"/>
              </a:solidFill>
            </a:endParaRP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</a:rPr>
              <a:t>      </a:t>
            </a:r>
            <a:r>
              <a:rPr lang="en-US" sz="1600" b="1" dirty="0" err="1" smtClean="0">
                <a:solidFill>
                  <a:srgbClr val="FF0000"/>
                </a:solidFill>
              </a:rPr>
              <a:t>SZ_Insert_task</a:t>
            </a:r>
            <a:r>
              <a:rPr lang="en-US" sz="1600" b="1" dirty="0" smtClean="0">
                <a:solidFill>
                  <a:srgbClr val="FF0000"/>
                </a:solidFill>
              </a:rPr>
              <a:t>(</a:t>
            </a:r>
            <a:r>
              <a:rPr lang="en-US" sz="1600" b="1" dirty="0" err="1" smtClean="0">
                <a:solidFill>
                  <a:srgbClr val="FF0000"/>
                </a:solidFill>
              </a:rPr>
              <a:t>new_tasks</a:t>
            </a:r>
            <a:r>
              <a:rPr lang="en-US" sz="1600" b="1" dirty="0" smtClean="0">
                <a:solidFill>
                  <a:srgbClr val="FF0000"/>
                </a:solidFill>
              </a:rPr>
              <a:t>[</a:t>
            </a:r>
            <a:r>
              <a:rPr lang="en-US" sz="1600" b="1" dirty="0" err="1" smtClean="0">
                <a:solidFill>
                  <a:srgbClr val="FF0000"/>
                </a:solidFill>
              </a:rPr>
              <a:t>i</a:t>
            </a:r>
            <a:r>
              <a:rPr lang="en-US" sz="1600" b="1" dirty="0" smtClean="0">
                <a:solidFill>
                  <a:srgbClr val="FF0000"/>
                </a:solidFill>
              </a:rPr>
              <a:t>]);</a:t>
            </a:r>
            <a:endParaRPr lang="en-US" sz="1600" b="1" dirty="0">
              <a:solidFill>
                <a:srgbClr val="0000FF"/>
              </a:solidFill>
            </a:endParaRP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</a:tabLst>
            </a:pPr>
            <a:r>
              <a:rPr lang="en-US" sz="1600" b="1" dirty="0" smtClean="0">
                <a:solidFill>
                  <a:srgbClr val="0000FF"/>
                </a:solidFill>
              </a:rPr>
              <a:t>}</a:t>
            </a:r>
            <a:endParaRPr lang="en-US" sz="1600" b="1" dirty="0">
              <a:solidFill>
                <a:srgbClr val="0000FF"/>
              </a:solidFill>
            </a:endParaRP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</a:tabLst>
            </a:pPr>
            <a:r>
              <a:rPr lang="en-US" sz="1600" b="1" dirty="0" err="1">
                <a:solidFill>
                  <a:srgbClr val="0000FF"/>
                </a:solidFill>
              </a:rPr>
              <a:t>int</a:t>
            </a:r>
            <a:r>
              <a:rPr lang="en-US" sz="1600" b="1" dirty="0">
                <a:solidFill>
                  <a:srgbClr val="0000FF"/>
                </a:solidFill>
              </a:rPr>
              <a:t> main(</a:t>
            </a:r>
            <a:r>
              <a:rPr lang="en-US" sz="1600" b="1" dirty="0" err="1">
                <a:solidFill>
                  <a:srgbClr val="0000FF"/>
                </a:solidFill>
              </a:rPr>
              <a:t>int</a:t>
            </a:r>
            <a:r>
              <a:rPr lang="en-US" sz="1600" b="1" dirty="0">
                <a:solidFill>
                  <a:srgbClr val="0000FF"/>
                </a:solidFill>
              </a:rPr>
              <a:t> </a:t>
            </a:r>
            <a:r>
              <a:rPr lang="en-US" sz="1600" b="1" dirty="0" err="1">
                <a:solidFill>
                  <a:srgbClr val="0000FF"/>
                </a:solidFill>
              </a:rPr>
              <a:t>argc</a:t>
            </a:r>
            <a:r>
              <a:rPr lang="en-US" sz="1600" b="1" dirty="0">
                <a:solidFill>
                  <a:srgbClr val="0000FF"/>
                </a:solidFill>
              </a:rPr>
              <a:t>, char *</a:t>
            </a:r>
            <a:r>
              <a:rPr lang="en-US" sz="1600" b="1" dirty="0" err="1">
                <a:solidFill>
                  <a:srgbClr val="0000FF"/>
                </a:solidFill>
              </a:rPr>
              <a:t>argv</a:t>
            </a:r>
            <a:r>
              <a:rPr lang="en-US" sz="1600" b="1" dirty="0">
                <a:solidFill>
                  <a:srgbClr val="0000FF"/>
                </a:solidFill>
              </a:rPr>
              <a:t>[]) {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err="1">
                <a:solidFill>
                  <a:srgbClr val="0000FF"/>
                </a:solidFill>
              </a:rPr>
              <a:t>int</a:t>
            </a:r>
            <a:r>
              <a:rPr lang="en-US" sz="1600" b="1" dirty="0">
                <a:solidFill>
                  <a:srgbClr val="0000FF"/>
                </a:solidFill>
              </a:rPr>
              <a:t> p;					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err="1">
                <a:solidFill>
                  <a:srgbClr val="FF0000"/>
                </a:solidFill>
              </a:rPr>
              <a:t>SZ_Init</a:t>
            </a:r>
            <a:r>
              <a:rPr lang="en-US" sz="1600" b="1" dirty="0">
                <a:solidFill>
                  <a:srgbClr val="FF0000"/>
                </a:solidFill>
              </a:rPr>
              <a:t>(p);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 </a:t>
            </a:r>
            <a:r>
              <a:rPr lang="en-US" sz="1600" b="1" dirty="0" smtClean="0">
                <a:solidFill>
                  <a:srgbClr val="0000FF"/>
                </a:solidFill>
              </a:rPr>
              <a:t>	…</a:t>
            </a:r>
            <a:endParaRPr lang="en-US" sz="1600" b="1" dirty="0">
              <a:solidFill>
                <a:srgbClr val="0000FF"/>
              </a:solidFill>
            </a:endParaRP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err="1">
                <a:solidFill>
                  <a:srgbClr val="FF0000"/>
                </a:solidFill>
              </a:rPr>
              <a:t>SZ_Parallel_begin</a:t>
            </a:r>
            <a:endParaRPr lang="en-US" sz="1600" b="1" dirty="0">
              <a:solidFill>
                <a:srgbClr val="FF0000"/>
              </a:solidFill>
            </a:endParaRP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</a:tabLst>
            </a:pPr>
            <a:r>
              <a:rPr lang="en-US" sz="1600" b="1" dirty="0">
                <a:solidFill>
                  <a:srgbClr val="FF0000"/>
                </a:solidFill>
              </a:rPr>
              <a:t>		SZ_Workpool3(</a:t>
            </a:r>
            <a:r>
              <a:rPr lang="en-US" sz="1600" b="1" dirty="0" err="1">
                <a:solidFill>
                  <a:srgbClr val="FF0000"/>
                </a:solidFill>
              </a:rPr>
              <a:t>init,diffuse,compute,gather</a:t>
            </a:r>
            <a:r>
              <a:rPr lang="en-US" sz="1600" b="1" dirty="0">
                <a:solidFill>
                  <a:srgbClr val="FF0000"/>
                </a:solidFill>
              </a:rPr>
              <a:t>);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</a:tabLst>
            </a:pPr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 err="1">
                <a:solidFill>
                  <a:srgbClr val="FF0000"/>
                </a:solidFill>
              </a:rPr>
              <a:t>SZ_Parallel_end</a:t>
            </a:r>
            <a:r>
              <a:rPr lang="en-US" sz="1600" b="1" dirty="0">
                <a:solidFill>
                  <a:srgbClr val="FF0000"/>
                </a:solidFill>
              </a:rPr>
              <a:t>;</a:t>
            </a:r>
            <a:r>
              <a:rPr lang="en-US" sz="1600" b="1" dirty="0">
                <a:solidFill>
                  <a:srgbClr val="0000FF"/>
                </a:solidFill>
              </a:rPr>
              <a:t>			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… 										</a:t>
            </a:r>
            <a:r>
              <a:rPr lang="en-US" sz="1600" b="1" dirty="0" smtClean="0">
                <a:solidFill>
                  <a:srgbClr val="0000FF"/>
                </a:solidFill>
              </a:rPr>
              <a:t>// </a:t>
            </a:r>
            <a:r>
              <a:rPr lang="en-US" sz="1600" b="1" dirty="0">
                <a:solidFill>
                  <a:srgbClr val="0000FF"/>
                </a:solidFill>
              </a:rPr>
              <a:t>print final results in </a:t>
            </a:r>
            <a:r>
              <a:rPr lang="en-US" sz="1600" b="1" dirty="0" err="1">
                <a:solidFill>
                  <a:srgbClr val="0000FF"/>
                </a:solidFill>
              </a:rPr>
              <a:t>dist</a:t>
            </a:r>
            <a:r>
              <a:rPr lang="en-US" sz="1600" b="1" dirty="0" smtClean="0">
                <a:solidFill>
                  <a:srgbClr val="0000FF"/>
                </a:solidFill>
              </a:rPr>
              <a:t>[]</a:t>
            </a:r>
            <a:endParaRPr lang="en-US" sz="1600" b="1" dirty="0">
              <a:solidFill>
                <a:srgbClr val="0000FF"/>
              </a:solidFill>
            </a:endParaRP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err="1">
                <a:solidFill>
                  <a:srgbClr val="0000FF"/>
                </a:solidFill>
              </a:rPr>
              <a:t>SZ_Finalize</a:t>
            </a:r>
            <a:r>
              <a:rPr lang="en-US" sz="1600" b="1" dirty="0">
                <a:solidFill>
                  <a:srgbClr val="0000FF"/>
                </a:solidFill>
              </a:rPr>
              <a:t>(); 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return 0;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  <a:tab pos="800100" algn="l"/>
                <a:tab pos="914400" algn="l"/>
                <a:tab pos="1028700" algn="l"/>
                <a:tab pos="1143000" algn="l"/>
                <a:tab pos="1257300" algn="l"/>
                <a:tab pos="13716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7444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-19050" y="1143000"/>
            <a:ext cx="5645150" cy="6245225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400" dirty="0" smtClean="0"/>
              <a:t>When a pattern is repeated until some termination condition occurs.</a:t>
            </a:r>
            <a:endParaRPr lang="en-US" sz="2400" dirty="0"/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400" dirty="0" smtClean="0"/>
              <a:t>Synchronization at end of each iteration, to establish termination condition, often a global condition.</a:t>
            </a:r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400" dirty="0"/>
              <a:t>Note </a:t>
            </a:r>
            <a:r>
              <a:rPr lang="en-US" sz="2400" dirty="0" smtClean="0"/>
              <a:t>two </a:t>
            </a:r>
            <a:r>
              <a:rPr lang="en-US" sz="2400" dirty="0"/>
              <a:t>patterns </a:t>
            </a:r>
            <a:r>
              <a:rPr lang="en-US" sz="2400" dirty="0" smtClean="0"/>
              <a:t>merged </a:t>
            </a:r>
            <a:r>
              <a:rPr lang="en-US" sz="2400" dirty="0"/>
              <a:t>together sequentially if we call iteration a </a:t>
            </a:r>
            <a:r>
              <a:rPr lang="en-US" sz="2400" dirty="0" smtClean="0"/>
              <a:t>pattern.</a:t>
            </a:r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1016883" y="381000"/>
            <a:ext cx="70070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 dirty="0">
                <a:cs typeface="Arial" pitchFamily="34" charset="0"/>
              </a:rPr>
              <a:t>Iterative </a:t>
            </a:r>
            <a:r>
              <a:rPr lang="en-US" altLang="en-US" sz="3600" b="1" dirty="0" smtClean="0">
                <a:cs typeface="Arial" pitchFamily="34" charset="0"/>
              </a:rPr>
              <a:t>Synchronous Patterns</a:t>
            </a:r>
            <a:endParaRPr lang="en-US" altLang="en-US" sz="3600" b="1" dirty="0"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219950" y="2514600"/>
            <a:ext cx="14859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</a:rPr>
              <a:t>Pattern</a:t>
            </a:r>
          </a:p>
        </p:txBody>
      </p:sp>
      <p:sp>
        <p:nvSpPr>
          <p:cNvPr id="7" name="Arc 6"/>
          <p:cNvSpPr/>
          <p:nvPr/>
        </p:nvSpPr>
        <p:spPr>
          <a:xfrm>
            <a:off x="6400800" y="1981201"/>
            <a:ext cx="1638300" cy="3555206"/>
          </a:xfrm>
          <a:prstGeom prst="arc">
            <a:avLst>
              <a:gd name="adj1" fmla="val 4261628"/>
              <a:gd name="adj2" fmla="val 17494927"/>
            </a:avLst>
          </a:prstGeom>
          <a:ln w="22225">
            <a:solidFill>
              <a:srgbClr val="0070C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26" name="TextBox 9"/>
          <p:cNvSpPr txBox="1">
            <a:spLocks noChangeArrowheads="1"/>
          </p:cNvSpPr>
          <p:nvPr/>
        </p:nvSpPr>
        <p:spPr bwMode="auto">
          <a:xfrm>
            <a:off x="5638800" y="5316539"/>
            <a:ext cx="12953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Arial" pitchFamily="34" charset="0"/>
              </a:rPr>
              <a:t>Repeat</a:t>
            </a:r>
          </a:p>
        </p:txBody>
      </p:sp>
      <p:grpSp>
        <p:nvGrpSpPr>
          <p:cNvPr id="30727" name="Group 23"/>
          <p:cNvGrpSpPr>
            <a:grpSpLocks/>
          </p:cNvGrpSpPr>
          <p:nvPr/>
        </p:nvGrpSpPr>
        <p:grpSpPr bwMode="auto">
          <a:xfrm>
            <a:off x="7219950" y="3886200"/>
            <a:ext cx="1638300" cy="1270000"/>
            <a:chOff x="7219950" y="3886200"/>
            <a:chExt cx="1638300" cy="1269831"/>
          </a:xfrm>
        </p:grpSpPr>
        <p:sp>
          <p:nvSpPr>
            <p:cNvPr id="8" name="Rectangle 7"/>
            <p:cNvSpPr/>
            <p:nvPr/>
          </p:nvSpPr>
          <p:spPr>
            <a:xfrm>
              <a:off x="7245350" y="4114770"/>
              <a:ext cx="1612900" cy="102380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731" name="TextBox 8"/>
            <p:cNvSpPr txBox="1">
              <a:spLocks noChangeArrowheads="1"/>
            </p:cNvSpPr>
            <p:nvPr/>
          </p:nvSpPr>
          <p:spPr bwMode="auto">
            <a:xfrm>
              <a:off x="7219950" y="4140368"/>
              <a:ext cx="1579920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cs typeface="Arial" pitchFamily="34" charset="0"/>
                </a:rPr>
                <a:t>Check termination condition</a:t>
              </a:r>
            </a:p>
          </p:txBody>
        </p:sp>
        <p:cxnSp>
          <p:nvCxnSpPr>
            <p:cNvPr id="12" name="Straight Connector 11"/>
            <p:cNvCxnSpPr/>
            <p:nvPr/>
          </p:nvCxnSpPr>
          <p:spPr>
            <a:xfrm flipH="1">
              <a:off x="7962900" y="3886200"/>
              <a:ext cx="0" cy="22857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Connector 19"/>
          <p:cNvCxnSpPr/>
          <p:nvPr/>
        </p:nvCxnSpPr>
        <p:spPr>
          <a:xfrm>
            <a:off x="8097838" y="5156200"/>
            <a:ext cx="36512" cy="760413"/>
          </a:xfrm>
          <a:prstGeom prst="line">
            <a:avLst/>
          </a:prstGeom>
          <a:ln w="254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29" name="TextBox 20"/>
          <p:cNvSpPr txBox="1">
            <a:spLocks noChangeArrowheads="1"/>
          </p:cNvSpPr>
          <p:nvPr/>
        </p:nvSpPr>
        <p:spPr bwMode="auto">
          <a:xfrm>
            <a:off x="7804150" y="5911850"/>
            <a:ext cx="660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cs typeface="Arial" pitchFamily="34" charset="0"/>
              </a:rPr>
              <a:t>Stop</a:t>
            </a:r>
          </a:p>
        </p:txBody>
      </p:sp>
      <p:sp>
        <p:nvSpPr>
          <p:cNvPr id="13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629400"/>
            <a:ext cx="1905000" cy="457200"/>
          </a:xfrm>
        </p:spPr>
        <p:txBody>
          <a:bodyPr/>
          <a:lstStyle/>
          <a:p>
            <a:pPr>
              <a:defRPr/>
            </a:pPr>
            <a:fld id="{BF51A5EE-53AB-4965-9677-EE2F0D7AC5DD}" type="slidenum">
              <a:rPr lang="en-US" altLang="en-US" sz="1000" smtClean="0"/>
              <a:pPr>
                <a:defRPr/>
              </a:pPr>
              <a:t>14</a:t>
            </a:fld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44566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629400"/>
            <a:ext cx="1905000" cy="457200"/>
          </a:xfrm>
        </p:spPr>
        <p:txBody>
          <a:bodyPr/>
          <a:lstStyle/>
          <a:p>
            <a:pPr>
              <a:defRPr/>
            </a:pPr>
            <a:fld id="{BF51A5EE-53AB-4965-9677-EE2F0D7AC5DD}" type="slidenum">
              <a:rPr lang="en-US" altLang="en-US" sz="1000" smtClean="0"/>
              <a:pPr>
                <a:defRPr/>
              </a:pPr>
              <a:t>15</a:t>
            </a:fld>
            <a:endParaRPr lang="en-US" altLang="en-US" sz="1000" dirty="0"/>
          </a:p>
        </p:txBody>
      </p:sp>
      <p:sp>
        <p:nvSpPr>
          <p:cNvPr id="3" name="Rectangle 2"/>
          <p:cNvSpPr/>
          <p:nvPr/>
        </p:nvSpPr>
        <p:spPr>
          <a:xfrm>
            <a:off x="0" y="762000"/>
            <a:ext cx="533741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#define N 1	// Size of data being sent</a:t>
            </a: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#define P 4	// Number of </a:t>
            </a:r>
            <a:r>
              <a:rPr lang="en-US" sz="1600" b="1" dirty="0" err="1" smtClean="0">
                <a:solidFill>
                  <a:srgbClr val="0000FF"/>
                </a:solidFill>
              </a:rPr>
              <a:t>procs</a:t>
            </a:r>
            <a:r>
              <a:rPr lang="en-US" sz="1600" b="1" dirty="0" smtClean="0">
                <a:solidFill>
                  <a:srgbClr val="0000FF"/>
                </a:solidFill>
              </a:rPr>
              <a:t> </a:t>
            </a:r>
            <a:r>
              <a:rPr lang="en-US" sz="1600" b="1" dirty="0">
                <a:solidFill>
                  <a:srgbClr val="0000FF"/>
                </a:solidFill>
              </a:rPr>
              <a:t>and </a:t>
            </a:r>
            <a:r>
              <a:rPr lang="en-US" sz="1600" b="1" dirty="0" smtClean="0">
                <a:solidFill>
                  <a:srgbClr val="0000FF"/>
                </a:solidFill>
              </a:rPr>
              <a:t>numbers</a:t>
            </a:r>
            <a:endParaRPr lang="en-US" sz="1600" b="1" dirty="0">
              <a:solidFill>
                <a:srgbClr val="0000FF"/>
              </a:solidFill>
            </a:endParaRP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void </a:t>
            </a:r>
            <a:r>
              <a:rPr lang="en-US" sz="1600" b="1" dirty="0" err="1">
                <a:solidFill>
                  <a:srgbClr val="0000FF"/>
                </a:solidFill>
              </a:rPr>
              <a:t>init</a:t>
            </a:r>
            <a:r>
              <a:rPr lang="en-US" sz="1600" b="1" dirty="0">
                <a:solidFill>
                  <a:srgbClr val="0000FF"/>
                </a:solidFill>
              </a:rPr>
              <a:t>(</a:t>
            </a:r>
            <a:r>
              <a:rPr lang="en-US" sz="1600" b="1" dirty="0" err="1">
                <a:solidFill>
                  <a:srgbClr val="0000FF"/>
                </a:solidFill>
              </a:rPr>
              <a:t>int</a:t>
            </a:r>
            <a:r>
              <a:rPr lang="en-US" sz="1600" b="1" dirty="0">
                <a:solidFill>
                  <a:srgbClr val="0000FF"/>
                </a:solidFill>
              </a:rPr>
              <a:t> *T, </a:t>
            </a:r>
            <a:r>
              <a:rPr lang="en-US" sz="1600" b="1" dirty="0" err="1">
                <a:solidFill>
                  <a:srgbClr val="0000FF"/>
                </a:solidFill>
              </a:rPr>
              <a:t>int</a:t>
            </a:r>
            <a:r>
              <a:rPr lang="en-US" sz="1600" b="1" dirty="0">
                <a:solidFill>
                  <a:srgbClr val="0000FF"/>
                </a:solidFill>
              </a:rPr>
              <a:t> *D) { </a:t>
            </a: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*T = 4; 				// </a:t>
            </a:r>
            <a:r>
              <a:rPr lang="en-US" sz="1600" b="1" dirty="0" smtClean="0">
                <a:solidFill>
                  <a:srgbClr val="0000FF"/>
                </a:solidFill>
              </a:rPr>
              <a:t>number </a:t>
            </a:r>
            <a:r>
              <a:rPr lang="en-US" sz="1600" b="1" dirty="0">
                <a:solidFill>
                  <a:srgbClr val="0000FF"/>
                </a:solidFill>
              </a:rPr>
              <a:t>of tasks</a:t>
            </a: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*D = 1; 			</a:t>
            </a:r>
            <a:r>
              <a:rPr lang="en-US" sz="1600" b="1" dirty="0" smtClean="0">
                <a:solidFill>
                  <a:srgbClr val="0000FF"/>
                </a:solidFill>
              </a:rPr>
              <a:t>// number </a:t>
            </a:r>
            <a:r>
              <a:rPr lang="en-US" sz="1600" b="1" dirty="0">
                <a:solidFill>
                  <a:srgbClr val="0000FF"/>
                </a:solidFill>
              </a:rPr>
              <a:t>of doubles in each </a:t>
            </a:r>
            <a:r>
              <a:rPr lang="en-US" sz="1600" b="1" dirty="0" smtClean="0">
                <a:solidFill>
                  <a:srgbClr val="0000FF"/>
                </a:solidFill>
              </a:rPr>
              <a:t>task</a:t>
            </a:r>
            <a:endParaRPr lang="en-US" sz="1600" b="1" dirty="0">
              <a:solidFill>
                <a:srgbClr val="0000FF"/>
              </a:solidFill>
            </a:endParaRP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err="1">
                <a:solidFill>
                  <a:srgbClr val="0000FF"/>
                </a:solidFill>
              </a:rPr>
              <a:t>srand</a:t>
            </a:r>
            <a:r>
              <a:rPr lang="en-US" sz="1600" b="1" dirty="0">
                <a:solidFill>
                  <a:srgbClr val="0000FF"/>
                </a:solidFill>
              </a:rPr>
              <a:t>(999</a:t>
            </a:r>
            <a:r>
              <a:rPr lang="en-US" sz="1600" b="1" dirty="0" smtClean="0">
                <a:solidFill>
                  <a:srgbClr val="0000FF"/>
                </a:solidFill>
              </a:rPr>
              <a:t>);</a:t>
            </a:r>
            <a:endParaRPr lang="en-US" sz="1600" b="1" dirty="0">
              <a:solidFill>
                <a:srgbClr val="0000FF"/>
              </a:solidFill>
            </a:endParaRP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}</a:t>
            </a: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void diffuse (</a:t>
            </a:r>
            <a:r>
              <a:rPr lang="en-US" sz="1600" b="1" dirty="0" err="1">
                <a:solidFill>
                  <a:srgbClr val="0000FF"/>
                </a:solidFill>
              </a:rPr>
              <a:t>int</a:t>
            </a:r>
            <a:r>
              <a:rPr lang="en-US" sz="1600" b="1" dirty="0">
                <a:solidFill>
                  <a:srgbClr val="0000FF"/>
                </a:solidFill>
              </a:rPr>
              <a:t> </a:t>
            </a:r>
            <a:r>
              <a:rPr lang="en-US" sz="1600" b="1" dirty="0" err="1">
                <a:solidFill>
                  <a:srgbClr val="0000FF"/>
                </a:solidFill>
              </a:rPr>
              <a:t>taskID</a:t>
            </a:r>
            <a:r>
              <a:rPr lang="en-US" sz="1600" b="1" dirty="0">
                <a:solidFill>
                  <a:srgbClr val="0000FF"/>
                </a:solidFill>
              </a:rPr>
              <a:t>, double output[N]) {	</a:t>
            </a: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if (</a:t>
            </a:r>
            <a:r>
              <a:rPr lang="en-US" sz="1600" b="1" dirty="0" err="1">
                <a:solidFill>
                  <a:srgbClr val="0000FF"/>
                </a:solidFill>
              </a:rPr>
              <a:t>taskID</a:t>
            </a:r>
            <a:r>
              <a:rPr lang="en-US" sz="1600" b="1" dirty="0">
                <a:solidFill>
                  <a:srgbClr val="0000FF"/>
                </a:solidFill>
              </a:rPr>
              <a:t> &lt; P) output[0] = rand()% 100; </a:t>
            </a: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   else output[0] = 999</a:t>
            </a:r>
            <a:r>
              <a:rPr lang="en-US" sz="1600" b="1" dirty="0" smtClean="0">
                <a:solidFill>
                  <a:srgbClr val="0000FF"/>
                </a:solidFill>
              </a:rPr>
              <a:t>;</a:t>
            </a:r>
            <a:r>
              <a:rPr lang="en-US" sz="1600" b="1" dirty="0">
                <a:solidFill>
                  <a:srgbClr val="0000FF"/>
                </a:solidFill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</a:rPr>
              <a:t>// </a:t>
            </a:r>
            <a:r>
              <a:rPr lang="en-US" sz="1600" b="1" dirty="0">
                <a:solidFill>
                  <a:srgbClr val="0000FF"/>
                </a:solidFill>
              </a:rPr>
              <a:t>otherwise terminator</a:t>
            </a: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 smtClean="0">
                <a:solidFill>
                  <a:srgbClr val="0000FF"/>
                </a:solidFill>
              </a:rPr>
              <a:t>}</a:t>
            </a:r>
            <a:endParaRPr lang="en-US" sz="1600" b="1" dirty="0">
              <a:solidFill>
                <a:srgbClr val="0000FF"/>
              </a:solidFill>
            </a:endParaRP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void compute(</a:t>
            </a:r>
            <a:r>
              <a:rPr lang="en-US" sz="1600" b="1" dirty="0" err="1">
                <a:solidFill>
                  <a:srgbClr val="0000FF"/>
                </a:solidFill>
              </a:rPr>
              <a:t>int</a:t>
            </a:r>
            <a:r>
              <a:rPr lang="en-US" sz="1600" b="1" dirty="0">
                <a:solidFill>
                  <a:srgbClr val="0000FF"/>
                </a:solidFill>
              </a:rPr>
              <a:t> </a:t>
            </a:r>
            <a:r>
              <a:rPr lang="en-US" sz="1600" b="1" dirty="0" err="1">
                <a:solidFill>
                  <a:srgbClr val="0000FF"/>
                </a:solidFill>
              </a:rPr>
              <a:t>taskID</a:t>
            </a:r>
            <a:r>
              <a:rPr lang="en-US" sz="1600" b="1" dirty="0">
                <a:solidFill>
                  <a:srgbClr val="0000FF"/>
                </a:solidFill>
              </a:rPr>
              <a:t>, double input[N], </a:t>
            </a:r>
            <a:endParaRPr lang="en-US" sz="1600" b="1" dirty="0" smtClean="0">
              <a:solidFill>
                <a:srgbClr val="0000FF"/>
              </a:solidFill>
            </a:endParaRP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</a:rPr>
              <a:t>                                        double </a:t>
            </a:r>
            <a:r>
              <a:rPr lang="en-US" sz="1600" b="1" dirty="0">
                <a:solidFill>
                  <a:srgbClr val="0000FF"/>
                </a:solidFill>
              </a:rPr>
              <a:t>output[N</a:t>
            </a:r>
            <a:r>
              <a:rPr lang="en-US" sz="1600" b="1" dirty="0" smtClean="0">
                <a:solidFill>
                  <a:srgbClr val="0000FF"/>
                </a:solidFill>
              </a:rPr>
              <a:t>]) {  </a:t>
            </a:r>
            <a:endParaRPr lang="en-US" sz="1600" b="1" dirty="0">
              <a:solidFill>
                <a:srgbClr val="0000FF"/>
              </a:solidFill>
            </a:endParaRP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static double largest = 0;</a:t>
            </a: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if (input[0] &gt; largest) { </a:t>
            </a: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	output[0] = largest; </a:t>
            </a:r>
            <a:endParaRPr lang="en-US" sz="1600" b="1" dirty="0" smtClean="0">
              <a:solidFill>
                <a:srgbClr val="0000FF"/>
              </a:solidFill>
            </a:endParaRP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	largest = input[0</a:t>
            </a:r>
            <a:r>
              <a:rPr lang="en-US" sz="1600" b="1" dirty="0" smtClean="0">
                <a:solidFill>
                  <a:srgbClr val="0000FF"/>
                </a:solidFill>
              </a:rPr>
              <a:t>];</a:t>
            </a: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 smtClean="0">
                <a:solidFill>
                  <a:srgbClr val="0000FF"/>
                </a:solidFill>
              </a:rPr>
              <a:t> </a:t>
            </a:r>
            <a:r>
              <a:rPr lang="en-US" sz="1600" b="1" dirty="0">
                <a:solidFill>
                  <a:srgbClr val="0000FF"/>
                </a:solidFill>
              </a:rPr>
              <a:t>	} else {</a:t>
            </a: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	output[0] = input[0</a:t>
            </a:r>
            <a:r>
              <a:rPr lang="en-US" sz="1600" b="1" dirty="0" smtClean="0">
                <a:solidFill>
                  <a:srgbClr val="0000FF"/>
                </a:solidFill>
              </a:rPr>
              <a:t>];</a:t>
            </a:r>
            <a:r>
              <a:rPr lang="en-US" sz="1600" b="1" dirty="0">
                <a:solidFill>
                  <a:srgbClr val="0000FF"/>
                </a:solidFill>
              </a:rPr>
              <a:t> </a:t>
            </a:r>
            <a:endParaRPr lang="en-US" sz="1600" b="1" dirty="0" smtClean="0">
              <a:solidFill>
                <a:srgbClr val="0000FF"/>
              </a:solidFill>
            </a:endParaRP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} </a:t>
            </a: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 smtClean="0">
                <a:solidFill>
                  <a:srgbClr val="0000FF"/>
                </a:solidFill>
              </a:rPr>
              <a:t>}</a:t>
            </a:r>
            <a:endParaRPr lang="en-US" sz="1600" b="1" dirty="0">
              <a:solidFill>
                <a:srgbClr val="0000FF"/>
              </a:solidFill>
            </a:endParaRP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void gather(</a:t>
            </a:r>
            <a:r>
              <a:rPr lang="en-US" sz="1600" b="1" dirty="0" err="1">
                <a:solidFill>
                  <a:srgbClr val="0000FF"/>
                </a:solidFill>
              </a:rPr>
              <a:t>int</a:t>
            </a:r>
            <a:r>
              <a:rPr lang="en-US" sz="1600" b="1" dirty="0">
                <a:solidFill>
                  <a:srgbClr val="0000FF"/>
                </a:solidFill>
              </a:rPr>
              <a:t> </a:t>
            </a:r>
            <a:r>
              <a:rPr lang="en-US" sz="1600" b="1" dirty="0" err="1">
                <a:solidFill>
                  <a:srgbClr val="0000FF"/>
                </a:solidFill>
              </a:rPr>
              <a:t>taskID</a:t>
            </a:r>
            <a:r>
              <a:rPr lang="en-US" sz="1600" b="1" dirty="0">
                <a:solidFill>
                  <a:srgbClr val="0000FF"/>
                </a:solidFill>
              </a:rPr>
              <a:t>, double input[N]) { </a:t>
            </a: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if (input[0] == 999) </a:t>
            </a:r>
            <a:r>
              <a:rPr lang="en-US" sz="1600" b="1" dirty="0" err="1">
                <a:solidFill>
                  <a:srgbClr val="0000FF"/>
                </a:solidFill>
              </a:rPr>
              <a:t>SZ_terminate</a:t>
            </a:r>
            <a:r>
              <a:rPr lang="en-US" sz="1600" b="1" dirty="0">
                <a:solidFill>
                  <a:srgbClr val="0000FF"/>
                </a:solidFill>
              </a:rPr>
              <a:t>();</a:t>
            </a: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 smtClean="0">
                <a:solidFill>
                  <a:srgbClr val="0000FF"/>
                </a:solidFill>
              </a:rPr>
              <a:t>}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2232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/>
              <a:t>Sorting </a:t>
            </a:r>
            <a:r>
              <a:rPr lang="en-US" sz="3600" b="1" dirty="0"/>
              <a:t>using </a:t>
            </a:r>
            <a:r>
              <a:rPr lang="en-US" sz="3600" b="1" dirty="0" err="1" smtClean="0"/>
              <a:t>Suzaku</a:t>
            </a:r>
            <a:r>
              <a:rPr lang="en-US" sz="3600" b="1" dirty="0" smtClean="0"/>
              <a:t> Pipeline</a:t>
            </a:r>
            <a:r>
              <a:rPr lang="en-US" sz="3600" b="1" dirty="0"/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4896830" y="3505200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 err="1">
                <a:solidFill>
                  <a:srgbClr val="0000FF"/>
                </a:solidFill>
              </a:rPr>
              <a:t>int</a:t>
            </a:r>
            <a:r>
              <a:rPr lang="en-US" sz="1600" b="1" dirty="0">
                <a:solidFill>
                  <a:srgbClr val="0000FF"/>
                </a:solidFill>
              </a:rPr>
              <a:t> main(</a:t>
            </a:r>
            <a:r>
              <a:rPr lang="en-US" sz="1600" b="1" dirty="0" err="1">
                <a:solidFill>
                  <a:srgbClr val="0000FF"/>
                </a:solidFill>
              </a:rPr>
              <a:t>int</a:t>
            </a:r>
            <a:r>
              <a:rPr lang="en-US" sz="1600" b="1" dirty="0">
                <a:solidFill>
                  <a:srgbClr val="0000FF"/>
                </a:solidFill>
              </a:rPr>
              <a:t> </a:t>
            </a:r>
            <a:r>
              <a:rPr lang="en-US" sz="1600" b="1" dirty="0" err="1">
                <a:solidFill>
                  <a:srgbClr val="0000FF"/>
                </a:solidFill>
              </a:rPr>
              <a:t>argc</a:t>
            </a:r>
            <a:r>
              <a:rPr lang="en-US" sz="1600" b="1" dirty="0">
                <a:solidFill>
                  <a:srgbClr val="0000FF"/>
                </a:solidFill>
              </a:rPr>
              <a:t>, char *</a:t>
            </a:r>
            <a:r>
              <a:rPr lang="en-US" sz="1600" b="1" dirty="0" err="1">
                <a:solidFill>
                  <a:srgbClr val="0000FF"/>
                </a:solidFill>
              </a:rPr>
              <a:t>argv</a:t>
            </a:r>
            <a:r>
              <a:rPr lang="en-US" sz="1600" b="1" dirty="0">
                <a:solidFill>
                  <a:srgbClr val="0000FF"/>
                </a:solidFill>
              </a:rPr>
              <a:t>[]) {</a:t>
            </a: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err="1">
                <a:solidFill>
                  <a:srgbClr val="0000FF"/>
                </a:solidFill>
              </a:rPr>
              <a:t>int</a:t>
            </a:r>
            <a:r>
              <a:rPr lang="en-US" sz="1600" b="1" dirty="0">
                <a:solidFill>
                  <a:srgbClr val="0000FF"/>
                </a:solidFill>
              </a:rPr>
              <a:t> p;				</a:t>
            </a: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err="1">
                <a:solidFill>
                  <a:srgbClr val="FF0000"/>
                </a:solidFill>
              </a:rPr>
              <a:t>SZ_Init</a:t>
            </a:r>
            <a:r>
              <a:rPr lang="en-US" sz="1600" b="1" dirty="0">
                <a:solidFill>
                  <a:srgbClr val="FF0000"/>
                </a:solidFill>
              </a:rPr>
              <a:t>(p);</a:t>
            </a: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…	</a:t>
            </a: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err="1">
                <a:solidFill>
                  <a:srgbClr val="FF0000"/>
                </a:solidFill>
              </a:rPr>
              <a:t>SZ_Parallel_begin</a:t>
            </a:r>
            <a:r>
              <a:rPr lang="en-US" sz="1600" b="1" dirty="0">
                <a:solidFill>
                  <a:srgbClr val="FF0000"/>
                </a:solidFill>
              </a:rPr>
              <a:t>		</a:t>
            </a: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>
                <a:solidFill>
                  <a:srgbClr val="FF0000"/>
                </a:solidFill>
              </a:rPr>
              <a:t>		</a:t>
            </a:r>
            <a:r>
              <a:rPr lang="en-US" sz="1600" b="1" dirty="0" err="1">
                <a:solidFill>
                  <a:srgbClr val="FF0000"/>
                </a:solidFill>
              </a:rPr>
              <a:t>SZ_Debug</a:t>
            </a:r>
            <a:r>
              <a:rPr lang="en-US" sz="1600" b="1" dirty="0">
                <a:solidFill>
                  <a:srgbClr val="FF0000"/>
                </a:solidFill>
              </a:rPr>
              <a:t>();</a:t>
            </a: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>
                <a:solidFill>
                  <a:srgbClr val="FF0000"/>
                </a:solidFill>
              </a:rPr>
              <a:t>		</a:t>
            </a:r>
            <a:r>
              <a:rPr lang="en-US" sz="1600" b="1" dirty="0" err="1">
                <a:solidFill>
                  <a:srgbClr val="FF0000"/>
                </a:solidFill>
              </a:rPr>
              <a:t>SZ_Pipeline</a:t>
            </a:r>
            <a:r>
              <a:rPr lang="en-US" sz="1600" b="1" dirty="0">
                <a:solidFill>
                  <a:srgbClr val="FF0000"/>
                </a:solidFill>
              </a:rPr>
              <a:t>(</a:t>
            </a:r>
            <a:r>
              <a:rPr lang="en-US" sz="1600" b="1" dirty="0" err="1">
                <a:solidFill>
                  <a:srgbClr val="FF0000"/>
                </a:solidFill>
              </a:rPr>
              <a:t>init,diffuse,compute,gather</a:t>
            </a:r>
            <a:r>
              <a:rPr lang="en-US" sz="1600" b="1" dirty="0" smtClean="0">
                <a:solidFill>
                  <a:srgbClr val="FF0000"/>
                </a:solidFill>
              </a:rPr>
              <a:t>);</a:t>
            </a:r>
            <a:endParaRPr lang="en-US" sz="1600" b="1" dirty="0">
              <a:solidFill>
                <a:srgbClr val="FF0000"/>
              </a:solidFill>
            </a:endParaRP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 err="1">
                <a:solidFill>
                  <a:srgbClr val="FF0000"/>
                </a:solidFill>
              </a:rPr>
              <a:t>SZ_Parallel_end</a:t>
            </a:r>
            <a:r>
              <a:rPr lang="en-US" sz="1600" b="1" dirty="0">
                <a:solidFill>
                  <a:srgbClr val="FF0000"/>
                </a:solidFill>
              </a:rPr>
              <a:t>;</a:t>
            </a:r>
            <a:r>
              <a:rPr lang="en-US" sz="1600" b="1" dirty="0">
                <a:solidFill>
                  <a:srgbClr val="0000FF"/>
                </a:solidFill>
              </a:rPr>
              <a:t>	</a:t>
            </a: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…</a:t>
            </a: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</a:t>
            </a:r>
            <a:r>
              <a:rPr lang="en-US" sz="1600" b="1" dirty="0" err="1">
                <a:solidFill>
                  <a:srgbClr val="FF0000"/>
                </a:solidFill>
              </a:rPr>
              <a:t>SZ_Finalize</a:t>
            </a:r>
            <a:r>
              <a:rPr lang="en-US" sz="1600" b="1" dirty="0">
                <a:solidFill>
                  <a:srgbClr val="FF0000"/>
                </a:solidFill>
              </a:rPr>
              <a:t>(); </a:t>
            </a: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	return 0</a:t>
            </a:r>
            <a:r>
              <a:rPr lang="en-US" sz="1600" b="1" dirty="0" smtClean="0">
                <a:solidFill>
                  <a:srgbClr val="0000FF"/>
                </a:solidFill>
              </a:rPr>
              <a:t>;</a:t>
            </a:r>
          </a:p>
          <a:p>
            <a:pPr>
              <a:tabLst>
                <a:tab pos="117475" algn="l"/>
                <a:tab pos="233363" algn="l"/>
                <a:tab pos="339725" algn="l"/>
                <a:tab pos="457200" algn="l"/>
                <a:tab pos="574675" algn="l"/>
                <a:tab pos="690563" algn="l"/>
                <a:tab pos="796925" algn="l"/>
                <a:tab pos="914400" algn="l"/>
                <a:tab pos="1031875" algn="l"/>
                <a:tab pos="1147763" algn="l"/>
                <a:tab pos="1254125" algn="l"/>
                <a:tab pos="1371600" algn="l"/>
                <a:tab pos="1489075" algn="l"/>
                <a:tab pos="1604963" algn="l"/>
                <a:tab pos="1711325" algn="l"/>
                <a:tab pos="1828800" algn="l"/>
              </a:tabLst>
            </a:pPr>
            <a:r>
              <a:rPr lang="en-US" sz="1600" b="1" dirty="0">
                <a:solidFill>
                  <a:srgbClr val="0000FF"/>
                </a:solidFill>
              </a:rPr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5830829" y="6190210"/>
            <a:ext cx="32121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rgbClr val="7030A0"/>
                </a:solidFill>
              </a:rPr>
              <a:t>Same interface with </a:t>
            </a:r>
            <a:r>
              <a:rPr lang="en-US" sz="1600" b="1" dirty="0" err="1">
                <a:solidFill>
                  <a:srgbClr val="7030A0"/>
                </a:solidFill>
              </a:rPr>
              <a:t>init</a:t>
            </a:r>
            <a:r>
              <a:rPr lang="en-US" sz="1600" b="1" dirty="0">
                <a:solidFill>
                  <a:srgbClr val="7030A0"/>
                </a:solidFill>
              </a:rPr>
              <a:t>(), diffuse(), compute(), </a:t>
            </a:r>
            <a:r>
              <a:rPr lang="en-US" sz="1600" b="1" dirty="0" smtClean="0">
                <a:solidFill>
                  <a:srgbClr val="7030A0"/>
                </a:solidFill>
              </a:rPr>
              <a:t>gather().</a:t>
            </a:r>
            <a:endParaRPr lang="en-US" sz="1600" b="1" dirty="0">
              <a:solidFill>
                <a:srgbClr val="7030A0"/>
              </a:solidFill>
            </a:endParaRPr>
          </a:p>
        </p:txBody>
      </p:sp>
      <p:cxnSp>
        <p:nvCxnSpPr>
          <p:cNvPr id="8" name="Straight Arrow Connector 7"/>
          <p:cNvCxnSpPr>
            <a:stCxn id="7" idx="0"/>
          </p:cNvCxnSpPr>
          <p:nvPr/>
        </p:nvCxnSpPr>
        <p:spPr bwMode="auto">
          <a:xfrm flipV="1">
            <a:off x="7436889" y="5365478"/>
            <a:ext cx="132997" cy="8247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8" name="Group 37"/>
          <p:cNvGrpSpPr>
            <a:grpSpLocks noChangeAspect="1"/>
          </p:cNvGrpSpPr>
          <p:nvPr/>
        </p:nvGrpSpPr>
        <p:grpSpPr>
          <a:xfrm>
            <a:off x="4734320" y="762000"/>
            <a:ext cx="4446694" cy="2125423"/>
            <a:chOff x="-1107493" y="1816547"/>
            <a:chExt cx="9982004" cy="4771179"/>
          </a:xfrm>
        </p:grpSpPr>
        <p:sp>
          <p:nvSpPr>
            <p:cNvPr id="39" name="Arc 38"/>
            <p:cNvSpPr/>
            <p:nvPr/>
          </p:nvSpPr>
          <p:spPr bwMode="auto">
            <a:xfrm>
              <a:off x="435235" y="1916702"/>
              <a:ext cx="4961637" cy="3540710"/>
            </a:xfrm>
            <a:prstGeom prst="arc">
              <a:avLst>
                <a:gd name="adj1" fmla="val 5148788"/>
                <a:gd name="adj2" fmla="val 18794912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headEnd type="none" w="lg" len="lg"/>
              <a:tailEnd type="triangle" w="lg" len="lg"/>
            </a:ln>
            <a:effectLst/>
          </p:spPr>
          <p:txBody>
            <a:bodyPr wrap="square" anchor="ctr">
              <a:noAutofit/>
            </a:bodyPr>
            <a:lstStyle/>
            <a:p>
              <a:pPr marL="0" marR="0" indent="0" algn="ctr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>
                  <a:effectLst/>
                  <a:latin typeface="+mn-lt"/>
                  <a:ea typeface="Times New Roman"/>
                </a:rPr>
                <a:t> </a:t>
              </a:r>
              <a:endParaRPr lang="en-US" sz="1600" b="1">
                <a:effectLst/>
                <a:latin typeface="+mn-lt"/>
                <a:ea typeface="SimSun"/>
              </a:endParaRPr>
            </a:p>
          </p:txBody>
        </p:sp>
        <p:sp>
          <p:nvSpPr>
            <p:cNvPr id="40" name="Oval 39"/>
            <p:cNvSpPr>
              <a:spLocks noChangeArrowheads="1"/>
            </p:cNvSpPr>
            <p:nvPr/>
          </p:nvSpPr>
          <p:spPr bwMode="auto">
            <a:xfrm>
              <a:off x="2276604" y="2487688"/>
              <a:ext cx="802667" cy="80268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1905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indent="18288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b="1" dirty="0">
                  <a:effectLst/>
                  <a:latin typeface="+mn-lt"/>
                  <a:ea typeface="Times New Roman"/>
                </a:rPr>
                <a:t> </a:t>
              </a:r>
            </a:p>
          </p:txBody>
        </p:sp>
        <p:cxnSp>
          <p:nvCxnSpPr>
            <p:cNvPr id="41" name="Straight Connector 40"/>
            <p:cNvCxnSpPr>
              <a:cxnSpLocks noChangeShapeType="1"/>
            </p:cNvCxnSpPr>
            <p:nvPr/>
          </p:nvCxnSpPr>
          <p:spPr bwMode="auto">
            <a:xfrm flipH="1">
              <a:off x="1833692" y="3134961"/>
              <a:ext cx="5986368" cy="1038685"/>
            </a:xfrm>
            <a:prstGeom prst="line">
              <a:avLst/>
            </a:prstGeom>
            <a:noFill/>
            <a:ln w="19050">
              <a:solidFill>
                <a:sysClr val="windowText" lastClr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Straight Connector 41"/>
            <p:cNvCxnSpPr>
              <a:cxnSpLocks noChangeShapeType="1"/>
            </p:cNvCxnSpPr>
            <p:nvPr/>
          </p:nvCxnSpPr>
          <p:spPr bwMode="auto">
            <a:xfrm>
              <a:off x="5581417" y="2862426"/>
              <a:ext cx="445927" cy="0"/>
            </a:xfrm>
            <a:prstGeom prst="line">
              <a:avLst/>
            </a:prstGeom>
            <a:noFill/>
            <a:ln w="19050">
              <a:solidFill>
                <a:sysClr val="windowText" lastClr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" name="TextBox 22"/>
            <p:cNvSpPr txBox="1">
              <a:spLocks noChangeArrowheads="1"/>
            </p:cNvSpPr>
            <p:nvPr/>
          </p:nvSpPr>
          <p:spPr bwMode="auto">
            <a:xfrm>
              <a:off x="932596" y="5457411"/>
              <a:ext cx="3047383" cy="78896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noAutofit/>
            </a:bodyPr>
            <a:lstStyle/>
            <a:p>
              <a:pPr marL="0" marR="0" indent="182880" eaLnBrk="0" fontAlgn="base" hangingPunct="0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kern="1200" dirty="0">
                  <a:solidFill>
                    <a:srgbClr val="000000"/>
                  </a:solidFill>
                  <a:effectLst/>
                  <a:latin typeface="+mn-lt"/>
                  <a:ea typeface="MS PGothic"/>
                </a:rPr>
                <a:t>Repeat</a:t>
              </a:r>
              <a:endParaRPr lang="en-US" sz="1600" dirty="0">
                <a:effectLst/>
                <a:latin typeface="+mn-lt"/>
                <a:ea typeface="Times New Roman"/>
              </a:endParaRPr>
            </a:p>
          </p:txBody>
        </p:sp>
        <p:sp>
          <p:nvSpPr>
            <p:cNvPr id="44" name="TextBox 24"/>
            <p:cNvSpPr txBox="1">
              <a:spLocks noChangeArrowheads="1"/>
            </p:cNvSpPr>
            <p:nvPr/>
          </p:nvSpPr>
          <p:spPr bwMode="auto">
            <a:xfrm>
              <a:off x="3646160" y="5905020"/>
              <a:ext cx="2528737" cy="68270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noAutofit/>
            </a:bodyPr>
            <a:lstStyle/>
            <a:p>
              <a:pPr marL="0" marR="0" indent="0" eaLnBrk="0" fontAlgn="base" hangingPunct="0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kern="1200" dirty="0">
                  <a:solidFill>
                    <a:srgbClr val="000000"/>
                  </a:solidFill>
                  <a:effectLst/>
                  <a:latin typeface="+mn-lt"/>
                  <a:ea typeface="MS PGothic"/>
                </a:rPr>
                <a:t>Stop</a:t>
              </a:r>
              <a:endParaRPr lang="en-US" sz="1600" dirty="0">
                <a:effectLst/>
                <a:latin typeface="+mn-lt"/>
                <a:ea typeface="Times New Roman"/>
              </a:endParaRPr>
            </a:p>
          </p:txBody>
        </p:sp>
        <p:sp>
          <p:nvSpPr>
            <p:cNvPr id="45" name="Oval 44"/>
            <p:cNvSpPr>
              <a:spLocks noChangeArrowheads="1"/>
            </p:cNvSpPr>
            <p:nvPr/>
          </p:nvSpPr>
          <p:spPr bwMode="auto">
            <a:xfrm>
              <a:off x="3571273" y="2487688"/>
              <a:ext cx="802667" cy="80268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1905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indent="18288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b="1">
                  <a:effectLst/>
                  <a:latin typeface="+mn-lt"/>
                  <a:ea typeface="Times New Roman"/>
                </a:rPr>
                <a:t> </a:t>
              </a:r>
            </a:p>
          </p:txBody>
        </p:sp>
        <p:sp>
          <p:nvSpPr>
            <p:cNvPr id="46" name="Oval 45"/>
            <p:cNvSpPr>
              <a:spLocks noChangeArrowheads="1"/>
            </p:cNvSpPr>
            <p:nvPr/>
          </p:nvSpPr>
          <p:spPr bwMode="auto">
            <a:xfrm>
              <a:off x="4831873" y="2487688"/>
              <a:ext cx="802667" cy="80268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1905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indent="18288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b="1" dirty="0">
                  <a:effectLst/>
                  <a:latin typeface="+mn-lt"/>
                  <a:ea typeface="Times New Roman"/>
                </a:rPr>
                <a:t> </a:t>
              </a:r>
            </a:p>
          </p:txBody>
        </p:sp>
        <p:cxnSp>
          <p:nvCxnSpPr>
            <p:cNvPr id="47" name="Straight Connector 46"/>
            <p:cNvCxnSpPr>
              <a:cxnSpLocks noChangeShapeType="1"/>
            </p:cNvCxnSpPr>
            <p:nvPr/>
          </p:nvCxnSpPr>
          <p:spPr bwMode="auto">
            <a:xfrm flipV="1">
              <a:off x="1765551" y="3169030"/>
              <a:ext cx="651738" cy="919311"/>
            </a:xfrm>
            <a:prstGeom prst="line">
              <a:avLst/>
            </a:prstGeom>
            <a:noFill/>
            <a:ln w="19050">
              <a:solidFill>
                <a:sysClr val="windowText" lastClr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8" name="Oval 47"/>
            <p:cNvSpPr>
              <a:spLocks noChangeArrowheads="1"/>
            </p:cNvSpPr>
            <p:nvPr/>
          </p:nvSpPr>
          <p:spPr bwMode="auto">
            <a:xfrm>
              <a:off x="1152287" y="3986634"/>
              <a:ext cx="802664" cy="80268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indent="18288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b="1">
                  <a:effectLst/>
                  <a:latin typeface="+mn-lt"/>
                  <a:ea typeface="Times New Roman"/>
                </a:rPr>
                <a:t> </a:t>
              </a:r>
            </a:p>
          </p:txBody>
        </p:sp>
        <p:sp>
          <p:nvSpPr>
            <p:cNvPr id="49" name="Arc 48"/>
            <p:cNvSpPr/>
            <p:nvPr/>
          </p:nvSpPr>
          <p:spPr bwMode="auto">
            <a:xfrm>
              <a:off x="1487944" y="4187547"/>
              <a:ext cx="199967" cy="267847"/>
            </a:xfrm>
            <a:prstGeom prst="arc">
              <a:avLst>
                <a:gd name="adj1" fmla="val 10806119"/>
                <a:gd name="adj2" fmla="val 0"/>
              </a:avLst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indent="18288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b="1">
                  <a:effectLst/>
                  <a:latin typeface="+mn-lt"/>
                  <a:ea typeface="Times New Roman"/>
                </a:rPr>
                <a:t> </a:t>
              </a:r>
            </a:p>
          </p:txBody>
        </p:sp>
        <p:sp>
          <p:nvSpPr>
            <p:cNvPr id="50" name="Arc 49"/>
            <p:cNvSpPr/>
            <p:nvPr/>
          </p:nvSpPr>
          <p:spPr bwMode="auto">
            <a:xfrm flipV="1">
              <a:off x="1286190" y="4187547"/>
              <a:ext cx="201751" cy="267847"/>
            </a:xfrm>
            <a:prstGeom prst="arc">
              <a:avLst>
                <a:gd name="adj1" fmla="val 10806119"/>
                <a:gd name="adj2" fmla="val 0"/>
              </a:avLst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indent="18288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b="1">
                  <a:effectLst/>
                  <a:latin typeface="+mn-lt"/>
                  <a:ea typeface="Times New Roman"/>
                </a:rPr>
                <a:t> </a:t>
              </a:r>
            </a:p>
          </p:txBody>
        </p:sp>
        <p:cxnSp>
          <p:nvCxnSpPr>
            <p:cNvPr id="51" name="Straight Connector 50"/>
            <p:cNvCxnSpPr>
              <a:cxnSpLocks noChangeShapeType="1"/>
            </p:cNvCxnSpPr>
            <p:nvPr/>
          </p:nvCxnSpPr>
          <p:spPr bwMode="auto">
            <a:xfrm>
              <a:off x="1620505" y="4387976"/>
              <a:ext cx="0" cy="200671"/>
            </a:xfrm>
            <a:prstGeom prst="line">
              <a:avLst/>
            </a:prstGeom>
            <a:noFill/>
            <a:ln w="25400">
              <a:solidFill>
                <a:sysClr val="windowText" lastClr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" name="Straight Connector 51"/>
            <p:cNvCxnSpPr>
              <a:cxnSpLocks noChangeShapeType="1"/>
            </p:cNvCxnSpPr>
            <p:nvPr/>
          </p:nvCxnSpPr>
          <p:spPr bwMode="auto">
            <a:xfrm>
              <a:off x="1486729" y="4588647"/>
              <a:ext cx="267557" cy="0"/>
            </a:xfrm>
            <a:prstGeom prst="line">
              <a:avLst/>
            </a:prstGeom>
            <a:noFill/>
            <a:ln w="25400">
              <a:solidFill>
                <a:sysClr val="windowText" lastClr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3" name="Straight Connector 52"/>
            <p:cNvCxnSpPr>
              <a:cxnSpLocks noChangeShapeType="1"/>
            </p:cNvCxnSpPr>
            <p:nvPr/>
          </p:nvCxnSpPr>
          <p:spPr bwMode="auto">
            <a:xfrm>
              <a:off x="1517017" y="4655536"/>
              <a:ext cx="200668" cy="0"/>
            </a:xfrm>
            <a:prstGeom prst="line">
              <a:avLst/>
            </a:prstGeom>
            <a:noFill/>
            <a:ln w="25400">
              <a:solidFill>
                <a:sysClr val="windowText" lastClr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" name="Straight Connector 53"/>
            <p:cNvCxnSpPr>
              <a:cxnSpLocks noChangeShapeType="1"/>
            </p:cNvCxnSpPr>
            <p:nvPr/>
          </p:nvCxnSpPr>
          <p:spPr bwMode="auto">
            <a:xfrm>
              <a:off x="1550862" y="4722427"/>
              <a:ext cx="113312" cy="0"/>
            </a:xfrm>
            <a:prstGeom prst="line">
              <a:avLst/>
            </a:prstGeom>
            <a:noFill/>
            <a:ln w="25400">
              <a:solidFill>
                <a:sysClr val="windowText" lastClr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" name="Straight Connector 54"/>
            <p:cNvCxnSpPr>
              <a:cxnSpLocks noChangeShapeType="1"/>
            </p:cNvCxnSpPr>
            <p:nvPr/>
          </p:nvCxnSpPr>
          <p:spPr bwMode="auto">
            <a:xfrm>
              <a:off x="3128361" y="2862426"/>
              <a:ext cx="445924" cy="0"/>
            </a:xfrm>
            <a:prstGeom prst="line">
              <a:avLst/>
            </a:prstGeom>
            <a:noFill/>
            <a:ln w="19050">
              <a:solidFill>
                <a:sysClr val="windowText" lastClr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6" name="TextBox 27"/>
            <p:cNvSpPr txBox="1">
              <a:spLocks noChangeArrowheads="1"/>
            </p:cNvSpPr>
            <p:nvPr/>
          </p:nvSpPr>
          <p:spPr bwMode="auto">
            <a:xfrm>
              <a:off x="6874024" y="3368565"/>
              <a:ext cx="2000487" cy="79719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noAutofit/>
            </a:bodyPr>
            <a:lstStyle/>
            <a:p>
              <a:pPr marL="0" marR="0" indent="0" eaLnBrk="0" fontAlgn="base" hangingPunct="0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kern="1200" dirty="0">
                  <a:solidFill>
                    <a:srgbClr val="000000"/>
                  </a:solidFill>
                  <a:effectLst/>
                  <a:latin typeface="+mn-lt"/>
                  <a:ea typeface="Times New Roman"/>
                </a:rPr>
                <a:t>Result</a:t>
              </a:r>
              <a:endParaRPr lang="en-US" sz="1600" dirty="0">
                <a:effectLst/>
                <a:latin typeface="+mn-lt"/>
                <a:ea typeface="Times New Roman"/>
              </a:endParaRPr>
            </a:p>
          </p:txBody>
        </p:sp>
        <p:sp>
          <p:nvSpPr>
            <p:cNvPr id="57" name="Oval 56"/>
            <p:cNvSpPr>
              <a:spLocks noChangeArrowheads="1"/>
            </p:cNvSpPr>
            <p:nvPr/>
          </p:nvSpPr>
          <p:spPr bwMode="auto">
            <a:xfrm>
              <a:off x="7761914" y="2419553"/>
              <a:ext cx="802664" cy="80268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1905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indent="18288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b="1">
                  <a:effectLst/>
                  <a:latin typeface="+mn-lt"/>
                  <a:ea typeface="Times New Roman"/>
                </a:rPr>
                <a:t> </a:t>
              </a:r>
            </a:p>
          </p:txBody>
        </p:sp>
        <p:cxnSp>
          <p:nvCxnSpPr>
            <p:cNvPr id="58" name="Straight Connector 57"/>
            <p:cNvCxnSpPr>
              <a:cxnSpLocks noChangeShapeType="1"/>
            </p:cNvCxnSpPr>
            <p:nvPr/>
          </p:nvCxnSpPr>
          <p:spPr bwMode="auto">
            <a:xfrm flipV="1">
              <a:off x="7409668" y="2835906"/>
              <a:ext cx="343018" cy="6861"/>
            </a:xfrm>
            <a:prstGeom prst="line">
              <a:avLst/>
            </a:prstGeom>
            <a:noFill/>
            <a:ln w="19050">
              <a:solidFill>
                <a:sysClr val="windowText" lastClr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" name="Straight Connector 58"/>
            <p:cNvCxnSpPr>
              <a:cxnSpLocks noChangeShapeType="1"/>
            </p:cNvCxnSpPr>
            <p:nvPr/>
          </p:nvCxnSpPr>
          <p:spPr bwMode="auto">
            <a:xfrm>
              <a:off x="6262825" y="2828359"/>
              <a:ext cx="1001614" cy="10978"/>
            </a:xfrm>
            <a:prstGeom prst="line">
              <a:avLst/>
            </a:prstGeom>
            <a:noFill/>
            <a:ln w="19050">
              <a:solidFill>
                <a:sysClr val="windowText" lastClr="000000"/>
              </a:solidFill>
              <a:prstDash val="sysDash"/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" name="Straight Connector 59"/>
            <p:cNvCxnSpPr>
              <a:cxnSpLocks noChangeShapeType="1"/>
            </p:cNvCxnSpPr>
            <p:nvPr/>
          </p:nvCxnSpPr>
          <p:spPr bwMode="auto">
            <a:xfrm>
              <a:off x="4388961" y="2862426"/>
              <a:ext cx="445924" cy="0"/>
            </a:xfrm>
            <a:prstGeom prst="line">
              <a:avLst/>
            </a:prstGeom>
            <a:noFill/>
            <a:ln w="19050">
              <a:solidFill>
                <a:sysClr val="windowText" lastClr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1" name="TextBox 77"/>
            <p:cNvSpPr txBox="1">
              <a:spLocks noChangeArrowheads="1"/>
            </p:cNvSpPr>
            <p:nvPr/>
          </p:nvSpPr>
          <p:spPr bwMode="auto">
            <a:xfrm>
              <a:off x="4388958" y="1816547"/>
              <a:ext cx="1873866" cy="71583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noAutofit/>
            </a:bodyPr>
            <a:lstStyle/>
            <a:p>
              <a:pPr marL="0" marR="0" indent="0" eaLnBrk="0" fontAlgn="base" hangingPunct="0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kern="1200" dirty="0">
                  <a:solidFill>
                    <a:srgbClr val="000000"/>
                  </a:solidFill>
                  <a:effectLst/>
                  <a:latin typeface="+mn-lt"/>
                  <a:ea typeface="MS PGothic"/>
                </a:rPr>
                <a:t>Slaves</a:t>
              </a:r>
              <a:endParaRPr lang="en-US" sz="1600" dirty="0">
                <a:effectLst/>
                <a:latin typeface="+mn-lt"/>
                <a:ea typeface="Times New Roman"/>
              </a:endParaRPr>
            </a:p>
          </p:txBody>
        </p:sp>
        <p:sp>
          <p:nvSpPr>
            <p:cNvPr id="62" name="TextBox 77"/>
            <p:cNvSpPr txBox="1">
              <a:spLocks noChangeArrowheads="1"/>
            </p:cNvSpPr>
            <p:nvPr/>
          </p:nvSpPr>
          <p:spPr bwMode="auto">
            <a:xfrm>
              <a:off x="-1107493" y="4321470"/>
              <a:ext cx="2182894" cy="87403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noAutofit/>
            </a:bodyPr>
            <a:lstStyle/>
            <a:p>
              <a:pPr marL="0" marR="0" indent="0" eaLnBrk="0" fontAlgn="base" hangingPunct="0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kern="1200" dirty="0">
                  <a:solidFill>
                    <a:srgbClr val="000000"/>
                  </a:solidFill>
                  <a:effectLst/>
                  <a:latin typeface="+mn-lt"/>
                  <a:ea typeface="MS PGothic"/>
                </a:rPr>
                <a:t>Master</a:t>
              </a:r>
              <a:endParaRPr lang="en-US" sz="1600" dirty="0">
                <a:effectLst/>
                <a:latin typeface="+mn-lt"/>
                <a:ea typeface="Times New Roman"/>
              </a:endParaRPr>
            </a:p>
          </p:txBody>
        </p:sp>
        <p:cxnSp>
          <p:nvCxnSpPr>
            <p:cNvPr id="63" name="Straight Connector 62"/>
            <p:cNvCxnSpPr/>
            <p:nvPr/>
          </p:nvCxnSpPr>
          <p:spPr bwMode="auto">
            <a:xfrm flipH="1">
              <a:off x="3735959" y="5796724"/>
              <a:ext cx="1" cy="527876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tailEnd type="triangle" w="med" len="med"/>
            </a:ln>
            <a:effectLst/>
          </p:spPr>
        </p:cxnSp>
        <p:sp>
          <p:nvSpPr>
            <p:cNvPr id="64" name="TextBox 63"/>
            <p:cNvSpPr txBox="1">
              <a:spLocks noChangeArrowheads="1"/>
            </p:cNvSpPr>
            <p:nvPr/>
          </p:nvSpPr>
          <p:spPr bwMode="auto">
            <a:xfrm>
              <a:off x="4729009" y="4455393"/>
              <a:ext cx="3760783" cy="165223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noAutofit/>
            </a:bodyPr>
            <a:lstStyle/>
            <a:p>
              <a:pPr marL="0" marR="0" indent="0" eaLnBrk="0" fontAlgn="base" hangingPunct="0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kern="1200" dirty="0">
                  <a:solidFill>
                    <a:srgbClr val="000000"/>
                  </a:solidFill>
                  <a:effectLst/>
                  <a:latin typeface="+mn-lt"/>
                  <a:ea typeface="MS PGothic"/>
                </a:rPr>
                <a:t>Check termination condition</a:t>
              </a:r>
              <a:endParaRPr lang="en-US" sz="1600" dirty="0">
                <a:effectLst/>
                <a:latin typeface="+mn-lt"/>
                <a:ea typeface="Times New Roman"/>
              </a:endParaRPr>
            </a:p>
          </p:txBody>
        </p:sp>
        <p:cxnSp>
          <p:nvCxnSpPr>
            <p:cNvPr id="65" name="Straight Connector 64"/>
            <p:cNvCxnSpPr/>
            <p:nvPr/>
          </p:nvCxnSpPr>
          <p:spPr bwMode="auto">
            <a:xfrm>
              <a:off x="3749643" y="4561278"/>
              <a:ext cx="0" cy="525704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tailEnd type="none" w="med" len="med"/>
            </a:ln>
            <a:effectLst/>
          </p:spPr>
        </p:cxnSp>
        <p:sp>
          <p:nvSpPr>
            <p:cNvPr id="66" name="Flowchart: Decision 65"/>
            <p:cNvSpPr/>
            <p:nvPr/>
          </p:nvSpPr>
          <p:spPr>
            <a:xfrm>
              <a:off x="3030963" y="5063313"/>
              <a:ext cx="1430339" cy="760780"/>
            </a:xfrm>
            <a:prstGeom prst="flowChartDecision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>
                  <a:effectLst/>
                  <a:ea typeface="Times New Roman"/>
                </a:rPr>
                <a:t> </a:t>
              </a:r>
              <a:endParaRPr lang="en-US" sz="1600" b="1">
                <a:effectLst/>
                <a:ea typeface="SimSu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3361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629400"/>
            <a:ext cx="1905000" cy="457200"/>
          </a:xfrm>
        </p:spPr>
        <p:txBody>
          <a:bodyPr/>
          <a:lstStyle/>
          <a:p>
            <a:pPr>
              <a:defRPr/>
            </a:pPr>
            <a:fld id="{BF51A5EE-53AB-4965-9677-EE2F0D7AC5DD}" type="slidenum">
              <a:rPr lang="en-US" altLang="en-US" sz="1000" smtClean="0"/>
              <a:pPr>
                <a:defRPr/>
              </a:pPr>
              <a:t>16</a:t>
            </a:fld>
            <a:endParaRPr lang="en-US" altLang="en-US" sz="1000" dirty="0"/>
          </a:p>
        </p:txBody>
      </p:sp>
      <p:sp>
        <p:nvSpPr>
          <p:cNvPr id="3" name="Rectangle 2"/>
          <p:cNvSpPr/>
          <p:nvPr/>
        </p:nvSpPr>
        <p:spPr>
          <a:xfrm>
            <a:off x="152400" y="76200"/>
            <a:ext cx="8915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/>
              <a:t>Suzaku</a:t>
            </a:r>
            <a:r>
              <a:rPr lang="en-US" sz="3600" b="1" dirty="0"/>
              <a:t> Generalized Pattern Concept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1218197"/>
            <a:ext cx="3886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Rather than implement every pattern in a unique </a:t>
            </a:r>
            <a:r>
              <a:rPr lang="en-US" dirty="0" smtClean="0"/>
              <a:t>way, </a:t>
            </a:r>
            <a:r>
              <a:rPr lang="en-US" dirty="0"/>
              <a:t>a </a:t>
            </a:r>
            <a:r>
              <a:rPr lang="en-US" dirty="0" smtClean="0"/>
              <a:t>“</a:t>
            </a:r>
            <a:r>
              <a:rPr lang="en-US" dirty="0"/>
              <a:t>connection” </a:t>
            </a:r>
            <a:r>
              <a:rPr lang="en-US" dirty="0" smtClean="0"/>
              <a:t>graph </a:t>
            </a:r>
            <a:r>
              <a:rPr lang="en-US" dirty="0"/>
              <a:t>specifies </a:t>
            </a:r>
            <a:r>
              <a:rPr lang="en-US" dirty="0" smtClean="0"/>
              <a:t>pattern and location in destination array for messages.</a:t>
            </a:r>
          </a:p>
          <a:p>
            <a:endParaRPr lang="en-US" dirty="0" smtClean="0"/>
          </a:p>
          <a:p>
            <a:r>
              <a:rPr lang="en-US" dirty="0"/>
              <a:t>Then a “generalized send” routine  sends data to all connected  processes.</a:t>
            </a:r>
          </a:p>
          <a:p>
            <a:endParaRPr lang="en-US" dirty="0" smtClean="0"/>
          </a:p>
          <a:p>
            <a:r>
              <a:rPr lang="en-US" dirty="0" smtClean="0"/>
              <a:t>Of </a:t>
            </a:r>
            <a:r>
              <a:rPr lang="en-US" dirty="0"/>
              <a:t>course one has to avoid messaging deadlock in the </a:t>
            </a:r>
            <a:r>
              <a:rPr lang="en-US" dirty="0" err="1"/>
              <a:t>Suzaku</a:t>
            </a:r>
            <a:r>
              <a:rPr lang="en-US" dirty="0"/>
              <a:t> implementation. </a:t>
            </a:r>
          </a:p>
          <a:p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6623770" y="4690333"/>
            <a:ext cx="1850836" cy="71432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 bwMode="auto">
          <a:xfrm>
            <a:off x="7626423" y="5094001"/>
            <a:ext cx="306572" cy="308591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indent="18288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dirty="0">
                <a:effectLst/>
                <a:latin typeface="+mj-lt"/>
                <a:ea typeface="Times New Roman"/>
              </a:rPr>
              <a:t> </a:t>
            </a:r>
          </a:p>
        </p:txBody>
      </p:sp>
      <p:sp>
        <p:nvSpPr>
          <p:cNvPr id="8" name="Arc 7"/>
          <p:cNvSpPr/>
          <p:nvPr/>
        </p:nvSpPr>
        <p:spPr bwMode="auto">
          <a:xfrm flipH="1">
            <a:off x="7253523" y="3359708"/>
            <a:ext cx="1732300" cy="2547715"/>
          </a:xfrm>
          <a:prstGeom prst="arc">
            <a:avLst>
              <a:gd name="adj1" fmla="val 5493716"/>
              <a:gd name="adj2" fmla="val 17890908"/>
            </a:avLst>
          </a:prstGeom>
          <a:ln w="19050">
            <a:solidFill>
              <a:schemeClr val="tx1"/>
            </a:solidFill>
            <a:headEnd type="none" w="lg" len="lg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anchor="ctr">
            <a:noAutofit/>
          </a:bodyPr>
          <a:lstStyle/>
          <a:p>
            <a:pPr marL="0" marR="0" indent="18288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dirty="0">
                <a:effectLst/>
                <a:latin typeface="+mj-lt"/>
                <a:ea typeface="Times New Roman"/>
              </a:rPr>
              <a:t> 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6298234" y="4638248"/>
            <a:ext cx="307997" cy="307161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indent="18288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dirty="0">
                <a:effectLst/>
                <a:latin typeface="+mj-lt"/>
                <a:ea typeface="Times New Roman"/>
              </a:rPr>
              <a:t> 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6454491" y="3817899"/>
            <a:ext cx="0" cy="82147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 bwMode="auto">
          <a:xfrm>
            <a:off x="6597728" y="4872635"/>
            <a:ext cx="1040916" cy="384311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 bwMode="auto">
          <a:xfrm flipH="1">
            <a:off x="7899872" y="4794507"/>
            <a:ext cx="601736" cy="347161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22"/>
          <p:cNvSpPr txBox="1">
            <a:spLocks noChangeArrowheads="1"/>
          </p:cNvSpPr>
          <p:nvPr/>
        </p:nvSpPr>
        <p:spPr bwMode="auto">
          <a:xfrm>
            <a:off x="7722343" y="5423063"/>
            <a:ext cx="1044021" cy="355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marL="0" marR="0" indent="0" eaLnBrk="0" fontAlgn="base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200">
                <a:solidFill>
                  <a:srgbClr val="000000"/>
                </a:solidFill>
                <a:effectLst/>
                <a:latin typeface="+mj-lt"/>
                <a:ea typeface="MS PGothic"/>
              </a:rPr>
              <a:t>Repeat</a:t>
            </a:r>
            <a:endParaRPr lang="en-US" sz="1800">
              <a:effectLst/>
              <a:latin typeface="+mj-lt"/>
              <a:ea typeface="Times New Roman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311257" y="3505384"/>
            <a:ext cx="307997" cy="308591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indent="18288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>
                <a:effectLst/>
                <a:latin typeface="+mj-lt"/>
                <a:ea typeface="Times New Roman"/>
              </a:rPr>
              <a:t> 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8043108" y="3713728"/>
            <a:ext cx="307995" cy="307161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indent="18288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dirty="0">
                <a:effectLst/>
                <a:latin typeface="+mj-lt"/>
                <a:ea typeface="Times New Roman"/>
              </a:rPr>
              <a:t> 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6571685" y="3765813"/>
            <a:ext cx="1113639" cy="1374362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 bwMode="auto">
          <a:xfrm>
            <a:off x="8459794" y="4534078"/>
            <a:ext cx="306570" cy="30858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indent="18288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dirty="0">
                <a:effectLst/>
                <a:latin typeface="+mj-lt"/>
                <a:ea typeface="Times New Roman"/>
              </a:rPr>
              <a:t> 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 flipH="1">
            <a:off x="7782679" y="4026241"/>
            <a:ext cx="409238" cy="1078632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 bwMode="auto">
          <a:xfrm>
            <a:off x="6610750" y="3661641"/>
            <a:ext cx="1433042" cy="205725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 bwMode="auto">
          <a:xfrm>
            <a:off x="8350844" y="3961013"/>
            <a:ext cx="188550" cy="572892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32" idx="2"/>
          </p:cNvCxnSpPr>
          <p:nvPr/>
        </p:nvCxnSpPr>
        <p:spPr bwMode="auto">
          <a:xfrm>
            <a:off x="7478999" y="6168356"/>
            <a:ext cx="9082" cy="308644"/>
          </a:xfrm>
          <a:prstGeom prst="line">
            <a:avLst/>
          </a:prstGeom>
          <a:ln w="190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4"/>
          <p:cNvSpPr txBox="1">
            <a:spLocks noChangeArrowheads="1"/>
          </p:cNvSpPr>
          <p:nvPr/>
        </p:nvSpPr>
        <p:spPr bwMode="auto">
          <a:xfrm>
            <a:off x="7620050" y="6077521"/>
            <a:ext cx="1141976" cy="355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marL="0" marR="0" indent="0" eaLnBrk="0" fontAlgn="base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200">
                <a:solidFill>
                  <a:srgbClr val="000000"/>
                </a:solidFill>
                <a:effectLst/>
                <a:latin typeface="+mj-lt"/>
                <a:ea typeface="MS PGothic"/>
              </a:rPr>
              <a:t>Stop</a:t>
            </a:r>
            <a:endParaRPr lang="en-US" sz="1800">
              <a:effectLst/>
              <a:latin typeface="+mj-lt"/>
              <a:ea typeface="Times New Roman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flipH="1">
            <a:off x="7483508" y="5424442"/>
            <a:ext cx="0" cy="2057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4"/>
          <p:cNvSpPr txBox="1">
            <a:spLocks noChangeArrowheads="1"/>
          </p:cNvSpPr>
          <p:nvPr/>
        </p:nvSpPr>
        <p:spPr bwMode="auto">
          <a:xfrm>
            <a:off x="6992946" y="4038799"/>
            <a:ext cx="877163" cy="355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marL="0" marR="0" indent="0" eaLnBrk="0" fontAlgn="base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200" dirty="0">
                <a:solidFill>
                  <a:srgbClr val="000000"/>
                </a:solidFill>
                <a:effectLst/>
                <a:latin typeface="+mj-lt"/>
                <a:ea typeface="MS PGothic"/>
              </a:rPr>
              <a:t>Slaves</a:t>
            </a:r>
            <a:endParaRPr lang="en-US" sz="1800" dirty="0">
              <a:effectLst/>
              <a:latin typeface="+mj-lt"/>
              <a:ea typeface="Times New Roman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5010452" y="4039261"/>
            <a:ext cx="307306" cy="306437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indent="18288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dirty="0">
                <a:effectLst/>
                <a:latin typeface="+mj-lt"/>
                <a:ea typeface="Times New Roman"/>
              </a:rPr>
              <a:t> </a:t>
            </a:r>
          </a:p>
        </p:txBody>
      </p:sp>
      <p:sp>
        <p:nvSpPr>
          <p:cNvPr id="26" name="TextBox 22"/>
          <p:cNvSpPr txBox="1">
            <a:spLocks noChangeArrowheads="1"/>
          </p:cNvSpPr>
          <p:nvPr/>
        </p:nvSpPr>
        <p:spPr bwMode="auto">
          <a:xfrm>
            <a:off x="4487339" y="1209985"/>
            <a:ext cx="2560458" cy="618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marL="0" marR="0" indent="0" eaLnBrk="0" fontAlgn="base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200" dirty="0" smtClean="0">
                <a:solidFill>
                  <a:srgbClr val="000000"/>
                </a:solidFill>
                <a:effectLst/>
                <a:latin typeface="+mj-lt"/>
                <a:ea typeface="MS PGothic"/>
              </a:rPr>
              <a:t>Defines pattern and destination location</a:t>
            </a:r>
            <a:endParaRPr lang="en-US" sz="1800" dirty="0">
              <a:effectLst/>
              <a:latin typeface="+mj-lt"/>
              <a:ea typeface="Times New Roman"/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 flipV="1">
            <a:off x="5317757" y="3813975"/>
            <a:ext cx="702043" cy="350506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 bwMode="auto">
          <a:xfrm>
            <a:off x="5317760" y="4286670"/>
            <a:ext cx="702040" cy="439379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4"/>
          <p:cNvSpPr txBox="1">
            <a:spLocks noChangeArrowheads="1"/>
          </p:cNvSpPr>
          <p:nvPr/>
        </p:nvSpPr>
        <p:spPr bwMode="auto">
          <a:xfrm>
            <a:off x="4554711" y="4604169"/>
            <a:ext cx="1888895" cy="820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/>
          <a:p>
            <a:pPr marL="0" marR="0" indent="0" eaLnBrk="0" fontAlgn="base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200" dirty="0" smtClean="0">
                <a:solidFill>
                  <a:srgbClr val="000000"/>
                </a:solidFill>
                <a:effectLst/>
                <a:latin typeface="+mj-lt"/>
                <a:ea typeface="MS PGothic"/>
              </a:rPr>
              <a:t>Broadcast, scatter, gather</a:t>
            </a:r>
            <a:endParaRPr lang="en-US" sz="1800" dirty="0">
              <a:effectLst/>
              <a:latin typeface="+mj-lt"/>
              <a:ea typeface="Times New Roman"/>
            </a:endParaRPr>
          </a:p>
        </p:txBody>
      </p:sp>
      <p:sp>
        <p:nvSpPr>
          <p:cNvPr id="30" name="TextBox 24"/>
          <p:cNvSpPr txBox="1">
            <a:spLocks noChangeArrowheads="1"/>
          </p:cNvSpPr>
          <p:nvPr/>
        </p:nvSpPr>
        <p:spPr bwMode="auto">
          <a:xfrm>
            <a:off x="4730177" y="3590968"/>
            <a:ext cx="889987" cy="355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marL="0" marR="0" indent="0" eaLnBrk="0" fontAlgn="base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200">
                <a:solidFill>
                  <a:srgbClr val="000000"/>
                </a:solidFill>
                <a:effectLst/>
                <a:latin typeface="+mj-lt"/>
                <a:ea typeface="MS PGothic"/>
              </a:rPr>
              <a:t>Master</a:t>
            </a:r>
            <a:endParaRPr lang="en-US" sz="1800">
              <a:effectLst/>
              <a:latin typeface="+mj-lt"/>
              <a:ea typeface="Times New Roman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627435" y="5466533"/>
            <a:ext cx="1367643" cy="881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marL="0" marR="0" indent="0" algn="ctr" eaLnBrk="0" fontAlgn="base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200" dirty="0">
                <a:solidFill>
                  <a:srgbClr val="000000"/>
                </a:solidFill>
                <a:effectLst/>
                <a:latin typeface="+mj-lt"/>
                <a:ea typeface="MS PGothic"/>
              </a:rPr>
              <a:t>Check termination condition</a:t>
            </a:r>
            <a:endParaRPr lang="en-US" sz="1800" dirty="0">
              <a:effectLst/>
              <a:latin typeface="+mj-lt"/>
              <a:ea typeface="Times New Roman"/>
            </a:endParaRPr>
          </a:p>
        </p:txBody>
      </p:sp>
      <p:sp>
        <p:nvSpPr>
          <p:cNvPr id="32" name="Flowchart: Decision 31"/>
          <p:cNvSpPr/>
          <p:nvPr/>
        </p:nvSpPr>
        <p:spPr>
          <a:xfrm>
            <a:off x="6992946" y="5651304"/>
            <a:ext cx="972107" cy="517052"/>
          </a:xfrm>
          <a:prstGeom prst="flowChartDecision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>
                <a:effectLst/>
                <a:latin typeface="+mj-lt"/>
                <a:ea typeface="Times New Roman"/>
              </a:rPr>
              <a:t> </a:t>
            </a:r>
            <a:endParaRPr lang="en-US" sz="1800">
              <a:effectLst/>
              <a:latin typeface="+mj-lt"/>
              <a:ea typeface="SimSun"/>
            </a:endParaRPr>
          </a:p>
        </p:txBody>
      </p:sp>
      <p:cxnSp>
        <p:nvCxnSpPr>
          <p:cNvPr id="33" name="Straight Connector 32"/>
          <p:cNvCxnSpPr>
            <a:endCxn id="8" idx="0"/>
          </p:cNvCxnSpPr>
          <p:nvPr/>
        </p:nvCxnSpPr>
        <p:spPr>
          <a:xfrm flipV="1">
            <a:off x="7951234" y="5906400"/>
            <a:ext cx="203146" cy="8001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22"/>
          <p:cNvSpPr txBox="1">
            <a:spLocks noChangeArrowheads="1"/>
          </p:cNvSpPr>
          <p:nvPr/>
        </p:nvSpPr>
        <p:spPr bwMode="auto">
          <a:xfrm>
            <a:off x="5239138" y="816724"/>
            <a:ext cx="2560458" cy="355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marL="0" marR="0" indent="0" eaLnBrk="0" fontAlgn="base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kern="1200" dirty="0">
                <a:solidFill>
                  <a:srgbClr val="000000"/>
                </a:solidFill>
                <a:effectLst/>
                <a:latin typeface="+mj-lt"/>
                <a:ea typeface="MS PGothic"/>
              </a:rPr>
              <a:t>Connection </a:t>
            </a:r>
            <a:r>
              <a:rPr lang="en-US" sz="1800" b="1" kern="1200" dirty="0" smtClean="0">
                <a:solidFill>
                  <a:srgbClr val="000000"/>
                </a:solidFill>
                <a:effectLst/>
                <a:latin typeface="+mj-lt"/>
                <a:ea typeface="MS PGothic"/>
              </a:rPr>
              <a:t>graph</a:t>
            </a:r>
            <a:endParaRPr lang="en-US" sz="1800" b="1" dirty="0">
              <a:effectLst/>
              <a:latin typeface="+mj-lt"/>
              <a:ea typeface="Times New Roman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6557166" y="862471"/>
            <a:ext cx="2510636" cy="1794977"/>
            <a:chOff x="6406826" y="1206259"/>
            <a:chExt cx="1596463" cy="1286271"/>
          </a:xfrm>
        </p:grpSpPr>
        <p:sp>
          <p:nvSpPr>
            <p:cNvPr id="5" name="Rectangle 4"/>
            <p:cNvSpPr/>
            <p:nvPr/>
          </p:nvSpPr>
          <p:spPr bwMode="auto">
            <a:xfrm>
              <a:off x="6929443" y="1424677"/>
              <a:ext cx="1066367" cy="106785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 bwMode="auto">
            <a:xfrm>
              <a:off x="6929443" y="1579349"/>
              <a:ext cx="1066367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7841445" y="1414870"/>
              <a:ext cx="0" cy="107766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flipV="1">
              <a:off x="7092170" y="1414870"/>
              <a:ext cx="1" cy="107766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>
              <a:off x="6929442" y="2337082"/>
              <a:ext cx="1066367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7462625" y="1579349"/>
              <a:ext cx="0" cy="75773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4" name="TextBox 22"/>
            <p:cNvSpPr txBox="1">
              <a:spLocks noChangeArrowheads="1"/>
            </p:cNvSpPr>
            <p:nvPr/>
          </p:nvSpPr>
          <p:spPr bwMode="auto">
            <a:xfrm>
              <a:off x="6921684" y="1206259"/>
              <a:ext cx="1081605" cy="233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/>
            <a:p>
              <a:pPr marL="0" marR="0" indent="0" algn="ctr" eaLnBrk="0" fontAlgn="base" hangingPunct="0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kern="1200" dirty="0" smtClean="0">
                  <a:solidFill>
                    <a:srgbClr val="000000"/>
                  </a:solidFill>
                  <a:effectLst/>
                  <a:latin typeface="+mj-lt"/>
                  <a:ea typeface="MS PGothic"/>
                </a:rPr>
                <a:t>Destination</a:t>
              </a:r>
              <a:endParaRPr lang="en-US" sz="1600" dirty="0">
                <a:effectLst/>
                <a:latin typeface="+mj-lt"/>
                <a:ea typeface="Times New Roman"/>
              </a:endParaRPr>
            </a:p>
          </p:txBody>
        </p:sp>
        <p:sp>
          <p:nvSpPr>
            <p:cNvPr id="65" name="TextBox 22"/>
            <p:cNvSpPr txBox="1">
              <a:spLocks noChangeArrowheads="1"/>
            </p:cNvSpPr>
            <p:nvPr/>
          </p:nvSpPr>
          <p:spPr bwMode="auto">
            <a:xfrm>
              <a:off x="6406826" y="1836807"/>
              <a:ext cx="705345" cy="233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/>
            <a:p>
              <a:pPr marL="0" marR="0" indent="0" eaLnBrk="0" fontAlgn="base" hangingPunct="0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kern="1200" dirty="0" smtClean="0">
                  <a:solidFill>
                    <a:srgbClr val="000000"/>
                  </a:solidFill>
                  <a:effectLst/>
                  <a:latin typeface="+mj-lt"/>
                  <a:ea typeface="MS PGothic"/>
                </a:rPr>
                <a:t>Source</a:t>
              </a:r>
              <a:endParaRPr lang="en-US" sz="1600" dirty="0">
                <a:effectLst/>
                <a:latin typeface="+mj-lt"/>
                <a:ea typeface="Times New Roman"/>
              </a:endParaRPr>
            </a:p>
          </p:txBody>
        </p:sp>
      </p:grpSp>
      <p:cxnSp>
        <p:nvCxnSpPr>
          <p:cNvPr id="67" name="Straight Arrow Connector 66"/>
          <p:cNvCxnSpPr/>
          <p:nvPr/>
        </p:nvCxnSpPr>
        <p:spPr bwMode="auto">
          <a:xfrm flipH="1">
            <a:off x="7094208" y="2743200"/>
            <a:ext cx="233063" cy="76218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23091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629400"/>
            <a:ext cx="1905000" cy="457200"/>
          </a:xfrm>
        </p:spPr>
        <p:txBody>
          <a:bodyPr/>
          <a:lstStyle/>
          <a:p>
            <a:pPr>
              <a:defRPr/>
            </a:pPr>
            <a:fld id="{BF51A5EE-53AB-4965-9677-EE2F0D7AC5DD}" type="slidenum">
              <a:rPr lang="en-US" altLang="en-US" sz="1000" smtClean="0"/>
              <a:pPr>
                <a:defRPr/>
              </a:pPr>
              <a:t>17</a:t>
            </a:fld>
            <a:endParaRPr lang="en-US" altLang="en-US" sz="1000" dirty="0"/>
          </a:p>
        </p:txBody>
      </p:sp>
      <p:grpSp>
        <p:nvGrpSpPr>
          <p:cNvPr id="44" name="Group 43"/>
          <p:cNvGrpSpPr/>
          <p:nvPr/>
        </p:nvGrpSpPr>
        <p:grpSpPr>
          <a:xfrm>
            <a:off x="2051570" y="5495925"/>
            <a:ext cx="914400" cy="152400"/>
            <a:chOff x="1828800" y="3276600"/>
            <a:chExt cx="914400" cy="152400"/>
          </a:xfrm>
        </p:grpSpPr>
        <p:sp>
          <p:nvSpPr>
            <p:cNvPr id="4" name="Rectangle 3"/>
            <p:cNvSpPr/>
            <p:nvPr/>
          </p:nvSpPr>
          <p:spPr bwMode="auto">
            <a:xfrm>
              <a:off x="1828800" y="3276600"/>
              <a:ext cx="914400" cy="152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 bwMode="auto">
            <a:xfrm>
              <a:off x="1905000" y="3276600"/>
              <a:ext cx="0" cy="152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2667000" y="3276600"/>
              <a:ext cx="0" cy="152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1905000" y="3352800"/>
              <a:ext cx="762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9" name="Oval 18"/>
          <p:cNvSpPr/>
          <p:nvPr/>
        </p:nvSpPr>
        <p:spPr bwMode="auto">
          <a:xfrm>
            <a:off x="1480070" y="4572000"/>
            <a:ext cx="2057400" cy="20574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152082" y="3704601"/>
            <a:ext cx="914400" cy="14478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6152082" y="3857001"/>
            <a:ext cx="914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flipH="1">
            <a:off x="6602137" y="3857001"/>
            <a:ext cx="3572" cy="116919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45" name="Group 44"/>
          <p:cNvGrpSpPr/>
          <p:nvPr/>
        </p:nvGrpSpPr>
        <p:grpSpPr>
          <a:xfrm>
            <a:off x="6152082" y="4533276"/>
            <a:ext cx="914400" cy="152400"/>
            <a:chOff x="1828800" y="3276600"/>
            <a:chExt cx="914400" cy="152400"/>
          </a:xfrm>
        </p:grpSpPr>
        <p:sp>
          <p:nvSpPr>
            <p:cNvPr id="46" name="Rectangle 45"/>
            <p:cNvSpPr/>
            <p:nvPr/>
          </p:nvSpPr>
          <p:spPr bwMode="auto">
            <a:xfrm>
              <a:off x="1828800" y="3276600"/>
              <a:ext cx="914400" cy="152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1905000" y="3276600"/>
              <a:ext cx="0" cy="152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2667000" y="3276600"/>
              <a:ext cx="0" cy="152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>
              <a:off x="1905000" y="3352800"/>
              <a:ext cx="762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6" name="Oval 55"/>
          <p:cNvSpPr/>
          <p:nvPr/>
        </p:nvSpPr>
        <p:spPr bwMode="auto">
          <a:xfrm>
            <a:off x="5573437" y="3399801"/>
            <a:ext cx="2057400" cy="20574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58" name="Straight Arrow Connector 57"/>
          <p:cNvCxnSpPr/>
          <p:nvPr/>
        </p:nvCxnSpPr>
        <p:spPr bwMode="auto">
          <a:xfrm flipV="1">
            <a:off x="3037407" y="4677295"/>
            <a:ext cx="3036092" cy="84772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>
            <a:off x="2965970" y="3202341"/>
            <a:ext cx="3162144" cy="89873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69" name="Group 68"/>
          <p:cNvGrpSpPr/>
          <p:nvPr/>
        </p:nvGrpSpPr>
        <p:grpSpPr>
          <a:xfrm>
            <a:off x="6144937" y="4059407"/>
            <a:ext cx="914400" cy="152400"/>
            <a:chOff x="2171700" y="1143000"/>
            <a:chExt cx="914400" cy="152400"/>
          </a:xfrm>
        </p:grpSpPr>
        <p:sp>
          <p:nvSpPr>
            <p:cNvPr id="63" name="Rectangle 62"/>
            <p:cNvSpPr/>
            <p:nvPr/>
          </p:nvSpPr>
          <p:spPr bwMode="auto">
            <a:xfrm>
              <a:off x="2171700" y="1143000"/>
              <a:ext cx="914400" cy="1524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 bwMode="auto">
            <a:xfrm>
              <a:off x="2247900" y="1143000"/>
              <a:ext cx="0" cy="152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>
              <a:off x="3009900" y="1143000"/>
              <a:ext cx="0" cy="152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>
              <a:off x="2247900" y="1219200"/>
              <a:ext cx="762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7" name="Oval 66"/>
          <p:cNvSpPr/>
          <p:nvPr/>
        </p:nvSpPr>
        <p:spPr bwMode="auto">
          <a:xfrm>
            <a:off x="1408632" y="2173641"/>
            <a:ext cx="2057400" cy="20574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1980132" y="3126141"/>
            <a:ext cx="914400" cy="152400"/>
            <a:chOff x="2171700" y="1143000"/>
            <a:chExt cx="914400" cy="152400"/>
          </a:xfrm>
        </p:grpSpPr>
        <p:sp>
          <p:nvSpPr>
            <p:cNvPr id="72" name="Rectangle 71"/>
            <p:cNvSpPr/>
            <p:nvPr/>
          </p:nvSpPr>
          <p:spPr bwMode="auto">
            <a:xfrm>
              <a:off x="2171700" y="1143000"/>
              <a:ext cx="914400" cy="1524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73" name="Straight Connector 72"/>
            <p:cNvCxnSpPr/>
            <p:nvPr/>
          </p:nvCxnSpPr>
          <p:spPr bwMode="auto">
            <a:xfrm>
              <a:off x="2247900" y="1143000"/>
              <a:ext cx="0" cy="152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>
              <a:off x="3009900" y="1143000"/>
              <a:ext cx="0" cy="152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Straight Connector 74"/>
            <p:cNvCxnSpPr/>
            <p:nvPr/>
          </p:nvCxnSpPr>
          <p:spPr bwMode="auto">
            <a:xfrm>
              <a:off x="2247900" y="1219200"/>
              <a:ext cx="762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78" name="Straight Connector 77"/>
          <p:cNvCxnSpPr/>
          <p:nvPr/>
        </p:nvCxnSpPr>
        <p:spPr bwMode="auto">
          <a:xfrm>
            <a:off x="6144937" y="5020262"/>
            <a:ext cx="914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TextBox 80"/>
          <p:cNvSpPr txBox="1"/>
          <p:nvPr/>
        </p:nvSpPr>
        <p:spPr>
          <a:xfrm>
            <a:off x="146218" y="3815542"/>
            <a:ext cx="17452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 processes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5257800" y="5648325"/>
            <a:ext cx="28905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Destination process</a:t>
            </a:r>
            <a:endParaRPr lang="en-US" dirty="0"/>
          </a:p>
        </p:txBody>
      </p:sp>
      <p:sp>
        <p:nvSpPr>
          <p:cNvPr id="83" name="Rectangle 82"/>
          <p:cNvSpPr/>
          <p:nvPr/>
        </p:nvSpPr>
        <p:spPr>
          <a:xfrm>
            <a:off x="1653303" y="2643122"/>
            <a:ext cx="15680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output[N]</a:t>
            </a: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5715516" y="2895308"/>
            <a:ext cx="1773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input[P][N]</a:t>
            </a:r>
            <a:endParaRPr lang="en-US" dirty="0"/>
          </a:p>
        </p:txBody>
      </p:sp>
      <p:sp>
        <p:nvSpPr>
          <p:cNvPr id="85" name="Rectangle 84"/>
          <p:cNvSpPr/>
          <p:nvPr/>
        </p:nvSpPr>
        <p:spPr>
          <a:xfrm>
            <a:off x="1679661" y="5034260"/>
            <a:ext cx="15680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output[N]</a:t>
            </a:r>
            <a:endParaRPr lang="en-US" dirty="0"/>
          </a:p>
        </p:txBody>
      </p:sp>
      <p:sp>
        <p:nvSpPr>
          <p:cNvPr id="87" name="Rectangle 86"/>
          <p:cNvSpPr/>
          <p:nvPr/>
        </p:nvSpPr>
        <p:spPr>
          <a:xfrm>
            <a:off x="40603" y="228600"/>
            <a:ext cx="90297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 smtClean="0"/>
              <a:t>connection_graph</a:t>
            </a:r>
            <a:r>
              <a:rPr lang="en-US" b="1" dirty="0" smtClean="0"/>
              <a:t>[source][destination]</a:t>
            </a:r>
          </a:p>
          <a:p>
            <a:pPr algn="ctr"/>
            <a:endParaRPr lang="en-US" sz="800" dirty="0"/>
          </a:p>
          <a:p>
            <a:pPr>
              <a:tabLst>
                <a:tab pos="225425" algn="l"/>
              </a:tabLst>
            </a:pPr>
            <a:r>
              <a:rPr lang="en-US" dirty="0"/>
              <a:t>	-1 	No connection</a:t>
            </a:r>
          </a:p>
          <a:p>
            <a:pPr>
              <a:tabLst>
                <a:tab pos="225425" algn="l"/>
              </a:tabLst>
            </a:pPr>
            <a:r>
              <a:rPr lang="en-US" dirty="0"/>
              <a:t>	x 	A connection </a:t>
            </a:r>
            <a:r>
              <a:rPr lang="en-US" dirty="0" smtClean="0"/>
              <a:t>and destination row, </a:t>
            </a:r>
            <a:r>
              <a:rPr lang="en-US" dirty="0"/>
              <a:t>i.e. </a:t>
            </a:r>
            <a:r>
              <a:rPr lang="en-US" b="1" dirty="0"/>
              <a:t>input[x][N]</a:t>
            </a:r>
            <a:r>
              <a:rPr lang="en-US" dirty="0"/>
              <a:t>.</a:t>
            </a:r>
          </a:p>
        </p:txBody>
      </p:sp>
      <p:sp>
        <p:nvSpPr>
          <p:cNvPr id="88" name="Rectangle 87"/>
          <p:cNvSpPr/>
          <p:nvPr/>
        </p:nvSpPr>
        <p:spPr>
          <a:xfrm>
            <a:off x="3351198" y="2218275"/>
            <a:ext cx="5601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dirty="0" err="1" smtClean="0">
                <a:solidFill>
                  <a:srgbClr val="0000FF"/>
                </a:solidFill>
              </a:rPr>
              <a:t>SZ_Generalized_send</a:t>
            </a:r>
            <a:r>
              <a:rPr lang="en-US" b="1" dirty="0" smtClean="0">
                <a:solidFill>
                  <a:srgbClr val="0000FF"/>
                </a:solidFill>
              </a:rPr>
              <a:t>(output</a:t>
            </a:r>
            <a:r>
              <a:rPr lang="en-US" b="1" dirty="0">
                <a:solidFill>
                  <a:srgbClr val="0000FF"/>
                </a:solidFill>
              </a:rPr>
              <a:t>, </a:t>
            </a:r>
            <a:r>
              <a:rPr lang="en-US" b="1" dirty="0" smtClean="0">
                <a:solidFill>
                  <a:srgbClr val="0000FF"/>
                </a:solidFill>
              </a:rPr>
              <a:t>input</a:t>
            </a:r>
            <a:r>
              <a:rPr lang="en-US" b="1" dirty="0">
                <a:solidFill>
                  <a:srgbClr val="0000FF"/>
                </a:solidFill>
              </a:rPr>
              <a:t>)</a:t>
            </a:r>
            <a:endParaRPr lang="en-US" dirty="0"/>
          </a:p>
        </p:txBody>
      </p:sp>
      <p:cxnSp>
        <p:nvCxnSpPr>
          <p:cNvPr id="90" name="Straight Arrow Connector 89"/>
          <p:cNvCxnSpPr/>
          <p:nvPr/>
        </p:nvCxnSpPr>
        <p:spPr bwMode="auto">
          <a:xfrm flipH="1">
            <a:off x="4267200" y="2643122"/>
            <a:ext cx="533400" cy="8620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46037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ChangeArrowheads="1"/>
          </p:cNvSpPr>
          <p:nvPr/>
        </p:nvSpPr>
        <p:spPr bwMode="auto">
          <a:xfrm>
            <a:off x="76200" y="152400"/>
            <a:ext cx="91440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smtClean="0">
                <a:cs typeface="Arial" pitchFamily="34" charset="0"/>
              </a:rPr>
              <a:t>Example using Generalized Pattern</a:t>
            </a:r>
            <a:endParaRPr lang="en-US" altLang="en-US" sz="1200" b="1" dirty="0" smtClean="0">
              <a:cs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cs typeface="Arial" pitchFamily="34" charset="0"/>
              </a:rPr>
              <a:t>Iterative Synchronous Stencil Pattern</a:t>
            </a:r>
            <a:endParaRPr lang="en-US" altLang="en-US" b="1" dirty="0">
              <a:cs typeface="Arial" pitchFamily="34" charset="0"/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8763000" y="6611779"/>
            <a:ext cx="6858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fld id="{BFAE5104-3179-4931-847C-CF74ECD26CF6}" type="slidenum">
              <a:rPr lang="en-US" altLang="en-US" sz="1000">
                <a:cs typeface="Arial" pitchFamily="34" charset="0"/>
              </a:rPr>
              <a:pPr eaLnBrk="1" hangingPunct="1">
                <a:spcBef>
                  <a:spcPct val="50000"/>
                </a:spcBef>
                <a:buFontTx/>
                <a:buNone/>
              </a:pPr>
              <a:t>18</a:t>
            </a:fld>
            <a:endParaRPr lang="en-US" altLang="en-US" sz="1000" dirty="0">
              <a:cs typeface="Arial" pitchFamily="34" charset="0"/>
            </a:endParaRPr>
          </a:p>
        </p:txBody>
      </p:sp>
      <p:sp>
        <p:nvSpPr>
          <p:cNvPr id="31748" name="TextBox 22"/>
          <p:cNvSpPr txBox="1">
            <a:spLocks noChangeArrowheads="1"/>
          </p:cNvSpPr>
          <p:nvPr/>
        </p:nvSpPr>
        <p:spPr bwMode="auto">
          <a:xfrm>
            <a:off x="471488" y="4508500"/>
            <a:ext cx="9286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cs typeface="Arial" pitchFamily="34" charset="0"/>
              </a:rPr>
              <a:t>Repeat</a:t>
            </a: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3629025" y="5865812"/>
            <a:ext cx="36513" cy="760413"/>
          </a:xfrm>
          <a:prstGeom prst="line">
            <a:avLst/>
          </a:prstGeom>
          <a:ln w="254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50" name="TextBox 24"/>
          <p:cNvSpPr txBox="1">
            <a:spLocks noChangeArrowheads="1"/>
          </p:cNvSpPr>
          <p:nvPr/>
        </p:nvSpPr>
        <p:spPr bwMode="auto">
          <a:xfrm>
            <a:off x="3665538" y="6316662"/>
            <a:ext cx="6588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cs typeface="Arial" pitchFamily="34" charset="0"/>
              </a:rPr>
              <a:t>Stop</a:t>
            </a:r>
          </a:p>
        </p:txBody>
      </p:sp>
      <p:sp>
        <p:nvSpPr>
          <p:cNvPr id="26" name="Arc 25"/>
          <p:cNvSpPr/>
          <p:nvPr/>
        </p:nvSpPr>
        <p:spPr bwMode="auto">
          <a:xfrm>
            <a:off x="304800" y="1820862"/>
            <a:ext cx="2976563" cy="4730750"/>
          </a:xfrm>
          <a:prstGeom prst="arc">
            <a:avLst>
              <a:gd name="adj1" fmla="val 3565257"/>
              <a:gd name="adj2" fmla="val 17890908"/>
            </a:avLst>
          </a:prstGeom>
          <a:ln w="22225">
            <a:solidFill>
              <a:srgbClr val="0070C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1752" name="Group 28"/>
          <p:cNvGrpSpPr>
            <a:grpSpLocks/>
          </p:cNvGrpSpPr>
          <p:nvPr/>
        </p:nvGrpSpPr>
        <p:grpSpPr bwMode="auto">
          <a:xfrm>
            <a:off x="2447925" y="4648200"/>
            <a:ext cx="1638300" cy="1270000"/>
            <a:chOff x="7219950" y="3886200"/>
            <a:chExt cx="1638300" cy="1269831"/>
          </a:xfrm>
        </p:grpSpPr>
        <p:sp>
          <p:nvSpPr>
            <p:cNvPr id="30" name="Rectangle 29"/>
            <p:cNvSpPr/>
            <p:nvPr/>
          </p:nvSpPr>
          <p:spPr>
            <a:xfrm>
              <a:off x="7245350" y="4114770"/>
              <a:ext cx="1612900" cy="102380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1803" name="TextBox 30"/>
            <p:cNvSpPr txBox="1">
              <a:spLocks noChangeArrowheads="1"/>
            </p:cNvSpPr>
            <p:nvPr/>
          </p:nvSpPr>
          <p:spPr bwMode="auto">
            <a:xfrm>
              <a:off x="7219950" y="4140368"/>
              <a:ext cx="1579920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cs typeface="Arial" pitchFamily="34" charset="0"/>
                </a:rPr>
                <a:t>Check termination condition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 flipH="1">
              <a:off x="7962900" y="3886200"/>
              <a:ext cx="0" cy="22857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753" name="Group 92"/>
          <p:cNvGrpSpPr>
            <a:grpSpLocks noChangeAspect="1"/>
          </p:cNvGrpSpPr>
          <p:nvPr/>
        </p:nvGrpSpPr>
        <p:grpSpPr bwMode="auto">
          <a:xfrm>
            <a:off x="2205038" y="2125662"/>
            <a:ext cx="2554287" cy="2282825"/>
            <a:chOff x="2667000" y="1352550"/>
            <a:chExt cx="3581400" cy="3200400"/>
          </a:xfrm>
        </p:grpSpPr>
        <p:cxnSp>
          <p:nvCxnSpPr>
            <p:cNvPr id="31756" name="Straight Connector 111"/>
            <p:cNvCxnSpPr>
              <a:cxnSpLocks noChangeShapeType="1"/>
            </p:cNvCxnSpPr>
            <p:nvPr/>
          </p:nvCxnSpPr>
          <p:spPr bwMode="auto">
            <a:xfrm flipV="1">
              <a:off x="5791200" y="1352550"/>
              <a:ext cx="0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57" name="Oval 110"/>
            <p:cNvSpPr>
              <a:spLocks noChangeArrowheads="1"/>
            </p:cNvSpPr>
            <p:nvPr/>
          </p:nvSpPr>
          <p:spPr bwMode="auto">
            <a:xfrm>
              <a:off x="4038600" y="188595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758" name="Oval 113"/>
            <p:cNvSpPr>
              <a:spLocks noChangeArrowheads="1"/>
            </p:cNvSpPr>
            <p:nvPr/>
          </p:nvSpPr>
          <p:spPr bwMode="auto">
            <a:xfrm>
              <a:off x="4724400" y="188595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759" name="Oval 114"/>
            <p:cNvSpPr>
              <a:spLocks noChangeArrowheads="1"/>
            </p:cNvSpPr>
            <p:nvPr/>
          </p:nvSpPr>
          <p:spPr bwMode="auto">
            <a:xfrm>
              <a:off x="4724400" y="264795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cxnSp>
          <p:nvCxnSpPr>
            <p:cNvPr id="31760" name="Straight Connector 115"/>
            <p:cNvCxnSpPr>
              <a:cxnSpLocks noChangeShapeType="1"/>
            </p:cNvCxnSpPr>
            <p:nvPr/>
          </p:nvCxnSpPr>
          <p:spPr bwMode="auto">
            <a:xfrm flipV="1">
              <a:off x="4953000" y="2343150"/>
              <a:ext cx="0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61" name="Straight Connector 117"/>
            <p:cNvCxnSpPr>
              <a:cxnSpLocks noChangeShapeType="1"/>
            </p:cNvCxnSpPr>
            <p:nvPr/>
          </p:nvCxnSpPr>
          <p:spPr bwMode="auto">
            <a:xfrm>
              <a:off x="4495800" y="2114550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62" name="Oval 9"/>
            <p:cNvSpPr>
              <a:spLocks noChangeArrowheads="1"/>
            </p:cNvSpPr>
            <p:nvPr/>
          </p:nvSpPr>
          <p:spPr bwMode="auto">
            <a:xfrm>
              <a:off x="2667000" y="188595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cxnSp>
          <p:nvCxnSpPr>
            <p:cNvPr id="31763" name="Straight Connector 16"/>
            <p:cNvCxnSpPr>
              <a:cxnSpLocks noChangeShapeType="1"/>
            </p:cNvCxnSpPr>
            <p:nvPr/>
          </p:nvCxnSpPr>
          <p:spPr bwMode="auto">
            <a:xfrm flipV="1">
              <a:off x="2895600" y="2343150"/>
              <a:ext cx="0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64" name="Oval 55"/>
            <p:cNvSpPr>
              <a:spLocks noChangeArrowheads="1"/>
            </p:cNvSpPr>
            <p:nvPr/>
          </p:nvSpPr>
          <p:spPr bwMode="auto">
            <a:xfrm>
              <a:off x="2667000" y="264795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765" name="Oval 56"/>
            <p:cNvSpPr>
              <a:spLocks noChangeArrowheads="1"/>
            </p:cNvSpPr>
            <p:nvPr/>
          </p:nvSpPr>
          <p:spPr bwMode="auto">
            <a:xfrm>
              <a:off x="3352800" y="188595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766" name="Oval 57"/>
            <p:cNvSpPr>
              <a:spLocks noChangeArrowheads="1"/>
            </p:cNvSpPr>
            <p:nvPr/>
          </p:nvSpPr>
          <p:spPr bwMode="auto">
            <a:xfrm>
              <a:off x="3352800" y="264795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cxnSp>
          <p:nvCxnSpPr>
            <p:cNvPr id="31767" name="Straight Connector 58"/>
            <p:cNvCxnSpPr>
              <a:cxnSpLocks noChangeShapeType="1"/>
            </p:cNvCxnSpPr>
            <p:nvPr/>
          </p:nvCxnSpPr>
          <p:spPr bwMode="auto">
            <a:xfrm flipV="1">
              <a:off x="3581400" y="2343150"/>
              <a:ext cx="0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68" name="Straight Connector 60"/>
            <p:cNvCxnSpPr>
              <a:cxnSpLocks noChangeShapeType="1"/>
              <a:stCxn id="31764" idx="6"/>
              <a:endCxn id="31766" idx="2"/>
            </p:cNvCxnSpPr>
            <p:nvPr/>
          </p:nvCxnSpPr>
          <p:spPr bwMode="auto">
            <a:xfrm>
              <a:off x="3124200" y="2876550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69" name="Straight Connector 64"/>
            <p:cNvCxnSpPr>
              <a:cxnSpLocks noChangeShapeType="1"/>
            </p:cNvCxnSpPr>
            <p:nvPr/>
          </p:nvCxnSpPr>
          <p:spPr bwMode="auto">
            <a:xfrm>
              <a:off x="3124200" y="2114550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70" name="Oval 82"/>
            <p:cNvSpPr>
              <a:spLocks noChangeArrowheads="1"/>
            </p:cNvSpPr>
            <p:nvPr/>
          </p:nvSpPr>
          <p:spPr bwMode="auto">
            <a:xfrm>
              <a:off x="2667000" y="333375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cxnSp>
          <p:nvCxnSpPr>
            <p:cNvPr id="31771" name="Straight Connector 83"/>
            <p:cNvCxnSpPr>
              <a:cxnSpLocks noChangeShapeType="1"/>
            </p:cNvCxnSpPr>
            <p:nvPr/>
          </p:nvCxnSpPr>
          <p:spPr bwMode="auto">
            <a:xfrm flipV="1">
              <a:off x="2895600" y="3790950"/>
              <a:ext cx="0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72" name="Oval 84"/>
            <p:cNvSpPr>
              <a:spLocks noChangeArrowheads="1"/>
            </p:cNvSpPr>
            <p:nvPr/>
          </p:nvSpPr>
          <p:spPr bwMode="auto">
            <a:xfrm>
              <a:off x="2667000" y="409575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773" name="Oval 85"/>
            <p:cNvSpPr>
              <a:spLocks noChangeArrowheads="1"/>
            </p:cNvSpPr>
            <p:nvPr/>
          </p:nvSpPr>
          <p:spPr bwMode="auto">
            <a:xfrm>
              <a:off x="3352800" y="333375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774" name="Oval 86"/>
            <p:cNvSpPr>
              <a:spLocks noChangeArrowheads="1"/>
            </p:cNvSpPr>
            <p:nvPr/>
          </p:nvSpPr>
          <p:spPr bwMode="auto">
            <a:xfrm>
              <a:off x="3352800" y="409575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cxnSp>
          <p:nvCxnSpPr>
            <p:cNvPr id="31775" name="Straight Connector 87"/>
            <p:cNvCxnSpPr>
              <a:cxnSpLocks noChangeShapeType="1"/>
            </p:cNvCxnSpPr>
            <p:nvPr/>
          </p:nvCxnSpPr>
          <p:spPr bwMode="auto">
            <a:xfrm flipV="1">
              <a:off x="3581400" y="3790950"/>
              <a:ext cx="0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76" name="Straight Connector 88"/>
            <p:cNvCxnSpPr>
              <a:cxnSpLocks noChangeShapeType="1"/>
              <a:stCxn id="31772" idx="6"/>
              <a:endCxn id="31774" idx="2"/>
            </p:cNvCxnSpPr>
            <p:nvPr/>
          </p:nvCxnSpPr>
          <p:spPr bwMode="auto">
            <a:xfrm>
              <a:off x="3124200" y="4324350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77" name="Straight Connector 89"/>
            <p:cNvCxnSpPr>
              <a:cxnSpLocks noChangeShapeType="1"/>
            </p:cNvCxnSpPr>
            <p:nvPr/>
          </p:nvCxnSpPr>
          <p:spPr bwMode="auto">
            <a:xfrm>
              <a:off x="3124200" y="3562350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78" name="Straight Connector 99"/>
            <p:cNvCxnSpPr>
              <a:cxnSpLocks noChangeShapeType="1"/>
            </p:cNvCxnSpPr>
            <p:nvPr/>
          </p:nvCxnSpPr>
          <p:spPr bwMode="auto">
            <a:xfrm>
              <a:off x="2895600" y="310515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79" name="Straight Connector 101"/>
            <p:cNvCxnSpPr>
              <a:cxnSpLocks noChangeShapeType="1"/>
            </p:cNvCxnSpPr>
            <p:nvPr/>
          </p:nvCxnSpPr>
          <p:spPr bwMode="auto">
            <a:xfrm>
              <a:off x="3581400" y="310515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80" name="Straight Connector 102"/>
            <p:cNvCxnSpPr>
              <a:cxnSpLocks noChangeShapeType="1"/>
            </p:cNvCxnSpPr>
            <p:nvPr/>
          </p:nvCxnSpPr>
          <p:spPr bwMode="auto">
            <a:xfrm>
              <a:off x="3810000" y="2114550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81" name="Straight Connector 105"/>
            <p:cNvCxnSpPr>
              <a:cxnSpLocks noChangeShapeType="1"/>
            </p:cNvCxnSpPr>
            <p:nvPr/>
          </p:nvCxnSpPr>
          <p:spPr bwMode="auto">
            <a:xfrm>
              <a:off x="3810000" y="4324350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82" name="Straight Connector 106"/>
            <p:cNvCxnSpPr>
              <a:cxnSpLocks noChangeShapeType="1"/>
            </p:cNvCxnSpPr>
            <p:nvPr/>
          </p:nvCxnSpPr>
          <p:spPr bwMode="auto">
            <a:xfrm>
              <a:off x="3810000" y="3562350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83" name="Oval 125"/>
            <p:cNvSpPr>
              <a:spLocks noChangeArrowheads="1"/>
            </p:cNvSpPr>
            <p:nvPr/>
          </p:nvSpPr>
          <p:spPr bwMode="auto">
            <a:xfrm>
              <a:off x="4038600" y="333375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cxnSp>
          <p:nvCxnSpPr>
            <p:cNvPr id="31784" name="Straight Connector 126"/>
            <p:cNvCxnSpPr>
              <a:cxnSpLocks noChangeShapeType="1"/>
            </p:cNvCxnSpPr>
            <p:nvPr/>
          </p:nvCxnSpPr>
          <p:spPr bwMode="auto">
            <a:xfrm flipV="1">
              <a:off x="4267200" y="3790950"/>
              <a:ext cx="0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85" name="Oval 127"/>
            <p:cNvSpPr>
              <a:spLocks noChangeArrowheads="1"/>
            </p:cNvSpPr>
            <p:nvPr/>
          </p:nvSpPr>
          <p:spPr bwMode="auto">
            <a:xfrm>
              <a:off x="4038600" y="409575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786" name="Oval 128"/>
            <p:cNvSpPr>
              <a:spLocks noChangeArrowheads="1"/>
            </p:cNvSpPr>
            <p:nvPr/>
          </p:nvSpPr>
          <p:spPr bwMode="auto">
            <a:xfrm>
              <a:off x="4724400" y="333375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787" name="Oval 129"/>
            <p:cNvSpPr>
              <a:spLocks noChangeArrowheads="1"/>
            </p:cNvSpPr>
            <p:nvPr/>
          </p:nvSpPr>
          <p:spPr bwMode="auto">
            <a:xfrm>
              <a:off x="4724400" y="409575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cxnSp>
          <p:nvCxnSpPr>
            <p:cNvPr id="31788" name="Straight Connector 130"/>
            <p:cNvCxnSpPr>
              <a:cxnSpLocks noChangeShapeType="1"/>
            </p:cNvCxnSpPr>
            <p:nvPr/>
          </p:nvCxnSpPr>
          <p:spPr bwMode="auto">
            <a:xfrm flipV="1">
              <a:off x="4953000" y="3790950"/>
              <a:ext cx="0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89" name="Straight Connector 131"/>
            <p:cNvCxnSpPr>
              <a:cxnSpLocks noChangeShapeType="1"/>
              <a:stCxn id="31785" idx="6"/>
              <a:endCxn id="31787" idx="2"/>
            </p:cNvCxnSpPr>
            <p:nvPr/>
          </p:nvCxnSpPr>
          <p:spPr bwMode="auto">
            <a:xfrm>
              <a:off x="4495800" y="4324350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90" name="Straight Connector 132"/>
            <p:cNvCxnSpPr>
              <a:cxnSpLocks noChangeShapeType="1"/>
            </p:cNvCxnSpPr>
            <p:nvPr/>
          </p:nvCxnSpPr>
          <p:spPr bwMode="auto">
            <a:xfrm>
              <a:off x="4495800" y="3562350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91" name="Straight Connector 111"/>
            <p:cNvCxnSpPr>
              <a:cxnSpLocks noChangeShapeType="1"/>
            </p:cNvCxnSpPr>
            <p:nvPr/>
          </p:nvCxnSpPr>
          <p:spPr bwMode="auto">
            <a:xfrm flipV="1">
              <a:off x="4267200" y="2343150"/>
              <a:ext cx="0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92" name="Oval 112"/>
            <p:cNvSpPr>
              <a:spLocks noChangeArrowheads="1"/>
            </p:cNvSpPr>
            <p:nvPr/>
          </p:nvSpPr>
          <p:spPr bwMode="auto">
            <a:xfrm>
              <a:off x="4038600" y="264795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cxnSp>
          <p:nvCxnSpPr>
            <p:cNvPr id="31793" name="Straight Connector 116"/>
            <p:cNvCxnSpPr>
              <a:cxnSpLocks noChangeShapeType="1"/>
              <a:stCxn id="31792" idx="6"/>
              <a:endCxn id="31759" idx="2"/>
            </p:cNvCxnSpPr>
            <p:nvPr/>
          </p:nvCxnSpPr>
          <p:spPr bwMode="auto">
            <a:xfrm>
              <a:off x="4495800" y="2876550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94" name="Straight Connector 107"/>
            <p:cNvCxnSpPr>
              <a:cxnSpLocks noChangeShapeType="1"/>
            </p:cNvCxnSpPr>
            <p:nvPr/>
          </p:nvCxnSpPr>
          <p:spPr bwMode="auto">
            <a:xfrm>
              <a:off x="3810000" y="2876550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95" name="Straight Connector 119"/>
            <p:cNvCxnSpPr>
              <a:cxnSpLocks noChangeShapeType="1"/>
            </p:cNvCxnSpPr>
            <p:nvPr/>
          </p:nvCxnSpPr>
          <p:spPr bwMode="auto">
            <a:xfrm>
              <a:off x="4267200" y="310515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96" name="Straight Connector 120"/>
            <p:cNvCxnSpPr>
              <a:cxnSpLocks noChangeShapeType="1"/>
            </p:cNvCxnSpPr>
            <p:nvPr/>
          </p:nvCxnSpPr>
          <p:spPr bwMode="auto">
            <a:xfrm>
              <a:off x="4953000" y="310515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97" name="Oval 112"/>
            <p:cNvSpPr>
              <a:spLocks noChangeArrowheads="1"/>
            </p:cNvSpPr>
            <p:nvPr/>
          </p:nvSpPr>
          <p:spPr bwMode="auto">
            <a:xfrm>
              <a:off x="5562600" y="165735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cxnSp>
          <p:nvCxnSpPr>
            <p:cNvPr id="31798" name="Straight Connector 116"/>
            <p:cNvCxnSpPr>
              <a:cxnSpLocks noChangeShapeType="1"/>
              <a:stCxn id="31797" idx="6"/>
            </p:cNvCxnSpPr>
            <p:nvPr/>
          </p:nvCxnSpPr>
          <p:spPr bwMode="auto">
            <a:xfrm>
              <a:off x="6019800" y="1885950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99" name="Straight Connector 107"/>
            <p:cNvCxnSpPr>
              <a:cxnSpLocks noChangeShapeType="1"/>
            </p:cNvCxnSpPr>
            <p:nvPr/>
          </p:nvCxnSpPr>
          <p:spPr bwMode="auto">
            <a:xfrm>
              <a:off x="5334000" y="1885950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800" name="Straight Connector 119"/>
            <p:cNvCxnSpPr>
              <a:cxnSpLocks noChangeShapeType="1"/>
            </p:cNvCxnSpPr>
            <p:nvPr/>
          </p:nvCxnSpPr>
          <p:spPr bwMode="auto">
            <a:xfrm>
              <a:off x="5791200" y="211455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801" name="Straight Arrow Connector 84"/>
            <p:cNvCxnSpPr>
              <a:cxnSpLocks noChangeShapeType="1"/>
            </p:cNvCxnSpPr>
            <p:nvPr/>
          </p:nvCxnSpPr>
          <p:spPr bwMode="auto">
            <a:xfrm flipH="1">
              <a:off x="4495800" y="2114550"/>
              <a:ext cx="1179513" cy="533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1754" name="Rectangle 1"/>
          <p:cNvSpPr>
            <a:spLocks noChangeArrowheads="1"/>
          </p:cNvSpPr>
          <p:nvPr/>
        </p:nvSpPr>
        <p:spPr bwMode="auto">
          <a:xfrm>
            <a:off x="4895850" y="2174875"/>
            <a:ext cx="4114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smtClean="0"/>
              <a:t>All nodes </a:t>
            </a:r>
            <a:r>
              <a:rPr lang="en-US" altLang="en-US" sz="2400" dirty="0"/>
              <a:t>can communicate with only neighboring nodes</a:t>
            </a:r>
          </a:p>
        </p:txBody>
      </p:sp>
      <p:sp>
        <p:nvSpPr>
          <p:cNvPr id="3" name="Rectangle 2"/>
          <p:cNvSpPr/>
          <p:nvPr/>
        </p:nvSpPr>
        <p:spPr>
          <a:xfrm>
            <a:off x="4550993" y="3852522"/>
            <a:ext cx="4665663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dirty="0">
                <a:latin typeface="Arial" charset="0"/>
              </a:rPr>
              <a:t>Applications:</a:t>
            </a:r>
          </a:p>
          <a:p>
            <a:pPr>
              <a:defRPr/>
            </a:pPr>
            <a:endParaRPr lang="en-US" altLang="en-US" sz="1100" dirty="0">
              <a:latin typeface="Arial" charset="0"/>
            </a:endParaRPr>
          </a:p>
          <a:p>
            <a:pPr>
              <a:defRPr/>
            </a:pPr>
            <a:r>
              <a:rPr lang="en-US" altLang="en-US" dirty="0">
                <a:latin typeface="Arial" charset="0"/>
              </a:rPr>
              <a:t>Solving Laplace’</a:t>
            </a:r>
            <a:r>
              <a:rPr lang="en-US" altLang="ja-JP" dirty="0">
                <a:latin typeface="Arial" charset="0"/>
              </a:rPr>
              <a:t>s/heat equation - </a:t>
            </a:r>
            <a:r>
              <a:rPr lang="en-US" altLang="en-US" dirty="0">
                <a:latin typeface="Arial" charset="0"/>
              </a:rPr>
              <a:t>perform number of iterations to converge on solution</a:t>
            </a:r>
            <a:r>
              <a:rPr lang="en-US" altLang="ja-JP" dirty="0">
                <a:latin typeface="Arial" charset="0"/>
              </a:rPr>
              <a:t>.</a:t>
            </a:r>
          </a:p>
          <a:p>
            <a:pPr>
              <a:defRPr/>
            </a:pPr>
            <a:endParaRPr lang="en-US" altLang="ja-JP" dirty="0">
              <a:latin typeface="Arial" charset="0"/>
            </a:endParaRPr>
          </a:p>
          <a:p>
            <a:pPr marL="342900" indent="-342900">
              <a:buFontTx/>
              <a:buChar char="-"/>
              <a:defRPr/>
            </a:pPr>
            <a:endParaRPr lang="en-US" alt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16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629400"/>
            <a:ext cx="1905000" cy="457200"/>
          </a:xfrm>
        </p:spPr>
        <p:txBody>
          <a:bodyPr/>
          <a:lstStyle/>
          <a:p>
            <a:pPr>
              <a:defRPr/>
            </a:pPr>
            <a:fld id="{BF51A5EE-53AB-4965-9677-EE2F0D7AC5DD}" type="slidenum">
              <a:rPr lang="en-US" altLang="en-US" sz="1000" smtClean="0"/>
              <a:pPr>
                <a:defRPr/>
              </a:pPr>
              <a:t>19</a:t>
            </a:fld>
            <a:endParaRPr lang="en-US" altLang="en-US" sz="1000" dirty="0"/>
          </a:p>
        </p:txBody>
      </p:sp>
      <p:sp>
        <p:nvSpPr>
          <p:cNvPr id="3" name="Rectangle 2"/>
          <p:cNvSpPr/>
          <p:nvPr/>
        </p:nvSpPr>
        <p:spPr>
          <a:xfrm>
            <a:off x="76200" y="1352729"/>
            <a:ext cx="893519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111125" algn="l"/>
                <a:tab pos="230188" algn="l"/>
                <a:tab pos="341313" algn="l"/>
                <a:tab pos="461963" algn="l"/>
                <a:tab pos="573088" algn="l"/>
                <a:tab pos="684213" algn="l"/>
                <a:tab pos="803275" algn="l"/>
                <a:tab pos="914400" algn="l"/>
                <a:tab pos="1828800" algn="l"/>
              </a:tabLst>
            </a:pPr>
            <a:r>
              <a:rPr lang="en-US" sz="2000" b="1" dirty="0" err="1" smtClean="0">
                <a:solidFill>
                  <a:srgbClr val="FF0000"/>
                </a:solidFill>
              </a:rPr>
              <a:t>SZ_Parallel_begin</a:t>
            </a:r>
            <a:r>
              <a:rPr lang="en-US" sz="2000" b="1" dirty="0">
                <a:solidFill>
                  <a:srgbClr val="0000FF"/>
                </a:solidFill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</a:rPr>
              <a:t>// </a:t>
            </a:r>
            <a:r>
              <a:rPr lang="en-US" sz="2000" b="1" dirty="0">
                <a:solidFill>
                  <a:srgbClr val="0000FF"/>
                </a:solidFill>
              </a:rPr>
              <a:t>parallel section, all processes do </a:t>
            </a:r>
            <a:r>
              <a:rPr lang="en-US" sz="2000" b="1" dirty="0" smtClean="0">
                <a:solidFill>
                  <a:srgbClr val="0000FF"/>
                </a:solidFill>
              </a:rPr>
              <a:t>this</a:t>
            </a:r>
            <a:endParaRPr lang="en-US" sz="2000" b="1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tabLst>
                <a:tab pos="111125" algn="l"/>
                <a:tab pos="230188" algn="l"/>
                <a:tab pos="341313" algn="l"/>
                <a:tab pos="461963" algn="l"/>
                <a:tab pos="573088" algn="l"/>
                <a:tab pos="684213" algn="l"/>
                <a:tab pos="803275" algn="l"/>
                <a:tab pos="914400" algn="l"/>
                <a:tab pos="1828800" algn="l"/>
              </a:tabLst>
            </a:pPr>
            <a:r>
              <a:rPr lang="en-US" sz="2000" b="1" dirty="0">
                <a:solidFill>
                  <a:srgbClr val="0000FF"/>
                </a:solidFill>
              </a:rPr>
              <a:t>	</a:t>
            </a:r>
            <a:r>
              <a:rPr lang="en-US" sz="2000" b="1" dirty="0" err="1">
                <a:solidFill>
                  <a:srgbClr val="FF0000"/>
                </a:solidFill>
              </a:rPr>
              <a:t>SZ_Pattern_init</a:t>
            </a:r>
            <a:r>
              <a:rPr lang="en-US" sz="2000" b="1" dirty="0">
                <a:solidFill>
                  <a:srgbClr val="FF0000"/>
                </a:solidFill>
              </a:rPr>
              <a:t>("stencil",1);</a:t>
            </a:r>
            <a:r>
              <a:rPr lang="en-US" sz="2000" b="1" dirty="0">
                <a:solidFill>
                  <a:srgbClr val="0000FF"/>
                </a:solidFill>
              </a:rPr>
              <a:t>		</a:t>
            </a:r>
            <a:r>
              <a:rPr lang="en-US" sz="2000" b="1" dirty="0" smtClean="0">
                <a:solidFill>
                  <a:srgbClr val="0000FF"/>
                </a:solidFill>
              </a:rPr>
              <a:t>// </a:t>
            </a:r>
            <a:r>
              <a:rPr lang="en-US" sz="2000" b="1" dirty="0">
                <a:solidFill>
                  <a:srgbClr val="0000FF"/>
                </a:solidFill>
              </a:rPr>
              <a:t>set up slave interconnections</a:t>
            </a:r>
          </a:p>
          <a:p>
            <a:pPr>
              <a:lnSpc>
                <a:spcPct val="150000"/>
              </a:lnSpc>
              <a:tabLst>
                <a:tab pos="111125" algn="l"/>
                <a:tab pos="230188" algn="l"/>
                <a:tab pos="341313" algn="l"/>
                <a:tab pos="461963" algn="l"/>
                <a:tab pos="573088" algn="l"/>
                <a:tab pos="684213" algn="l"/>
                <a:tab pos="803275" algn="l"/>
                <a:tab pos="914400" algn="l"/>
                <a:tab pos="1828800" algn="l"/>
              </a:tabLst>
            </a:pPr>
            <a:r>
              <a:rPr lang="en-US" sz="2000" b="1" dirty="0">
                <a:solidFill>
                  <a:srgbClr val="0000FF"/>
                </a:solidFill>
              </a:rPr>
              <a:t>	</a:t>
            </a:r>
            <a:r>
              <a:rPr lang="en-US" sz="2000" b="1" dirty="0" err="1">
                <a:solidFill>
                  <a:srgbClr val="FF0000"/>
                </a:solidFill>
              </a:rPr>
              <a:t>SZ_Broadcast</a:t>
            </a:r>
            <a:r>
              <a:rPr lang="en-US" sz="2000" b="1" dirty="0">
                <a:solidFill>
                  <a:srgbClr val="FF0000"/>
                </a:solidFill>
              </a:rPr>
              <a:t>(</a:t>
            </a:r>
            <a:r>
              <a:rPr lang="en-US" sz="2000" b="1" dirty="0" err="1">
                <a:solidFill>
                  <a:srgbClr val="FF0000"/>
                </a:solidFill>
              </a:rPr>
              <a:t>pts</a:t>
            </a:r>
            <a:r>
              <a:rPr lang="en-US" sz="2000" b="1" dirty="0">
                <a:solidFill>
                  <a:srgbClr val="FF0000"/>
                </a:solidFill>
              </a:rPr>
              <a:t>);</a:t>
            </a:r>
            <a:r>
              <a:rPr lang="en-US" sz="2000" b="1" dirty="0">
                <a:solidFill>
                  <a:srgbClr val="0000FF"/>
                </a:solidFill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</a:rPr>
              <a:t>		// initial </a:t>
            </a:r>
            <a:r>
              <a:rPr lang="en-US" sz="2000" b="1" dirty="0">
                <a:solidFill>
                  <a:srgbClr val="0000FF"/>
                </a:solidFill>
              </a:rPr>
              <a:t>values in each process</a:t>
            </a:r>
          </a:p>
          <a:p>
            <a:pPr>
              <a:lnSpc>
                <a:spcPct val="150000"/>
              </a:lnSpc>
              <a:tabLst>
                <a:tab pos="111125" algn="l"/>
                <a:tab pos="230188" algn="l"/>
                <a:tab pos="341313" algn="l"/>
                <a:tab pos="461963" algn="l"/>
                <a:tab pos="573088" algn="l"/>
                <a:tab pos="684213" algn="l"/>
                <a:tab pos="803275" algn="l"/>
                <a:tab pos="914400" algn="l"/>
                <a:tab pos="1828800" algn="l"/>
              </a:tabLst>
            </a:pPr>
            <a:r>
              <a:rPr lang="en-US" sz="2000" b="1" dirty="0">
                <a:solidFill>
                  <a:srgbClr val="0000FF"/>
                </a:solidFill>
              </a:rPr>
              <a:t>	…							</a:t>
            </a:r>
            <a:r>
              <a:rPr lang="en-US" sz="2000" b="1" dirty="0" smtClean="0">
                <a:solidFill>
                  <a:srgbClr val="0000FF"/>
                </a:solidFill>
              </a:rPr>
              <a:t>		// </a:t>
            </a:r>
            <a:r>
              <a:rPr lang="en-US" sz="2000" b="1" dirty="0">
                <a:solidFill>
                  <a:srgbClr val="0000FF"/>
                </a:solidFill>
              </a:rPr>
              <a:t>copy </a:t>
            </a:r>
            <a:r>
              <a:rPr lang="en-US" sz="2000" b="1" dirty="0" smtClean="0">
                <a:solidFill>
                  <a:srgbClr val="0000FF"/>
                </a:solidFill>
              </a:rPr>
              <a:t>into </a:t>
            </a:r>
            <a:r>
              <a:rPr lang="en-US" sz="2000" b="1" dirty="0">
                <a:solidFill>
                  <a:srgbClr val="0000FF"/>
                </a:solidFill>
              </a:rPr>
              <a:t>B[][]</a:t>
            </a:r>
          </a:p>
          <a:p>
            <a:pPr>
              <a:lnSpc>
                <a:spcPct val="150000"/>
              </a:lnSpc>
              <a:tabLst>
                <a:tab pos="111125" algn="l"/>
                <a:tab pos="230188" algn="l"/>
                <a:tab pos="341313" algn="l"/>
                <a:tab pos="461963" algn="l"/>
                <a:tab pos="573088" algn="l"/>
                <a:tab pos="684213" algn="l"/>
                <a:tab pos="803275" algn="l"/>
                <a:tab pos="914400" algn="l"/>
                <a:tab pos="1828800" algn="l"/>
              </a:tabLst>
            </a:pPr>
            <a:r>
              <a:rPr lang="en-US" sz="2000" b="1" dirty="0">
                <a:solidFill>
                  <a:srgbClr val="0000FF"/>
                </a:solidFill>
              </a:rPr>
              <a:t>	for (t = 0; t &lt; T; t++) {		</a:t>
            </a:r>
            <a:r>
              <a:rPr lang="en-US" sz="2000" b="1" dirty="0" smtClean="0">
                <a:solidFill>
                  <a:srgbClr val="0000FF"/>
                </a:solidFill>
              </a:rPr>
              <a:t>	// </a:t>
            </a:r>
            <a:r>
              <a:rPr lang="en-US" sz="2000" b="1" dirty="0">
                <a:solidFill>
                  <a:srgbClr val="0000FF"/>
                </a:solidFill>
              </a:rPr>
              <a:t>compute values over time T</a:t>
            </a:r>
          </a:p>
          <a:p>
            <a:pPr>
              <a:lnSpc>
                <a:spcPct val="150000"/>
              </a:lnSpc>
              <a:tabLst>
                <a:tab pos="111125" algn="l"/>
                <a:tab pos="230188" algn="l"/>
                <a:tab pos="341313" algn="l"/>
                <a:tab pos="461963" algn="l"/>
                <a:tab pos="573088" algn="l"/>
                <a:tab pos="684213" algn="l"/>
                <a:tab pos="803275" algn="l"/>
                <a:tab pos="914400" algn="l"/>
                <a:tab pos="1828800" algn="l"/>
              </a:tabLst>
            </a:pPr>
            <a:r>
              <a:rPr lang="en-US" sz="2000" b="1" dirty="0">
                <a:solidFill>
                  <a:srgbClr val="0000FF"/>
                </a:solidFill>
              </a:rPr>
              <a:t>		A[0] = 0.25 * (B[0][0]+B[1][0]+B[2][0]+B[3][0</a:t>
            </a:r>
            <a:r>
              <a:rPr lang="en-US" sz="2000" b="1" dirty="0" smtClean="0">
                <a:solidFill>
                  <a:srgbClr val="0000FF"/>
                </a:solidFill>
              </a:rPr>
              <a:t>]);	// </a:t>
            </a:r>
            <a:r>
              <a:rPr lang="en-US" sz="2000" b="1" dirty="0">
                <a:solidFill>
                  <a:srgbClr val="0000FF"/>
                </a:solidFill>
              </a:rPr>
              <a:t>computation</a:t>
            </a:r>
          </a:p>
          <a:p>
            <a:pPr>
              <a:lnSpc>
                <a:spcPct val="150000"/>
              </a:lnSpc>
              <a:tabLst>
                <a:tab pos="111125" algn="l"/>
                <a:tab pos="230188" algn="l"/>
                <a:tab pos="341313" algn="l"/>
                <a:tab pos="461963" algn="l"/>
                <a:tab pos="573088" algn="l"/>
                <a:tab pos="684213" algn="l"/>
                <a:tab pos="803275" algn="l"/>
                <a:tab pos="914400" algn="l"/>
                <a:tab pos="1828800" algn="l"/>
              </a:tabLst>
            </a:pPr>
            <a:r>
              <a:rPr lang="en-US" sz="2000" b="1" dirty="0">
                <a:solidFill>
                  <a:srgbClr val="0000FF"/>
                </a:solidFill>
              </a:rPr>
              <a:t>	   	</a:t>
            </a:r>
            <a:r>
              <a:rPr lang="en-US" sz="2000" b="1" dirty="0" err="1">
                <a:solidFill>
                  <a:srgbClr val="FF0000"/>
                </a:solidFill>
              </a:rPr>
              <a:t>SZ_Generalized_send</a:t>
            </a:r>
            <a:r>
              <a:rPr lang="en-US" sz="2000" b="1" dirty="0">
                <a:solidFill>
                  <a:srgbClr val="FF0000"/>
                </a:solidFill>
              </a:rPr>
              <a:t>(A,B);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</a:rPr>
              <a:t>	// </a:t>
            </a:r>
            <a:r>
              <a:rPr lang="en-US" sz="2000" b="1" dirty="0">
                <a:solidFill>
                  <a:srgbClr val="0000FF"/>
                </a:solidFill>
              </a:rPr>
              <a:t>sent compute results in A to B </a:t>
            </a:r>
          </a:p>
          <a:p>
            <a:pPr>
              <a:lnSpc>
                <a:spcPct val="150000"/>
              </a:lnSpc>
              <a:tabLst>
                <a:tab pos="111125" algn="l"/>
                <a:tab pos="230188" algn="l"/>
                <a:tab pos="341313" algn="l"/>
                <a:tab pos="461963" algn="l"/>
                <a:tab pos="573088" algn="l"/>
                <a:tab pos="684213" algn="l"/>
                <a:tab pos="803275" algn="l"/>
                <a:tab pos="914400" algn="l"/>
                <a:tab pos="1828800" algn="l"/>
              </a:tabLst>
            </a:pPr>
            <a:r>
              <a:rPr lang="en-US" sz="2000" b="1" dirty="0">
                <a:solidFill>
                  <a:srgbClr val="0000FF"/>
                </a:solidFill>
              </a:rPr>
              <a:t>	}</a:t>
            </a:r>
          </a:p>
          <a:p>
            <a:pPr>
              <a:lnSpc>
                <a:spcPct val="150000"/>
              </a:lnSpc>
              <a:tabLst>
                <a:tab pos="111125" algn="l"/>
                <a:tab pos="230188" algn="l"/>
                <a:tab pos="341313" algn="l"/>
                <a:tab pos="461963" algn="l"/>
                <a:tab pos="573088" algn="l"/>
                <a:tab pos="684213" algn="l"/>
                <a:tab pos="803275" algn="l"/>
                <a:tab pos="914400" algn="l"/>
                <a:tab pos="1828800" algn="l"/>
              </a:tabLst>
            </a:pPr>
            <a:r>
              <a:rPr lang="en-US" sz="2000" b="1" dirty="0">
                <a:solidFill>
                  <a:srgbClr val="0000FF"/>
                </a:solidFill>
              </a:rPr>
              <a:t>	</a:t>
            </a:r>
            <a:r>
              <a:rPr lang="en-US" sz="2000" b="1" dirty="0" err="1">
                <a:solidFill>
                  <a:srgbClr val="FF0000"/>
                </a:solidFill>
              </a:rPr>
              <a:t>SZ_Gather</a:t>
            </a:r>
            <a:r>
              <a:rPr lang="en-US" sz="2000" b="1" dirty="0">
                <a:solidFill>
                  <a:srgbClr val="FF0000"/>
                </a:solidFill>
              </a:rPr>
              <a:t>(A, </a:t>
            </a:r>
            <a:r>
              <a:rPr lang="en-US" sz="2000" b="1" dirty="0" smtClean="0">
                <a:solidFill>
                  <a:srgbClr val="FF0000"/>
                </a:solidFill>
              </a:rPr>
              <a:t>C);</a:t>
            </a:r>
            <a:r>
              <a:rPr lang="en-US" sz="2000" b="1" dirty="0">
                <a:solidFill>
                  <a:srgbClr val="0000FF"/>
                </a:solidFill>
              </a:rPr>
              <a:t>		</a:t>
            </a:r>
            <a:r>
              <a:rPr lang="en-US" sz="2000" b="1" dirty="0" smtClean="0">
                <a:solidFill>
                  <a:srgbClr val="0000FF"/>
                </a:solidFill>
              </a:rPr>
              <a:t>	// </a:t>
            </a:r>
            <a:r>
              <a:rPr lang="en-US" sz="2000" b="1" dirty="0">
                <a:solidFill>
                  <a:srgbClr val="0000FF"/>
                </a:solidFill>
              </a:rPr>
              <a:t>collect results into </a:t>
            </a:r>
            <a:r>
              <a:rPr lang="en-US" sz="2000" b="1" dirty="0" smtClean="0">
                <a:solidFill>
                  <a:srgbClr val="0000FF"/>
                </a:solidFill>
              </a:rPr>
              <a:t>C</a:t>
            </a:r>
            <a:endParaRPr lang="en-US" sz="2000" b="1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tabLst>
                <a:tab pos="111125" algn="l"/>
                <a:tab pos="230188" algn="l"/>
                <a:tab pos="341313" algn="l"/>
                <a:tab pos="461963" algn="l"/>
                <a:tab pos="573088" algn="l"/>
                <a:tab pos="684213" algn="l"/>
                <a:tab pos="803275" algn="l"/>
                <a:tab pos="914400" algn="l"/>
                <a:tab pos="1828800" algn="l"/>
              </a:tabLst>
            </a:pPr>
            <a:r>
              <a:rPr lang="en-US" sz="2000" b="1" dirty="0" err="1">
                <a:solidFill>
                  <a:srgbClr val="FF0000"/>
                </a:solidFill>
              </a:rPr>
              <a:t>SZ_Parallel_end</a:t>
            </a:r>
            <a:r>
              <a:rPr lang="en-US" sz="2000" b="1" dirty="0" smtClean="0">
                <a:solidFill>
                  <a:srgbClr val="FF0000"/>
                </a:solidFill>
              </a:rPr>
              <a:t>;</a:t>
            </a:r>
            <a:r>
              <a:rPr lang="en-US" sz="2000" b="1" dirty="0">
                <a:solidFill>
                  <a:srgbClr val="0000FF"/>
                </a:solidFill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</a:rPr>
              <a:t>// </a:t>
            </a:r>
            <a:r>
              <a:rPr lang="en-US" sz="2000" b="1" dirty="0">
                <a:solidFill>
                  <a:srgbClr val="0000FF"/>
                </a:solidFill>
              </a:rPr>
              <a:t>end of </a:t>
            </a:r>
            <a:r>
              <a:rPr lang="en-US" sz="2000" b="1" dirty="0" smtClean="0">
                <a:solidFill>
                  <a:srgbClr val="0000FF"/>
                </a:solidFill>
              </a:rPr>
              <a:t>parallel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" y="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Program Segment </a:t>
            </a:r>
            <a:r>
              <a:rPr lang="en-US" sz="3200" b="1" dirty="0"/>
              <a:t>for </a:t>
            </a:r>
            <a:r>
              <a:rPr lang="en-US" sz="3200" b="1" dirty="0" smtClean="0"/>
              <a:t>2-dimensional Heat Distribution Problem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8599" y="6150114"/>
            <a:ext cx="78101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This example is simplified where each slave handles just one point.</a:t>
            </a:r>
          </a:p>
          <a:p>
            <a:r>
              <a:rPr lang="en-US" sz="2000" dirty="0" smtClean="0"/>
              <a:t>Normally each slave would handle a block of points.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6481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629400"/>
            <a:ext cx="1905000" cy="457200"/>
          </a:xfrm>
        </p:spPr>
        <p:txBody>
          <a:bodyPr/>
          <a:lstStyle/>
          <a:p>
            <a:pPr>
              <a:defRPr/>
            </a:pPr>
            <a:fld id="{BF51A5EE-53AB-4965-9677-EE2F0D7AC5DD}" type="slidenum">
              <a:rPr lang="en-US" altLang="en-US" sz="1000" smtClean="0"/>
              <a:pPr>
                <a:defRPr/>
              </a:pPr>
              <a:t>2</a:t>
            </a:fld>
            <a:endParaRPr lang="en-US" altLang="en-US" sz="1000" dirty="0"/>
          </a:p>
        </p:txBody>
      </p:sp>
      <p:sp>
        <p:nvSpPr>
          <p:cNvPr id="3" name="Rectangle 2"/>
          <p:cNvSpPr/>
          <p:nvPr/>
        </p:nvSpPr>
        <p:spPr>
          <a:xfrm>
            <a:off x="0" y="15240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 smtClean="0"/>
              <a:t>Suzaku</a:t>
            </a:r>
            <a:r>
              <a:rPr lang="en-US" sz="3600" b="1" dirty="0" smtClean="0"/>
              <a:t> </a:t>
            </a:r>
            <a:r>
              <a:rPr lang="en-US" sz="3600" b="1" dirty="0"/>
              <a:t>Pattern Programming Framework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170120" y="1434245"/>
            <a:ext cx="8897679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Developed to create “pattern-based” </a:t>
            </a:r>
            <a:r>
              <a:rPr lang="en-US" sz="2800" dirty="0"/>
              <a:t>parallel MPI programs without writing the MPI message-passing code implicit in the </a:t>
            </a:r>
            <a:r>
              <a:rPr lang="en-US" sz="2800" dirty="0" smtClean="0"/>
              <a:t>patterns. </a:t>
            </a:r>
            <a:r>
              <a:rPr lang="en-US" sz="2800" dirty="0" err="1" smtClean="0"/>
              <a:t>Typeless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Focus is on teaching parallel programming.</a:t>
            </a:r>
          </a:p>
          <a:p>
            <a:endParaRPr lang="en-US" sz="2800" dirty="0" smtClean="0"/>
          </a:p>
          <a:p>
            <a:pPr algn="ctr"/>
            <a:r>
              <a:rPr lang="en-US" sz="2800" b="1" dirty="0" smtClean="0"/>
              <a:t>Some Advantages</a:t>
            </a:r>
          </a:p>
          <a:p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Better </a:t>
            </a:r>
            <a:r>
              <a:rPr lang="en-US" dirty="0"/>
              <a:t>structured programs based upon established parallel design </a:t>
            </a:r>
            <a:r>
              <a:rPr lang="en-US" dirty="0" smtClean="0"/>
              <a:t>patterns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</a:t>
            </a:r>
            <a:r>
              <a:rPr lang="en-US" dirty="0" smtClean="0"/>
              <a:t>ess error prone.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Avoids complexities </a:t>
            </a:r>
            <a:r>
              <a:rPr lang="en-US" dirty="0"/>
              <a:t>of MPI </a:t>
            </a:r>
            <a:r>
              <a:rPr lang="en-US" dirty="0" smtClean="0"/>
              <a:t>routines and simplifies programming.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Scalable and </a:t>
            </a:r>
            <a:r>
              <a:rPr lang="en-US" dirty="0"/>
              <a:t>m</a:t>
            </a:r>
            <a:r>
              <a:rPr lang="en-US" dirty="0" smtClean="0"/>
              <a:t>aintainable designs.</a:t>
            </a:r>
          </a:p>
        </p:txBody>
      </p:sp>
    </p:spTree>
    <p:extLst>
      <p:ext uri="{BB962C8B-B14F-4D97-AF65-F5344CB8AC3E}">
        <p14:creationId xmlns:p14="http://schemas.microsoft.com/office/powerpoint/2010/main" val="12871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629400"/>
            <a:ext cx="1905000" cy="457200"/>
          </a:xfrm>
        </p:spPr>
        <p:txBody>
          <a:bodyPr/>
          <a:lstStyle/>
          <a:p>
            <a:pPr>
              <a:defRPr/>
            </a:pPr>
            <a:fld id="{BF51A5EE-53AB-4965-9677-EE2F0D7AC5DD}" type="slidenum">
              <a:rPr lang="en-US" altLang="en-US" sz="1000" smtClean="0"/>
              <a:pPr>
                <a:defRPr/>
              </a:pPr>
              <a:t>20</a:t>
            </a:fld>
            <a:endParaRPr lang="en-US" alt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" y="778669"/>
            <a:ext cx="8991600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Possible ways to use pattern approach:</a:t>
            </a:r>
          </a:p>
          <a:p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 smtClean="0"/>
              <a:t>Bottom-up </a:t>
            </a:r>
            <a:r>
              <a:rPr lang="en-US" b="1" dirty="0"/>
              <a:t>approach </a:t>
            </a:r>
            <a:r>
              <a:rPr lang="en-US" dirty="0" smtClean="0"/>
              <a:t>– </a:t>
            </a:r>
            <a:r>
              <a:rPr lang="en-US" dirty="0" err="1" smtClean="0"/>
              <a:t>OpenMP</a:t>
            </a:r>
            <a:r>
              <a:rPr lang="en-US" dirty="0" smtClean="0"/>
              <a:t> and MPI</a:t>
            </a:r>
            <a:r>
              <a:rPr lang="en-US" dirty="0"/>
              <a:t> </a:t>
            </a:r>
            <a:r>
              <a:rPr lang="en-US" dirty="0" smtClean="0"/>
              <a:t>first then </a:t>
            </a:r>
            <a:r>
              <a:rPr lang="en-US" dirty="0"/>
              <a:t>patterns and </a:t>
            </a:r>
            <a:r>
              <a:rPr lang="en-US" dirty="0" err="1" smtClean="0"/>
              <a:t>Suzaku</a:t>
            </a:r>
            <a:endParaRPr lang="en-US" dirty="0"/>
          </a:p>
          <a:p>
            <a:r>
              <a:rPr lang="en-US" dirty="0" smtClean="0"/>
              <a:t>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 smtClean="0"/>
              <a:t>Top-down approach </a:t>
            </a:r>
            <a:r>
              <a:rPr lang="en-US" dirty="0"/>
              <a:t>–</a:t>
            </a:r>
            <a:r>
              <a:rPr lang="en-US" dirty="0" smtClean="0"/>
              <a:t> Patterns and </a:t>
            </a:r>
            <a:r>
              <a:rPr lang="en-US" dirty="0" err="1" smtClean="0"/>
              <a:t>Suzaku</a:t>
            </a:r>
            <a:r>
              <a:rPr lang="en-US" dirty="0" smtClean="0"/>
              <a:t> first and </a:t>
            </a:r>
            <a:r>
              <a:rPr lang="en-US" dirty="0" err="1" smtClean="0"/>
              <a:t>OpenMP</a:t>
            </a:r>
            <a:r>
              <a:rPr lang="en-US" dirty="0" smtClean="0"/>
              <a:t> and MPI later (or not even learn at all).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800" dirty="0"/>
          </a:p>
          <a:p>
            <a:r>
              <a:rPr lang="en-US" dirty="0" smtClean="0"/>
              <a:t>We found bottoms-up approach best for a full senior undergraduate parallel </a:t>
            </a:r>
            <a:r>
              <a:rPr lang="en-US" dirty="0"/>
              <a:t>programming </a:t>
            </a:r>
            <a:r>
              <a:rPr lang="en-US" dirty="0" smtClean="0"/>
              <a:t>course, after trying both.</a:t>
            </a:r>
          </a:p>
          <a:p>
            <a:endParaRPr lang="en-US" sz="1800" dirty="0" smtClean="0"/>
          </a:p>
          <a:p>
            <a:endParaRPr lang="en-US" sz="1400" dirty="0" smtClean="0"/>
          </a:p>
          <a:p>
            <a:pPr algn="ctr"/>
            <a:r>
              <a:rPr lang="en-US" b="1" i="1" dirty="0" smtClean="0"/>
              <a:t>Lower-level </a:t>
            </a:r>
            <a:r>
              <a:rPr lang="en-US" b="1" i="1" dirty="0"/>
              <a:t>programming </a:t>
            </a:r>
            <a:r>
              <a:rPr lang="en-US" b="1" i="1" dirty="0" smtClean="0"/>
              <a:t>courses</a:t>
            </a:r>
            <a:endParaRPr lang="en-US" b="1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Top-down approach advantages: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Instills good </a:t>
            </a:r>
            <a:r>
              <a:rPr lang="en-US" dirty="0"/>
              <a:t>software engineering </a:t>
            </a:r>
            <a:r>
              <a:rPr lang="en-US" dirty="0" smtClean="0"/>
              <a:t>principles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OpenMP</a:t>
            </a:r>
            <a:r>
              <a:rPr lang="en-US" dirty="0" smtClean="0"/>
              <a:t> </a:t>
            </a:r>
            <a:r>
              <a:rPr lang="en-US" dirty="0"/>
              <a:t>and MPI do not need to be </a:t>
            </a:r>
            <a:r>
              <a:rPr lang="en-US" dirty="0" smtClean="0"/>
              <a:t>covered at all.</a:t>
            </a:r>
          </a:p>
          <a:p>
            <a:pPr lvl="1"/>
            <a:r>
              <a:rPr lang="en-US" dirty="0" smtClean="0"/>
              <a:t>    Can </a:t>
            </a:r>
            <a:r>
              <a:rPr lang="en-US" dirty="0"/>
              <a:t>be left </a:t>
            </a:r>
            <a:r>
              <a:rPr lang="en-US" dirty="0" smtClean="0"/>
              <a:t>for </a:t>
            </a:r>
            <a:r>
              <a:rPr lang="en-US" dirty="0"/>
              <a:t>a later course</a:t>
            </a:r>
            <a:r>
              <a:rPr lang="en-US" dirty="0" smtClean="0"/>
              <a:t>.</a:t>
            </a:r>
          </a:p>
          <a:p>
            <a:endParaRPr lang="en-US" sz="1000" dirty="0"/>
          </a:p>
        </p:txBody>
      </p:sp>
      <p:sp>
        <p:nvSpPr>
          <p:cNvPr id="4" name="Rectangle 3"/>
          <p:cNvSpPr/>
          <p:nvPr/>
        </p:nvSpPr>
        <p:spPr>
          <a:xfrm>
            <a:off x="0" y="3946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/>
              <a:t>Classroom Experiences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63918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629400"/>
            <a:ext cx="1905000" cy="457200"/>
          </a:xfrm>
        </p:spPr>
        <p:txBody>
          <a:bodyPr/>
          <a:lstStyle/>
          <a:p>
            <a:pPr>
              <a:defRPr/>
            </a:pPr>
            <a:fld id="{BF51A5EE-53AB-4965-9677-EE2F0D7AC5DD}" type="slidenum">
              <a:rPr lang="en-US" altLang="en-US" sz="1000" smtClean="0"/>
              <a:pPr>
                <a:defRPr/>
              </a:pPr>
              <a:t>21</a:t>
            </a:fld>
            <a:endParaRPr lang="en-US" altLang="en-US" sz="1000" dirty="0"/>
          </a:p>
        </p:txBody>
      </p:sp>
      <p:sp>
        <p:nvSpPr>
          <p:cNvPr id="3" name="Rectangle 2"/>
          <p:cNvSpPr/>
          <p:nvPr/>
        </p:nvSpPr>
        <p:spPr>
          <a:xfrm>
            <a:off x="96103" y="1524000"/>
            <a:ext cx="89154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Online senior undergraduate/graduate course. Spring </a:t>
            </a:r>
            <a:r>
              <a:rPr lang="en-US" dirty="0"/>
              <a:t>2015: 65 </a:t>
            </a:r>
            <a:r>
              <a:rPr lang="en-US" dirty="0" smtClean="0"/>
              <a:t>students, </a:t>
            </a:r>
            <a:r>
              <a:rPr lang="en-US" dirty="0"/>
              <a:t>Fall 2015: 62 </a:t>
            </a:r>
            <a:r>
              <a:rPr lang="en-US" dirty="0" smtClean="0"/>
              <a:t>students, about </a:t>
            </a:r>
            <a:r>
              <a:rPr lang="en-US" dirty="0"/>
              <a:t>half </a:t>
            </a:r>
            <a:r>
              <a:rPr lang="en-US" dirty="0" smtClean="0"/>
              <a:t>undergraduate.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 smtClean="0"/>
              <a:t>VirtualBox</a:t>
            </a:r>
            <a:r>
              <a:rPr lang="en-US" dirty="0" smtClean="0"/>
              <a:t> VM with software pre-installed for use by students on their own computer. Access </a:t>
            </a:r>
            <a:r>
              <a:rPr lang="en-US" dirty="0"/>
              <a:t>to </a:t>
            </a:r>
            <a:r>
              <a:rPr lang="en-US" dirty="0" smtClean="0"/>
              <a:t>dept. cluster for final testing. </a:t>
            </a:r>
            <a:endParaRPr lang="en-US" dirty="0"/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Seven </a:t>
            </a:r>
            <a:r>
              <a:rPr lang="en-US" dirty="0"/>
              <a:t>2-week programming </a:t>
            </a:r>
            <a:r>
              <a:rPr lang="en-US" dirty="0" smtClean="0"/>
              <a:t>assignments.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Fifth </a:t>
            </a:r>
            <a:r>
              <a:rPr lang="en-US" dirty="0"/>
              <a:t>assignment </a:t>
            </a:r>
            <a:r>
              <a:rPr lang="en-US" dirty="0" smtClean="0"/>
              <a:t>on </a:t>
            </a:r>
            <a:r>
              <a:rPr lang="en-US" dirty="0" err="1" smtClean="0"/>
              <a:t>Suzaku</a:t>
            </a:r>
            <a:r>
              <a:rPr lang="en-US" dirty="0" smtClean="0"/>
              <a:t> </a:t>
            </a:r>
            <a:r>
              <a:rPr lang="en-US" dirty="0"/>
              <a:t>(astronomical </a:t>
            </a:r>
            <a:r>
              <a:rPr lang="en-US" i="1" dirty="0"/>
              <a:t>N</a:t>
            </a:r>
            <a:r>
              <a:rPr lang="en-US" dirty="0"/>
              <a:t>-body problem). after </a:t>
            </a:r>
            <a:r>
              <a:rPr lang="en-US" dirty="0" err="1" smtClean="0"/>
              <a:t>OpenMP</a:t>
            </a:r>
            <a:r>
              <a:rPr lang="en-US" dirty="0" smtClean="0"/>
              <a:t> and MPI assignments.</a:t>
            </a:r>
          </a:p>
          <a:p>
            <a:endParaRPr lang="en-US" sz="900" dirty="0"/>
          </a:p>
          <a:p>
            <a:pPr marL="231775"/>
            <a:r>
              <a:rPr lang="en-US" dirty="0" smtClean="0"/>
              <a:t>Students asked in their assignment report to </a:t>
            </a:r>
            <a:r>
              <a:rPr lang="en-US" dirty="0"/>
              <a:t>give </a:t>
            </a:r>
            <a:r>
              <a:rPr lang="en-US" dirty="0" smtClean="0"/>
              <a:t>evaluation comparing </a:t>
            </a:r>
            <a:r>
              <a:rPr lang="en-US" dirty="0"/>
              <a:t>and contrasting using </a:t>
            </a:r>
            <a:r>
              <a:rPr lang="en-US" dirty="0" err="1"/>
              <a:t>Suzaku</a:t>
            </a:r>
            <a:r>
              <a:rPr lang="en-US" dirty="0"/>
              <a:t> with </a:t>
            </a:r>
            <a:r>
              <a:rPr lang="en-US" dirty="0" smtClean="0"/>
              <a:t>MPI, and to </a:t>
            </a:r>
            <a:r>
              <a:rPr lang="en-US" dirty="0"/>
              <a:t>describe their experiences and opinions, and give any suggestions for improvement. 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-18197" y="7620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UNC-Charlotte Pattern-based Parallel Programming Course, Spring </a:t>
            </a:r>
            <a:r>
              <a:rPr lang="en-US" sz="2800" b="1" dirty="0"/>
              <a:t>2015 and Fall 2015</a:t>
            </a:r>
          </a:p>
        </p:txBody>
      </p:sp>
    </p:spTree>
    <p:extLst>
      <p:ext uri="{BB962C8B-B14F-4D97-AF65-F5344CB8AC3E}">
        <p14:creationId xmlns:p14="http://schemas.microsoft.com/office/powerpoint/2010/main" val="274131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629400"/>
            <a:ext cx="1905000" cy="457200"/>
          </a:xfrm>
        </p:spPr>
        <p:txBody>
          <a:bodyPr/>
          <a:lstStyle/>
          <a:p>
            <a:pPr>
              <a:defRPr/>
            </a:pPr>
            <a:fld id="{BF51A5EE-53AB-4965-9677-EE2F0D7AC5DD}" type="slidenum">
              <a:rPr lang="en-US" altLang="en-US" sz="1000" smtClean="0"/>
              <a:pPr>
                <a:defRPr/>
              </a:pPr>
              <a:t>22</a:t>
            </a:fld>
            <a:endParaRPr lang="en-US" altLang="en-US" sz="1000" dirty="0"/>
          </a:p>
        </p:txBody>
      </p:sp>
      <p:sp>
        <p:nvSpPr>
          <p:cNvPr id="3" name="Rectangle 2"/>
          <p:cNvSpPr/>
          <p:nvPr/>
        </p:nvSpPr>
        <p:spPr>
          <a:xfrm>
            <a:off x="142875" y="9525"/>
            <a:ext cx="8915400" cy="7155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/>
              <a:t>Student </a:t>
            </a:r>
            <a:r>
              <a:rPr lang="en-US" sz="3200" b="1" dirty="0" smtClean="0"/>
              <a:t>Feedback</a:t>
            </a:r>
          </a:p>
          <a:p>
            <a:pPr algn="ctr">
              <a:lnSpc>
                <a:spcPct val="150000"/>
              </a:lnSpc>
            </a:pPr>
            <a:endParaRPr lang="en-US" sz="700" dirty="0" smtClean="0"/>
          </a:p>
          <a:p>
            <a:r>
              <a:rPr lang="en-US" dirty="0" smtClean="0"/>
              <a:t>Spring 2015: 28 </a:t>
            </a:r>
            <a:r>
              <a:rPr lang="en-US" dirty="0"/>
              <a:t>responses, all but one highly </a:t>
            </a:r>
            <a:r>
              <a:rPr lang="en-US" dirty="0" smtClean="0"/>
              <a:t>positive. </a:t>
            </a:r>
          </a:p>
          <a:p>
            <a:r>
              <a:rPr lang="en-US" dirty="0"/>
              <a:t>Fall 2015: 47 responses, all but three responses highly positive</a:t>
            </a:r>
          </a:p>
          <a:p>
            <a:endParaRPr lang="en-US" dirty="0" smtClean="0"/>
          </a:p>
          <a:p>
            <a:r>
              <a:rPr lang="en-US" dirty="0" smtClean="0"/>
              <a:t>Some comments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“easier </a:t>
            </a:r>
            <a:r>
              <a:rPr lang="en-US" dirty="0"/>
              <a:t>to use</a:t>
            </a:r>
            <a:r>
              <a:rPr lang="en-US" dirty="0" smtClean="0"/>
              <a:t>”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/>
              <a:t>user friendly</a:t>
            </a:r>
            <a:r>
              <a:rPr lang="en-US" dirty="0" smtClean="0"/>
              <a:t>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/>
              <a:t>less time to write code</a:t>
            </a:r>
            <a:r>
              <a:rPr lang="en-US" dirty="0" smtClean="0"/>
              <a:t>”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/>
              <a:t>more </a:t>
            </a:r>
            <a:r>
              <a:rPr lang="en-US" dirty="0" smtClean="0"/>
              <a:t>concise”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“using </a:t>
            </a:r>
            <a:r>
              <a:rPr lang="en-US" dirty="0" err="1"/>
              <a:t>Suzaku</a:t>
            </a:r>
            <a:r>
              <a:rPr lang="en-US" dirty="0"/>
              <a:t> was a lot of </a:t>
            </a:r>
            <a:r>
              <a:rPr lang="en-US" dirty="0" smtClean="0"/>
              <a:t>fun” </a:t>
            </a:r>
          </a:p>
          <a:p>
            <a:endParaRPr lang="en-US" dirty="0" smtClean="0"/>
          </a:p>
          <a:p>
            <a:r>
              <a:rPr lang="en-US" dirty="0" smtClean="0"/>
              <a:t>Disadvantages mentioned: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</a:t>
            </a:r>
            <a:r>
              <a:rPr lang="en-US" dirty="0" smtClean="0"/>
              <a:t>ata </a:t>
            </a:r>
            <a:r>
              <a:rPr lang="en-US" dirty="0"/>
              <a:t>type had to be a </a:t>
            </a:r>
            <a:r>
              <a:rPr lang="en-US" dirty="0" smtClean="0"/>
              <a:t>double (Spring 2015)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Need more documentation and understanding </a:t>
            </a:r>
            <a:r>
              <a:rPr lang="en-US" dirty="0" err="1" smtClean="0"/>
              <a:t>Suzaku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However</a:t>
            </a:r>
            <a:r>
              <a:rPr lang="en-US" dirty="0"/>
              <a:t>, overwhelmingly, students appreciated </a:t>
            </a:r>
            <a:r>
              <a:rPr lang="en-US" dirty="0" smtClean="0"/>
              <a:t>ease </a:t>
            </a:r>
            <a:r>
              <a:rPr lang="en-US" dirty="0"/>
              <a:t>that parallel programs could be constructed with </a:t>
            </a:r>
            <a:r>
              <a:rPr lang="en-US" dirty="0" smtClean="0"/>
              <a:t>patterns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6559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-29570" y="0"/>
            <a:ext cx="9208827" cy="92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3600" b="1" dirty="0">
                <a:solidFill>
                  <a:srgbClr val="000000"/>
                </a:solidFill>
              </a:rPr>
              <a:t>Acknowledgements</a:t>
            </a: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2016457" y="1149844"/>
            <a:ext cx="6975144" cy="2202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tabLst>
                <a:tab pos="820738" algn="l"/>
                <a:tab pos="1236663" algn="l"/>
                <a:tab pos="1651000" algn="l"/>
                <a:tab pos="2065338" algn="l"/>
                <a:tab pos="2479675" algn="l"/>
                <a:tab pos="2895600" algn="l"/>
                <a:tab pos="3309938" algn="l"/>
                <a:tab pos="3724275" algn="l"/>
                <a:tab pos="4138613" algn="l"/>
                <a:tab pos="4554538" algn="l"/>
                <a:tab pos="4968875" algn="l"/>
                <a:tab pos="5383213" algn="l"/>
                <a:tab pos="5797550" algn="l"/>
                <a:tab pos="6213475" algn="l"/>
                <a:tab pos="6627813" algn="l"/>
                <a:tab pos="7042150" algn="l"/>
                <a:tab pos="7456488" algn="l"/>
                <a:tab pos="7872413" algn="l"/>
                <a:tab pos="828675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20738" algn="l"/>
                <a:tab pos="1236663" algn="l"/>
                <a:tab pos="1651000" algn="l"/>
                <a:tab pos="2065338" algn="l"/>
                <a:tab pos="2479675" algn="l"/>
                <a:tab pos="2895600" algn="l"/>
                <a:tab pos="3309938" algn="l"/>
                <a:tab pos="3724275" algn="l"/>
                <a:tab pos="4138613" algn="l"/>
                <a:tab pos="4554538" algn="l"/>
                <a:tab pos="4968875" algn="l"/>
                <a:tab pos="5383213" algn="l"/>
                <a:tab pos="5797550" algn="l"/>
                <a:tab pos="6213475" algn="l"/>
                <a:tab pos="6627813" algn="l"/>
                <a:tab pos="7042150" algn="l"/>
                <a:tab pos="7456488" algn="l"/>
                <a:tab pos="7872413" algn="l"/>
                <a:tab pos="828675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20738" algn="l"/>
                <a:tab pos="1236663" algn="l"/>
                <a:tab pos="1651000" algn="l"/>
                <a:tab pos="2065338" algn="l"/>
                <a:tab pos="2479675" algn="l"/>
                <a:tab pos="2895600" algn="l"/>
                <a:tab pos="3309938" algn="l"/>
                <a:tab pos="3724275" algn="l"/>
                <a:tab pos="4138613" algn="l"/>
                <a:tab pos="4554538" algn="l"/>
                <a:tab pos="4968875" algn="l"/>
                <a:tab pos="5383213" algn="l"/>
                <a:tab pos="5797550" algn="l"/>
                <a:tab pos="6213475" algn="l"/>
                <a:tab pos="6627813" algn="l"/>
                <a:tab pos="7042150" algn="l"/>
                <a:tab pos="7456488" algn="l"/>
                <a:tab pos="7872413" algn="l"/>
                <a:tab pos="828675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20738" algn="l"/>
                <a:tab pos="1236663" algn="l"/>
                <a:tab pos="1651000" algn="l"/>
                <a:tab pos="2065338" algn="l"/>
                <a:tab pos="2479675" algn="l"/>
                <a:tab pos="2895600" algn="l"/>
                <a:tab pos="3309938" algn="l"/>
                <a:tab pos="3724275" algn="l"/>
                <a:tab pos="4138613" algn="l"/>
                <a:tab pos="4554538" algn="l"/>
                <a:tab pos="4968875" algn="l"/>
                <a:tab pos="5383213" algn="l"/>
                <a:tab pos="5797550" algn="l"/>
                <a:tab pos="6213475" algn="l"/>
                <a:tab pos="6627813" algn="l"/>
                <a:tab pos="7042150" algn="l"/>
                <a:tab pos="7456488" algn="l"/>
                <a:tab pos="7872413" algn="l"/>
                <a:tab pos="828675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20738" algn="l"/>
                <a:tab pos="1236663" algn="l"/>
                <a:tab pos="1651000" algn="l"/>
                <a:tab pos="2065338" algn="l"/>
                <a:tab pos="2479675" algn="l"/>
                <a:tab pos="2895600" algn="l"/>
                <a:tab pos="3309938" algn="l"/>
                <a:tab pos="3724275" algn="l"/>
                <a:tab pos="4138613" algn="l"/>
                <a:tab pos="4554538" algn="l"/>
                <a:tab pos="4968875" algn="l"/>
                <a:tab pos="5383213" algn="l"/>
                <a:tab pos="5797550" algn="l"/>
                <a:tab pos="6213475" algn="l"/>
                <a:tab pos="6627813" algn="l"/>
                <a:tab pos="7042150" algn="l"/>
                <a:tab pos="7456488" algn="l"/>
                <a:tab pos="7872413" algn="l"/>
                <a:tab pos="828675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20738" algn="l"/>
                <a:tab pos="1236663" algn="l"/>
                <a:tab pos="1651000" algn="l"/>
                <a:tab pos="2065338" algn="l"/>
                <a:tab pos="2479675" algn="l"/>
                <a:tab pos="2895600" algn="l"/>
                <a:tab pos="3309938" algn="l"/>
                <a:tab pos="3724275" algn="l"/>
                <a:tab pos="4138613" algn="l"/>
                <a:tab pos="4554538" algn="l"/>
                <a:tab pos="4968875" algn="l"/>
                <a:tab pos="5383213" algn="l"/>
                <a:tab pos="5797550" algn="l"/>
                <a:tab pos="6213475" algn="l"/>
                <a:tab pos="6627813" algn="l"/>
                <a:tab pos="7042150" algn="l"/>
                <a:tab pos="7456488" algn="l"/>
                <a:tab pos="7872413" algn="l"/>
                <a:tab pos="828675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20738" algn="l"/>
                <a:tab pos="1236663" algn="l"/>
                <a:tab pos="1651000" algn="l"/>
                <a:tab pos="2065338" algn="l"/>
                <a:tab pos="2479675" algn="l"/>
                <a:tab pos="2895600" algn="l"/>
                <a:tab pos="3309938" algn="l"/>
                <a:tab pos="3724275" algn="l"/>
                <a:tab pos="4138613" algn="l"/>
                <a:tab pos="4554538" algn="l"/>
                <a:tab pos="4968875" algn="l"/>
                <a:tab pos="5383213" algn="l"/>
                <a:tab pos="5797550" algn="l"/>
                <a:tab pos="6213475" algn="l"/>
                <a:tab pos="6627813" algn="l"/>
                <a:tab pos="7042150" algn="l"/>
                <a:tab pos="7456488" algn="l"/>
                <a:tab pos="7872413" algn="l"/>
                <a:tab pos="828675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20738" algn="l"/>
                <a:tab pos="1236663" algn="l"/>
                <a:tab pos="1651000" algn="l"/>
                <a:tab pos="2065338" algn="l"/>
                <a:tab pos="2479675" algn="l"/>
                <a:tab pos="2895600" algn="l"/>
                <a:tab pos="3309938" algn="l"/>
                <a:tab pos="3724275" algn="l"/>
                <a:tab pos="4138613" algn="l"/>
                <a:tab pos="4554538" algn="l"/>
                <a:tab pos="4968875" algn="l"/>
                <a:tab pos="5383213" algn="l"/>
                <a:tab pos="5797550" algn="l"/>
                <a:tab pos="6213475" algn="l"/>
                <a:tab pos="6627813" algn="l"/>
                <a:tab pos="7042150" algn="l"/>
                <a:tab pos="7456488" algn="l"/>
                <a:tab pos="7872413" algn="l"/>
                <a:tab pos="828675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20738" algn="l"/>
                <a:tab pos="1236663" algn="l"/>
                <a:tab pos="1651000" algn="l"/>
                <a:tab pos="2065338" algn="l"/>
                <a:tab pos="2479675" algn="l"/>
                <a:tab pos="2895600" algn="l"/>
                <a:tab pos="3309938" algn="l"/>
                <a:tab pos="3724275" algn="l"/>
                <a:tab pos="4138613" algn="l"/>
                <a:tab pos="4554538" algn="l"/>
                <a:tab pos="4968875" algn="l"/>
                <a:tab pos="5383213" algn="l"/>
                <a:tab pos="5797550" algn="l"/>
                <a:tab pos="6213475" algn="l"/>
                <a:tab pos="6627813" algn="l"/>
                <a:tab pos="7042150" algn="l"/>
                <a:tab pos="7456488" algn="l"/>
                <a:tab pos="7872413" algn="l"/>
                <a:tab pos="828675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spcAft>
                <a:spcPts val="1288"/>
              </a:spcAft>
              <a:buFontTx/>
              <a:buNone/>
            </a:pPr>
            <a:r>
              <a:rPr lang="en-US" altLang="en-US" sz="2000"/>
              <a:t>This </a:t>
            </a:r>
            <a:r>
              <a:rPr lang="en-US" altLang="en-US" sz="2000" smtClean="0"/>
              <a:t>project </a:t>
            </a:r>
            <a:r>
              <a:rPr lang="en-US" altLang="en-US" sz="2000" dirty="0"/>
              <a:t>is funded by the National Science Foundation under grant "Collaborative Research: Teaching Multicore and Many-Core Programming at a Higher Level of Abstraction"  #1141005/1141006 (2012-2015</a:t>
            </a:r>
            <a:r>
              <a:rPr lang="en-US" altLang="en-US" sz="2000" dirty="0" smtClean="0"/>
              <a:t>).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Any </a:t>
            </a:r>
            <a:r>
              <a:rPr lang="en-US" altLang="en-US" sz="2000" dirty="0"/>
              <a:t>opinions, findings, and conclusions or recommendations expressed in this material are those of the authors and do not necessarily reflect the views of the National Science Foundation.</a:t>
            </a:r>
            <a:endParaRPr lang="en-GB" altLang="en-US" sz="2400" dirty="0"/>
          </a:p>
        </p:txBody>
      </p:sp>
      <p:pic>
        <p:nvPicPr>
          <p:cNvPr id="14340" name="Picture 9" descr="NSF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17" y="1295400"/>
            <a:ext cx="1634622" cy="164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1" y="4601570"/>
            <a:ext cx="914400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200" b="1" dirty="0"/>
              <a:t>Questions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7562" y="6629400"/>
            <a:ext cx="1905000" cy="457200"/>
          </a:xfrm>
        </p:spPr>
        <p:txBody>
          <a:bodyPr/>
          <a:lstStyle/>
          <a:p>
            <a:pPr>
              <a:defRPr/>
            </a:pPr>
            <a:fld id="{8FF60D15-A22C-4749-AEB5-89A0C1718CEC}" type="slidenum">
              <a:rPr lang="en-US" altLang="en-US" sz="1000" smtClean="0"/>
              <a:pPr>
                <a:defRPr/>
              </a:pPr>
              <a:t>3</a:t>
            </a:fld>
            <a:endParaRPr lang="en-US" altLang="en-US" sz="1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0" y="1295400"/>
            <a:ext cx="434241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algn="ctr">
              <a:buNone/>
            </a:pPr>
            <a:r>
              <a:rPr lang="en-US" altLang="en-US" dirty="0">
                <a:solidFill>
                  <a:srgbClr val="FF0000"/>
                </a:solidFill>
              </a:rPr>
              <a:t>Low-level </a:t>
            </a:r>
            <a:r>
              <a:rPr lang="en-US" altLang="en-US" dirty="0" smtClean="0">
                <a:solidFill>
                  <a:srgbClr val="FF0000"/>
                </a:solidFill>
              </a:rPr>
              <a:t>message passing patterns</a:t>
            </a:r>
          </a:p>
          <a:p>
            <a:endParaRPr lang="en-US" altLang="en-US" sz="1200" dirty="0">
              <a:solidFill>
                <a:srgbClr val="FF0000"/>
              </a:solidFill>
            </a:endParaRPr>
          </a:p>
          <a:p>
            <a:pPr lvl="1">
              <a:lnSpc>
                <a:spcPts val="3000"/>
              </a:lnSpc>
              <a:buFont typeface="Arial" charset="0"/>
              <a:buChar char="•"/>
            </a:pPr>
            <a:r>
              <a:rPr lang="en-US" altLang="en-US" dirty="0"/>
              <a:t>P</a:t>
            </a:r>
            <a:r>
              <a:rPr lang="en-US" altLang="en-US" dirty="0" smtClean="0"/>
              <a:t>oint-to-point</a:t>
            </a:r>
            <a:endParaRPr lang="en-US" altLang="en-US" dirty="0"/>
          </a:p>
          <a:p>
            <a:pPr lvl="1">
              <a:lnSpc>
                <a:spcPts val="3000"/>
              </a:lnSpc>
              <a:buFont typeface="Arial" charset="0"/>
              <a:buChar char="•"/>
            </a:pPr>
            <a:r>
              <a:rPr lang="en-US" altLang="en-US" dirty="0"/>
              <a:t>B</a:t>
            </a:r>
            <a:r>
              <a:rPr lang="en-US" altLang="en-US" dirty="0" smtClean="0"/>
              <a:t>roadcast</a:t>
            </a:r>
            <a:endParaRPr lang="en-US" altLang="en-US" dirty="0"/>
          </a:p>
          <a:p>
            <a:pPr lvl="1">
              <a:lnSpc>
                <a:spcPts val="3000"/>
              </a:lnSpc>
              <a:buFont typeface="Arial" charset="0"/>
              <a:buChar char="•"/>
            </a:pPr>
            <a:r>
              <a:rPr lang="en-US" altLang="en-US" dirty="0"/>
              <a:t>S</a:t>
            </a:r>
            <a:r>
              <a:rPr lang="en-US" altLang="en-US" dirty="0" smtClean="0"/>
              <a:t>catter</a:t>
            </a:r>
            <a:endParaRPr lang="en-US" altLang="en-US" dirty="0"/>
          </a:p>
          <a:p>
            <a:pPr lvl="1">
              <a:lnSpc>
                <a:spcPts val="3000"/>
              </a:lnSpc>
              <a:buFont typeface="Arial" charset="0"/>
              <a:buChar char="•"/>
            </a:pPr>
            <a:r>
              <a:rPr lang="en-US" altLang="en-US" dirty="0" smtClean="0"/>
              <a:t>Gather</a:t>
            </a:r>
          </a:p>
          <a:p>
            <a:pPr lvl="1">
              <a:lnSpc>
                <a:spcPts val="3000"/>
              </a:lnSpc>
              <a:buFont typeface="Arial" charset="0"/>
              <a:buChar char="•"/>
            </a:pPr>
            <a:r>
              <a:rPr lang="en-US" altLang="en-US" dirty="0" err="1"/>
              <a:t>A</a:t>
            </a:r>
            <a:r>
              <a:rPr lang="en-US" altLang="en-US" dirty="0" err="1" smtClean="0"/>
              <a:t>llgather</a:t>
            </a:r>
            <a:r>
              <a:rPr lang="en-US" altLang="en-US" dirty="0" smtClean="0"/>
              <a:t> </a:t>
            </a:r>
          </a:p>
          <a:p>
            <a:pPr lvl="1">
              <a:lnSpc>
                <a:spcPts val="3000"/>
              </a:lnSpc>
              <a:buFont typeface="Arial" charset="0"/>
              <a:buChar char="•"/>
            </a:pPr>
            <a:r>
              <a:rPr lang="en-US" altLang="en-US" dirty="0" smtClean="0"/>
              <a:t>Master-slave</a:t>
            </a:r>
            <a:endParaRPr lang="en-US" alt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343399" y="1306033"/>
            <a:ext cx="4803323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dirty="0">
                <a:solidFill>
                  <a:srgbClr val="FF0000"/>
                </a:solidFill>
              </a:rPr>
              <a:t>Higher level </a:t>
            </a:r>
            <a:r>
              <a:rPr lang="en-US" altLang="en-US" dirty="0" smtClean="0">
                <a:solidFill>
                  <a:srgbClr val="FF0000"/>
                </a:solidFill>
              </a:rPr>
              <a:t>computational patterns</a:t>
            </a:r>
            <a:endParaRPr lang="en-US" altLang="en-US" sz="2800" dirty="0">
              <a:solidFill>
                <a:srgbClr val="FF0000"/>
              </a:solidFill>
            </a:endParaRP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altLang="en-US" sz="1200" dirty="0">
              <a:solidFill>
                <a:srgbClr val="FF0000"/>
              </a:solidFill>
            </a:endParaRPr>
          </a:p>
          <a:p>
            <a:pPr lvl="1">
              <a:lnSpc>
                <a:spcPts val="3000"/>
              </a:lnSpc>
              <a:spcBef>
                <a:spcPct val="0"/>
              </a:spcBef>
              <a:buFont typeface="Arial" charset="0"/>
              <a:buChar char="•"/>
            </a:pPr>
            <a:r>
              <a:rPr lang="en-US" altLang="en-US" dirty="0" smtClean="0"/>
              <a:t>Static </a:t>
            </a:r>
            <a:r>
              <a:rPr lang="en-US" altLang="en-US" dirty="0" err="1" smtClean="0"/>
              <a:t>workpool</a:t>
            </a:r>
            <a:endParaRPr lang="en-US" altLang="en-US" dirty="0"/>
          </a:p>
          <a:p>
            <a:pPr marL="457200" lvl="1" indent="0">
              <a:lnSpc>
                <a:spcPts val="3000"/>
              </a:lnSpc>
              <a:spcBef>
                <a:spcPct val="0"/>
              </a:spcBef>
              <a:buNone/>
            </a:pPr>
            <a:r>
              <a:rPr lang="en-US" altLang="en-US" dirty="0" smtClean="0"/>
              <a:t>	</a:t>
            </a:r>
            <a:r>
              <a:rPr lang="en-US" altLang="en-US" sz="2400" dirty="0" smtClean="0"/>
              <a:t>(fixed task queue)</a:t>
            </a:r>
          </a:p>
          <a:p>
            <a:pPr lvl="1">
              <a:lnSpc>
                <a:spcPts val="3000"/>
              </a:lnSpc>
              <a:spcBef>
                <a:spcPct val="0"/>
              </a:spcBef>
              <a:buFont typeface="Arial" charset="0"/>
              <a:buChar char="•"/>
            </a:pPr>
            <a:r>
              <a:rPr lang="en-US" altLang="en-US" dirty="0" smtClean="0"/>
              <a:t>Dynamic </a:t>
            </a:r>
            <a:r>
              <a:rPr lang="en-US" altLang="en-US" dirty="0" err="1" smtClean="0"/>
              <a:t>workpool</a:t>
            </a:r>
            <a:endParaRPr lang="en-US" altLang="en-US" dirty="0" smtClean="0"/>
          </a:p>
          <a:p>
            <a:pPr marL="457200" lvl="1" indent="0">
              <a:lnSpc>
                <a:spcPts val="3000"/>
              </a:lnSpc>
              <a:spcBef>
                <a:spcPct val="0"/>
              </a:spcBef>
              <a:buNone/>
            </a:pPr>
            <a:r>
              <a:rPr lang="en-US" altLang="en-US" dirty="0" smtClean="0"/>
              <a:t>	</a:t>
            </a:r>
            <a:r>
              <a:rPr lang="en-US" altLang="en-US" sz="2400" dirty="0" smtClean="0"/>
              <a:t>(variable task queue)</a:t>
            </a:r>
            <a:endParaRPr lang="en-US" altLang="en-US" sz="2400" dirty="0"/>
          </a:p>
          <a:p>
            <a:pPr lvl="1">
              <a:lnSpc>
                <a:spcPts val="3000"/>
              </a:lnSpc>
              <a:spcBef>
                <a:spcPct val="0"/>
              </a:spcBef>
              <a:buFont typeface="Arial" charset="0"/>
              <a:buChar char="•"/>
            </a:pPr>
            <a:r>
              <a:rPr lang="en-US" altLang="en-US" dirty="0"/>
              <a:t>P</a:t>
            </a:r>
            <a:r>
              <a:rPr lang="en-US" altLang="en-US" dirty="0" smtClean="0"/>
              <a:t>ipeline</a:t>
            </a:r>
            <a:endParaRPr lang="en-US" altLang="en-US" dirty="0"/>
          </a:p>
          <a:p>
            <a:pPr lvl="1">
              <a:lnSpc>
                <a:spcPts val="3000"/>
              </a:lnSpc>
              <a:spcBef>
                <a:spcPct val="0"/>
              </a:spcBef>
              <a:buFont typeface="Arial" charset="0"/>
              <a:buChar char="•"/>
            </a:pPr>
            <a:r>
              <a:rPr lang="en-US" altLang="en-US" dirty="0"/>
              <a:t>S</a:t>
            </a:r>
            <a:r>
              <a:rPr lang="en-US" altLang="en-US" dirty="0" smtClean="0"/>
              <a:t>tencil</a:t>
            </a:r>
            <a:endParaRPr lang="en-US" altLang="en-US" dirty="0"/>
          </a:p>
          <a:p>
            <a:pPr lvl="1">
              <a:lnSpc>
                <a:spcPts val="3000"/>
              </a:lnSpc>
              <a:spcBef>
                <a:spcPct val="0"/>
              </a:spcBef>
              <a:buFont typeface="Arial" charset="0"/>
              <a:buChar char="•"/>
            </a:pPr>
            <a:r>
              <a:rPr lang="en-US" altLang="en-US" dirty="0"/>
              <a:t>A</a:t>
            </a:r>
            <a:r>
              <a:rPr lang="en-US" altLang="en-US" dirty="0" smtClean="0"/>
              <a:t>ll-to-all </a:t>
            </a:r>
          </a:p>
          <a:p>
            <a:pPr lvl="1">
              <a:lnSpc>
                <a:spcPts val="3000"/>
              </a:lnSpc>
              <a:spcBef>
                <a:spcPct val="0"/>
              </a:spcBef>
              <a:buFont typeface="Arial" charset="0"/>
              <a:buChar char="•"/>
            </a:pPr>
            <a:r>
              <a:rPr lang="en-US" altLang="en-US" dirty="0"/>
              <a:t>G</a:t>
            </a:r>
            <a:r>
              <a:rPr lang="en-US" altLang="en-US" dirty="0" smtClean="0"/>
              <a:t>eneralized pattern </a:t>
            </a:r>
            <a:r>
              <a:rPr lang="en-US" altLang="en-US" sz="2400" dirty="0" smtClean="0"/>
              <a:t>(based upon a directed graph</a:t>
            </a:r>
            <a:r>
              <a:rPr lang="en-US" altLang="en-US" sz="2000" dirty="0" smtClean="0"/>
              <a:t>)</a:t>
            </a:r>
            <a:r>
              <a:rPr lang="en-US" altLang="en-US" sz="1800" dirty="0" smtClean="0"/>
              <a:t> </a:t>
            </a:r>
            <a:r>
              <a:rPr lang="en-US" altLang="en-US" dirty="0" smtClean="0"/>
              <a:t>...</a:t>
            </a:r>
            <a:endParaRPr lang="en-US" alt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39213" y="381000"/>
            <a:ext cx="8933459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algn="ctr">
              <a:buNone/>
            </a:pPr>
            <a:r>
              <a:rPr lang="en-US" altLang="en-US" sz="3600" b="1" dirty="0" smtClean="0"/>
              <a:t>Parallel Design Patterns</a:t>
            </a:r>
            <a:endParaRPr lang="en-US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66966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6294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422219C-B119-45BC-8B76-54963015CF84}" type="slidenum">
              <a:rPr lang="en-US" altLang="en-US" sz="10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000" dirty="0" smtClean="0"/>
          </a:p>
        </p:txBody>
      </p:sp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0" y="-1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 dirty="0" err="1"/>
              <a:t>Suzaku</a:t>
            </a:r>
            <a:r>
              <a:rPr lang="en-US" altLang="en-US" sz="3600" b="1" dirty="0"/>
              <a:t> </a:t>
            </a:r>
            <a:r>
              <a:rPr lang="en-US" altLang="en-US" sz="3600" b="1" dirty="0" smtClean="0"/>
              <a:t>Program Structure</a:t>
            </a:r>
            <a:endParaRPr lang="en-US" altLang="en-US" sz="3600" b="1" dirty="0"/>
          </a:p>
        </p:txBody>
      </p:sp>
      <p:sp>
        <p:nvSpPr>
          <p:cNvPr id="15364" name="Rectangle 26"/>
          <p:cNvSpPr>
            <a:spLocks noChangeArrowheads="1"/>
          </p:cNvSpPr>
          <p:nvPr/>
        </p:nvSpPr>
        <p:spPr bwMode="auto">
          <a:xfrm>
            <a:off x="147638" y="762000"/>
            <a:ext cx="9148762" cy="624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 err="1"/>
              <a:t>int</a:t>
            </a:r>
            <a:r>
              <a:rPr lang="en-US" altLang="en-US" sz="2000" b="1" dirty="0"/>
              <a:t> main (</a:t>
            </a:r>
            <a:r>
              <a:rPr lang="en-US" altLang="en-US" sz="2000" b="1" dirty="0" err="1"/>
              <a:t>int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argc</a:t>
            </a:r>
            <a:r>
              <a:rPr lang="en-US" altLang="en-US" sz="2000" b="1" dirty="0"/>
              <a:t>, char **</a:t>
            </a:r>
            <a:r>
              <a:rPr lang="en-US" altLang="en-US" sz="2000" b="1" dirty="0" err="1"/>
              <a:t>argv</a:t>
            </a:r>
            <a:r>
              <a:rPr lang="en-US" altLang="en-US" sz="2000" b="1" dirty="0"/>
              <a:t> )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/>
              <a:t>	</a:t>
            </a:r>
            <a:r>
              <a:rPr lang="en-US" altLang="en-US" sz="2000" b="1" dirty="0" err="1"/>
              <a:t>int</a:t>
            </a:r>
            <a:r>
              <a:rPr lang="en-US" altLang="en-US" sz="2000" b="1" dirty="0"/>
              <a:t> </a:t>
            </a:r>
            <a:r>
              <a:rPr lang="en-US" altLang="en-US" sz="2000" b="1" dirty="0" smtClean="0"/>
              <a:t>p, </a:t>
            </a:r>
            <a:r>
              <a:rPr lang="en-US" altLang="en-US" sz="2000" b="1" dirty="0"/>
              <a:t>...  </a:t>
            </a:r>
            <a:r>
              <a:rPr lang="en-US" altLang="en-US" sz="2000" b="1" dirty="0" smtClean="0"/>
              <a:t>     // variables declaration and initialization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b="1" dirty="0" smtClean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b="1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/>
              <a:t>	</a:t>
            </a:r>
            <a:r>
              <a:rPr lang="en-US" altLang="en-US" sz="2000" b="1" dirty="0" err="1" smtClean="0">
                <a:solidFill>
                  <a:srgbClr val="3333CC"/>
                </a:solidFill>
              </a:rPr>
              <a:t>SZ_Init</a:t>
            </a:r>
            <a:r>
              <a:rPr lang="en-US" altLang="en-US" sz="2000" b="1" dirty="0" smtClean="0">
                <a:solidFill>
                  <a:srgbClr val="3333CC"/>
                </a:solidFill>
              </a:rPr>
              <a:t>(p);</a:t>
            </a:r>
            <a:r>
              <a:rPr lang="en-US" altLang="en-US" sz="2000" b="1" dirty="0"/>
              <a:t> </a:t>
            </a:r>
            <a:r>
              <a:rPr lang="en-US" altLang="en-US" sz="2000" b="1" dirty="0" smtClean="0"/>
              <a:t>// </a:t>
            </a:r>
            <a:r>
              <a:rPr lang="en-US" altLang="en-US" sz="2000" b="1" dirty="0"/>
              <a:t>initialize </a:t>
            </a:r>
            <a:r>
              <a:rPr lang="en-US" altLang="en-US" sz="2000" b="1" dirty="0" smtClean="0"/>
              <a:t>environment, sets p </a:t>
            </a:r>
            <a:r>
              <a:rPr lang="en-US" altLang="en-US" sz="2000" b="1" dirty="0"/>
              <a:t>to number of processes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/>
              <a:t>	</a:t>
            </a:r>
            <a:endParaRPr lang="en-US" altLang="en-US" sz="2000" b="1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/>
              <a:t>	</a:t>
            </a:r>
            <a:r>
              <a:rPr lang="en-US" altLang="en-US" sz="2000" b="1" dirty="0" smtClean="0"/>
              <a:t>...</a:t>
            </a:r>
            <a:r>
              <a:rPr lang="en-US" altLang="en-US" sz="2000" b="1" dirty="0"/>
              <a:t>				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/>
              <a:t>	</a:t>
            </a:r>
            <a:r>
              <a:rPr lang="en-US" altLang="en-US" sz="2000" b="1" dirty="0" err="1">
                <a:solidFill>
                  <a:srgbClr val="3333CC"/>
                </a:solidFill>
              </a:rPr>
              <a:t>SZ_Parallel_begin</a:t>
            </a:r>
            <a:r>
              <a:rPr lang="en-US" altLang="en-US" sz="2000" b="1" dirty="0"/>
              <a:t> 	// parallel section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/>
              <a:t>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/>
              <a:t>	…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/>
              <a:t>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/>
              <a:t>	</a:t>
            </a:r>
            <a:r>
              <a:rPr lang="en-US" altLang="en-US" sz="2000" b="1" dirty="0" err="1">
                <a:solidFill>
                  <a:srgbClr val="3333CC"/>
                </a:solidFill>
              </a:rPr>
              <a:t>SZ_Parallel_end</a:t>
            </a:r>
            <a:r>
              <a:rPr lang="en-US" altLang="en-US" sz="2000" b="1" dirty="0">
                <a:solidFill>
                  <a:srgbClr val="3333CC"/>
                </a:solidFill>
              </a:rPr>
              <a:t>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/>
              <a:t>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/>
              <a:t>	... 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/>
              <a:t>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/>
              <a:t>	</a:t>
            </a:r>
            <a:r>
              <a:rPr lang="en-US" altLang="en-US" sz="2000" b="1" dirty="0" err="1">
                <a:solidFill>
                  <a:srgbClr val="3333CC"/>
                </a:solidFill>
              </a:rPr>
              <a:t>SZ_Finalize</a:t>
            </a:r>
            <a:r>
              <a:rPr lang="en-US" altLang="en-US" sz="2000" b="1" dirty="0">
                <a:solidFill>
                  <a:srgbClr val="3333CC"/>
                </a:solidFill>
              </a:rPr>
              <a:t>();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/>
              <a:t>	return(0);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/>
              <a:t>}</a:t>
            </a:r>
          </a:p>
        </p:txBody>
      </p:sp>
      <p:sp>
        <p:nvSpPr>
          <p:cNvPr id="15365" name="Text Box 2"/>
          <p:cNvSpPr txBox="1">
            <a:spLocks noChangeArrowheads="1"/>
          </p:cNvSpPr>
          <p:nvPr/>
        </p:nvSpPr>
        <p:spPr bwMode="auto">
          <a:xfrm>
            <a:off x="3290888" y="1600200"/>
            <a:ext cx="5700712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Calibri" pitchFamily="34" charset="0"/>
              </a:rPr>
              <a:t>All </a:t>
            </a:r>
            <a:r>
              <a:rPr lang="en-US" altLang="en-US" sz="1800" b="1" dirty="0" smtClean="0">
                <a:solidFill>
                  <a:srgbClr val="FF0000"/>
                </a:solidFill>
                <a:latin typeface="Calibri" pitchFamily="34" charset="0"/>
              </a:rPr>
              <a:t>variables </a:t>
            </a:r>
            <a:r>
              <a:rPr lang="en-US" altLang="en-US" sz="1800" b="1" dirty="0">
                <a:solidFill>
                  <a:srgbClr val="FF0000"/>
                </a:solidFill>
                <a:latin typeface="Calibri" pitchFamily="34" charset="0"/>
              </a:rPr>
              <a:t>declared here </a:t>
            </a:r>
            <a:r>
              <a:rPr lang="en-US" altLang="en-US" sz="1800" b="1" dirty="0" smtClean="0">
                <a:solidFill>
                  <a:srgbClr val="FF0000"/>
                </a:solidFill>
                <a:latin typeface="Calibri" pitchFamily="34" charset="0"/>
              </a:rPr>
              <a:t>duplicated </a:t>
            </a:r>
            <a:r>
              <a:rPr lang="en-US" altLang="en-US" sz="1800" b="1" dirty="0">
                <a:solidFill>
                  <a:srgbClr val="FF0000"/>
                </a:solidFill>
                <a:latin typeface="Calibri" pitchFamily="34" charset="0"/>
              </a:rPr>
              <a:t>in each process.  </a:t>
            </a:r>
            <a:r>
              <a:rPr lang="en-US" altLang="en-US" sz="1800" b="1" dirty="0" smtClean="0">
                <a:solidFill>
                  <a:srgbClr val="FF0000"/>
                </a:solidFill>
                <a:latin typeface="Calibri" pitchFamily="34" charset="0"/>
              </a:rPr>
              <a:t>     All </a:t>
            </a:r>
            <a:r>
              <a:rPr lang="en-US" altLang="en-US" sz="1800" b="1" dirty="0">
                <a:solidFill>
                  <a:srgbClr val="FF0000"/>
                </a:solidFill>
                <a:latin typeface="Calibri" pitchFamily="34" charset="0"/>
              </a:rPr>
              <a:t>initializations here </a:t>
            </a:r>
            <a:r>
              <a:rPr lang="en-US" altLang="en-US" sz="1800" b="1" dirty="0" smtClean="0">
                <a:solidFill>
                  <a:srgbClr val="FF0000"/>
                </a:solidFill>
                <a:latin typeface="Calibri" pitchFamily="34" charset="0"/>
              </a:rPr>
              <a:t>apply </a:t>
            </a:r>
            <a:r>
              <a:rPr lang="en-US" altLang="en-US" sz="1800" b="1" dirty="0">
                <a:solidFill>
                  <a:srgbClr val="FF0000"/>
                </a:solidFill>
                <a:latin typeface="Calibri" pitchFamily="34" charset="0"/>
              </a:rPr>
              <a:t>to all copies of the variables.</a:t>
            </a:r>
            <a:endParaRPr lang="en-US" altLang="en-US" sz="4000" dirty="0"/>
          </a:p>
        </p:txBody>
      </p:sp>
      <p:sp>
        <p:nvSpPr>
          <p:cNvPr id="15366" name="Text Box 30"/>
          <p:cNvSpPr txBox="1">
            <a:spLocks noChangeArrowheads="1"/>
          </p:cNvSpPr>
          <p:nvPr/>
        </p:nvSpPr>
        <p:spPr bwMode="auto">
          <a:xfrm>
            <a:off x="3298825" y="2794000"/>
            <a:ext cx="4114800" cy="72390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Calibri" pitchFamily="34" charset="0"/>
              </a:rPr>
              <a:t>After call to </a:t>
            </a:r>
            <a:r>
              <a:rPr lang="en-US" altLang="en-US" sz="1800" b="1" dirty="0" err="1">
                <a:solidFill>
                  <a:srgbClr val="FF0000"/>
                </a:solidFill>
                <a:latin typeface="Calibri" pitchFamily="34" charset="0"/>
              </a:rPr>
              <a:t>SZ_Init</a:t>
            </a:r>
            <a:r>
              <a:rPr lang="en-US" altLang="en-US" sz="1800" b="1" dirty="0">
                <a:solidFill>
                  <a:srgbClr val="FF0000"/>
                </a:solidFill>
                <a:latin typeface="Calibri" pitchFamily="34" charset="0"/>
              </a:rPr>
              <a:t>() only master process executes code, until a parallel section.</a:t>
            </a:r>
            <a:endParaRPr lang="en-US" altLang="en-US" sz="4000" dirty="0"/>
          </a:p>
        </p:txBody>
      </p:sp>
      <p:sp>
        <p:nvSpPr>
          <p:cNvPr id="15367" name="Text Box 31"/>
          <p:cNvSpPr txBox="1">
            <a:spLocks noChangeArrowheads="1"/>
          </p:cNvSpPr>
          <p:nvPr/>
        </p:nvSpPr>
        <p:spPr bwMode="auto">
          <a:xfrm>
            <a:off x="3298825" y="4030662"/>
            <a:ext cx="4219575" cy="693737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Calibri" pitchFamily="34" charset="0"/>
              </a:rPr>
              <a:t>After </a:t>
            </a:r>
            <a:r>
              <a:rPr lang="en-US" altLang="en-US" sz="1800" b="1" dirty="0" err="1">
                <a:solidFill>
                  <a:srgbClr val="FF0000"/>
                </a:solidFill>
                <a:latin typeface="Calibri" pitchFamily="34" charset="0"/>
              </a:rPr>
              <a:t>SZ_Parallel_begin</a:t>
            </a:r>
            <a:r>
              <a:rPr lang="en-US" altLang="en-US" sz="1800" b="1" dirty="0">
                <a:solidFill>
                  <a:srgbClr val="FF0000"/>
                </a:solidFill>
                <a:latin typeface="Calibri" pitchFamily="34" charset="0"/>
              </a:rPr>
              <a:t>, all processes execute code, until </a:t>
            </a:r>
            <a:r>
              <a:rPr lang="en-US" altLang="en-US" sz="1800" b="1" dirty="0" err="1" smtClean="0">
                <a:solidFill>
                  <a:srgbClr val="FF0000"/>
                </a:solidFill>
                <a:latin typeface="Calibri" pitchFamily="34" charset="0"/>
              </a:rPr>
              <a:t>SZ_Parallel_end</a:t>
            </a:r>
            <a:endParaRPr lang="en-US" altLang="en-US" sz="4000" dirty="0"/>
          </a:p>
        </p:txBody>
      </p:sp>
      <p:sp>
        <p:nvSpPr>
          <p:cNvPr id="15368" name="Text Box 32"/>
          <p:cNvSpPr txBox="1">
            <a:spLocks noChangeArrowheads="1"/>
          </p:cNvSpPr>
          <p:nvPr/>
        </p:nvSpPr>
        <p:spPr bwMode="auto">
          <a:xfrm>
            <a:off x="3298825" y="5326701"/>
            <a:ext cx="4397375" cy="464499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Calibri" pitchFamily="34" charset="0"/>
              </a:rPr>
              <a:t>Only master process </a:t>
            </a:r>
            <a:r>
              <a:rPr lang="en-US" altLang="en-US" sz="1800" b="1" dirty="0" smtClean="0">
                <a:solidFill>
                  <a:srgbClr val="FF0000"/>
                </a:solidFill>
                <a:latin typeface="Calibri" pitchFamily="34" charset="0"/>
              </a:rPr>
              <a:t>executes </a:t>
            </a:r>
            <a:r>
              <a:rPr lang="en-US" altLang="en-US" sz="1800" b="1" dirty="0">
                <a:solidFill>
                  <a:srgbClr val="FF0000"/>
                </a:solidFill>
                <a:latin typeface="Calibri" pitchFamily="34" charset="0"/>
              </a:rPr>
              <a:t>code here.</a:t>
            </a:r>
            <a:endParaRPr lang="en-US" altLang="en-US" sz="3600" dirty="0"/>
          </a:p>
        </p:txBody>
      </p:sp>
      <p:cxnSp>
        <p:nvCxnSpPr>
          <p:cNvPr id="15369" name="Straight Arrow Connector 2"/>
          <p:cNvCxnSpPr>
            <a:cxnSpLocks noChangeShapeType="1"/>
          </p:cNvCxnSpPr>
          <p:nvPr/>
        </p:nvCxnSpPr>
        <p:spPr bwMode="auto">
          <a:xfrm>
            <a:off x="1752600" y="1447800"/>
            <a:ext cx="0" cy="838200"/>
          </a:xfrm>
          <a:prstGeom prst="straightConnector1">
            <a:avLst/>
          </a:prstGeom>
          <a:noFill/>
          <a:ln w="22225" algn="ctr">
            <a:solidFill>
              <a:srgbClr val="FF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0" name="Straight Arrow Connector 10"/>
          <p:cNvCxnSpPr>
            <a:cxnSpLocks noChangeShapeType="1"/>
          </p:cNvCxnSpPr>
          <p:nvPr/>
        </p:nvCxnSpPr>
        <p:spPr bwMode="auto">
          <a:xfrm>
            <a:off x="1760538" y="2679700"/>
            <a:ext cx="0" cy="838200"/>
          </a:xfrm>
          <a:prstGeom prst="straightConnector1">
            <a:avLst/>
          </a:prstGeom>
          <a:noFill/>
          <a:ln w="22225" algn="ctr">
            <a:solidFill>
              <a:srgbClr val="FF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1" name="Straight Arrow Connector 11"/>
          <p:cNvCxnSpPr>
            <a:cxnSpLocks noChangeShapeType="1"/>
          </p:cNvCxnSpPr>
          <p:nvPr/>
        </p:nvCxnSpPr>
        <p:spPr bwMode="auto">
          <a:xfrm>
            <a:off x="1752600" y="3802063"/>
            <a:ext cx="0" cy="838200"/>
          </a:xfrm>
          <a:prstGeom prst="straightConnector1">
            <a:avLst/>
          </a:prstGeom>
          <a:noFill/>
          <a:ln w="22225" algn="ctr">
            <a:solidFill>
              <a:srgbClr val="FF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2" name="Straight Arrow Connector 12"/>
          <p:cNvCxnSpPr>
            <a:cxnSpLocks noChangeShapeType="1"/>
          </p:cNvCxnSpPr>
          <p:nvPr/>
        </p:nvCxnSpPr>
        <p:spPr bwMode="auto">
          <a:xfrm>
            <a:off x="1752600" y="5064125"/>
            <a:ext cx="0" cy="838200"/>
          </a:xfrm>
          <a:prstGeom prst="straightConnector1">
            <a:avLst/>
          </a:prstGeom>
          <a:noFill/>
          <a:ln w="22225" algn="ctr">
            <a:solidFill>
              <a:srgbClr val="FF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3" name="Straight Arrow Connector 13"/>
          <p:cNvCxnSpPr>
            <a:cxnSpLocks noChangeShapeType="1"/>
            <a:endCxn id="15365" idx="1"/>
          </p:cNvCxnSpPr>
          <p:nvPr/>
        </p:nvCxnSpPr>
        <p:spPr bwMode="auto">
          <a:xfrm>
            <a:off x="1752600" y="1866900"/>
            <a:ext cx="1538288" cy="76200"/>
          </a:xfrm>
          <a:prstGeom prst="straightConnector1">
            <a:avLst/>
          </a:prstGeom>
          <a:noFill/>
          <a:ln w="222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4" name="Straight Arrow Connector 17"/>
          <p:cNvCxnSpPr>
            <a:cxnSpLocks noChangeShapeType="1"/>
          </p:cNvCxnSpPr>
          <p:nvPr/>
        </p:nvCxnSpPr>
        <p:spPr bwMode="auto">
          <a:xfrm>
            <a:off x="1760538" y="5495925"/>
            <a:ext cx="1538287" cy="0"/>
          </a:xfrm>
          <a:prstGeom prst="straightConnector1">
            <a:avLst/>
          </a:prstGeom>
          <a:noFill/>
          <a:ln w="222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5" name="Straight Arrow Connector 18"/>
          <p:cNvCxnSpPr>
            <a:cxnSpLocks noChangeShapeType="1"/>
          </p:cNvCxnSpPr>
          <p:nvPr/>
        </p:nvCxnSpPr>
        <p:spPr bwMode="auto">
          <a:xfrm>
            <a:off x="1752600" y="4224338"/>
            <a:ext cx="1538288" cy="0"/>
          </a:xfrm>
          <a:prstGeom prst="straightConnector1">
            <a:avLst/>
          </a:prstGeom>
          <a:noFill/>
          <a:ln w="222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6" name="Straight Arrow Connector 19"/>
          <p:cNvCxnSpPr>
            <a:cxnSpLocks noChangeShapeType="1"/>
          </p:cNvCxnSpPr>
          <p:nvPr/>
        </p:nvCxnSpPr>
        <p:spPr bwMode="auto">
          <a:xfrm>
            <a:off x="1752600" y="3098800"/>
            <a:ext cx="1538288" cy="0"/>
          </a:xfrm>
          <a:prstGeom prst="straightConnector1">
            <a:avLst/>
          </a:prstGeom>
          <a:noFill/>
          <a:ln w="222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Rectangle 1"/>
          <p:cNvSpPr/>
          <p:nvPr/>
        </p:nvSpPr>
        <p:spPr>
          <a:xfrm>
            <a:off x="4343400" y="6019800"/>
            <a:ext cx="3581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Tx/>
              <a:buNone/>
              <a:defRPr/>
            </a:pPr>
            <a:r>
              <a:rPr lang="en-US" sz="2000" dirty="0"/>
              <a:t>Similar to </a:t>
            </a:r>
            <a:r>
              <a:rPr lang="en-US" sz="2000" dirty="0" err="1"/>
              <a:t>OpenMP</a:t>
            </a:r>
            <a:r>
              <a:rPr lang="en-US" sz="2000" dirty="0"/>
              <a:t> but using processes instead of threads</a:t>
            </a:r>
            <a:r>
              <a:rPr lang="en-US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394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629400"/>
            <a:ext cx="1905000" cy="457200"/>
          </a:xfrm>
        </p:spPr>
        <p:txBody>
          <a:bodyPr/>
          <a:lstStyle/>
          <a:p>
            <a:pPr>
              <a:defRPr/>
            </a:pPr>
            <a:fld id="{BF51A5EE-53AB-4965-9677-EE2F0D7AC5DD}" type="slidenum">
              <a:rPr lang="en-US" altLang="en-US" sz="1000" smtClean="0"/>
              <a:pPr>
                <a:defRPr/>
              </a:pPr>
              <a:t>5</a:t>
            </a:fld>
            <a:endParaRPr lang="en-US" altLang="en-US" sz="1000" dirty="0"/>
          </a:p>
        </p:txBody>
      </p:sp>
      <p:sp>
        <p:nvSpPr>
          <p:cNvPr id="6" name="Rectangle 5"/>
          <p:cNvSpPr/>
          <p:nvPr/>
        </p:nvSpPr>
        <p:spPr>
          <a:xfrm>
            <a:off x="55495" y="762000"/>
            <a:ext cx="931710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</a:tabLst>
            </a:pPr>
            <a:r>
              <a:rPr lang="en-US" sz="2000" b="1" dirty="0" err="1" smtClean="0">
                <a:solidFill>
                  <a:srgbClr val="0000FF"/>
                </a:solidFill>
              </a:rPr>
              <a:t>int</a:t>
            </a:r>
            <a:r>
              <a:rPr lang="en-US" sz="2000" b="1" dirty="0" smtClean="0">
                <a:solidFill>
                  <a:srgbClr val="0000FF"/>
                </a:solidFill>
              </a:rPr>
              <a:t> </a:t>
            </a:r>
            <a:r>
              <a:rPr lang="en-US" sz="2000" b="1" dirty="0">
                <a:solidFill>
                  <a:srgbClr val="0000FF"/>
                </a:solidFill>
              </a:rPr>
              <a:t>main(</a:t>
            </a:r>
            <a:r>
              <a:rPr lang="en-US" sz="2000" b="1" dirty="0" err="1">
                <a:solidFill>
                  <a:srgbClr val="0000FF"/>
                </a:solidFill>
              </a:rPr>
              <a:t>int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argc</a:t>
            </a:r>
            <a:r>
              <a:rPr lang="en-US" sz="2000" b="1" dirty="0">
                <a:solidFill>
                  <a:srgbClr val="0000FF"/>
                </a:solidFill>
              </a:rPr>
              <a:t>, char *</a:t>
            </a:r>
            <a:r>
              <a:rPr lang="en-US" sz="2000" b="1" dirty="0" err="1">
                <a:solidFill>
                  <a:srgbClr val="0000FF"/>
                </a:solidFill>
              </a:rPr>
              <a:t>argv</a:t>
            </a:r>
            <a:r>
              <a:rPr lang="en-US" sz="2000" b="1" dirty="0">
                <a:solidFill>
                  <a:srgbClr val="0000FF"/>
                </a:solidFill>
              </a:rPr>
              <a:t>[]) {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</a:tabLst>
            </a:pPr>
            <a:r>
              <a:rPr lang="en-US" sz="2000" b="1" dirty="0">
                <a:solidFill>
                  <a:srgbClr val="0000FF"/>
                </a:solidFill>
              </a:rPr>
              <a:t>	char m[20], n[20];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</a:tabLst>
            </a:pPr>
            <a:r>
              <a:rPr lang="en-US" sz="2000" b="1" dirty="0">
                <a:solidFill>
                  <a:srgbClr val="0000FF"/>
                </a:solidFill>
              </a:rPr>
              <a:t>	</a:t>
            </a:r>
            <a:r>
              <a:rPr lang="en-US" sz="2000" b="1" dirty="0" err="1">
                <a:solidFill>
                  <a:srgbClr val="0000FF"/>
                </a:solidFill>
              </a:rPr>
              <a:t>int</a:t>
            </a:r>
            <a:r>
              <a:rPr lang="en-US" sz="2000" b="1" dirty="0">
                <a:solidFill>
                  <a:srgbClr val="0000FF"/>
                </a:solidFill>
              </a:rPr>
              <a:t> p, x, y, xx[5], </a:t>
            </a:r>
            <a:r>
              <a:rPr lang="en-US" sz="2000" b="1" dirty="0" err="1">
                <a:solidFill>
                  <a:srgbClr val="0000FF"/>
                </a:solidFill>
              </a:rPr>
              <a:t>yy</a:t>
            </a:r>
            <a:r>
              <a:rPr lang="en-US" sz="2000" b="1" dirty="0">
                <a:solidFill>
                  <a:srgbClr val="0000FF"/>
                </a:solidFill>
              </a:rPr>
              <a:t>[5]; 						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</a:tabLst>
            </a:pPr>
            <a:r>
              <a:rPr lang="en-US" sz="2000" b="1" dirty="0">
                <a:solidFill>
                  <a:srgbClr val="0000FF"/>
                </a:solidFill>
              </a:rPr>
              <a:t>	double a, b, </a:t>
            </a:r>
            <a:r>
              <a:rPr lang="en-US" sz="2000" b="1" dirty="0" err="1">
                <a:solidFill>
                  <a:srgbClr val="0000FF"/>
                </a:solidFill>
              </a:rPr>
              <a:t>aa</a:t>
            </a:r>
            <a:r>
              <a:rPr lang="en-US" sz="2000" b="1" dirty="0">
                <a:solidFill>
                  <a:srgbClr val="0000FF"/>
                </a:solidFill>
              </a:rPr>
              <a:t>[10], bb[10], </a:t>
            </a:r>
            <a:r>
              <a:rPr lang="en-US" sz="2000" b="1" dirty="0" err="1">
                <a:solidFill>
                  <a:srgbClr val="0000FF"/>
                </a:solidFill>
              </a:rPr>
              <a:t>aaa</a:t>
            </a:r>
            <a:r>
              <a:rPr lang="en-US" sz="2000" b="1" dirty="0">
                <a:solidFill>
                  <a:srgbClr val="0000FF"/>
                </a:solidFill>
              </a:rPr>
              <a:t>[2][3], </a:t>
            </a:r>
            <a:r>
              <a:rPr lang="en-US" sz="2000" b="1" dirty="0" err="1">
                <a:solidFill>
                  <a:srgbClr val="0000FF"/>
                </a:solidFill>
              </a:rPr>
              <a:t>bbb</a:t>
            </a:r>
            <a:r>
              <a:rPr lang="en-US" sz="2000" b="1" dirty="0">
                <a:solidFill>
                  <a:srgbClr val="0000FF"/>
                </a:solidFill>
              </a:rPr>
              <a:t>[2][3];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</a:tabLst>
            </a:pPr>
            <a:r>
              <a:rPr lang="en-US" sz="2000" b="1" dirty="0">
                <a:solidFill>
                  <a:srgbClr val="0000FF"/>
                </a:solidFill>
              </a:rPr>
              <a:t>	...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</a:tabLst>
            </a:pPr>
            <a:r>
              <a:rPr lang="en-US" sz="2000" b="1" dirty="0">
                <a:solidFill>
                  <a:srgbClr val="0000FF"/>
                </a:solidFill>
              </a:rPr>
              <a:t>	</a:t>
            </a:r>
            <a:r>
              <a:rPr lang="en-US" sz="2000" b="1" dirty="0" err="1">
                <a:solidFill>
                  <a:srgbClr val="FF0000"/>
                </a:solidFill>
              </a:rPr>
              <a:t>SZ_Init</a:t>
            </a:r>
            <a:r>
              <a:rPr lang="en-US" sz="2000" b="1" dirty="0">
                <a:solidFill>
                  <a:srgbClr val="FF0000"/>
                </a:solidFill>
              </a:rPr>
              <a:t>(p);</a:t>
            </a:r>
            <a:r>
              <a:rPr lang="en-US" sz="2000" b="1" dirty="0">
                <a:solidFill>
                  <a:srgbClr val="0000FF"/>
                </a:solidFill>
              </a:rPr>
              <a:t>			</a:t>
            </a:r>
            <a:r>
              <a:rPr lang="en-US" sz="2000" b="1" dirty="0" smtClean="0">
                <a:solidFill>
                  <a:srgbClr val="0000FF"/>
                </a:solidFill>
              </a:rPr>
              <a:t>// </a:t>
            </a:r>
            <a:r>
              <a:rPr lang="en-US" sz="2000" b="1" dirty="0">
                <a:solidFill>
                  <a:srgbClr val="0000FF"/>
                </a:solidFill>
              </a:rPr>
              <a:t>initialize </a:t>
            </a:r>
            <a:r>
              <a:rPr lang="en-US" sz="2000" b="1" dirty="0" smtClean="0">
                <a:solidFill>
                  <a:srgbClr val="0000FF"/>
                </a:solidFill>
              </a:rPr>
              <a:t>environment</a:t>
            </a:r>
            <a:endParaRPr lang="en-US" sz="2000" b="1" dirty="0">
              <a:solidFill>
                <a:srgbClr val="0000FF"/>
              </a:solidFill>
            </a:endParaRP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</a:tabLst>
            </a:pPr>
            <a:r>
              <a:rPr lang="en-US" sz="2000" b="1" dirty="0">
                <a:solidFill>
                  <a:srgbClr val="0000FF"/>
                </a:solidFill>
              </a:rPr>
              <a:t>	</a:t>
            </a:r>
            <a:r>
              <a:rPr lang="en-US" sz="2000" b="1" dirty="0" err="1">
                <a:solidFill>
                  <a:srgbClr val="FF0000"/>
                </a:solidFill>
              </a:rPr>
              <a:t>SZ_Parallel_begin</a:t>
            </a:r>
            <a:r>
              <a:rPr lang="en-US" sz="2000" b="1" dirty="0">
                <a:solidFill>
                  <a:srgbClr val="0000FF"/>
                </a:solidFill>
              </a:rPr>
              <a:t>	 </a:t>
            </a:r>
            <a:r>
              <a:rPr lang="en-US" sz="2000" b="1" dirty="0" smtClean="0">
                <a:solidFill>
                  <a:srgbClr val="0000FF"/>
                </a:solidFill>
              </a:rPr>
              <a:t>	// </a:t>
            </a:r>
            <a:r>
              <a:rPr lang="en-US" sz="2000" b="1" dirty="0">
                <a:solidFill>
                  <a:srgbClr val="0000FF"/>
                </a:solidFill>
              </a:rPr>
              <a:t>parallel </a:t>
            </a:r>
            <a:r>
              <a:rPr lang="en-US" sz="2000" b="1" dirty="0" smtClean="0">
                <a:solidFill>
                  <a:srgbClr val="0000FF"/>
                </a:solidFill>
              </a:rPr>
              <a:t>section - from </a:t>
            </a:r>
            <a:r>
              <a:rPr lang="en-US" sz="2000" b="1" dirty="0" err="1" smtClean="0">
                <a:solidFill>
                  <a:srgbClr val="0000FF"/>
                </a:solidFill>
              </a:rPr>
              <a:t>proc</a:t>
            </a:r>
            <a:r>
              <a:rPr lang="en-US" sz="2000" b="1" dirty="0" smtClean="0">
                <a:solidFill>
                  <a:srgbClr val="0000FF"/>
                </a:solidFill>
              </a:rPr>
              <a:t> </a:t>
            </a:r>
            <a:r>
              <a:rPr lang="en-US" sz="2000" b="1" dirty="0">
                <a:solidFill>
                  <a:srgbClr val="0000FF"/>
                </a:solidFill>
              </a:rPr>
              <a:t>0 to </a:t>
            </a:r>
            <a:r>
              <a:rPr lang="en-US" sz="2000" b="1" dirty="0" err="1" smtClean="0">
                <a:solidFill>
                  <a:srgbClr val="0000FF"/>
                </a:solidFill>
              </a:rPr>
              <a:t>proc</a:t>
            </a:r>
            <a:r>
              <a:rPr lang="en-US" sz="2000" b="1" dirty="0" smtClean="0">
                <a:solidFill>
                  <a:srgbClr val="0000FF"/>
                </a:solidFill>
              </a:rPr>
              <a:t> </a:t>
            </a:r>
            <a:r>
              <a:rPr lang="en-US" sz="2000" b="1" dirty="0">
                <a:solidFill>
                  <a:srgbClr val="0000FF"/>
                </a:solidFill>
              </a:rPr>
              <a:t>1: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</a:tabLst>
            </a:pPr>
            <a:r>
              <a:rPr lang="en-US" sz="2000" b="1" dirty="0">
                <a:solidFill>
                  <a:srgbClr val="0000FF"/>
                </a:solidFill>
              </a:rPr>
              <a:t>		</a:t>
            </a:r>
            <a:r>
              <a:rPr lang="en-US" sz="2000" b="1" dirty="0" smtClean="0">
                <a:solidFill>
                  <a:srgbClr val="0000FF"/>
                </a:solidFill>
              </a:rPr>
              <a:t>	</a:t>
            </a:r>
            <a:r>
              <a:rPr lang="en-US" sz="2000" b="1" dirty="0" err="1" smtClean="0">
                <a:solidFill>
                  <a:srgbClr val="FF0000"/>
                </a:solidFill>
              </a:rPr>
              <a:t>SZ_Point_to_point</a:t>
            </a:r>
            <a:r>
              <a:rPr lang="en-US" sz="2000" b="1" dirty="0" smtClean="0">
                <a:solidFill>
                  <a:srgbClr val="FF0000"/>
                </a:solidFill>
              </a:rPr>
              <a:t>(0</a:t>
            </a:r>
            <a:r>
              <a:rPr lang="en-US" sz="2000" b="1" dirty="0">
                <a:solidFill>
                  <a:srgbClr val="FF0000"/>
                </a:solidFill>
              </a:rPr>
              <a:t>, 1, m, n);</a:t>
            </a:r>
            <a:r>
              <a:rPr lang="en-US" sz="2000" b="1" dirty="0">
                <a:solidFill>
                  <a:srgbClr val="0000FF"/>
                </a:solidFill>
              </a:rPr>
              <a:t>  	</a:t>
            </a:r>
            <a:r>
              <a:rPr lang="en-US" sz="2000" b="1" dirty="0" smtClean="0">
                <a:solidFill>
                  <a:srgbClr val="0000FF"/>
                </a:solidFill>
              </a:rPr>
              <a:t>	// </a:t>
            </a:r>
            <a:r>
              <a:rPr lang="en-US" sz="2000" b="1" dirty="0">
                <a:solidFill>
                  <a:srgbClr val="0000FF"/>
                </a:solidFill>
              </a:rPr>
              <a:t>send a string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</a:tabLst>
            </a:pPr>
            <a:r>
              <a:rPr lang="en-US" sz="2000" b="1" dirty="0">
                <a:solidFill>
                  <a:srgbClr val="0000FF"/>
                </a:solidFill>
              </a:rPr>
              <a:t>		</a:t>
            </a:r>
            <a:r>
              <a:rPr lang="en-US" sz="2000" b="1" dirty="0" smtClean="0">
                <a:solidFill>
                  <a:srgbClr val="0000FF"/>
                </a:solidFill>
              </a:rPr>
              <a:t>	</a:t>
            </a:r>
            <a:r>
              <a:rPr lang="en-US" sz="2000" b="1" dirty="0" err="1" smtClean="0">
                <a:solidFill>
                  <a:srgbClr val="FF0000"/>
                </a:solidFill>
              </a:rPr>
              <a:t>SZ_Point_to_point</a:t>
            </a:r>
            <a:r>
              <a:rPr lang="en-US" sz="2000" b="1" dirty="0" smtClean="0">
                <a:solidFill>
                  <a:srgbClr val="FF0000"/>
                </a:solidFill>
              </a:rPr>
              <a:t>(0</a:t>
            </a:r>
            <a:r>
              <a:rPr lang="en-US" sz="2000" b="1" dirty="0">
                <a:solidFill>
                  <a:srgbClr val="FF0000"/>
                </a:solidFill>
              </a:rPr>
              <a:t>, 1, &amp;x, &amp;y);</a:t>
            </a:r>
            <a:r>
              <a:rPr lang="en-US" sz="2000" b="1" dirty="0">
                <a:solidFill>
                  <a:srgbClr val="0000FF"/>
                </a:solidFill>
              </a:rPr>
              <a:t> 	</a:t>
            </a:r>
            <a:r>
              <a:rPr lang="en-US" sz="2000" b="1" dirty="0" smtClean="0">
                <a:solidFill>
                  <a:srgbClr val="0000FF"/>
                </a:solidFill>
              </a:rPr>
              <a:t>	// </a:t>
            </a:r>
            <a:r>
              <a:rPr lang="en-US" sz="2000" b="1" dirty="0">
                <a:solidFill>
                  <a:srgbClr val="0000FF"/>
                </a:solidFill>
              </a:rPr>
              <a:t>send an </a:t>
            </a:r>
            <a:r>
              <a:rPr lang="en-US" sz="2000" b="1" dirty="0" err="1">
                <a:solidFill>
                  <a:srgbClr val="0000FF"/>
                </a:solidFill>
              </a:rPr>
              <a:t>int</a:t>
            </a:r>
            <a:endParaRPr lang="en-US" sz="2000" b="1" dirty="0">
              <a:solidFill>
                <a:srgbClr val="0000FF"/>
              </a:solidFill>
            </a:endParaRP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</a:tabLst>
            </a:pPr>
            <a:r>
              <a:rPr lang="en-US" sz="2000" b="1" dirty="0">
                <a:solidFill>
                  <a:srgbClr val="0000FF"/>
                </a:solidFill>
              </a:rPr>
              <a:t>		</a:t>
            </a:r>
            <a:r>
              <a:rPr lang="en-US" sz="2000" b="1" dirty="0" smtClean="0">
                <a:solidFill>
                  <a:srgbClr val="0000FF"/>
                </a:solidFill>
              </a:rPr>
              <a:t>	</a:t>
            </a:r>
            <a:r>
              <a:rPr lang="en-US" sz="2000" b="1" dirty="0" err="1" smtClean="0">
                <a:solidFill>
                  <a:srgbClr val="FF0000"/>
                </a:solidFill>
              </a:rPr>
              <a:t>SZ_Point_to_point</a:t>
            </a:r>
            <a:r>
              <a:rPr lang="en-US" sz="2000" b="1" dirty="0" smtClean="0">
                <a:solidFill>
                  <a:srgbClr val="FF0000"/>
                </a:solidFill>
              </a:rPr>
              <a:t>(0</a:t>
            </a:r>
            <a:r>
              <a:rPr lang="en-US" sz="2000" b="1" dirty="0">
                <a:solidFill>
                  <a:srgbClr val="FF0000"/>
                </a:solidFill>
              </a:rPr>
              <a:t>, 1, &amp;a, &amp;b)</a:t>
            </a:r>
            <a:r>
              <a:rPr lang="en-US" sz="2000" b="1" dirty="0">
                <a:solidFill>
                  <a:srgbClr val="0000FF"/>
                </a:solidFill>
              </a:rPr>
              <a:t>;  	</a:t>
            </a:r>
            <a:r>
              <a:rPr lang="en-US" sz="2000" b="1" dirty="0" smtClean="0">
                <a:solidFill>
                  <a:srgbClr val="0000FF"/>
                </a:solidFill>
              </a:rPr>
              <a:t>	// </a:t>
            </a:r>
            <a:r>
              <a:rPr lang="en-US" sz="2000" b="1" dirty="0">
                <a:solidFill>
                  <a:srgbClr val="0000FF"/>
                </a:solidFill>
              </a:rPr>
              <a:t>send a double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</a:tabLst>
            </a:pPr>
            <a:r>
              <a:rPr lang="en-US" sz="2000" b="1" dirty="0">
                <a:solidFill>
                  <a:srgbClr val="0000FF"/>
                </a:solidFill>
              </a:rPr>
              <a:t>		</a:t>
            </a:r>
            <a:r>
              <a:rPr lang="en-US" sz="2000" b="1" dirty="0" smtClean="0">
                <a:solidFill>
                  <a:srgbClr val="0000FF"/>
                </a:solidFill>
              </a:rPr>
              <a:t>	</a:t>
            </a:r>
            <a:r>
              <a:rPr lang="en-US" sz="2000" b="1" dirty="0" err="1" smtClean="0">
                <a:solidFill>
                  <a:srgbClr val="FF0000"/>
                </a:solidFill>
              </a:rPr>
              <a:t>SZ_Point_to_point</a:t>
            </a:r>
            <a:r>
              <a:rPr lang="en-US" sz="2000" b="1" dirty="0" smtClean="0">
                <a:solidFill>
                  <a:srgbClr val="FF0000"/>
                </a:solidFill>
              </a:rPr>
              <a:t>(0</a:t>
            </a:r>
            <a:r>
              <a:rPr lang="en-US" sz="2000" b="1" dirty="0">
                <a:solidFill>
                  <a:srgbClr val="FF0000"/>
                </a:solidFill>
              </a:rPr>
              <a:t>, 1, xx, </a:t>
            </a:r>
            <a:r>
              <a:rPr lang="en-US" sz="2000" b="1" dirty="0" err="1">
                <a:solidFill>
                  <a:srgbClr val="FF0000"/>
                </a:solidFill>
              </a:rPr>
              <a:t>yy</a:t>
            </a:r>
            <a:r>
              <a:rPr lang="en-US" sz="2000" b="1" dirty="0">
                <a:solidFill>
                  <a:srgbClr val="FF0000"/>
                </a:solidFill>
              </a:rPr>
              <a:t>);</a:t>
            </a:r>
            <a:r>
              <a:rPr lang="en-US" sz="2000" b="1" dirty="0">
                <a:solidFill>
                  <a:srgbClr val="0000FF"/>
                </a:solidFill>
              </a:rPr>
              <a:t>  	</a:t>
            </a:r>
            <a:r>
              <a:rPr lang="en-US" sz="2000" b="1" dirty="0" smtClean="0">
                <a:solidFill>
                  <a:srgbClr val="0000FF"/>
                </a:solidFill>
              </a:rPr>
              <a:t>	// </a:t>
            </a:r>
            <a:r>
              <a:rPr lang="en-US" sz="2000" b="1" dirty="0">
                <a:solidFill>
                  <a:srgbClr val="0000FF"/>
                </a:solidFill>
              </a:rPr>
              <a:t>send 1-D array of </a:t>
            </a:r>
            <a:r>
              <a:rPr lang="en-US" sz="2000" b="1" dirty="0" err="1">
                <a:solidFill>
                  <a:srgbClr val="0000FF"/>
                </a:solidFill>
              </a:rPr>
              <a:t>ints</a:t>
            </a:r>
            <a:endParaRPr lang="en-US" sz="2000" b="1" dirty="0">
              <a:solidFill>
                <a:srgbClr val="0000FF"/>
              </a:solidFill>
            </a:endParaRP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</a:tabLst>
            </a:pPr>
            <a:r>
              <a:rPr lang="en-US" sz="2000" b="1" dirty="0">
                <a:solidFill>
                  <a:srgbClr val="0000FF"/>
                </a:solidFill>
              </a:rPr>
              <a:t>		</a:t>
            </a:r>
            <a:r>
              <a:rPr lang="en-US" sz="2000" b="1" dirty="0" smtClean="0">
                <a:solidFill>
                  <a:srgbClr val="0000FF"/>
                </a:solidFill>
              </a:rPr>
              <a:t>	</a:t>
            </a:r>
            <a:r>
              <a:rPr lang="en-US" sz="2000" b="1" dirty="0" err="1" smtClean="0">
                <a:solidFill>
                  <a:srgbClr val="FF0000"/>
                </a:solidFill>
              </a:rPr>
              <a:t>SZ_Point_to_point</a:t>
            </a:r>
            <a:r>
              <a:rPr lang="en-US" sz="2000" b="1" dirty="0" smtClean="0">
                <a:solidFill>
                  <a:srgbClr val="FF0000"/>
                </a:solidFill>
              </a:rPr>
              <a:t>(0</a:t>
            </a:r>
            <a:r>
              <a:rPr lang="en-US" sz="2000" b="1" dirty="0">
                <a:solidFill>
                  <a:srgbClr val="FF0000"/>
                </a:solidFill>
              </a:rPr>
              <a:t>, 1, </a:t>
            </a:r>
            <a:r>
              <a:rPr lang="en-US" sz="2000" b="1" dirty="0" err="1">
                <a:solidFill>
                  <a:srgbClr val="FF0000"/>
                </a:solidFill>
              </a:rPr>
              <a:t>aa</a:t>
            </a:r>
            <a:r>
              <a:rPr lang="en-US" sz="2000" b="1" dirty="0">
                <a:solidFill>
                  <a:srgbClr val="FF0000"/>
                </a:solidFill>
              </a:rPr>
              <a:t>, bb);</a:t>
            </a:r>
            <a:r>
              <a:rPr lang="en-US" sz="2000" b="1" dirty="0">
                <a:solidFill>
                  <a:srgbClr val="0000FF"/>
                </a:solidFill>
              </a:rPr>
              <a:t>  	</a:t>
            </a:r>
            <a:r>
              <a:rPr lang="en-US" sz="2000" b="1" dirty="0" smtClean="0">
                <a:solidFill>
                  <a:srgbClr val="0000FF"/>
                </a:solidFill>
              </a:rPr>
              <a:t>	// </a:t>
            </a:r>
            <a:r>
              <a:rPr lang="en-US" sz="2000" b="1" dirty="0">
                <a:solidFill>
                  <a:srgbClr val="0000FF"/>
                </a:solidFill>
              </a:rPr>
              <a:t>send 1-D array of doubles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</a:tabLst>
            </a:pPr>
            <a:r>
              <a:rPr lang="en-US" sz="2000" b="1" dirty="0">
                <a:solidFill>
                  <a:srgbClr val="0000FF"/>
                </a:solidFill>
              </a:rPr>
              <a:t>		</a:t>
            </a:r>
            <a:r>
              <a:rPr lang="en-US" sz="2000" b="1" dirty="0" smtClean="0">
                <a:solidFill>
                  <a:srgbClr val="0000FF"/>
                </a:solidFill>
              </a:rPr>
              <a:t>	</a:t>
            </a:r>
            <a:r>
              <a:rPr lang="en-US" sz="2000" b="1" dirty="0" err="1" smtClean="0">
                <a:solidFill>
                  <a:srgbClr val="FF0000"/>
                </a:solidFill>
              </a:rPr>
              <a:t>SZ_Point_to_point</a:t>
            </a:r>
            <a:r>
              <a:rPr lang="en-US" sz="2000" b="1" dirty="0" smtClean="0">
                <a:solidFill>
                  <a:srgbClr val="FF0000"/>
                </a:solidFill>
              </a:rPr>
              <a:t>(0</a:t>
            </a:r>
            <a:r>
              <a:rPr lang="en-US" sz="2000" b="1" dirty="0">
                <a:solidFill>
                  <a:srgbClr val="FF0000"/>
                </a:solidFill>
              </a:rPr>
              <a:t>, 1, </a:t>
            </a:r>
            <a:r>
              <a:rPr lang="en-US" sz="2000" b="1" dirty="0" err="1">
                <a:solidFill>
                  <a:srgbClr val="FF0000"/>
                </a:solidFill>
              </a:rPr>
              <a:t>aaa</a:t>
            </a:r>
            <a:r>
              <a:rPr lang="en-US" sz="2000" b="1" dirty="0">
                <a:solidFill>
                  <a:srgbClr val="FF0000"/>
                </a:solidFill>
              </a:rPr>
              <a:t>, </a:t>
            </a:r>
            <a:r>
              <a:rPr lang="en-US" sz="2000" b="1" dirty="0" err="1">
                <a:solidFill>
                  <a:srgbClr val="FF0000"/>
                </a:solidFill>
              </a:rPr>
              <a:t>bbb</a:t>
            </a:r>
            <a:r>
              <a:rPr lang="en-US" sz="2000" b="1" dirty="0">
                <a:solidFill>
                  <a:srgbClr val="FF0000"/>
                </a:solidFill>
              </a:rPr>
              <a:t>);</a:t>
            </a:r>
            <a:r>
              <a:rPr lang="en-US" sz="2000" b="1" dirty="0">
                <a:solidFill>
                  <a:srgbClr val="0000FF"/>
                </a:solidFill>
              </a:rPr>
              <a:t> 	</a:t>
            </a:r>
            <a:r>
              <a:rPr lang="en-US" sz="2000" b="1" dirty="0" smtClean="0">
                <a:solidFill>
                  <a:srgbClr val="0000FF"/>
                </a:solidFill>
              </a:rPr>
              <a:t>	// </a:t>
            </a:r>
            <a:r>
              <a:rPr lang="en-US" sz="2000" b="1" dirty="0">
                <a:solidFill>
                  <a:srgbClr val="0000FF"/>
                </a:solidFill>
              </a:rPr>
              <a:t>send 2-D array of doubles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</a:tabLst>
            </a:pPr>
            <a:r>
              <a:rPr lang="en-US" sz="2000" b="1" dirty="0">
                <a:solidFill>
                  <a:srgbClr val="0000FF"/>
                </a:solidFill>
              </a:rPr>
              <a:t>	</a:t>
            </a:r>
            <a:r>
              <a:rPr lang="en-US" sz="2000" b="1" dirty="0" err="1">
                <a:solidFill>
                  <a:srgbClr val="FF0000"/>
                </a:solidFill>
              </a:rPr>
              <a:t>SZ_Parallel_end</a:t>
            </a:r>
            <a:r>
              <a:rPr lang="en-US" sz="2000" b="1" dirty="0">
                <a:solidFill>
                  <a:srgbClr val="FF0000"/>
                </a:solidFill>
              </a:rPr>
              <a:t>;</a:t>
            </a:r>
            <a:r>
              <a:rPr lang="en-US" sz="2000" b="1" dirty="0">
                <a:solidFill>
                  <a:srgbClr val="0000FF"/>
                </a:solidFill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</a:rPr>
              <a:t>	// </a:t>
            </a:r>
            <a:r>
              <a:rPr lang="en-US" sz="2000" b="1" dirty="0">
                <a:solidFill>
                  <a:srgbClr val="0000FF"/>
                </a:solidFill>
              </a:rPr>
              <a:t>end of parallel section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</a:tabLst>
            </a:pPr>
            <a:r>
              <a:rPr lang="en-US" sz="2000" b="1" dirty="0">
                <a:solidFill>
                  <a:srgbClr val="0000FF"/>
                </a:solidFill>
              </a:rPr>
              <a:t>	...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</a:tabLst>
            </a:pPr>
            <a:r>
              <a:rPr lang="en-US" sz="2000" b="1" dirty="0">
                <a:solidFill>
                  <a:srgbClr val="0000FF"/>
                </a:solidFill>
              </a:rPr>
              <a:t>	</a:t>
            </a:r>
            <a:r>
              <a:rPr lang="en-US" sz="2000" b="1" dirty="0" err="1">
                <a:solidFill>
                  <a:srgbClr val="FF0000"/>
                </a:solidFill>
              </a:rPr>
              <a:t>SZ_Finalize</a:t>
            </a:r>
            <a:r>
              <a:rPr lang="en-US" sz="2000" b="1" dirty="0">
                <a:solidFill>
                  <a:srgbClr val="FF0000"/>
                </a:solidFill>
              </a:rPr>
              <a:t>(); 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</a:tabLst>
            </a:pPr>
            <a:r>
              <a:rPr lang="en-US" sz="2000" b="1" dirty="0">
                <a:solidFill>
                  <a:srgbClr val="0000FF"/>
                </a:solidFill>
              </a:rPr>
              <a:t>	return 0;</a:t>
            </a:r>
          </a:p>
          <a:p>
            <a:pPr>
              <a:tabLst>
                <a:tab pos="114300" algn="l"/>
                <a:tab pos="228600" algn="l"/>
                <a:tab pos="342900" algn="l"/>
                <a:tab pos="457200" algn="l"/>
                <a:tab pos="571500" algn="l"/>
                <a:tab pos="685800" algn="l"/>
              </a:tabLst>
            </a:pPr>
            <a:r>
              <a:rPr lang="en-US" sz="2000" b="1" dirty="0" smtClean="0">
                <a:solidFill>
                  <a:srgbClr val="0000FF"/>
                </a:solidFill>
              </a:rPr>
              <a:t>}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990600" y="11566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/>
              <a:t>Point-to-point Pattern</a:t>
            </a:r>
            <a:endParaRPr lang="en-US" sz="3600" b="1" dirty="0"/>
          </a:p>
        </p:txBody>
      </p:sp>
      <p:sp>
        <p:nvSpPr>
          <p:cNvPr id="3" name="Rectangle 2"/>
          <p:cNvSpPr/>
          <p:nvPr/>
        </p:nvSpPr>
        <p:spPr>
          <a:xfrm>
            <a:off x="2381250" y="5525036"/>
            <a:ext cx="680185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Data size:</a:t>
            </a:r>
            <a:r>
              <a:rPr lang="en-US" sz="2000" dirty="0"/>
              <a:t> Does not have to be specified.</a:t>
            </a:r>
          </a:p>
          <a:p>
            <a:r>
              <a:rPr lang="en-US" sz="2000" b="1" dirty="0"/>
              <a:t>Data type: </a:t>
            </a:r>
            <a:r>
              <a:rPr lang="en-US" sz="2000" dirty="0"/>
              <a:t>Does not have to be </a:t>
            </a:r>
            <a:r>
              <a:rPr lang="en-US" sz="2000" dirty="0" smtClean="0"/>
              <a:t>specified - char, </a:t>
            </a:r>
            <a:r>
              <a:rPr lang="en-US" sz="2000" dirty="0" err="1" smtClean="0"/>
              <a:t>int</a:t>
            </a:r>
            <a:r>
              <a:rPr lang="en-US" sz="2000" dirty="0" smtClean="0"/>
              <a:t>, double,1-D </a:t>
            </a:r>
            <a:r>
              <a:rPr lang="en-US" sz="2000" dirty="0"/>
              <a:t>arrays of </a:t>
            </a:r>
            <a:r>
              <a:rPr lang="en-US" sz="2000" dirty="0" smtClean="0"/>
              <a:t>chars</a:t>
            </a:r>
            <a:r>
              <a:rPr lang="en-US" sz="2000" dirty="0"/>
              <a:t>, </a:t>
            </a:r>
            <a:r>
              <a:rPr lang="en-US" sz="2000" dirty="0" err="1" smtClean="0"/>
              <a:t>ints</a:t>
            </a:r>
            <a:r>
              <a:rPr lang="en-US" sz="2000" dirty="0"/>
              <a:t>, </a:t>
            </a:r>
            <a:r>
              <a:rPr lang="en-US" sz="2000" dirty="0" smtClean="0"/>
              <a:t>&amp; doubles</a:t>
            </a:r>
            <a:r>
              <a:rPr lang="en-US" sz="2000" dirty="0"/>
              <a:t>, &amp;</a:t>
            </a:r>
            <a:r>
              <a:rPr lang="en-US" sz="2000" dirty="0" smtClean="0"/>
              <a:t> </a:t>
            </a:r>
            <a:r>
              <a:rPr lang="en-US" sz="2000" dirty="0"/>
              <a:t>multi-dimensional arrays of </a:t>
            </a:r>
            <a:r>
              <a:rPr lang="en-US" sz="2000" dirty="0" smtClean="0"/>
              <a:t>doubles allowed. </a:t>
            </a:r>
            <a:endParaRPr lang="en-US" sz="2000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3429000" y="4800604"/>
            <a:ext cx="152400" cy="72443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2" name="Group 11"/>
          <p:cNvGrpSpPr/>
          <p:nvPr/>
        </p:nvGrpSpPr>
        <p:grpSpPr>
          <a:xfrm>
            <a:off x="6629400" y="195605"/>
            <a:ext cx="1934102" cy="486458"/>
            <a:chOff x="6603999" y="796429"/>
            <a:chExt cx="1934102" cy="486458"/>
          </a:xfrm>
        </p:grpSpPr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6603999" y="796429"/>
              <a:ext cx="483553" cy="48645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9" name="Oval 9"/>
            <p:cNvSpPr>
              <a:spLocks noChangeArrowheads="1"/>
            </p:cNvSpPr>
            <p:nvPr/>
          </p:nvSpPr>
          <p:spPr bwMode="auto">
            <a:xfrm>
              <a:off x="8054548" y="796429"/>
              <a:ext cx="483553" cy="48645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cxnSp>
          <p:nvCxnSpPr>
            <p:cNvPr id="10" name="Straight Connector 12"/>
            <p:cNvCxnSpPr>
              <a:cxnSpLocks noChangeShapeType="1"/>
            </p:cNvCxnSpPr>
            <p:nvPr/>
          </p:nvCxnSpPr>
          <p:spPr bwMode="auto">
            <a:xfrm>
              <a:off x="7087552" y="1039658"/>
              <a:ext cx="9581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82295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629400"/>
            <a:ext cx="1905000" cy="457200"/>
          </a:xfrm>
        </p:spPr>
        <p:txBody>
          <a:bodyPr/>
          <a:lstStyle/>
          <a:p>
            <a:pPr>
              <a:defRPr/>
            </a:pPr>
            <a:fld id="{BF51A5EE-53AB-4965-9677-EE2F0D7AC5DD}" type="slidenum">
              <a:rPr lang="en-US" altLang="en-US" sz="1000" smtClean="0"/>
              <a:pPr>
                <a:defRPr/>
              </a:pPr>
              <a:t>6</a:t>
            </a:fld>
            <a:endParaRPr lang="en-US" altLang="en-US" sz="1000" dirty="0"/>
          </a:p>
        </p:txBody>
      </p:sp>
      <p:sp>
        <p:nvSpPr>
          <p:cNvPr id="3" name="Rectangle 2"/>
          <p:cNvSpPr/>
          <p:nvPr/>
        </p:nvSpPr>
        <p:spPr>
          <a:xfrm>
            <a:off x="76200" y="117693"/>
            <a:ext cx="92202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14300" algn="l"/>
                <a:tab pos="225425" algn="l"/>
                <a:tab pos="342900" algn="l"/>
                <a:tab pos="463550" algn="l"/>
                <a:tab pos="571500" algn="l"/>
                <a:tab pos="688975" algn="l"/>
                <a:tab pos="800100" algn="l"/>
                <a:tab pos="914400" algn="l"/>
              </a:tabLst>
            </a:pPr>
            <a:r>
              <a:rPr lang="en-US" sz="1800" b="1" dirty="0">
                <a:solidFill>
                  <a:srgbClr val="0000FF"/>
                </a:solidFill>
              </a:rPr>
              <a:t>#define N 256</a:t>
            </a:r>
          </a:p>
          <a:p>
            <a:pPr>
              <a:tabLst>
                <a:tab pos="114300" algn="l"/>
                <a:tab pos="225425" algn="l"/>
                <a:tab pos="342900" algn="l"/>
                <a:tab pos="463550" algn="l"/>
                <a:tab pos="571500" algn="l"/>
                <a:tab pos="688975" algn="l"/>
                <a:tab pos="800100" algn="l"/>
                <a:tab pos="914400" algn="l"/>
              </a:tabLst>
            </a:pPr>
            <a:r>
              <a:rPr lang="en-US" sz="1800" b="1" dirty="0" err="1">
                <a:solidFill>
                  <a:srgbClr val="0000FF"/>
                </a:solidFill>
              </a:rPr>
              <a:t>int</a:t>
            </a:r>
            <a:r>
              <a:rPr lang="en-US" sz="1800" b="1" dirty="0">
                <a:solidFill>
                  <a:srgbClr val="0000FF"/>
                </a:solidFill>
              </a:rPr>
              <a:t> main (</a:t>
            </a:r>
            <a:r>
              <a:rPr lang="en-US" sz="1800" b="1" dirty="0" err="1">
                <a:solidFill>
                  <a:srgbClr val="0000FF"/>
                </a:solidFill>
              </a:rPr>
              <a:t>int</a:t>
            </a:r>
            <a:r>
              <a:rPr lang="en-US" sz="1800" b="1" dirty="0">
                <a:solidFill>
                  <a:srgbClr val="0000FF"/>
                </a:solidFill>
              </a:rPr>
              <a:t> </a:t>
            </a:r>
            <a:r>
              <a:rPr lang="en-US" sz="1800" b="1" dirty="0" err="1">
                <a:solidFill>
                  <a:srgbClr val="0000FF"/>
                </a:solidFill>
              </a:rPr>
              <a:t>argc</a:t>
            </a:r>
            <a:r>
              <a:rPr lang="en-US" sz="1800" b="1" dirty="0">
                <a:solidFill>
                  <a:srgbClr val="0000FF"/>
                </a:solidFill>
              </a:rPr>
              <a:t>, char *</a:t>
            </a:r>
            <a:r>
              <a:rPr lang="en-US" sz="1800" b="1" dirty="0" err="1">
                <a:solidFill>
                  <a:srgbClr val="0000FF"/>
                </a:solidFill>
              </a:rPr>
              <a:t>argv</a:t>
            </a:r>
            <a:r>
              <a:rPr lang="en-US" sz="1800" b="1" dirty="0">
                <a:solidFill>
                  <a:srgbClr val="0000FF"/>
                </a:solidFill>
              </a:rPr>
              <a:t>[] ) {</a:t>
            </a:r>
          </a:p>
          <a:p>
            <a:pPr>
              <a:tabLst>
                <a:tab pos="114300" algn="l"/>
                <a:tab pos="225425" algn="l"/>
                <a:tab pos="342900" algn="l"/>
                <a:tab pos="463550" algn="l"/>
                <a:tab pos="571500" algn="l"/>
                <a:tab pos="688975" algn="l"/>
                <a:tab pos="800100" algn="l"/>
                <a:tab pos="914400" algn="l"/>
              </a:tabLst>
            </a:pPr>
            <a:r>
              <a:rPr lang="en-US" sz="1800" b="1" dirty="0">
                <a:solidFill>
                  <a:srgbClr val="0000FF"/>
                </a:solidFill>
              </a:rPr>
              <a:t>	</a:t>
            </a:r>
            <a:r>
              <a:rPr lang="en-US" sz="1800" b="1" dirty="0" err="1">
                <a:solidFill>
                  <a:srgbClr val="0000FF"/>
                </a:solidFill>
              </a:rPr>
              <a:t>int</a:t>
            </a:r>
            <a:r>
              <a:rPr lang="en-US" sz="1800" b="1" dirty="0">
                <a:solidFill>
                  <a:srgbClr val="0000FF"/>
                </a:solidFill>
              </a:rPr>
              <a:t> </a:t>
            </a:r>
            <a:r>
              <a:rPr lang="en-US" sz="1800" b="1" dirty="0" err="1">
                <a:solidFill>
                  <a:srgbClr val="0000FF"/>
                </a:solidFill>
              </a:rPr>
              <a:t>i</a:t>
            </a:r>
            <a:r>
              <a:rPr lang="en-US" sz="1800" b="1" dirty="0">
                <a:solidFill>
                  <a:srgbClr val="0000FF"/>
                </a:solidFill>
              </a:rPr>
              <a:t>, j, k, p, </a:t>
            </a:r>
            <a:r>
              <a:rPr lang="en-US" sz="1800" b="1" dirty="0" err="1">
                <a:solidFill>
                  <a:srgbClr val="0000FF"/>
                </a:solidFill>
              </a:rPr>
              <a:t>blksz</a:t>
            </a:r>
            <a:r>
              <a:rPr lang="en-US" sz="1800" b="1" dirty="0">
                <a:solidFill>
                  <a:srgbClr val="0000FF"/>
                </a:solidFill>
              </a:rPr>
              <a:t>;</a:t>
            </a:r>
          </a:p>
          <a:p>
            <a:pPr>
              <a:tabLst>
                <a:tab pos="114300" algn="l"/>
                <a:tab pos="225425" algn="l"/>
                <a:tab pos="342900" algn="l"/>
                <a:tab pos="463550" algn="l"/>
                <a:tab pos="571500" algn="l"/>
                <a:tab pos="688975" algn="l"/>
                <a:tab pos="800100" algn="l"/>
                <a:tab pos="914400" algn="l"/>
              </a:tabLst>
            </a:pPr>
            <a:r>
              <a:rPr lang="en-US" sz="1800" b="1" dirty="0">
                <a:solidFill>
                  <a:srgbClr val="0000FF"/>
                </a:solidFill>
              </a:rPr>
              <a:t>	double A[N][N], B[N][N], C[N][N], sum;</a:t>
            </a:r>
          </a:p>
          <a:p>
            <a:pPr>
              <a:tabLst>
                <a:tab pos="114300" algn="l"/>
                <a:tab pos="225425" algn="l"/>
                <a:tab pos="342900" algn="l"/>
                <a:tab pos="463550" algn="l"/>
                <a:tab pos="571500" algn="l"/>
                <a:tab pos="688975" algn="l"/>
                <a:tab pos="800100" algn="l"/>
                <a:tab pos="914400" algn="l"/>
              </a:tabLst>
            </a:pPr>
            <a:r>
              <a:rPr lang="en-US" sz="1800" b="1" dirty="0">
                <a:solidFill>
                  <a:srgbClr val="0000FF"/>
                </a:solidFill>
              </a:rPr>
              <a:t>	</a:t>
            </a:r>
            <a:r>
              <a:rPr lang="en-US" sz="1800" b="1" dirty="0" err="1">
                <a:solidFill>
                  <a:srgbClr val="FF0000"/>
                </a:solidFill>
              </a:rPr>
              <a:t>SZ_Init</a:t>
            </a:r>
            <a:r>
              <a:rPr lang="en-US" sz="1800" b="1" dirty="0">
                <a:solidFill>
                  <a:srgbClr val="FF0000"/>
                </a:solidFill>
              </a:rPr>
              <a:t>(p);</a:t>
            </a:r>
          </a:p>
          <a:p>
            <a:pPr>
              <a:tabLst>
                <a:tab pos="114300" algn="l"/>
                <a:tab pos="225425" algn="l"/>
                <a:tab pos="342900" algn="l"/>
                <a:tab pos="463550" algn="l"/>
                <a:tab pos="571500" algn="l"/>
                <a:tab pos="688975" algn="l"/>
                <a:tab pos="800100" algn="l"/>
                <a:tab pos="914400" algn="l"/>
              </a:tabLst>
            </a:pPr>
            <a:r>
              <a:rPr lang="en-US" sz="1800" b="1" dirty="0">
                <a:solidFill>
                  <a:srgbClr val="0000FF"/>
                </a:solidFill>
              </a:rPr>
              <a:t>	...	</a:t>
            </a:r>
          </a:p>
          <a:p>
            <a:pPr>
              <a:tabLst>
                <a:tab pos="114300" algn="l"/>
                <a:tab pos="225425" algn="l"/>
                <a:tab pos="342900" algn="l"/>
                <a:tab pos="463550" algn="l"/>
                <a:tab pos="571500" algn="l"/>
                <a:tab pos="688975" algn="l"/>
                <a:tab pos="800100" algn="l"/>
                <a:tab pos="914400" algn="l"/>
              </a:tabLst>
            </a:pPr>
            <a:r>
              <a:rPr lang="en-US" sz="1800" b="1" dirty="0">
                <a:solidFill>
                  <a:srgbClr val="0000FF"/>
                </a:solidFill>
              </a:rPr>
              <a:t>	</a:t>
            </a:r>
            <a:r>
              <a:rPr lang="en-US" sz="1800" b="1" dirty="0" err="1">
                <a:solidFill>
                  <a:srgbClr val="FF0000"/>
                </a:solidFill>
              </a:rPr>
              <a:t>SZ_Parallel_begin</a:t>
            </a:r>
            <a:endParaRPr lang="en-US" sz="1800" b="1" dirty="0">
              <a:solidFill>
                <a:srgbClr val="FF0000"/>
              </a:solidFill>
            </a:endParaRPr>
          </a:p>
          <a:p>
            <a:pPr>
              <a:tabLst>
                <a:tab pos="114300" algn="l"/>
                <a:tab pos="225425" algn="l"/>
                <a:tab pos="342900" algn="l"/>
                <a:tab pos="463550" algn="l"/>
                <a:tab pos="571500" algn="l"/>
                <a:tab pos="688975" algn="l"/>
                <a:tab pos="800100" algn="l"/>
                <a:tab pos="914400" algn="l"/>
              </a:tabLst>
            </a:pPr>
            <a:r>
              <a:rPr lang="en-US" sz="1800" b="1" dirty="0">
                <a:solidFill>
                  <a:srgbClr val="0000FF"/>
                </a:solidFill>
              </a:rPr>
              <a:t>		</a:t>
            </a:r>
            <a:r>
              <a:rPr lang="en-US" sz="1800" b="1" dirty="0" err="1">
                <a:solidFill>
                  <a:srgbClr val="0000FF"/>
                </a:solidFill>
              </a:rPr>
              <a:t>blksz</a:t>
            </a:r>
            <a:r>
              <a:rPr lang="en-US" sz="1800" b="1" dirty="0">
                <a:solidFill>
                  <a:srgbClr val="0000FF"/>
                </a:solidFill>
              </a:rPr>
              <a:t> = N/p; 		      // assumes N is a multiple of p</a:t>
            </a:r>
          </a:p>
          <a:p>
            <a:pPr>
              <a:tabLst>
                <a:tab pos="114300" algn="l"/>
                <a:tab pos="225425" algn="l"/>
                <a:tab pos="342900" algn="l"/>
                <a:tab pos="463550" algn="l"/>
                <a:tab pos="571500" algn="l"/>
                <a:tab pos="688975" algn="l"/>
                <a:tab pos="800100" algn="l"/>
                <a:tab pos="914400" algn="l"/>
              </a:tabLst>
            </a:pPr>
            <a:r>
              <a:rPr lang="en-US" sz="1800" b="1" dirty="0" smtClean="0">
                <a:solidFill>
                  <a:srgbClr val="0000FF"/>
                </a:solidFill>
              </a:rPr>
              <a:t>		double </a:t>
            </a:r>
            <a:r>
              <a:rPr lang="en-US" sz="1800" b="1" dirty="0">
                <a:solidFill>
                  <a:srgbClr val="0000FF"/>
                </a:solidFill>
              </a:rPr>
              <a:t>A1[</a:t>
            </a:r>
            <a:r>
              <a:rPr lang="en-US" sz="1800" b="1" dirty="0" err="1">
                <a:solidFill>
                  <a:srgbClr val="0000FF"/>
                </a:solidFill>
              </a:rPr>
              <a:t>blksz</a:t>
            </a:r>
            <a:r>
              <a:rPr lang="en-US" sz="1800" b="1" dirty="0">
                <a:solidFill>
                  <a:srgbClr val="0000FF"/>
                </a:solidFill>
              </a:rPr>
              <a:t>][N</a:t>
            </a:r>
            <a:r>
              <a:rPr lang="en-US" sz="1800" b="1" dirty="0" smtClean="0">
                <a:solidFill>
                  <a:srgbClr val="0000FF"/>
                </a:solidFill>
              </a:rPr>
              <a:t>], </a:t>
            </a:r>
            <a:r>
              <a:rPr lang="en-US" sz="1800" b="1" dirty="0">
                <a:solidFill>
                  <a:srgbClr val="0000FF"/>
                </a:solidFill>
              </a:rPr>
              <a:t>C1[</a:t>
            </a:r>
            <a:r>
              <a:rPr lang="en-US" sz="1800" b="1" dirty="0" err="1">
                <a:solidFill>
                  <a:srgbClr val="0000FF"/>
                </a:solidFill>
              </a:rPr>
              <a:t>blksz</a:t>
            </a:r>
            <a:r>
              <a:rPr lang="en-US" sz="1800" b="1" dirty="0">
                <a:solidFill>
                  <a:srgbClr val="0000FF"/>
                </a:solidFill>
              </a:rPr>
              <a:t>][N</a:t>
            </a:r>
            <a:r>
              <a:rPr lang="en-US" sz="1800" b="1" dirty="0" smtClean="0">
                <a:solidFill>
                  <a:srgbClr val="0000FF"/>
                </a:solidFill>
              </a:rPr>
              <a:t>];</a:t>
            </a:r>
          </a:p>
          <a:p>
            <a:pPr>
              <a:tabLst>
                <a:tab pos="114300" algn="l"/>
                <a:tab pos="225425" algn="l"/>
                <a:tab pos="342900" algn="l"/>
                <a:tab pos="463550" algn="l"/>
                <a:tab pos="571500" algn="l"/>
                <a:tab pos="688975" algn="l"/>
                <a:tab pos="800100" algn="l"/>
                <a:tab pos="914400" algn="l"/>
              </a:tabLst>
            </a:pPr>
            <a:r>
              <a:rPr lang="en-US" sz="1800" b="1" dirty="0" smtClean="0">
                <a:solidFill>
                  <a:srgbClr val="0000FF"/>
                </a:solidFill>
              </a:rPr>
              <a:t>		</a:t>
            </a:r>
            <a:r>
              <a:rPr lang="en-US" sz="1800" b="1" dirty="0" err="1" smtClean="0">
                <a:solidFill>
                  <a:srgbClr val="FF0000"/>
                </a:solidFill>
              </a:rPr>
              <a:t>SZ_Scatter</a:t>
            </a:r>
            <a:r>
              <a:rPr lang="en-US" sz="1800" b="1" dirty="0" smtClean="0">
                <a:solidFill>
                  <a:srgbClr val="FF0000"/>
                </a:solidFill>
              </a:rPr>
              <a:t>(A,A1</a:t>
            </a:r>
            <a:r>
              <a:rPr lang="en-US" sz="1800" b="1" dirty="0">
                <a:solidFill>
                  <a:srgbClr val="FF0000"/>
                </a:solidFill>
              </a:rPr>
              <a:t>);</a:t>
            </a:r>
            <a:r>
              <a:rPr lang="en-US" sz="1800" b="1" dirty="0">
                <a:solidFill>
                  <a:srgbClr val="0000FF"/>
                </a:solidFill>
              </a:rPr>
              <a:t>  	</a:t>
            </a:r>
            <a:r>
              <a:rPr lang="en-US" sz="1800" b="1" dirty="0" smtClean="0">
                <a:solidFill>
                  <a:srgbClr val="0000FF"/>
                </a:solidFill>
              </a:rPr>
              <a:t>      // </a:t>
            </a:r>
            <a:r>
              <a:rPr lang="en-US" sz="1800" b="1" dirty="0">
                <a:solidFill>
                  <a:srgbClr val="0000FF"/>
                </a:solidFill>
              </a:rPr>
              <a:t>scatter </a:t>
            </a:r>
            <a:r>
              <a:rPr lang="en-US" sz="1800" b="1" dirty="0" err="1">
                <a:solidFill>
                  <a:srgbClr val="0000FF"/>
                </a:solidFill>
              </a:rPr>
              <a:t>blksz</a:t>
            </a:r>
            <a:r>
              <a:rPr lang="en-US" sz="1800" b="1" dirty="0">
                <a:solidFill>
                  <a:srgbClr val="0000FF"/>
                </a:solidFill>
              </a:rPr>
              <a:t> rows of A array</a:t>
            </a:r>
          </a:p>
          <a:p>
            <a:pPr>
              <a:tabLst>
                <a:tab pos="114300" algn="l"/>
                <a:tab pos="225425" algn="l"/>
                <a:tab pos="342900" algn="l"/>
                <a:tab pos="463550" algn="l"/>
                <a:tab pos="571500" algn="l"/>
                <a:tab pos="688975" algn="l"/>
                <a:tab pos="800100" algn="l"/>
                <a:tab pos="914400" algn="l"/>
              </a:tabLst>
            </a:pPr>
            <a:r>
              <a:rPr lang="en-US" sz="1800" b="1" dirty="0">
                <a:solidFill>
                  <a:srgbClr val="0000FF"/>
                </a:solidFill>
              </a:rPr>
              <a:t>		</a:t>
            </a:r>
            <a:r>
              <a:rPr lang="en-US" sz="1800" b="1" dirty="0" err="1">
                <a:solidFill>
                  <a:srgbClr val="FF0000"/>
                </a:solidFill>
              </a:rPr>
              <a:t>SZ_Broadcast</a:t>
            </a:r>
            <a:r>
              <a:rPr lang="en-US" sz="1800" b="1" dirty="0">
                <a:solidFill>
                  <a:srgbClr val="FF0000"/>
                </a:solidFill>
              </a:rPr>
              <a:t>(B); </a:t>
            </a:r>
            <a:r>
              <a:rPr lang="en-US" sz="1800" b="1" dirty="0">
                <a:solidFill>
                  <a:srgbClr val="0000FF"/>
                </a:solidFill>
              </a:rPr>
              <a:t>	</a:t>
            </a:r>
            <a:r>
              <a:rPr lang="en-US" sz="1800" b="1" dirty="0" smtClean="0">
                <a:solidFill>
                  <a:srgbClr val="0000FF"/>
                </a:solidFill>
              </a:rPr>
              <a:t>      // </a:t>
            </a:r>
            <a:r>
              <a:rPr lang="en-US" sz="1800" b="1" dirty="0">
                <a:solidFill>
                  <a:srgbClr val="0000FF"/>
                </a:solidFill>
              </a:rPr>
              <a:t>broadcast B array</a:t>
            </a:r>
          </a:p>
          <a:p>
            <a:pPr>
              <a:tabLst>
                <a:tab pos="114300" algn="l"/>
                <a:tab pos="225425" algn="l"/>
                <a:tab pos="342900" algn="l"/>
                <a:tab pos="463550" algn="l"/>
                <a:tab pos="571500" algn="l"/>
                <a:tab pos="688975" algn="l"/>
                <a:tab pos="800100" algn="l"/>
                <a:tab pos="914400" algn="l"/>
              </a:tabLst>
            </a:pPr>
            <a:r>
              <a:rPr lang="en-US" sz="1800" b="1" dirty="0">
                <a:solidFill>
                  <a:srgbClr val="0000FF"/>
                </a:solidFill>
              </a:rPr>
              <a:t>		for (</a:t>
            </a:r>
            <a:r>
              <a:rPr lang="en-US" sz="1800" b="1" dirty="0" err="1">
                <a:solidFill>
                  <a:srgbClr val="0000FF"/>
                </a:solidFill>
              </a:rPr>
              <a:t>i</a:t>
            </a:r>
            <a:r>
              <a:rPr lang="en-US" sz="1800" b="1" dirty="0">
                <a:solidFill>
                  <a:srgbClr val="0000FF"/>
                </a:solidFill>
              </a:rPr>
              <a:t> = </a:t>
            </a:r>
            <a:r>
              <a:rPr lang="en-US" sz="1800" b="1" dirty="0" smtClean="0">
                <a:solidFill>
                  <a:srgbClr val="0000FF"/>
                </a:solidFill>
              </a:rPr>
              <a:t>0; </a:t>
            </a:r>
            <a:r>
              <a:rPr lang="en-US" sz="1800" b="1" dirty="0" err="1">
                <a:solidFill>
                  <a:srgbClr val="0000FF"/>
                </a:solidFill>
              </a:rPr>
              <a:t>i</a:t>
            </a:r>
            <a:r>
              <a:rPr lang="en-US" sz="1800" b="1" dirty="0">
                <a:solidFill>
                  <a:srgbClr val="0000FF"/>
                </a:solidFill>
              </a:rPr>
              <a:t> &lt; </a:t>
            </a:r>
            <a:r>
              <a:rPr lang="en-US" sz="1800" b="1" dirty="0" err="1">
                <a:solidFill>
                  <a:srgbClr val="0000FF"/>
                </a:solidFill>
              </a:rPr>
              <a:t>blksz</a:t>
            </a:r>
            <a:r>
              <a:rPr lang="en-US" sz="1800" b="1" dirty="0">
                <a:solidFill>
                  <a:srgbClr val="0000FF"/>
                </a:solidFill>
              </a:rPr>
              <a:t>; </a:t>
            </a:r>
            <a:r>
              <a:rPr lang="en-US" sz="1800" b="1" dirty="0" err="1">
                <a:solidFill>
                  <a:srgbClr val="0000FF"/>
                </a:solidFill>
              </a:rPr>
              <a:t>i</a:t>
            </a:r>
            <a:r>
              <a:rPr lang="en-US" sz="1800" b="1" dirty="0" smtClean="0">
                <a:solidFill>
                  <a:srgbClr val="0000FF"/>
                </a:solidFill>
              </a:rPr>
              <a:t>++)      // </a:t>
            </a:r>
            <a:r>
              <a:rPr lang="en-US" sz="1800" b="1" dirty="0">
                <a:solidFill>
                  <a:srgbClr val="0000FF"/>
                </a:solidFill>
              </a:rPr>
              <a:t>matrix multiplication.</a:t>
            </a:r>
          </a:p>
          <a:p>
            <a:pPr>
              <a:tabLst>
                <a:tab pos="114300" algn="l"/>
                <a:tab pos="225425" algn="l"/>
                <a:tab pos="342900" algn="l"/>
                <a:tab pos="463550" algn="l"/>
                <a:tab pos="571500" algn="l"/>
                <a:tab pos="688975" algn="l"/>
                <a:tab pos="800100" algn="l"/>
                <a:tab pos="914400" algn="l"/>
              </a:tabLst>
            </a:pPr>
            <a:r>
              <a:rPr lang="en-US" sz="1800" b="1" dirty="0">
                <a:solidFill>
                  <a:srgbClr val="0000FF"/>
                </a:solidFill>
              </a:rPr>
              <a:t>		  for (j = </a:t>
            </a:r>
            <a:r>
              <a:rPr lang="en-US" sz="1800" b="1" dirty="0" smtClean="0">
                <a:solidFill>
                  <a:srgbClr val="0000FF"/>
                </a:solidFill>
              </a:rPr>
              <a:t>0; </a:t>
            </a:r>
            <a:r>
              <a:rPr lang="en-US" sz="1800" b="1" dirty="0">
                <a:solidFill>
                  <a:srgbClr val="0000FF"/>
                </a:solidFill>
              </a:rPr>
              <a:t>j &lt; </a:t>
            </a:r>
            <a:r>
              <a:rPr lang="en-US" sz="1800" b="1" dirty="0" smtClean="0">
                <a:solidFill>
                  <a:srgbClr val="0000FF"/>
                </a:solidFill>
              </a:rPr>
              <a:t>N; </a:t>
            </a:r>
            <a:r>
              <a:rPr lang="en-US" sz="1800" b="1" dirty="0">
                <a:solidFill>
                  <a:srgbClr val="0000FF"/>
                </a:solidFill>
              </a:rPr>
              <a:t>j++) {</a:t>
            </a:r>
          </a:p>
          <a:p>
            <a:pPr>
              <a:tabLst>
                <a:tab pos="114300" algn="l"/>
                <a:tab pos="225425" algn="l"/>
                <a:tab pos="342900" algn="l"/>
                <a:tab pos="463550" algn="l"/>
                <a:tab pos="571500" algn="l"/>
                <a:tab pos="688975" algn="l"/>
                <a:tab pos="800100" algn="l"/>
                <a:tab pos="914400" algn="l"/>
              </a:tabLst>
            </a:pPr>
            <a:r>
              <a:rPr lang="en-US" sz="1800" b="1" dirty="0">
                <a:solidFill>
                  <a:srgbClr val="0000FF"/>
                </a:solidFill>
              </a:rPr>
              <a:t>			</a:t>
            </a:r>
            <a:r>
              <a:rPr lang="en-US" sz="1800" b="1" dirty="0" smtClean="0">
                <a:solidFill>
                  <a:srgbClr val="0000FF"/>
                </a:solidFill>
              </a:rPr>
              <a:t>  sum </a:t>
            </a:r>
            <a:r>
              <a:rPr lang="en-US" sz="1800" b="1" dirty="0">
                <a:solidFill>
                  <a:srgbClr val="0000FF"/>
                </a:solidFill>
              </a:rPr>
              <a:t>= 0;</a:t>
            </a:r>
          </a:p>
          <a:p>
            <a:pPr>
              <a:tabLst>
                <a:tab pos="114300" algn="l"/>
                <a:tab pos="225425" algn="l"/>
                <a:tab pos="342900" algn="l"/>
                <a:tab pos="463550" algn="l"/>
                <a:tab pos="571500" algn="l"/>
                <a:tab pos="688975" algn="l"/>
                <a:tab pos="800100" algn="l"/>
                <a:tab pos="914400" algn="l"/>
              </a:tabLst>
            </a:pPr>
            <a:r>
              <a:rPr lang="en-US" sz="1800" b="1" dirty="0">
                <a:solidFill>
                  <a:srgbClr val="0000FF"/>
                </a:solidFill>
              </a:rPr>
              <a:t>			</a:t>
            </a:r>
            <a:r>
              <a:rPr lang="en-US" sz="1800" b="1" dirty="0" smtClean="0">
                <a:solidFill>
                  <a:srgbClr val="0000FF"/>
                </a:solidFill>
              </a:rPr>
              <a:t>  for </a:t>
            </a:r>
            <a:r>
              <a:rPr lang="en-US" sz="1800" b="1" dirty="0">
                <a:solidFill>
                  <a:srgbClr val="0000FF"/>
                </a:solidFill>
              </a:rPr>
              <a:t>(k = </a:t>
            </a:r>
            <a:r>
              <a:rPr lang="en-US" sz="1800" b="1" dirty="0" smtClean="0">
                <a:solidFill>
                  <a:srgbClr val="0000FF"/>
                </a:solidFill>
              </a:rPr>
              <a:t>0; </a:t>
            </a:r>
            <a:r>
              <a:rPr lang="en-US" sz="1800" b="1" dirty="0">
                <a:solidFill>
                  <a:srgbClr val="0000FF"/>
                </a:solidFill>
              </a:rPr>
              <a:t>k &lt; </a:t>
            </a:r>
            <a:r>
              <a:rPr lang="en-US" sz="1800" b="1" dirty="0" smtClean="0">
                <a:solidFill>
                  <a:srgbClr val="0000FF"/>
                </a:solidFill>
              </a:rPr>
              <a:t>N; </a:t>
            </a:r>
            <a:r>
              <a:rPr lang="en-US" sz="1800" b="1" dirty="0">
                <a:solidFill>
                  <a:srgbClr val="0000FF"/>
                </a:solidFill>
              </a:rPr>
              <a:t>k++) </a:t>
            </a:r>
          </a:p>
          <a:p>
            <a:pPr>
              <a:tabLst>
                <a:tab pos="114300" algn="l"/>
                <a:tab pos="225425" algn="l"/>
                <a:tab pos="342900" algn="l"/>
                <a:tab pos="463550" algn="l"/>
                <a:tab pos="571500" algn="l"/>
                <a:tab pos="688975" algn="l"/>
                <a:tab pos="800100" algn="l"/>
                <a:tab pos="914400" algn="l"/>
              </a:tabLst>
            </a:pPr>
            <a:r>
              <a:rPr lang="en-US" sz="1800" b="1" dirty="0">
                <a:solidFill>
                  <a:srgbClr val="0000FF"/>
                </a:solidFill>
              </a:rPr>
              <a:t>				</a:t>
            </a:r>
            <a:r>
              <a:rPr lang="en-US" sz="1800" b="1" dirty="0" smtClean="0">
                <a:solidFill>
                  <a:srgbClr val="0000FF"/>
                </a:solidFill>
              </a:rPr>
              <a:t>	  sum </a:t>
            </a:r>
            <a:r>
              <a:rPr lang="en-US" sz="1800" b="1" dirty="0">
                <a:solidFill>
                  <a:srgbClr val="0000FF"/>
                </a:solidFill>
              </a:rPr>
              <a:t>+= A1[</a:t>
            </a:r>
            <a:r>
              <a:rPr lang="en-US" sz="1800" b="1" dirty="0" err="1">
                <a:solidFill>
                  <a:srgbClr val="0000FF"/>
                </a:solidFill>
              </a:rPr>
              <a:t>i</a:t>
            </a:r>
            <a:r>
              <a:rPr lang="en-US" sz="1800" b="1" dirty="0">
                <a:solidFill>
                  <a:srgbClr val="0000FF"/>
                </a:solidFill>
              </a:rPr>
              <a:t>][k] * B[k][j];</a:t>
            </a:r>
          </a:p>
          <a:p>
            <a:pPr>
              <a:tabLst>
                <a:tab pos="114300" algn="l"/>
                <a:tab pos="225425" algn="l"/>
                <a:tab pos="342900" algn="l"/>
                <a:tab pos="463550" algn="l"/>
                <a:tab pos="571500" algn="l"/>
                <a:tab pos="688975" algn="l"/>
                <a:tab pos="800100" algn="l"/>
                <a:tab pos="914400" algn="l"/>
              </a:tabLst>
            </a:pPr>
            <a:r>
              <a:rPr lang="en-US" sz="1800" b="1" dirty="0">
                <a:solidFill>
                  <a:srgbClr val="0000FF"/>
                </a:solidFill>
              </a:rPr>
              <a:t>			</a:t>
            </a:r>
            <a:r>
              <a:rPr lang="en-US" sz="1800" b="1" dirty="0" smtClean="0">
                <a:solidFill>
                  <a:srgbClr val="0000FF"/>
                </a:solidFill>
              </a:rPr>
              <a:t>  C1[</a:t>
            </a:r>
            <a:r>
              <a:rPr lang="en-US" sz="1800" b="1" dirty="0" err="1" smtClean="0">
                <a:solidFill>
                  <a:srgbClr val="0000FF"/>
                </a:solidFill>
              </a:rPr>
              <a:t>i</a:t>
            </a:r>
            <a:r>
              <a:rPr lang="en-US" sz="1800" b="1" dirty="0">
                <a:solidFill>
                  <a:srgbClr val="0000FF"/>
                </a:solidFill>
              </a:rPr>
              <a:t>][j] = sum;</a:t>
            </a:r>
          </a:p>
          <a:p>
            <a:pPr>
              <a:tabLst>
                <a:tab pos="114300" algn="l"/>
                <a:tab pos="225425" algn="l"/>
                <a:tab pos="342900" algn="l"/>
                <a:tab pos="463550" algn="l"/>
                <a:tab pos="571500" algn="l"/>
                <a:tab pos="688975" algn="l"/>
                <a:tab pos="800100" algn="l"/>
                <a:tab pos="914400" algn="l"/>
              </a:tabLst>
            </a:pPr>
            <a:r>
              <a:rPr lang="en-US" sz="1800" b="1" dirty="0">
                <a:solidFill>
                  <a:srgbClr val="0000FF"/>
                </a:solidFill>
              </a:rPr>
              <a:t>		  </a:t>
            </a:r>
            <a:r>
              <a:rPr lang="en-US" sz="1800" b="1" dirty="0" smtClean="0">
                <a:solidFill>
                  <a:srgbClr val="0000FF"/>
                </a:solidFill>
              </a:rPr>
              <a:t>}</a:t>
            </a:r>
            <a:r>
              <a:rPr lang="en-US" sz="1800" b="1" dirty="0">
                <a:solidFill>
                  <a:srgbClr val="0000FF"/>
                </a:solidFill>
              </a:rPr>
              <a:t>			</a:t>
            </a:r>
          </a:p>
          <a:p>
            <a:pPr>
              <a:tabLst>
                <a:tab pos="114300" algn="l"/>
                <a:tab pos="225425" algn="l"/>
                <a:tab pos="342900" algn="l"/>
                <a:tab pos="463550" algn="l"/>
                <a:tab pos="571500" algn="l"/>
                <a:tab pos="688975" algn="l"/>
                <a:tab pos="800100" algn="l"/>
                <a:tab pos="914400" algn="l"/>
              </a:tabLst>
            </a:pPr>
            <a:r>
              <a:rPr lang="en-US" sz="1800" b="1" dirty="0">
                <a:solidFill>
                  <a:srgbClr val="0000FF"/>
                </a:solidFill>
              </a:rPr>
              <a:t>		</a:t>
            </a:r>
            <a:r>
              <a:rPr lang="en-US" sz="1800" b="1" dirty="0" err="1">
                <a:solidFill>
                  <a:srgbClr val="FF0000"/>
                </a:solidFill>
              </a:rPr>
              <a:t>SZ_Gather</a:t>
            </a:r>
            <a:r>
              <a:rPr lang="en-US" sz="1800" b="1" dirty="0">
                <a:solidFill>
                  <a:srgbClr val="FF0000"/>
                </a:solidFill>
              </a:rPr>
              <a:t>(C1,C);</a:t>
            </a:r>
            <a:r>
              <a:rPr lang="en-US" sz="1800" b="1" dirty="0">
                <a:solidFill>
                  <a:srgbClr val="0000FF"/>
                </a:solidFill>
              </a:rPr>
              <a:t>	</a:t>
            </a:r>
            <a:r>
              <a:rPr lang="en-US" sz="1800" b="1" dirty="0" smtClean="0">
                <a:solidFill>
                  <a:srgbClr val="0000FF"/>
                </a:solidFill>
              </a:rPr>
              <a:t>      // </a:t>
            </a:r>
            <a:r>
              <a:rPr lang="en-US" sz="1800" b="1" dirty="0">
                <a:solidFill>
                  <a:srgbClr val="0000FF"/>
                </a:solidFill>
              </a:rPr>
              <a:t>gather results, </a:t>
            </a:r>
            <a:r>
              <a:rPr lang="en-US" sz="1800" b="1" dirty="0" err="1">
                <a:solidFill>
                  <a:srgbClr val="0000FF"/>
                </a:solidFill>
              </a:rPr>
              <a:t>blksz</a:t>
            </a:r>
            <a:r>
              <a:rPr lang="en-US" sz="1800" b="1" dirty="0">
                <a:solidFill>
                  <a:srgbClr val="0000FF"/>
                </a:solidFill>
              </a:rPr>
              <a:t> rows of C1</a:t>
            </a:r>
          </a:p>
          <a:p>
            <a:pPr>
              <a:tabLst>
                <a:tab pos="114300" algn="l"/>
                <a:tab pos="225425" algn="l"/>
                <a:tab pos="342900" algn="l"/>
                <a:tab pos="463550" algn="l"/>
                <a:tab pos="571500" algn="l"/>
                <a:tab pos="688975" algn="l"/>
                <a:tab pos="800100" algn="l"/>
                <a:tab pos="914400" algn="l"/>
              </a:tabLst>
            </a:pPr>
            <a:r>
              <a:rPr lang="en-US" sz="1800" b="1" dirty="0">
                <a:solidFill>
                  <a:srgbClr val="0000FF"/>
                </a:solidFill>
              </a:rPr>
              <a:t>	</a:t>
            </a:r>
            <a:r>
              <a:rPr lang="en-US" sz="1800" b="1" dirty="0" err="1">
                <a:solidFill>
                  <a:srgbClr val="FF0000"/>
                </a:solidFill>
              </a:rPr>
              <a:t>SZ_Parallel_end</a:t>
            </a:r>
            <a:r>
              <a:rPr lang="en-US" sz="1800" b="1" dirty="0">
                <a:solidFill>
                  <a:srgbClr val="FF0000"/>
                </a:solidFill>
              </a:rPr>
              <a:t>;</a:t>
            </a:r>
          </a:p>
          <a:p>
            <a:pPr>
              <a:tabLst>
                <a:tab pos="114300" algn="l"/>
                <a:tab pos="225425" algn="l"/>
                <a:tab pos="342900" algn="l"/>
                <a:tab pos="463550" algn="l"/>
                <a:tab pos="571500" algn="l"/>
                <a:tab pos="688975" algn="l"/>
                <a:tab pos="800100" algn="l"/>
                <a:tab pos="914400" algn="l"/>
              </a:tabLst>
            </a:pPr>
            <a:r>
              <a:rPr lang="en-US" sz="1800" b="1" dirty="0">
                <a:solidFill>
                  <a:srgbClr val="0000FF"/>
                </a:solidFill>
              </a:rPr>
              <a:t>		... 	</a:t>
            </a:r>
          </a:p>
          <a:p>
            <a:pPr>
              <a:tabLst>
                <a:tab pos="114300" algn="l"/>
                <a:tab pos="225425" algn="l"/>
                <a:tab pos="342900" algn="l"/>
                <a:tab pos="463550" algn="l"/>
                <a:tab pos="571500" algn="l"/>
                <a:tab pos="688975" algn="l"/>
                <a:tab pos="800100" algn="l"/>
                <a:tab pos="914400" algn="l"/>
              </a:tabLst>
            </a:pPr>
            <a:r>
              <a:rPr lang="en-US" sz="1800" b="1" dirty="0">
                <a:solidFill>
                  <a:srgbClr val="0000FF"/>
                </a:solidFill>
              </a:rPr>
              <a:t>	</a:t>
            </a:r>
            <a:r>
              <a:rPr lang="en-US" sz="1800" b="1" dirty="0" err="1">
                <a:solidFill>
                  <a:srgbClr val="FF0000"/>
                </a:solidFill>
              </a:rPr>
              <a:t>SZ_Finalize</a:t>
            </a:r>
            <a:r>
              <a:rPr lang="en-US" sz="1800" b="1" dirty="0">
                <a:solidFill>
                  <a:srgbClr val="FF0000"/>
                </a:solidFill>
              </a:rPr>
              <a:t>();</a:t>
            </a:r>
          </a:p>
          <a:p>
            <a:pPr>
              <a:tabLst>
                <a:tab pos="114300" algn="l"/>
                <a:tab pos="225425" algn="l"/>
                <a:tab pos="342900" algn="l"/>
                <a:tab pos="463550" algn="l"/>
                <a:tab pos="571500" algn="l"/>
                <a:tab pos="688975" algn="l"/>
                <a:tab pos="800100" algn="l"/>
                <a:tab pos="914400" algn="l"/>
              </a:tabLst>
            </a:pPr>
            <a:r>
              <a:rPr lang="en-US" sz="1800" b="1" dirty="0">
                <a:solidFill>
                  <a:srgbClr val="0000FF"/>
                </a:solidFill>
              </a:rPr>
              <a:t>	return 0;</a:t>
            </a:r>
          </a:p>
          <a:p>
            <a:pPr>
              <a:tabLst>
                <a:tab pos="114300" algn="l"/>
                <a:tab pos="225425" algn="l"/>
                <a:tab pos="342900" algn="l"/>
                <a:tab pos="463550" algn="l"/>
                <a:tab pos="571500" algn="l"/>
                <a:tab pos="688975" algn="l"/>
                <a:tab pos="800100" algn="l"/>
                <a:tab pos="914400" algn="l"/>
              </a:tabLst>
            </a:pPr>
            <a:r>
              <a:rPr lang="en-US" sz="1800" b="1" dirty="0" smtClean="0">
                <a:solidFill>
                  <a:srgbClr val="0000FF"/>
                </a:solidFill>
              </a:rPr>
              <a:t>}</a:t>
            </a:r>
            <a:endParaRPr lang="en-US" sz="18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95800" y="19018"/>
            <a:ext cx="43900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Matrix </a:t>
            </a:r>
            <a:r>
              <a:rPr lang="en-US" b="1" dirty="0" smtClean="0"/>
              <a:t>Multiplication </a:t>
            </a:r>
            <a:r>
              <a:rPr lang="en-US" b="1" dirty="0"/>
              <a:t>using </a:t>
            </a:r>
            <a:r>
              <a:rPr lang="en-US" b="1" dirty="0" smtClean="0"/>
              <a:t>Master-slave Pattern with Low-level Patterns 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2609850" y="5943600"/>
            <a:ext cx="762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Data </a:t>
            </a:r>
            <a:r>
              <a:rPr lang="en-US" sz="2000" b="1" dirty="0" smtClean="0"/>
              <a:t>size</a:t>
            </a:r>
            <a:r>
              <a:rPr lang="en-US" sz="2000" dirty="0" smtClean="0"/>
              <a:t> - determined by size of destination.</a:t>
            </a:r>
          </a:p>
          <a:p>
            <a:r>
              <a:rPr lang="en-US" sz="2000" dirty="0" smtClean="0"/>
              <a:t>Arrays can be static or variable length but not dynamic.</a:t>
            </a:r>
            <a:endParaRPr lang="en-US" sz="2000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 flipV="1">
            <a:off x="2362200" y="5494853"/>
            <a:ext cx="495300" cy="52494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9" name="Group 3"/>
          <p:cNvGrpSpPr>
            <a:grpSpLocks noChangeAspect="1"/>
          </p:cNvGrpSpPr>
          <p:nvPr/>
        </p:nvGrpSpPr>
        <p:grpSpPr bwMode="auto">
          <a:xfrm>
            <a:off x="6690815" y="1147033"/>
            <a:ext cx="2348071" cy="2323362"/>
            <a:chOff x="3873500" y="925878"/>
            <a:chExt cx="4572000" cy="4496869"/>
          </a:xfrm>
        </p:grpSpPr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3873500" y="1581150"/>
              <a:ext cx="914400" cy="914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5702300" y="1581150"/>
              <a:ext cx="914400" cy="914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7531100" y="1581150"/>
              <a:ext cx="914400" cy="914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cxnSp>
          <p:nvCxnSpPr>
            <p:cNvPr id="13" name="Straight Connector 12"/>
            <p:cNvCxnSpPr>
              <a:cxnSpLocks noChangeShapeType="1"/>
            </p:cNvCxnSpPr>
            <p:nvPr/>
          </p:nvCxnSpPr>
          <p:spPr bwMode="auto">
            <a:xfrm>
              <a:off x="4559300" y="2419350"/>
              <a:ext cx="1276350" cy="15049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Connector 15"/>
            <p:cNvCxnSpPr>
              <a:cxnSpLocks noChangeShapeType="1"/>
            </p:cNvCxnSpPr>
            <p:nvPr/>
          </p:nvCxnSpPr>
          <p:spPr bwMode="auto">
            <a:xfrm flipH="1">
              <a:off x="6483350" y="2495550"/>
              <a:ext cx="1352550" cy="14287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Connector 16"/>
            <p:cNvCxnSpPr>
              <a:cxnSpLocks noChangeShapeType="1"/>
            </p:cNvCxnSpPr>
            <p:nvPr/>
          </p:nvCxnSpPr>
          <p:spPr bwMode="auto">
            <a:xfrm>
              <a:off x="6159500" y="2495550"/>
              <a:ext cx="0" cy="12954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" name="TextBox 21"/>
            <p:cNvSpPr txBox="1">
              <a:spLocks noChangeArrowheads="1"/>
            </p:cNvSpPr>
            <p:nvPr/>
          </p:nvSpPr>
          <p:spPr bwMode="auto">
            <a:xfrm>
              <a:off x="5094269" y="925878"/>
              <a:ext cx="2000234" cy="655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600" b="1" dirty="0"/>
                <a:t>Slaves</a:t>
              </a:r>
            </a:p>
          </p:txBody>
        </p:sp>
        <p:sp>
          <p:nvSpPr>
            <p:cNvPr id="17" name="TextBox 23"/>
            <p:cNvSpPr txBox="1">
              <a:spLocks noChangeArrowheads="1"/>
            </p:cNvSpPr>
            <p:nvPr/>
          </p:nvSpPr>
          <p:spPr bwMode="auto">
            <a:xfrm>
              <a:off x="5209888" y="4767475"/>
              <a:ext cx="1899227" cy="655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600" b="1" dirty="0"/>
                <a:t>Master</a:t>
              </a:r>
            </a:p>
          </p:txBody>
        </p:sp>
        <p:grpSp>
          <p:nvGrpSpPr>
            <p:cNvPr id="18" name="Group 60"/>
            <p:cNvGrpSpPr>
              <a:grpSpLocks/>
            </p:cNvGrpSpPr>
            <p:nvPr/>
          </p:nvGrpSpPr>
          <p:grpSpPr bwMode="auto">
            <a:xfrm>
              <a:off x="5702300" y="3790950"/>
              <a:ext cx="914400" cy="914400"/>
              <a:chOff x="2057400" y="5029200"/>
              <a:chExt cx="914400" cy="914400"/>
            </a:xfrm>
          </p:grpSpPr>
          <p:sp>
            <p:nvSpPr>
              <p:cNvPr id="19" name="Oval 61"/>
              <p:cNvSpPr>
                <a:spLocks noChangeArrowheads="1"/>
              </p:cNvSpPr>
              <p:nvPr/>
            </p:nvSpPr>
            <p:spPr bwMode="auto">
              <a:xfrm>
                <a:off x="2057400" y="5029200"/>
                <a:ext cx="914400" cy="9144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grpSp>
            <p:nvGrpSpPr>
              <p:cNvPr id="20" name="Group 57"/>
              <p:cNvGrpSpPr>
                <a:grpSpLocks/>
              </p:cNvGrpSpPr>
              <p:nvPr/>
            </p:nvGrpSpPr>
            <p:grpSpPr bwMode="auto">
              <a:xfrm>
                <a:off x="2209800" y="5257800"/>
                <a:ext cx="533400" cy="609600"/>
                <a:chOff x="5105400" y="5562600"/>
                <a:chExt cx="533400" cy="609600"/>
              </a:xfrm>
            </p:grpSpPr>
            <p:grpSp>
              <p:nvGrpSpPr>
                <p:cNvPr id="21" name="Group 40"/>
                <p:cNvGrpSpPr>
                  <a:grpSpLocks/>
                </p:cNvGrpSpPr>
                <p:nvPr/>
              </p:nvGrpSpPr>
              <p:grpSpPr bwMode="auto">
                <a:xfrm>
                  <a:off x="5105400" y="5562600"/>
                  <a:ext cx="457200" cy="304800"/>
                  <a:chOff x="2103120" y="3124200"/>
                  <a:chExt cx="213360" cy="152400"/>
                </a:xfrm>
              </p:grpSpPr>
              <p:sp>
                <p:nvSpPr>
                  <p:cNvPr id="27" name="Arc 26"/>
                  <p:cNvSpPr/>
                  <p:nvPr/>
                </p:nvSpPr>
                <p:spPr bwMode="auto">
                  <a:xfrm>
                    <a:off x="2211038" y="3126919"/>
                    <a:ext cx="107870" cy="152186"/>
                  </a:xfrm>
                  <a:prstGeom prst="arc">
                    <a:avLst>
                      <a:gd name="adj1" fmla="val 10806119"/>
                      <a:gd name="adj2" fmla="val 0"/>
                    </a:avLst>
                  </a:prstGeom>
                  <a:noFill/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dirty="0"/>
                  </a:p>
                </p:txBody>
              </p:sp>
              <p:sp>
                <p:nvSpPr>
                  <p:cNvPr id="28" name="Arc 27"/>
                  <p:cNvSpPr/>
                  <p:nvPr/>
                </p:nvSpPr>
                <p:spPr bwMode="auto">
                  <a:xfrm flipV="1">
                    <a:off x="2103167" y="3126919"/>
                    <a:ext cx="107871" cy="152186"/>
                  </a:xfrm>
                  <a:prstGeom prst="arc">
                    <a:avLst>
                      <a:gd name="adj1" fmla="val 10806119"/>
                      <a:gd name="adj2" fmla="val 0"/>
                    </a:avLst>
                  </a:prstGeom>
                  <a:noFill/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dirty="0"/>
                  </a:p>
                </p:txBody>
              </p:sp>
            </p:grpSp>
            <p:grpSp>
              <p:nvGrpSpPr>
                <p:cNvPr id="22" name="Group 56"/>
                <p:cNvGrpSpPr>
                  <a:grpSpLocks/>
                </p:cNvGrpSpPr>
                <p:nvPr/>
              </p:nvGrpSpPr>
              <p:grpSpPr bwMode="auto">
                <a:xfrm>
                  <a:off x="5334000" y="5791200"/>
                  <a:ext cx="304800" cy="381000"/>
                  <a:chOff x="2743200" y="4953000"/>
                  <a:chExt cx="304800" cy="381000"/>
                </a:xfrm>
              </p:grpSpPr>
              <p:cxnSp>
                <p:nvCxnSpPr>
                  <p:cNvPr id="23" name="Straight Connector 6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895600" y="4953000"/>
                    <a:ext cx="0" cy="22860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4" name="Straight Connector 6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743200" y="5181600"/>
                    <a:ext cx="304800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5" name="Straight Connector 6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777704" y="5257800"/>
                    <a:ext cx="228600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6" name="Straight Connector 6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853904" y="5334000"/>
                    <a:ext cx="91440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</p:grpSp>
        </p:grpSp>
      </p:grpSp>
    </p:spTree>
    <p:extLst>
      <p:ext uri="{BB962C8B-B14F-4D97-AF65-F5344CB8AC3E}">
        <p14:creationId xmlns:p14="http://schemas.microsoft.com/office/powerpoint/2010/main" val="185219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1143000"/>
          </a:xfrm>
        </p:spPr>
        <p:txBody>
          <a:bodyPr/>
          <a:lstStyle/>
          <a:p>
            <a:r>
              <a:rPr lang="en-US" altLang="en-US" sz="3600" b="1" dirty="0" smtClean="0">
                <a:ea typeface="ＭＳ Ｐゴシック" pitchFamily="34" charset="-128"/>
              </a:rPr>
              <a:t>Higher Level Patterns - </a:t>
            </a:r>
            <a:r>
              <a:rPr lang="en-US" altLang="en-US" sz="3600" b="1" dirty="0" err="1" smtClean="0">
                <a:ea typeface="ＭＳ Ｐゴシック" pitchFamily="34" charset="-128"/>
              </a:rPr>
              <a:t>Workpool</a:t>
            </a:r>
            <a:r>
              <a:rPr lang="en-US" altLang="en-US" sz="3600" b="1" dirty="0" smtClean="0">
                <a:ea typeface="ＭＳ Ｐゴシック" pitchFamily="34" charset="-128"/>
              </a:rPr>
              <a:t> Pattern</a:t>
            </a:r>
          </a:p>
        </p:txBody>
      </p:sp>
      <p:sp>
        <p:nvSpPr>
          <p:cNvPr id="14339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6294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D261857-0463-453A-8D9D-AA7A84E1E59C}" type="slidenum">
              <a:rPr lang="en-US" altLang="en-US" sz="10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000" dirty="0" smtClean="0"/>
          </a:p>
        </p:txBody>
      </p:sp>
      <p:grpSp>
        <p:nvGrpSpPr>
          <p:cNvPr id="14340" name="Group 33"/>
          <p:cNvGrpSpPr>
            <a:grpSpLocks noChangeAspect="1"/>
          </p:cNvGrpSpPr>
          <p:nvPr/>
        </p:nvGrpSpPr>
        <p:grpSpPr bwMode="auto">
          <a:xfrm>
            <a:off x="3562486" y="2062635"/>
            <a:ext cx="5545001" cy="4185765"/>
            <a:chOff x="560848" y="1454505"/>
            <a:chExt cx="7058377" cy="5328728"/>
          </a:xfrm>
        </p:grpSpPr>
        <p:sp>
          <p:nvSpPr>
            <p:cNvPr id="14344" name="Oval 6"/>
            <p:cNvSpPr>
              <a:spLocks noChangeArrowheads="1"/>
            </p:cNvSpPr>
            <p:nvPr/>
          </p:nvSpPr>
          <p:spPr bwMode="auto">
            <a:xfrm>
              <a:off x="1166906" y="1499753"/>
              <a:ext cx="880780" cy="928232"/>
            </a:xfrm>
            <a:prstGeom prst="ellipse">
              <a:avLst/>
            </a:prstGeom>
            <a:solidFill>
              <a:srgbClr val="00CC99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ea typeface="Times New Roman" pitchFamily="18" charset="0"/>
                  <a:cs typeface="Arial" charset="0"/>
                </a:rPr>
                <a:t> </a:t>
              </a:r>
              <a:endParaRPr lang="en-US" altLang="en-US" sz="2000">
                <a:ea typeface="Calibri" pitchFamily="34" charset="0"/>
                <a:cs typeface="Arial" charset="0"/>
              </a:endParaRPr>
            </a:p>
          </p:txBody>
        </p:sp>
        <p:sp>
          <p:nvSpPr>
            <p:cNvPr id="14345" name="Oval 7"/>
            <p:cNvSpPr>
              <a:spLocks noChangeArrowheads="1"/>
            </p:cNvSpPr>
            <p:nvPr/>
          </p:nvSpPr>
          <p:spPr bwMode="auto">
            <a:xfrm>
              <a:off x="6691553" y="1499753"/>
              <a:ext cx="880780" cy="928232"/>
            </a:xfrm>
            <a:prstGeom prst="ellipse">
              <a:avLst/>
            </a:prstGeom>
            <a:solidFill>
              <a:srgbClr val="00CC99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ea typeface="Times New Roman" pitchFamily="18" charset="0"/>
                  <a:cs typeface="Arial" charset="0"/>
                </a:rPr>
                <a:t> </a:t>
              </a:r>
              <a:endParaRPr lang="en-US" altLang="en-US" sz="2000">
                <a:ea typeface="Calibri" pitchFamily="34" charset="0"/>
                <a:cs typeface="Arial" charset="0"/>
              </a:endParaRPr>
            </a:p>
          </p:txBody>
        </p:sp>
        <p:sp>
          <p:nvSpPr>
            <p:cNvPr id="14346" name="TextBox 23"/>
            <p:cNvSpPr txBox="1">
              <a:spLocks noChangeArrowheads="1"/>
            </p:cNvSpPr>
            <p:nvPr/>
          </p:nvSpPr>
          <p:spPr bwMode="auto">
            <a:xfrm>
              <a:off x="3589600" y="6273869"/>
              <a:ext cx="1465188" cy="509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000000"/>
                  </a:solidFill>
                  <a:cs typeface="Arial" charset="0"/>
                </a:rPr>
                <a:t>Master</a:t>
              </a:r>
              <a:endParaRPr lang="en-US" altLang="en-US" sz="2000" dirty="0"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14347" name="Oval 9"/>
            <p:cNvSpPr>
              <a:spLocks noChangeArrowheads="1"/>
            </p:cNvSpPr>
            <p:nvPr/>
          </p:nvSpPr>
          <p:spPr bwMode="auto">
            <a:xfrm>
              <a:off x="3677632" y="4830749"/>
              <a:ext cx="1321169" cy="1392346"/>
            </a:xfrm>
            <a:prstGeom prst="ellipse">
              <a:avLst/>
            </a:prstGeom>
            <a:solidFill>
              <a:srgbClr val="00CC99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ea typeface="Times New Roman" pitchFamily="18" charset="0"/>
                  <a:cs typeface="Arial" charset="0"/>
                </a:rPr>
                <a:t> </a:t>
              </a:r>
              <a:endParaRPr lang="en-US" altLang="en-US" sz="2000">
                <a:ea typeface="Calibri" pitchFamily="34" charset="0"/>
                <a:cs typeface="Arial" charset="0"/>
              </a:endParaRPr>
            </a:p>
          </p:txBody>
        </p:sp>
        <p:cxnSp>
          <p:nvCxnSpPr>
            <p:cNvPr id="14349" name="Straight Connector 11"/>
            <p:cNvCxnSpPr>
              <a:cxnSpLocks noChangeShapeType="1"/>
            </p:cNvCxnSpPr>
            <p:nvPr/>
          </p:nvCxnSpPr>
          <p:spPr bwMode="auto">
            <a:xfrm>
              <a:off x="1822657" y="2425787"/>
              <a:ext cx="2034649" cy="2811948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50" name="Straight Connector 12"/>
            <p:cNvCxnSpPr>
              <a:cxnSpLocks noChangeShapeType="1"/>
            </p:cNvCxnSpPr>
            <p:nvPr/>
          </p:nvCxnSpPr>
          <p:spPr bwMode="auto">
            <a:xfrm flipH="1">
              <a:off x="4725229" y="2306243"/>
              <a:ext cx="2061824" cy="2995654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351" name="TextBox 49"/>
            <p:cNvSpPr txBox="1">
              <a:spLocks noChangeArrowheads="1"/>
            </p:cNvSpPr>
            <p:nvPr/>
          </p:nvSpPr>
          <p:spPr bwMode="auto">
            <a:xfrm>
              <a:off x="1365676" y="4406153"/>
              <a:ext cx="2039480" cy="822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  <a:cs typeface="Arial" charset="0"/>
                </a:rPr>
                <a:t>Task from task queue</a:t>
              </a:r>
              <a:endParaRPr lang="en-US" altLang="en-US" sz="1800" dirty="0"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14352" name="TextBox 50"/>
            <p:cNvSpPr txBox="1">
              <a:spLocks noChangeArrowheads="1"/>
            </p:cNvSpPr>
            <p:nvPr/>
          </p:nvSpPr>
          <p:spPr bwMode="auto">
            <a:xfrm>
              <a:off x="3547690" y="2907589"/>
              <a:ext cx="1782706" cy="1528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  <a:cs typeface="Arial" charset="0"/>
                </a:rPr>
                <a:t>Another task if task queue not empty</a:t>
              </a:r>
              <a:endParaRPr lang="en-US" altLang="en-US" sz="1800" b="1" dirty="0">
                <a:ea typeface="Times New Roman" pitchFamily="18" charset="0"/>
                <a:cs typeface="Arial" charset="0"/>
              </a:endParaRPr>
            </a:p>
          </p:txBody>
        </p:sp>
        <p:cxnSp>
          <p:nvCxnSpPr>
            <p:cNvPr id="14353" name="Straight Connector 15"/>
            <p:cNvCxnSpPr>
              <a:cxnSpLocks noChangeShapeType="1"/>
            </p:cNvCxnSpPr>
            <p:nvPr/>
          </p:nvCxnSpPr>
          <p:spPr bwMode="auto">
            <a:xfrm>
              <a:off x="2361049" y="2041221"/>
              <a:ext cx="4183706" cy="0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354" name="TextBox 50"/>
            <p:cNvSpPr txBox="1">
              <a:spLocks noChangeArrowheads="1"/>
            </p:cNvSpPr>
            <p:nvPr/>
          </p:nvSpPr>
          <p:spPr bwMode="auto">
            <a:xfrm>
              <a:off x="5145601" y="5115773"/>
              <a:ext cx="2473624" cy="822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cs typeface="Arial" charset="0"/>
                </a:rPr>
                <a:t>Aggregate answers</a:t>
              </a:r>
              <a:endParaRPr lang="en-US" altLang="en-US" sz="1800" b="1" dirty="0"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14355" name="TextBox 23"/>
            <p:cNvSpPr txBox="1">
              <a:spLocks noChangeArrowheads="1"/>
            </p:cNvSpPr>
            <p:nvPr/>
          </p:nvSpPr>
          <p:spPr bwMode="auto">
            <a:xfrm>
              <a:off x="2968090" y="1454505"/>
              <a:ext cx="2788049" cy="509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000000"/>
                  </a:solidFill>
                  <a:cs typeface="Arial" charset="0"/>
                </a:rPr>
                <a:t>Slaves/Workers</a:t>
              </a:r>
              <a:endParaRPr lang="en-US" altLang="en-US" sz="2000" dirty="0">
                <a:ea typeface="Times New Roman" pitchFamily="18" charset="0"/>
                <a:cs typeface="Arial" charset="0"/>
              </a:endParaRPr>
            </a:p>
          </p:txBody>
        </p:sp>
        <p:cxnSp>
          <p:nvCxnSpPr>
            <p:cNvPr id="14357" name="Straight Connector 19"/>
            <p:cNvCxnSpPr>
              <a:cxnSpLocks noChangeAspect="1" noChangeShapeType="1"/>
            </p:cNvCxnSpPr>
            <p:nvPr/>
          </p:nvCxnSpPr>
          <p:spPr bwMode="auto">
            <a:xfrm flipH="1">
              <a:off x="4778608" y="2404691"/>
              <a:ext cx="2141897" cy="3088248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359" name="TextBox 49"/>
            <p:cNvSpPr txBox="1">
              <a:spLocks noChangeArrowheads="1"/>
            </p:cNvSpPr>
            <p:nvPr/>
          </p:nvSpPr>
          <p:spPr bwMode="auto">
            <a:xfrm>
              <a:off x="560848" y="2602097"/>
              <a:ext cx="1261808" cy="470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7030A0"/>
                  </a:solidFill>
                  <a:cs typeface="Arial" charset="0"/>
                </a:rPr>
                <a:t>Result</a:t>
              </a:r>
              <a:endParaRPr lang="en-US" altLang="en-US" sz="1800" dirty="0">
                <a:solidFill>
                  <a:srgbClr val="7030A0"/>
                </a:solidFill>
                <a:ea typeface="Times New Roman" pitchFamily="18" charset="0"/>
                <a:cs typeface="Arial" charset="0"/>
              </a:endParaRPr>
            </a:p>
          </p:txBody>
        </p:sp>
        <p:grpSp>
          <p:nvGrpSpPr>
            <p:cNvPr id="14360" name="Group 22"/>
            <p:cNvGrpSpPr>
              <a:grpSpLocks/>
            </p:cNvGrpSpPr>
            <p:nvPr/>
          </p:nvGrpSpPr>
          <p:grpSpPr bwMode="auto">
            <a:xfrm>
              <a:off x="3918503" y="5395476"/>
              <a:ext cx="807384" cy="222188"/>
              <a:chOff x="2136298" y="2801501"/>
              <a:chExt cx="838200" cy="218877"/>
            </a:xfrm>
          </p:grpSpPr>
          <p:sp>
            <p:nvSpPr>
              <p:cNvPr id="14364" name="Rectangle 26"/>
              <p:cNvSpPr>
                <a:spLocks noChangeArrowheads="1"/>
              </p:cNvSpPr>
              <p:nvPr/>
            </p:nvSpPr>
            <p:spPr bwMode="auto">
              <a:xfrm>
                <a:off x="2136298" y="2801501"/>
                <a:ext cx="838200" cy="218877"/>
              </a:xfrm>
              <a:prstGeom prst="rect">
                <a:avLst/>
              </a:prstGeom>
              <a:solidFill>
                <a:srgbClr val="D99694"/>
              </a:solidFill>
              <a:ln w="9525" algn="ctr">
                <a:solidFill>
                  <a:srgbClr val="953735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ea typeface="Times New Roman" pitchFamily="18" charset="0"/>
                    <a:cs typeface="Arial" charset="0"/>
                  </a:rPr>
                  <a:t> </a:t>
                </a:r>
                <a:endParaRPr lang="en-US" altLang="en-US" sz="2000">
                  <a:ea typeface="Calibri" pitchFamily="34" charset="0"/>
                  <a:cs typeface="Arial" charset="0"/>
                </a:endParaRPr>
              </a:p>
            </p:txBody>
          </p:sp>
          <p:cxnSp>
            <p:nvCxnSpPr>
              <p:cNvPr id="14365" name="Straight Connector 27"/>
              <p:cNvCxnSpPr>
                <a:cxnSpLocks noChangeShapeType="1"/>
              </p:cNvCxnSpPr>
              <p:nvPr/>
            </p:nvCxnSpPr>
            <p:spPr bwMode="auto">
              <a:xfrm>
                <a:off x="2288699" y="2801501"/>
                <a:ext cx="0" cy="218877"/>
              </a:xfrm>
              <a:prstGeom prst="line">
                <a:avLst/>
              </a:prstGeom>
              <a:noFill/>
              <a:ln w="9525" algn="ctr">
                <a:solidFill>
                  <a:srgbClr val="953735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4366" name="Straight Connector 28"/>
              <p:cNvCxnSpPr>
                <a:cxnSpLocks noChangeShapeType="1"/>
              </p:cNvCxnSpPr>
              <p:nvPr/>
            </p:nvCxnSpPr>
            <p:spPr bwMode="auto">
              <a:xfrm>
                <a:off x="2823155" y="2801501"/>
                <a:ext cx="0" cy="218877"/>
              </a:xfrm>
              <a:prstGeom prst="line">
                <a:avLst/>
              </a:prstGeom>
              <a:noFill/>
              <a:ln w="9525" algn="ctr">
                <a:solidFill>
                  <a:srgbClr val="953735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4367" name="Straight Connector 29"/>
              <p:cNvCxnSpPr>
                <a:cxnSpLocks noChangeShapeType="1"/>
              </p:cNvCxnSpPr>
              <p:nvPr/>
            </p:nvCxnSpPr>
            <p:spPr bwMode="auto">
              <a:xfrm>
                <a:off x="2288699" y="2910939"/>
                <a:ext cx="534457" cy="0"/>
              </a:xfrm>
              <a:prstGeom prst="line">
                <a:avLst/>
              </a:prstGeom>
              <a:noFill/>
              <a:ln w="9525" algn="ctr">
                <a:solidFill>
                  <a:srgbClr val="953735"/>
                </a:solidFill>
                <a:prstDash val="sys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4361" name="TextBox 49"/>
            <p:cNvSpPr txBox="1">
              <a:spLocks noChangeArrowheads="1"/>
            </p:cNvSpPr>
            <p:nvPr/>
          </p:nvSpPr>
          <p:spPr bwMode="auto">
            <a:xfrm>
              <a:off x="1822656" y="5395476"/>
              <a:ext cx="2310036" cy="470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943634"/>
                  </a:solidFill>
                  <a:cs typeface="Arial" charset="0"/>
                </a:rPr>
                <a:t>Task queue</a:t>
              </a:r>
              <a:endParaRPr lang="en-US" altLang="en-US" sz="1800" dirty="0">
                <a:ea typeface="Times New Roman" pitchFamily="18" charset="0"/>
                <a:cs typeface="Arial" charset="0"/>
              </a:endParaRPr>
            </a:p>
          </p:txBody>
        </p:sp>
        <p:cxnSp>
          <p:nvCxnSpPr>
            <p:cNvPr id="14363" name="Straight Connector 25"/>
            <p:cNvCxnSpPr>
              <a:cxnSpLocks noChangeShapeType="1"/>
            </p:cNvCxnSpPr>
            <p:nvPr/>
          </p:nvCxnSpPr>
          <p:spPr bwMode="auto">
            <a:xfrm flipH="1">
              <a:off x="4498360" y="2055438"/>
              <a:ext cx="2193193" cy="3232392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62" name="Straight Connector 24"/>
            <p:cNvCxnSpPr>
              <a:cxnSpLocks noChangeShapeType="1"/>
            </p:cNvCxnSpPr>
            <p:nvPr/>
          </p:nvCxnSpPr>
          <p:spPr bwMode="auto">
            <a:xfrm>
              <a:off x="1554894" y="2427985"/>
              <a:ext cx="2164740" cy="3021585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358" name="Rectangle 20"/>
            <p:cNvSpPr>
              <a:spLocks noChangeArrowheads="1"/>
            </p:cNvSpPr>
            <p:nvPr/>
          </p:nvSpPr>
          <p:spPr bwMode="auto">
            <a:xfrm>
              <a:off x="3397836" y="5027277"/>
              <a:ext cx="149854" cy="154703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dirty="0">
                  <a:ea typeface="Times New Roman" pitchFamily="18" charset="0"/>
                  <a:cs typeface="Arial" charset="0"/>
                </a:rPr>
                <a:t> </a:t>
              </a:r>
              <a:endParaRPr lang="en-US" altLang="en-US" sz="2000" dirty="0">
                <a:ea typeface="Calibri" pitchFamily="34" charset="0"/>
                <a:cs typeface="Arial" charset="0"/>
              </a:endParaRPr>
            </a:p>
          </p:txBody>
        </p:sp>
        <p:cxnSp>
          <p:nvCxnSpPr>
            <p:cNvPr id="14356" name="Straight Connector 18"/>
            <p:cNvCxnSpPr>
              <a:cxnSpLocks noChangeShapeType="1"/>
            </p:cNvCxnSpPr>
            <p:nvPr/>
          </p:nvCxnSpPr>
          <p:spPr bwMode="auto">
            <a:xfrm>
              <a:off x="2047685" y="2271767"/>
              <a:ext cx="2183774" cy="3044193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348" name="Rectangle 10"/>
            <p:cNvSpPr>
              <a:spLocks noChangeArrowheads="1"/>
            </p:cNvSpPr>
            <p:nvPr/>
          </p:nvSpPr>
          <p:spPr bwMode="auto">
            <a:xfrm>
              <a:off x="3688827" y="4599938"/>
              <a:ext cx="149854" cy="154706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ea typeface="Times New Roman" pitchFamily="18" charset="0"/>
                  <a:cs typeface="Arial" charset="0"/>
                </a:rPr>
                <a:t> </a:t>
              </a:r>
              <a:endParaRPr lang="en-US" altLang="en-US" sz="2000">
                <a:ea typeface="Calibri" pitchFamily="34" charset="0"/>
                <a:cs typeface="Arial" charset="0"/>
              </a:endParaRPr>
            </a:p>
          </p:txBody>
        </p:sp>
      </p:grpSp>
      <p:sp>
        <p:nvSpPr>
          <p:cNvPr id="14341" name="Rectangle 1"/>
          <p:cNvSpPr>
            <a:spLocks noChangeArrowheads="1"/>
          </p:cNvSpPr>
          <p:nvPr/>
        </p:nvSpPr>
        <p:spPr bwMode="auto">
          <a:xfrm>
            <a:off x="175281" y="1109746"/>
            <a:ext cx="4983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Very widely applicable pattern</a:t>
            </a:r>
          </a:p>
        </p:txBody>
      </p:sp>
      <p:sp>
        <p:nvSpPr>
          <p:cNvPr id="14342" name="Rectangle 28"/>
          <p:cNvSpPr>
            <a:spLocks noChangeArrowheads="1"/>
          </p:cNvSpPr>
          <p:nvPr/>
        </p:nvSpPr>
        <p:spPr bwMode="auto">
          <a:xfrm>
            <a:off x="152400" y="1749692"/>
            <a:ext cx="29718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174625" indent="-174625">
              <a:spcBef>
                <a:spcPct val="0"/>
              </a:spcBef>
              <a:defRPr/>
            </a:pPr>
            <a:r>
              <a:rPr lang="en-US" altLang="en-US" sz="2400" dirty="0" smtClean="0"/>
              <a:t>Master gives each slave </a:t>
            </a:r>
            <a:r>
              <a:rPr lang="en-US" altLang="en-US" sz="2400" dirty="0"/>
              <a:t>a task from task queue</a:t>
            </a:r>
            <a:endParaRPr lang="en-US" altLang="en-US" sz="2400" dirty="0" smtClean="0"/>
          </a:p>
          <a:p>
            <a:pPr marL="174625" indent="-174625">
              <a:spcBef>
                <a:spcPct val="0"/>
              </a:spcBef>
              <a:defRPr/>
            </a:pPr>
            <a:endParaRPr lang="en-US" altLang="en-US" sz="2400" dirty="0" smtClean="0"/>
          </a:p>
          <a:p>
            <a:pPr marL="174625" indent="-174625">
              <a:spcBef>
                <a:spcPct val="0"/>
              </a:spcBef>
              <a:defRPr/>
            </a:pPr>
            <a:r>
              <a:rPr lang="en-US" altLang="en-US" sz="2400" dirty="0" smtClean="0"/>
              <a:t>Once a slave returns result for a task, it is given another task from task queue, until queue empty</a:t>
            </a:r>
          </a:p>
          <a:p>
            <a:pPr marL="174625" indent="-174625">
              <a:spcBef>
                <a:spcPct val="0"/>
              </a:spcBef>
              <a:buFontTx/>
              <a:buNone/>
              <a:defRPr/>
            </a:pPr>
            <a:endParaRPr lang="en-US" altLang="en-US" sz="2400" dirty="0" smtClean="0"/>
          </a:p>
          <a:p>
            <a:pPr marL="174625" indent="-174625">
              <a:spcBef>
                <a:spcPct val="0"/>
              </a:spcBef>
              <a:defRPr/>
            </a:pPr>
            <a:r>
              <a:rPr lang="en-US" altLang="en-US" sz="2400" dirty="0" smtClean="0"/>
              <a:t>Creates load-balancing quality</a:t>
            </a:r>
            <a:endParaRPr lang="en-US" altLang="en-US" sz="2800" dirty="0" smtClean="0"/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2400" dirty="0" smtClean="0"/>
              <a:t> </a:t>
            </a:r>
          </a:p>
        </p:txBody>
      </p:sp>
      <p:sp>
        <p:nvSpPr>
          <p:cNvPr id="34" name="Rectangle 10"/>
          <p:cNvSpPr>
            <a:spLocks noChangeArrowheads="1"/>
          </p:cNvSpPr>
          <p:nvPr/>
        </p:nvSpPr>
        <p:spPr bwMode="auto">
          <a:xfrm>
            <a:off x="4648200" y="2964079"/>
            <a:ext cx="117724" cy="121523"/>
          </a:xfrm>
          <a:prstGeom prst="rect">
            <a:avLst/>
          </a:prstGeom>
          <a:solidFill>
            <a:srgbClr val="7030A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ea typeface="Times New Roman" pitchFamily="18" charset="0"/>
                <a:cs typeface="Arial" charset="0"/>
              </a:rPr>
              <a:t> </a:t>
            </a:r>
            <a:endParaRPr lang="en-US" altLang="en-US" sz="2000">
              <a:ea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86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-111827"/>
            <a:ext cx="9143999" cy="1143001"/>
          </a:xfrm>
        </p:spPr>
        <p:txBody>
          <a:bodyPr/>
          <a:lstStyle/>
          <a:p>
            <a:r>
              <a:rPr lang="en-US" altLang="en-US" sz="3600" b="1" dirty="0" err="1" smtClean="0">
                <a:ea typeface="ＭＳ Ｐゴシック" pitchFamily="34" charset="-128"/>
              </a:rPr>
              <a:t>Workpool</a:t>
            </a:r>
            <a:r>
              <a:rPr lang="en-US" altLang="en-US" sz="3600" b="1" dirty="0" smtClean="0">
                <a:ea typeface="ＭＳ Ｐゴシック" pitchFamily="34" charset="-128"/>
              </a:rPr>
              <a:t> Interface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45256" y="1946440"/>
            <a:ext cx="5257800" cy="4911560"/>
          </a:xfrm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z="2400" b="1" dirty="0" err="1">
                <a:solidFill>
                  <a:srgbClr val="0000FF"/>
                </a:solidFill>
                <a:ea typeface="ＭＳ Ｐゴシック" pitchFamily="34" charset="-128"/>
              </a:rPr>
              <a:t>i</a:t>
            </a:r>
            <a:r>
              <a:rPr lang="en-US" altLang="en-US" sz="2400" b="1" dirty="0" err="1" smtClean="0">
                <a:solidFill>
                  <a:srgbClr val="0000FF"/>
                </a:solidFill>
                <a:ea typeface="ＭＳ Ｐゴシック" pitchFamily="34" charset="-128"/>
              </a:rPr>
              <a:t>nit</a:t>
            </a:r>
            <a:r>
              <a:rPr lang="en-US" altLang="en-US" sz="2400" b="1" dirty="0" smtClean="0">
                <a:solidFill>
                  <a:srgbClr val="0000FF"/>
                </a:solidFill>
                <a:ea typeface="ＭＳ Ｐゴシック" pitchFamily="34" charset="-128"/>
              </a:rPr>
              <a:t>() </a:t>
            </a:r>
            <a:r>
              <a:rPr lang="en-US" altLang="en-US" sz="2400" dirty="0" smtClean="0">
                <a:ea typeface="ＭＳ Ｐゴシック" pitchFamily="34" charset="-128"/>
              </a:rPr>
              <a:t>initializes number of tasks, and size of tasks and results.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en-US" altLang="en-US" sz="2400" dirty="0" smtClean="0">
              <a:ea typeface="ＭＳ Ｐゴシック" pitchFamily="34" charset="-128"/>
            </a:endParaRPr>
          </a:p>
          <a:p>
            <a:pPr marL="0" indent="0">
              <a:spcBef>
                <a:spcPct val="0"/>
              </a:spcBef>
              <a:buFontTx/>
              <a:buNone/>
              <a:tabLst>
                <a:tab pos="463550" algn="l"/>
              </a:tabLst>
            </a:pPr>
            <a:r>
              <a:rPr lang="en-US" altLang="en-US" sz="2400" dirty="0" smtClean="0">
                <a:ea typeface="ＭＳ Ｐゴシック" pitchFamily="34" charset="-128"/>
              </a:rPr>
              <a:t>Three phases:</a:t>
            </a:r>
          </a:p>
          <a:p>
            <a:pPr marL="0" indent="0">
              <a:spcBef>
                <a:spcPct val="0"/>
              </a:spcBef>
              <a:buFontTx/>
              <a:buNone/>
              <a:tabLst>
                <a:tab pos="463550" algn="l"/>
              </a:tabLst>
            </a:pPr>
            <a:endParaRPr lang="en-US" altLang="en-US" sz="2400" dirty="0" smtClean="0">
              <a:ea typeface="ＭＳ Ｐゴシック" pitchFamily="34" charset="-128"/>
            </a:endParaRPr>
          </a:p>
          <a:p>
            <a:pPr marL="0" indent="0">
              <a:spcBef>
                <a:spcPct val="0"/>
              </a:spcBef>
              <a:buNone/>
              <a:tabLst>
                <a:tab pos="463550" algn="l"/>
              </a:tabLst>
            </a:pPr>
            <a:r>
              <a:rPr lang="en-US" altLang="en-US" sz="2400" dirty="0" smtClean="0">
                <a:ea typeface="ＭＳ Ｐゴシック" pitchFamily="34" charset="-128"/>
              </a:rPr>
              <a:t>1. Master sends data to slaves	(</a:t>
            </a:r>
            <a:r>
              <a:rPr lang="en-US" altLang="en-US" sz="2400" b="1" dirty="0" smtClean="0">
                <a:solidFill>
                  <a:srgbClr val="0000FF"/>
                </a:solidFill>
                <a:ea typeface="ＭＳ Ｐゴシック" pitchFamily="34" charset="-128"/>
              </a:rPr>
              <a:t>diffuse</a:t>
            </a:r>
            <a:r>
              <a:rPr lang="en-US" altLang="en-US" sz="2400" dirty="0" smtClean="0">
                <a:ea typeface="ＭＳ Ｐゴシック" pitchFamily="34" charset="-128"/>
              </a:rPr>
              <a:t>)</a:t>
            </a:r>
          </a:p>
          <a:p>
            <a:pPr marL="0" indent="0">
              <a:spcBef>
                <a:spcPct val="0"/>
              </a:spcBef>
              <a:buNone/>
              <a:tabLst>
                <a:tab pos="463550" algn="l"/>
              </a:tabLst>
            </a:pPr>
            <a:endParaRPr lang="en-US" altLang="en-US" sz="2400" dirty="0" smtClean="0">
              <a:ea typeface="ＭＳ Ｐゴシック" pitchFamily="34" charset="-128"/>
            </a:endParaRPr>
          </a:p>
          <a:p>
            <a:pPr marL="0" indent="0">
              <a:spcBef>
                <a:spcPct val="0"/>
              </a:spcBef>
              <a:buNone/>
              <a:tabLst>
                <a:tab pos="463550" algn="l"/>
              </a:tabLst>
            </a:pPr>
            <a:r>
              <a:rPr lang="en-US" altLang="en-US" sz="2400" dirty="0" smtClean="0">
                <a:ea typeface="ＭＳ Ｐゴシック" pitchFamily="34" charset="-128"/>
              </a:rPr>
              <a:t> 2. Slaves performs computations    	(</a:t>
            </a:r>
            <a:r>
              <a:rPr lang="en-US" altLang="en-US" sz="2400" b="1" dirty="0" smtClean="0">
                <a:solidFill>
                  <a:srgbClr val="0000FF"/>
                </a:solidFill>
                <a:ea typeface="ＭＳ Ｐゴシック" pitchFamily="34" charset="-128"/>
              </a:rPr>
              <a:t>compute</a:t>
            </a:r>
            <a:r>
              <a:rPr lang="en-US" altLang="en-US" sz="2400" dirty="0" smtClean="0">
                <a:ea typeface="ＭＳ Ｐゴシック" pitchFamily="34" charset="-128"/>
              </a:rPr>
              <a:t>)</a:t>
            </a:r>
          </a:p>
          <a:p>
            <a:pPr marL="0" indent="0">
              <a:spcBef>
                <a:spcPct val="0"/>
              </a:spcBef>
              <a:buNone/>
              <a:tabLst>
                <a:tab pos="463550" algn="l"/>
              </a:tabLst>
            </a:pPr>
            <a:endParaRPr lang="en-US" altLang="en-US" sz="2400" dirty="0" smtClean="0">
              <a:ea typeface="ＭＳ Ｐゴシック" pitchFamily="34" charset="-128"/>
            </a:endParaRPr>
          </a:p>
          <a:p>
            <a:pPr marL="0" indent="0">
              <a:spcBef>
                <a:spcPct val="0"/>
              </a:spcBef>
              <a:buNone/>
              <a:tabLst>
                <a:tab pos="463550" algn="l"/>
              </a:tabLst>
            </a:pPr>
            <a:r>
              <a:rPr lang="en-US" altLang="en-US" sz="2400" dirty="0" smtClean="0">
                <a:ea typeface="ＭＳ Ｐゴシック" pitchFamily="34" charset="-128"/>
              </a:rPr>
              <a:t> 3. Master gathers results for slaves</a:t>
            </a:r>
          </a:p>
          <a:p>
            <a:pPr marL="0" indent="0">
              <a:spcBef>
                <a:spcPct val="0"/>
              </a:spcBef>
              <a:buNone/>
              <a:tabLst>
                <a:tab pos="463550" algn="l"/>
              </a:tabLst>
            </a:pPr>
            <a:r>
              <a:rPr lang="en-US" altLang="en-US" sz="2400" dirty="0" smtClean="0">
                <a:ea typeface="ＭＳ Ｐゴシック" pitchFamily="34" charset="-128"/>
              </a:rPr>
              <a:t>	(</a:t>
            </a:r>
            <a:r>
              <a:rPr lang="en-US" altLang="en-US" sz="2400" b="1" dirty="0" smtClean="0">
                <a:solidFill>
                  <a:srgbClr val="0000FF"/>
                </a:solidFill>
                <a:ea typeface="ＭＳ Ｐゴシック" pitchFamily="34" charset="-128"/>
              </a:rPr>
              <a:t>gather</a:t>
            </a:r>
            <a:r>
              <a:rPr lang="en-US" altLang="en-US" sz="2400" dirty="0" smtClean="0">
                <a:ea typeface="ＭＳ Ｐゴシック" pitchFamily="34" charset="-128"/>
              </a:rPr>
              <a:t>)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400" dirty="0" smtClean="0">
              <a:ea typeface="ＭＳ Ｐゴシック" pitchFamily="34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6294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3029DC5-7592-4142-8512-C3DC60223129}" type="slidenum">
              <a:rPr lang="en-US" altLang="en-US" sz="10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000" dirty="0" smtClean="0"/>
          </a:p>
        </p:txBody>
      </p:sp>
      <p:grpSp>
        <p:nvGrpSpPr>
          <p:cNvPr id="15365" name="Group 39"/>
          <p:cNvGrpSpPr>
            <a:grpSpLocks/>
          </p:cNvGrpSpPr>
          <p:nvPr/>
        </p:nvGrpSpPr>
        <p:grpSpPr bwMode="auto">
          <a:xfrm>
            <a:off x="5868194" y="4620584"/>
            <a:ext cx="1447800" cy="727075"/>
            <a:chOff x="6806171" y="3232073"/>
            <a:chExt cx="1447800" cy="727075"/>
          </a:xfrm>
        </p:grpSpPr>
        <p:sp>
          <p:nvSpPr>
            <p:cNvPr id="15399" name="Oval 4"/>
            <p:cNvSpPr>
              <a:spLocks noChangeArrowheads="1"/>
            </p:cNvSpPr>
            <p:nvPr/>
          </p:nvSpPr>
          <p:spPr bwMode="auto">
            <a:xfrm>
              <a:off x="6806171" y="3232073"/>
              <a:ext cx="1447800" cy="72707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5400" name="TextBox 7"/>
            <p:cNvSpPr txBox="1">
              <a:spLocks noChangeArrowheads="1"/>
            </p:cNvSpPr>
            <p:nvPr/>
          </p:nvSpPr>
          <p:spPr bwMode="auto">
            <a:xfrm>
              <a:off x="7020483" y="3382885"/>
              <a:ext cx="1143000" cy="458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Diffuse</a:t>
              </a:r>
            </a:p>
          </p:txBody>
        </p:sp>
      </p:grpSp>
      <p:grpSp>
        <p:nvGrpSpPr>
          <p:cNvPr id="15366" name="Group 40"/>
          <p:cNvGrpSpPr>
            <a:grpSpLocks/>
          </p:cNvGrpSpPr>
          <p:nvPr/>
        </p:nvGrpSpPr>
        <p:grpSpPr bwMode="auto">
          <a:xfrm>
            <a:off x="6465094" y="3137859"/>
            <a:ext cx="1474787" cy="727075"/>
            <a:chOff x="6841096" y="4186160"/>
            <a:chExt cx="1474787" cy="727075"/>
          </a:xfrm>
        </p:grpSpPr>
        <p:sp>
          <p:nvSpPr>
            <p:cNvPr id="15397" name="Oval 10"/>
            <p:cNvSpPr>
              <a:spLocks noChangeArrowheads="1"/>
            </p:cNvSpPr>
            <p:nvPr/>
          </p:nvSpPr>
          <p:spPr bwMode="auto">
            <a:xfrm>
              <a:off x="6841096" y="4186160"/>
              <a:ext cx="1447800" cy="72707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5398" name="TextBox 11"/>
            <p:cNvSpPr txBox="1">
              <a:spLocks noChangeArrowheads="1"/>
            </p:cNvSpPr>
            <p:nvPr/>
          </p:nvSpPr>
          <p:spPr bwMode="auto">
            <a:xfrm>
              <a:off x="6868083" y="4298873"/>
              <a:ext cx="14478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Compute</a:t>
              </a:r>
            </a:p>
          </p:txBody>
        </p:sp>
      </p:grpSp>
      <p:grpSp>
        <p:nvGrpSpPr>
          <p:cNvPr id="15367" name="Group 41"/>
          <p:cNvGrpSpPr>
            <a:grpSpLocks/>
          </p:cNvGrpSpPr>
          <p:nvPr/>
        </p:nvGrpSpPr>
        <p:grpSpPr bwMode="auto">
          <a:xfrm>
            <a:off x="7538244" y="4566609"/>
            <a:ext cx="1447800" cy="727075"/>
            <a:chOff x="6909358" y="5095798"/>
            <a:chExt cx="1447800" cy="727075"/>
          </a:xfrm>
        </p:grpSpPr>
        <p:sp>
          <p:nvSpPr>
            <p:cNvPr id="15395" name="Oval 12"/>
            <p:cNvSpPr>
              <a:spLocks noChangeArrowheads="1"/>
            </p:cNvSpPr>
            <p:nvPr/>
          </p:nvSpPr>
          <p:spPr bwMode="auto">
            <a:xfrm>
              <a:off x="6909358" y="5095798"/>
              <a:ext cx="1447800" cy="72707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5396" name="TextBox 13"/>
            <p:cNvSpPr txBox="1">
              <a:spLocks noChangeArrowheads="1"/>
            </p:cNvSpPr>
            <p:nvPr/>
          </p:nvSpPr>
          <p:spPr bwMode="auto">
            <a:xfrm>
              <a:off x="7064933" y="5213273"/>
              <a:ext cx="117475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Gather</a:t>
              </a:r>
            </a:p>
          </p:txBody>
        </p:sp>
      </p:grpSp>
      <p:cxnSp>
        <p:nvCxnSpPr>
          <p:cNvPr id="15368" name="Straight Arrow Connector 15"/>
          <p:cNvCxnSpPr>
            <a:cxnSpLocks noChangeShapeType="1"/>
          </p:cNvCxnSpPr>
          <p:nvPr/>
        </p:nvCxnSpPr>
        <p:spPr bwMode="auto">
          <a:xfrm>
            <a:off x="7538244" y="3864934"/>
            <a:ext cx="598487" cy="701675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69" name="Straight Arrow Connector 21"/>
          <p:cNvCxnSpPr>
            <a:cxnSpLocks noChangeShapeType="1"/>
            <a:stCxn id="15399" idx="0"/>
          </p:cNvCxnSpPr>
          <p:nvPr/>
        </p:nvCxnSpPr>
        <p:spPr bwMode="auto">
          <a:xfrm flipV="1">
            <a:off x="6592094" y="3796671"/>
            <a:ext cx="382587" cy="823913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70" name="TextBox 14"/>
          <p:cNvSpPr txBox="1">
            <a:spLocks noChangeArrowheads="1"/>
          </p:cNvSpPr>
          <p:nvPr/>
        </p:nvSpPr>
        <p:spPr bwMode="auto">
          <a:xfrm>
            <a:off x="5403056" y="3147384"/>
            <a:ext cx="11096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Slaves</a:t>
            </a:r>
          </a:p>
        </p:txBody>
      </p:sp>
      <p:sp>
        <p:nvSpPr>
          <p:cNvPr id="15371" name="TextBox 15"/>
          <p:cNvSpPr txBox="1">
            <a:spLocks noChangeArrowheads="1"/>
          </p:cNvSpPr>
          <p:nvPr/>
        </p:nvSpPr>
        <p:spPr bwMode="auto">
          <a:xfrm>
            <a:off x="6911181" y="5277809"/>
            <a:ext cx="11255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Master</a:t>
            </a:r>
          </a:p>
        </p:txBody>
      </p:sp>
      <p:cxnSp>
        <p:nvCxnSpPr>
          <p:cNvPr id="15372" name="Straight Arrow Connector 15"/>
          <p:cNvCxnSpPr>
            <a:cxnSpLocks noChangeShapeType="1"/>
          </p:cNvCxnSpPr>
          <p:nvPr/>
        </p:nvCxnSpPr>
        <p:spPr bwMode="auto">
          <a:xfrm>
            <a:off x="5750719" y="6000121"/>
            <a:ext cx="0" cy="319088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73" name="TextBox 17"/>
          <p:cNvSpPr txBox="1">
            <a:spLocks noChangeArrowheads="1"/>
          </p:cNvSpPr>
          <p:nvPr/>
        </p:nvSpPr>
        <p:spPr bwMode="auto">
          <a:xfrm>
            <a:off x="5753894" y="5804859"/>
            <a:ext cx="24415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</a:rPr>
              <a:t>Message passing done by framework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6614" y="914400"/>
            <a:ext cx="87319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Programmer implements four routines, </a:t>
            </a:r>
            <a:r>
              <a:rPr lang="en-US" b="1" dirty="0" err="1" smtClean="0">
                <a:solidFill>
                  <a:srgbClr val="0000FF"/>
                </a:solidFill>
              </a:rPr>
              <a:t>init</a:t>
            </a:r>
            <a:r>
              <a:rPr lang="en-US" b="1" dirty="0" smtClean="0">
                <a:solidFill>
                  <a:srgbClr val="0000FF"/>
                </a:solidFill>
              </a:rPr>
              <a:t>()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diffuse()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compute()</a:t>
            </a:r>
            <a:r>
              <a:rPr lang="en-US" dirty="0" smtClean="0"/>
              <a:t>, and </a:t>
            </a:r>
            <a:r>
              <a:rPr lang="en-US" b="1" dirty="0" smtClean="0">
                <a:solidFill>
                  <a:srgbClr val="0000FF"/>
                </a:solidFill>
              </a:rPr>
              <a:t>gather()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94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sz="half" idx="1"/>
          </p:nvPr>
        </p:nvSpPr>
        <p:spPr>
          <a:xfrm>
            <a:off x="124928" y="129808"/>
            <a:ext cx="8991600" cy="6858000"/>
          </a:xfrm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  <a:tabLst>
                <a:tab pos="457200" algn="l"/>
                <a:tab pos="914400" algn="l"/>
              </a:tabLst>
            </a:pPr>
            <a:r>
              <a:rPr lang="en-US" altLang="en-US" sz="2000" b="1" dirty="0" smtClean="0">
                <a:solidFill>
                  <a:srgbClr val="FF0000"/>
                </a:solidFill>
                <a:ea typeface="ＭＳ Ｐゴシック" pitchFamily="34" charset="-128"/>
              </a:rPr>
              <a:t>void </a:t>
            </a:r>
            <a:r>
              <a:rPr lang="en-US" altLang="en-US" sz="2000" b="1" dirty="0" err="1" smtClean="0">
                <a:solidFill>
                  <a:srgbClr val="FF0000"/>
                </a:solidFill>
                <a:ea typeface="ＭＳ Ｐゴシック" pitchFamily="34" charset="-128"/>
              </a:rPr>
              <a:t>init</a:t>
            </a:r>
            <a:r>
              <a:rPr lang="en-US" altLang="en-US" sz="2000" b="1" dirty="0" smtClean="0">
                <a:solidFill>
                  <a:srgbClr val="FF0000"/>
                </a:solidFill>
                <a:ea typeface="ＭＳ Ｐゴシック" pitchFamily="34" charset="-128"/>
              </a:rPr>
              <a:t> (</a:t>
            </a:r>
            <a:r>
              <a:rPr lang="en-US" altLang="en-US" sz="2000" b="1" dirty="0" err="1" smtClean="0">
                <a:solidFill>
                  <a:srgbClr val="FF0000"/>
                </a:solidFill>
                <a:ea typeface="ＭＳ Ｐゴシック" pitchFamily="34" charset="-128"/>
              </a:rPr>
              <a:t>int</a:t>
            </a:r>
            <a:r>
              <a:rPr lang="en-US" altLang="en-US" sz="2000" b="1" dirty="0" smtClean="0">
                <a:solidFill>
                  <a:srgbClr val="FF0000"/>
                </a:solidFill>
                <a:ea typeface="ＭＳ Ｐゴシック" pitchFamily="34" charset="-128"/>
              </a:rPr>
              <a:t> *T, </a:t>
            </a:r>
            <a:r>
              <a:rPr lang="en-US" altLang="en-US" sz="2000" b="1" dirty="0" err="1" smtClean="0">
                <a:solidFill>
                  <a:srgbClr val="FF0000"/>
                </a:solidFill>
                <a:ea typeface="ＭＳ Ｐゴシック" pitchFamily="34" charset="-128"/>
              </a:rPr>
              <a:t>int</a:t>
            </a:r>
            <a:r>
              <a:rPr lang="en-US" altLang="en-US" sz="2000" b="1" dirty="0" smtClean="0">
                <a:solidFill>
                  <a:srgbClr val="FF0000"/>
                </a:solidFill>
                <a:ea typeface="ＭＳ Ｐゴシック" pitchFamily="34" charset="-128"/>
              </a:rPr>
              <a:t> *D, </a:t>
            </a:r>
            <a:r>
              <a:rPr lang="en-US" altLang="en-US" sz="2000" b="1" dirty="0" err="1" smtClean="0">
                <a:solidFill>
                  <a:srgbClr val="FF0000"/>
                </a:solidFill>
                <a:ea typeface="ＭＳ Ｐゴシック" pitchFamily="34" charset="-128"/>
              </a:rPr>
              <a:t>int</a:t>
            </a:r>
            <a:r>
              <a:rPr lang="en-US" altLang="en-US" sz="2000" b="1" dirty="0" smtClean="0">
                <a:solidFill>
                  <a:srgbClr val="FF0000"/>
                </a:solidFill>
                <a:ea typeface="ＭＳ Ｐゴシック" pitchFamily="34" charset="-128"/>
              </a:rPr>
              <a:t> *R) {</a:t>
            </a:r>
            <a:endParaRPr lang="en-US" altLang="en-US" sz="2000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marL="0" indent="0">
              <a:spcBef>
                <a:spcPct val="0"/>
              </a:spcBef>
              <a:buFontTx/>
              <a:buNone/>
              <a:tabLst>
                <a:tab pos="457200" algn="l"/>
                <a:tab pos="914400" algn="l"/>
              </a:tabLst>
            </a:pPr>
            <a:r>
              <a:rPr lang="en-US" altLang="en-US" sz="2000" b="1" dirty="0" smtClean="0">
                <a:solidFill>
                  <a:srgbClr val="FF0000"/>
                </a:solidFill>
                <a:ea typeface="ＭＳ Ｐゴシック" pitchFamily="34" charset="-128"/>
              </a:rPr>
              <a:t>	...</a:t>
            </a:r>
            <a:endParaRPr lang="en-US" altLang="en-US" sz="2000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marL="0" indent="0">
              <a:spcBef>
                <a:spcPct val="0"/>
              </a:spcBef>
              <a:buFontTx/>
              <a:buNone/>
              <a:tabLst>
                <a:tab pos="457200" algn="l"/>
                <a:tab pos="914400" algn="l"/>
              </a:tabLst>
            </a:pPr>
            <a:r>
              <a:rPr lang="en-US" altLang="en-US" sz="2000" b="1" dirty="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  <a:endParaRPr lang="en-US" altLang="en-US" sz="2000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marL="0" indent="0">
              <a:spcBef>
                <a:spcPct val="0"/>
              </a:spcBef>
              <a:buFontTx/>
              <a:buNone/>
              <a:tabLst>
                <a:tab pos="457200" algn="l"/>
                <a:tab pos="914400" algn="l"/>
              </a:tabLst>
            </a:pPr>
            <a:r>
              <a:rPr lang="en-US" altLang="en-US" sz="2000" b="1" dirty="0" smtClean="0">
                <a:solidFill>
                  <a:srgbClr val="FF0000"/>
                </a:solidFill>
                <a:ea typeface="ＭＳ Ｐゴシック" pitchFamily="34" charset="-128"/>
              </a:rPr>
              <a:t>void diffuse (</a:t>
            </a:r>
            <a:r>
              <a:rPr lang="en-US" altLang="en-US" sz="2000" b="1" dirty="0" err="1" smtClean="0">
                <a:solidFill>
                  <a:srgbClr val="FF0000"/>
                </a:solidFill>
                <a:ea typeface="ＭＳ Ｐゴシック" pitchFamily="34" charset="-128"/>
              </a:rPr>
              <a:t>int</a:t>
            </a:r>
            <a:r>
              <a:rPr lang="en-US" altLang="en-US" sz="2000" b="1" dirty="0" smtClean="0">
                <a:solidFill>
                  <a:srgbClr val="FF0000"/>
                </a:solidFill>
                <a:ea typeface="ＭＳ Ｐゴシック" pitchFamily="34" charset="-128"/>
              </a:rPr>
              <a:t> *</a:t>
            </a:r>
            <a:r>
              <a:rPr lang="en-US" altLang="en-US" sz="2000" b="1" dirty="0" err="1" smtClean="0">
                <a:solidFill>
                  <a:srgbClr val="FF0000"/>
                </a:solidFill>
                <a:ea typeface="ＭＳ Ｐゴシック" pitchFamily="34" charset="-128"/>
              </a:rPr>
              <a:t>taskID,double</a:t>
            </a:r>
            <a:r>
              <a:rPr lang="en-US" altLang="en-US" sz="2000" b="1" dirty="0" smtClean="0">
                <a:solidFill>
                  <a:srgbClr val="FF0000"/>
                </a:solidFill>
                <a:ea typeface="ＭＳ Ｐゴシック" pitchFamily="34" charset="-128"/>
              </a:rPr>
              <a:t> output[D]) {</a:t>
            </a:r>
            <a:endParaRPr lang="en-US" altLang="en-US" sz="2000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marL="0" indent="0">
              <a:spcBef>
                <a:spcPct val="0"/>
              </a:spcBef>
              <a:buFontTx/>
              <a:buNone/>
              <a:tabLst>
                <a:tab pos="457200" algn="l"/>
                <a:tab pos="914400" algn="l"/>
              </a:tabLst>
            </a:pPr>
            <a:r>
              <a:rPr lang="en-US" altLang="en-US" sz="2000" b="1" dirty="0" smtClean="0">
                <a:solidFill>
                  <a:srgbClr val="FF0000"/>
                </a:solidFill>
                <a:ea typeface="ＭＳ Ｐゴシック" pitchFamily="34" charset="-128"/>
              </a:rPr>
              <a:t>	...</a:t>
            </a:r>
            <a:endParaRPr lang="en-US" altLang="en-US" sz="2000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marL="0" indent="0">
              <a:spcBef>
                <a:spcPct val="0"/>
              </a:spcBef>
              <a:buFontTx/>
              <a:buNone/>
              <a:tabLst>
                <a:tab pos="457200" algn="l"/>
                <a:tab pos="914400" algn="l"/>
              </a:tabLst>
            </a:pPr>
            <a:r>
              <a:rPr lang="en-US" altLang="en-US" sz="2000" b="1" dirty="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  <a:endParaRPr lang="en-US" altLang="en-US" sz="2000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marL="0" indent="0">
              <a:spcBef>
                <a:spcPct val="0"/>
              </a:spcBef>
              <a:buFontTx/>
              <a:buNone/>
              <a:tabLst>
                <a:tab pos="457200" algn="l"/>
                <a:tab pos="914400" algn="l"/>
              </a:tabLst>
            </a:pPr>
            <a:r>
              <a:rPr lang="en-US" altLang="en-US" sz="2000" b="1" dirty="0" smtClean="0">
                <a:solidFill>
                  <a:srgbClr val="FF0000"/>
                </a:solidFill>
                <a:ea typeface="ＭＳ Ｐゴシック" pitchFamily="34" charset="-128"/>
              </a:rPr>
              <a:t>void compute( </a:t>
            </a:r>
            <a:r>
              <a:rPr lang="en-US" altLang="en-US" sz="2000" b="1" dirty="0" err="1" smtClean="0">
                <a:solidFill>
                  <a:srgbClr val="FF0000"/>
                </a:solidFill>
                <a:ea typeface="ＭＳ Ｐゴシック" pitchFamily="34" charset="-128"/>
              </a:rPr>
              <a:t>int</a:t>
            </a:r>
            <a:r>
              <a:rPr lang="en-US" altLang="en-US" sz="2000" b="1" dirty="0" smtClean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en-US" altLang="en-US" sz="2000" b="1" dirty="0" err="1" smtClean="0">
                <a:solidFill>
                  <a:srgbClr val="FF0000"/>
                </a:solidFill>
                <a:ea typeface="ＭＳ Ｐゴシック" pitchFamily="34" charset="-128"/>
              </a:rPr>
              <a:t>taskID</a:t>
            </a:r>
            <a:r>
              <a:rPr lang="en-US" altLang="en-US" sz="2000" b="1" dirty="0" smtClean="0">
                <a:solidFill>
                  <a:srgbClr val="FF0000"/>
                </a:solidFill>
                <a:ea typeface="ＭＳ Ｐゴシック" pitchFamily="34" charset="-128"/>
              </a:rPr>
              <a:t>, double input[D], double output[R]) {</a:t>
            </a:r>
            <a:endParaRPr lang="en-US" altLang="en-US" sz="2000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marL="0" indent="0">
              <a:spcBef>
                <a:spcPct val="0"/>
              </a:spcBef>
              <a:buFontTx/>
              <a:buNone/>
              <a:tabLst>
                <a:tab pos="457200" algn="l"/>
                <a:tab pos="914400" algn="l"/>
              </a:tabLst>
            </a:pPr>
            <a:r>
              <a:rPr lang="en-US" altLang="en-US" sz="2000" b="1" dirty="0" smtClean="0">
                <a:solidFill>
                  <a:srgbClr val="FF0000"/>
                </a:solidFill>
                <a:ea typeface="ＭＳ Ｐゴシック" pitchFamily="34" charset="-128"/>
              </a:rPr>
              <a:t>			...</a:t>
            </a:r>
            <a:endParaRPr lang="en-US" altLang="en-US" sz="2000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marL="0" indent="0">
              <a:spcBef>
                <a:spcPct val="0"/>
              </a:spcBef>
              <a:buFontTx/>
              <a:buNone/>
              <a:tabLst>
                <a:tab pos="457200" algn="l"/>
                <a:tab pos="914400" algn="l"/>
              </a:tabLst>
            </a:pPr>
            <a:r>
              <a:rPr lang="en-US" altLang="en-US" sz="2000" b="1" dirty="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  <a:endParaRPr lang="en-US" altLang="en-US" sz="2000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marL="0" indent="0">
              <a:spcBef>
                <a:spcPct val="0"/>
              </a:spcBef>
              <a:buFontTx/>
              <a:buNone/>
              <a:tabLst>
                <a:tab pos="457200" algn="l"/>
                <a:tab pos="914400" algn="l"/>
              </a:tabLst>
            </a:pPr>
            <a:r>
              <a:rPr lang="en-US" altLang="en-US" sz="2000" b="1" dirty="0" smtClean="0">
                <a:solidFill>
                  <a:srgbClr val="FF0000"/>
                </a:solidFill>
                <a:ea typeface="ＭＳ Ｐゴシック" pitchFamily="34" charset="-128"/>
              </a:rPr>
              <a:t>void gather (</a:t>
            </a:r>
            <a:r>
              <a:rPr lang="en-US" altLang="en-US" sz="2000" b="1" dirty="0" err="1" smtClean="0">
                <a:solidFill>
                  <a:srgbClr val="FF0000"/>
                </a:solidFill>
                <a:ea typeface="ＭＳ Ｐゴシック" pitchFamily="34" charset="-128"/>
              </a:rPr>
              <a:t>int</a:t>
            </a:r>
            <a:r>
              <a:rPr lang="en-US" altLang="en-US" sz="2000" b="1" dirty="0" smtClean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en-US" altLang="en-US" sz="2000" b="1" dirty="0" err="1" smtClean="0">
                <a:solidFill>
                  <a:srgbClr val="FF0000"/>
                </a:solidFill>
                <a:ea typeface="ＭＳ Ｐゴシック" pitchFamily="34" charset="-128"/>
              </a:rPr>
              <a:t>taskID</a:t>
            </a:r>
            <a:r>
              <a:rPr lang="en-US" altLang="en-US" sz="2000" b="1" dirty="0" smtClean="0">
                <a:solidFill>
                  <a:srgbClr val="FF0000"/>
                </a:solidFill>
                <a:ea typeface="ＭＳ Ｐゴシック" pitchFamily="34" charset="-128"/>
              </a:rPr>
              <a:t>, double input[R]) {</a:t>
            </a:r>
            <a:endParaRPr lang="en-US" altLang="en-US" sz="2000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marL="0" indent="0">
              <a:spcBef>
                <a:spcPct val="0"/>
              </a:spcBef>
              <a:buFontTx/>
              <a:buNone/>
              <a:tabLst>
                <a:tab pos="457200" algn="l"/>
                <a:tab pos="914400" algn="l"/>
              </a:tabLst>
            </a:pPr>
            <a:r>
              <a:rPr lang="en-US" altLang="en-US" sz="2000" b="1" dirty="0" smtClean="0">
                <a:solidFill>
                  <a:srgbClr val="FF0000"/>
                </a:solidFill>
                <a:ea typeface="ＭＳ Ｐゴシック" pitchFamily="34" charset="-128"/>
              </a:rPr>
              <a:t>			...</a:t>
            </a:r>
            <a:endParaRPr lang="en-US" altLang="en-US" sz="2000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marL="0" indent="0">
              <a:spcBef>
                <a:spcPct val="0"/>
              </a:spcBef>
              <a:buFontTx/>
              <a:buNone/>
              <a:tabLst>
                <a:tab pos="457200" algn="l"/>
                <a:tab pos="914400" algn="l"/>
              </a:tabLst>
            </a:pPr>
            <a:r>
              <a:rPr lang="en-US" altLang="en-US" sz="2000" b="1" dirty="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  <a:p>
            <a:pPr>
              <a:spcBef>
                <a:spcPct val="0"/>
              </a:spcBef>
              <a:buFontTx/>
              <a:buNone/>
              <a:tabLst>
                <a:tab pos="457200" algn="l"/>
                <a:tab pos="914400" algn="l"/>
              </a:tabLst>
            </a:pPr>
            <a:r>
              <a:rPr lang="en-US" altLang="en-US" sz="2000" b="1" dirty="0" err="1">
                <a:solidFill>
                  <a:srgbClr val="0000FF"/>
                </a:solidFill>
              </a:rPr>
              <a:t>int</a:t>
            </a:r>
            <a:r>
              <a:rPr lang="en-US" altLang="en-US" sz="2000" b="1" dirty="0">
                <a:solidFill>
                  <a:srgbClr val="0000FF"/>
                </a:solidFill>
              </a:rPr>
              <a:t> main(</a:t>
            </a:r>
            <a:r>
              <a:rPr lang="en-US" altLang="en-US" sz="2000" b="1" dirty="0" err="1">
                <a:solidFill>
                  <a:srgbClr val="0000FF"/>
                </a:solidFill>
              </a:rPr>
              <a:t>int</a:t>
            </a:r>
            <a:r>
              <a:rPr lang="en-US" altLang="en-US" sz="2000" b="1" dirty="0">
                <a:solidFill>
                  <a:srgbClr val="0000FF"/>
                </a:solidFill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</a:rPr>
              <a:t>argc</a:t>
            </a:r>
            <a:r>
              <a:rPr lang="en-US" altLang="en-US" sz="2000" b="1" dirty="0">
                <a:solidFill>
                  <a:srgbClr val="0000FF"/>
                </a:solidFill>
              </a:rPr>
              <a:t>, char *</a:t>
            </a:r>
            <a:r>
              <a:rPr lang="en-US" altLang="en-US" sz="2000" b="1" dirty="0" err="1">
                <a:solidFill>
                  <a:srgbClr val="0000FF"/>
                </a:solidFill>
              </a:rPr>
              <a:t>argv</a:t>
            </a:r>
            <a:r>
              <a:rPr lang="en-US" altLang="en-US" sz="2000" b="1" dirty="0">
                <a:solidFill>
                  <a:srgbClr val="0000FF"/>
                </a:solidFill>
              </a:rPr>
              <a:t>[]) {</a:t>
            </a:r>
            <a:endParaRPr lang="en-US" altLang="en-US" sz="2000" dirty="0">
              <a:solidFill>
                <a:srgbClr val="0000FF"/>
              </a:solidFill>
            </a:endParaRPr>
          </a:p>
          <a:p>
            <a:pPr>
              <a:spcBef>
                <a:spcPct val="0"/>
              </a:spcBef>
              <a:buFontTx/>
              <a:buNone/>
              <a:tabLst>
                <a:tab pos="457200" algn="l"/>
                <a:tab pos="914400" algn="l"/>
              </a:tabLst>
            </a:pPr>
            <a:r>
              <a:rPr lang="en-US" altLang="en-US" sz="2000" b="1" dirty="0">
                <a:solidFill>
                  <a:srgbClr val="0000FF"/>
                </a:solidFill>
              </a:rPr>
              <a:t>	</a:t>
            </a:r>
            <a:r>
              <a:rPr lang="en-US" altLang="en-US" sz="2000" b="1" dirty="0" err="1">
                <a:solidFill>
                  <a:srgbClr val="0000FF"/>
                </a:solidFill>
              </a:rPr>
              <a:t>int</a:t>
            </a:r>
            <a:r>
              <a:rPr lang="en-US" altLang="en-US" sz="2000" b="1" dirty="0">
                <a:solidFill>
                  <a:srgbClr val="0000FF"/>
                </a:solidFill>
              </a:rPr>
              <a:t> P</a:t>
            </a:r>
            <a:r>
              <a:rPr lang="en-US" altLang="en-US" sz="2000" b="1" dirty="0" smtClean="0">
                <a:solidFill>
                  <a:srgbClr val="0000FF"/>
                </a:solidFill>
              </a:rPr>
              <a:t>; …</a:t>
            </a:r>
            <a:r>
              <a:rPr lang="en-US" altLang="en-US" sz="2000" b="1" dirty="0">
                <a:solidFill>
                  <a:srgbClr val="0000FF"/>
                </a:solidFill>
              </a:rPr>
              <a:t>		</a:t>
            </a:r>
            <a:endParaRPr lang="en-US" altLang="en-US" sz="2000" dirty="0">
              <a:solidFill>
                <a:srgbClr val="0000FF"/>
              </a:solidFill>
            </a:endParaRPr>
          </a:p>
          <a:p>
            <a:pPr>
              <a:spcBef>
                <a:spcPct val="0"/>
              </a:spcBef>
              <a:buFontTx/>
              <a:buNone/>
              <a:tabLst>
                <a:tab pos="457200" algn="l"/>
                <a:tab pos="914400" algn="l"/>
              </a:tabLst>
            </a:pPr>
            <a:r>
              <a:rPr lang="en-US" altLang="en-US" sz="2000" b="1" dirty="0">
                <a:solidFill>
                  <a:srgbClr val="0000FF"/>
                </a:solidFill>
              </a:rPr>
              <a:t>	</a:t>
            </a:r>
            <a:r>
              <a:rPr lang="en-US" altLang="en-US" sz="2000" b="1" dirty="0" err="1">
                <a:solidFill>
                  <a:srgbClr val="0000FF"/>
                </a:solidFill>
              </a:rPr>
              <a:t>SZ_Init</a:t>
            </a:r>
            <a:r>
              <a:rPr lang="en-US" altLang="en-US" sz="2000" b="1" dirty="0">
                <a:solidFill>
                  <a:srgbClr val="0000FF"/>
                </a:solidFill>
              </a:rPr>
              <a:t>(P</a:t>
            </a:r>
            <a:r>
              <a:rPr lang="en-US" altLang="en-US" sz="2000" b="1" dirty="0" smtClean="0">
                <a:solidFill>
                  <a:srgbClr val="0000FF"/>
                </a:solidFill>
              </a:rPr>
              <a:t>); ...</a:t>
            </a:r>
            <a:r>
              <a:rPr lang="en-US" altLang="en-US" sz="2000" b="1" dirty="0">
                <a:solidFill>
                  <a:srgbClr val="0000FF"/>
                </a:solidFill>
              </a:rPr>
              <a:t>	</a:t>
            </a:r>
            <a:endParaRPr lang="en-US" altLang="en-US" sz="2000" dirty="0">
              <a:solidFill>
                <a:srgbClr val="0000FF"/>
              </a:solidFill>
            </a:endParaRPr>
          </a:p>
          <a:p>
            <a:pPr>
              <a:spcBef>
                <a:spcPct val="0"/>
              </a:spcBef>
              <a:buFontTx/>
              <a:buNone/>
              <a:tabLst>
                <a:tab pos="457200" algn="l"/>
                <a:tab pos="914400" algn="l"/>
              </a:tabLst>
            </a:pPr>
            <a:r>
              <a:rPr lang="en-US" altLang="en-US" sz="2000" b="1" dirty="0">
                <a:solidFill>
                  <a:srgbClr val="0000FF"/>
                </a:solidFill>
              </a:rPr>
              <a:t>	</a:t>
            </a:r>
            <a:r>
              <a:rPr lang="en-US" altLang="en-US" sz="2000" b="1" dirty="0" err="1">
                <a:solidFill>
                  <a:srgbClr val="0000FF"/>
                </a:solidFill>
              </a:rPr>
              <a:t>SZ_Parallel_begin</a:t>
            </a:r>
            <a:endParaRPr lang="en-US" altLang="en-US" sz="2000" dirty="0">
              <a:solidFill>
                <a:srgbClr val="0000FF"/>
              </a:solidFill>
            </a:endParaRPr>
          </a:p>
          <a:p>
            <a:pPr>
              <a:spcBef>
                <a:spcPct val="0"/>
              </a:spcBef>
              <a:buFontTx/>
              <a:buNone/>
              <a:tabLst>
                <a:tab pos="457200" algn="l"/>
                <a:tab pos="914400" algn="l"/>
              </a:tabLst>
            </a:pPr>
            <a:r>
              <a:rPr lang="en-US" altLang="en-US" sz="2000" b="1" dirty="0">
                <a:solidFill>
                  <a:srgbClr val="0000FF"/>
                </a:solidFill>
              </a:rPr>
              <a:t>		</a:t>
            </a:r>
            <a:r>
              <a:rPr lang="en-US" altLang="en-US" sz="2000" b="1" dirty="0" smtClean="0">
                <a:solidFill>
                  <a:srgbClr val="0000FF"/>
                </a:solidFill>
              </a:rPr>
              <a:t>	</a:t>
            </a:r>
            <a:r>
              <a:rPr lang="en-US" altLang="en-US" sz="2000" b="1" dirty="0" err="1" smtClean="0">
                <a:solidFill>
                  <a:srgbClr val="FF0000"/>
                </a:solidFill>
              </a:rPr>
              <a:t>SZ_Workpool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(</a:t>
            </a:r>
            <a:r>
              <a:rPr lang="en-US" altLang="en-US" sz="2000" b="1" dirty="0" err="1" smtClean="0">
                <a:solidFill>
                  <a:srgbClr val="FF0000"/>
                </a:solidFill>
              </a:rPr>
              <a:t>init</a:t>
            </a:r>
            <a:r>
              <a:rPr lang="en-US" altLang="en-US" sz="2000" b="1" dirty="0">
                <a:solidFill>
                  <a:srgbClr val="FF0000"/>
                </a:solidFill>
              </a:rPr>
              <a:t>, diffuse, compute, gather);</a:t>
            </a:r>
            <a:endParaRPr lang="en-US" altLang="en-US" sz="20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  <a:tabLst>
                <a:tab pos="457200" algn="l"/>
                <a:tab pos="914400" algn="l"/>
              </a:tabLst>
            </a:pPr>
            <a:r>
              <a:rPr lang="en-US" altLang="en-US" sz="2000" b="1" dirty="0">
                <a:solidFill>
                  <a:srgbClr val="0000FF"/>
                </a:solidFill>
              </a:rPr>
              <a:t>	</a:t>
            </a:r>
            <a:r>
              <a:rPr lang="en-US" altLang="en-US" sz="2000" b="1" dirty="0" err="1">
                <a:solidFill>
                  <a:srgbClr val="0000FF"/>
                </a:solidFill>
              </a:rPr>
              <a:t>SZ_Parallel_end</a:t>
            </a:r>
            <a:r>
              <a:rPr lang="en-US" altLang="en-US" sz="2000" b="1" dirty="0">
                <a:solidFill>
                  <a:srgbClr val="0000FF"/>
                </a:solidFill>
              </a:rPr>
              <a:t>;</a:t>
            </a:r>
          </a:p>
          <a:p>
            <a:pPr>
              <a:spcBef>
                <a:spcPct val="0"/>
              </a:spcBef>
              <a:buFontTx/>
              <a:buNone/>
              <a:tabLst>
                <a:tab pos="457200" algn="l"/>
                <a:tab pos="914400" algn="l"/>
              </a:tabLst>
            </a:pPr>
            <a:r>
              <a:rPr lang="en-US" altLang="en-US" sz="2000" b="1" dirty="0" smtClean="0">
                <a:solidFill>
                  <a:srgbClr val="0000FF"/>
                </a:solidFill>
              </a:rPr>
              <a:t>		... 			// final results</a:t>
            </a:r>
          </a:p>
          <a:p>
            <a:pPr>
              <a:spcBef>
                <a:spcPct val="0"/>
              </a:spcBef>
              <a:buFontTx/>
              <a:buNone/>
              <a:tabLst>
                <a:tab pos="457200" algn="l"/>
                <a:tab pos="914400" algn="l"/>
              </a:tabLst>
            </a:pPr>
            <a:r>
              <a:rPr lang="en-US" altLang="en-US" sz="2000" b="1" dirty="0" smtClean="0">
                <a:solidFill>
                  <a:srgbClr val="0000FF"/>
                </a:solidFill>
              </a:rPr>
              <a:t>	</a:t>
            </a:r>
            <a:r>
              <a:rPr lang="en-US" altLang="en-US" sz="2000" b="1" dirty="0" err="1" smtClean="0">
                <a:solidFill>
                  <a:srgbClr val="0000FF"/>
                </a:solidFill>
              </a:rPr>
              <a:t>SZ_Finalize</a:t>
            </a:r>
            <a:r>
              <a:rPr lang="en-US" altLang="en-US" sz="2000" b="1" dirty="0" smtClean="0">
                <a:solidFill>
                  <a:srgbClr val="0000FF"/>
                </a:solidFill>
              </a:rPr>
              <a:t>(); </a:t>
            </a:r>
            <a:endParaRPr lang="en-US" altLang="en-US" sz="2000" dirty="0" smtClean="0">
              <a:solidFill>
                <a:srgbClr val="0000FF"/>
              </a:solidFill>
            </a:endParaRPr>
          </a:p>
          <a:p>
            <a:pPr>
              <a:spcBef>
                <a:spcPct val="0"/>
              </a:spcBef>
              <a:buFontTx/>
              <a:buNone/>
              <a:tabLst>
                <a:tab pos="457200" algn="l"/>
                <a:tab pos="914400" algn="l"/>
              </a:tabLst>
            </a:pPr>
            <a:r>
              <a:rPr lang="en-US" altLang="en-US" sz="2000" b="1" dirty="0">
                <a:solidFill>
                  <a:srgbClr val="0000FF"/>
                </a:solidFill>
              </a:rPr>
              <a:t>	return 0;</a:t>
            </a:r>
            <a:endParaRPr lang="en-US" altLang="en-US" sz="2000" dirty="0">
              <a:solidFill>
                <a:srgbClr val="0000FF"/>
              </a:solidFill>
            </a:endParaRPr>
          </a:p>
          <a:p>
            <a:pPr>
              <a:spcBef>
                <a:spcPct val="0"/>
              </a:spcBef>
              <a:buFontTx/>
              <a:buNone/>
              <a:tabLst>
                <a:tab pos="457200" algn="l"/>
                <a:tab pos="914400" algn="l"/>
              </a:tabLst>
            </a:pPr>
            <a:r>
              <a:rPr lang="en-US" altLang="en-US" sz="2000" b="1" dirty="0" smtClean="0">
                <a:solidFill>
                  <a:srgbClr val="0000FF"/>
                </a:solidFill>
              </a:rPr>
              <a:t>}</a:t>
            </a:r>
            <a:endParaRPr lang="en-US" altLang="en-US" sz="1900" dirty="0">
              <a:solidFill>
                <a:srgbClr val="0000FF"/>
              </a:solidFill>
            </a:endParaRP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6294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9F88C72-4A0D-4647-85EE-53E0CF83AFDE}" type="slidenum">
              <a:rPr lang="en-US" altLang="en-US" sz="10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000" dirty="0" smtClean="0"/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>
            <a:off x="4343400" y="1357278"/>
            <a:ext cx="228600" cy="609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H="1">
            <a:off x="4572000" y="2271678"/>
            <a:ext cx="1600200" cy="609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2667000" y="902310"/>
            <a:ext cx="0" cy="26309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815152" y="533400"/>
            <a:ext cx="3018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</a:rPr>
              <a:t>Provided by framework</a:t>
            </a:r>
            <a:endParaRPr lang="en-US" sz="2000" b="1" dirty="0">
              <a:solidFill>
                <a:srgbClr val="7030A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53000" y="-11875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 algn="ctr">
              <a:buFontTx/>
              <a:buNone/>
              <a:defRPr/>
            </a:pPr>
            <a:r>
              <a:rPr lang="en-US" sz="3200" b="1" dirty="0" err="1"/>
              <a:t>Workpool</a:t>
            </a:r>
            <a:r>
              <a:rPr lang="en-US" sz="3200" b="1" dirty="0"/>
              <a:t> </a:t>
            </a:r>
            <a:r>
              <a:rPr lang="en-US" sz="3200" b="1" dirty="0" smtClean="0"/>
              <a:t>Version 1 Program Structure</a:t>
            </a:r>
            <a:endParaRPr lang="en-US" sz="3200" b="1" dirty="0"/>
          </a:p>
        </p:txBody>
      </p:sp>
      <p:sp>
        <p:nvSpPr>
          <p:cNvPr id="4" name="Rectangle 3"/>
          <p:cNvSpPr/>
          <p:nvPr/>
        </p:nvSpPr>
        <p:spPr>
          <a:xfrm>
            <a:off x="7391400" y="2743200"/>
            <a:ext cx="191452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Tx/>
              <a:buNone/>
              <a:defRPr/>
            </a:pPr>
            <a:r>
              <a:rPr lang="en-US" sz="2000" dirty="0" smtClean="0"/>
              <a:t>In version 1, tasks and results limited </a:t>
            </a:r>
            <a:r>
              <a:rPr lang="en-US" sz="2000" dirty="0"/>
              <a:t>to 1-D arrays of doubles.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57700" y="1462023"/>
            <a:ext cx="18790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</a:rPr>
              <a:t>B</a:t>
            </a:r>
            <a:r>
              <a:rPr lang="en-US" sz="2000" b="1" dirty="0" smtClean="0">
                <a:solidFill>
                  <a:srgbClr val="7030A0"/>
                </a:solidFill>
              </a:rPr>
              <a:t>y framework</a:t>
            </a:r>
            <a:endParaRPr lang="en-US" sz="2000" b="1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32679" y="2543145"/>
            <a:ext cx="18790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</a:rPr>
              <a:t>B</a:t>
            </a:r>
            <a:r>
              <a:rPr lang="en-US" sz="2000" b="1" dirty="0" smtClean="0">
                <a:solidFill>
                  <a:srgbClr val="7030A0"/>
                </a:solidFill>
              </a:rPr>
              <a:t>y framework</a:t>
            </a:r>
            <a:endParaRPr lang="en-US" sz="2000" b="1" dirty="0">
              <a:solidFill>
                <a:srgbClr val="7030A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13156" y="6150114"/>
            <a:ext cx="47243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2000" dirty="0" smtClean="0"/>
              <a:t>Function parameters can </a:t>
            </a:r>
            <a:r>
              <a:rPr lang="en-US" sz="2000" dirty="0"/>
              <a:t>be re-named to accommodate </a:t>
            </a:r>
            <a:r>
              <a:rPr lang="en-US" sz="2000" dirty="0" smtClean="0"/>
              <a:t>multiple </a:t>
            </a:r>
            <a:r>
              <a:rPr lang="en-US" sz="2000" dirty="0" err="1" smtClean="0"/>
              <a:t>workpools</a:t>
            </a:r>
            <a:r>
              <a:rPr lang="en-US" sz="2000" dirty="0" smtClean="0"/>
              <a:t>.</a:t>
            </a:r>
            <a:endParaRPr lang="en-US" sz="2800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 flipV="1">
            <a:off x="5391487" y="5591950"/>
            <a:ext cx="381000" cy="55816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72792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 Drive:Word processing:Microsoft Office 98:Templates:Blank Presentation</Template>
  <TotalTime>6138</TotalTime>
  <Words>1301</Words>
  <Application>Microsoft Office PowerPoint</Application>
  <PresentationFormat>On-screen Show (4:3)</PresentationFormat>
  <Paragraphs>484</Paragraphs>
  <Slides>23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Higher Level Patterns - Workpool Pattern</vt:lpstr>
      <vt:lpstr>Workpool Interface</vt:lpstr>
      <vt:lpstr>PowerPoint Presentation</vt:lpstr>
      <vt:lpstr>Workpool Version 2</vt:lpstr>
      <vt:lpstr>PowerPoint Presentation</vt:lpstr>
      <vt:lpstr>Workpool Version 3 “Dynamic Workpool”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UNC Charlotte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Barry Wilkinson</dc:creator>
  <cp:lastModifiedBy>test</cp:lastModifiedBy>
  <cp:revision>734</cp:revision>
  <cp:lastPrinted>2016-05-12T18:55:30Z</cp:lastPrinted>
  <dcterms:created xsi:type="dcterms:W3CDTF">2004-05-23T16:23:36Z</dcterms:created>
  <dcterms:modified xsi:type="dcterms:W3CDTF">2016-06-08T15:40:48Z</dcterms:modified>
</cp:coreProperties>
</file>