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6" r:id="rId2"/>
    <p:sldId id="357" r:id="rId3"/>
    <p:sldId id="375" r:id="rId4"/>
    <p:sldId id="376" r:id="rId5"/>
    <p:sldId id="377" r:id="rId6"/>
    <p:sldId id="378" r:id="rId7"/>
    <p:sldId id="379" r:id="rId8"/>
    <p:sldId id="380" r:id="rId9"/>
    <p:sldId id="382" r:id="rId10"/>
    <p:sldId id="383" r:id="rId11"/>
    <p:sldId id="390" r:id="rId12"/>
    <p:sldId id="386" r:id="rId13"/>
    <p:sldId id="387" r:id="rId14"/>
    <p:sldId id="388" r:id="rId15"/>
    <p:sldId id="389" r:id="rId16"/>
    <p:sldId id="36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B0F0"/>
    <a:srgbClr val="00CC99"/>
    <a:srgbClr val="FFFFFF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138" autoAdjust="0"/>
    <p:restoredTop sz="97290" autoAdjust="0"/>
  </p:normalViewPr>
  <p:slideViewPr>
    <p:cSldViewPr>
      <p:cViewPr>
        <p:scale>
          <a:sx n="80" d="100"/>
          <a:sy n="80" d="100"/>
        </p:scale>
        <p:origin x="-41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93CC820-ADF3-4D14-97B4-D80E9EFAF3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0250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2C32A4E-A73B-40A0-8524-36B30894A09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880081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PP-1.</a:t>
            </a:r>
            <a:fld id="{5336678B-29FD-47AB-98DF-1C55CAF99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772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7E07AEA0-A87C-4179-B5BD-7459C3CFEC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6026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7840E4E1-B5FB-4246-A70C-77003A6657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0417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B650-34DA-442F-AC1C-06DDD62A294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1476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85E81893-CC1A-4A1D-B96B-D71B49E77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6614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494094C0-E856-4C85-9850-61185DF58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7647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0AD8644E-3AA8-4D50-9EEB-99930836D3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2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BBCA8C40-1D0F-44C0-B5E3-DB5B47567A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849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E4741FAF-301E-478D-999B-35F9E1D25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5371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ECE1B0E2-18F7-42E3-BA41-9A2BBB5DE2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4257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1a.</a:t>
            </a:r>
            <a:fld id="{736B2F53-EC91-4191-896A-6ABAD14426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3481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PP-1.</a:t>
            </a:r>
            <a:fld id="{2EF1ADB2-F018-49CD-9E96-A5BF2C464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763000" cy="5867400"/>
          </a:xfrm>
        </p:spPr>
        <p:txBody>
          <a:bodyPr/>
          <a:lstStyle/>
          <a:p>
            <a:r>
              <a:rPr lang="en-US" sz="4800" dirty="0" smtClean="0"/>
              <a:t>Using Compiler Directives</a:t>
            </a:r>
            <a:br>
              <a:rPr lang="en-US" sz="4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Paraguin</a:t>
            </a:r>
            <a:r>
              <a:rPr lang="en-US" dirty="0" smtClean="0"/>
              <a:t> Compiler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000" dirty="0" smtClean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AC2B911-A688-4702-B4FF-CEFD2E0FC0D0}" type="slidenum">
              <a:rPr lang="en-US" altLang="en-US" sz="1400" smtClean="0"/>
              <a:pPr/>
              <a:t>1</a:t>
            </a:fld>
            <a:endParaRPr lang="en-US" altLang="en-US" sz="1400" smtClean="0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046163" y="6540500"/>
            <a:ext cx="705167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/>
          <a:lstStyle/>
          <a:p>
            <a:pPr algn="ctr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1100">
                <a:solidFill>
                  <a:srgbClr val="000000"/>
                </a:solidFill>
              </a:rPr>
              <a:t>© 2013  B. Wilkinson/Clayton Ferner  SIGCSE 2013 Workshop 310   session2a.ppt   Modification date: </a:t>
            </a:r>
            <a:r>
              <a:rPr lang="en-GB" sz="1100">
                <a:solidFill>
                  <a:srgbClr val="FF0000"/>
                </a:solidFill>
              </a:rPr>
              <a:t>Jan 9, 2013</a:t>
            </a:r>
          </a:p>
          <a:p>
            <a:pPr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endParaRPr lang="en-GB" sz="11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48B650-34DA-442F-AC1C-06DDD62A294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5" name="Flowchart: Process 4"/>
          <p:cNvSpPr/>
          <p:nvPr/>
        </p:nvSpPr>
        <p:spPr bwMode="auto">
          <a:xfrm>
            <a:off x="3419104" y="2395846"/>
            <a:ext cx="1752600" cy="9144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</a:rPr>
              <a:t>Paraguin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</a:endParaRPr>
          </a:p>
        </p:txBody>
      </p:sp>
      <p:sp>
        <p:nvSpPr>
          <p:cNvPr id="6" name="Vertical Scroll 5"/>
          <p:cNvSpPr/>
          <p:nvPr/>
        </p:nvSpPr>
        <p:spPr bwMode="auto">
          <a:xfrm>
            <a:off x="381000" y="1881744"/>
            <a:ext cx="1905000" cy="1942605"/>
          </a:xfrm>
          <a:prstGeom prst="verticalScroll">
            <a:avLst>
              <a:gd name="adj" fmla="val 1216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Source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Code w/ pragmas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2514600" y="2624446"/>
            <a:ext cx="457200" cy="457200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lowchart: Process 7"/>
          <p:cNvSpPr/>
          <p:nvPr/>
        </p:nvSpPr>
        <p:spPr bwMode="auto">
          <a:xfrm>
            <a:off x="6629400" y="2395846"/>
            <a:ext cx="1752600" cy="9144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rgbClr val="FFFFFF"/>
                </a:solidFill>
                <a:latin typeface="Arial" pitchFamily="34" charset="0"/>
              </a:rPr>
              <a:t>mpicc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</a:endParaRPr>
          </a:p>
        </p:txBody>
      </p:sp>
      <p:sp>
        <p:nvSpPr>
          <p:cNvPr id="9" name="Flowchart: Process 8"/>
          <p:cNvSpPr/>
          <p:nvPr/>
        </p:nvSpPr>
        <p:spPr bwMode="auto">
          <a:xfrm>
            <a:off x="6629400" y="4762500"/>
            <a:ext cx="1752600" cy="914400"/>
          </a:xfrm>
          <a:prstGeom prst="flowChartProcess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rgbClr val="FFFFFF"/>
                </a:solidFill>
                <a:latin typeface="Arial" pitchFamily="34" charset="0"/>
              </a:rPr>
              <a:t>gcc</a:t>
            </a:r>
            <a:r>
              <a:rPr lang="en-US" dirty="0" smtClean="0">
                <a:solidFill>
                  <a:srgbClr val="FFFFFF"/>
                </a:solidFill>
                <a:latin typeface="Arial" pitchFamily="34" charset="0"/>
              </a:rPr>
              <a:t> w/ </a:t>
            </a:r>
            <a:r>
              <a:rPr lang="en-US" dirty="0" err="1" smtClean="0">
                <a:solidFill>
                  <a:srgbClr val="FFFFFF"/>
                </a:solidFill>
                <a:latin typeface="Arial" pitchFamily="34" charset="0"/>
              </a:rPr>
              <a:t>OpenMP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</a:endParaRPr>
          </a:p>
        </p:txBody>
      </p:sp>
      <p:sp>
        <p:nvSpPr>
          <p:cNvPr id="10" name="Round Diagonal Corner Rectangle 9"/>
          <p:cNvSpPr/>
          <p:nvPr/>
        </p:nvSpPr>
        <p:spPr bwMode="auto">
          <a:xfrm>
            <a:off x="3352800" y="4572000"/>
            <a:ext cx="1981200" cy="1295400"/>
          </a:xfrm>
          <a:prstGeom prst="round2Diag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FFFF"/>
                </a:solidFill>
                <a:latin typeface="Arial" pitchFamily="34" charset="0"/>
              </a:rPr>
              <a:t>Hybrid Executable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5715000" y="2624446"/>
            <a:ext cx="457200" cy="457200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5400000">
            <a:off x="7277100" y="3824349"/>
            <a:ext cx="457200" cy="457200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flipH="1">
            <a:off x="5715000" y="4991100"/>
            <a:ext cx="457200" cy="457200"/>
          </a:xfrm>
          <a:prstGeom prst="right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3164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Work – </a:t>
            </a:r>
            <a:br>
              <a:rPr lang="en-US" dirty="0" smtClean="0"/>
            </a:br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Planned for Summer 2013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BBCA8C40-1D0F-44C0-B5E3-DB5B47567AF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914400" y="3955430"/>
            <a:ext cx="3886200" cy="1149970"/>
          </a:xfrm>
          <a:prstGeom prst="rect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14400" y="2640980"/>
            <a:ext cx="3886200" cy="114997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Workpool</a:t>
            </a:r>
            <a:r>
              <a:rPr lang="en-US" dirty="0" smtClean="0"/>
              <a:t> Pattern</a:t>
            </a:r>
            <a:br>
              <a:rPr lang="en-US" dirty="0" smtClean="0"/>
            </a:br>
            <a:r>
              <a:rPr lang="en-US" sz="3200" baseline="0" dirty="0" smtClean="0"/>
              <a:t>(Future Work)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pattern(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workpool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begin_master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…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end_master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begin_worker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…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end_worker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5" name="Oval 7"/>
          <p:cNvSpPr>
            <a:spLocks noChangeArrowheads="1"/>
          </p:cNvSpPr>
          <p:nvPr/>
        </p:nvSpPr>
        <p:spPr bwMode="auto">
          <a:xfrm>
            <a:off x="5427962" y="2362200"/>
            <a:ext cx="557561" cy="557561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6543084" y="2362200"/>
            <a:ext cx="557561" cy="557561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Oval 10"/>
          <p:cNvSpPr>
            <a:spLocks noChangeArrowheads="1"/>
          </p:cNvSpPr>
          <p:nvPr/>
        </p:nvSpPr>
        <p:spPr bwMode="auto">
          <a:xfrm>
            <a:off x="7658206" y="2362200"/>
            <a:ext cx="557561" cy="557561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8" name="Straight Connector 12"/>
          <p:cNvCxnSpPr>
            <a:cxnSpLocks noChangeShapeType="1"/>
          </p:cNvCxnSpPr>
          <p:nvPr/>
        </p:nvCxnSpPr>
        <p:spPr bwMode="auto">
          <a:xfrm>
            <a:off x="5846133" y="2873298"/>
            <a:ext cx="778262" cy="91765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" name="Straight Connector 15"/>
          <p:cNvCxnSpPr>
            <a:cxnSpLocks noChangeShapeType="1"/>
          </p:cNvCxnSpPr>
          <p:nvPr/>
        </p:nvCxnSpPr>
        <p:spPr bwMode="auto">
          <a:xfrm flipH="1">
            <a:off x="7019334" y="2919761"/>
            <a:ext cx="824726" cy="871189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Connector 16"/>
          <p:cNvCxnSpPr>
            <a:cxnSpLocks noChangeShapeType="1"/>
          </p:cNvCxnSpPr>
          <p:nvPr/>
        </p:nvCxnSpPr>
        <p:spPr bwMode="auto">
          <a:xfrm>
            <a:off x="6821865" y="2919761"/>
            <a:ext cx="0" cy="78987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1" name="Group 60"/>
          <p:cNvGrpSpPr>
            <a:grpSpLocks/>
          </p:cNvGrpSpPr>
          <p:nvPr/>
        </p:nvGrpSpPr>
        <p:grpSpPr bwMode="auto">
          <a:xfrm>
            <a:off x="6543084" y="3709639"/>
            <a:ext cx="557561" cy="557561"/>
            <a:chOff x="2057400" y="5029200"/>
            <a:chExt cx="914400" cy="914400"/>
          </a:xfrm>
          <a:solidFill>
            <a:srgbClr val="00B0F0"/>
          </a:solidFill>
        </p:grpSpPr>
        <p:sp>
          <p:nvSpPr>
            <p:cNvPr id="32" name="Oval 61"/>
            <p:cNvSpPr>
              <a:spLocks noChangeArrowheads="1"/>
            </p:cNvSpPr>
            <p:nvPr/>
          </p:nvSpPr>
          <p:spPr bwMode="auto">
            <a:xfrm>
              <a:off x="2057400" y="5029200"/>
              <a:ext cx="914400" cy="914400"/>
            </a:xfrm>
            <a:prstGeom prst="ellipse">
              <a:avLst/>
            </a:prstGeom>
            <a:grp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" name="Group 57"/>
            <p:cNvGrpSpPr>
              <a:grpSpLocks/>
            </p:cNvGrpSpPr>
            <p:nvPr/>
          </p:nvGrpSpPr>
          <p:grpSpPr bwMode="auto">
            <a:xfrm>
              <a:off x="2209800" y="5257800"/>
              <a:ext cx="533400" cy="609600"/>
              <a:chOff x="5105400" y="5562600"/>
              <a:chExt cx="533400" cy="609600"/>
            </a:xfrm>
            <a:grpFill/>
          </p:grpSpPr>
          <p:grpSp>
            <p:nvGrpSpPr>
              <p:cNvPr id="34" name="Group 40"/>
              <p:cNvGrpSpPr>
                <a:grpSpLocks/>
              </p:cNvGrpSpPr>
              <p:nvPr/>
            </p:nvGrpSpPr>
            <p:grpSpPr bwMode="auto">
              <a:xfrm>
                <a:off x="5105400" y="5562600"/>
                <a:ext cx="457200" cy="304800"/>
                <a:chOff x="2103120" y="3124200"/>
                <a:chExt cx="213360" cy="152400"/>
              </a:xfrm>
              <a:grpFill/>
            </p:grpSpPr>
            <p:sp>
              <p:nvSpPr>
                <p:cNvPr id="40" name="Arc 39"/>
                <p:cNvSpPr/>
                <p:nvPr/>
              </p:nvSpPr>
              <p:spPr bwMode="auto">
                <a:xfrm>
                  <a:off x="2209800" y="3124200"/>
                  <a:ext cx="106680" cy="152400"/>
                </a:xfrm>
                <a:prstGeom prst="arc">
                  <a:avLst>
                    <a:gd name="adj1" fmla="val 10806119"/>
                    <a:gd name="adj2" fmla="val 0"/>
                  </a:avLst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</a:endParaRPr>
                </a:p>
              </p:txBody>
            </p:sp>
            <p:sp>
              <p:nvSpPr>
                <p:cNvPr id="41" name="Arc 40"/>
                <p:cNvSpPr/>
                <p:nvPr/>
              </p:nvSpPr>
              <p:spPr bwMode="auto">
                <a:xfrm flipV="1">
                  <a:off x="2103120" y="3124200"/>
                  <a:ext cx="106680" cy="152400"/>
                </a:xfrm>
                <a:prstGeom prst="arc">
                  <a:avLst>
                    <a:gd name="adj1" fmla="val 10806119"/>
                    <a:gd name="adj2" fmla="val 0"/>
                  </a:avLst>
                </a:prstGeom>
                <a:grp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latin typeface="Arial" pitchFamily="34" charset="0"/>
                  </a:endParaRPr>
                </a:p>
              </p:txBody>
            </p:sp>
          </p:grpSp>
          <p:grpSp>
            <p:nvGrpSpPr>
              <p:cNvPr id="35" name="Group 56"/>
              <p:cNvGrpSpPr>
                <a:grpSpLocks/>
              </p:cNvGrpSpPr>
              <p:nvPr/>
            </p:nvGrpSpPr>
            <p:grpSpPr bwMode="auto">
              <a:xfrm>
                <a:off x="5334000" y="5791200"/>
                <a:ext cx="304800" cy="381000"/>
                <a:chOff x="2743200" y="4953000"/>
                <a:chExt cx="304800" cy="381000"/>
              </a:xfrm>
              <a:grpFill/>
            </p:grpSpPr>
            <p:cxnSp>
              <p:nvCxnSpPr>
                <p:cNvPr id="36" name="Straight Connector 65"/>
                <p:cNvCxnSpPr>
                  <a:cxnSpLocks noChangeShapeType="1"/>
                </p:cNvCxnSpPr>
                <p:nvPr/>
              </p:nvCxnSpPr>
              <p:spPr bwMode="auto">
                <a:xfrm>
                  <a:off x="2895600" y="4953000"/>
                  <a:ext cx="0" cy="228600"/>
                </a:xfrm>
                <a:prstGeom prst="line">
                  <a:avLst/>
                </a:prstGeom>
                <a:grp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37" name="Straight Connector 66"/>
                <p:cNvCxnSpPr>
                  <a:cxnSpLocks noChangeShapeType="1"/>
                </p:cNvCxnSpPr>
                <p:nvPr/>
              </p:nvCxnSpPr>
              <p:spPr bwMode="auto">
                <a:xfrm>
                  <a:off x="2743200" y="5181600"/>
                  <a:ext cx="304800" cy="0"/>
                </a:xfrm>
                <a:prstGeom prst="line">
                  <a:avLst/>
                </a:prstGeom>
                <a:grp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38" name="Straight Connector 67"/>
                <p:cNvCxnSpPr>
                  <a:cxnSpLocks noChangeShapeType="1"/>
                </p:cNvCxnSpPr>
                <p:nvPr/>
              </p:nvCxnSpPr>
              <p:spPr bwMode="auto">
                <a:xfrm>
                  <a:off x="2777704" y="5257800"/>
                  <a:ext cx="228600" cy="0"/>
                </a:xfrm>
                <a:prstGeom prst="line">
                  <a:avLst/>
                </a:prstGeom>
                <a:grp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39" name="Straight Connector 68"/>
                <p:cNvCxnSpPr>
                  <a:cxnSpLocks noChangeShapeType="1"/>
                </p:cNvCxnSpPr>
                <p:nvPr/>
              </p:nvCxnSpPr>
              <p:spPr bwMode="auto">
                <a:xfrm>
                  <a:off x="2853904" y="5334000"/>
                  <a:ext cx="91440" cy="0"/>
                </a:xfrm>
                <a:prstGeom prst="line">
                  <a:avLst/>
                </a:prstGeom>
                <a:grp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xmlns="" val="1534995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/>
          <p:cNvSpPr/>
          <p:nvPr/>
        </p:nvSpPr>
        <p:spPr bwMode="auto">
          <a:xfrm>
            <a:off x="914400" y="5257800"/>
            <a:ext cx="3886200" cy="990600"/>
          </a:xfrm>
          <a:prstGeom prst="rect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14400" y="4114800"/>
            <a:ext cx="3886200" cy="990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14400" y="2971800"/>
            <a:ext cx="3886200" cy="990600"/>
          </a:xfrm>
          <a:prstGeom prst="rect">
            <a:avLst/>
          </a:prstGeom>
          <a:solidFill>
            <a:srgbClr val="FF0000">
              <a:alpha val="69804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914400" y="1828800"/>
            <a:ext cx="3886200" cy="990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Pattern</a:t>
            </a:r>
            <a:br>
              <a:rPr lang="en-US" dirty="0" smtClean="0"/>
            </a:br>
            <a:r>
              <a:rPr lang="en-US" sz="3200" baseline="0" dirty="0" smtClean="0"/>
              <a:t>(Future Work)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pattern(pipeline)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begin_master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 …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#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end_master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begin_stage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 …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end_stage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begin_stage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   …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</a:rPr>
              <a:t>end_stage</a:t>
            </a: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begin_stage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   …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</a:rPr>
              <a:t>end_stage</a:t>
            </a:r>
            <a:endParaRPr lang="en-US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5108765" y="2129246"/>
            <a:ext cx="3688080" cy="1676400"/>
            <a:chOff x="990600" y="2057400"/>
            <a:chExt cx="5867400" cy="2667000"/>
          </a:xfrm>
        </p:grpSpPr>
        <p:sp>
          <p:nvSpPr>
            <p:cNvPr id="58" name="Oval 7"/>
            <p:cNvSpPr>
              <a:spLocks noChangeArrowheads="1"/>
            </p:cNvSpPr>
            <p:nvPr/>
          </p:nvSpPr>
          <p:spPr bwMode="auto">
            <a:xfrm>
              <a:off x="2286000" y="2057400"/>
              <a:ext cx="914400" cy="91440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Oval 9"/>
            <p:cNvSpPr>
              <a:spLocks noChangeArrowheads="1"/>
            </p:cNvSpPr>
            <p:nvPr/>
          </p:nvSpPr>
          <p:spPr bwMode="auto">
            <a:xfrm>
              <a:off x="4114800" y="2057400"/>
              <a:ext cx="914400" cy="914400"/>
            </a:xfrm>
            <a:prstGeom prst="ellipse">
              <a:avLst/>
            </a:prstGeom>
            <a:solidFill>
              <a:srgbClr val="0070C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Oval 10"/>
            <p:cNvSpPr>
              <a:spLocks noChangeArrowheads="1"/>
            </p:cNvSpPr>
            <p:nvPr/>
          </p:nvSpPr>
          <p:spPr bwMode="auto">
            <a:xfrm>
              <a:off x="5943600" y="2057400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1" name="Straight Connector 12"/>
            <p:cNvCxnSpPr>
              <a:cxnSpLocks noChangeShapeType="1"/>
              <a:endCxn id="58" idx="3"/>
            </p:cNvCxnSpPr>
            <p:nvPr/>
          </p:nvCxnSpPr>
          <p:spPr bwMode="auto">
            <a:xfrm flipV="1">
              <a:off x="1676400" y="2838450"/>
              <a:ext cx="742950" cy="104775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2" name="Group 60"/>
            <p:cNvGrpSpPr>
              <a:grpSpLocks/>
            </p:cNvGrpSpPr>
            <p:nvPr/>
          </p:nvGrpSpPr>
          <p:grpSpPr bwMode="auto">
            <a:xfrm>
              <a:off x="990600" y="3810000"/>
              <a:ext cx="914400" cy="914400"/>
              <a:chOff x="2057400" y="5029200"/>
              <a:chExt cx="914400" cy="914400"/>
            </a:xfrm>
          </p:grpSpPr>
          <p:sp>
            <p:nvSpPr>
              <p:cNvPr id="63" name="Oval 61"/>
              <p:cNvSpPr>
                <a:spLocks noChangeArrowheads="1"/>
              </p:cNvSpPr>
              <p:nvPr/>
            </p:nvSpPr>
            <p:spPr bwMode="auto">
              <a:xfrm>
                <a:off x="2057400" y="5029200"/>
                <a:ext cx="914400" cy="914400"/>
              </a:xfrm>
              <a:prstGeom prst="ellipse">
                <a:avLst/>
              </a:prstGeom>
              <a:solidFill>
                <a:srgbClr val="00B0F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4" name="Group 57"/>
              <p:cNvGrpSpPr>
                <a:grpSpLocks/>
              </p:cNvGrpSpPr>
              <p:nvPr/>
            </p:nvGrpSpPr>
            <p:grpSpPr bwMode="auto">
              <a:xfrm>
                <a:off x="2209800" y="5257800"/>
                <a:ext cx="533400" cy="609600"/>
                <a:chOff x="5105400" y="5562600"/>
                <a:chExt cx="533400" cy="609600"/>
              </a:xfrm>
            </p:grpSpPr>
            <p:grpSp>
              <p:nvGrpSpPr>
                <p:cNvPr id="65" name="Group 40"/>
                <p:cNvGrpSpPr>
                  <a:grpSpLocks/>
                </p:cNvGrpSpPr>
                <p:nvPr/>
              </p:nvGrpSpPr>
              <p:grpSpPr bwMode="auto">
                <a:xfrm>
                  <a:off x="5105400" y="5562600"/>
                  <a:ext cx="457200" cy="304800"/>
                  <a:chOff x="2103120" y="3124200"/>
                  <a:chExt cx="213360" cy="152400"/>
                </a:xfrm>
              </p:grpSpPr>
              <p:sp>
                <p:nvSpPr>
                  <p:cNvPr id="71" name="Arc 70"/>
                  <p:cNvSpPr/>
                  <p:nvPr/>
                </p:nvSpPr>
                <p:spPr bwMode="auto">
                  <a:xfrm>
                    <a:off x="2209800" y="3124200"/>
                    <a:ext cx="106680" cy="152400"/>
                  </a:xfrm>
                  <a:prstGeom prst="arc">
                    <a:avLst>
                      <a:gd name="adj1" fmla="val 10806119"/>
                      <a:gd name="adj2" fmla="val 0"/>
                    </a:avLst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72" name="Arc 71"/>
                  <p:cNvSpPr/>
                  <p:nvPr/>
                </p:nvSpPr>
                <p:spPr bwMode="auto">
                  <a:xfrm flipV="1">
                    <a:off x="2103120" y="3124200"/>
                    <a:ext cx="106680" cy="152400"/>
                  </a:xfrm>
                  <a:prstGeom prst="arc">
                    <a:avLst>
                      <a:gd name="adj1" fmla="val 10806119"/>
                      <a:gd name="adj2" fmla="val 0"/>
                    </a:avLst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dirty="0">
                      <a:latin typeface="Arial" pitchFamily="34" charset="0"/>
                    </a:endParaRPr>
                  </a:p>
                </p:txBody>
              </p:sp>
            </p:grpSp>
            <p:grpSp>
              <p:nvGrpSpPr>
                <p:cNvPr id="66" name="Group 56"/>
                <p:cNvGrpSpPr>
                  <a:grpSpLocks/>
                </p:cNvGrpSpPr>
                <p:nvPr/>
              </p:nvGrpSpPr>
              <p:grpSpPr bwMode="auto">
                <a:xfrm>
                  <a:off x="5334000" y="5791200"/>
                  <a:ext cx="304800" cy="381000"/>
                  <a:chOff x="2743200" y="4953000"/>
                  <a:chExt cx="304800" cy="381000"/>
                </a:xfrm>
              </p:grpSpPr>
              <p:cxnSp>
                <p:nvCxnSpPr>
                  <p:cNvPr id="67" name="Straight Connector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95600" y="4953000"/>
                    <a:ext cx="0" cy="22860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68" name="Straight Connector 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743200" y="5181600"/>
                    <a:ext cx="30480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69" name="Straight Connector 6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777704" y="5257800"/>
                    <a:ext cx="22860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70" name="Straight Connector 6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53904" y="5334000"/>
                    <a:ext cx="914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</p:grpSp>
        </p:grpSp>
        <p:cxnSp>
          <p:nvCxnSpPr>
            <p:cNvPr id="73" name="Straight Connector 51"/>
            <p:cNvCxnSpPr>
              <a:cxnSpLocks noChangeShapeType="1"/>
              <a:stCxn id="58" idx="6"/>
            </p:cNvCxnSpPr>
            <p:nvPr/>
          </p:nvCxnSpPr>
          <p:spPr bwMode="auto">
            <a:xfrm>
              <a:off x="3200400" y="2514600"/>
              <a:ext cx="8382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4" name="Straight Connector 52"/>
            <p:cNvCxnSpPr>
              <a:cxnSpLocks noChangeShapeType="1"/>
              <a:stCxn id="59" idx="6"/>
            </p:cNvCxnSpPr>
            <p:nvPr/>
          </p:nvCxnSpPr>
          <p:spPr bwMode="auto">
            <a:xfrm>
              <a:off x="5029200" y="2514600"/>
              <a:ext cx="8382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5" name="Straight Connector 53"/>
            <p:cNvCxnSpPr>
              <a:cxnSpLocks noChangeShapeType="1"/>
            </p:cNvCxnSpPr>
            <p:nvPr/>
          </p:nvCxnSpPr>
          <p:spPr bwMode="auto">
            <a:xfrm flipH="1">
              <a:off x="1828800" y="2971800"/>
              <a:ext cx="4419600" cy="10668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3011313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914400" y="3955430"/>
            <a:ext cx="3886200" cy="1149970"/>
          </a:xfrm>
          <a:prstGeom prst="rect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14400" y="2640980"/>
            <a:ext cx="3886200" cy="114997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Stencil Pattern</a:t>
            </a:r>
            <a:br>
              <a:rPr lang="en-US" dirty="0" smtClean="0"/>
            </a:br>
            <a:r>
              <a:rPr lang="en-US" sz="3200" baseline="0" dirty="0" smtClean="0"/>
              <a:t>(Future Work)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pattern(stencil)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begin_master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…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end_master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begin_worker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…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end_worker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5020610" y="1885950"/>
            <a:ext cx="3666190" cy="2644465"/>
            <a:chOff x="4038600" y="1885950"/>
            <a:chExt cx="4648200" cy="3352800"/>
          </a:xfrm>
        </p:grpSpPr>
        <p:grpSp>
          <p:nvGrpSpPr>
            <p:cNvPr id="5" name="Group 4"/>
            <p:cNvGrpSpPr/>
            <p:nvPr/>
          </p:nvGrpSpPr>
          <p:grpSpPr>
            <a:xfrm>
              <a:off x="6172200" y="1885950"/>
              <a:ext cx="2514600" cy="2667000"/>
              <a:chOff x="3657600" y="1885950"/>
              <a:chExt cx="2514600" cy="2667000"/>
            </a:xfrm>
          </p:grpSpPr>
          <p:sp>
            <p:nvSpPr>
              <p:cNvPr id="24" name="Oval 110"/>
              <p:cNvSpPr>
                <a:spLocks noChangeArrowheads="1"/>
              </p:cNvSpPr>
              <p:nvPr/>
            </p:nvSpPr>
            <p:spPr bwMode="auto">
              <a:xfrm>
                <a:off x="5029200" y="1885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Oval 113"/>
              <p:cNvSpPr>
                <a:spLocks noChangeArrowheads="1"/>
              </p:cNvSpPr>
              <p:nvPr/>
            </p:nvSpPr>
            <p:spPr bwMode="auto">
              <a:xfrm>
                <a:off x="5715000" y="1885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Oval 114"/>
              <p:cNvSpPr>
                <a:spLocks noChangeArrowheads="1"/>
              </p:cNvSpPr>
              <p:nvPr/>
            </p:nvSpPr>
            <p:spPr bwMode="auto">
              <a:xfrm>
                <a:off x="5715000" y="2647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6" name="Straight Connector 115"/>
              <p:cNvCxnSpPr>
                <a:cxnSpLocks noChangeShapeType="1"/>
              </p:cNvCxnSpPr>
              <p:nvPr/>
            </p:nvCxnSpPr>
            <p:spPr bwMode="auto">
              <a:xfrm flipV="1">
                <a:off x="5943600" y="23431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47" name="Straight Connector 117"/>
              <p:cNvCxnSpPr>
                <a:cxnSpLocks noChangeShapeType="1"/>
              </p:cNvCxnSpPr>
              <p:nvPr/>
            </p:nvCxnSpPr>
            <p:spPr bwMode="auto">
              <a:xfrm>
                <a:off x="5486400" y="21145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48" name="Oval 9"/>
              <p:cNvSpPr>
                <a:spLocks noChangeArrowheads="1"/>
              </p:cNvSpPr>
              <p:nvPr/>
            </p:nvSpPr>
            <p:spPr bwMode="auto">
              <a:xfrm>
                <a:off x="3657600" y="1885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49" name="Straight Connector 16"/>
              <p:cNvCxnSpPr>
                <a:cxnSpLocks noChangeShapeType="1"/>
              </p:cNvCxnSpPr>
              <p:nvPr/>
            </p:nvCxnSpPr>
            <p:spPr bwMode="auto">
              <a:xfrm flipV="1">
                <a:off x="3886200" y="23431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50" name="Oval 55"/>
              <p:cNvSpPr>
                <a:spLocks noChangeArrowheads="1"/>
              </p:cNvSpPr>
              <p:nvPr/>
            </p:nvSpPr>
            <p:spPr bwMode="auto">
              <a:xfrm>
                <a:off x="3657600" y="2647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Oval 56"/>
              <p:cNvSpPr>
                <a:spLocks noChangeArrowheads="1"/>
              </p:cNvSpPr>
              <p:nvPr/>
            </p:nvSpPr>
            <p:spPr bwMode="auto">
              <a:xfrm>
                <a:off x="4343400" y="1885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Oval 57"/>
              <p:cNvSpPr>
                <a:spLocks noChangeArrowheads="1"/>
              </p:cNvSpPr>
              <p:nvPr/>
            </p:nvSpPr>
            <p:spPr bwMode="auto">
              <a:xfrm>
                <a:off x="4343400" y="2647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3" name="Straight Connector 58"/>
              <p:cNvCxnSpPr>
                <a:cxnSpLocks noChangeShapeType="1"/>
              </p:cNvCxnSpPr>
              <p:nvPr/>
            </p:nvCxnSpPr>
            <p:spPr bwMode="auto">
              <a:xfrm flipV="1">
                <a:off x="4572000" y="23431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54" name="Straight Connector 60"/>
              <p:cNvCxnSpPr>
                <a:cxnSpLocks noChangeShapeType="1"/>
                <a:stCxn id="50" idx="6"/>
                <a:endCxn id="52" idx="2"/>
              </p:cNvCxnSpPr>
              <p:nvPr/>
            </p:nvCxnSpPr>
            <p:spPr bwMode="auto">
              <a:xfrm>
                <a:off x="4114800" y="28765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55" name="Straight Connector 64"/>
              <p:cNvCxnSpPr>
                <a:cxnSpLocks noChangeShapeType="1"/>
              </p:cNvCxnSpPr>
              <p:nvPr/>
            </p:nvCxnSpPr>
            <p:spPr bwMode="auto">
              <a:xfrm>
                <a:off x="4114800" y="21145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56" name="Oval 82"/>
              <p:cNvSpPr>
                <a:spLocks noChangeArrowheads="1"/>
              </p:cNvSpPr>
              <p:nvPr/>
            </p:nvSpPr>
            <p:spPr bwMode="auto">
              <a:xfrm>
                <a:off x="3657600" y="3333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7" name="Straight Connector 83"/>
              <p:cNvCxnSpPr>
                <a:cxnSpLocks noChangeShapeType="1"/>
              </p:cNvCxnSpPr>
              <p:nvPr/>
            </p:nvCxnSpPr>
            <p:spPr bwMode="auto">
              <a:xfrm flipV="1">
                <a:off x="3886200" y="37909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58" name="Oval 84"/>
              <p:cNvSpPr>
                <a:spLocks noChangeArrowheads="1"/>
              </p:cNvSpPr>
              <p:nvPr/>
            </p:nvSpPr>
            <p:spPr bwMode="auto">
              <a:xfrm>
                <a:off x="3657600" y="4095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Oval 85"/>
              <p:cNvSpPr>
                <a:spLocks noChangeArrowheads="1"/>
              </p:cNvSpPr>
              <p:nvPr/>
            </p:nvSpPr>
            <p:spPr bwMode="auto">
              <a:xfrm>
                <a:off x="4343400" y="3333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Oval 86"/>
              <p:cNvSpPr>
                <a:spLocks noChangeArrowheads="1"/>
              </p:cNvSpPr>
              <p:nvPr/>
            </p:nvSpPr>
            <p:spPr bwMode="auto">
              <a:xfrm>
                <a:off x="4343400" y="4095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61" name="Straight Connector 87"/>
              <p:cNvCxnSpPr>
                <a:cxnSpLocks noChangeShapeType="1"/>
              </p:cNvCxnSpPr>
              <p:nvPr/>
            </p:nvCxnSpPr>
            <p:spPr bwMode="auto">
              <a:xfrm flipV="1">
                <a:off x="4572000" y="37909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2" name="Straight Connector 88"/>
              <p:cNvCxnSpPr>
                <a:cxnSpLocks noChangeShapeType="1"/>
                <a:stCxn id="58" idx="6"/>
                <a:endCxn id="60" idx="2"/>
              </p:cNvCxnSpPr>
              <p:nvPr/>
            </p:nvCxnSpPr>
            <p:spPr bwMode="auto">
              <a:xfrm>
                <a:off x="4114800" y="43243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3" name="Straight Connector 89"/>
              <p:cNvCxnSpPr>
                <a:cxnSpLocks noChangeShapeType="1"/>
              </p:cNvCxnSpPr>
              <p:nvPr/>
            </p:nvCxnSpPr>
            <p:spPr bwMode="auto">
              <a:xfrm>
                <a:off x="4114800" y="35623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4" name="Straight Connector 99"/>
              <p:cNvCxnSpPr>
                <a:cxnSpLocks noChangeShapeType="1"/>
              </p:cNvCxnSpPr>
              <p:nvPr/>
            </p:nvCxnSpPr>
            <p:spPr bwMode="auto">
              <a:xfrm>
                <a:off x="3886200" y="3105150"/>
                <a:ext cx="0" cy="2286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5" name="Straight Connector 101"/>
              <p:cNvCxnSpPr>
                <a:cxnSpLocks noChangeShapeType="1"/>
              </p:cNvCxnSpPr>
              <p:nvPr/>
            </p:nvCxnSpPr>
            <p:spPr bwMode="auto">
              <a:xfrm>
                <a:off x="4572000" y="3105150"/>
                <a:ext cx="0" cy="2286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6" name="Straight Connector 102"/>
              <p:cNvCxnSpPr>
                <a:cxnSpLocks noChangeShapeType="1"/>
              </p:cNvCxnSpPr>
              <p:nvPr/>
            </p:nvCxnSpPr>
            <p:spPr bwMode="auto">
              <a:xfrm>
                <a:off x="4800600" y="21145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7" name="Straight Connector 105"/>
              <p:cNvCxnSpPr>
                <a:cxnSpLocks noChangeShapeType="1"/>
              </p:cNvCxnSpPr>
              <p:nvPr/>
            </p:nvCxnSpPr>
            <p:spPr bwMode="auto">
              <a:xfrm>
                <a:off x="4800600" y="43243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8" name="Straight Connector 106"/>
              <p:cNvCxnSpPr>
                <a:cxnSpLocks noChangeShapeType="1"/>
              </p:cNvCxnSpPr>
              <p:nvPr/>
            </p:nvCxnSpPr>
            <p:spPr bwMode="auto">
              <a:xfrm>
                <a:off x="4800600" y="35623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69" name="Oval 125"/>
              <p:cNvSpPr>
                <a:spLocks noChangeArrowheads="1"/>
              </p:cNvSpPr>
              <p:nvPr/>
            </p:nvSpPr>
            <p:spPr bwMode="auto">
              <a:xfrm>
                <a:off x="5029200" y="3333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70" name="Straight Connector 126"/>
              <p:cNvCxnSpPr>
                <a:cxnSpLocks noChangeShapeType="1"/>
              </p:cNvCxnSpPr>
              <p:nvPr/>
            </p:nvCxnSpPr>
            <p:spPr bwMode="auto">
              <a:xfrm flipV="1">
                <a:off x="5257800" y="37909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71" name="Oval 127"/>
              <p:cNvSpPr>
                <a:spLocks noChangeArrowheads="1"/>
              </p:cNvSpPr>
              <p:nvPr/>
            </p:nvSpPr>
            <p:spPr bwMode="auto">
              <a:xfrm>
                <a:off x="5029200" y="4095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Oval 128"/>
              <p:cNvSpPr>
                <a:spLocks noChangeArrowheads="1"/>
              </p:cNvSpPr>
              <p:nvPr/>
            </p:nvSpPr>
            <p:spPr bwMode="auto">
              <a:xfrm>
                <a:off x="5715000" y="3333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Oval 129"/>
              <p:cNvSpPr>
                <a:spLocks noChangeArrowheads="1"/>
              </p:cNvSpPr>
              <p:nvPr/>
            </p:nvSpPr>
            <p:spPr bwMode="auto">
              <a:xfrm>
                <a:off x="5715000" y="40957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74" name="Straight Connector 130"/>
              <p:cNvCxnSpPr>
                <a:cxnSpLocks noChangeShapeType="1"/>
              </p:cNvCxnSpPr>
              <p:nvPr/>
            </p:nvCxnSpPr>
            <p:spPr bwMode="auto">
              <a:xfrm flipV="1">
                <a:off x="5943600" y="37909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75" name="Straight Connector 131"/>
              <p:cNvCxnSpPr>
                <a:cxnSpLocks noChangeShapeType="1"/>
                <a:stCxn id="71" idx="6"/>
                <a:endCxn id="73" idx="2"/>
              </p:cNvCxnSpPr>
              <p:nvPr/>
            </p:nvCxnSpPr>
            <p:spPr bwMode="auto">
              <a:xfrm>
                <a:off x="5486400" y="43243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76" name="Straight Connector 132"/>
              <p:cNvCxnSpPr>
                <a:cxnSpLocks noChangeShapeType="1"/>
              </p:cNvCxnSpPr>
              <p:nvPr/>
            </p:nvCxnSpPr>
            <p:spPr bwMode="auto">
              <a:xfrm>
                <a:off x="5486400" y="35623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77" name="Straight Connector 111"/>
              <p:cNvCxnSpPr>
                <a:cxnSpLocks noChangeShapeType="1"/>
              </p:cNvCxnSpPr>
              <p:nvPr/>
            </p:nvCxnSpPr>
            <p:spPr bwMode="auto">
              <a:xfrm flipV="1">
                <a:off x="5257800" y="2343150"/>
                <a:ext cx="0" cy="3048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78" name="Oval 112"/>
              <p:cNvSpPr>
                <a:spLocks noChangeArrowheads="1"/>
              </p:cNvSpPr>
              <p:nvPr/>
            </p:nvSpPr>
            <p:spPr bwMode="auto">
              <a:xfrm>
                <a:off x="5029200" y="2647950"/>
                <a:ext cx="457200" cy="4572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79" name="Straight Connector 116"/>
              <p:cNvCxnSpPr>
                <a:cxnSpLocks noChangeShapeType="1"/>
                <a:stCxn id="78" idx="6"/>
                <a:endCxn id="45" idx="2"/>
              </p:cNvCxnSpPr>
              <p:nvPr/>
            </p:nvCxnSpPr>
            <p:spPr bwMode="auto">
              <a:xfrm>
                <a:off x="5486400" y="28765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80" name="Straight Connector 107"/>
              <p:cNvCxnSpPr>
                <a:cxnSpLocks noChangeShapeType="1"/>
              </p:cNvCxnSpPr>
              <p:nvPr/>
            </p:nvCxnSpPr>
            <p:spPr bwMode="auto">
              <a:xfrm>
                <a:off x="4800600" y="2876550"/>
                <a:ext cx="228600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81" name="Straight Connector 119"/>
              <p:cNvCxnSpPr>
                <a:cxnSpLocks noChangeShapeType="1"/>
              </p:cNvCxnSpPr>
              <p:nvPr/>
            </p:nvCxnSpPr>
            <p:spPr bwMode="auto">
              <a:xfrm>
                <a:off x="5257800" y="3105150"/>
                <a:ext cx="0" cy="2286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82" name="Straight Connector 120"/>
              <p:cNvCxnSpPr>
                <a:cxnSpLocks noChangeShapeType="1"/>
              </p:cNvCxnSpPr>
              <p:nvPr/>
            </p:nvCxnSpPr>
            <p:spPr bwMode="auto">
              <a:xfrm>
                <a:off x="5943600" y="3105150"/>
                <a:ext cx="0" cy="22860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cxnSp>
          <p:nvCxnSpPr>
            <p:cNvPr id="83" name="Straight Connector 12"/>
            <p:cNvCxnSpPr>
              <a:cxnSpLocks noChangeShapeType="1"/>
              <a:stCxn id="86" idx="6"/>
            </p:cNvCxnSpPr>
            <p:nvPr/>
          </p:nvCxnSpPr>
          <p:spPr bwMode="auto">
            <a:xfrm flipV="1">
              <a:off x="4953000" y="4629150"/>
              <a:ext cx="1295400" cy="1524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4" name="Straight Connector 15"/>
            <p:cNvCxnSpPr>
              <a:cxnSpLocks noChangeShapeType="1"/>
            </p:cNvCxnSpPr>
            <p:nvPr/>
          </p:nvCxnSpPr>
          <p:spPr bwMode="auto">
            <a:xfrm flipH="1">
              <a:off x="4648200" y="2266950"/>
              <a:ext cx="1447800" cy="211455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85" name="Group 60"/>
            <p:cNvGrpSpPr>
              <a:grpSpLocks/>
            </p:cNvGrpSpPr>
            <p:nvPr/>
          </p:nvGrpSpPr>
          <p:grpSpPr bwMode="auto">
            <a:xfrm>
              <a:off x="4038600" y="4324350"/>
              <a:ext cx="914400" cy="914400"/>
              <a:chOff x="2057400" y="5029200"/>
              <a:chExt cx="914400" cy="914400"/>
            </a:xfrm>
          </p:grpSpPr>
          <p:sp>
            <p:nvSpPr>
              <p:cNvPr id="86" name="Oval 61"/>
              <p:cNvSpPr>
                <a:spLocks noChangeArrowheads="1"/>
              </p:cNvSpPr>
              <p:nvPr/>
            </p:nvSpPr>
            <p:spPr bwMode="auto">
              <a:xfrm>
                <a:off x="2057400" y="5029200"/>
                <a:ext cx="914400" cy="914400"/>
              </a:xfrm>
              <a:prstGeom prst="ellipse">
                <a:avLst/>
              </a:prstGeom>
              <a:solidFill>
                <a:srgbClr val="00B0F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7" name="Group 57"/>
              <p:cNvGrpSpPr>
                <a:grpSpLocks/>
              </p:cNvGrpSpPr>
              <p:nvPr/>
            </p:nvGrpSpPr>
            <p:grpSpPr bwMode="auto">
              <a:xfrm>
                <a:off x="2209800" y="5257800"/>
                <a:ext cx="533400" cy="609600"/>
                <a:chOff x="5105400" y="5562600"/>
                <a:chExt cx="533400" cy="609600"/>
              </a:xfrm>
            </p:grpSpPr>
            <p:grpSp>
              <p:nvGrpSpPr>
                <p:cNvPr id="88" name="Group 40"/>
                <p:cNvGrpSpPr>
                  <a:grpSpLocks/>
                </p:cNvGrpSpPr>
                <p:nvPr/>
              </p:nvGrpSpPr>
              <p:grpSpPr bwMode="auto">
                <a:xfrm>
                  <a:off x="5105400" y="5562600"/>
                  <a:ext cx="457200" cy="304800"/>
                  <a:chOff x="2103120" y="3124200"/>
                  <a:chExt cx="213360" cy="152400"/>
                </a:xfrm>
              </p:grpSpPr>
              <p:sp>
                <p:nvSpPr>
                  <p:cNvPr id="94" name="Arc 93"/>
                  <p:cNvSpPr/>
                  <p:nvPr/>
                </p:nvSpPr>
                <p:spPr bwMode="auto">
                  <a:xfrm>
                    <a:off x="2209800" y="3124200"/>
                    <a:ext cx="106680" cy="152400"/>
                  </a:xfrm>
                  <a:prstGeom prst="arc">
                    <a:avLst>
                      <a:gd name="adj1" fmla="val 10806119"/>
                      <a:gd name="adj2" fmla="val 0"/>
                    </a:avLst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dirty="0">
                      <a:latin typeface="Arial" pitchFamily="34" charset="0"/>
                    </a:endParaRPr>
                  </a:p>
                </p:txBody>
              </p:sp>
              <p:sp>
                <p:nvSpPr>
                  <p:cNvPr id="95" name="Arc 94"/>
                  <p:cNvSpPr/>
                  <p:nvPr/>
                </p:nvSpPr>
                <p:spPr bwMode="auto">
                  <a:xfrm flipV="1">
                    <a:off x="2103120" y="3124200"/>
                    <a:ext cx="106680" cy="152400"/>
                  </a:xfrm>
                  <a:prstGeom prst="arc">
                    <a:avLst>
                      <a:gd name="adj1" fmla="val 10806119"/>
                      <a:gd name="adj2" fmla="val 0"/>
                    </a:avLst>
                  </a:prstGeom>
                  <a:noFill/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en-US" dirty="0">
                      <a:latin typeface="Arial" pitchFamily="34" charset="0"/>
                    </a:endParaRPr>
                  </a:p>
                </p:txBody>
              </p:sp>
            </p:grpSp>
            <p:grpSp>
              <p:nvGrpSpPr>
                <p:cNvPr id="89" name="Group 56"/>
                <p:cNvGrpSpPr>
                  <a:grpSpLocks/>
                </p:cNvGrpSpPr>
                <p:nvPr/>
              </p:nvGrpSpPr>
              <p:grpSpPr bwMode="auto">
                <a:xfrm>
                  <a:off x="5334000" y="5791200"/>
                  <a:ext cx="304800" cy="381000"/>
                  <a:chOff x="2743200" y="4953000"/>
                  <a:chExt cx="304800" cy="381000"/>
                </a:xfrm>
              </p:grpSpPr>
              <p:cxnSp>
                <p:nvCxnSpPr>
                  <p:cNvPr id="90" name="Straight Connector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95600" y="4953000"/>
                    <a:ext cx="0" cy="22860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91" name="Straight Connector 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743200" y="5181600"/>
                    <a:ext cx="30480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92" name="Straight Connector 6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777704" y="5257800"/>
                    <a:ext cx="22860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93" name="Straight Connector 6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53904" y="5334000"/>
                    <a:ext cx="91440" cy="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</p:grpSp>
        </p:grpSp>
        <p:cxnSp>
          <p:nvCxnSpPr>
            <p:cNvPr id="96" name="Straight Connector 139"/>
            <p:cNvCxnSpPr>
              <a:cxnSpLocks noChangeShapeType="1"/>
            </p:cNvCxnSpPr>
            <p:nvPr/>
          </p:nvCxnSpPr>
          <p:spPr bwMode="auto">
            <a:xfrm>
              <a:off x="5562600" y="3429000"/>
              <a:ext cx="152400" cy="97155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1621390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Other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patterns</a:t>
            </a:r>
          </a:p>
          <a:p>
            <a:pPr lvl="1"/>
            <a:r>
              <a:rPr lang="en-US" dirty="0" smtClean="0"/>
              <a:t>Divide and Conquer</a:t>
            </a:r>
          </a:p>
          <a:p>
            <a:pPr lvl="1"/>
            <a:r>
              <a:rPr lang="en-US" dirty="0" smtClean="0"/>
              <a:t>All to all</a:t>
            </a:r>
          </a:p>
          <a:p>
            <a:pPr lvl="0"/>
            <a:r>
              <a:rPr lang="en-US" dirty="0" smtClean="0"/>
              <a:t> We could do through</a:t>
            </a:r>
            <a:r>
              <a:rPr lang="en-US" baseline="0" dirty="0" smtClean="0"/>
              <a:t>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48B650-34DA-442F-AC1C-06DDD62A2948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36816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143000"/>
          </a:xfrm>
        </p:spPr>
        <p:txBody>
          <a:bodyPr/>
          <a:lstStyle/>
          <a:p>
            <a:r>
              <a:rPr lang="en-US" dirty="0" smtClean="0"/>
              <a:t>Questions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9104732-3D71-4D9A-A960-91CA4A12EDB0}" type="slidenum">
              <a:rPr lang="en-US" altLang="en-US" sz="1400" smtClean="0"/>
              <a:pPr/>
              <a:t>16</a:t>
            </a:fld>
            <a:endParaRPr lang="en-US" altLang="en-US" sz="14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environment for shared-memory parallel</a:t>
            </a:r>
            <a:r>
              <a:rPr lang="en-US" baseline="0" dirty="0" smtClean="0"/>
              <a:t> systems (such as multi-core)</a:t>
            </a:r>
          </a:p>
          <a:p>
            <a:r>
              <a:rPr lang="en-US" baseline="0" dirty="0" smtClean="0"/>
              <a:t>Programmer “directs” the compiler though pragma statements</a:t>
            </a:r>
          </a:p>
          <a:p>
            <a:r>
              <a:rPr lang="en-US" baseline="0" dirty="0" smtClean="0"/>
              <a:t>Advantage of pragma statements is that they are ignored by compilers that don’t recognize them</a:t>
            </a:r>
          </a:p>
        </p:txBody>
      </p:sp>
      <p:sp>
        <p:nvSpPr>
          <p:cNvPr id="1433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41B054F-E1B4-4545-8D89-EF10A95FEDD2}" type="slidenum">
              <a:rPr lang="en-US" altLang="en-US" sz="1400" smtClean="0"/>
              <a:pPr/>
              <a:t>2</a:t>
            </a:fld>
            <a:endParaRPr lang="en-US" altLang="en-US" sz="1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OpenMP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#pragma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omp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parallel private (i, j, k, sum,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tid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) shared (A, B, C)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omp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for 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(i = 0; i &lt;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N;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i++)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 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(j = 0; j &lt; N; j++)   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sum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= 0;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k = 0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; k &lt;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N;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k++) 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sum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+= A[i][k]*B[k][j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];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     C[i][j] = sum;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 }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0957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 smtClean="0"/>
              <a:t> vs. MPI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OpenMP</a:t>
            </a:r>
            <a:r>
              <a:rPr lang="en-US" dirty="0" smtClean="0"/>
              <a:t> is a higher-level</a:t>
            </a:r>
            <a:r>
              <a:rPr lang="en-US" baseline="0" dirty="0" smtClean="0"/>
              <a:t> of abstraction than MPI</a:t>
            </a:r>
          </a:p>
          <a:p>
            <a:pPr lvl="0"/>
            <a:r>
              <a:rPr lang="en-US" baseline="0" dirty="0" smtClean="0"/>
              <a:t>Goal is to create </a:t>
            </a:r>
            <a:r>
              <a:rPr lang="en-US" baseline="0" dirty="0" err="1" smtClean="0"/>
              <a:t>OpenMP</a:t>
            </a:r>
            <a:r>
              <a:rPr lang="en-US" baseline="0" dirty="0" smtClean="0"/>
              <a:t> method of creating MPI code</a:t>
            </a:r>
          </a:p>
          <a:p>
            <a:pPr lvl="0"/>
            <a:r>
              <a:rPr lang="en-US" baseline="0" dirty="0" err="1" smtClean="0"/>
              <a:t>Paraguin</a:t>
            </a:r>
            <a:r>
              <a:rPr lang="en-US" baseline="0" dirty="0" smtClean="0"/>
              <a:t> compiler will generate MPI code from pragma’s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1644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 err="1" smtClean="0"/>
              <a:t>Paraguin</a:t>
            </a:r>
            <a:r>
              <a:rPr lang="en-US" baseline="0" dirty="0" smtClean="0"/>
              <a:t> Compiler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aseline="0" dirty="0" err="1" smtClean="0"/>
              <a:t>Paraguin</a:t>
            </a:r>
            <a:r>
              <a:rPr lang="en-US" baseline="0" dirty="0" smtClean="0"/>
              <a:t> compiler is a compiler we are building at UNCW based on the SUIF compiler infrastructure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4298" y="4572000"/>
            <a:ext cx="2903404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4786312"/>
            <a:ext cx="28575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270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Paraguin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begin_parallel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bcast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A B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forall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for (i = 0; i &lt; N; i++)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(j = 0; j &lt; N; j++)   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sum = 0;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for (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k = 0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; k &lt;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N;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k++) 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    sum += A[i][k]*B[k][j];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C[i][j] = sum;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}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#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gather C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end_parallel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9750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to this (MPI)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MPI_Init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(&amp;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argc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, &amp;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argv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MPI_Comm_size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(MPI_COMM_WORLD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&amp;NP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);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MPI_Comm_rank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(MPI_COMM_WORLD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&amp;rank);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MPI_Bcast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(A, N*N,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MPI_FLOAT, 0, MPI_COMM_WORLD);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MPI_Bcast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(B,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N*N, MPI_FLOAT, 0, MPI_COMM_WORLD);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blksz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= (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int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) ceil (((float) N) / NP);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(i = 0; i &lt;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min(N,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blksz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* (rank + 1));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i++)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for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(j = 0; j &lt; N; j++)   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sum = 0;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for (k=0; k &lt;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N;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k++) 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sum += A[i][k]*B[k][j];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C[i][j] = sum;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}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MPI_Gather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(C[rank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*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blksz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],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*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blksz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, MPI_FLOAT,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C[rank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*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blksz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],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*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blksz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, MPI_FLOAT, 0, MPI_COMM_WORLD);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643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pragma are ignore by compilers that don’t understand them,</a:t>
            </a:r>
          </a:p>
          <a:p>
            <a:r>
              <a:rPr lang="en-US" dirty="0" smtClean="0"/>
              <a:t>We can combine pragmas to create a hybrid program</a:t>
            </a:r>
          </a:p>
          <a:p>
            <a:r>
              <a:rPr lang="en-US" dirty="0" err="1" smtClean="0"/>
              <a:t>Paraguin</a:t>
            </a:r>
            <a:r>
              <a:rPr lang="en-US" dirty="0" smtClean="0"/>
              <a:t> is a source to source compiler (produces C code)</a:t>
            </a:r>
          </a:p>
          <a:p>
            <a:r>
              <a:rPr lang="en-US" dirty="0" err="1" smtClean="0"/>
              <a:t>mpicc</a:t>
            </a:r>
            <a:r>
              <a:rPr lang="en-US" dirty="0" smtClean="0"/>
              <a:t> is a script and uses </a:t>
            </a:r>
            <a:r>
              <a:rPr lang="en-US" dirty="0" err="1" smtClean="0"/>
              <a:t>gcc</a:t>
            </a:r>
            <a:endParaRPr lang="en-US" dirty="0" smtClean="0"/>
          </a:p>
          <a:p>
            <a:r>
              <a:rPr lang="en-US" dirty="0" err="1" smtClean="0"/>
              <a:t>gcc</a:t>
            </a:r>
            <a:r>
              <a:rPr lang="en-US" dirty="0" smtClean="0"/>
              <a:t> implements </a:t>
            </a:r>
            <a:r>
              <a:rPr lang="en-US" dirty="0" err="1" smtClean="0"/>
              <a:t>OpenMP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48B650-34DA-442F-AC1C-06DDD62A2948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30095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Hybrid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begin_parallel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bcast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forall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omp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parallel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for private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(i, j, k, sum,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tid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) shared (A, B, C)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for (i = 0; i &lt; N; i++)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 for (j = 0; j &lt; N; j++)   {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sum = 0;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for (k=0; k &lt;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N;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k++) 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    sum += A[i][k]*B[k][j];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    C[i][j] = sum;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}</a:t>
            </a: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#pragma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gather C</a:t>
            </a:r>
          </a:p>
          <a:p>
            <a:pPr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  <a:defRPr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#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pragma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</a:rPr>
              <a:t>paraguin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</a:rPr>
              <a:t>end_parallel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1a.</a:t>
            </a:r>
            <a:fld id="{E4741FAF-301E-478D-999B-35F9E1D25A5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5562327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Drive:Word processing:Microsoft Office 98:Templates:Blank Presentation</Template>
  <TotalTime>5198</TotalTime>
  <Words>794</Words>
  <Application>Microsoft Office PowerPoint</Application>
  <PresentationFormat>On-screen Show (4:3)</PresentationFormat>
  <Paragraphs>151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Using Compiler Directives   Paraguin Compiler  </vt:lpstr>
      <vt:lpstr>OpenMP</vt:lpstr>
      <vt:lpstr>Example OpenMP</vt:lpstr>
      <vt:lpstr>OpenMP vs. MPI</vt:lpstr>
      <vt:lpstr>Paraguin Compiler</vt:lpstr>
      <vt:lpstr>Example Paraguin</vt:lpstr>
      <vt:lpstr>Compare to this (MPI)</vt:lpstr>
      <vt:lpstr>Hybrid</vt:lpstr>
      <vt:lpstr>Example Hybrid</vt:lpstr>
      <vt:lpstr>Hybrid</vt:lpstr>
      <vt:lpstr>Future Work –  Patterns</vt:lpstr>
      <vt:lpstr>Workpool Pattern (Future Work)</vt:lpstr>
      <vt:lpstr>Pipeline Pattern (Future Work)</vt:lpstr>
      <vt:lpstr>Stencil Pattern (Future Work)</vt:lpstr>
      <vt:lpstr>Other Patterns</vt:lpstr>
      <vt:lpstr>Questions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Barry Wilkinson</dc:creator>
  <cp:lastModifiedBy>Clayton Ferner</cp:lastModifiedBy>
  <cp:revision>456</cp:revision>
  <dcterms:created xsi:type="dcterms:W3CDTF">2004-05-23T16:23:36Z</dcterms:created>
  <dcterms:modified xsi:type="dcterms:W3CDTF">2013-03-08T00:50:12Z</dcterms:modified>
</cp:coreProperties>
</file>