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7" d="100"/>
          <a:sy n="107" d="100"/>
        </p:scale>
        <p:origin x="-39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355573-8BBB-45EA-80FF-AD07ED213984}" type="datetimeFigureOut">
              <a:rPr lang="en-US" smtClean="0"/>
              <a:t>4/28/2008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55573-8BBB-45EA-80FF-AD07ED213984}" type="datetimeFigureOut">
              <a:rPr lang="en-US" smtClean="0"/>
              <a:t>4/28/2008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55573-8BBB-45EA-80FF-AD07ED213984}" type="datetimeFigureOut">
              <a:rPr lang="en-US" smtClean="0"/>
              <a:t>4/28/2008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55573-8BBB-45EA-80FF-AD07ED213984}" type="datetimeFigureOut">
              <a:rPr lang="en-US" smtClean="0"/>
              <a:t>4/28/2008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355573-8BBB-45EA-80FF-AD07ED213984}" type="datetimeFigureOut">
              <a:rPr lang="en-US" smtClean="0"/>
              <a:t>4/28/2008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355573-8BBB-45EA-80FF-AD07ED213984}" type="datetimeFigureOut">
              <a:rPr lang="en-US" smtClean="0"/>
              <a:t>4/28/2008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355573-8BBB-45EA-80FF-AD07ED213984}" type="datetimeFigureOut">
              <a:rPr lang="en-US" smtClean="0"/>
              <a:t>4/28/2008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355573-8BBB-45EA-80FF-AD07ED213984}" type="datetimeFigureOut">
              <a:rPr lang="en-US" smtClean="0"/>
              <a:t>4/28/2008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55573-8BBB-45EA-80FF-AD07ED213984}" type="datetimeFigureOut">
              <a:rPr lang="en-US" smtClean="0"/>
              <a:t>4/28/2008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355573-8BBB-45EA-80FF-AD07ED213984}" type="datetimeFigureOut">
              <a:rPr lang="en-US" smtClean="0"/>
              <a:t>4/28/2008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355573-8BBB-45EA-80FF-AD07ED213984}" type="datetimeFigureOut">
              <a:rPr lang="en-US" smtClean="0"/>
              <a:t>4/28/2008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082EE-3CFD-4784-9381-9DE15A335FF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55573-8BBB-45EA-80FF-AD07ED213984}" type="datetimeFigureOut">
              <a:rPr lang="en-US" smtClean="0"/>
              <a:t>4/28/2008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4082EE-3CFD-4784-9381-9DE15A335FF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7800" y="1066800"/>
            <a:ext cx="6553200" cy="1015663"/>
          </a:xfrm>
          <a:prstGeom prst="rect">
            <a:avLst/>
          </a:prstGeom>
          <a:noFill/>
        </p:spPr>
        <p:txBody>
          <a:bodyPr wrap="square" rtlCol="0">
            <a:spAutoFit/>
          </a:bodyPr>
          <a:lstStyle/>
          <a:p>
            <a:r>
              <a:rPr lang="en-US" sz="2000" dirty="0" smtClean="0"/>
              <a:t>Knowing Your Body…</a:t>
            </a:r>
          </a:p>
          <a:p>
            <a:endParaRPr lang="en-US" sz="2000" dirty="0"/>
          </a:p>
          <a:p>
            <a:r>
              <a:rPr lang="en-US" sz="2000" dirty="0" smtClean="0"/>
              <a:t>The Importance Of Seeing Your Doctor: For </a:t>
            </a:r>
            <a:r>
              <a:rPr lang="en-US" sz="2000" u="sng" dirty="0" smtClean="0"/>
              <a:t>All Ages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4343400" y="3200400"/>
            <a:ext cx="1998130" cy="3452813"/>
          </a:xfrm>
          <a:prstGeom prst="rect">
            <a:avLst/>
          </a:prstGeom>
          <a:noFill/>
          <a:ln w="9525">
            <a:noFill/>
            <a:miter lim="800000"/>
            <a:headEnd/>
            <a:tailEnd/>
          </a:ln>
          <a:effectLst/>
        </p:spPr>
      </p:pic>
      <p:pic>
        <p:nvPicPr>
          <p:cNvPr id="3" name="Picture 5"/>
          <p:cNvPicPr>
            <a:picLocks noChangeAspect="1" noChangeArrowheads="1"/>
          </p:cNvPicPr>
          <p:nvPr/>
        </p:nvPicPr>
        <p:blipFill>
          <a:blip r:embed="rId3"/>
          <a:srcRect/>
          <a:stretch>
            <a:fillRect/>
          </a:stretch>
        </p:blipFill>
        <p:spPr bwMode="auto">
          <a:xfrm>
            <a:off x="6477000" y="3276600"/>
            <a:ext cx="2476500" cy="3335991"/>
          </a:xfrm>
          <a:prstGeom prst="rect">
            <a:avLst/>
          </a:prstGeom>
          <a:noFill/>
          <a:ln w="9525">
            <a:noFill/>
            <a:miter lim="800000"/>
            <a:headEnd/>
            <a:tailEnd/>
          </a:ln>
          <a:effectLst/>
        </p:spPr>
      </p:pic>
      <p:pic>
        <p:nvPicPr>
          <p:cNvPr id="4" name="Picture 3"/>
          <p:cNvPicPr>
            <a:picLocks noChangeAspect="1" noChangeArrowheads="1"/>
          </p:cNvPicPr>
          <p:nvPr/>
        </p:nvPicPr>
        <p:blipFill>
          <a:blip r:embed="rId4"/>
          <a:srcRect/>
          <a:stretch>
            <a:fillRect/>
          </a:stretch>
        </p:blipFill>
        <p:spPr bwMode="auto">
          <a:xfrm>
            <a:off x="152400" y="304800"/>
            <a:ext cx="1690687" cy="3229969"/>
          </a:xfrm>
          <a:prstGeom prst="rect">
            <a:avLst/>
          </a:prstGeom>
          <a:noFill/>
          <a:ln w="9525">
            <a:noFill/>
            <a:miter lim="800000"/>
            <a:headEnd/>
            <a:tailEnd/>
          </a:ln>
          <a:effectLst/>
        </p:spPr>
      </p:pic>
      <p:sp>
        <p:nvSpPr>
          <p:cNvPr id="5" name="TextBox 4"/>
          <p:cNvSpPr txBox="1"/>
          <p:nvPr/>
        </p:nvSpPr>
        <p:spPr>
          <a:xfrm>
            <a:off x="1905000" y="533400"/>
            <a:ext cx="6553200" cy="1477328"/>
          </a:xfrm>
          <a:prstGeom prst="rect">
            <a:avLst/>
          </a:prstGeom>
          <a:noFill/>
        </p:spPr>
        <p:txBody>
          <a:bodyPr wrap="square" rtlCol="0">
            <a:spAutoFit/>
          </a:bodyPr>
          <a:lstStyle/>
          <a:p>
            <a:r>
              <a:rPr lang="en-US" dirty="0" smtClean="0"/>
              <a:t>Well, Bill it looks like your arthritis is worse than I thought. We will have to start you on physical therapy immediately. And Joe, it looks like that wasn’t allergies at all. After taking an x-ray of your chest, I can see that you have Lymphoma and a large tumor has grown in your lungs. We’ll have to start you on chemotherapy fast.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86200" y="0"/>
            <a:ext cx="2209800" cy="369332"/>
          </a:xfrm>
          <a:prstGeom prst="rect">
            <a:avLst/>
          </a:prstGeom>
          <a:noFill/>
        </p:spPr>
        <p:txBody>
          <a:bodyPr wrap="square" rtlCol="0">
            <a:spAutoFit/>
          </a:bodyPr>
          <a:lstStyle/>
          <a:p>
            <a:r>
              <a:rPr lang="en-US" dirty="0" smtClean="0"/>
              <a:t>One Year Later….</a:t>
            </a:r>
            <a:endParaRPr lang="en-US" dirty="0"/>
          </a:p>
        </p:txBody>
      </p:sp>
      <p:pic>
        <p:nvPicPr>
          <p:cNvPr id="3" name="Picture 2"/>
          <p:cNvPicPr>
            <a:picLocks noChangeAspect="1" noChangeArrowheads="1"/>
          </p:cNvPicPr>
          <p:nvPr/>
        </p:nvPicPr>
        <p:blipFill>
          <a:blip r:embed="rId2"/>
          <a:srcRect/>
          <a:stretch>
            <a:fillRect/>
          </a:stretch>
        </p:blipFill>
        <p:spPr bwMode="auto">
          <a:xfrm>
            <a:off x="76200" y="1905000"/>
            <a:ext cx="3629025" cy="3228975"/>
          </a:xfrm>
          <a:prstGeom prst="rect">
            <a:avLst/>
          </a:prstGeom>
          <a:noFill/>
          <a:ln w="9525">
            <a:noFill/>
            <a:miter lim="800000"/>
            <a:headEnd/>
            <a:tailEnd/>
          </a:ln>
          <a:effectLst/>
        </p:spPr>
      </p:pic>
      <p:sp>
        <p:nvSpPr>
          <p:cNvPr id="4" name="TextBox 3"/>
          <p:cNvSpPr txBox="1"/>
          <p:nvPr/>
        </p:nvSpPr>
        <p:spPr>
          <a:xfrm>
            <a:off x="533400" y="5257800"/>
            <a:ext cx="2286000" cy="923330"/>
          </a:xfrm>
          <a:prstGeom prst="rect">
            <a:avLst/>
          </a:prstGeom>
          <a:noFill/>
        </p:spPr>
        <p:txBody>
          <a:bodyPr wrap="square" rtlCol="0">
            <a:spAutoFit/>
          </a:bodyPr>
          <a:lstStyle/>
          <a:p>
            <a:r>
              <a:rPr lang="en-US" dirty="0" smtClean="0"/>
              <a:t>Man! I feel great! I can finally go back to living a normal life!</a:t>
            </a:r>
            <a:endParaRPr lang="en-US" dirty="0"/>
          </a:p>
        </p:txBody>
      </p:sp>
      <p:pic>
        <p:nvPicPr>
          <p:cNvPr id="10242" name="Picture 2"/>
          <p:cNvPicPr>
            <a:picLocks noChangeAspect="1" noChangeArrowheads="1"/>
          </p:cNvPicPr>
          <p:nvPr/>
        </p:nvPicPr>
        <p:blipFill>
          <a:blip r:embed="rId3"/>
          <a:srcRect/>
          <a:stretch>
            <a:fillRect/>
          </a:stretch>
        </p:blipFill>
        <p:spPr bwMode="auto">
          <a:xfrm>
            <a:off x="5486400" y="1295400"/>
            <a:ext cx="2857500" cy="4324350"/>
          </a:xfrm>
          <a:prstGeom prst="rect">
            <a:avLst/>
          </a:prstGeom>
          <a:noFill/>
          <a:ln w="9525">
            <a:noFill/>
            <a:miter lim="800000"/>
            <a:headEnd/>
            <a:tailEnd/>
          </a:ln>
          <a:effectLst/>
        </p:spPr>
      </p:pic>
      <p:sp>
        <p:nvSpPr>
          <p:cNvPr id="6" name="TextBox 5"/>
          <p:cNvSpPr txBox="1"/>
          <p:nvPr/>
        </p:nvSpPr>
        <p:spPr>
          <a:xfrm>
            <a:off x="6096000" y="5410200"/>
            <a:ext cx="2514600" cy="923330"/>
          </a:xfrm>
          <a:prstGeom prst="rect">
            <a:avLst/>
          </a:prstGeom>
          <a:noFill/>
        </p:spPr>
        <p:txBody>
          <a:bodyPr wrap="square" rtlCol="0">
            <a:spAutoFit/>
          </a:bodyPr>
          <a:lstStyle/>
          <a:p>
            <a:r>
              <a:rPr lang="en-US" dirty="0" smtClean="0"/>
              <a:t>Your not going to believe this! I bowled a perfect game!</a:t>
            </a:r>
            <a:endParaRPr lang="en-US" dirty="0"/>
          </a:p>
        </p:txBody>
      </p:sp>
      <p:pic>
        <p:nvPicPr>
          <p:cNvPr id="7" name="Picture 4"/>
          <p:cNvPicPr>
            <a:picLocks noChangeAspect="1" noChangeArrowheads="1"/>
          </p:cNvPicPr>
          <p:nvPr/>
        </p:nvPicPr>
        <p:blipFill>
          <a:blip r:embed="rId4" cstate="print"/>
          <a:srcRect/>
          <a:stretch>
            <a:fillRect/>
          </a:stretch>
        </p:blipFill>
        <p:spPr bwMode="auto">
          <a:xfrm>
            <a:off x="762000" y="76200"/>
            <a:ext cx="1023938" cy="1278346"/>
          </a:xfrm>
          <a:prstGeom prst="rect">
            <a:avLst/>
          </a:prstGeom>
          <a:noFill/>
          <a:ln w="9525">
            <a:noFill/>
            <a:miter lim="800000"/>
            <a:headEnd/>
            <a:tailEnd/>
          </a:ln>
          <a:effectLst/>
        </p:spPr>
      </p:pic>
      <p:sp>
        <p:nvSpPr>
          <p:cNvPr id="8" name="TextBox 7"/>
          <p:cNvSpPr txBox="1"/>
          <p:nvPr/>
        </p:nvSpPr>
        <p:spPr>
          <a:xfrm>
            <a:off x="1905000" y="228600"/>
            <a:ext cx="990600" cy="369332"/>
          </a:xfrm>
          <a:prstGeom prst="rect">
            <a:avLst/>
          </a:prstGeom>
          <a:noFill/>
        </p:spPr>
        <p:txBody>
          <a:bodyPr wrap="square" rtlCol="0">
            <a:spAutoFit/>
          </a:bodyPr>
          <a:lstStyle/>
          <a:p>
            <a:r>
              <a:rPr lang="en-US" dirty="0" smtClean="0"/>
              <a:t>See…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143000"/>
            <a:ext cx="6477000" cy="2862322"/>
          </a:xfrm>
          <a:prstGeom prst="rect">
            <a:avLst/>
          </a:prstGeom>
          <a:noFill/>
        </p:spPr>
        <p:txBody>
          <a:bodyPr wrap="square" rtlCol="0">
            <a:spAutoFit/>
          </a:bodyPr>
          <a:lstStyle/>
          <a:p>
            <a:r>
              <a:rPr lang="en-US" dirty="0" smtClean="0"/>
              <a:t>It is important to understand and listen to your body. Anything can happen at any stage in your life and at any age. By keeping up on Dr. visits you can be sure to stay healthy and enjoy the things you love.</a:t>
            </a:r>
          </a:p>
          <a:p>
            <a:endParaRPr lang="en-US" dirty="0"/>
          </a:p>
          <a:p>
            <a:r>
              <a:rPr lang="en-US" dirty="0" smtClean="0"/>
              <a:t>If Joe had only gone to the Dr. sooner, he could have avoided the growth of the tumor in his lung and gotten rid of it more quickly.</a:t>
            </a:r>
          </a:p>
          <a:p>
            <a:endParaRPr lang="en-US" dirty="0"/>
          </a:p>
          <a:p>
            <a:r>
              <a:rPr lang="en-US" dirty="0" smtClean="0"/>
              <a:t>Bill could have gotten the therapy he needed faster and had much more time to do the things he loves to do, like bowling.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04800" y="609600"/>
            <a:ext cx="3629025" cy="3228975"/>
          </a:xfrm>
          <a:prstGeom prst="rect">
            <a:avLst/>
          </a:prstGeom>
          <a:noFill/>
          <a:ln w="9525">
            <a:noFill/>
            <a:miter lim="800000"/>
            <a:headEnd/>
            <a:tailEnd/>
          </a:ln>
          <a:effectLst/>
        </p:spPr>
      </p:pic>
      <p:sp>
        <p:nvSpPr>
          <p:cNvPr id="3" name="TextBox 2"/>
          <p:cNvSpPr txBox="1"/>
          <p:nvPr/>
        </p:nvSpPr>
        <p:spPr>
          <a:xfrm>
            <a:off x="533400" y="4114800"/>
            <a:ext cx="2971800" cy="923330"/>
          </a:xfrm>
          <a:prstGeom prst="rect">
            <a:avLst/>
          </a:prstGeom>
          <a:noFill/>
        </p:spPr>
        <p:txBody>
          <a:bodyPr wrap="square" rtlCol="0">
            <a:spAutoFit/>
          </a:bodyPr>
          <a:lstStyle/>
          <a:p>
            <a:r>
              <a:rPr lang="en-US" dirty="0" smtClean="0"/>
              <a:t>Hey! I’m only 21! I’m in college! I’m as healthy as an ox! I don’t need check ups!</a:t>
            </a:r>
            <a:endParaRPr lang="en-US" dirty="0"/>
          </a:p>
        </p:txBody>
      </p:sp>
      <p:pic>
        <p:nvPicPr>
          <p:cNvPr id="4099" name="Picture 3"/>
          <p:cNvPicPr>
            <a:picLocks noChangeAspect="1" noChangeArrowheads="1"/>
          </p:cNvPicPr>
          <p:nvPr/>
        </p:nvPicPr>
        <p:blipFill>
          <a:blip r:embed="rId3"/>
          <a:srcRect/>
          <a:stretch>
            <a:fillRect/>
          </a:stretch>
        </p:blipFill>
        <p:spPr bwMode="auto">
          <a:xfrm>
            <a:off x="5638800" y="381000"/>
            <a:ext cx="2647950" cy="3952875"/>
          </a:xfrm>
          <a:prstGeom prst="rect">
            <a:avLst/>
          </a:prstGeom>
          <a:noFill/>
          <a:ln w="9525">
            <a:noFill/>
            <a:miter lim="800000"/>
            <a:headEnd/>
            <a:tailEnd/>
          </a:ln>
          <a:effectLst/>
        </p:spPr>
      </p:pic>
      <p:sp>
        <p:nvSpPr>
          <p:cNvPr id="5" name="TextBox 4"/>
          <p:cNvSpPr txBox="1"/>
          <p:nvPr/>
        </p:nvSpPr>
        <p:spPr>
          <a:xfrm>
            <a:off x="5715000" y="4572000"/>
            <a:ext cx="2895600" cy="923330"/>
          </a:xfrm>
          <a:prstGeom prst="rect">
            <a:avLst/>
          </a:prstGeom>
          <a:noFill/>
        </p:spPr>
        <p:txBody>
          <a:bodyPr wrap="square" rtlCol="0">
            <a:spAutoFit/>
          </a:bodyPr>
          <a:lstStyle/>
          <a:p>
            <a:r>
              <a:rPr lang="en-US" dirty="0" smtClean="0"/>
              <a:t>That’s ridiculous! I’ve been healthy my entire life. I don’t need a Doctor!</a:t>
            </a:r>
            <a:endParaRPr lang="en-US" dirty="0"/>
          </a:p>
        </p:txBody>
      </p:sp>
      <p:sp>
        <p:nvSpPr>
          <p:cNvPr id="6" name="TextBox 5"/>
          <p:cNvSpPr txBox="1"/>
          <p:nvPr/>
        </p:nvSpPr>
        <p:spPr>
          <a:xfrm>
            <a:off x="1143000" y="304800"/>
            <a:ext cx="1066800" cy="369332"/>
          </a:xfrm>
          <a:prstGeom prst="rect">
            <a:avLst/>
          </a:prstGeom>
          <a:noFill/>
        </p:spPr>
        <p:txBody>
          <a:bodyPr wrap="square" rtlCol="0">
            <a:spAutoFit/>
          </a:bodyPr>
          <a:lstStyle/>
          <a:p>
            <a:r>
              <a:rPr lang="en-US" dirty="0" smtClean="0"/>
              <a:t>Joe</a:t>
            </a:r>
            <a:endParaRPr lang="en-US" dirty="0"/>
          </a:p>
        </p:txBody>
      </p:sp>
      <p:sp>
        <p:nvSpPr>
          <p:cNvPr id="7" name="TextBox 6"/>
          <p:cNvSpPr txBox="1"/>
          <p:nvPr/>
        </p:nvSpPr>
        <p:spPr>
          <a:xfrm>
            <a:off x="6477000" y="152400"/>
            <a:ext cx="914400" cy="369332"/>
          </a:xfrm>
          <a:prstGeom prst="rect">
            <a:avLst/>
          </a:prstGeom>
          <a:noFill/>
        </p:spPr>
        <p:txBody>
          <a:bodyPr wrap="square" rtlCol="0">
            <a:spAutoFit/>
          </a:bodyPr>
          <a:lstStyle/>
          <a:p>
            <a:r>
              <a:rPr lang="en-US" dirty="0" smtClean="0"/>
              <a:t>Bill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228600" y="1143000"/>
            <a:ext cx="1905000" cy="3245747"/>
          </a:xfrm>
          <a:prstGeom prst="rect">
            <a:avLst/>
          </a:prstGeom>
          <a:noFill/>
          <a:ln w="9525">
            <a:noFill/>
            <a:miter lim="800000"/>
            <a:headEnd/>
            <a:tailEnd/>
          </a:ln>
          <a:effectLst/>
        </p:spPr>
      </p:pic>
      <p:sp>
        <p:nvSpPr>
          <p:cNvPr id="3" name="TextBox 2"/>
          <p:cNvSpPr txBox="1"/>
          <p:nvPr/>
        </p:nvSpPr>
        <p:spPr>
          <a:xfrm>
            <a:off x="152400" y="4648200"/>
            <a:ext cx="1981200" cy="369332"/>
          </a:xfrm>
          <a:prstGeom prst="rect">
            <a:avLst/>
          </a:prstGeom>
          <a:noFill/>
        </p:spPr>
        <p:txBody>
          <a:bodyPr wrap="square" rtlCol="0">
            <a:spAutoFit/>
          </a:bodyPr>
          <a:lstStyle/>
          <a:p>
            <a:r>
              <a:rPr lang="en-US" dirty="0" smtClean="0"/>
              <a:t>COUGH! COUGH!</a:t>
            </a:r>
            <a:endParaRPr lang="en-US" dirty="0"/>
          </a:p>
        </p:txBody>
      </p:sp>
      <p:pic>
        <p:nvPicPr>
          <p:cNvPr id="5123" name="Picture 3"/>
          <p:cNvPicPr>
            <a:picLocks noChangeAspect="1" noChangeArrowheads="1"/>
          </p:cNvPicPr>
          <p:nvPr/>
        </p:nvPicPr>
        <p:blipFill>
          <a:blip r:embed="rId3"/>
          <a:srcRect/>
          <a:stretch>
            <a:fillRect/>
          </a:stretch>
        </p:blipFill>
        <p:spPr bwMode="auto">
          <a:xfrm>
            <a:off x="4953000" y="609600"/>
            <a:ext cx="2876550" cy="4486275"/>
          </a:xfrm>
          <a:prstGeom prst="rect">
            <a:avLst/>
          </a:prstGeom>
          <a:noFill/>
          <a:ln w="9525">
            <a:noFill/>
            <a:miter lim="800000"/>
            <a:headEnd/>
            <a:tailEnd/>
          </a:ln>
          <a:effectLst/>
        </p:spPr>
      </p:pic>
      <p:sp>
        <p:nvSpPr>
          <p:cNvPr id="5" name="TextBox 4"/>
          <p:cNvSpPr txBox="1"/>
          <p:nvPr/>
        </p:nvSpPr>
        <p:spPr>
          <a:xfrm>
            <a:off x="5638800" y="5029200"/>
            <a:ext cx="2209800" cy="369332"/>
          </a:xfrm>
          <a:prstGeom prst="rect">
            <a:avLst/>
          </a:prstGeom>
          <a:noFill/>
        </p:spPr>
        <p:txBody>
          <a:bodyPr wrap="square" rtlCol="0">
            <a:spAutoFit/>
          </a:bodyPr>
          <a:lstStyle/>
          <a:p>
            <a:r>
              <a:rPr lang="en-US" dirty="0" smtClean="0"/>
              <a:t>OW MY WRIST!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304800" y="3048000"/>
            <a:ext cx="1676400" cy="2856258"/>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6400800" y="2667000"/>
            <a:ext cx="1926861" cy="3005138"/>
          </a:xfrm>
          <a:prstGeom prst="rect">
            <a:avLst/>
          </a:prstGeom>
          <a:noFill/>
          <a:ln w="9525">
            <a:noFill/>
            <a:miter lim="800000"/>
            <a:headEnd/>
            <a:tailEnd/>
          </a:ln>
          <a:effectLst/>
        </p:spPr>
      </p:pic>
      <p:pic>
        <p:nvPicPr>
          <p:cNvPr id="6148" name="Picture 4"/>
          <p:cNvPicPr>
            <a:picLocks noChangeAspect="1" noChangeArrowheads="1"/>
          </p:cNvPicPr>
          <p:nvPr/>
        </p:nvPicPr>
        <p:blipFill>
          <a:blip r:embed="rId4"/>
          <a:srcRect/>
          <a:stretch>
            <a:fillRect/>
          </a:stretch>
        </p:blipFill>
        <p:spPr bwMode="auto">
          <a:xfrm>
            <a:off x="3048000" y="0"/>
            <a:ext cx="2090738" cy="2610203"/>
          </a:xfrm>
          <a:prstGeom prst="rect">
            <a:avLst/>
          </a:prstGeom>
          <a:noFill/>
          <a:ln w="9525">
            <a:noFill/>
            <a:miter lim="800000"/>
            <a:headEnd/>
            <a:tailEnd/>
          </a:ln>
          <a:effectLst/>
        </p:spPr>
      </p:pic>
      <p:sp>
        <p:nvSpPr>
          <p:cNvPr id="5" name="TextBox 4"/>
          <p:cNvSpPr txBox="1"/>
          <p:nvPr/>
        </p:nvSpPr>
        <p:spPr>
          <a:xfrm>
            <a:off x="5105400" y="457200"/>
            <a:ext cx="2438400" cy="646331"/>
          </a:xfrm>
          <a:prstGeom prst="rect">
            <a:avLst/>
          </a:prstGeom>
          <a:noFill/>
        </p:spPr>
        <p:txBody>
          <a:bodyPr wrap="square" rtlCol="0">
            <a:spAutoFit/>
          </a:bodyPr>
          <a:lstStyle/>
          <a:p>
            <a:r>
              <a:rPr lang="en-US" dirty="0" smtClean="0"/>
              <a:t>I think you two need to go see a doctor.</a:t>
            </a:r>
            <a:endParaRPr lang="en-US" dirty="0"/>
          </a:p>
        </p:txBody>
      </p:sp>
      <p:sp>
        <p:nvSpPr>
          <p:cNvPr id="7" name="TextBox 6"/>
          <p:cNvSpPr txBox="1"/>
          <p:nvPr/>
        </p:nvSpPr>
        <p:spPr>
          <a:xfrm>
            <a:off x="228600" y="6019800"/>
            <a:ext cx="1981200" cy="646331"/>
          </a:xfrm>
          <a:prstGeom prst="rect">
            <a:avLst/>
          </a:prstGeom>
          <a:noFill/>
        </p:spPr>
        <p:txBody>
          <a:bodyPr wrap="square" rtlCol="0">
            <a:spAutoFit/>
          </a:bodyPr>
          <a:lstStyle/>
          <a:p>
            <a:r>
              <a:rPr lang="en-US" dirty="0" smtClean="0"/>
              <a:t>I just have a cold. I’ll be fine.</a:t>
            </a:r>
            <a:endParaRPr lang="en-US" dirty="0"/>
          </a:p>
        </p:txBody>
      </p:sp>
      <p:sp>
        <p:nvSpPr>
          <p:cNvPr id="8" name="TextBox 7"/>
          <p:cNvSpPr txBox="1"/>
          <p:nvPr/>
        </p:nvSpPr>
        <p:spPr>
          <a:xfrm>
            <a:off x="5943600" y="5562600"/>
            <a:ext cx="2819400" cy="646331"/>
          </a:xfrm>
          <a:prstGeom prst="rect">
            <a:avLst/>
          </a:prstGeom>
          <a:noFill/>
        </p:spPr>
        <p:txBody>
          <a:bodyPr wrap="square" rtlCol="0">
            <a:spAutoFit/>
          </a:bodyPr>
          <a:lstStyle/>
          <a:p>
            <a:r>
              <a:rPr lang="en-US" dirty="0" smtClean="0"/>
              <a:t>I just need to bowl through the pain. I’ll be fine.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381000" y="2514600"/>
            <a:ext cx="1676400" cy="2856258"/>
          </a:xfrm>
          <a:prstGeom prst="rect">
            <a:avLst/>
          </a:prstGeom>
          <a:noFill/>
          <a:ln w="9525">
            <a:noFill/>
            <a:miter lim="800000"/>
            <a:headEnd/>
            <a:tailEnd/>
          </a:ln>
          <a:effectLst/>
        </p:spPr>
      </p:pic>
      <p:pic>
        <p:nvPicPr>
          <p:cNvPr id="3" name="Picture 3"/>
          <p:cNvPicPr>
            <a:picLocks noChangeAspect="1" noChangeArrowheads="1"/>
          </p:cNvPicPr>
          <p:nvPr/>
        </p:nvPicPr>
        <p:blipFill>
          <a:blip r:embed="rId3"/>
          <a:srcRect/>
          <a:stretch>
            <a:fillRect/>
          </a:stretch>
        </p:blipFill>
        <p:spPr bwMode="auto">
          <a:xfrm>
            <a:off x="6705600" y="2286000"/>
            <a:ext cx="1926861" cy="3005138"/>
          </a:xfrm>
          <a:prstGeom prst="rect">
            <a:avLst/>
          </a:prstGeom>
          <a:noFill/>
          <a:ln w="9525">
            <a:noFill/>
            <a:miter lim="800000"/>
            <a:headEnd/>
            <a:tailEnd/>
          </a:ln>
          <a:effectLst/>
        </p:spPr>
      </p:pic>
      <p:sp>
        <p:nvSpPr>
          <p:cNvPr id="4" name="TextBox 3"/>
          <p:cNvSpPr txBox="1"/>
          <p:nvPr/>
        </p:nvSpPr>
        <p:spPr>
          <a:xfrm>
            <a:off x="228600" y="5715000"/>
            <a:ext cx="2057400" cy="646331"/>
          </a:xfrm>
          <a:prstGeom prst="rect">
            <a:avLst/>
          </a:prstGeom>
          <a:noFill/>
        </p:spPr>
        <p:txBody>
          <a:bodyPr wrap="square" rtlCol="0">
            <a:spAutoFit/>
          </a:bodyPr>
          <a:lstStyle/>
          <a:p>
            <a:r>
              <a:rPr lang="en-US" dirty="0" smtClean="0"/>
              <a:t>Man! This cough just won’t go away!</a:t>
            </a:r>
            <a:endParaRPr lang="en-US" dirty="0"/>
          </a:p>
        </p:txBody>
      </p:sp>
      <p:sp>
        <p:nvSpPr>
          <p:cNvPr id="5" name="TextBox 4"/>
          <p:cNvSpPr txBox="1"/>
          <p:nvPr/>
        </p:nvSpPr>
        <p:spPr>
          <a:xfrm>
            <a:off x="6400800" y="5257800"/>
            <a:ext cx="2514600" cy="646331"/>
          </a:xfrm>
          <a:prstGeom prst="rect">
            <a:avLst/>
          </a:prstGeom>
          <a:noFill/>
        </p:spPr>
        <p:txBody>
          <a:bodyPr wrap="square" rtlCol="0">
            <a:spAutoFit/>
          </a:bodyPr>
          <a:lstStyle/>
          <a:p>
            <a:r>
              <a:rPr lang="en-US" dirty="0" smtClean="0"/>
              <a:t>My team is going to kill me! My average is a 22!</a:t>
            </a:r>
            <a:endParaRPr lang="en-US" dirty="0"/>
          </a:p>
        </p:txBody>
      </p:sp>
      <p:sp>
        <p:nvSpPr>
          <p:cNvPr id="6" name="TextBox 5"/>
          <p:cNvSpPr txBox="1"/>
          <p:nvPr/>
        </p:nvSpPr>
        <p:spPr>
          <a:xfrm>
            <a:off x="2743200" y="609600"/>
            <a:ext cx="4038600" cy="369332"/>
          </a:xfrm>
          <a:prstGeom prst="rect">
            <a:avLst/>
          </a:prstGeom>
          <a:noFill/>
        </p:spPr>
        <p:txBody>
          <a:bodyPr wrap="square" rtlCol="0">
            <a:spAutoFit/>
          </a:bodyPr>
          <a:lstStyle/>
          <a:p>
            <a:r>
              <a:rPr lang="en-US" dirty="0" smtClean="0"/>
              <a:t>One Month Later….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a:srcRect/>
          <a:stretch>
            <a:fillRect/>
          </a:stretch>
        </p:blipFill>
        <p:spPr bwMode="auto">
          <a:xfrm>
            <a:off x="609600" y="1524000"/>
            <a:ext cx="1690687" cy="3229969"/>
          </a:xfrm>
          <a:prstGeom prst="rect">
            <a:avLst/>
          </a:prstGeom>
          <a:noFill/>
          <a:ln w="9525">
            <a:noFill/>
            <a:miter lim="800000"/>
            <a:headEnd/>
            <a:tailEnd/>
          </a:ln>
          <a:effectLst/>
        </p:spPr>
      </p:pic>
      <p:sp>
        <p:nvSpPr>
          <p:cNvPr id="4" name="TextBox 3"/>
          <p:cNvSpPr txBox="1"/>
          <p:nvPr/>
        </p:nvSpPr>
        <p:spPr>
          <a:xfrm>
            <a:off x="3124200" y="1066800"/>
            <a:ext cx="3352800" cy="2862322"/>
          </a:xfrm>
          <a:prstGeom prst="rect">
            <a:avLst/>
          </a:prstGeom>
          <a:noFill/>
        </p:spPr>
        <p:txBody>
          <a:bodyPr wrap="square" rtlCol="0">
            <a:spAutoFit/>
          </a:bodyPr>
          <a:lstStyle/>
          <a:p>
            <a:r>
              <a:rPr lang="en-US" dirty="0" smtClean="0"/>
              <a:t>Joe, it looks like you have allergies. Take this and you’ll feel better.</a:t>
            </a:r>
          </a:p>
          <a:p>
            <a:endParaRPr lang="en-US" dirty="0"/>
          </a:p>
          <a:p>
            <a:endParaRPr lang="en-US" dirty="0" smtClean="0"/>
          </a:p>
          <a:p>
            <a:endParaRPr lang="en-US" dirty="0"/>
          </a:p>
          <a:p>
            <a:endParaRPr lang="en-US" dirty="0" smtClean="0"/>
          </a:p>
          <a:p>
            <a:r>
              <a:rPr lang="en-US" dirty="0" smtClean="0"/>
              <a:t>Bill, that’s definitely arthritis.  Just wear this over your wrist and you’ll be fine.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5105400"/>
            <a:ext cx="1828800" cy="1477328"/>
          </a:xfrm>
          <a:prstGeom prst="rect">
            <a:avLst/>
          </a:prstGeom>
          <a:noFill/>
        </p:spPr>
        <p:txBody>
          <a:bodyPr wrap="square" rtlCol="0">
            <a:spAutoFit/>
          </a:bodyPr>
          <a:lstStyle/>
          <a:p>
            <a:r>
              <a:rPr lang="en-US" dirty="0" smtClean="0"/>
              <a:t>I would have thought this cough would have gone away by now. </a:t>
            </a:r>
            <a:endParaRPr lang="en-US" dirty="0"/>
          </a:p>
        </p:txBody>
      </p:sp>
      <p:pic>
        <p:nvPicPr>
          <p:cNvPr id="8196" name="Picture 4"/>
          <p:cNvPicPr>
            <a:picLocks noChangeAspect="1" noChangeArrowheads="1"/>
          </p:cNvPicPr>
          <p:nvPr/>
        </p:nvPicPr>
        <p:blipFill>
          <a:blip r:embed="rId2"/>
          <a:srcRect/>
          <a:stretch>
            <a:fillRect/>
          </a:stretch>
        </p:blipFill>
        <p:spPr bwMode="auto">
          <a:xfrm>
            <a:off x="304800" y="1676400"/>
            <a:ext cx="1752600" cy="3366696"/>
          </a:xfrm>
          <a:prstGeom prst="rect">
            <a:avLst/>
          </a:prstGeom>
          <a:noFill/>
          <a:ln w="9525">
            <a:noFill/>
            <a:miter lim="800000"/>
            <a:headEnd/>
            <a:tailEnd/>
          </a:ln>
          <a:effectLst/>
        </p:spPr>
      </p:pic>
      <p:pic>
        <p:nvPicPr>
          <p:cNvPr id="8197" name="Picture 5"/>
          <p:cNvPicPr>
            <a:picLocks noChangeAspect="1" noChangeArrowheads="1"/>
          </p:cNvPicPr>
          <p:nvPr/>
        </p:nvPicPr>
        <p:blipFill>
          <a:blip r:embed="rId3"/>
          <a:srcRect/>
          <a:stretch>
            <a:fillRect/>
          </a:stretch>
        </p:blipFill>
        <p:spPr bwMode="auto">
          <a:xfrm>
            <a:off x="5334000" y="1295400"/>
            <a:ext cx="3238500" cy="4362450"/>
          </a:xfrm>
          <a:prstGeom prst="rect">
            <a:avLst/>
          </a:prstGeom>
          <a:noFill/>
          <a:ln w="9525">
            <a:noFill/>
            <a:miter lim="800000"/>
            <a:headEnd/>
            <a:tailEnd/>
          </a:ln>
          <a:effectLst/>
        </p:spPr>
      </p:pic>
      <p:sp>
        <p:nvSpPr>
          <p:cNvPr id="8" name="TextBox 7"/>
          <p:cNvSpPr txBox="1"/>
          <p:nvPr/>
        </p:nvSpPr>
        <p:spPr>
          <a:xfrm>
            <a:off x="5638800" y="5486400"/>
            <a:ext cx="2667000" cy="646331"/>
          </a:xfrm>
          <a:prstGeom prst="rect">
            <a:avLst/>
          </a:prstGeom>
          <a:noFill/>
        </p:spPr>
        <p:txBody>
          <a:bodyPr wrap="square" rtlCol="0">
            <a:spAutoFit/>
          </a:bodyPr>
          <a:lstStyle/>
          <a:p>
            <a:r>
              <a:rPr lang="en-US" dirty="0" smtClean="0"/>
              <a:t>This stupid wrist thing does nothing!</a:t>
            </a:r>
            <a:endParaRPr lang="en-US" dirty="0"/>
          </a:p>
        </p:txBody>
      </p:sp>
      <p:sp>
        <p:nvSpPr>
          <p:cNvPr id="10" name="TextBox 9"/>
          <p:cNvSpPr txBox="1"/>
          <p:nvPr/>
        </p:nvSpPr>
        <p:spPr>
          <a:xfrm>
            <a:off x="2895600" y="304800"/>
            <a:ext cx="2133600" cy="369332"/>
          </a:xfrm>
          <a:prstGeom prst="rect">
            <a:avLst/>
          </a:prstGeom>
          <a:noFill/>
        </p:spPr>
        <p:txBody>
          <a:bodyPr wrap="square" rtlCol="0">
            <a:spAutoFit/>
          </a:bodyPr>
          <a:lstStyle/>
          <a:p>
            <a:r>
              <a:rPr lang="en-US" dirty="0" smtClean="0"/>
              <a:t>One Month Later…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bwMode="auto">
          <a:xfrm>
            <a:off x="381000" y="3276600"/>
            <a:ext cx="1752600" cy="3366696"/>
          </a:xfrm>
          <a:prstGeom prst="rect">
            <a:avLst/>
          </a:prstGeom>
          <a:noFill/>
          <a:ln w="9525">
            <a:noFill/>
            <a:miter lim="800000"/>
            <a:headEnd/>
            <a:tailEnd/>
          </a:ln>
          <a:effectLst/>
        </p:spPr>
      </p:pic>
      <p:pic>
        <p:nvPicPr>
          <p:cNvPr id="3" name="Picture 5"/>
          <p:cNvPicPr>
            <a:picLocks noChangeAspect="1" noChangeArrowheads="1"/>
          </p:cNvPicPr>
          <p:nvPr/>
        </p:nvPicPr>
        <p:blipFill>
          <a:blip r:embed="rId3"/>
          <a:srcRect/>
          <a:stretch>
            <a:fillRect/>
          </a:stretch>
        </p:blipFill>
        <p:spPr bwMode="auto">
          <a:xfrm>
            <a:off x="5638800" y="2495550"/>
            <a:ext cx="3238500" cy="4362450"/>
          </a:xfrm>
          <a:prstGeom prst="rect">
            <a:avLst/>
          </a:prstGeom>
          <a:noFill/>
          <a:ln w="9525">
            <a:noFill/>
            <a:miter lim="800000"/>
            <a:headEnd/>
            <a:tailEnd/>
          </a:ln>
          <a:effectLst/>
        </p:spPr>
      </p:pic>
      <p:pic>
        <p:nvPicPr>
          <p:cNvPr id="4" name="Picture 4"/>
          <p:cNvPicPr>
            <a:picLocks noChangeAspect="1" noChangeArrowheads="1"/>
          </p:cNvPicPr>
          <p:nvPr/>
        </p:nvPicPr>
        <p:blipFill>
          <a:blip r:embed="rId4"/>
          <a:srcRect/>
          <a:stretch>
            <a:fillRect/>
          </a:stretch>
        </p:blipFill>
        <p:spPr bwMode="auto">
          <a:xfrm>
            <a:off x="2819400" y="0"/>
            <a:ext cx="2090738" cy="2610203"/>
          </a:xfrm>
          <a:prstGeom prst="rect">
            <a:avLst/>
          </a:prstGeom>
          <a:noFill/>
          <a:ln w="9525">
            <a:noFill/>
            <a:miter lim="800000"/>
            <a:headEnd/>
            <a:tailEnd/>
          </a:ln>
          <a:effectLst/>
        </p:spPr>
      </p:pic>
      <p:sp>
        <p:nvSpPr>
          <p:cNvPr id="5" name="TextBox 4"/>
          <p:cNvSpPr txBox="1"/>
          <p:nvPr/>
        </p:nvSpPr>
        <p:spPr>
          <a:xfrm>
            <a:off x="5029200" y="228600"/>
            <a:ext cx="1447800" cy="2031325"/>
          </a:xfrm>
          <a:prstGeom prst="rect">
            <a:avLst/>
          </a:prstGeom>
          <a:noFill/>
        </p:spPr>
        <p:txBody>
          <a:bodyPr wrap="square" rtlCol="0">
            <a:spAutoFit/>
          </a:bodyPr>
          <a:lstStyle/>
          <a:p>
            <a:r>
              <a:rPr lang="en-US" dirty="0" smtClean="0"/>
              <a:t>You two need to go back to the doctor. What he gave you is not working.</a:t>
            </a:r>
            <a:endParaRPr lang="en-US" dirty="0"/>
          </a:p>
        </p:txBody>
      </p:sp>
      <p:sp>
        <p:nvSpPr>
          <p:cNvPr id="6" name="TextBox 5"/>
          <p:cNvSpPr txBox="1"/>
          <p:nvPr/>
        </p:nvSpPr>
        <p:spPr>
          <a:xfrm>
            <a:off x="3276600" y="3810000"/>
            <a:ext cx="1828800" cy="2031325"/>
          </a:xfrm>
          <a:prstGeom prst="rect">
            <a:avLst/>
          </a:prstGeom>
          <a:noFill/>
        </p:spPr>
        <p:txBody>
          <a:bodyPr wrap="square" rtlCol="0">
            <a:spAutoFit/>
          </a:bodyPr>
          <a:lstStyle/>
          <a:p>
            <a:r>
              <a:rPr lang="en-US" dirty="0" smtClean="0"/>
              <a:t>We tried that, and he couldn’t do anything! Besides, it’s not that bad. It will go away on its own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a:srcRect/>
          <a:stretch>
            <a:fillRect/>
          </a:stretch>
        </p:blipFill>
        <p:spPr bwMode="auto">
          <a:xfrm>
            <a:off x="304800" y="1295400"/>
            <a:ext cx="1752600" cy="3366696"/>
          </a:xfrm>
          <a:prstGeom prst="rect">
            <a:avLst/>
          </a:prstGeom>
          <a:noFill/>
          <a:ln w="9525">
            <a:noFill/>
            <a:miter lim="800000"/>
            <a:headEnd/>
            <a:tailEnd/>
          </a:ln>
          <a:effectLst/>
        </p:spPr>
      </p:pic>
      <p:pic>
        <p:nvPicPr>
          <p:cNvPr id="3" name="Picture 5"/>
          <p:cNvPicPr>
            <a:picLocks noChangeAspect="1" noChangeArrowheads="1"/>
          </p:cNvPicPr>
          <p:nvPr/>
        </p:nvPicPr>
        <p:blipFill>
          <a:blip r:embed="rId3"/>
          <a:srcRect/>
          <a:stretch>
            <a:fillRect/>
          </a:stretch>
        </p:blipFill>
        <p:spPr bwMode="auto">
          <a:xfrm>
            <a:off x="5486400" y="1447800"/>
            <a:ext cx="3238500" cy="4362450"/>
          </a:xfrm>
          <a:prstGeom prst="rect">
            <a:avLst/>
          </a:prstGeom>
          <a:noFill/>
          <a:ln w="9525">
            <a:noFill/>
            <a:miter lim="800000"/>
            <a:headEnd/>
            <a:tailEnd/>
          </a:ln>
          <a:effectLst/>
        </p:spPr>
      </p:pic>
      <p:sp>
        <p:nvSpPr>
          <p:cNvPr id="4" name="TextBox 3"/>
          <p:cNvSpPr txBox="1"/>
          <p:nvPr/>
        </p:nvSpPr>
        <p:spPr>
          <a:xfrm>
            <a:off x="304800" y="4800600"/>
            <a:ext cx="1676400" cy="1754326"/>
          </a:xfrm>
          <a:prstGeom prst="rect">
            <a:avLst/>
          </a:prstGeom>
          <a:noFill/>
        </p:spPr>
        <p:txBody>
          <a:bodyPr wrap="square" rtlCol="0">
            <a:spAutoFit/>
          </a:bodyPr>
          <a:lstStyle/>
          <a:p>
            <a:r>
              <a:rPr lang="en-US" dirty="0" smtClean="0"/>
              <a:t>Grandpa, this isn’t going away. Maybe we should go see the doctor like mom said.</a:t>
            </a:r>
            <a:endParaRPr lang="en-US" dirty="0"/>
          </a:p>
        </p:txBody>
      </p:sp>
      <p:sp>
        <p:nvSpPr>
          <p:cNvPr id="5" name="TextBox 4"/>
          <p:cNvSpPr txBox="1"/>
          <p:nvPr/>
        </p:nvSpPr>
        <p:spPr>
          <a:xfrm>
            <a:off x="5867400" y="5715000"/>
            <a:ext cx="2819400" cy="646331"/>
          </a:xfrm>
          <a:prstGeom prst="rect">
            <a:avLst/>
          </a:prstGeom>
          <a:noFill/>
        </p:spPr>
        <p:txBody>
          <a:bodyPr wrap="square" rtlCol="0">
            <a:spAutoFit/>
          </a:bodyPr>
          <a:lstStyle/>
          <a:p>
            <a:r>
              <a:rPr lang="en-US" dirty="0" smtClean="0"/>
              <a:t>Alright, fine. Let’s try one more time.</a:t>
            </a:r>
            <a:endParaRPr lang="en-US" dirty="0"/>
          </a:p>
        </p:txBody>
      </p:sp>
      <p:sp>
        <p:nvSpPr>
          <p:cNvPr id="6" name="TextBox 5"/>
          <p:cNvSpPr txBox="1"/>
          <p:nvPr/>
        </p:nvSpPr>
        <p:spPr>
          <a:xfrm>
            <a:off x="2209800" y="381000"/>
            <a:ext cx="3505200" cy="369332"/>
          </a:xfrm>
          <a:prstGeom prst="rect">
            <a:avLst/>
          </a:prstGeom>
          <a:noFill/>
        </p:spPr>
        <p:txBody>
          <a:bodyPr wrap="square" rtlCol="0">
            <a:spAutoFit/>
          </a:bodyPr>
          <a:lstStyle/>
          <a:p>
            <a:r>
              <a:rPr lang="en-US" dirty="0" smtClean="0"/>
              <a:t>One month later…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TotalTime>
  <Words>465</Words>
  <Application>Microsoft Office PowerPoint</Application>
  <PresentationFormat>On-screen Show (4:3)</PresentationFormat>
  <Paragraphs>39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Tyler</dc:creator>
  <cp:lastModifiedBy>Tyler</cp:lastModifiedBy>
  <cp:revision>15</cp:revision>
  <dcterms:created xsi:type="dcterms:W3CDTF">2008-04-28T17:28:32Z</dcterms:created>
  <dcterms:modified xsi:type="dcterms:W3CDTF">2008-04-28T19:55:59Z</dcterms:modified>
</cp:coreProperties>
</file>