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4" r:id="rId1"/>
  </p:sldMasterIdLst>
  <p:notesMasterIdLst>
    <p:notesMasterId r:id="rId31"/>
  </p:notesMasterIdLst>
  <p:sldIdLst>
    <p:sldId id="256" r:id="rId2"/>
    <p:sldId id="350" r:id="rId3"/>
    <p:sldId id="333" r:id="rId4"/>
    <p:sldId id="409" r:id="rId5"/>
    <p:sldId id="290" r:id="rId6"/>
    <p:sldId id="399" r:id="rId7"/>
    <p:sldId id="400" r:id="rId8"/>
    <p:sldId id="401" r:id="rId9"/>
    <p:sldId id="402" r:id="rId10"/>
    <p:sldId id="403" r:id="rId11"/>
    <p:sldId id="404" r:id="rId12"/>
    <p:sldId id="351" r:id="rId13"/>
    <p:sldId id="336" r:id="rId14"/>
    <p:sldId id="339" r:id="rId15"/>
    <p:sldId id="340" r:id="rId16"/>
    <p:sldId id="393" r:id="rId17"/>
    <p:sldId id="352" r:id="rId18"/>
    <p:sldId id="406" r:id="rId19"/>
    <p:sldId id="342" r:id="rId20"/>
    <p:sldId id="395" r:id="rId21"/>
    <p:sldId id="394" r:id="rId22"/>
    <p:sldId id="407" r:id="rId23"/>
    <p:sldId id="343" r:id="rId24"/>
    <p:sldId id="344" r:id="rId25"/>
    <p:sldId id="345" r:id="rId26"/>
    <p:sldId id="347" r:id="rId27"/>
    <p:sldId id="396" r:id="rId28"/>
    <p:sldId id="348" r:id="rId29"/>
    <p:sldId id="349"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D7E4"/>
    <a:srgbClr val="FFFFFF"/>
    <a:srgbClr val="1759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6250" autoAdjust="0"/>
    <p:restoredTop sz="99121" autoAdjust="0"/>
  </p:normalViewPr>
  <p:slideViewPr>
    <p:cSldViewPr snapToGrid="0">
      <p:cViewPr varScale="1">
        <p:scale>
          <a:sx n="86" d="100"/>
          <a:sy n="86" d="100"/>
        </p:scale>
        <p:origin x="446" y="58"/>
      </p:cViewPr>
      <p:guideLst>
        <p:guide orient="horz" pos="2160"/>
        <p:guide pos="2880"/>
      </p:guideLst>
    </p:cSldViewPr>
  </p:slideViewPr>
  <p:notesTextViewPr>
    <p:cViewPr>
      <p:scale>
        <a:sx n="1" d="1"/>
        <a:sy n="1" d="1"/>
      </p:scale>
      <p:origin x="0" y="0"/>
    </p:cViewPr>
  </p:notesTextViewPr>
  <p:sorterViewPr>
    <p:cViewPr varScale="1">
      <p:scale>
        <a:sx n="1" d="1"/>
        <a:sy n="1" d="1"/>
      </p:scale>
      <p:origin x="0" y="-270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DFDBD8-054A-40E0-8567-A07CE2CF9D0E}" type="datetimeFigureOut">
              <a:rPr lang="en-US" smtClean="0"/>
              <a:t>7/27/2026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661112-306F-487F-8396-BBAFE4AA63F2}" type="slidenum">
              <a:rPr lang="en-US" smtClean="0"/>
              <a:t>‹#›</a:t>
            </a:fld>
            <a:endParaRPr lang="en-US"/>
          </a:p>
        </p:txBody>
      </p:sp>
    </p:spTree>
    <p:extLst>
      <p:ext uri="{BB962C8B-B14F-4D97-AF65-F5344CB8AC3E}">
        <p14:creationId xmlns:p14="http://schemas.microsoft.com/office/powerpoint/2010/main" val="1811487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661112-306F-487F-8396-BBAFE4AA63F2}" type="slidenum">
              <a:rPr lang="en-US" smtClean="0"/>
              <a:t>1</a:t>
            </a:fld>
            <a:endParaRPr lang="en-US"/>
          </a:p>
        </p:txBody>
      </p:sp>
    </p:spTree>
    <p:extLst>
      <p:ext uri="{BB962C8B-B14F-4D97-AF65-F5344CB8AC3E}">
        <p14:creationId xmlns:p14="http://schemas.microsoft.com/office/powerpoint/2010/main" val="1022502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distribution of procedures in cluster 1 implies that if a new patient were to belong this</a:t>
            </a:r>
            <a:r>
              <a:rPr lang="en-US" baseline="0" dirty="0"/>
              <a:t> cluster, then most likely he or she will undergo procedure P(1,2)</a:t>
            </a:r>
            <a:r>
              <a:rPr lang="en-US" dirty="0"/>
              <a:t> </a:t>
            </a:r>
          </a:p>
        </p:txBody>
      </p:sp>
      <p:sp>
        <p:nvSpPr>
          <p:cNvPr id="4" name="Slide Number Placeholder 3"/>
          <p:cNvSpPr>
            <a:spLocks noGrp="1"/>
          </p:cNvSpPr>
          <p:nvPr>
            <p:ph type="sldNum" sz="quarter" idx="10"/>
          </p:nvPr>
        </p:nvSpPr>
        <p:spPr/>
        <p:txBody>
          <a:bodyPr/>
          <a:lstStyle/>
          <a:p>
            <a:fld id="{B5661112-306F-487F-8396-BBAFE4AA63F2}" type="slidenum">
              <a:rPr lang="en-US" smtClean="0"/>
              <a:t>29</a:t>
            </a:fld>
            <a:endParaRPr lang="en-US"/>
          </a:p>
        </p:txBody>
      </p:sp>
    </p:spTree>
    <p:extLst>
      <p:ext uri="{BB962C8B-B14F-4D97-AF65-F5344CB8AC3E}">
        <p14:creationId xmlns:p14="http://schemas.microsoft.com/office/powerpoint/2010/main" val="2776965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defRPr>
                <a:solidFill>
                  <a:srgbClr val="000000"/>
                </a:solidFill>
                <a:latin typeface="Helvetica"/>
                <a:ea typeface="Helvetica"/>
                <a:cs typeface="Helvetica"/>
                <a:sym typeface="Helvetica"/>
              </a:defRPr>
            </a:pPr>
            <a:r>
              <a:rPr lang="en-US" u="none" dirty="0"/>
              <a:t>This is the first step of the research, which is to find</a:t>
            </a:r>
            <a:r>
              <a:rPr lang="en-US" u="none" baseline="0" dirty="0"/>
              <a:t> all possible paths that a new patient may undertake during the course of treatment.</a:t>
            </a:r>
          </a:p>
          <a:p>
            <a:pPr algn="just">
              <a:buNone/>
              <a:defRPr>
                <a:solidFill>
                  <a:srgbClr val="000000"/>
                </a:solidFill>
                <a:latin typeface="Helvetica"/>
                <a:ea typeface="Helvetica"/>
                <a:cs typeface="Helvetica"/>
                <a:sym typeface="Helvetica"/>
              </a:defRPr>
            </a:pPr>
            <a:r>
              <a:rPr lang="en-US" u="none" baseline="0" dirty="0"/>
              <a:t>Here I am showing a hypothetical example for all possible paths after performing P(0,1) as the first procedure. These paths form a tree that we call procedure graph.</a:t>
            </a:r>
          </a:p>
          <a:p>
            <a:pPr algn="just">
              <a:buNone/>
              <a:defRPr>
                <a:solidFill>
                  <a:srgbClr val="000000"/>
                </a:solidFill>
                <a:latin typeface="Helvetica"/>
                <a:ea typeface="Helvetica"/>
                <a:cs typeface="Helvetica"/>
                <a:sym typeface="Helvetica"/>
              </a:defRPr>
            </a:pPr>
            <a:endParaRPr lang="en-US" u="none" baseline="0" dirty="0"/>
          </a:p>
          <a:p>
            <a:pPr algn="just">
              <a:buNone/>
              <a:defRPr>
                <a:solidFill>
                  <a:srgbClr val="000000"/>
                </a:solidFill>
                <a:latin typeface="Helvetica"/>
                <a:ea typeface="Helvetica"/>
                <a:cs typeface="Helvetica"/>
                <a:sym typeface="Helvetica"/>
              </a:defRPr>
            </a:pPr>
            <a:r>
              <a:rPr lang="en-US" u="none" baseline="0" dirty="0"/>
              <a:t>Explain the Nodes, Length and numbers:</a:t>
            </a:r>
          </a:p>
          <a:p>
            <a:pPr algn="just">
              <a:buNone/>
              <a:defRPr>
                <a:solidFill>
                  <a:srgbClr val="000000"/>
                </a:solidFill>
                <a:latin typeface="Helvetica"/>
                <a:ea typeface="Helvetica"/>
                <a:cs typeface="Helvetica"/>
                <a:sym typeface="Helvetica"/>
              </a:defRPr>
            </a:pPr>
            <a:endParaRPr lang="en-US" u="none" baseline="0" dirty="0"/>
          </a:p>
          <a:p>
            <a:pPr algn="just">
              <a:buNone/>
              <a:defRPr>
                <a:solidFill>
                  <a:srgbClr val="000000"/>
                </a:solidFill>
                <a:latin typeface="Helvetica"/>
                <a:ea typeface="Helvetica"/>
                <a:cs typeface="Helvetica"/>
                <a:sym typeface="Helvetica"/>
              </a:defRPr>
            </a:pPr>
            <a:r>
              <a:rPr lang="en-US" u="none" baseline="0" dirty="0"/>
              <a:t>Nodes: The nodes in the graph represent the procedures. These procedures could be major like a surgery or minor such as x-ray</a:t>
            </a:r>
          </a:p>
          <a:p>
            <a:endParaRPr lang="en-US" dirty="0"/>
          </a:p>
          <a:p>
            <a:pPr marL="0" marR="0" indent="0" defTabSz="457200" eaLnBrk="1" fontAlgn="auto" latinLnBrk="0" hangingPunct="1">
              <a:lnSpc>
                <a:spcPct val="117999"/>
              </a:lnSpc>
              <a:spcBef>
                <a:spcPts val="0"/>
              </a:spcBef>
              <a:spcAft>
                <a:spcPts val="0"/>
              </a:spcAft>
              <a:buClrTx/>
              <a:buSzTx/>
              <a:buFontTx/>
              <a:buNone/>
              <a:tabLst/>
              <a:defRPr/>
            </a:pPr>
            <a:r>
              <a:rPr lang="en-US" dirty="0"/>
              <a:t>Length: The length of any given procedure path is an indicator of the number of readmissions that occurred or will occur throughout the course of treatment. </a:t>
            </a:r>
          </a:p>
          <a:p>
            <a:pPr marL="0" marR="0" indent="0" defTabSz="457200" eaLnBrk="1" fontAlgn="auto" latinLnBrk="0" hangingPunct="1">
              <a:lnSpc>
                <a:spcPct val="117999"/>
              </a:lnSpc>
              <a:spcBef>
                <a:spcPts val="0"/>
              </a:spcBef>
              <a:spcAft>
                <a:spcPts val="0"/>
              </a:spcAft>
              <a:buClrTx/>
              <a:buSzTx/>
              <a:buFontTx/>
              <a:buNone/>
              <a:tabLst/>
              <a:defRPr/>
            </a:pPr>
            <a:endParaRPr lang="en-US" dirty="0"/>
          </a:p>
          <a:p>
            <a:pPr marL="0" marR="0" indent="0" defTabSz="457200" eaLnBrk="1" fontAlgn="auto" latinLnBrk="0" hangingPunct="1">
              <a:lnSpc>
                <a:spcPct val="117999"/>
              </a:lnSpc>
              <a:spcBef>
                <a:spcPts val="0"/>
              </a:spcBef>
              <a:spcAft>
                <a:spcPts val="0"/>
              </a:spcAft>
              <a:buClrTx/>
              <a:buSzTx/>
              <a:buFontTx/>
              <a:buNone/>
              <a:tabLst/>
              <a:defRPr/>
            </a:pPr>
            <a:r>
              <a:rPr lang="en-US" dirty="0"/>
              <a:t>Numbers: Explain the numbers in the graph.</a:t>
            </a:r>
          </a:p>
          <a:p>
            <a:endParaRPr lang="en-US" dirty="0"/>
          </a:p>
          <a:p>
            <a:endParaRPr lang="en-US" dirty="0"/>
          </a:p>
        </p:txBody>
      </p:sp>
      <p:sp>
        <p:nvSpPr>
          <p:cNvPr id="4" name="Slide Number Placeholder 3"/>
          <p:cNvSpPr>
            <a:spLocks noGrp="1"/>
          </p:cNvSpPr>
          <p:nvPr>
            <p:ph type="sldNum" sz="quarter" idx="10"/>
          </p:nvPr>
        </p:nvSpPr>
        <p:spPr/>
        <p:txBody>
          <a:bodyPr/>
          <a:lstStyle/>
          <a:p>
            <a:fld id="{B5661112-306F-487F-8396-BBAFE4AA63F2}" type="slidenum">
              <a:rPr lang="en-US" smtClean="0"/>
              <a:t>13</a:t>
            </a:fld>
            <a:endParaRPr lang="en-US"/>
          </a:p>
        </p:txBody>
      </p:sp>
    </p:spTree>
    <p:extLst>
      <p:ext uri="{BB962C8B-B14F-4D97-AF65-F5344CB8AC3E}">
        <p14:creationId xmlns:p14="http://schemas.microsoft.com/office/powerpoint/2010/main" val="4220751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Note that these numbers may include outliers, for example, there could be only one patient who had the maximum path length of 56. In Chapter 6, we will</a:t>
            </a:r>
          </a:p>
          <a:p>
            <a:r>
              <a:rPr lang="en-US" sz="1200" b="0" i="0" u="none" strike="noStrike" kern="1200" baseline="0" dirty="0">
                <a:solidFill>
                  <a:schemeClr val="tx1"/>
                </a:solidFill>
                <a:latin typeface="+mn-lt"/>
                <a:ea typeface="+mn-ea"/>
                <a:cs typeface="+mn-cs"/>
              </a:rPr>
              <a:t>provide a more robust mechanism that provides a score for each procedure, which represents the average number of hospital readmissions</a:t>
            </a:r>
            <a:endParaRPr lang="en-US" dirty="0"/>
          </a:p>
        </p:txBody>
      </p:sp>
      <p:sp>
        <p:nvSpPr>
          <p:cNvPr id="4" name="Slide Number Placeholder 3"/>
          <p:cNvSpPr>
            <a:spLocks noGrp="1"/>
          </p:cNvSpPr>
          <p:nvPr>
            <p:ph type="sldNum" sz="quarter" idx="10"/>
          </p:nvPr>
        </p:nvSpPr>
        <p:spPr/>
        <p:txBody>
          <a:bodyPr/>
          <a:lstStyle/>
          <a:p>
            <a:fld id="{B5661112-306F-487F-8396-BBAFE4AA63F2}" type="slidenum">
              <a:rPr lang="en-US" smtClean="0"/>
              <a:t>15</a:t>
            </a:fld>
            <a:endParaRPr lang="en-US"/>
          </a:p>
        </p:txBody>
      </p:sp>
    </p:spTree>
    <p:extLst>
      <p:ext uri="{BB962C8B-B14F-4D97-AF65-F5344CB8AC3E}">
        <p14:creationId xmlns:p14="http://schemas.microsoft.com/office/powerpoint/2010/main" val="4089154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661112-306F-487F-8396-BBAFE4AA63F2}" type="slidenum">
              <a:rPr lang="en-US" smtClean="0"/>
              <a:t>19</a:t>
            </a:fld>
            <a:endParaRPr lang="en-US"/>
          </a:p>
        </p:txBody>
      </p:sp>
    </p:spTree>
    <p:extLst>
      <p:ext uri="{BB962C8B-B14F-4D97-AF65-F5344CB8AC3E}">
        <p14:creationId xmlns:p14="http://schemas.microsoft.com/office/powerpoint/2010/main" val="1783718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proposed an</a:t>
            </a:r>
            <a:r>
              <a:rPr lang="en-US" baseline="0" dirty="0"/>
              <a:t> algorithm to cluster the patients based on the diagnoses that they have and they don’t have. So, we defined two sets: the included and excluded sets. </a:t>
            </a:r>
          </a:p>
          <a:p>
            <a:endParaRPr lang="en-US" dirty="0"/>
          </a:p>
          <a:p>
            <a:endParaRPr lang="en-US" dirty="0"/>
          </a:p>
        </p:txBody>
      </p:sp>
      <p:sp>
        <p:nvSpPr>
          <p:cNvPr id="4" name="Slide Number Placeholder 3"/>
          <p:cNvSpPr>
            <a:spLocks noGrp="1"/>
          </p:cNvSpPr>
          <p:nvPr>
            <p:ph type="sldNum" sz="quarter" idx="10"/>
          </p:nvPr>
        </p:nvSpPr>
        <p:spPr/>
        <p:txBody>
          <a:bodyPr/>
          <a:lstStyle/>
          <a:p>
            <a:fld id="{B5661112-306F-487F-8396-BBAFE4AA63F2}" type="slidenum">
              <a:rPr lang="en-US" smtClean="0"/>
              <a:t>23</a:t>
            </a:fld>
            <a:endParaRPr lang="en-US"/>
          </a:p>
        </p:txBody>
      </p:sp>
    </p:spTree>
    <p:extLst>
      <p:ext uri="{BB962C8B-B14F-4D97-AF65-F5344CB8AC3E}">
        <p14:creationId xmlns:p14="http://schemas.microsoft.com/office/powerpoint/2010/main" val="2608758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proposed an</a:t>
            </a:r>
            <a:r>
              <a:rPr lang="en-US" baseline="0" dirty="0"/>
              <a:t> algorithm to cluster the patients based on the diagnoses that they have and they don’t have. So we defined two sets: the included and excluded sets. The best way </a:t>
            </a:r>
          </a:p>
          <a:p>
            <a:endParaRPr lang="en-US" dirty="0"/>
          </a:p>
          <a:p>
            <a:endParaRPr lang="en-US" dirty="0"/>
          </a:p>
        </p:txBody>
      </p:sp>
      <p:sp>
        <p:nvSpPr>
          <p:cNvPr id="4" name="Slide Number Placeholder 3"/>
          <p:cNvSpPr>
            <a:spLocks noGrp="1"/>
          </p:cNvSpPr>
          <p:nvPr>
            <p:ph type="sldNum" sz="quarter" idx="10"/>
          </p:nvPr>
        </p:nvSpPr>
        <p:spPr/>
        <p:txBody>
          <a:bodyPr/>
          <a:lstStyle/>
          <a:p>
            <a:fld id="{B5661112-306F-487F-8396-BBAFE4AA63F2}" type="slidenum">
              <a:rPr lang="en-US" smtClean="0"/>
              <a:t>24</a:t>
            </a:fld>
            <a:endParaRPr lang="en-US"/>
          </a:p>
        </p:txBody>
      </p:sp>
    </p:spTree>
    <p:extLst>
      <p:ext uri="{BB962C8B-B14F-4D97-AF65-F5344CB8AC3E}">
        <p14:creationId xmlns:p14="http://schemas.microsoft.com/office/powerpoint/2010/main" val="3404002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proposed an</a:t>
            </a:r>
            <a:r>
              <a:rPr lang="en-US" baseline="0" dirty="0"/>
              <a:t> algorithm to cluster the patients based on the diagnoses that they have and they don’t have. So we defined two sets: the included and excluded sets. The best way </a:t>
            </a:r>
          </a:p>
          <a:p>
            <a:endParaRPr lang="en-US" dirty="0"/>
          </a:p>
          <a:p>
            <a:endParaRPr lang="en-US" dirty="0"/>
          </a:p>
        </p:txBody>
      </p:sp>
      <p:sp>
        <p:nvSpPr>
          <p:cNvPr id="4" name="Slide Number Placeholder 3"/>
          <p:cNvSpPr>
            <a:spLocks noGrp="1"/>
          </p:cNvSpPr>
          <p:nvPr>
            <p:ph type="sldNum" sz="quarter" idx="10"/>
          </p:nvPr>
        </p:nvSpPr>
        <p:spPr/>
        <p:txBody>
          <a:bodyPr/>
          <a:lstStyle/>
          <a:p>
            <a:fld id="{B5661112-306F-487F-8396-BBAFE4AA63F2}" type="slidenum">
              <a:rPr lang="en-US" smtClean="0"/>
              <a:t>25</a:t>
            </a:fld>
            <a:endParaRPr lang="en-US"/>
          </a:p>
        </p:txBody>
      </p:sp>
    </p:spTree>
    <p:extLst>
      <p:ext uri="{BB962C8B-B14F-4D97-AF65-F5344CB8AC3E}">
        <p14:creationId xmlns:p14="http://schemas.microsoft.com/office/powerpoint/2010/main" val="4257067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Constructing more combinations of the diagnostic codes enforces more personalization on the patients and as a result improves the predictability of the next procedure (the entropy decreases).</a:t>
            </a:r>
            <a:endParaRPr lang="en-US" dirty="0"/>
          </a:p>
        </p:txBody>
      </p:sp>
      <p:sp>
        <p:nvSpPr>
          <p:cNvPr id="4" name="Slide Number Placeholder 3"/>
          <p:cNvSpPr>
            <a:spLocks noGrp="1"/>
          </p:cNvSpPr>
          <p:nvPr>
            <p:ph type="sldNum" sz="quarter" idx="10"/>
          </p:nvPr>
        </p:nvSpPr>
        <p:spPr/>
        <p:txBody>
          <a:bodyPr/>
          <a:lstStyle/>
          <a:p>
            <a:fld id="{B5661112-306F-487F-8396-BBAFE4AA63F2}" type="slidenum">
              <a:rPr lang="en-US" smtClean="0"/>
              <a:t>26</a:t>
            </a:fld>
            <a:endParaRPr lang="en-US"/>
          </a:p>
        </p:txBody>
      </p:sp>
    </p:spTree>
    <p:extLst>
      <p:ext uri="{BB962C8B-B14F-4D97-AF65-F5344CB8AC3E}">
        <p14:creationId xmlns:p14="http://schemas.microsoft.com/office/powerpoint/2010/main" val="1252189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our approach of selecting t diagnostic codes candidates, we started by discarding the diagnostic codes that were either always or never evident in the set of diagnoses. Although this may seem counterintuitive at first, the reasoning behind doing so is rather logical.</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if all patients have a common diagnosis, then this diagnosis will not play any role in</a:t>
            </a:r>
          </a:p>
          <a:p>
            <a:r>
              <a:rPr lang="en-US" sz="1200" b="0" i="0" u="none" strike="noStrike" kern="1200" baseline="0" dirty="0">
                <a:solidFill>
                  <a:schemeClr val="tx1"/>
                </a:solidFill>
                <a:latin typeface="+mn-lt"/>
                <a:ea typeface="+mn-ea"/>
                <a:cs typeface="+mn-cs"/>
              </a:rPr>
              <a:t>determining the state for which patients end up in.</a:t>
            </a:r>
            <a:endParaRPr lang="en-US" dirty="0"/>
          </a:p>
        </p:txBody>
      </p:sp>
      <p:sp>
        <p:nvSpPr>
          <p:cNvPr id="4" name="Slide Number Placeholder 3"/>
          <p:cNvSpPr>
            <a:spLocks noGrp="1"/>
          </p:cNvSpPr>
          <p:nvPr>
            <p:ph type="sldNum" sz="quarter" idx="10"/>
          </p:nvPr>
        </p:nvSpPr>
        <p:spPr/>
        <p:txBody>
          <a:bodyPr/>
          <a:lstStyle/>
          <a:p>
            <a:fld id="{B5661112-306F-487F-8396-BBAFE4AA63F2}" type="slidenum">
              <a:rPr lang="en-US" smtClean="0"/>
              <a:t>28</a:t>
            </a:fld>
            <a:endParaRPr lang="en-US"/>
          </a:p>
        </p:txBody>
      </p:sp>
    </p:spTree>
    <p:extLst>
      <p:ext uri="{BB962C8B-B14F-4D97-AF65-F5344CB8AC3E}">
        <p14:creationId xmlns:p14="http://schemas.microsoft.com/office/powerpoint/2010/main" val="3545669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txBody>
            <a:bodyPr/>
            <a:lstStyle/>
            <a:p>
              <a:endParaRPr lang="en-US"/>
            </a:p>
          </p:txBody>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txBody>
            <a:bodyPr/>
            <a:lstStyle/>
            <a:p>
              <a:endParaRPr lang="en-US"/>
            </a:p>
          </p:txBody>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txBody>
            <a:bodyPr/>
            <a:lstStyle/>
            <a:p>
              <a:endParaRPr lang="en-US"/>
            </a:p>
          </p:txBody>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txBody>
            <a:bodyPr/>
            <a:lstStyle/>
            <a:p>
              <a:endParaRPr lang="en-US"/>
            </a:p>
          </p:txBody>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txBody>
            <a:bodyPr/>
            <a:lstStyle/>
            <a:p>
              <a:endParaRPr lang="en-US"/>
            </a:p>
          </p:txBody>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txBody>
            <a:bodyPr/>
            <a:lstStyle/>
            <a:p>
              <a:endParaRPr lang="en-US"/>
            </a:p>
          </p:txBody>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C4EF2820-2897-4FD7-909C-8AEAFA47F4E0}" type="datetime1">
              <a:rPr lang="en-US" smtClean="0"/>
              <a:t>7/27/2026</a:t>
            </a:fld>
            <a:endParaRPr lang="en-US" dirty="0"/>
          </a:p>
        </p:txBody>
      </p:sp>
      <p:sp>
        <p:nvSpPr>
          <p:cNvPr id="5" name="Footer Placeholder 4"/>
          <p:cNvSpPr>
            <a:spLocks noGrp="1"/>
          </p:cNvSpPr>
          <p:nvPr>
            <p:ph type="ftr" sz="quarter" idx="11"/>
          </p:nvPr>
        </p:nvSpPr>
        <p:spPr>
          <a:xfrm>
            <a:off x="3623733" y="6117336"/>
            <a:ext cx="3609438" cy="365125"/>
          </a:xfrm>
        </p:spPr>
        <p:txBody>
          <a:bodyPr/>
          <a:lstStyle/>
          <a:p>
            <a:endParaRPr lang="en-US" dirty="0"/>
          </a:p>
        </p:txBody>
      </p:sp>
      <p:sp>
        <p:nvSpPr>
          <p:cNvPr id="6" name="Slide Number Placeholder 5"/>
          <p:cNvSpPr>
            <a:spLocks noGrp="1"/>
          </p:cNvSpPr>
          <p:nvPr>
            <p:ph type="sldNum" sz="quarter" idx="12"/>
          </p:nvPr>
        </p:nvSpPr>
        <p:spPr>
          <a:xfrm>
            <a:off x="8275320" y="6117336"/>
            <a:ext cx="411480" cy="365125"/>
          </a:xfrm>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Tree>
    <p:extLst>
      <p:ext uri="{BB962C8B-B14F-4D97-AF65-F5344CB8AC3E}">
        <p14:creationId xmlns:p14="http://schemas.microsoft.com/office/powerpoint/2010/main" val="3691629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29D3C04-2D3E-4239-A792-BA75020AD347}" type="datetime1">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3724653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FD11F2-8F23-4386-B902-D614BDE6A49B}" type="datetime1">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3227357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36738E-4D92-4BD8-94BB-768A122F65AD}" type="datetime1">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2144935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BE921BF-5C2E-4A84-A611-5E65AA4F57B0}" type="datetime1">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2411310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93D4094-05BC-4817-A141-0FE6F30AD207}" type="datetime1">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13843010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6D0112-23D2-43BC-A783-02D306929082}" type="datetime1">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825891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C1F0AD-D49A-4CEB-A822-AE42628AA71B}" type="datetime1">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630135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AA3EC5-2C18-4401-B516-1E199273A0CD}" type="datetime1">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2675446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DED9BD2B-623D-4B60-80F7-9ABE9D62F1E1}" type="datetime1">
              <a:rPr lang="en-US" smtClean="0"/>
              <a:t>7/27/2026</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3E293B60-8D49-407B-B8DC-F7DDA3AB1C94}" type="slidenum">
              <a:rPr lang="en-US" smtClean="0"/>
              <a:t>‹#›</a:t>
            </a:fld>
            <a:endParaRPr lang="en-US"/>
          </a:p>
        </p:txBody>
      </p:sp>
    </p:spTree>
    <p:extLst>
      <p:ext uri="{BB962C8B-B14F-4D97-AF65-F5344CB8AC3E}">
        <p14:creationId xmlns:p14="http://schemas.microsoft.com/office/powerpoint/2010/main" val="2610921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845385-EE60-4A42-9B1D-B74E0FCB240A}" type="datetime1">
              <a:rPr lang="en-US" smtClean="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273317" y="6116070"/>
            <a:ext cx="413483" cy="365125"/>
          </a:xfrm>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3692453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A686F5-A500-44CB-82E4-A9FCEEE2DF75}" type="datetime1">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618103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B7F7DDF-0C95-4A00-8422-25F67658FF88}" type="datetime1">
              <a:rPr lang="en-US" smtClean="0"/>
              <a:t>7/27/2026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21160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0D838D2-23D8-40DA-95BF-7003528DC945}" type="datetime1">
              <a:rPr lang="en-US" smtClean="0"/>
              <a:t>7/27/2026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1108704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680BE6-1507-491D-BC94-8AA31518D3E7}" type="datetime1">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293B60-8D49-407B-B8DC-F7DDA3AB1C94}" type="slidenum">
              <a:rPr lang="en-US" smtClean="0"/>
              <a:t>‹#›</a:t>
            </a:fld>
            <a:endParaRPr lang="en-US"/>
          </a:p>
        </p:txBody>
      </p:sp>
    </p:spTree>
    <p:extLst>
      <p:ext uri="{BB962C8B-B14F-4D97-AF65-F5344CB8AC3E}">
        <p14:creationId xmlns:p14="http://schemas.microsoft.com/office/powerpoint/2010/main" val="2973190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14B1877-CA2F-47BC-8F02-F5EE0A48196C}" type="datetime1">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650058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5AB17DF-2A7A-4D5B-BBDC-924CAD930519}" type="datetime1">
              <a:rPr lang="en-US" smtClean="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3337273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txBody>
            <a:bodyPr/>
            <a:lstStyle/>
            <a:p>
              <a:endParaRPr lang="en-US"/>
            </a:p>
          </p:txBody>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txBody>
            <a:bodyPr/>
            <a:lstStyle/>
            <a:p>
              <a:endParaRPr lang="en-US"/>
            </a:p>
          </p:txBody>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txBody>
            <a:bodyPr/>
            <a:lstStyle/>
            <a:p>
              <a:endParaRPr lang="en-US"/>
            </a:p>
          </p:txBody>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txBody>
            <a:bodyPr/>
            <a:lstStyle/>
            <a:p>
              <a:endParaRPr lang="en-US"/>
            </a:p>
          </p:txBody>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txBody>
            <a:bodyPr/>
            <a:lstStyle/>
            <a:p>
              <a:endParaRPr lang="en-US"/>
            </a:p>
          </p:txBody>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txBody>
            <a:bodyPr/>
            <a:lstStyle/>
            <a:p>
              <a:endParaRPr lang="en-US"/>
            </a:p>
          </p:txBody>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1237BF3-A762-4D85-A485-C379DBA88FC0}" type="datetime1">
              <a:rPr lang="en-US" smtClean="0"/>
              <a:t>7/27/2026</a:t>
            </a:fld>
            <a:endParaRPr lang="en-US" dirty="0"/>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lgn="ctr" defTabSz="410751" hangingPunct="0"/>
            <a:fld id="{86CB4B4D-7CA3-9044-876B-883B54F8677D}" type="slidenum">
              <a:rPr lang="en-US" kern="0" smtClean="0">
                <a:solidFill>
                  <a:srgbClr val="606060"/>
                </a:solidFill>
                <a:sym typeface="Gill Sans"/>
              </a:rPr>
              <a:pPr algn="ctr" defTabSz="410751" hangingPunct="0"/>
              <a:t>‹#›</a:t>
            </a:fld>
            <a:endParaRPr lang="en-US" kern="0">
              <a:solidFill>
                <a:srgbClr val="606060"/>
              </a:solidFill>
              <a:sym typeface="Gill Sans"/>
            </a:endParaRPr>
          </a:p>
        </p:txBody>
      </p:sp>
    </p:spTree>
    <p:extLst>
      <p:ext uri="{BB962C8B-B14F-4D97-AF65-F5344CB8AC3E}">
        <p14:creationId xmlns:p14="http://schemas.microsoft.com/office/powerpoint/2010/main" val="3353957083"/>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ctrTitle"/>
          </p:nvPr>
        </p:nvSpPr>
        <p:spPr>
          <a:xfrm>
            <a:off x="2715098" y="2144171"/>
            <a:ext cx="7163510" cy="1102519"/>
          </a:xfrm>
        </p:spPr>
        <p:txBody>
          <a:bodyPr>
            <a:noAutofit/>
          </a:bodyPr>
          <a:lstStyle/>
          <a:p>
            <a:pPr algn="l"/>
            <a:r>
              <a:rPr lang="en-US" sz="2800" dirty="0">
                <a:latin typeface="Times" panose="02020603050405020304" pitchFamily="18" charset="0"/>
                <a:cs typeface="Times" panose="02020603050405020304" pitchFamily="18" charset="0"/>
              </a:rPr>
              <a:t>Knowledge-Graph Construction</a:t>
            </a:r>
            <a:endParaRPr lang="en-US" sz="1200" dirty="0">
              <a:latin typeface="Times" panose="02020603050405020304" pitchFamily="18" charset="0"/>
              <a:cs typeface="Times" panose="02020603050405020304" pitchFamily="18" charset="0"/>
            </a:endParaRPr>
          </a:p>
        </p:txBody>
      </p:sp>
      <p:sp>
        <p:nvSpPr>
          <p:cNvPr id="10" name="Subtitle 4"/>
          <p:cNvSpPr>
            <a:spLocks noGrp="1"/>
          </p:cNvSpPr>
          <p:nvPr>
            <p:ph type="subTitle" idx="1"/>
          </p:nvPr>
        </p:nvSpPr>
        <p:spPr>
          <a:xfrm>
            <a:off x="3244694" y="4008147"/>
            <a:ext cx="6697414" cy="1411992"/>
          </a:xfrm>
        </p:spPr>
        <p:txBody>
          <a:bodyPr>
            <a:noAutofit/>
          </a:bodyPr>
          <a:lstStyle/>
          <a:p>
            <a:pPr algn="l" fontAlgn="base">
              <a:spcBef>
                <a:spcPct val="0"/>
              </a:spcBef>
              <a:spcAft>
                <a:spcPct val="0"/>
              </a:spcAft>
              <a:defRPr/>
            </a:pPr>
            <a:r>
              <a:rPr lang="en-US" dirty="0" err="1">
                <a:latin typeface="Times" panose="02020603050405020304" pitchFamily="18" charset="0"/>
                <a:cs typeface="Times" panose="02020603050405020304" pitchFamily="18" charset="0"/>
              </a:rPr>
              <a:t>Zbigniew</a:t>
            </a:r>
            <a:r>
              <a:rPr lang="en-US" dirty="0">
                <a:latin typeface="Times" panose="02020603050405020304" pitchFamily="18" charset="0"/>
                <a:cs typeface="Times" panose="02020603050405020304" pitchFamily="18" charset="0"/>
              </a:rPr>
              <a:t> W.  </a:t>
            </a:r>
            <a:r>
              <a:rPr lang="en-US" dirty="0" err="1">
                <a:latin typeface="Times" panose="02020603050405020304" pitchFamily="18" charset="0"/>
                <a:cs typeface="Times" panose="02020603050405020304" pitchFamily="18" charset="0"/>
              </a:rPr>
              <a:t>Ras</a:t>
            </a:r>
            <a:r>
              <a:rPr lang="en-US" kern="0" dirty="0">
                <a:latin typeface="Times" panose="02020603050405020304" pitchFamily="18" charset="0"/>
                <a:cs typeface="Times" panose="02020603050405020304" pitchFamily="18" charset="0"/>
                <a:sym typeface="Lucida Grande" pitchFamily="-84" charset="0"/>
              </a:rPr>
              <a:t> </a:t>
            </a:r>
          </a:p>
          <a:p>
            <a:pPr algn="l" fontAlgn="base">
              <a:spcBef>
                <a:spcPct val="0"/>
              </a:spcBef>
              <a:spcAft>
                <a:spcPct val="0"/>
              </a:spcAft>
              <a:defRPr/>
            </a:pPr>
            <a:r>
              <a:rPr lang="en-US" b="1" i="1" kern="0" dirty="0">
                <a:latin typeface="Times" panose="02020603050405020304" pitchFamily="18" charset="0"/>
                <a:cs typeface="Times" panose="02020603050405020304" pitchFamily="18" charset="0"/>
                <a:sym typeface="Lucida Grande" pitchFamily="-84" charset="0"/>
              </a:rPr>
              <a:t>U</a:t>
            </a:r>
            <a:r>
              <a:rPr lang="en-US" i="1" kern="0" dirty="0">
                <a:latin typeface="Times" panose="02020603050405020304" pitchFamily="18" charset="0"/>
                <a:cs typeface="Times" panose="02020603050405020304" pitchFamily="18" charset="0"/>
                <a:sym typeface="Lucida Grande" pitchFamily="-84" charset="0"/>
              </a:rPr>
              <a:t>niversity of </a:t>
            </a:r>
            <a:r>
              <a:rPr lang="en-US" b="1" i="1" kern="0" dirty="0">
                <a:latin typeface="Times" panose="02020603050405020304" pitchFamily="18" charset="0"/>
                <a:cs typeface="Times" panose="02020603050405020304" pitchFamily="18" charset="0"/>
                <a:sym typeface="Lucida Grande" pitchFamily="-84" charset="0"/>
              </a:rPr>
              <a:t>N</a:t>
            </a:r>
            <a:r>
              <a:rPr lang="en-US" i="1" kern="0" dirty="0">
                <a:latin typeface="Times" panose="02020603050405020304" pitchFamily="18" charset="0"/>
                <a:cs typeface="Times" panose="02020603050405020304" pitchFamily="18" charset="0"/>
                <a:sym typeface="Lucida Grande" pitchFamily="-84" charset="0"/>
              </a:rPr>
              <a:t>orth </a:t>
            </a:r>
            <a:r>
              <a:rPr lang="en-US" b="1" i="1" kern="0" dirty="0">
                <a:latin typeface="Times" panose="02020603050405020304" pitchFamily="18" charset="0"/>
                <a:cs typeface="Times" panose="02020603050405020304" pitchFamily="18" charset="0"/>
                <a:sym typeface="Lucida Grande" pitchFamily="-84" charset="0"/>
              </a:rPr>
              <a:t>C</a:t>
            </a:r>
            <a:r>
              <a:rPr lang="en-US" i="1" kern="0" dirty="0">
                <a:latin typeface="Times" panose="02020603050405020304" pitchFamily="18" charset="0"/>
                <a:cs typeface="Times" panose="02020603050405020304" pitchFamily="18" charset="0"/>
                <a:sym typeface="Lucida Grande" pitchFamily="-84" charset="0"/>
              </a:rPr>
              <a:t>arolina at Charlotte</a:t>
            </a:r>
          </a:p>
          <a:p>
            <a:pPr algn="l" fontAlgn="base">
              <a:spcBef>
                <a:spcPct val="0"/>
              </a:spcBef>
              <a:spcAft>
                <a:spcPct val="0"/>
              </a:spcAft>
              <a:defRPr/>
            </a:pPr>
            <a:r>
              <a:rPr lang="en-US" i="1" kern="0" dirty="0">
                <a:latin typeface="Times" panose="02020603050405020304" pitchFamily="18" charset="0"/>
                <a:cs typeface="Times" panose="02020603050405020304" pitchFamily="18" charset="0"/>
                <a:sym typeface="Lucida Grande" pitchFamily="-84" charset="0"/>
              </a:rPr>
              <a:t>&amp;</a:t>
            </a:r>
          </a:p>
          <a:p>
            <a:pPr algn="l" fontAlgn="base">
              <a:spcBef>
                <a:spcPct val="0"/>
              </a:spcBef>
              <a:spcAft>
                <a:spcPct val="0"/>
              </a:spcAft>
              <a:defRPr/>
            </a:pPr>
            <a:r>
              <a:rPr lang="en-US" b="1" i="1" kern="0" dirty="0">
                <a:latin typeface="Times" panose="02020603050405020304" pitchFamily="18" charset="0"/>
                <a:cs typeface="Times" panose="02020603050405020304" pitchFamily="18" charset="0"/>
                <a:sym typeface="Lucida Grande" pitchFamily="-84" charset="0"/>
              </a:rPr>
              <a:t>P</a:t>
            </a:r>
            <a:r>
              <a:rPr lang="en-US" i="1" kern="0" dirty="0">
                <a:latin typeface="Times" panose="02020603050405020304" pitchFamily="18" charset="0"/>
                <a:cs typeface="Times" panose="02020603050405020304" pitchFamily="18" charset="0"/>
                <a:sym typeface="Lucida Grande" pitchFamily="-84" charset="0"/>
              </a:rPr>
              <a:t>olish-</a:t>
            </a:r>
            <a:r>
              <a:rPr lang="en-US" b="1" i="1" kern="0" dirty="0">
                <a:latin typeface="Times" panose="02020603050405020304" pitchFamily="18" charset="0"/>
                <a:cs typeface="Times" panose="02020603050405020304" pitchFamily="18" charset="0"/>
                <a:sym typeface="Lucida Grande" pitchFamily="-84" charset="0"/>
              </a:rPr>
              <a:t>J</a:t>
            </a:r>
            <a:r>
              <a:rPr lang="en-US" i="1" kern="0" dirty="0">
                <a:latin typeface="Times" panose="02020603050405020304" pitchFamily="18" charset="0"/>
                <a:cs typeface="Times" panose="02020603050405020304" pitchFamily="18" charset="0"/>
                <a:sym typeface="Lucida Grande" pitchFamily="-84" charset="0"/>
              </a:rPr>
              <a:t>apanese </a:t>
            </a:r>
            <a:r>
              <a:rPr lang="en-US" b="1" i="1" kern="0" dirty="0">
                <a:latin typeface="Times" panose="02020603050405020304" pitchFamily="18" charset="0"/>
                <a:cs typeface="Times" panose="02020603050405020304" pitchFamily="18" charset="0"/>
                <a:sym typeface="Lucida Grande" pitchFamily="-84" charset="0"/>
              </a:rPr>
              <a:t>A</a:t>
            </a:r>
            <a:r>
              <a:rPr lang="en-US" i="1" kern="0" dirty="0">
                <a:latin typeface="Times" panose="02020603050405020304" pitchFamily="18" charset="0"/>
                <a:cs typeface="Times" panose="02020603050405020304" pitchFamily="18" charset="0"/>
                <a:sym typeface="Lucida Grande" pitchFamily="-84" charset="0"/>
              </a:rPr>
              <a:t>cademy of </a:t>
            </a:r>
            <a:r>
              <a:rPr lang="en-US" b="1" i="1" kern="0" dirty="0">
                <a:latin typeface="Times" panose="02020603050405020304" pitchFamily="18" charset="0"/>
                <a:cs typeface="Times" panose="02020603050405020304" pitchFamily="18" charset="0"/>
                <a:sym typeface="Lucida Grande" pitchFamily="-84" charset="0"/>
              </a:rPr>
              <a:t>I</a:t>
            </a:r>
            <a:r>
              <a:rPr lang="en-US" i="1" kern="0" dirty="0">
                <a:latin typeface="Times" panose="02020603050405020304" pitchFamily="18" charset="0"/>
                <a:cs typeface="Times" panose="02020603050405020304" pitchFamily="18" charset="0"/>
                <a:sym typeface="Lucida Grande" pitchFamily="-84" charset="0"/>
              </a:rPr>
              <a:t>nformation </a:t>
            </a:r>
            <a:r>
              <a:rPr lang="en-US" b="1" i="1" kern="0" dirty="0">
                <a:latin typeface="Times" panose="02020603050405020304" pitchFamily="18" charset="0"/>
                <a:cs typeface="Times" panose="02020603050405020304" pitchFamily="18" charset="0"/>
                <a:sym typeface="Lucida Grande" pitchFamily="-84" charset="0"/>
              </a:rPr>
              <a:t>T</a:t>
            </a:r>
            <a:r>
              <a:rPr lang="en-US" i="1" kern="0" dirty="0">
                <a:latin typeface="Times" panose="02020603050405020304" pitchFamily="18" charset="0"/>
                <a:cs typeface="Times" panose="02020603050405020304" pitchFamily="18" charset="0"/>
                <a:sym typeface="Lucida Grande" pitchFamily="-84" charset="0"/>
              </a:rPr>
              <a:t>echnology</a:t>
            </a:r>
          </a:p>
          <a:p>
            <a:pPr lvl="0" algn="ctr" fontAlgn="base">
              <a:spcBef>
                <a:spcPct val="0"/>
              </a:spcBef>
              <a:spcAft>
                <a:spcPct val="0"/>
              </a:spcAft>
              <a:defRPr/>
            </a:pPr>
            <a:endParaRPr lang="en-US" sz="2400" i="1" dirty="0">
              <a:solidFill>
                <a:schemeClr val="tx2">
                  <a:lumMod val="50000"/>
                </a:schemeClr>
              </a:solidFill>
              <a:latin typeface="Times" panose="02020603050405020304" pitchFamily="18" charset="0"/>
              <a:cs typeface="Times" panose="02020603050405020304" pitchFamily="18" charset="0"/>
            </a:endParaRPr>
          </a:p>
        </p:txBody>
      </p:sp>
      <p:pic>
        <p:nvPicPr>
          <p:cNvPr id="11" name="Picture 2" descr="C:\Users\malmardi\Desktop\800px-SAS_logo_horiz.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5403" y="5840535"/>
            <a:ext cx="1565610" cy="6419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738873" y="5989709"/>
            <a:ext cx="170905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dirty="0">
                <a:solidFill>
                  <a:schemeClr val="tx2">
                    <a:lumMod val="50000"/>
                  </a:schemeClr>
                </a:solidFill>
                <a:latin typeface="Times" panose="02020603050405020304" pitchFamily="18" charset="0"/>
                <a:cs typeface="Times" panose="02020603050405020304" pitchFamily="18" charset="0"/>
                <a:sym typeface="Gill Sans"/>
              </a:rPr>
              <a:t>S</a:t>
            </a:r>
            <a:r>
              <a:rPr kumimoji="0" lang="en-US" b="0" i="0" u="none" strike="noStrike" cap="none" spc="0" normalizeH="0" baseline="0" dirty="0">
                <a:ln>
                  <a:noFill/>
                </a:ln>
                <a:solidFill>
                  <a:schemeClr val="tx2">
                    <a:lumMod val="50000"/>
                  </a:schemeClr>
                </a:solidFill>
                <a:effectLst/>
                <a:uFillTx/>
                <a:latin typeface="Times" panose="02020603050405020304" pitchFamily="18" charset="0"/>
                <a:cs typeface="Times" panose="02020603050405020304" pitchFamily="18" charset="0"/>
                <a:sym typeface="Gill Sans"/>
              </a:rPr>
              <a:t>ponsored</a:t>
            </a:r>
            <a:r>
              <a:rPr kumimoji="0" lang="en-US" b="0" i="0" u="none" strike="noStrike" cap="none" spc="0" normalizeH="0" baseline="0" dirty="0">
                <a:ln>
                  <a:noFill/>
                </a:ln>
                <a:solidFill>
                  <a:schemeClr val="tx2">
                    <a:lumMod val="50000"/>
                  </a:schemeClr>
                </a:solidFill>
                <a:effectLst/>
                <a:uFillTx/>
                <a:latin typeface="+mn-lt"/>
                <a:ea typeface="+mn-ea"/>
                <a:cs typeface="+mn-cs"/>
                <a:sym typeface="Gill Sans"/>
              </a:rPr>
              <a:t> by</a:t>
            </a:r>
          </a:p>
        </p:txBody>
      </p:sp>
      <p:sp>
        <p:nvSpPr>
          <p:cNvPr id="2" name="Slide Number Placeholder 1"/>
          <p:cNvSpPr>
            <a:spLocks noGrp="1"/>
          </p:cNvSpPr>
          <p:nvPr>
            <p:ph type="sldNum" sz="quarter" idx="12"/>
          </p:nvPr>
        </p:nvSpPr>
        <p:spPr/>
        <p:txBody>
          <a:bodyPr/>
          <a:lstStyle/>
          <a:p>
            <a:pPr algn="ctr" defTabSz="410751" hangingPunct="0"/>
            <a:fld id="{86CB4B4D-7CA3-9044-876B-883B54F8677D}" type="slidenum">
              <a:rPr lang="en-US" kern="0" smtClean="0">
                <a:solidFill>
                  <a:srgbClr val="606060"/>
                </a:solidFill>
                <a:sym typeface="Gill Sans"/>
              </a:rPr>
              <a:pPr algn="ctr" defTabSz="410751" hangingPunct="0"/>
              <a:t>1</a:t>
            </a:fld>
            <a:endParaRPr lang="en-US" kern="0">
              <a:solidFill>
                <a:srgbClr val="606060"/>
              </a:solidFill>
              <a:sym typeface="Gill Sans"/>
            </a:endParaRPr>
          </a:p>
        </p:txBody>
      </p:sp>
      <p:sp>
        <p:nvSpPr>
          <p:cNvPr id="6" name="TextBox 5"/>
          <p:cNvSpPr txBox="1"/>
          <p:nvPr/>
        </p:nvSpPr>
        <p:spPr>
          <a:xfrm>
            <a:off x="4264250" y="1520464"/>
            <a:ext cx="2237600" cy="276999"/>
          </a:xfrm>
          <a:prstGeom prst="rect">
            <a:avLst/>
          </a:prstGeom>
          <a:noFill/>
        </p:spPr>
        <p:txBody>
          <a:bodyPr wrap="none" rtlCol="0">
            <a:spAutoFit/>
          </a:bodyPr>
          <a:lstStyle/>
          <a:p>
            <a:r>
              <a:rPr lang="en-US" sz="1200" dirty="0"/>
              <a:t>CS Dept., PJAIT, Warsaw, Poland</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4333" y="213165"/>
            <a:ext cx="1908175"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092591" y="1520464"/>
            <a:ext cx="1422634" cy="276999"/>
          </a:xfrm>
          <a:prstGeom prst="rect">
            <a:avLst/>
          </a:prstGeom>
          <a:noFill/>
        </p:spPr>
        <p:txBody>
          <a:bodyPr wrap="none" rtlCol="0">
            <a:spAutoFit/>
          </a:bodyPr>
          <a:lstStyle/>
          <a:p>
            <a:r>
              <a:rPr lang="en-US" sz="1200" dirty="0"/>
              <a:t>CCI, UNC-Charlotte</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929" y="5743125"/>
            <a:ext cx="834679" cy="836720"/>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572" y="119886"/>
            <a:ext cx="789162" cy="609807"/>
          </a:xfrm>
          <a:prstGeom prst="rect">
            <a:avLst/>
          </a:prstGeom>
        </p:spPr>
      </p:pic>
      <p:pic>
        <p:nvPicPr>
          <p:cNvPr id="5" name="Picture 4">
            <a:extLst>
              <a:ext uri="{FF2B5EF4-FFF2-40B4-BE49-F238E27FC236}">
                <a16:creationId xmlns:a16="http://schemas.microsoft.com/office/drawing/2014/main" id="{087F570C-3966-4AC6-BAC1-867B4216F23C}"/>
              </a:ext>
            </a:extLst>
          </p:cNvPr>
          <p:cNvPicPr>
            <a:picLocks noChangeAspect="1"/>
          </p:cNvPicPr>
          <p:nvPr/>
        </p:nvPicPr>
        <p:blipFill>
          <a:blip r:embed="rId7"/>
          <a:stretch>
            <a:fillRect/>
          </a:stretch>
        </p:blipFill>
        <p:spPr>
          <a:xfrm>
            <a:off x="4264248" y="220917"/>
            <a:ext cx="2115433" cy="1357497"/>
          </a:xfrm>
          <a:prstGeom prst="rect">
            <a:avLst/>
          </a:prstGeom>
        </p:spPr>
      </p:pic>
    </p:spTree>
    <p:extLst>
      <p:ext uri="{BB962C8B-B14F-4D97-AF65-F5344CB8AC3E}">
        <p14:creationId xmlns:p14="http://schemas.microsoft.com/office/powerpoint/2010/main" val="1694936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10</a:t>
            </a:fld>
            <a:endParaRPr lang="en-US"/>
          </a:p>
        </p:txBody>
      </p:sp>
      <p:sp>
        <p:nvSpPr>
          <p:cNvPr id="5" name="Rectangle 4"/>
          <p:cNvSpPr/>
          <p:nvPr/>
        </p:nvSpPr>
        <p:spPr>
          <a:xfrm>
            <a:off x="1140758" y="637403"/>
            <a:ext cx="4504668" cy="369332"/>
          </a:xfrm>
          <a:prstGeom prst="rect">
            <a:avLst/>
          </a:prstGeom>
        </p:spPr>
        <p:txBody>
          <a:bodyPr wrap="square">
            <a:spAutoFit/>
          </a:bodyPr>
          <a:lstStyle/>
          <a:p>
            <a:r>
              <a:rPr lang="en-US" b="1" dirty="0"/>
              <a:t>Procedure 78</a:t>
            </a:r>
            <a:r>
              <a:rPr lang="en-US" dirty="0"/>
              <a:t>:  Longest Path</a:t>
            </a:r>
          </a:p>
        </p:txBody>
      </p:sp>
      <p:sp>
        <p:nvSpPr>
          <p:cNvPr id="6" name="Rectangle 5"/>
          <p:cNvSpPr/>
          <p:nvPr/>
        </p:nvSpPr>
        <p:spPr>
          <a:xfrm>
            <a:off x="1140758" y="1616779"/>
            <a:ext cx="8016496" cy="3785652"/>
          </a:xfrm>
          <a:prstGeom prst="rect">
            <a:avLst/>
          </a:prstGeom>
        </p:spPr>
        <p:txBody>
          <a:bodyPr wrap="square">
            <a:spAutoFit/>
          </a:bodyPr>
          <a:lstStyle/>
          <a:p>
            <a:r>
              <a:rPr lang="en-US" dirty="0">
                <a:latin typeface="Arial" panose="020B0604020202020204" pitchFamily="34" charset="0"/>
                <a:cs typeface="Arial" panose="020B0604020202020204" pitchFamily="34" charset="0"/>
              </a:rPr>
              <a:t>Length 22 (1 path):</a:t>
            </a:r>
          </a:p>
          <a:p>
            <a:endParaRPr lang="en-US" sz="1400" dirty="0">
              <a:latin typeface="Arial" panose="020B0604020202020204" pitchFamily="34" charset="0"/>
              <a:cs typeface="Arial" panose="020B0604020202020204" pitchFamily="34" charset="0"/>
            </a:endParaRPr>
          </a:p>
          <a:p>
            <a:pPr algn="l"/>
            <a:r>
              <a:rPr lang="en-US" sz="1600" dirty="0">
                <a:latin typeface="Arial" panose="020B0604020202020204" pitchFamily="34" charset="0"/>
                <a:cs typeface="Arial" panose="020B0604020202020204" pitchFamily="34" charset="0"/>
              </a:rPr>
              <a:t>78(Colorectal resection),  223(Enteral and parenteral nutrition),  223(Enteral and parenteral nutrition), 70(Upper gastrointestinal endoscopy; biopsy),  75(Small bowel resection),  223(Enteral and parenteral nutrition),  172(Skin graft),  223(Enteral and parenteral nutrition), 223(Enteral and parenteral nutrition),  223(Enteral and parenteral nutrition), 223(Enteral and parenteral nutrition),  223(Enteral and parenteral nutrition),  </a:t>
            </a:r>
          </a:p>
          <a:p>
            <a:pPr algn="l"/>
            <a:r>
              <a:rPr lang="en-US" sz="1600" dirty="0">
                <a:latin typeface="Arial" panose="020B0604020202020204" pitchFamily="34" charset="0"/>
                <a:cs typeface="Arial" panose="020B0604020202020204" pitchFamily="34" charset="0"/>
              </a:rPr>
              <a:t>54(Other vascular catheterization; not heart),  223(Enteral and parenteral nutrition),  </a:t>
            </a:r>
          </a:p>
          <a:p>
            <a:pPr algn="l"/>
            <a:r>
              <a:rPr lang="en-US" sz="1600" dirty="0">
                <a:latin typeface="Arial" panose="020B0604020202020204" pitchFamily="34" charset="0"/>
                <a:cs typeface="Arial" panose="020B0604020202020204" pitchFamily="34" charset="0"/>
              </a:rPr>
              <a:t>54(Other vascular catheterization; not heart),  70(Upper gastrointestinal endoscopy; biopsy),  54(Other vascular catheterization; not heart),  223(Enteral and parenteral nutrition), 54(Other vascular catheterization; not heart),  54(Other vascular catheterization; not heart),  34(Tracheostomy; temporary and permanent),  54(Other vascular catheterization; not heart),  </a:t>
            </a:r>
          </a:p>
          <a:p>
            <a:pPr algn="l"/>
            <a:endParaRPr lang="en-US" sz="1600" dirty="0"/>
          </a:p>
          <a:p>
            <a:pPr algn="l"/>
            <a:r>
              <a:rPr lang="en-US" dirty="0"/>
              <a:t>Probability is 2.396070198582124E37, Support: 1</a:t>
            </a:r>
          </a:p>
        </p:txBody>
      </p:sp>
    </p:spTree>
    <p:extLst>
      <p:ext uri="{BB962C8B-B14F-4D97-AF65-F5344CB8AC3E}">
        <p14:creationId xmlns:p14="http://schemas.microsoft.com/office/powerpoint/2010/main" val="400325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11</a:t>
            </a:fld>
            <a:endParaRPr lang="en-US"/>
          </a:p>
        </p:txBody>
      </p:sp>
      <p:sp>
        <p:nvSpPr>
          <p:cNvPr id="3" name="Rectangle 2"/>
          <p:cNvSpPr/>
          <p:nvPr/>
        </p:nvSpPr>
        <p:spPr>
          <a:xfrm>
            <a:off x="1192696" y="265045"/>
            <a:ext cx="7673008" cy="5816977"/>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Procedure 78</a:t>
            </a:r>
            <a:r>
              <a:rPr lang="en-US" dirty="0">
                <a:latin typeface="Arial" panose="020B0604020202020204" pitchFamily="34" charset="0"/>
                <a:cs typeface="Arial" panose="020B0604020202020204" pitchFamily="34" charset="0"/>
              </a:rPr>
              <a:t>:  Length 21 (2 paths):</a:t>
            </a:r>
          </a:p>
          <a:p>
            <a:endParaRPr lang="en-US"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78(Colorectal resection), 221(Nasogastric tube),  96(Other OR lower GI therapeutic procedures), 231(Other therapeutic procedures),  231(Other therapeutic procedures), 221(Nasogastric tube), 221(Nasogastric tube),  78(Colorectal resection),  78(Colorectal resection), 223(Enteral and parenteral nutrition),  223(Enteral and parenteral nutrition), 221(Nasogastric tube), 222(Blood transfusion),  54(Other vascular catheterization; not heart), 223(Enteral and parenteral nutrition), 223(Enteral and parenteral nutrition),  </a:t>
            </a:r>
          </a:p>
          <a:p>
            <a:r>
              <a:rPr lang="en-US" sz="1400" dirty="0">
                <a:latin typeface="Arial" panose="020B0604020202020204" pitchFamily="34" charset="0"/>
                <a:cs typeface="Arial" panose="020B0604020202020204" pitchFamily="34" charset="0"/>
              </a:rPr>
              <a:t>223(Enteral and parenteral nutrition), 174(Other non-OR therapeutic procedures on skin and breast), 174(Other non-OR therapeutic procedures on skin and breast), 223(Enteral and parenteral nutrition), 223(Enteral and parenteral nutrition),  </a:t>
            </a:r>
          </a:p>
          <a:p>
            <a:endParaRPr lang="en-US" sz="16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Probability is 2.3960703494154103E35, Support: 1</a:t>
            </a:r>
          </a:p>
          <a:p>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78(Colorectal resection),  222(Blood transfusion),  58(Hemodialysis),  88(Abdominal </a:t>
            </a:r>
            <a:r>
              <a:rPr lang="en-US" sz="1400" dirty="0" err="1">
                <a:latin typeface="Arial" panose="020B0604020202020204" pitchFamily="34" charset="0"/>
                <a:cs typeface="Arial" panose="020B0604020202020204" pitchFamily="34" charset="0"/>
              </a:rPr>
              <a:t>paracentesis</a:t>
            </a:r>
            <a:r>
              <a:rPr lang="en-US" sz="1400" dirty="0">
                <a:latin typeface="Arial" panose="020B0604020202020204" pitchFamily="34" charset="0"/>
                <a:cs typeface="Arial" panose="020B0604020202020204" pitchFamily="34" charset="0"/>
              </a:rPr>
              <a:t>), 58(Hemodialysis),  58(Hemodialysis),  88(Abdominal </a:t>
            </a:r>
            <a:r>
              <a:rPr lang="en-US" sz="1400" dirty="0" err="1">
                <a:latin typeface="Arial" panose="020B0604020202020204" pitchFamily="34" charset="0"/>
                <a:cs typeface="Arial" panose="020B0604020202020204" pitchFamily="34" charset="0"/>
              </a:rPr>
              <a:t>paracentesis</a:t>
            </a:r>
            <a:r>
              <a:rPr lang="en-US" sz="1400" dirty="0">
                <a:latin typeface="Arial" panose="020B0604020202020204" pitchFamily="34" charset="0"/>
                <a:cs typeface="Arial" panose="020B0604020202020204" pitchFamily="34" charset="0"/>
              </a:rPr>
              <a:t>),  58(Hemodialysis),  58(Hemodialysis), 58(Hemodialysis),  58(Hemodialysis),  58(Hemodialysis),  88(Abdominal </a:t>
            </a:r>
            <a:r>
              <a:rPr lang="en-US" sz="1400" dirty="0" err="1">
                <a:latin typeface="Arial" panose="020B0604020202020204" pitchFamily="34" charset="0"/>
                <a:cs typeface="Arial" panose="020B0604020202020204" pitchFamily="34" charset="0"/>
              </a:rPr>
              <a:t>paracentesis</a:t>
            </a:r>
            <a:r>
              <a:rPr lang="en-US" sz="1400"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58(Hemodialysis),  47(Diagnostic cardiac catheterization; coronary arteriography),  </a:t>
            </a:r>
          </a:p>
          <a:p>
            <a:r>
              <a:rPr lang="en-US" sz="1400" dirty="0">
                <a:latin typeface="Arial" panose="020B0604020202020204" pitchFamily="34" charset="0"/>
                <a:cs typeface="Arial" panose="020B0604020202020204" pitchFamily="34" charset="0"/>
              </a:rPr>
              <a:t>34(Tracheostomy; temporary and permanent),  216(Respiratory intubation and mechanical ventilation), 58(Hemodialysis),  40(Other diagnostic procedures of respiratory tract and mediastinum), 58(Hemodialysis), 222(Blood transfusion),  </a:t>
            </a:r>
          </a:p>
          <a:p>
            <a:endParaRPr lang="en-US"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Probability is 2.3960705057112934E35, Support: 1</a:t>
            </a:r>
          </a:p>
        </p:txBody>
      </p:sp>
    </p:spTree>
    <p:extLst>
      <p:ext uri="{BB962C8B-B14F-4D97-AF65-F5344CB8AC3E}">
        <p14:creationId xmlns:p14="http://schemas.microsoft.com/office/powerpoint/2010/main" val="163224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12</a:t>
            </a:fld>
            <a:endParaRPr lang="en-US"/>
          </a:p>
        </p:txBody>
      </p:sp>
      <p:sp>
        <p:nvSpPr>
          <p:cNvPr id="3" name="Rectangle 2"/>
          <p:cNvSpPr/>
          <p:nvPr/>
        </p:nvSpPr>
        <p:spPr>
          <a:xfrm>
            <a:off x="2276535" y="2931072"/>
            <a:ext cx="4905510" cy="861774"/>
          </a:xfrm>
          <a:prstGeom prst="rect">
            <a:avLst/>
          </a:prstGeom>
        </p:spPr>
        <p:txBody>
          <a:bodyPr wrap="none">
            <a:spAutoFit/>
          </a:bodyPr>
          <a:lstStyle/>
          <a:p>
            <a:pPr algn="ctr"/>
            <a:r>
              <a:rPr lang="en-US" sz="5000" dirty="0">
                <a:latin typeface="Times" panose="02020603050405020304" pitchFamily="18" charset="0"/>
                <a:cs typeface="Times" panose="02020603050405020304" pitchFamily="18" charset="0"/>
              </a:rPr>
              <a:t>Knowledge Graph</a:t>
            </a:r>
            <a:endParaRPr lang="en-US" sz="5000" dirty="0"/>
          </a:p>
        </p:txBody>
      </p:sp>
    </p:spTree>
    <p:extLst>
      <p:ext uri="{BB962C8B-B14F-4D97-AF65-F5344CB8AC3E}">
        <p14:creationId xmlns:p14="http://schemas.microsoft.com/office/powerpoint/2010/main" val="2649678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262683" y="6392516"/>
            <a:ext cx="413483" cy="365125"/>
          </a:xfrm>
        </p:spPr>
        <p:txBody>
          <a:bodyPr/>
          <a:lstStyle/>
          <a:p>
            <a:fld id="{3E293B60-8D49-407B-B8DC-F7DDA3AB1C94}" type="slidenum">
              <a:rPr lang="en-US" smtClean="0"/>
              <a:t>13</a:t>
            </a:fld>
            <a:endParaRPr lang="en-US" dirty="0"/>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2224826" y="2916606"/>
            <a:ext cx="4895512" cy="3103133"/>
          </a:xfrm>
          <a:prstGeom prst="rect">
            <a:avLst/>
          </a:prstGeom>
        </p:spPr>
      </p:pic>
      <p:sp>
        <p:nvSpPr>
          <p:cNvPr id="8" name="TextBox 7"/>
          <p:cNvSpPr txBox="1"/>
          <p:nvPr/>
        </p:nvSpPr>
        <p:spPr>
          <a:xfrm>
            <a:off x="987849" y="1571321"/>
            <a:ext cx="7589222" cy="10235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6789" tIns="26789" rIns="26789" bIns="26789" numCol="1" spcCol="38100" rtlCol="0" anchor="ctr">
            <a:spAutoFit/>
          </a:bodyPr>
          <a:lstStyle/>
          <a:p>
            <a:pPr defTabSz="308063" hangingPunct="0"/>
            <a:r>
              <a:rPr lang="en-US" sz="2100" u="sng" kern="0" dirty="0">
                <a:solidFill>
                  <a:schemeClr val="tx2">
                    <a:lumMod val="50000"/>
                  </a:schemeClr>
                </a:solidFill>
                <a:latin typeface="Times" panose="02020603050405020304" pitchFamily="18" charset="0"/>
                <a:cs typeface="Times" panose="02020603050405020304" pitchFamily="18" charset="0"/>
                <a:sym typeface="Gill Sans"/>
              </a:rPr>
              <a:t>Knowledge graph</a:t>
            </a:r>
            <a:r>
              <a:rPr lang="en-US" sz="2100" kern="0" dirty="0">
                <a:solidFill>
                  <a:schemeClr val="tx2">
                    <a:lumMod val="50000"/>
                  </a:schemeClr>
                </a:solidFill>
                <a:latin typeface="Times" panose="02020603050405020304" pitchFamily="18" charset="0"/>
                <a:cs typeface="Times" panose="02020603050405020304" pitchFamily="18" charset="0"/>
                <a:sym typeface="Gill Sans"/>
              </a:rPr>
              <a:t> for some procedure p is defined as a graph representing all possible procedure paths extracted from our dataset for patients who underwent procedure p as their first procedure</a:t>
            </a:r>
          </a:p>
        </p:txBody>
      </p:sp>
      <p:sp>
        <p:nvSpPr>
          <p:cNvPr id="9" name="TextBox 8"/>
          <p:cNvSpPr txBox="1"/>
          <p:nvPr/>
        </p:nvSpPr>
        <p:spPr>
          <a:xfrm>
            <a:off x="2322441" y="625829"/>
            <a:ext cx="4920039" cy="523220"/>
          </a:xfrm>
          <a:prstGeom prst="rect">
            <a:avLst/>
          </a:prstGeom>
          <a:noFill/>
        </p:spPr>
        <p:txBody>
          <a:bodyPr wrap="square" rtlCol="0">
            <a:spAutoFit/>
          </a:bodyPr>
          <a:lstStyle/>
          <a:p>
            <a:pPr algn="ctr"/>
            <a:r>
              <a:rPr lang="en-US" sz="2800" dirty="0">
                <a:latin typeface="Times" panose="02020603050405020304" pitchFamily="18" charset="0"/>
                <a:cs typeface="Times" panose="02020603050405020304" pitchFamily="18" charset="0"/>
              </a:rPr>
              <a:t>Knowledge Graph</a:t>
            </a:r>
          </a:p>
        </p:txBody>
      </p:sp>
    </p:spTree>
    <p:extLst>
      <p:ext uri="{BB962C8B-B14F-4D97-AF65-F5344CB8AC3E}">
        <p14:creationId xmlns:p14="http://schemas.microsoft.com/office/powerpoint/2010/main" val="149435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283949" y="6403149"/>
            <a:ext cx="413483" cy="365125"/>
          </a:xfrm>
        </p:spPr>
        <p:txBody>
          <a:bodyPr/>
          <a:lstStyle/>
          <a:p>
            <a:fld id="{3E293B60-8D49-407B-B8DC-F7DDA3AB1C94}" type="slidenum">
              <a:rPr lang="en-US" smtClean="0"/>
              <a:t>14</a:t>
            </a:fld>
            <a:endParaRPr lang="en-US" dirty="0"/>
          </a:p>
        </p:txBody>
      </p:sp>
      <p:sp>
        <p:nvSpPr>
          <p:cNvPr id="5" name="TextBox 4"/>
          <p:cNvSpPr txBox="1"/>
          <p:nvPr/>
        </p:nvSpPr>
        <p:spPr>
          <a:xfrm>
            <a:off x="2582197" y="584835"/>
            <a:ext cx="4453603" cy="954107"/>
          </a:xfrm>
          <a:prstGeom prst="rect">
            <a:avLst/>
          </a:prstGeom>
          <a:noFill/>
        </p:spPr>
        <p:txBody>
          <a:bodyPr wrap="square" rtlCol="0">
            <a:spAutoFit/>
          </a:bodyPr>
          <a:lstStyle/>
          <a:p>
            <a:pPr algn="ctr"/>
            <a:r>
              <a:rPr lang="en-US" sz="2800" dirty="0">
                <a:latin typeface="Times" panose="02020603050405020304" pitchFamily="18" charset="0"/>
                <a:cs typeface="Times" panose="02020603050405020304" pitchFamily="18" charset="0"/>
              </a:rPr>
              <a:t>Information Extracted from Knowledge Graph</a:t>
            </a:r>
          </a:p>
        </p:txBody>
      </p:sp>
      <p:sp>
        <p:nvSpPr>
          <p:cNvPr id="6" name="Rectangle 5"/>
          <p:cNvSpPr/>
          <p:nvPr/>
        </p:nvSpPr>
        <p:spPr>
          <a:xfrm>
            <a:off x="1037268" y="1754394"/>
            <a:ext cx="7872816" cy="1015663"/>
          </a:xfrm>
          <a:prstGeom prst="rect">
            <a:avLst/>
          </a:prstGeom>
        </p:spPr>
        <p:txBody>
          <a:bodyPr wrap="square">
            <a:spAutoFit/>
          </a:bodyPr>
          <a:lstStyle/>
          <a:p>
            <a:pPr marL="342900" indent="-342900" algn="just">
              <a:buClr>
                <a:schemeClr val="accent1">
                  <a:lumMod val="75000"/>
                </a:schemeClr>
              </a:buClr>
              <a:buFont typeface="Arial" panose="020B0604020202020204" pitchFamily="34" charset="0"/>
              <a:buChar char="•"/>
            </a:pPr>
            <a:r>
              <a:rPr lang="en-US" sz="2000" dirty="0">
                <a:latin typeface="Times" panose="02020603050405020304" pitchFamily="18" charset="0"/>
                <a:cs typeface="Times" panose="02020603050405020304" pitchFamily="18" charset="0"/>
              </a:rPr>
              <a:t>The number of all procedure paths is extremely high. </a:t>
            </a:r>
          </a:p>
          <a:p>
            <a:pPr marL="342900" indent="-342900" algn="just">
              <a:buClr>
                <a:schemeClr val="accent1">
                  <a:lumMod val="75000"/>
                </a:schemeClr>
              </a:buClr>
              <a:buFont typeface="Arial" panose="020B0604020202020204" pitchFamily="34" charset="0"/>
              <a:buChar char="•"/>
            </a:pPr>
            <a:r>
              <a:rPr lang="en-US" sz="2000" dirty="0">
                <a:latin typeface="Times" panose="02020603050405020304" pitchFamily="18" charset="0"/>
                <a:cs typeface="Times" panose="02020603050405020304" pitchFamily="18" charset="0"/>
              </a:rPr>
              <a:t>It does not exist a single universal course of treatment that patients typically follow to reach the desired state.</a:t>
            </a:r>
          </a:p>
        </p:txBody>
      </p:sp>
      <p:pic>
        <p:nvPicPr>
          <p:cNvPr id="10" name="Picture 9"/>
          <p:cNvPicPr>
            <a:picLocks noChangeAspect="1"/>
          </p:cNvPicPr>
          <p:nvPr/>
        </p:nvPicPr>
        <p:blipFill>
          <a:blip r:embed="rId2"/>
          <a:stretch>
            <a:fillRect/>
          </a:stretch>
        </p:blipFill>
        <p:spPr>
          <a:xfrm>
            <a:off x="2016171" y="3016067"/>
            <a:ext cx="5915010" cy="2960780"/>
          </a:xfrm>
          <a:prstGeom prst="rect">
            <a:avLst/>
          </a:prstGeom>
        </p:spPr>
      </p:pic>
      <p:sp>
        <p:nvSpPr>
          <p:cNvPr id="11" name="Rectangle 10"/>
          <p:cNvSpPr/>
          <p:nvPr/>
        </p:nvSpPr>
        <p:spPr>
          <a:xfrm>
            <a:off x="2414841" y="6011555"/>
            <a:ext cx="1556836" cy="261610"/>
          </a:xfrm>
          <a:prstGeom prst="rect">
            <a:avLst/>
          </a:prstGeom>
        </p:spPr>
        <p:txBody>
          <a:bodyPr wrap="none">
            <a:spAutoFit/>
          </a:bodyPr>
          <a:lstStyle/>
          <a:p>
            <a:r>
              <a:rPr lang="en-US" sz="1100" dirty="0">
                <a:latin typeface="Times" panose="02020603050405020304" pitchFamily="18" charset="0"/>
                <a:cs typeface="Times" panose="02020603050405020304" pitchFamily="18" charset="0"/>
              </a:rPr>
              <a:t>222 : Blood Transfusion</a:t>
            </a:r>
          </a:p>
        </p:txBody>
      </p:sp>
    </p:spTree>
    <p:extLst>
      <p:ext uri="{BB962C8B-B14F-4D97-AF65-F5344CB8AC3E}">
        <p14:creationId xmlns:p14="http://schemas.microsoft.com/office/powerpoint/2010/main" val="696707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262682" y="6335092"/>
            <a:ext cx="413483" cy="365125"/>
          </a:xfrm>
        </p:spPr>
        <p:txBody>
          <a:bodyPr/>
          <a:lstStyle/>
          <a:p>
            <a:fld id="{3E293B60-8D49-407B-B8DC-F7DDA3AB1C94}" type="slidenum">
              <a:rPr lang="en-US" smtClean="0"/>
              <a:t>15</a:t>
            </a:fld>
            <a:endParaRPr lang="en-US" dirty="0"/>
          </a:p>
        </p:txBody>
      </p:sp>
      <p:sp>
        <p:nvSpPr>
          <p:cNvPr id="6" name="Rectangle 5"/>
          <p:cNvSpPr/>
          <p:nvPr/>
        </p:nvSpPr>
        <p:spPr>
          <a:xfrm>
            <a:off x="1037266" y="1727755"/>
            <a:ext cx="7894081" cy="1015663"/>
          </a:xfrm>
          <a:prstGeom prst="rect">
            <a:avLst/>
          </a:prstGeom>
        </p:spPr>
        <p:txBody>
          <a:bodyPr wrap="square">
            <a:spAutoFit/>
          </a:bodyPr>
          <a:lstStyle/>
          <a:p>
            <a:pPr marL="342900" indent="-342900" algn="just">
              <a:buClr>
                <a:schemeClr val="accent1">
                  <a:lumMod val="75000"/>
                </a:schemeClr>
              </a:buClr>
              <a:buFont typeface="Arial" panose="020B0604020202020204" pitchFamily="34" charset="0"/>
              <a:buChar char="•"/>
            </a:pPr>
            <a:r>
              <a:rPr lang="en-US" sz="2000" dirty="0">
                <a:latin typeface="Times" panose="02020603050405020304" pitchFamily="18" charset="0"/>
                <a:cs typeface="Times" panose="02020603050405020304" pitchFamily="18" charset="0"/>
              </a:rPr>
              <a:t>The length of the procedure path is an indicator of the number of readmissions during the course of treatment.</a:t>
            </a:r>
          </a:p>
          <a:p>
            <a:pPr marL="342900" indent="-342900" algn="just">
              <a:buClr>
                <a:schemeClr val="accent1">
                  <a:lumMod val="75000"/>
                </a:schemeClr>
              </a:buClr>
              <a:buFont typeface="Arial" panose="020B0604020202020204" pitchFamily="34" charset="0"/>
              <a:buChar char="•"/>
            </a:pPr>
            <a:r>
              <a:rPr lang="en-US" sz="2000" dirty="0">
                <a:latin typeface="Times" panose="02020603050405020304" pitchFamily="18" charset="0"/>
                <a:cs typeface="Times" panose="02020603050405020304" pitchFamily="18" charset="0"/>
              </a:rPr>
              <a:t>Path length (Number of readmission) = Number of nodes (procedures)-1</a:t>
            </a:r>
          </a:p>
        </p:txBody>
      </p:sp>
      <p:sp>
        <p:nvSpPr>
          <p:cNvPr id="11" name="Rectangle 10"/>
          <p:cNvSpPr/>
          <p:nvPr/>
        </p:nvSpPr>
        <p:spPr>
          <a:xfrm>
            <a:off x="2414838" y="6073482"/>
            <a:ext cx="1736373" cy="261610"/>
          </a:xfrm>
          <a:prstGeom prst="rect">
            <a:avLst/>
          </a:prstGeom>
        </p:spPr>
        <p:txBody>
          <a:bodyPr wrap="none">
            <a:spAutoFit/>
          </a:bodyPr>
          <a:lstStyle/>
          <a:p>
            <a:r>
              <a:rPr lang="en-US" sz="1100" dirty="0">
                <a:latin typeface="Times" panose="02020603050405020304" pitchFamily="18" charset="0"/>
                <a:cs typeface="Times" panose="02020603050405020304" pitchFamily="18" charset="0"/>
              </a:rPr>
              <a:t>224 : Cancer chemotherapy</a:t>
            </a:r>
          </a:p>
        </p:txBody>
      </p:sp>
      <p:pic>
        <p:nvPicPr>
          <p:cNvPr id="3" name="Picture 2"/>
          <p:cNvPicPr>
            <a:picLocks noChangeAspect="1"/>
          </p:cNvPicPr>
          <p:nvPr/>
        </p:nvPicPr>
        <p:blipFill>
          <a:blip r:embed="rId3"/>
          <a:stretch>
            <a:fillRect/>
          </a:stretch>
        </p:blipFill>
        <p:spPr>
          <a:xfrm>
            <a:off x="1969382" y="2975655"/>
            <a:ext cx="6029847" cy="3075595"/>
          </a:xfrm>
          <a:prstGeom prst="rect">
            <a:avLst/>
          </a:prstGeom>
        </p:spPr>
      </p:pic>
      <p:sp>
        <p:nvSpPr>
          <p:cNvPr id="7" name="TextBox 6">
            <a:extLst>
              <a:ext uri="{FF2B5EF4-FFF2-40B4-BE49-F238E27FC236}">
                <a16:creationId xmlns:a16="http://schemas.microsoft.com/office/drawing/2014/main" id="{F767DC24-7AB7-C7B4-D465-7F7F26EAE34A}"/>
              </a:ext>
            </a:extLst>
          </p:cNvPr>
          <p:cNvSpPr txBox="1"/>
          <p:nvPr/>
        </p:nvSpPr>
        <p:spPr>
          <a:xfrm>
            <a:off x="2470150" y="541411"/>
            <a:ext cx="4572000" cy="954107"/>
          </a:xfrm>
          <a:prstGeom prst="rect">
            <a:avLst/>
          </a:prstGeom>
          <a:noFill/>
        </p:spPr>
        <p:txBody>
          <a:bodyPr wrap="square">
            <a:spAutoFit/>
          </a:bodyPr>
          <a:lstStyle/>
          <a:p>
            <a:pPr algn="ctr"/>
            <a:r>
              <a:rPr lang="en-US" sz="2800" dirty="0">
                <a:latin typeface="Times" panose="02020603050405020304" pitchFamily="18" charset="0"/>
                <a:cs typeface="Times" panose="02020603050405020304" pitchFamily="18" charset="0"/>
              </a:rPr>
              <a:t>Information Extracted from Knowledge Graph</a:t>
            </a:r>
          </a:p>
        </p:txBody>
      </p:sp>
    </p:spTree>
    <p:extLst>
      <p:ext uri="{BB962C8B-B14F-4D97-AF65-F5344CB8AC3E}">
        <p14:creationId xmlns:p14="http://schemas.microsoft.com/office/powerpoint/2010/main" val="1297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315848" y="6270203"/>
            <a:ext cx="413483" cy="365125"/>
          </a:xfrm>
        </p:spPr>
        <p:txBody>
          <a:bodyPr/>
          <a:lstStyle/>
          <a:p>
            <a:fld id="{3E293B60-8D49-407B-B8DC-F7DDA3AB1C94}" type="slidenum">
              <a:rPr lang="en-US" smtClean="0"/>
              <a:t>16</a:t>
            </a:fld>
            <a:endParaRPr lang="en-US"/>
          </a:p>
        </p:txBody>
      </p:sp>
      <p:pic>
        <p:nvPicPr>
          <p:cNvPr id="3" name="Picture 2"/>
          <p:cNvPicPr>
            <a:picLocks noChangeAspect="1"/>
          </p:cNvPicPr>
          <p:nvPr/>
        </p:nvPicPr>
        <p:blipFill rotWithShape="1">
          <a:blip r:embed="rId2"/>
          <a:srcRect l="1043" t="2043" r="1051" b="2927"/>
          <a:stretch/>
        </p:blipFill>
        <p:spPr>
          <a:xfrm>
            <a:off x="1173047" y="2656347"/>
            <a:ext cx="6255834" cy="3111655"/>
          </a:xfrm>
          <a:prstGeom prst="rect">
            <a:avLst/>
          </a:prstGeom>
        </p:spPr>
      </p:pic>
      <p:sp>
        <p:nvSpPr>
          <p:cNvPr id="5" name="Rectangle 4"/>
          <p:cNvSpPr/>
          <p:nvPr/>
        </p:nvSpPr>
        <p:spPr>
          <a:xfrm>
            <a:off x="1037268" y="1722496"/>
            <a:ext cx="7894081" cy="923330"/>
          </a:xfrm>
          <a:prstGeom prst="rect">
            <a:avLst/>
          </a:prstGeom>
        </p:spPr>
        <p:txBody>
          <a:bodyPr wrap="square">
            <a:spAutoFit/>
          </a:bodyPr>
          <a:lstStyle/>
          <a:p>
            <a:pPr marL="285750" indent="-285750">
              <a:buClr>
                <a:schemeClr val="accent1">
                  <a:lumMod val="75000"/>
                </a:schemeClr>
              </a:buClr>
              <a:buFont typeface="Arial" panose="020B0604020202020204" pitchFamily="34" charset="0"/>
              <a:buChar char="•"/>
            </a:pPr>
            <a:r>
              <a:rPr lang="en-US" dirty="0">
                <a:latin typeface="Times" panose="02020603050405020304" pitchFamily="18" charset="0"/>
                <a:cs typeface="Times" panose="02020603050405020304" pitchFamily="18" charset="0"/>
              </a:rPr>
              <a:t>Knowing that patient will undergo procedure 58 (Hemodialysis) as the initial procedure allows us to anticipate what could be the maximum and the average number of possible readmissions in general, which are 36 and 4.2 respectively.</a:t>
            </a:r>
            <a:endParaRPr lang="en-US" sz="2000" dirty="0">
              <a:latin typeface="Times" panose="02020603050405020304" pitchFamily="18" charset="0"/>
              <a:cs typeface="Times" panose="02020603050405020304" pitchFamily="18" charset="0"/>
            </a:endParaRPr>
          </a:p>
        </p:txBody>
      </p:sp>
      <p:sp>
        <p:nvSpPr>
          <p:cNvPr id="6" name="Rectangle 5"/>
          <p:cNvSpPr/>
          <p:nvPr/>
        </p:nvSpPr>
        <p:spPr>
          <a:xfrm>
            <a:off x="2414840" y="6008593"/>
            <a:ext cx="3150221" cy="261610"/>
          </a:xfrm>
          <a:prstGeom prst="rect">
            <a:avLst/>
          </a:prstGeom>
        </p:spPr>
        <p:txBody>
          <a:bodyPr wrap="none">
            <a:spAutoFit/>
          </a:bodyPr>
          <a:lstStyle/>
          <a:p>
            <a:r>
              <a:rPr lang="en-US" sz="1100" dirty="0">
                <a:latin typeface="Times" panose="02020603050405020304" pitchFamily="18" charset="0"/>
                <a:cs typeface="Times" panose="02020603050405020304" pitchFamily="18" charset="0"/>
              </a:rPr>
              <a:t>61 : procedures on vessels other than head and neck</a:t>
            </a:r>
          </a:p>
        </p:txBody>
      </p:sp>
      <p:sp>
        <p:nvSpPr>
          <p:cNvPr id="8" name="TextBox 7">
            <a:extLst>
              <a:ext uri="{FF2B5EF4-FFF2-40B4-BE49-F238E27FC236}">
                <a16:creationId xmlns:a16="http://schemas.microsoft.com/office/drawing/2014/main" id="{BE7054C9-3B93-E728-A749-B348E48C80A4}"/>
              </a:ext>
            </a:extLst>
          </p:cNvPr>
          <p:cNvSpPr txBox="1"/>
          <p:nvPr/>
        </p:nvSpPr>
        <p:spPr>
          <a:xfrm>
            <a:off x="2235200" y="430997"/>
            <a:ext cx="4572000" cy="954107"/>
          </a:xfrm>
          <a:prstGeom prst="rect">
            <a:avLst/>
          </a:prstGeom>
          <a:noFill/>
        </p:spPr>
        <p:txBody>
          <a:bodyPr wrap="square">
            <a:spAutoFit/>
          </a:bodyPr>
          <a:lstStyle/>
          <a:p>
            <a:pPr algn="ctr"/>
            <a:r>
              <a:rPr lang="en-US" sz="2800" dirty="0">
                <a:latin typeface="Times" panose="02020603050405020304" pitchFamily="18" charset="0"/>
                <a:cs typeface="Times" panose="02020603050405020304" pitchFamily="18" charset="0"/>
              </a:rPr>
              <a:t>Information Extracted from Knowledge Graph</a:t>
            </a:r>
          </a:p>
        </p:txBody>
      </p:sp>
    </p:spTree>
    <p:extLst>
      <p:ext uri="{BB962C8B-B14F-4D97-AF65-F5344CB8AC3E}">
        <p14:creationId xmlns:p14="http://schemas.microsoft.com/office/powerpoint/2010/main" val="1340992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17</a:t>
            </a:fld>
            <a:endParaRPr lang="en-US"/>
          </a:p>
        </p:txBody>
      </p:sp>
      <p:sp>
        <p:nvSpPr>
          <p:cNvPr id="3" name="Rectangle 2"/>
          <p:cNvSpPr/>
          <p:nvPr/>
        </p:nvSpPr>
        <p:spPr>
          <a:xfrm>
            <a:off x="1958149" y="1573954"/>
            <a:ext cx="4905510" cy="1631216"/>
          </a:xfrm>
          <a:prstGeom prst="rect">
            <a:avLst/>
          </a:prstGeom>
        </p:spPr>
        <p:txBody>
          <a:bodyPr wrap="none">
            <a:spAutoFit/>
          </a:bodyPr>
          <a:lstStyle/>
          <a:p>
            <a:pPr algn="ctr"/>
            <a:r>
              <a:rPr lang="en-US" sz="5000" dirty="0">
                <a:latin typeface="Times" panose="02020603050405020304" pitchFamily="18" charset="0"/>
                <a:cs typeface="Times" panose="02020603050405020304" pitchFamily="18" charset="0"/>
              </a:rPr>
              <a:t>Knowledge Graph</a:t>
            </a:r>
          </a:p>
          <a:p>
            <a:pPr algn="ctr"/>
            <a:r>
              <a:rPr lang="en-US" sz="5000" dirty="0">
                <a:latin typeface="Times" panose="02020603050405020304" pitchFamily="18" charset="0"/>
                <a:cs typeface="Times" panose="02020603050405020304" pitchFamily="18" charset="0"/>
              </a:rPr>
              <a:t>Personalization</a:t>
            </a:r>
          </a:p>
        </p:txBody>
      </p:sp>
    </p:spTree>
    <p:extLst>
      <p:ext uri="{BB962C8B-B14F-4D97-AF65-F5344CB8AC3E}">
        <p14:creationId xmlns:p14="http://schemas.microsoft.com/office/powerpoint/2010/main" val="3661464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18</a:t>
            </a:fld>
            <a:endParaRPr lang="en-US"/>
          </a:p>
        </p:txBody>
      </p:sp>
      <p:pic>
        <p:nvPicPr>
          <p:cNvPr id="5" name="Picture 4">
            <a:extLst>
              <a:ext uri="{FF2B5EF4-FFF2-40B4-BE49-F238E27FC236}">
                <a16:creationId xmlns:a16="http://schemas.microsoft.com/office/drawing/2014/main" id="{CA3F30AC-8631-898D-6BE7-60A10B1659F0}"/>
              </a:ext>
            </a:extLst>
          </p:cNvPr>
          <p:cNvPicPr>
            <a:picLocks noChangeAspect="1"/>
          </p:cNvPicPr>
          <p:nvPr/>
        </p:nvPicPr>
        <p:blipFill>
          <a:blip r:embed="rId2"/>
          <a:stretch>
            <a:fillRect/>
          </a:stretch>
        </p:blipFill>
        <p:spPr>
          <a:xfrm>
            <a:off x="1064924" y="914875"/>
            <a:ext cx="7879912" cy="4934795"/>
          </a:xfrm>
          <a:prstGeom prst="rect">
            <a:avLst/>
          </a:prstGeom>
        </p:spPr>
      </p:pic>
    </p:spTree>
    <p:extLst>
      <p:ext uri="{BB962C8B-B14F-4D97-AF65-F5344CB8AC3E}">
        <p14:creationId xmlns:p14="http://schemas.microsoft.com/office/powerpoint/2010/main" val="3714889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982133" y="627324"/>
            <a:ext cx="7704667" cy="912144"/>
          </a:xfrm>
          <a:prstGeom prst="rect">
            <a:avLst/>
          </a:prstGeom>
        </p:spPr>
        <p:txBody>
          <a:bodyP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solidFill>
                  <a:schemeClr val="tx1">
                    <a:lumMod val="95000"/>
                    <a:lumOff val="5000"/>
                  </a:schemeClr>
                </a:solidFill>
                <a:latin typeface="Times" panose="02020603050405020304" pitchFamily="18" charset="0"/>
                <a:cs typeface="Times" panose="02020603050405020304" pitchFamily="18" charset="0"/>
              </a:rPr>
              <a:t>Patients’ Clustering</a:t>
            </a:r>
          </a:p>
        </p:txBody>
      </p:sp>
      <p:sp>
        <p:nvSpPr>
          <p:cNvPr id="15" name="AutoShape 2" descr="http://image005.flaticon.com/1/svg/32/32441.svg"/>
          <p:cNvSpPr>
            <a:spLocks noChangeAspect="1" noChangeArrowheads="1"/>
          </p:cNvSpPr>
          <p:nvPr/>
        </p:nvSpPr>
        <p:spPr bwMode="auto">
          <a:xfrm>
            <a:off x="109388" y="-101575"/>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6" name="AutoShape 4" descr="http://image005.flaticon.com/1/svg/32/32441.svg"/>
          <p:cNvSpPr>
            <a:spLocks noChangeAspect="1" noChangeArrowheads="1"/>
          </p:cNvSpPr>
          <p:nvPr/>
        </p:nvSpPr>
        <p:spPr bwMode="auto">
          <a:xfrm>
            <a:off x="216545" y="5581"/>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7" name="AutoShape 6" descr="http://image005.flaticon.com/1/svg/32/32441.svg"/>
          <p:cNvSpPr>
            <a:spLocks noChangeAspect="1" noChangeArrowheads="1"/>
          </p:cNvSpPr>
          <p:nvPr/>
        </p:nvSpPr>
        <p:spPr bwMode="auto">
          <a:xfrm>
            <a:off x="323701" y="112737"/>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8" name="AutoShape 8" descr="http://image005.flaticon.com/1/svg/32/32441.svg"/>
          <p:cNvSpPr>
            <a:spLocks noChangeAspect="1" noChangeArrowheads="1"/>
          </p:cNvSpPr>
          <p:nvPr/>
        </p:nvSpPr>
        <p:spPr bwMode="auto">
          <a:xfrm>
            <a:off x="430857" y="219894"/>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grpSp>
        <p:nvGrpSpPr>
          <p:cNvPr id="6" name="Group 5"/>
          <p:cNvGrpSpPr/>
          <p:nvPr/>
        </p:nvGrpSpPr>
        <p:grpSpPr>
          <a:xfrm>
            <a:off x="2423079" y="1821651"/>
            <a:ext cx="6408501" cy="4461093"/>
            <a:chOff x="2093466" y="1811018"/>
            <a:chExt cx="6408501" cy="4461093"/>
          </a:xfrm>
        </p:grpSpPr>
        <p:pic>
          <p:nvPicPr>
            <p:cNvPr id="19" name="Picture 9" descr="C:\Users\malmardi\Dropbox\UNCC\Spring 2016\Database Systems\project details\33887.png"/>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57664" y="455761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9" descr="C:\Users\malmardi\Dropbox\UNCC\Spring 2016\Database Systems\project details\33887.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93466" y="455761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9" descr="C:\Users\malmardi\Dropbox\UNCC\Spring 2016\Database Systems\project details\3388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664" y="1811018"/>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9" descr="C:\Users\malmardi\Dropbox\UNCC\Spring 2016\Database Systems\project details\33887.png"/>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87467" y="4557611"/>
              <a:ext cx="1714500" cy="1714500"/>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Arrow Connector 22"/>
            <p:cNvCxnSpPr>
              <a:stCxn id="21" idx="2"/>
              <a:endCxn id="20" idx="0"/>
            </p:cNvCxnSpPr>
            <p:nvPr/>
          </p:nvCxnSpPr>
          <p:spPr>
            <a:xfrm flipH="1">
              <a:off x="2950716" y="3525518"/>
              <a:ext cx="2264198" cy="1032093"/>
            </a:xfrm>
            <a:prstGeom prst="straightConnector1">
              <a:avLst/>
            </a:prstGeom>
            <a:noFill/>
            <a:ln w="38100" cap="flat">
              <a:solidFill>
                <a:srgbClr val="6F6A5A"/>
              </a:solidFill>
              <a:prstDash val="solid"/>
              <a:miter lim="400000"/>
              <a:tailEnd type="arrow"/>
            </a:ln>
            <a:effectLst/>
            <a:sp3d/>
          </p:spPr>
          <p:style>
            <a:lnRef idx="0">
              <a:scrgbClr r="0" g="0" b="0"/>
            </a:lnRef>
            <a:fillRef idx="0">
              <a:scrgbClr r="0" g="0" b="0"/>
            </a:fillRef>
            <a:effectRef idx="0">
              <a:scrgbClr r="0" g="0" b="0"/>
            </a:effectRef>
            <a:fontRef idx="none"/>
          </p:style>
        </p:cxnSp>
        <p:cxnSp>
          <p:nvCxnSpPr>
            <p:cNvPr id="24" name="Straight Arrow Connector 23"/>
            <p:cNvCxnSpPr>
              <a:stCxn id="21" idx="2"/>
              <a:endCxn id="19" idx="0"/>
            </p:cNvCxnSpPr>
            <p:nvPr/>
          </p:nvCxnSpPr>
          <p:spPr>
            <a:xfrm>
              <a:off x="5214914" y="3525518"/>
              <a:ext cx="0" cy="1032093"/>
            </a:xfrm>
            <a:prstGeom prst="straightConnector1">
              <a:avLst/>
            </a:prstGeom>
            <a:noFill/>
            <a:ln w="38100" cap="flat">
              <a:solidFill>
                <a:srgbClr val="6F6A5A"/>
              </a:solidFill>
              <a:prstDash val="solid"/>
              <a:miter lim="400000"/>
              <a:tailEnd type="arrow"/>
            </a:ln>
            <a:effectLst/>
            <a:sp3d/>
          </p:spPr>
          <p:style>
            <a:lnRef idx="0">
              <a:scrgbClr r="0" g="0" b="0"/>
            </a:lnRef>
            <a:fillRef idx="0">
              <a:scrgbClr r="0" g="0" b="0"/>
            </a:fillRef>
            <a:effectRef idx="0">
              <a:scrgbClr r="0" g="0" b="0"/>
            </a:effectRef>
            <a:fontRef idx="none"/>
          </p:style>
        </p:cxnSp>
        <p:cxnSp>
          <p:nvCxnSpPr>
            <p:cNvPr id="25" name="Straight Arrow Connector 24"/>
            <p:cNvCxnSpPr>
              <a:stCxn id="21" idx="2"/>
              <a:endCxn id="22" idx="0"/>
            </p:cNvCxnSpPr>
            <p:nvPr/>
          </p:nvCxnSpPr>
          <p:spPr>
            <a:xfrm>
              <a:off x="5214914" y="3525518"/>
              <a:ext cx="2429803" cy="1032093"/>
            </a:xfrm>
            <a:prstGeom prst="straightConnector1">
              <a:avLst/>
            </a:prstGeom>
            <a:noFill/>
            <a:ln w="38100" cap="flat">
              <a:solidFill>
                <a:srgbClr val="6F6A5A"/>
              </a:solidFill>
              <a:prstDash val="solid"/>
              <a:miter lim="400000"/>
              <a:tailEnd type="arrow"/>
            </a:ln>
            <a:effectLst/>
            <a:sp3d/>
          </p:spPr>
          <p:style>
            <a:lnRef idx="0">
              <a:scrgbClr r="0" g="0" b="0"/>
            </a:lnRef>
            <a:fillRef idx="0">
              <a:scrgbClr r="0" g="0" b="0"/>
            </a:fillRef>
            <a:effectRef idx="0">
              <a:scrgbClr r="0" g="0" b="0"/>
            </a:effectRef>
            <a:fontRef idx="none"/>
          </p:style>
        </p:cxnSp>
      </p:grpSp>
      <p:grpSp>
        <p:nvGrpSpPr>
          <p:cNvPr id="26" name="Group 25"/>
          <p:cNvGrpSpPr/>
          <p:nvPr/>
        </p:nvGrpSpPr>
        <p:grpSpPr>
          <a:xfrm>
            <a:off x="430857" y="1884346"/>
            <a:ext cx="3384378" cy="2244847"/>
            <a:chOff x="-281715" y="2795582"/>
            <a:chExt cx="4813338" cy="3192672"/>
          </a:xfrm>
        </p:grpSpPr>
        <p:grpSp>
          <p:nvGrpSpPr>
            <p:cNvPr id="27" name="Group 26"/>
            <p:cNvGrpSpPr/>
            <p:nvPr/>
          </p:nvGrpSpPr>
          <p:grpSpPr>
            <a:xfrm>
              <a:off x="521179" y="3487479"/>
              <a:ext cx="4010444" cy="2500775"/>
              <a:chOff x="521179" y="2910712"/>
              <a:chExt cx="4010444" cy="2239395"/>
            </a:xfrm>
          </p:grpSpPr>
          <p:sp>
            <p:nvSpPr>
              <p:cNvPr id="29" name="TextBox 28"/>
              <p:cNvSpPr txBox="1"/>
              <p:nvPr/>
            </p:nvSpPr>
            <p:spPr>
              <a:xfrm>
                <a:off x="521179" y="3000363"/>
                <a:ext cx="2416643" cy="21497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r>
                  <a:rPr lang="en-US" sz="2100" kern="0" dirty="0">
                    <a:solidFill>
                      <a:schemeClr val="tx1">
                        <a:lumMod val="95000"/>
                        <a:lumOff val="5000"/>
                      </a:schemeClr>
                    </a:solidFill>
                    <a:latin typeface="Times" panose="02020603050405020304" pitchFamily="18" charset="0"/>
                    <a:cs typeface="Times" panose="02020603050405020304" pitchFamily="18" charset="0"/>
                    <a:sym typeface="Gill Sans"/>
                  </a:rPr>
                  <a:t>Race</a:t>
                </a:r>
              </a:p>
              <a:p>
                <a:pPr defTabSz="410751" hangingPunct="0"/>
                <a:r>
                  <a:rPr lang="en-US" sz="2100" kern="0" dirty="0">
                    <a:solidFill>
                      <a:schemeClr val="tx1">
                        <a:lumMod val="95000"/>
                        <a:lumOff val="5000"/>
                      </a:schemeClr>
                    </a:solidFill>
                    <a:latin typeface="Times" panose="02020603050405020304" pitchFamily="18" charset="0"/>
                    <a:cs typeface="Times" panose="02020603050405020304" pitchFamily="18" charset="0"/>
                    <a:sym typeface="Gill Sans"/>
                  </a:rPr>
                  <a:t>Gender</a:t>
                </a:r>
              </a:p>
              <a:p>
                <a:pPr defTabSz="410751" hangingPunct="0"/>
                <a:r>
                  <a:rPr lang="en-US" sz="2100" kern="0" dirty="0">
                    <a:solidFill>
                      <a:schemeClr val="tx1">
                        <a:lumMod val="95000"/>
                        <a:lumOff val="5000"/>
                      </a:schemeClr>
                    </a:solidFill>
                    <a:latin typeface="Times" panose="02020603050405020304" pitchFamily="18" charset="0"/>
                    <a:cs typeface="Times" panose="02020603050405020304" pitchFamily="18" charset="0"/>
                    <a:sym typeface="Gill Sans"/>
                  </a:rPr>
                  <a:t>Age</a:t>
                </a:r>
              </a:p>
              <a:p>
                <a:pPr defTabSz="410751" hangingPunct="0"/>
                <a:r>
                  <a:rPr lang="en-US" sz="2100" kern="0" dirty="0">
                    <a:solidFill>
                      <a:schemeClr val="tx1">
                        <a:lumMod val="95000"/>
                        <a:lumOff val="5000"/>
                      </a:schemeClr>
                    </a:solidFill>
                    <a:latin typeface="Times" panose="02020603050405020304" pitchFamily="18" charset="0"/>
                    <a:cs typeface="Times" panose="02020603050405020304" pitchFamily="18" charset="0"/>
                    <a:sym typeface="Gill Sans"/>
                  </a:rPr>
                  <a:t>Diagnoses</a:t>
                </a:r>
              </a:p>
              <a:p>
                <a:pPr defTabSz="410751" hangingPunct="0"/>
                <a:r>
                  <a:rPr lang="en-US" sz="2100" kern="0" dirty="0">
                    <a:solidFill>
                      <a:schemeClr val="tx1">
                        <a:lumMod val="95000"/>
                        <a:lumOff val="5000"/>
                      </a:schemeClr>
                    </a:solidFill>
                    <a:latin typeface="Times" panose="02020603050405020304" pitchFamily="18" charset="0"/>
                    <a:cs typeface="Times" panose="02020603050405020304" pitchFamily="18" charset="0"/>
                    <a:sym typeface="Gill Sans"/>
                  </a:rPr>
                  <a:t>Procedures</a:t>
                </a:r>
              </a:p>
            </p:txBody>
          </p:sp>
          <p:sp>
            <p:nvSpPr>
              <p:cNvPr id="30" name="Right Brace 29"/>
              <p:cNvSpPr/>
              <p:nvPr/>
            </p:nvSpPr>
            <p:spPr>
              <a:xfrm>
                <a:off x="2545212" y="2910712"/>
                <a:ext cx="439387" cy="1367034"/>
              </a:xfrm>
              <a:prstGeom prst="rightBrace">
                <a:avLst/>
              </a:prstGeom>
              <a:noFill/>
              <a:ln w="38100" cap="flat">
                <a:solidFill>
                  <a:srgbClr val="6F6A5A"/>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4293" tIns="32146" rIns="64293" bIns="32146" numCol="1" spcCol="38100" rtlCol="0" anchor="t">
                <a:noAutofit/>
              </a:bodyPr>
              <a:lstStyle/>
              <a:p>
                <a:pPr defTabSz="642915" latinLnBrk="1" hangingPunct="0"/>
                <a:endParaRPr lang="en-US" sz="1266" kern="0">
                  <a:solidFill>
                    <a:srgbClr val="5B5854">
                      <a:lumMod val="50000"/>
                    </a:srgbClr>
                  </a:solidFill>
                  <a:latin typeface="Helvetica" panose="020B0604020202020204" pitchFamily="34" charset="0"/>
                  <a:cs typeface="Helvetica" panose="020B0604020202020204" pitchFamily="34" charset="0"/>
                  <a:sym typeface="Gill Sans"/>
                </a:endParaRPr>
              </a:p>
            </p:txBody>
          </p:sp>
          <p:sp>
            <p:nvSpPr>
              <p:cNvPr id="31" name="Right Brace 30"/>
              <p:cNvSpPr/>
              <p:nvPr/>
            </p:nvSpPr>
            <p:spPr>
              <a:xfrm>
                <a:off x="2536041" y="4352926"/>
                <a:ext cx="439387" cy="752097"/>
              </a:xfrm>
              <a:prstGeom prst="rightBrace">
                <a:avLst/>
              </a:prstGeom>
              <a:noFill/>
              <a:ln w="38100" cap="flat">
                <a:solidFill>
                  <a:srgbClr val="6F6A5A"/>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4293" tIns="32146" rIns="64293" bIns="32146" numCol="1" spcCol="38100" rtlCol="0" anchor="t">
                <a:noAutofit/>
              </a:bodyPr>
              <a:lstStyle/>
              <a:p>
                <a:pPr defTabSz="642915" latinLnBrk="1" hangingPunct="0"/>
                <a:endParaRPr lang="en-US" sz="1266" kern="0">
                  <a:solidFill>
                    <a:srgbClr val="5B5854">
                      <a:lumMod val="50000"/>
                    </a:srgbClr>
                  </a:solidFill>
                  <a:latin typeface="Helvetica" panose="020B0604020202020204" pitchFamily="34" charset="0"/>
                  <a:cs typeface="Helvetica" panose="020B0604020202020204" pitchFamily="34" charset="0"/>
                  <a:sym typeface="Gill Sans"/>
                </a:endParaRPr>
              </a:p>
            </p:txBody>
          </p:sp>
          <p:sp>
            <p:nvSpPr>
              <p:cNvPr id="32" name="TextBox 31"/>
              <p:cNvSpPr txBox="1"/>
              <p:nvPr/>
            </p:nvSpPr>
            <p:spPr>
              <a:xfrm>
                <a:off x="2983191" y="3315336"/>
                <a:ext cx="1219200" cy="503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2100" kern="0" dirty="0">
                    <a:solidFill>
                      <a:schemeClr val="tx1">
                        <a:lumMod val="95000"/>
                        <a:lumOff val="5000"/>
                      </a:schemeClr>
                    </a:solidFill>
                    <a:latin typeface="Times" panose="02020603050405020304" pitchFamily="18" charset="0"/>
                    <a:cs typeface="Times" panose="02020603050405020304" pitchFamily="18" charset="0"/>
                    <a:sym typeface="Gill Sans"/>
                  </a:rPr>
                  <a:t>Stable</a:t>
                </a:r>
              </a:p>
            </p:txBody>
          </p:sp>
          <p:sp>
            <p:nvSpPr>
              <p:cNvPr id="33" name="TextBox 32"/>
              <p:cNvSpPr txBox="1"/>
              <p:nvPr/>
            </p:nvSpPr>
            <p:spPr>
              <a:xfrm>
                <a:off x="3073926" y="4435922"/>
                <a:ext cx="1457697" cy="503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2100" kern="0" dirty="0">
                    <a:solidFill>
                      <a:schemeClr val="tx1">
                        <a:lumMod val="95000"/>
                        <a:lumOff val="5000"/>
                      </a:schemeClr>
                    </a:solidFill>
                    <a:latin typeface="Times" panose="02020603050405020304" pitchFamily="18" charset="0"/>
                    <a:cs typeface="Times" panose="02020603050405020304" pitchFamily="18" charset="0"/>
                    <a:sym typeface="Gill Sans"/>
                  </a:rPr>
                  <a:t>Flexible</a:t>
                </a:r>
              </a:p>
            </p:txBody>
          </p:sp>
        </p:grpSp>
        <p:sp>
          <p:nvSpPr>
            <p:cNvPr id="28" name="TextBox 27"/>
            <p:cNvSpPr txBox="1"/>
            <p:nvPr/>
          </p:nvSpPr>
          <p:spPr>
            <a:xfrm>
              <a:off x="-281715" y="2795582"/>
              <a:ext cx="4242760" cy="5622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2100" kern="0" dirty="0">
                  <a:solidFill>
                    <a:schemeClr val="tx1">
                      <a:lumMod val="95000"/>
                      <a:lumOff val="5000"/>
                    </a:schemeClr>
                  </a:solidFill>
                  <a:latin typeface="Times" panose="02020603050405020304" pitchFamily="18" charset="0"/>
                  <a:cs typeface="Times" panose="02020603050405020304" pitchFamily="18" charset="0"/>
                  <a:sym typeface="Gill Sans"/>
                </a:rPr>
                <a:t>Clustering criteria:</a:t>
              </a:r>
            </a:p>
          </p:txBody>
        </p:sp>
      </p:grpSp>
      <p:sp>
        <p:nvSpPr>
          <p:cNvPr id="34" name="Slide Number Placeholder 10"/>
          <p:cNvSpPr>
            <a:spLocks noGrp="1"/>
          </p:cNvSpPr>
          <p:nvPr>
            <p:ph type="sldNum" sz="quarter" idx="4294967295"/>
          </p:nvPr>
        </p:nvSpPr>
        <p:spPr>
          <a:xfrm>
            <a:off x="8273317" y="6116070"/>
            <a:ext cx="413483" cy="365125"/>
          </a:xfrm>
          <a:prstGeom prst="rect">
            <a:avLst/>
          </a:prstGeom>
        </p:spPr>
        <p:txBody>
          <a:bodyPr/>
          <a:lstStyle/>
          <a:p>
            <a:pPr algn="ctr" defTabSz="410751" hangingPunct="0"/>
            <a:fld id="{86CB4B4D-7CA3-9044-876B-883B54F8677D}" type="slidenum">
              <a:rPr lang="en-US" kern="0" smtClean="0">
                <a:solidFill>
                  <a:srgbClr val="606060"/>
                </a:solidFill>
                <a:sym typeface="Gill Sans"/>
              </a:rPr>
              <a:pPr algn="ctr" defTabSz="410751" hangingPunct="0"/>
              <a:t>19</a:t>
            </a:fld>
            <a:endParaRPr lang="en-US" kern="0">
              <a:solidFill>
                <a:srgbClr val="606060"/>
              </a:solidFill>
              <a:sym typeface="Gill Sans"/>
            </a:endParaRPr>
          </a:p>
        </p:txBody>
      </p:sp>
      <p:sp>
        <p:nvSpPr>
          <p:cNvPr id="35" name="TextBox 34"/>
          <p:cNvSpPr txBox="1"/>
          <p:nvPr/>
        </p:nvSpPr>
        <p:spPr>
          <a:xfrm>
            <a:off x="6528391" y="5425494"/>
            <a:ext cx="588689" cy="369332"/>
          </a:xfrm>
          <a:prstGeom prst="rect">
            <a:avLst/>
          </a:prstGeom>
          <a:noFill/>
        </p:spPr>
        <p:txBody>
          <a:bodyPr wrap="square" rtlCol="0">
            <a:spAutoFit/>
          </a:bodyPr>
          <a:lstStyle/>
          <a:p>
            <a:r>
              <a:rPr lang="en-US"/>
              <a:t>. . .</a:t>
            </a:r>
          </a:p>
        </p:txBody>
      </p:sp>
    </p:spTree>
    <p:extLst>
      <p:ext uri="{BB962C8B-B14F-4D97-AF65-F5344CB8AC3E}">
        <p14:creationId xmlns:p14="http://schemas.microsoft.com/office/powerpoint/2010/main" val="317737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2</a:t>
            </a:fld>
            <a:endParaRPr lang="en-US"/>
          </a:p>
        </p:txBody>
      </p:sp>
      <p:sp>
        <p:nvSpPr>
          <p:cNvPr id="4" name="TextBox 3"/>
          <p:cNvSpPr txBox="1"/>
          <p:nvPr/>
        </p:nvSpPr>
        <p:spPr>
          <a:xfrm>
            <a:off x="1245705" y="1749284"/>
            <a:ext cx="5612434" cy="1107996"/>
          </a:xfrm>
          <a:prstGeom prst="rect">
            <a:avLst/>
          </a:prstGeom>
          <a:noFill/>
        </p:spPr>
        <p:txBody>
          <a:bodyPr wrap="none" rtlCol="0">
            <a:spAutoFit/>
          </a:bodyPr>
          <a:lstStyle/>
          <a:p>
            <a:pPr lvl="0"/>
            <a:r>
              <a:rPr lang="en-US" sz="2400" dirty="0">
                <a:solidFill>
                  <a:sysClr val="windowText" lastClr="000000"/>
                </a:solidFill>
                <a:latin typeface="Times" panose="02020603050405020304" pitchFamily="18" charset="0"/>
                <a:cs typeface="Times" panose="02020603050405020304" pitchFamily="18" charset="0"/>
              </a:rPr>
              <a:t>Recommendations/interventions  leading to </a:t>
            </a:r>
          </a:p>
          <a:p>
            <a:pPr lvl="0"/>
            <a:r>
              <a:rPr lang="en-US" sz="2400" dirty="0">
                <a:solidFill>
                  <a:sysClr val="windowText" lastClr="000000"/>
                </a:solidFill>
                <a:latin typeface="Times" panose="02020603050405020304" pitchFamily="18" charset="0"/>
                <a:cs typeface="Times" panose="02020603050405020304" pitchFamily="18" charset="0"/>
              </a:rPr>
              <a:t>readmission reduction </a:t>
            </a:r>
          </a:p>
          <a:p>
            <a:endParaRPr lang="en-US"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9996" y="3193772"/>
            <a:ext cx="7285695" cy="1624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3162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241419" y="6254294"/>
            <a:ext cx="413483" cy="365125"/>
          </a:xfrm>
        </p:spPr>
        <p:txBody>
          <a:bodyPr/>
          <a:lstStyle/>
          <a:p>
            <a:fld id="{3E293B60-8D49-407B-B8DC-F7DDA3AB1C94}" type="slidenum">
              <a:rPr lang="en-US" smtClean="0"/>
              <a:t>20</a:t>
            </a:fld>
            <a:endParaRPr lang="en-US" dirty="0"/>
          </a:p>
        </p:txBody>
      </p:sp>
      <p:sp>
        <p:nvSpPr>
          <p:cNvPr id="3" name="Title 1"/>
          <p:cNvSpPr txBox="1">
            <a:spLocks/>
          </p:cNvSpPr>
          <p:nvPr/>
        </p:nvSpPr>
        <p:spPr>
          <a:xfrm>
            <a:off x="-589503" y="565433"/>
            <a:ext cx="10515600" cy="1325563"/>
          </a:xfrm>
          <a:prstGeom prst="rect">
            <a:avLst/>
          </a:prstGeom>
        </p:spPr>
        <p:txBody>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latin typeface="Times" panose="02020603050405020304" pitchFamily="18" charset="0"/>
                <a:cs typeface="Times" panose="02020603050405020304" pitchFamily="18" charset="0"/>
              </a:rPr>
              <a:t>Stable Features Clusters</a:t>
            </a:r>
          </a:p>
        </p:txBody>
      </p:sp>
      <p:graphicFrame>
        <p:nvGraphicFramePr>
          <p:cNvPr id="4" name="Content Placeholder 4"/>
          <p:cNvGraphicFramePr>
            <a:graphicFrameLocks/>
          </p:cNvGraphicFramePr>
          <p:nvPr>
            <p:extLst>
              <p:ext uri="{D42A27DB-BD31-4B8C-83A1-F6EECF244321}">
                <p14:modId xmlns:p14="http://schemas.microsoft.com/office/powerpoint/2010/main" val="4247893354"/>
              </p:ext>
            </p:extLst>
          </p:nvPr>
        </p:nvGraphicFramePr>
        <p:xfrm>
          <a:off x="873398" y="1884555"/>
          <a:ext cx="3085285" cy="2169846"/>
        </p:xfrm>
        <a:graphic>
          <a:graphicData uri="http://schemas.openxmlformats.org/drawingml/2006/table">
            <a:tbl>
              <a:tblPr firstRow="1">
                <a:tableStyleId>{5C22544A-7EE6-4342-B048-85BDC9FD1C3A}</a:tableStyleId>
              </a:tblPr>
              <a:tblGrid>
                <a:gridCol w="2169549">
                  <a:extLst>
                    <a:ext uri="{9D8B030D-6E8A-4147-A177-3AD203B41FA5}">
                      <a16:colId xmlns:a16="http://schemas.microsoft.com/office/drawing/2014/main" val="20000"/>
                    </a:ext>
                  </a:extLst>
                </a:gridCol>
                <a:gridCol w="915736">
                  <a:extLst>
                    <a:ext uri="{9D8B030D-6E8A-4147-A177-3AD203B41FA5}">
                      <a16:colId xmlns:a16="http://schemas.microsoft.com/office/drawing/2014/main" val="20001"/>
                    </a:ext>
                  </a:extLst>
                </a:gridCol>
              </a:tblGrid>
              <a:tr h="309978">
                <a:tc>
                  <a:txBody>
                    <a:bodyPr/>
                    <a:lstStyle/>
                    <a:p>
                      <a:pPr algn="ctr"/>
                      <a:r>
                        <a:rPr lang="en-US" sz="1400" dirty="0">
                          <a:latin typeface="Times" panose="02020603050405020304" pitchFamily="18" charset="0"/>
                          <a:cs typeface="Times" panose="02020603050405020304" pitchFamily="18" charset="0"/>
                        </a:rPr>
                        <a:t>Race</a:t>
                      </a:r>
                    </a:p>
                  </a:txBody>
                  <a:tcPr/>
                </a:tc>
                <a:tc>
                  <a:txBody>
                    <a:bodyPr/>
                    <a:lstStyle/>
                    <a:p>
                      <a:pPr algn="ctr"/>
                      <a:r>
                        <a:rPr lang="en-US" sz="1400" dirty="0">
                          <a:latin typeface="Times" panose="02020603050405020304" pitchFamily="18" charset="0"/>
                          <a:cs typeface="Times" panose="02020603050405020304" pitchFamily="18" charset="0"/>
                        </a:rPr>
                        <a:t>Code</a:t>
                      </a:r>
                    </a:p>
                  </a:txBody>
                  <a:tcPr/>
                </a:tc>
                <a:extLst>
                  <a:ext uri="{0D108BD9-81ED-4DB2-BD59-A6C34878D82A}">
                    <a16:rowId xmlns:a16="http://schemas.microsoft.com/office/drawing/2014/main" val="10000"/>
                  </a:ext>
                </a:extLst>
              </a:tr>
              <a:tr h="309978">
                <a:tc>
                  <a:txBody>
                    <a:bodyPr/>
                    <a:lstStyle/>
                    <a:p>
                      <a:pPr algn="ctr"/>
                      <a:r>
                        <a:rPr lang="en-US" sz="1400" dirty="0">
                          <a:latin typeface="Times" panose="02020603050405020304" pitchFamily="18" charset="0"/>
                          <a:cs typeface="Times" panose="02020603050405020304" pitchFamily="18" charset="0"/>
                        </a:rPr>
                        <a:t>White</a:t>
                      </a:r>
                    </a:p>
                  </a:txBody>
                  <a:tcPr/>
                </a:tc>
                <a:tc>
                  <a:txBody>
                    <a:bodyPr/>
                    <a:lstStyle/>
                    <a:p>
                      <a:pPr algn="ctr"/>
                      <a:r>
                        <a:rPr lang="en-US" sz="1400" dirty="0">
                          <a:latin typeface="Times" panose="02020603050405020304" pitchFamily="18" charset="0"/>
                          <a:cs typeface="Times" panose="02020603050405020304" pitchFamily="18" charset="0"/>
                        </a:rPr>
                        <a:t>1</a:t>
                      </a:r>
                    </a:p>
                  </a:txBody>
                  <a:tcPr/>
                </a:tc>
                <a:extLst>
                  <a:ext uri="{0D108BD9-81ED-4DB2-BD59-A6C34878D82A}">
                    <a16:rowId xmlns:a16="http://schemas.microsoft.com/office/drawing/2014/main" val="10001"/>
                  </a:ext>
                </a:extLst>
              </a:tr>
              <a:tr h="309978">
                <a:tc>
                  <a:txBody>
                    <a:bodyPr/>
                    <a:lstStyle/>
                    <a:p>
                      <a:pPr algn="ctr"/>
                      <a:r>
                        <a:rPr lang="en-US" sz="1400" dirty="0">
                          <a:latin typeface="Times" panose="02020603050405020304" pitchFamily="18" charset="0"/>
                          <a:cs typeface="Times" panose="02020603050405020304" pitchFamily="18" charset="0"/>
                        </a:rPr>
                        <a:t>Black</a:t>
                      </a:r>
                    </a:p>
                  </a:txBody>
                  <a:tcPr/>
                </a:tc>
                <a:tc>
                  <a:txBody>
                    <a:bodyPr/>
                    <a:lstStyle/>
                    <a:p>
                      <a:pPr algn="ctr"/>
                      <a:r>
                        <a:rPr lang="en-US" sz="1400" dirty="0">
                          <a:latin typeface="Times" panose="02020603050405020304" pitchFamily="18" charset="0"/>
                          <a:cs typeface="Times" panose="02020603050405020304" pitchFamily="18" charset="0"/>
                        </a:rPr>
                        <a:t>2</a:t>
                      </a:r>
                    </a:p>
                  </a:txBody>
                  <a:tcPr/>
                </a:tc>
                <a:extLst>
                  <a:ext uri="{0D108BD9-81ED-4DB2-BD59-A6C34878D82A}">
                    <a16:rowId xmlns:a16="http://schemas.microsoft.com/office/drawing/2014/main" val="10002"/>
                  </a:ext>
                </a:extLst>
              </a:tr>
              <a:tr h="309978">
                <a:tc>
                  <a:txBody>
                    <a:bodyPr/>
                    <a:lstStyle/>
                    <a:p>
                      <a:pPr algn="ctr"/>
                      <a:r>
                        <a:rPr lang="en-US" sz="1400" dirty="0">
                          <a:latin typeface="Times" panose="02020603050405020304" pitchFamily="18" charset="0"/>
                          <a:cs typeface="Times" panose="02020603050405020304" pitchFamily="18" charset="0"/>
                        </a:rPr>
                        <a:t>Hispanic</a:t>
                      </a:r>
                    </a:p>
                  </a:txBody>
                  <a:tcPr/>
                </a:tc>
                <a:tc>
                  <a:txBody>
                    <a:bodyPr/>
                    <a:lstStyle/>
                    <a:p>
                      <a:pPr algn="ctr"/>
                      <a:r>
                        <a:rPr lang="en-US" sz="1400" dirty="0">
                          <a:latin typeface="Times" panose="02020603050405020304" pitchFamily="18" charset="0"/>
                          <a:cs typeface="Times" panose="02020603050405020304" pitchFamily="18" charset="0"/>
                        </a:rPr>
                        <a:t>3</a:t>
                      </a:r>
                    </a:p>
                  </a:txBody>
                  <a:tcPr/>
                </a:tc>
                <a:extLst>
                  <a:ext uri="{0D108BD9-81ED-4DB2-BD59-A6C34878D82A}">
                    <a16:rowId xmlns:a16="http://schemas.microsoft.com/office/drawing/2014/main" val="10003"/>
                  </a:ext>
                </a:extLst>
              </a:tr>
              <a:tr h="309978">
                <a:tc>
                  <a:txBody>
                    <a:bodyPr/>
                    <a:lstStyle/>
                    <a:p>
                      <a:pPr algn="ctr"/>
                      <a:r>
                        <a:rPr lang="en-US" sz="1400" b="0" i="0" kern="1200" dirty="0">
                          <a:solidFill>
                            <a:schemeClr val="dk1"/>
                          </a:solidFill>
                          <a:effectLst/>
                          <a:latin typeface="Times" panose="02020603050405020304" pitchFamily="18" charset="0"/>
                          <a:ea typeface="+mn-ea"/>
                          <a:cs typeface="Times" panose="02020603050405020304" pitchFamily="18" charset="0"/>
                        </a:rPr>
                        <a:t>Asian or Pacific Islander</a:t>
                      </a:r>
                      <a:endParaRPr lang="en-US" sz="1400" dirty="0">
                        <a:latin typeface="Times" panose="02020603050405020304" pitchFamily="18" charset="0"/>
                        <a:cs typeface="Times" panose="02020603050405020304" pitchFamily="18" charset="0"/>
                      </a:endParaRPr>
                    </a:p>
                  </a:txBody>
                  <a:tcPr/>
                </a:tc>
                <a:tc>
                  <a:txBody>
                    <a:bodyPr/>
                    <a:lstStyle/>
                    <a:p>
                      <a:pPr algn="ctr"/>
                      <a:r>
                        <a:rPr lang="en-US" sz="1400" dirty="0">
                          <a:latin typeface="Times" panose="02020603050405020304" pitchFamily="18" charset="0"/>
                          <a:cs typeface="Times" panose="02020603050405020304" pitchFamily="18" charset="0"/>
                        </a:rPr>
                        <a:t>4</a:t>
                      </a:r>
                    </a:p>
                  </a:txBody>
                  <a:tcPr/>
                </a:tc>
                <a:extLst>
                  <a:ext uri="{0D108BD9-81ED-4DB2-BD59-A6C34878D82A}">
                    <a16:rowId xmlns:a16="http://schemas.microsoft.com/office/drawing/2014/main" val="10004"/>
                  </a:ext>
                </a:extLst>
              </a:tr>
              <a:tr h="309978">
                <a:tc>
                  <a:txBody>
                    <a:bodyPr/>
                    <a:lstStyle/>
                    <a:p>
                      <a:pPr algn="ctr"/>
                      <a:r>
                        <a:rPr lang="en-US" sz="1400" b="0" i="0" kern="1200" dirty="0">
                          <a:solidFill>
                            <a:schemeClr val="dk1"/>
                          </a:solidFill>
                          <a:effectLst/>
                          <a:latin typeface="Times" panose="02020603050405020304" pitchFamily="18" charset="0"/>
                          <a:ea typeface="+mn-ea"/>
                          <a:cs typeface="Times" panose="02020603050405020304" pitchFamily="18" charset="0"/>
                        </a:rPr>
                        <a:t>Native American</a:t>
                      </a:r>
                      <a:endParaRPr lang="en-US" sz="1400" dirty="0">
                        <a:latin typeface="Times" panose="02020603050405020304" pitchFamily="18" charset="0"/>
                        <a:cs typeface="Times" panose="02020603050405020304" pitchFamily="18" charset="0"/>
                      </a:endParaRPr>
                    </a:p>
                  </a:txBody>
                  <a:tcPr/>
                </a:tc>
                <a:tc>
                  <a:txBody>
                    <a:bodyPr/>
                    <a:lstStyle/>
                    <a:p>
                      <a:pPr algn="ctr"/>
                      <a:r>
                        <a:rPr lang="en-US" sz="1400" dirty="0">
                          <a:latin typeface="Times" panose="02020603050405020304" pitchFamily="18" charset="0"/>
                          <a:cs typeface="Times" panose="02020603050405020304" pitchFamily="18" charset="0"/>
                        </a:rPr>
                        <a:t>5</a:t>
                      </a:r>
                    </a:p>
                  </a:txBody>
                  <a:tcPr/>
                </a:tc>
                <a:extLst>
                  <a:ext uri="{0D108BD9-81ED-4DB2-BD59-A6C34878D82A}">
                    <a16:rowId xmlns:a16="http://schemas.microsoft.com/office/drawing/2014/main" val="10005"/>
                  </a:ext>
                </a:extLst>
              </a:tr>
              <a:tr h="309978">
                <a:tc>
                  <a:txBody>
                    <a:bodyPr/>
                    <a:lstStyle/>
                    <a:p>
                      <a:pPr algn="ctr"/>
                      <a:r>
                        <a:rPr lang="en-US" sz="1400" dirty="0">
                          <a:latin typeface="Times" panose="02020603050405020304" pitchFamily="18" charset="0"/>
                          <a:cs typeface="Times" panose="02020603050405020304" pitchFamily="18" charset="0"/>
                        </a:rPr>
                        <a:t>Other</a:t>
                      </a:r>
                    </a:p>
                  </a:txBody>
                  <a:tcPr/>
                </a:tc>
                <a:tc>
                  <a:txBody>
                    <a:bodyPr/>
                    <a:lstStyle/>
                    <a:p>
                      <a:pPr algn="ctr"/>
                      <a:r>
                        <a:rPr lang="en-US" sz="1400" dirty="0">
                          <a:latin typeface="Times" panose="02020603050405020304" pitchFamily="18" charset="0"/>
                          <a:cs typeface="Times" panose="02020603050405020304" pitchFamily="18" charset="0"/>
                        </a:rPr>
                        <a:t>6</a:t>
                      </a:r>
                    </a:p>
                  </a:txBody>
                  <a:tcPr/>
                </a:tc>
                <a:extLst>
                  <a:ext uri="{0D108BD9-81ED-4DB2-BD59-A6C34878D82A}">
                    <a16:rowId xmlns:a16="http://schemas.microsoft.com/office/drawing/2014/main" val="10006"/>
                  </a:ext>
                </a:extLst>
              </a:tr>
            </a:tbl>
          </a:graphicData>
        </a:graphic>
      </p:graphicFrame>
      <p:graphicFrame>
        <p:nvGraphicFramePr>
          <p:cNvPr id="5" name="Content Placeholder 4"/>
          <p:cNvGraphicFramePr>
            <a:graphicFrameLocks/>
          </p:cNvGraphicFramePr>
          <p:nvPr>
            <p:extLst>
              <p:ext uri="{D42A27DB-BD31-4B8C-83A1-F6EECF244321}">
                <p14:modId xmlns:p14="http://schemas.microsoft.com/office/powerpoint/2010/main" val="1246883282"/>
              </p:ext>
            </p:extLst>
          </p:nvPr>
        </p:nvGraphicFramePr>
        <p:xfrm>
          <a:off x="6034924" y="2161793"/>
          <a:ext cx="2725291" cy="1524000"/>
        </p:xfrm>
        <a:graphic>
          <a:graphicData uri="http://schemas.openxmlformats.org/drawingml/2006/table">
            <a:tbl>
              <a:tblPr firstRow="1">
                <a:tableStyleId>{5C22544A-7EE6-4342-B048-85BDC9FD1C3A}</a:tableStyleId>
              </a:tblPr>
              <a:tblGrid>
                <a:gridCol w="1389363">
                  <a:extLst>
                    <a:ext uri="{9D8B030D-6E8A-4147-A177-3AD203B41FA5}">
                      <a16:colId xmlns:a16="http://schemas.microsoft.com/office/drawing/2014/main" val="20000"/>
                    </a:ext>
                  </a:extLst>
                </a:gridCol>
                <a:gridCol w="1335928">
                  <a:extLst>
                    <a:ext uri="{9D8B030D-6E8A-4147-A177-3AD203B41FA5}">
                      <a16:colId xmlns:a16="http://schemas.microsoft.com/office/drawing/2014/main" val="20001"/>
                    </a:ext>
                  </a:extLst>
                </a:gridCol>
              </a:tblGrid>
              <a:tr h="298122">
                <a:tc>
                  <a:txBody>
                    <a:bodyPr/>
                    <a:lstStyle/>
                    <a:p>
                      <a:pPr algn="ctr"/>
                      <a:r>
                        <a:rPr lang="en-US" sz="1400" dirty="0">
                          <a:latin typeface="Times" panose="02020603050405020304" pitchFamily="18" charset="0"/>
                          <a:cs typeface="Times" panose="02020603050405020304" pitchFamily="18" charset="0"/>
                        </a:rPr>
                        <a:t>Age</a:t>
                      </a:r>
                    </a:p>
                  </a:txBody>
                  <a:tcPr/>
                </a:tc>
                <a:tc>
                  <a:txBody>
                    <a:bodyPr/>
                    <a:lstStyle/>
                    <a:p>
                      <a:pPr algn="ctr"/>
                      <a:r>
                        <a:rPr lang="en-US" sz="1400" dirty="0">
                          <a:latin typeface="Times" panose="02020603050405020304" pitchFamily="18" charset="0"/>
                          <a:cs typeface="Times" panose="02020603050405020304" pitchFamily="18" charset="0"/>
                        </a:rPr>
                        <a:t>Range</a:t>
                      </a:r>
                    </a:p>
                  </a:txBody>
                  <a:tcPr/>
                </a:tc>
                <a:extLst>
                  <a:ext uri="{0D108BD9-81ED-4DB2-BD59-A6C34878D82A}">
                    <a16:rowId xmlns:a16="http://schemas.microsoft.com/office/drawing/2014/main" val="10000"/>
                  </a:ext>
                </a:extLst>
              </a:tr>
              <a:tr h="298122">
                <a:tc>
                  <a:txBody>
                    <a:bodyPr/>
                    <a:lstStyle/>
                    <a:p>
                      <a:pPr algn="ctr"/>
                      <a:r>
                        <a:rPr lang="en-US" sz="1400" dirty="0">
                          <a:latin typeface="Times" panose="02020603050405020304" pitchFamily="18" charset="0"/>
                          <a:cs typeface="Times" panose="02020603050405020304" pitchFamily="18" charset="0"/>
                        </a:rPr>
                        <a:t>Child</a:t>
                      </a:r>
                    </a:p>
                  </a:txBody>
                  <a:tcPr/>
                </a:tc>
                <a:tc>
                  <a:txBody>
                    <a:bodyPr/>
                    <a:lstStyle/>
                    <a:p>
                      <a:pPr algn="ctr"/>
                      <a:r>
                        <a:rPr lang="en-US" sz="1400" dirty="0">
                          <a:latin typeface="Times" panose="02020603050405020304" pitchFamily="18" charset="0"/>
                          <a:cs typeface="Times" panose="02020603050405020304" pitchFamily="18" charset="0"/>
                        </a:rPr>
                        <a:t>[0 – 17]</a:t>
                      </a:r>
                    </a:p>
                  </a:txBody>
                  <a:tcPr/>
                </a:tc>
                <a:extLst>
                  <a:ext uri="{0D108BD9-81ED-4DB2-BD59-A6C34878D82A}">
                    <a16:rowId xmlns:a16="http://schemas.microsoft.com/office/drawing/2014/main" val="10001"/>
                  </a:ext>
                </a:extLst>
              </a:tr>
              <a:tr h="298122">
                <a:tc>
                  <a:txBody>
                    <a:bodyPr/>
                    <a:lstStyle/>
                    <a:p>
                      <a:pPr algn="ctr"/>
                      <a:r>
                        <a:rPr lang="en-US" sz="1400" dirty="0">
                          <a:latin typeface="Times" panose="02020603050405020304" pitchFamily="18" charset="0"/>
                          <a:cs typeface="Times" panose="02020603050405020304" pitchFamily="18" charset="0"/>
                        </a:rPr>
                        <a:t>Young</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latin typeface="Times" panose="02020603050405020304" pitchFamily="18" charset="0"/>
                          <a:cs typeface="Times" panose="02020603050405020304" pitchFamily="18" charset="0"/>
                        </a:rPr>
                        <a:t>[18 – 44]</a:t>
                      </a:r>
                    </a:p>
                  </a:txBody>
                  <a:tcPr/>
                </a:tc>
                <a:extLst>
                  <a:ext uri="{0D108BD9-81ED-4DB2-BD59-A6C34878D82A}">
                    <a16:rowId xmlns:a16="http://schemas.microsoft.com/office/drawing/2014/main" val="10002"/>
                  </a:ext>
                </a:extLst>
              </a:tr>
              <a:tr h="298122">
                <a:tc>
                  <a:txBody>
                    <a:bodyPr/>
                    <a:lstStyle/>
                    <a:p>
                      <a:pPr algn="ctr"/>
                      <a:r>
                        <a:rPr lang="en-US" sz="1400" dirty="0">
                          <a:latin typeface="Times" panose="02020603050405020304" pitchFamily="18" charset="0"/>
                          <a:cs typeface="Times" panose="02020603050405020304" pitchFamily="18" charset="0"/>
                        </a:rPr>
                        <a:t>Mature</a:t>
                      </a:r>
                    </a:p>
                  </a:txBody>
                  <a:tcPr/>
                </a:tc>
                <a:tc>
                  <a:txBody>
                    <a:bodyPr/>
                    <a:lstStyle/>
                    <a:p>
                      <a:pPr algn="ctr"/>
                      <a:r>
                        <a:rPr lang="en-US" sz="1400" dirty="0">
                          <a:latin typeface="Times" panose="02020603050405020304" pitchFamily="18" charset="0"/>
                          <a:cs typeface="Times" panose="02020603050405020304" pitchFamily="18" charset="0"/>
                        </a:rPr>
                        <a:t>[45 – 65]</a:t>
                      </a:r>
                    </a:p>
                  </a:txBody>
                  <a:tcPr/>
                </a:tc>
                <a:extLst>
                  <a:ext uri="{0D108BD9-81ED-4DB2-BD59-A6C34878D82A}">
                    <a16:rowId xmlns:a16="http://schemas.microsoft.com/office/drawing/2014/main" val="10003"/>
                  </a:ext>
                </a:extLst>
              </a:tr>
              <a:tr h="298122">
                <a:tc>
                  <a:txBody>
                    <a:bodyPr/>
                    <a:lstStyle/>
                    <a:p>
                      <a:pPr algn="ctr"/>
                      <a:r>
                        <a:rPr lang="en-US" sz="1400" b="0" i="0" kern="1200" dirty="0">
                          <a:solidFill>
                            <a:schemeClr val="dk1"/>
                          </a:solidFill>
                          <a:effectLst/>
                          <a:latin typeface="Times" panose="02020603050405020304" pitchFamily="18" charset="0"/>
                          <a:ea typeface="+mn-ea"/>
                          <a:cs typeface="Times" panose="02020603050405020304" pitchFamily="18" charset="0"/>
                        </a:rPr>
                        <a:t>Old</a:t>
                      </a:r>
                      <a:endParaRPr lang="en-US" sz="1400" dirty="0">
                        <a:latin typeface="Times" panose="02020603050405020304" pitchFamily="18" charset="0"/>
                        <a:cs typeface="Times"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latin typeface="Times" panose="02020603050405020304" pitchFamily="18" charset="0"/>
                          <a:cs typeface="Times" panose="02020603050405020304" pitchFamily="18" charset="0"/>
                        </a:rPr>
                        <a:t>[65 – ]</a:t>
                      </a:r>
                    </a:p>
                  </a:txBody>
                  <a:tcPr/>
                </a:tc>
                <a:extLst>
                  <a:ext uri="{0D108BD9-81ED-4DB2-BD59-A6C34878D82A}">
                    <a16:rowId xmlns:a16="http://schemas.microsoft.com/office/drawing/2014/main" val="10004"/>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363008630"/>
              </p:ext>
            </p:extLst>
          </p:nvPr>
        </p:nvGraphicFramePr>
        <p:xfrm>
          <a:off x="1010842" y="4588559"/>
          <a:ext cx="7779948" cy="1151632"/>
        </p:xfrm>
        <a:graphic>
          <a:graphicData uri="http://schemas.openxmlformats.org/drawingml/2006/table">
            <a:tbl>
              <a:tblPr firstRow="1">
                <a:tableStyleId>{69CF1AB2-1976-4502-BF36-3FF5EA218861}</a:tableStyleId>
              </a:tblPr>
              <a:tblGrid>
                <a:gridCol w="1296658">
                  <a:extLst>
                    <a:ext uri="{9D8B030D-6E8A-4147-A177-3AD203B41FA5}">
                      <a16:colId xmlns:a16="http://schemas.microsoft.com/office/drawing/2014/main" val="20000"/>
                    </a:ext>
                  </a:extLst>
                </a:gridCol>
                <a:gridCol w="1296658">
                  <a:extLst>
                    <a:ext uri="{9D8B030D-6E8A-4147-A177-3AD203B41FA5}">
                      <a16:colId xmlns:a16="http://schemas.microsoft.com/office/drawing/2014/main" val="20001"/>
                    </a:ext>
                  </a:extLst>
                </a:gridCol>
                <a:gridCol w="1296658">
                  <a:extLst>
                    <a:ext uri="{9D8B030D-6E8A-4147-A177-3AD203B41FA5}">
                      <a16:colId xmlns:a16="http://schemas.microsoft.com/office/drawing/2014/main" val="20002"/>
                    </a:ext>
                  </a:extLst>
                </a:gridCol>
                <a:gridCol w="1296658">
                  <a:extLst>
                    <a:ext uri="{9D8B030D-6E8A-4147-A177-3AD203B41FA5}">
                      <a16:colId xmlns:a16="http://schemas.microsoft.com/office/drawing/2014/main" val="20003"/>
                    </a:ext>
                  </a:extLst>
                </a:gridCol>
                <a:gridCol w="1296658">
                  <a:extLst>
                    <a:ext uri="{9D8B030D-6E8A-4147-A177-3AD203B41FA5}">
                      <a16:colId xmlns:a16="http://schemas.microsoft.com/office/drawing/2014/main" val="20004"/>
                    </a:ext>
                  </a:extLst>
                </a:gridCol>
                <a:gridCol w="1296658">
                  <a:extLst>
                    <a:ext uri="{9D8B030D-6E8A-4147-A177-3AD203B41FA5}">
                      <a16:colId xmlns:a16="http://schemas.microsoft.com/office/drawing/2014/main" val="20005"/>
                    </a:ext>
                  </a:extLst>
                </a:gridCol>
              </a:tblGrid>
              <a:tr h="287908">
                <a:tc>
                  <a:txBody>
                    <a:bodyPr/>
                    <a:lstStyle/>
                    <a:p>
                      <a:r>
                        <a:rPr lang="en-US" sz="1200" b="0" kern="1200" dirty="0">
                          <a:solidFill>
                            <a:schemeClr val="dk1"/>
                          </a:solidFill>
                          <a:latin typeface="Times" panose="02020603050405020304" pitchFamily="18" charset="0"/>
                          <a:ea typeface="+mn-ea"/>
                          <a:cs typeface="Times" panose="02020603050405020304" pitchFamily="18" charset="0"/>
                        </a:rPr>
                        <a:t>White, Child</a:t>
                      </a:r>
                    </a:p>
                  </a:txBody>
                  <a:tcPr/>
                </a:tc>
                <a:tc>
                  <a:txBody>
                    <a:bodyPr/>
                    <a:lstStyle/>
                    <a:p>
                      <a:r>
                        <a:rPr lang="en-US" sz="1200" b="0" kern="1200" dirty="0">
                          <a:solidFill>
                            <a:schemeClr val="dk1"/>
                          </a:solidFill>
                          <a:latin typeface="Times" panose="02020603050405020304" pitchFamily="18" charset="0"/>
                          <a:ea typeface="+mn-ea"/>
                          <a:cs typeface="Times" panose="02020603050405020304" pitchFamily="18" charset="0"/>
                        </a:rPr>
                        <a:t>Black, Child</a:t>
                      </a:r>
                    </a:p>
                  </a:txBody>
                  <a:tcPr/>
                </a:tc>
                <a:tc>
                  <a:txBody>
                    <a:bodyPr/>
                    <a:lstStyle/>
                    <a:p>
                      <a:r>
                        <a:rPr lang="en-US" sz="1200" b="0" kern="1200" dirty="0">
                          <a:solidFill>
                            <a:schemeClr val="dk1"/>
                          </a:solidFill>
                          <a:latin typeface="Times" panose="02020603050405020304" pitchFamily="18" charset="0"/>
                          <a:ea typeface="+mn-ea"/>
                          <a:cs typeface="Times" panose="02020603050405020304" pitchFamily="18" charset="0"/>
                        </a:rPr>
                        <a:t>Hispanic, Child</a:t>
                      </a:r>
                    </a:p>
                  </a:txBody>
                  <a:tcPr/>
                </a:tc>
                <a:tc>
                  <a:txBody>
                    <a:bodyPr/>
                    <a:lstStyle/>
                    <a:p>
                      <a:r>
                        <a:rPr lang="en-US" sz="1200" b="0" kern="1200" dirty="0">
                          <a:solidFill>
                            <a:schemeClr val="dk1"/>
                          </a:solidFill>
                          <a:latin typeface="Times" panose="02020603050405020304" pitchFamily="18" charset="0"/>
                          <a:ea typeface="+mn-ea"/>
                          <a:cs typeface="Times" panose="02020603050405020304" pitchFamily="18" charset="0"/>
                        </a:rPr>
                        <a:t>Asian, Child</a:t>
                      </a:r>
                    </a:p>
                  </a:txBody>
                  <a:tcPr/>
                </a:tc>
                <a:tc>
                  <a:txBody>
                    <a:bodyPr/>
                    <a:lstStyle/>
                    <a:p>
                      <a:r>
                        <a:rPr lang="en-US" sz="1200" b="0" kern="1200" dirty="0">
                          <a:solidFill>
                            <a:schemeClr val="dk1"/>
                          </a:solidFill>
                          <a:latin typeface="Times" panose="02020603050405020304" pitchFamily="18" charset="0"/>
                          <a:ea typeface="+mn-ea"/>
                          <a:cs typeface="Times" panose="02020603050405020304" pitchFamily="18" charset="0"/>
                        </a:rPr>
                        <a:t>Native, Child</a:t>
                      </a:r>
                    </a:p>
                  </a:txBody>
                  <a:tcPr/>
                </a:tc>
                <a:tc>
                  <a:txBody>
                    <a:bodyPr/>
                    <a:lstStyle/>
                    <a:p>
                      <a:r>
                        <a:rPr lang="en-US" sz="1200" b="0" kern="1200" dirty="0">
                          <a:solidFill>
                            <a:schemeClr val="dk1"/>
                          </a:solidFill>
                          <a:latin typeface="Times" panose="02020603050405020304" pitchFamily="18" charset="0"/>
                          <a:ea typeface="+mn-ea"/>
                          <a:cs typeface="Times" panose="02020603050405020304" pitchFamily="18" charset="0"/>
                        </a:rPr>
                        <a:t>Other, Child</a:t>
                      </a:r>
                    </a:p>
                  </a:txBody>
                  <a:tcPr/>
                </a:tc>
                <a:extLst>
                  <a:ext uri="{0D108BD9-81ED-4DB2-BD59-A6C34878D82A}">
                    <a16:rowId xmlns:a16="http://schemas.microsoft.com/office/drawing/2014/main" val="10000"/>
                  </a:ext>
                </a:extLst>
              </a:tr>
              <a:tr h="2879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White, Young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Black, Young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dk1"/>
                          </a:solidFill>
                          <a:latin typeface="Times" panose="02020603050405020304" pitchFamily="18" charset="0"/>
                          <a:ea typeface="+mn-ea"/>
                          <a:cs typeface="Times" panose="02020603050405020304" pitchFamily="18" charset="0"/>
                        </a:rPr>
                        <a:t>Hispanic</a:t>
                      </a:r>
                      <a:r>
                        <a:rPr lang="en-US" sz="1200" dirty="0">
                          <a:latin typeface="Times" panose="02020603050405020304" pitchFamily="18" charset="0"/>
                          <a:cs typeface="Times" panose="02020603050405020304" pitchFamily="18" charset="0"/>
                        </a:rPr>
                        <a:t>, Young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Asian, Young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Native, Young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Other, Young</a:t>
                      </a:r>
                    </a:p>
                  </a:txBody>
                  <a:tcPr/>
                </a:tc>
                <a:extLst>
                  <a:ext uri="{0D108BD9-81ED-4DB2-BD59-A6C34878D82A}">
                    <a16:rowId xmlns:a16="http://schemas.microsoft.com/office/drawing/2014/main" val="10001"/>
                  </a:ext>
                </a:extLst>
              </a:tr>
              <a:tr h="2879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White, Mature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Black, Mature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dk1"/>
                          </a:solidFill>
                          <a:latin typeface="Times" panose="02020603050405020304" pitchFamily="18" charset="0"/>
                          <a:ea typeface="+mn-ea"/>
                          <a:cs typeface="Times" panose="02020603050405020304" pitchFamily="18" charset="0"/>
                        </a:rPr>
                        <a:t>Hispanic</a:t>
                      </a:r>
                      <a:r>
                        <a:rPr lang="en-US" sz="1200" dirty="0">
                          <a:latin typeface="Times" panose="02020603050405020304" pitchFamily="18" charset="0"/>
                          <a:cs typeface="Times" panose="02020603050405020304" pitchFamily="18" charset="0"/>
                        </a:rPr>
                        <a:t>, Mature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Asian, Mature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Native, Mature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Other, Mature</a:t>
                      </a:r>
                    </a:p>
                  </a:txBody>
                  <a:tcPr/>
                </a:tc>
                <a:extLst>
                  <a:ext uri="{0D108BD9-81ED-4DB2-BD59-A6C34878D82A}">
                    <a16:rowId xmlns:a16="http://schemas.microsoft.com/office/drawing/2014/main" val="10002"/>
                  </a:ext>
                </a:extLst>
              </a:tr>
              <a:tr h="2879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White, Old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Black, Old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dk1"/>
                          </a:solidFill>
                          <a:latin typeface="Times" panose="02020603050405020304" pitchFamily="18" charset="0"/>
                          <a:ea typeface="+mn-ea"/>
                          <a:cs typeface="Times" panose="02020603050405020304" pitchFamily="18" charset="0"/>
                        </a:rPr>
                        <a:t>Hispanic</a:t>
                      </a:r>
                      <a:r>
                        <a:rPr lang="en-US" sz="1200" dirty="0">
                          <a:latin typeface="Times" panose="02020603050405020304" pitchFamily="18" charset="0"/>
                          <a:cs typeface="Times" panose="02020603050405020304" pitchFamily="18" charset="0"/>
                        </a:rPr>
                        <a:t>, Old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Asian, Old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Native, Old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panose="02020603050405020304" pitchFamily="18" charset="0"/>
                          <a:cs typeface="Times" panose="02020603050405020304" pitchFamily="18" charset="0"/>
                        </a:rPr>
                        <a:t>Other, Old</a:t>
                      </a:r>
                    </a:p>
                  </a:txBody>
                  <a:tcPr/>
                </a:tc>
                <a:extLst>
                  <a:ext uri="{0D108BD9-81ED-4DB2-BD59-A6C34878D82A}">
                    <a16:rowId xmlns:a16="http://schemas.microsoft.com/office/drawing/2014/main" val="10003"/>
                  </a:ext>
                </a:extLst>
              </a:tr>
            </a:tbl>
          </a:graphicData>
        </a:graphic>
      </p:graphicFrame>
      <p:cxnSp>
        <p:nvCxnSpPr>
          <p:cNvPr id="7" name="Straight Connector 6"/>
          <p:cNvCxnSpPr/>
          <p:nvPr/>
        </p:nvCxnSpPr>
        <p:spPr>
          <a:xfrm>
            <a:off x="4014256" y="2309724"/>
            <a:ext cx="2020668" cy="37513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p:cNvCxnSpPr>
            <a:endCxn id="5" idx="1"/>
          </p:cNvCxnSpPr>
          <p:nvPr/>
        </p:nvCxnSpPr>
        <p:spPr>
          <a:xfrm>
            <a:off x="4001165" y="2314023"/>
            <a:ext cx="2033759" cy="6097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988075" y="2309724"/>
            <a:ext cx="2046849" cy="9318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988075" y="2309724"/>
            <a:ext cx="2046849" cy="122936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787686" y="3077425"/>
            <a:ext cx="447626" cy="923330"/>
          </a:xfrm>
          <a:prstGeom prst="rect">
            <a:avLst/>
          </a:prstGeom>
          <a:noFill/>
        </p:spPr>
        <p:txBody>
          <a:bodyPr wrap="square" rtlCol="0">
            <a:spAutoFit/>
          </a:bodyPr>
          <a:lstStyle/>
          <a:p>
            <a:r>
              <a:rPr lang="en-US" b="1" dirty="0">
                <a:solidFill>
                  <a:schemeClr val="tx2">
                    <a:lumMod val="75000"/>
                  </a:schemeClr>
                </a:solidFill>
              </a:rPr>
              <a:t>.</a:t>
            </a:r>
          </a:p>
          <a:p>
            <a:r>
              <a:rPr lang="en-US" b="1" dirty="0">
                <a:solidFill>
                  <a:schemeClr val="tx2">
                    <a:lumMod val="75000"/>
                  </a:schemeClr>
                </a:solidFill>
              </a:rPr>
              <a:t>.</a:t>
            </a:r>
          </a:p>
          <a:p>
            <a:r>
              <a:rPr lang="en-US" b="1" dirty="0">
                <a:solidFill>
                  <a:schemeClr val="tx2">
                    <a:lumMod val="75000"/>
                  </a:schemeClr>
                </a:solidFill>
              </a:rPr>
              <a:t>.</a:t>
            </a:r>
          </a:p>
        </p:txBody>
      </p:sp>
      <p:cxnSp>
        <p:nvCxnSpPr>
          <p:cNvPr id="12" name="Straight Connector 11"/>
          <p:cNvCxnSpPr/>
          <p:nvPr/>
        </p:nvCxnSpPr>
        <p:spPr>
          <a:xfrm>
            <a:off x="3988075" y="2684863"/>
            <a:ext cx="204684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5" idx="1"/>
          </p:cNvCxnSpPr>
          <p:nvPr/>
        </p:nvCxnSpPr>
        <p:spPr>
          <a:xfrm>
            <a:off x="3988075" y="2684863"/>
            <a:ext cx="2046849" cy="23893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001165" y="2684862"/>
            <a:ext cx="2033759" cy="55032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988075" y="2682906"/>
            <a:ext cx="2046849" cy="856184"/>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8480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199442" y="5988591"/>
            <a:ext cx="413483" cy="365125"/>
          </a:xfrm>
        </p:spPr>
        <p:txBody>
          <a:bodyPr/>
          <a:lstStyle/>
          <a:p>
            <a:fld id="{3E293B60-8D49-407B-B8DC-F7DDA3AB1C94}" type="slidenum">
              <a:rPr lang="en-US" smtClean="0"/>
              <a:t>21</a:t>
            </a:fld>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1466520635"/>
              </p:ext>
            </p:extLst>
          </p:nvPr>
        </p:nvGraphicFramePr>
        <p:xfrm>
          <a:off x="861569" y="1607208"/>
          <a:ext cx="8017728" cy="3132175"/>
        </p:xfrm>
        <a:graphic>
          <a:graphicData uri="http://schemas.openxmlformats.org/drawingml/2006/table">
            <a:tbl>
              <a:tblPr firstRow="1">
                <a:tableStyleId>{5C22544A-7EE6-4342-B048-85BDC9FD1C3A}</a:tableStyleId>
              </a:tblPr>
              <a:tblGrid>
                <a:gridCol w="1336288">
                  <a:extLst>
                    <a:ext uri="{9D8B030D-6E8A-4147-A177-3AD203B41FA5}">
                      <a16:colId xmlns:a16="http://schemas.microsoft.com/office/drawing/2014/main" val="20000"/>
                    </a:ext>
                  </a:extLst>
                </a:gridCol>
                <a:gridCol w="1336288">
                  <a:extLst>
                    <a:ext uri="{9D8B030D-6E8A-4147-A177-3AD203B41FA5}">
                      <a16:colId xmlns:a16="http://schemas.microsoft.com/office/drawing/2014/main" val="20001"/>
                    </a:ext>
                  </a:extLst>
                </a:gridCol>
                <a:gridCol w="1336288">
                  <a:extLst>
                    <a:ext uri="{9D8B030D-6E8A-4147-A177-3AD203B41FA5}">
                      <a16:colId xmlns:a16="http://schemas.microsoft.com/office/drawing/2014/main" val="20002"/>
                    </a:ext>
                  </a:extLst>
                </a:gridCol>
                <a:gridCol w="1336288">
                  <a:extLst>
                    <a:ext uri="{9D8B030D-6E8A-4147-A177-3AD203B41FA5}">
                      <a16:colId xmlns:a16="http://schemas.microsoft.com/office/drawing/2014/main" val="20003"/>
                    </a:ext>
                  </a:extLst>
                </a:gridCol>
                <a:gridCol w="1336288">
                  <a:extLst>
                    <a:ext uri="{9D8B030D-6E8A-4147-A177-3AD203B41FA5}">
                      <a16:colId xmlns:a16="http://schemas.microsoft.com/office/drawing/2014/main" val="20004"/>
                    </a:ext>
                  </a:extLst>
                </a:gridCol>
                <a:gridCol w="1336288">
                  <a:extLst>
                    <a:ext uri="{9D8B030D-6E8A-4147-A177-3AD203B41FA5}">
                      <a16:colId xmlns:a16="http://schemas.microsoft.com/office/drawing/2014/main" val="20005"/>
                    </a:ext>
                  </a:extLst>
                </a:gridCol>
              </a:tblGrid>
              <a:tr h="340951">
                <a:tc rowSpan="3">
                  <a:txBody>
                    <a:bodyPr/>
                    <a:lstStyle/>
                    <a:p>
                      <a:pPr algn="ctr"/>
                      <a:r>
                        <a:rPr lang="en-US" dirty="0">
                          <a:latin typeface="Times" panose="02020603050405020304" pitchFamily="18" charset="0"/>
                          <a:cs typeface="Times" panose="02020603050405020304" pitchFamily="18" charset="0"/>
                        </a:rPr>
                        <a:t>Procedure Code</a:t>
                      </a:r>
                      <a:endParaRPr lang="en-US" dirty="0">
                        <a:solidFill>
                          <a:schemeClr val="tx1"/>
                        </a:solidFill>
                        <a:latin typeface="Times" panose="02020603050405020304" pitchFamily="18" charset="0"/>
                        <a:cs typeface="Times" panose="02020603050405020304" pitchFamily="18" charset="0"/>
                      </a:endParaRPr>
                    </a:p>
                  </a:txBody>
                  <a:tcPr>
                    <a:solidFill>
                      <a:schemeClr val="tx1">
                        <a:lumMod val="65000"/>
                        <a:lumOff val="35000"/>
                      </a:schemeClr>
                    </a:solidFill>
                  </a:tcPr>
                </a:tc>
                <a:tc rowSpan="3">
                  <a:txBody>
                    <a:bodyPr/>
                    <a:lstStyle/>
                    <a:p>
                      <a:pPr algn="ctr"/>
                      <a:r>
                        <a:rPr lang="en-US" dirty="0">
                          <a:latin typeface="Times" panose="02020603050405020304" pitchFamily="18" charset="0"/>
                          <a:cs typeface="Times" panose="02020603050405020304" pitchFamily="18" charset="0"/>
                        </a:rPr>
                        <a:t>Number of Patients</a:t>
                      </a:r>
                      <a:endParaRPr lang="en-US" dirty="0">
                        <a:solidFill>
                          <a:schemeClr val="tx1"/>
                        </a:solidFill>
                        <a:latin typeface="Times" panose="02020603050405020304" pitchFamily="18" charset="0"/>
                        <a:cs typeface="Times" panose="02020603050405020304" pitchFamily="18" charset="0"/>
                      </a:endParaRPr>
                    </a:p>
                  </a:txBody>
                  <a:tcPr>
                    <a:solidFill>
                      <a:schemeClr val="tx1">
                        <a:lumMod val="65000"/>
                        <a:lumOff val="35000"/>
                      </a:schemeClr>
                    </a:solidFill>
                  </a:tcPr>
                </a:tc>
                <a:tc gridSpan="4">
                  <a:txBody>
                    <a:bodyPr/>
                    <a:lstStyle/>
                    <a:p>
                      <a:pPr algn="ctr"/>
                      <a:r>
                        <a:rPr lang="en-US" dirty="0">
                          <a:latin typeface="Times" panose="02020603050405020304" pitchFamily="18" charset="0"/>
                          <a:cs typeface="Times" panose="02020603050405020304" pitchFamily="18" charset="0"/>
                        </a:rPr>
                        <a:t>Entropy</a:t>
                      </a:r>
                      <a:endParaRPr lang="en-US" dirty="0">
                        <a:solidFill>
                          <a:schemeClr val="tx1"/>
                        </a:solidFill>
                        <a:latin typeface="Times" panose="02020603050405020304" pitchFamily="18" charset="0"/>
                        <a:cs typeface="Times" panose="02020603050405020304" pitchFamily="18" charset="0"/>
                      </a:endParaRPr>
                    </a:p>
                  </a:txBody>
                  <a:tcPr>
                    <a:solidFill>
                      <a:schemeClr val="tx1">
                        <a:lumMod val="65000"/>
                        <a:lumOff val="35000"/>
                      </a:schemeClr>
                    </a:solidFill>
                  </a:tcPr>
                </a:tc>
                <a:tc hMerge="1">
                  <a:txBody>
                    <a:bodyPr/>
                    <a:lstStyle/>
                    <a:p>
                      <a:pPr algn="ctr"/>
                      <a:endParaRPr lang="en-US" dirty="0">
                        <a:latin typeface="Times New Roman" panose="02020603050405020304" pitchFamily="18" charset="0"/>
                        <a:cs typeface="Times New Roman" panose="02020603050405020304" pitchFamily="18" charset="0"/>
                      </a:endParaRPr>
                    </a:p>
                  </a:txBody>
                  <a:tcPr/>
                </a:tc>
                <a:tc hMerge="1">
                  <a:txBody>
                    <a:bodyPr/>
                    <a:lstStyle/>
                    <a:p>
                      <a:pPr algn="ctr"/>
                      <a:endParaRPr lang="en-US" dirty="0">
                        <a:latin typeface="Times New Roman" panose="02020603050405020304" pitchFamily="18" charset="0"/>
                        <a:cs typeface="Times New Roman" panose="02020603050405020304" pitchFamily="18" charset="0"/>
                      </a:endParaRPr>
                    </a:p>
                  </a:txBody>
                  <a:tcPr/>
                </a:tc>
                <a:tc hMerge="1">
                  <a:txBody>
                    <a:bodyPr/>
                    <a:lstStyle/>
                    <a:p>
                      <a:pPr algn="ctr"/>
                      <a:endParaRPr 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40951">
                <a:tc vMerge="1">
                  <a:txBody>
                    <a:bodyPr/>
                    <a:lstStyle/>
                    <a:p>
                      <a:endParaRPr lang="en-US"/>
                    </a:p>
                  </a:txBody>
                  <a:tcPr/>
                </a:tc>
                <a:tc vMerge="1">
                  <a:txBody>
                    <a:bodyPr/>
                    <a:lstStyle/>
                    <a:p>
                      <a:endParaRPr lang="en-US"/>
                    </a:p>
                  </a:txBody>
                  <a:tcPr/>
                </a:tc>
                <a:tc rowSpan="2">
                  <a:txBody>
                    <a:bodyPr/>
                    <a:lstStyle/>
                    <a:p>
                      <a:pPr marL="0" algn="ctr" defTabSz="457200" rtl="0" eaLnBrk="1" latinLnBrk="0" hangingPunct="1"/>
                      <a:r>
                        <a:rPr lang="en-US" sz="1400" b="1" kern="1200" dirty="0">
                          <a:solidFill>
                            <a:schemeClr val="lt1"/>
                          </a:solidFill>
                          <a:latin typeface="Times" panose="02020603050405020304" pitchFamily="18" charset="0"/>
                          <a:ea typeface="+mn-ea"/>
                          <a:cs typeface="Times" panose="02020603050405020304" pitchFamily="18" charset="0"/>
                        </a:rPr>
                        <a:t>No Clustering</a:t>
                      </a:r>
                    </a:p>
                  </a:txBody>
                  <a:tcPr anchor="ctr">
                    <a:solidFill>
                      <a:schemeClr val="accent1"/>
                    </a:solidFill>
                  </a:tcPr>
                </a:tc>
                <a:tc gridSpan="3">
                  <a:txBody>
                    <a:bodyPr/>
                    <a:lstStyle/>
                    <a:p>
                      <a:pPr marL="0" algn="ctr" defTabSz="457200" rtl="0" eaLnBrk="1" latinLnBrk="0" hangingPunct="1"/>
                      <a:r>
                        <a:rPr lang="en-US" sz="1400" b="1" kern="1200" dirty="0">
                          <a:solidFill>
                            <a:schemeClr val="lt1"/>
                          </a:solidFill>
                          <a:latin typeface="Times" panose="02020603050405020304" pitchFamily="18" charset="0"/>
                          <a:ea typeface="+mn-ea"/>
                          <a:cs typeface="Times" panose="02020603050405020304" pitchFamily="18" charset="0"/>
                        </a:rPr>
                        <a:t>Clustering based on</a:t>
                      </a:r>
                    </a:p>
                  </a:txBody>
                  <a:tcPr>
                    <a:solidFill>
                      <a:schemeClr val="accent1"/>
                    </a:solidFill>
                  </a:tcPr>
                </a:tc>
                <a:tc hMerge="1">
                  <a:txBody>
                    <a:bodyPr/>
                    <a:lstStyle/>
                    <a:p>
                      <a:pPr algn="ctr"/>
                      <a:endParaRPr lang="en-US" dirty="0">
                        <a:latin typeface="Times New Roman" panose="02020603050405020304" pitchFamily="18" charset="0"/>
                        <a:cs typeface="Times New Roman" panose="02020603050405020304" pitchFamily="18" charset="0"/>
                      </a:endParaRPr>
                    </a:p>
                  </a:txBody>
                  <a:tcPr>
                    <a:solidFill>
                      <a:schemeClr val="tx2">
                        <a:lumMod val="75000"/>
                      </a:schemeClr>
                    </a:solidFill>
                  </a:tcPr>
                </a:tc>
                <a:tc hMerge="1">
                  <a:txBody>
                    <a:bodyPr/>
                    <a:lstStyle/>
                    <a:p>
                      <a:pPr algn="ctr"/>
                      <a:endParaRPr lang="en-US" dirty="0">
                        <a:latin typeface="Times New Roman" panose="02020603050405020304" pitchFamily="18" charset="0"/>
                        <a:cs typeface="Times New Roman" panose="02020603050405020304" pitchFamily="18" charset="0"/>
                      </a:endParaRPr>
                    </a:p>
                  </a:txBody>
                  <a:tcPr>
                    <a:solidFill>
                      <a:schemeClr val="tx2">
                        <a:lumMod val="75000"/>
                      </a:schemeClr>
                    </a:solidFill>
                  </a:tcPr>
                </a:tc>
                <a:extLst>
                  <a:ext uri="{0D108BD9-81ED-4DB2-BD59-A6C34878D82A}">
                    <a16:rowId xmlns:a16="http://schemas.microsoft.com/office/drawing/2014/main" val="10001"/>
                  </a:ext>
                </a:extLst>
              </a:tr>
              <a:tr h="596664">
                <a:tc vMerge="1">
                  <a:txBody>
                    <a:bodyPr/>
                    <a:lstStyle/>
                    <a:p>
                      <a:pPr algn="ctr"/>
                      <a:endParaRPr lang="en-US" dirty="0">
                        <a:latin typeface="Times New Roman" panose="02020603050405020304" pitchFamily="18" charset="0"/>
                        <a:cs typeface="Times New Roman" panose="02020603050405020304" pitchFamily="18" charset="0"/>
                      </a:endParaRPr>
                    </a:p>
                  </a:txBody>
                  <a:tcPr/>
                </a:tc>
                <a:tc vMerge="1">
                  <a:txBody>
                    <a:bodyPr/>
                    <a:lstStyle/>
                    <a:p>
                      <a:pPr algn="ctr"/>
                      <a:endParaRPr lang="en-US" dirty="0">
                        <a:latin typeface="Times New Roman" panose="02020603050405020304" pitchFamily="18" charset="0"/>
                        <a:cs typeface="Times New Roman" panose="02020603050405020304" pitchFamily="18" charset="0"/>
                      </a:endParaRPr>
                    </a:p>
                  </a:txBody>
                  <a:tcPr/>
                </a:tc>
                <a:tc vMerge="1">
                  <a:txBody>
                    <a:bodyPr/>
                    <a:lstStyle/>
                    <a:p>
                      <a:pPr algn="ctr"/>
                      <a:endParaRPr lang="en-US" dirty="0">
                        <a:latin typeface="Times New Roman" panose="02020603050405020304" pitchFamily="18" charset="0"/>
                        <a:cs typeface="Times New Roman" panose="02020603050405020304" pitchFamily="18" charset="0"/>
                      </a:endParaRPr>
                    </a:p>
                  </a:txBody>
                  <a:tcPr>
                    <a:solidFill>
                      <a:schemeClr val="tx2">
                        <a:lumMod val="75000"/>
                      </a:schemeClr>
                    </a:solidFill>
                  </a:tcPr>
                </a:tc>
                <a:tc>
                  <a:txBody>
                    <a:bodyPr/>
                    <a:lstStyle/>
                    <a:p>
                      <a:pPr marL="0" algn="ctr" defTabSz="457200" rtl="0" eaLnBrk="1" latinLnBrk="0" hangingPunct="1"/>
                      <a:r>
                        <a:rPr lang="en-US" sz="1400" b="1" kern="1200" dirty="0">
                          <a:solidFill>
                            <a:schemeClr val="lt1"/>
                          </a:solidFill>
                          <a:latin typeface="Times" panose="02020603050405020304" pitchFamily="18" charset="0"/>
                          <a:ea typeface="+mn-ea"/>
                          <a:cs typeface="Times" panose="02020603050405020304" pitchFamily="18" charset="0"/>
                        </a:rPr>
                        <a:t>Race only</a:t>
                      </a:r>
                    </a:p>
                  </a:txBody>
                  <a:tcPr>
                    <a:solidFill>
                      <a:schemeClr val="accent1"/>
                    </a:solidFill>
                  </a:tcPr>
                </a:tc>
                <a:tc>
                  <a:txBody>
                    <a:bodyPr/>
                    <a:lstStyle/>
                    <a:p>
                      <a:pPr marL="0" algn="ctr" defTabSz="457200" rtl="0" eaLnBrk="1" latinLnBrk="0" hangingPunct="1"/>
                      <a:r>
                        <a:rPr lang="en-US" sz="1400" b="1" kern="1200" dirty="0">
                          <a:solidFill>
                            <a:schemeClr val="lt1"/>
                          </a:solidFill>
                          <a:latin typeface="Times" panose="02020603050405020304" pitchFamily="18" charset="0"/>
                          <a:ea typeface="+mn-ea"/>
                          <a:cs typeface="Times" panose="02020603050405020304" pitchFamily="18" charset="0"/>
                        </a:rPr>
                        <a:t>Age only</a:t>
                      </a:r>
                    </a:p>
                  </a:txBody>
                  <a:tcPr>
                    <a:solidFill>
                      <a:schemeClr val="accent1"/>
                    </a:solidFill>
                  </a:tcPr>
                </a:tc>
                <a:tc>
                  <a:txBody>
                    <a:bodyPr/>
                    <a:lstStyle/>
                    <a:p>
                      <a:pPr marL="0" algn="ctr" defTabSz="457200" rtl="0" eaLnBrk="1" latinLnBrk="0" hangingPunct="1"/>
                      <a:r>
                        <a:rPr lang="en-US" sz="1400" b="1" kern="1200" dirty="0">
                          <a:solidFill>
                            <a:schemeClr val="lt1"/>
                          </a:solidFill>
                          <a:latin typeface="Times" panose="02020603050405020304" pitchFamily="18" charset="0"/>
                          <a:ea typeface="+mn-ea"/>
                          <a:cs typeface="Times" panose="02020603050405020304" pitchFamily="18" charset="0"/>
                        </a:rPr>
                        <a:t>Race and Age</a:t>
                      </a:r>
                    </a:p>
                  </a:txBody>
                  <a:tcPr>
                    <a:solidFill>
                      <a:schemeClr val="accent1"/>
                    </a:solidFill>
                  </a:tcPr>
                </a:tc>
                <a:extLst>
                  <a:ext uri="{0D108BD9-81ED-4DB2-BD59-A6C34878D82A}">
                    <a16:rowId xmlns:a16="http://schemas.microsoft.com/office/drawing/2014/main" val="10002"/>
                  </a:ext>
                </a:extLst>
              </a:tr>
              <a:tr h="340951">
                <a:tc>
                  <a:txBody>
                    <a:bodyPr/>
                    <a:lstStyle/>
                    <a:p>
                      <a:pPr algn="ctr"/>
                      <a:r>
                        <a:rPr lang="en-US" dirty="0">
                          <a:latin typeface="Times" panose="02020603050405020304" pitchFamily="18" charset="0"/>
                          <a:cs typeface="Times" panose="02020603050405020304" pitchFamily="18" charset="0"/>
                        </a:rPr>
                        <a:t>48</a:t>
                      </a:r>
                    </a:p>
                  </a:txBody>
                  <a:tcPr/>
                </a:tc>
                <a:tc>
                  <a:txBody>
                    <a:bodyPr/>
                    <a:lstStyle/>
                    <a:p>
                      <a:pPr algn="ctr"/>
                      <a:r>
                        <a:rPr lang="en-US" dirty="0">
                          <a:latin typeface="Times" panose="02020603050405020304" pitchFamily="18" charset="0"/>
                          <a:cs typeface="Times" panose="02020603050405020304" pitchFamily="18" charset="0"/>
                        </a:rPr>
                        <a:t>15139</a:t>
                      </a:r>
                    </a:p>
                  </a:txBody>
                  <a:tcPr/>
                </a:tc>
                <a:tc>
                  <a:txBody>
                    <a:bodyPr/>
                    <a:lstStyle/>
                    <a:p>
                      <a:pPr algn="ctr"/>
                      <a:r>
                        <a:rPr lang="en-US" dirty="0">
                          <a:latin typeface="Times" panose="02020603050405020304" pitchFamily="18" charset="0"/>
                          <a:cs typeface="Times" panose="02020603050405020304" pitchFamily="18" charset="0"/>
                        </a:rPr>
                        <a:t>5.657</a:t>
                      </a:r>
                    </a:p>
                  </a:txBody>
                  <a:tcPr/>
                </a:tc>
                <a:tc>
                  <a:txBody>
                    <a:bodyPr/>
                    <a:lstStyle/>
                    <a:p>
                      <a:pPr algn="ctr"/>
                      <a:r>
                        <a:rPr lang="en-US" dirty="0">
                          <a:latin typeface="Times" panose="02020603050405020304" pitchFamily="18" charset="0"/>
                          <a:cs typeface="Times" panose="02020603050405020304" pitchFamily="18" charset="0"/>
                        </a:rPr>
                        <a:t>5.608</a:t>
                      </a:r>
                    </a:p>
                  </a:txBody>
                  <a:tcPr/>
                </a:tc>
                <a:tc>
                  <a:txBody>
                    <a:bodyPr/>
                    <a:lstStyle/>
                    <a:p>
                      <a:pPr algn="ctr"/>
                      <a:r>
                        <a:rPr lang="en-US" dirty="0">
                          <a:latin typeface="Times" panose="02020603050405020304" pitchFamily="18" charset="0"/>
                          <a:cs typeface="Times" panose="02020603050405020304" pitchFamily="18" charset="0"/>
                        </a:rPr>
                        <a:t>5.595</a:t>
                      </a:r>
                    </a:p>
                  </a:txBody>
                  <a:tcPr/>
                </a:tc>
                <a:tc>
                  <a:txBody>
                    <a:bodyPr/>
                    <a:lstStyle/>
                    <a:p>
                      <a:pPr algn="ctr"/>
                      <a:r>
                        <a:rPr lang="en-US" dirty="0">
                          <a:latin typeface="Times" panose="02020603050405020304" pitchFamily="18" charset="0"/>
                          <a:cs typeface="Times" panose="02020603050405020304" pitchFamily="18" charset="0"/>
                        </a:rPr>
                        <a:t>5.518</a:t>
                      </a:r>
                      <a:endParaRPr lang="en-US" dirty="0">
                        <a:solidFill>
                          <a:srgbClr val="C00000"/>
                        </a:solidFill>
                        <a:latin typeface="Times" panose="02020603050405020304" pitchFamily="18" charset="0"/>
                        <a:cs typeface="Times" panose="02020603050405020304" pitchFamily="18" charset="0"/>
                      </a:endParaRPr>
                    </a:p>
                  </a:txBody>
                  <a:tcPr/>
                </a:tc>
                <a:extLst>
                  <a:ext uri="{0D108BD9-81ED-4DB2-BD59-A6C34878D82A}">
                    <a16:rowId xmlns:a16="http://schemas.microsoft.com/office/drawing/2014/main" val="10003"/>
                  </a:ext>
                </a:extLst>
              </a:tr>
              <a:tr h="340951">
                <a:tc>
                  <a:txBody>
                    <a:bodyPr/>
                    <a:lstStyle/>
                    <a:p>
                      <a:pPr algn="ctr"/>
                      <a:r>
                        <a:rPr lang="en-US" dirty="0">
                          <a:latin typeface="Times" panose="02020603050405020304" pitchFamily="18" charset="0"/>
                          <a:cs typeface="Times" panose="02020603050405020304" pitchFamily="18" charset="0"/>
                        </a:rPr>
                        <a:t>44</a:t>
                      </a:r>
                    </a:p>
                  </a:txBody>
                  <a:tcPr/>
                </a:tc>
                <a:tc>
                  <a:txBody>
                    <a:bodyPr/>
                    <a:lstStyle/>
                    <a:p>
                      <a:pPr algn="ctr"/>
                      <a:r>
                        <a:rPr lang="en-US" dirty="0">
                          <a:latin typeface="Times" panose="02020603050405020304" pitchFamily="18" charset="0"/>
                          <a:cs typeface="Times" panose="02020603050405020304" pitchFamily="18" charset="0"/>
                        </a:rPr>
                        <a:t>7705</a:t>
                      </a:r>
                    </a:p>
                  </a:txBody>
                  <a:tcPr/>
                </a:tc>
                <a:tc>
                  <a:txBody>
                    <a:bodyPr/>
                    <a:lstStyle/>
                    <a:p>
                      <a:pPr algn="ctr"/>
                      <a:r>
                        <a:rPr lang="en-US" dirty="0">
                          <a:latin typeface="Times" panose="02020603050405020304" pitchFamily="18" charset="0"/>
                          <a:cs typeface="Times" panose="02020603050405020304" pitchFamily="18" charset="0"/>
                        </a:rPr>
                        <a:t>5.684</a:t>
                      </a:r>
                    </a:p>
                  </a:txBody>
                  <a:tcPr/>
                </a:tc>
                <a:tc>
                  <a:txBody>
                    <a:bodyPr/>
                    <a:lstStyle/>
                    <a:p>
                      <a:pPr algn="ctr"/>
                      <a:r>
                        <a:rPr lang="en-US" dirty="0">
                          <a:latin typeface="Times" panose="02020603050405020304" pitchFamily="18" charset="0"/>
                          <a:cs typeface="Times" panose="02020603050405020304" pitchFamily="18" charset="0"/>
                        </a:rPr>
                        <a:t>5.604</a:t>
                      </a:r>
                    </a:p>
                  </a:txBody>
                  <a:tcPr/>
                </a:tc>
                <a:tc>
                  <a:txBody>
                    <a:bodyPr/>
                    <a:lstStyle/>
                    <a:p>
                      <a:pPr algn="ctr"/>
                      <a:r>
                        <a:rPr lang="en-US" dirty="0">
                          <a:latin typeface="Times" panose="02020603050405020304" pitchFamily="18" charset="0"/>
                          <a:cs typeface="Times" panose="02020603050405020304" pitchFamily="18" charset="0"/>
                        </a:rPr>
                        <a:t>5.615</a:t>
                      </a:r>
                    </a:p>
                  </a:txBody>
                  <a:tcPr/>
                </a:tc>
                <a:tc>
                  <a:txBody>
                    <a:bodyPr/>
                    <a:lstStyle/>
                    <a:p>
                      <a:pPr algn="ctr"/>
                      <a:r>
                        <a:rPr lang="en-US" dirty="0">
                          <a:latin typeface="Times" panose="02020603050405020304" pitchFamily="18" charset="0"/>
                          <a:cs typeface="Times" panose="02020603050405020304" pitchFamily="18" charset="0"/>
                        </a:rPr>
                        <a:t>5.495</a:t>
                      </a:r>
                      <a:endParaRPr lang="en-US" dirty="0">
                        <a:solidFill>
                          <a:srgbClr val="C00000"/>
                        </a:solidFill>
                        <a:latin typeface="Times" panose="02020603050405020304" pitchFamily="18" charset="0"/>
                        <a:cs typeface="Times" panose="02020603050405020304" pitchFamily="18" charset="0"/>
                      </a:endParaRPr>
                    </a:p>
                  </a:txBody>
                  <a:tcPr/>
                </a:tc>
                <a:extLst>
                  <a:ext uri="{0D108BD9-81ED-4DB2-BD59-A6C34878D82A}">
                    <a16:rowId xmlns:a16="http://schemas.microsoft.com/office/drawing/2014/main" val="10004"/>
                  </a:ext>
                </a:extLst>
              </a:tr>
              <a:tr h="340951">
                <a:tc>
                  <a:txBody>
                    <a:bodyPr/>
                    <a:lstStyle/>
                    <a:p>
                      <a:pPr algn="ctr"/>
                      <a:r>
                        <a:rPr lang="en-US" dirty="0">
                          <a:latin typeface="Times" panose="02020603050405020304" pitchFamily="18" charset="0"/>
                          <a:cs typeface="Times" panose="02020603050405020304" pitchFamily="18" charset="0"/>
                        </a:rPr>
                        <a:t>58</a:t>
                      </a:r>
                    </a:p>
                  </a:txBody>
                  <a:tcPr/>
                </a:tc>
                <a:tc>
                  <a:txBody>
                    <a:bodyPr/>
                    <a:lstStyle/>
                    <a:p>
                      <a:pPr algn="ctr"/>
                      <a:r>
                        <a:rPr lang="en-US" dirty="0">
                          <a:latin typeface="Times" panose="02020603050405020304" pitchFamily="18" charset="0"/>
                          <a:cs typeface="Times" panose="02020603050405020304" pitchFamily="18" charset="0"/>
                        </a:rPr>
                        <a:t>9187</a:t>
                      </a:r>
                    </a:p>
                  </a:txBody>
                  <a:tcPr/>
                </a:tc>
                <a:tc>
                  <a:txBody>
                    <a:bodyPr/>
                    <a:lstStyle/>
                    <a:p>
                      <a:pPr algn="ctr"/>
                      <a:r>
                        <a:rPr lang="en-US" dirty="0">
                          <a:latin typeface="Times" panose="02020603050405020304" pitchFamily="18" charset="0"/>
                          <a:cs typeface="Times" panose="02020603050405020304" pitchFamily="18" charset="0"/>
                        </a:rPr>
                        <a:t>3.914</a:t>
                      </a:r>
                    </a:p>
                  </a:txBody>
                  <a:tcPr/>
                </a:tc>
                <a:tc>
                  <a:txBody>
                    <a:bodyPr/>
                    <a:lstStyle/>
                    <a:p>
                      <a:pPr algn="ctr"/>
                      <a:r>
                        <a:rPr lang="en-US" dirty="0">
                          <a:latin typeface="Times" panose="02020603050405020304" pitchFamily="18" charset="0"/>
                          <a:cs typeface="Times" panose="02020603050405020304" pitchFamily="18" charset="0"/>
                        </a:rPr>
                        <a:t>3.855</a:t>
                      </a:r>
                    </a:p>
                  </a:txBody>
                  <a:tcPr/>
                </a:tc>
                <a:tc>
                  <a:txBody>
                    <a:bodyPr/>
                    <a:lstStyle/>
                    <a:p>
                      <a:pPr algn="ctr"/>
                      <a:r>
                        <a:rPr lang="en-US" dirty="0">
                          <a:latin typeface="Times" panose="02020603050405020304" pitchFamily="18" charset="0"/>
                          <a:cs typeface="Times" panose="02020603050405020304" pitchFamily="18" charset="0"/>
                        </a:rPr>
                        <a:t>3.853</a:t>
                      </a:r>
                    </a:p>
                  </a:txBody>
                  <a:tcPr/>
                </a:tc>
                <a:tc>
                  <a:txBody>
                    <a:bodyPr/>
                    <a:lstStyle/>
                    <a:p>
                      <a:pPr algn="ctr"/>
                      <a:r>
                        <a:rPr lang="en-US" dirty="0">
                          <a:latin typeface="Times" panose="02020603050405020304" pitchFamily="18" charset="0"/>
                          <a:cs typeface="Times" panose="02020603050405020304" pitchFamily="18" charset="0"/>
                        </a:rPr>
                        <a:t>3.748</a:t>
                      </a:r>
                      <a:endParaRPr lang="en-US" dirty="0">
                        <a:solidFill>
                          <a:srgbClr val="C00000"/>
                        </a:solidFill>
                        <a:latin typeface="Times" panose="02020603050405020304" pitchFamily="18" charset="0"/>
                        <a:cs typeface="Times" panose="02020603050405020304" pitchFamily="18" charset="0"/>
                      </a:endParaRPr>
                    </a:p>
                  </a:txBody>
                  <a:tcPr/>
                </a:tc>
                <a:extLst>
                  <a:ext uri="{0D108BD9-81ED-4DB2-BD59-A6C34878D82A}">
                    <a16:rowId xmlns:a16="http://schemas.microsoft.com/office/drawing/2014/main" val="10005"/>
                  </a:ext>
                </a:extLst>
              </a:tr>
              <a:tr h="340951">
                <a:tc>
                  <a:txBody>
                    <a:bodyPr/>
                    <a:lstStyle/>
                    <a:p>
                      <a:pPr algn="ctr"/>
                      <a:r>
                        <a:rPr lang="en-US" dirty="0">
                          <a:latin typeface="Times" panose="02020603050405020304" pitchFamily="18" charset="0"/>
                          <a:cs typeface="Times" panose="02020603050405020304" pitchFamily="18" charset="0"/>
                        </a:rPr>
                        <a:t>158</a:t>
                      </a:r>
                    </a:p>
                  </a:txBody>
                  <a:tcPr/>
                </a:tc>
                <a:tc>
                  <a:txBody>
                    <a:bodyPr/>
                    <a:lstStyle/>
                    <a:p>
                      <a:pPr algn="ctr"/>
                      <a:r>
                        <a:rPr lang="en-US" dirty="0">
                          <a:latin typeface="Times" panose="02020603050405020304" pitchFamily="18" charset="0"/>
                          <a:cs typeface="Times" panose="02020603050405020304" pitchFamily="18" charset="0"/>
                        </a:rPr>
                        <a:t>17129</a:t>
                      </a:r>
                    </a:p>
                  </a:txBody>
                  <a:tcPr/>
                </a:tc>
                <a:tc>
                  <a:txBody>
                    <a:bodyPr/>
                    <a:lstStyle/>
                    <a:p>
                      <a:pPr algn="ctr"/>
                      <a:r>
                        <a:rPr lang="en-US" dirty="0">
                          <a:latin typeface="Times" panose="02020603050405020304" pitchFamily="18" charset="0"/>
                          <a:cs typeface="Times" panose="02020603050405020304" pitchFamily="18" charset="0"/>
                        </a:rPr>
                        <a:t> 5.29</a:t>
                      </a:r>
                    </a:p>
                  </a:txBody>
                  <a:tcPr/>
                </a:tc>
                <a:tc>
                  <a:txBody>
                    <a:bodyPr/>
                    <a:lstStyle/>
                    <a:p>
                      <a:pPr algn="ctr"/>
                      <a:r>
                        <a:rPr lang="en-US" dirty="0">
                          <a:latin typeface="Times" panose="02020603050405020304" pitchFamily="18" charset="0"/>
                          <a:cs typeface="Times" panose="02020603050405020304" pitchFamily="18" charset="0"/>
                        </a:rPr>
                        <a:t>5.249</a:t>
                      </a:r>
                    </a:p>
                  </a:txBody>
                  <a:tcPr/>
                </a:tc>
                <a:tc>
                  <a:txBody>
                    <a:bodyPr/>
                    <a:lstStyle/>
                    <a:p>
                      <a:pPr algn="ctr"/>
                      <a:r>
                        <a:rPr lang="en-US" dirty="0">
                          <a:latin typeface="Times" panose="02020603050405020304" pitchFamily="18" charset="0"/>
                          <a:cs typeface="Times" panose="02020603050405020304" pitchFamily="18" charset="0"/>
                        </a:rPr>
                        <a:t>5.181</a:t>
                      </a:r>
                    </a:p>
                  </a:txBody>
                  <a:tcPr/>
                </a:tc>
                <a:tc>
                  <a:txBody>
                    <a:bodyPr/>
                    <a:lstStyle/>
                    <a:p>
                      <a:pPr algn="ctr"/>
                      <a:r>
                        <a:rPr lang="en-US" dirty="0">
                          <a:latin typeface="Times" panose="02020603050405020304" pitchFamily="18" charset="0"/>
                          <a:cs typeface="Times" panose="02020603050405020304" pitchFamily="18" charset="0"/>
                        </a:rPr>
                        <a:t>5.103</a:t>
                      </a:r>
                      <a:endParaRPr lang="en-US" dirty="0">
                        <a:solidFill>
                          <a:srgbClr val="C00000"/>
                        </a:solidFill>
                        <a:latin typeface="Times" panose="02020603050405020304" pitchFamily="18" charset="0"/>
                        <a:cs typeface="Times" panose="02020603050405020304" pitchFamily="18" charset="0"/>
                      </a:endParaRPr>
                    </a:p>
                  </a:txBody>
                  <a:tcPr/>
                </a:tc>
                <a:extLst>
                  <a:ext uri="{0D108BD9-81ED-4DB2-BD59-A6C34878D82A}">
                    <a16:rowId xmlns:a16="http://schemas.microsoft.com/office/drawing/2014/main" val="10006"/>
                  </a:ext>
                </a:extLst>
              </a:tr>
              <a:tr h="340951">
                <a:tc>
                  <a:txBody>
                    <a:bodyPr/>
                    <a:lstStyle/>
                    <a:p>
                      <a:pPr algn="ctr"/>
                      <a:r>
                        <a:rPr lang="en-US" dirty="0">
                          <a:latin typeface="Times" panose="02020603050405020304" pitchFamily="18" charset="0"/>
                          <a:cs typeface="Times" panose="02020603050405020304" pitchFamily="18" charset="0"/>
                        </a:rPr>
                        <a:t>39</a:t>
                      </a:r>
                    </a:p>
                  </a:txBody>
                  <a:tcPr/>
                </a:tc>
                <a:tc>
                  <a:txBody>
                    <a:bodyPr/>
                    <a:lstStyle/>
                    <a:p>
                      <a:pPr algn="ctr"/>
                      <a:r>
                        <a:rPr lang="en-US" dirty="0">
                          <a:latin typeface="Times" panose="02020603050405020304" pitchFamily="18" charset="0"/>
                          <a:cs typeface="Times" panose="02020603050405020304" pitchFamily="18" charset="0"/>
                        </a:rPr>
                        <a:t>8717</a:t>
                      </a:r>
                    </a:p>
                  </a:txBody>
                  <a:tcPr/>
                </a:tc>
                <a:tc>
                  <a:txBody>
                    <a:bodyPr/>
                    <a:lstStyle/>
                    <a:p>
                      <a:pPr algn="ctr"/>
                      <a:r>
                        <a:rPr lang="en-US">
                          <a:latin typeface="Times" panose="02020603050405020304" pitchFamily="18" charset="0"/>
                          <a:cs typeface="Times" panose="02020603050405020304" pitchFamily="18" charset="0"/>
                        </a:rPr>
                        <a:t>4.993</a:t>
                      </a:r>
                      <a:endParaRPr lang="en-US" dirty="0">
                        <a:latin typeface="Times" panose="02020603050405020304" pitchFamily="18" charset="0"/>
                        <a:cs typeface="Times" panose="02020603050405020304" pitchFamily="18" charset="0"/>
                      </a:endParaRPr>
                    </a:p>
                  </a:txBody>
                  <a:tcPr/>
                </a:tc>
                <a:tc>
                  <a:txBody>
                    <a:bodyPr/>
                    <a:lstStyle/>
                    <a:p>
                      <a:pPr algn="ctr"/>
                      <a:r>
                        <a:rPr lang="en-US" dirty="0">
                          <a:latin typeface="Times" panose="02020603050405020304" pitchFamily="18" charset="0"/>
                          <a:cs typeface="Times" panose="02020603050405020304" pitchFamily="18" charset="0"/>
                        </a:rPr>
                        <a:t>4.927</a:t>
                      </a:r>
                    </a:p>
                  </a:txBody>
                  <a:tcPr/>
                </a:tc>
                <a:tc>
                  <a:txBody>
                    <a:bodyPr/>
                    <a:lstStyle/>
                    <a:p>
                      <a:pPr algn="ctr"/>
                      <a:r>
                        <a:rPr lang="en-US" dirty="0">
                          <a:latin typeface="Times" panose="02020603050405020304" pitchFamily="18" charset="0"/>
                          <a:cs typeface="Times" panose="02020603050405020304" pitchFamily="18" charset="0"/>
                        </a:rPr>
                        <a:t>4.866</a:t>
                      </a:r>
                    </a:p>
                  </a:txBody>
                  <a:tcPr/>
                </a:tc>
                <a:tc>
                  <a:txBody>
                    <a:bodyPr/>
                    <a:lstStyle/>
                    <a:p>
                      <a:pPr algn="ctr"/>
                      <a:r>
                        <a:rPr lang="en-US" dirty="0">
                          <a:latin typeface="Times" panose="02020603050405020304" pitchFamily="18" charset="0"/>
                          <a:cs typeface="Times" panose="02020603050405020304" pitchFamily="18" charset="0"/>
                        </a:rPr>
                        <a:t>4.753</a:t>
                      </a:r>
                      <a:endParaRPr lang="en-US" dirty="0">
                        <a:solidFill>
                          <a:srgbClr val="C00000"/>
                        </a:solidFill>
                        <a:latin typeface="Times" panose="02020603050405020304" pitchFamily="18" charset="0"/>
                        <a:cs typeface="Times" panose="02020603050405020304" pitchFamily="18" charset="0"/>
                      </a:endParaRPr>
                    </a:p>
                  </a:txBody>
                  <a:tcPr/>
                </a:tc>
                <a:extLst>
                  <a:ext uri="{0D108BD9-81ED-4DB2-BD59-A6C34878D82A}">
                    <a16:rowId xmlns:a16="http://schemas.microsoft.com/office/drawing/2014/main" val="10007"/>
                  </a:ext>
                </a:extLst>
              </a:tr>
            </a:tbl>
          </a:graphicData>
        </a:graphic>
      </p:graphicFrame>
      <p:sp>
        <p:nvSpPr>
          <p:cNvPr id="7" name="TextBox 6"/>
          <p:cNvSpPr txBox="1"/>
          <p:nvPr/>
        </p:nvSpPr>
        <p:spPr>
          <a:xfrm>
            <a:off x="2030627" y="5434593"/>
            <a:ext cx="5877627" cy="553998"/>
          </a:xfrm>
          <a:prstGeom prst="rect">
            <a:avLst/>
          </a:prstGeom>
          <a:noFill/>
        </p:spPr>
        <p:txBody>
          <a:bodyPr wrap="square" rtlCol="0">
            <a:spAutoFit/>
          </a:bodyPr>
          <a:lstStyle/>
          <a:p>
            <a:r>
              <a:rPr lang="en-US" sz="1000" dirty="0">
                <a:latin typeface="Times" panose="02020603050405020304" pitchFamily="18" charset="0"/>
                <a:cs typeface="Times" panose="02020603050405020304" pitchFamily="18" charset="0"/>
              </a:rPr>
              <a:t>48: Insertion; revision; replacement; removal of cardiac pacemaker or cardioverter/defibrillator, </a:t>
            </a:r>
          </a:p>
          <a:p>
            <a:r>
              <a:rPr lang="en-US" sz="1000" dirty="0">
                <a:latin typeface="Times" panose="02020603050405020304" pitchFamily="18" charset="0"/>
                <a:cs typeface="Times" panose="02020603050405020304" pitchFamily="18" charset="0"/>
              </a:rPr>
              <a:t>44: Coronary artery bypass graft (CABG)</a:t>
            </a:r>
          </a:p>
          <a:p>
            <a:r>
              <a:rPr lang="en-US" sz="1000" dirty="0">
                <a:latin typeface="Times" panose="02020603050405020304" pitchFamily="18" charset="0"/>
                <a:cs typeface="Times" panose="02020603050405020304" pitchFamily="18" charset="0"/>
              </a:rPr>
              <a:t>58: Hemodialysis, 158: Spinal fusion, 39: Incision of pleura; thoracentesis; chest drainage</a:t>
            </a:r>
          </a:p>
        </p:txBody>
      </p:sp>
      <p:sp>
        <p:nvSpPr>
          <p:cNvPr id="8" name="Rectangle 7"/>
          <p:cNvSpPr/>
          <p:nvPr/>
        </p:nvSpPr>
        <p:spPr>
          <a:xfrm>
            <a:off x="1842796" y="569375"/>
            <a:ext cx="5733549" cy="523220"/>
          </a:xfrm>
          <a:prstGeom prst="rect">
            <a:avLst/>
          </a:prstGeom>
        </p:spPr>
        <p:txBody>
          <a:bodyPr wrap="square">
            <a:spAutoFit/>
          </a:bodyPr>
          <a:lstStyle/>
          <a:p>
            <a:r>
              <a:rPr lang="en-US" sz="2800" dirty="0">
                <a:latin typeface="Times" panose="02020603050405020304" pitchFamily="18" charset="0"/>
                <a:cs typeface="Times" panose="02020603050405020304" pitchFamily="18" charset="0"/>
              </a:rPr>
              <a:t>Personalization Using Stable Features</a:t>
            </a:r>
          </a:p>
        </p:txBody>
      </p:sp>
      <p:sp>
        <p:nvSpPr>
          <p:cNvPr id="9" name="Right Arrow 8"/>
          <p:cNvSpPr/>
          <p:nvPr/>
        </p:nvSpPr>
        <p:spPr>
          <a:xfrm>
            <a:off x="3794620" y="4812554"/>
            <a:ext cx="4611564" cy="236189"/>
          </a:xfrm>
          <a:prstGeom prst="right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en-US" sz="2109" kern="0">
              <a:solidFill>
                <a:srgbClr val="FFFFFF"/>
              </a:solidFill>
              <a:effectLst>
                <a:outerShdw blurRad="25400" dist="12700" dir="5400000" rotWithShape="0">
                  <a:srgbClr val="000000">
                    <a:alpha val="50000"/>
                  </a:srgbClr>
                </a:outerShdw>
              </a:effectLst>
              <a:latin typeface="Gill Sans"/>
              <a:sym typeface="Gill Sans"/>
            </a:endParaRPr>
          </a:p>
        </p:txBody>
      </p:sp>
      <p:sp>
        <p:nvSpPr>
          <p:cNvPr id="10" name="TextBox 9"/>
          <p:cNvSpPr txBox="1"/>
          <p:nvPr/>
        </p:nvSpPr>
        <p:spPr>
          <a:xfrm>
            <a:off x="4784150" y="5004208"/>
            <a:ext cx="2596800" cy="266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1266" kern="0" dirty="0">
                <a:solidFill>
                  <a:schemeClr val="tx1">
                    <a:lumMod val="95000"/>
                    <a:lumOff val="5000"/>
                  </a:schemeClr>
                </a:solidFill>
                <a:latin typeface="Times" panose="02020603050405020304" pitchFamily="18" charset="0"/>
                <a:cs typeface="Times" panose="02020603050405020304" pitchFamily="18" charset="0"/>
                <a:sym typeface="Gill Sans"/>
              </a:rPr>
              <a:t>Slight decrease in entropy</a:t>
            </a:r>
          </a:p>
        </p:txBody>
      </p:sp>
    </p:spTree>
    <p:extLst>
      <p:ext uri="{BB962C8B-B14F-4D97-AF65-F5344CB8AC3E}">
        <p14:creationId xmlns:p14="http://schemas.microsoft.com/office/powerpoint/2010/main" val="2544583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22</a:t>
            </a:fld>
            <a:endParaRPr lang="en-US"/>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5219" y="781879"/>
            <a:ext cx="7733709"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9488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982133" y="1264950"/>
            <a:ext cx="7704667" cy="912144"/>
          </a:xfrm>
          <a:prstGeom prst="rect">
            <a:avLst/>
          </a:prstGeom>
        </p:spPr>
        <p:txBody>
          <a:bodyP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solidFill>
                  <a:schemeClr val="tx1">
                    <a:lumMod val="95000"/>
                    <a:lumOff val="5000"/>
                  </a:schemeClr>
                </a:solidFill>
                <a:latin typeface="Times" panose="02020603050405020304" pitchFamily="18" charset="0"/>
                <a:cs typeface="Times" panose="02020603050405020304" pitchFamily="18" charset="0"/>
              </a:rPr>
              <a:t>Rough Clustering of Patients</a:t>
            </a:r>
          </a:p>
        </p:txBody>
      </p:sp>
      <p:sp>
        <p:nvSpPr>
          <p:cNvPr id="15" name="AutoShape 2" descr="http://image005.flaticon.com/1/svg/32/32441.svg"/>
          <p:cNvSpPr>
            <a:spLocks noChangeAspect="1" noChangeArrowheads="1"/>
          </p:cNvSpPr>
          <p:nvPr/>
        </p:nvSpPr>
        <p:spPr bwMode="auto">
          <a:xfrm>
            <a:off x="109388" y="-101575"/>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6" name="AutoShape 4" descr="http://image005.flaticon.com/1/svg/32/32441.svg"/>
          <p:cNvSpPr>
            <a:spLocks noChangeAspect="1" noChangeArrowheads="1"/>
          </p:cNvSpPr>
          <p:nvPr/>
        </p:nvSpPr>
        <p:spPr bwMode="auto">
          <a:xfrm>
            <a:off x="216545" y="5581"/>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7" name="AutoShape 6" descr="http://image005.flaticon.com/1/svg/32/32441.svg"/>
          <p:cNvSpPr>
            <a:spLocks noChangeAspect="1" noChangeArrowheads="1"/>
          </p:cNvSpPr>
          <p:nvPr/>
        </p:nvSpPr>
        <p:spPr bwMode="auto">
          <a:xfrm>
            <a:off x="323701" y="112737"/>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8" name="AutoShape 8" descr="http://image005.flaticon.com/1/svg/32/32441.svg"/>
          <p:cNvSpPr>
            <a:spLocks noChangeAspect="1" noChangeArrowheads="1"/>
          </p:cNvSpPr>
          <p:nvPr/>
        </p:nvSpPr>
        <p:spPr bwMode="auto">
          <a:xfrm>
            <a:off x="430857" y="219894"/>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34" name="Slide Number Placeholder 10"/>
          <p:cNvSpPr>
            <a:spLocks noGrp="1"/>
          </p:cNvSpPr>
          <p:nvPr>
            <p:ph type="sldNum" sz="quarter" idx="4294967295"/>
          </p:nvPr>
        </p:nvSpPr>
        <p:spPr>
          <a:xfrm>
            <a:off x="8273317" y="6116070"/>
            <a:ext cx="413483" cy="365125"/>
          </a:xfrm>
          <a:prstGeom prst="rect">
            <a:avLst/>
          </a:prstGeom>
        </p:spPr>
        <p:txBody>
          <a:bodyPr/>
          <a:lstStyle/>
          <a:p>
            <a:pPr algn="ctr" defTabSz="410751" hangingPunct="0"/>
            <a:fld id="{86CB4B4D-7CA3-9044-876B-883B54F8677D}" type="slidenum">
              <a:rPr lang="en-US" kern="0" smtClean="0">
                <a:solidFill>
                  <a:srgbClr val="606060"/>
                </a:solidFill>
                <a:sym typeface="Gill Sans"/>
              </a:rPr>
              <a:pPr algn="ctr" defTabSz="410751" hangingPunct="0"/>
              <a:t>23</a:t>
            </a:fld>
            <a:endParaRPr lang="en-US" kern="0">
              <a:solidFill>
                <a:srgbClr val="606060"/>
              </a:solidFill>
              <a:sym typeface="Gill Sans"/>
            </a:endParaRPr>
          </a:p>
        </p:txBody>
      </p:sp>
      <p:sp>
        <p:nvSpPr>
          <p:cNvPr id="36" name="Shape 874"/>
          <p:cNvSpPr txBox="1">
            <a:spLocks/>
          </p:cNvSpPr>
          <p:nvPr/>
        </p:nvSpPr>
        <p:spPr>
          <a:xfrm>
            <a:off x="645170" y="2426362"/>
            <a:ext cx="8429625" cy="4027289"/>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algn="just">
              <a:buFont typeface="Arial" panose="020B0604020202020204" pitchFamily="34" charset="0"/>
              <a:buChar char="•"/>
              <a:defRPr>
                <a:solidFill>
                  <a:srgbClr val="000000"/>
                </a:solidFill>
                <a:latin typeface="Helvetica"/>
                <a:ea typeface="Helvetica"/>
                <a:cs typeface="Helvetica"/>
                <a:sym typeface="Helvetica"/>
              </a:defRPr>
            </a:pPr>
            <a:r>
              <a:rPr lang="en-US" sz="2100" dirty="0">
                <a:solidFill>
                  <a:schemeClr val="tx1">
                    <a:lumMod val="95000"/>
                    <a:lumOff val="5000"/>
                  </a:schemeClr>
                </a:solidFill>
                <a:latin typeface="Times" panose="02020603050405020304" pitchFamily="18" charset="0"/>
                <a:ea typeface="Helvetica"/>
                <a:cs typeface="Times" panose="02020603050405020304" pitchFamily="18" charset="0"/>
                <a:sym typeface="Helvetica"/>
              </a:rPr>
              <a:t>Patients are clustered based on diagnoses.</a:t>
            </a:r>
          </a:p>
          <a:p>
            <a:pPr algn="just">
              <a:buFont typeface="Arial" panose="020B0604020202020204" pitchFamily="34" charset="0"/>
              <a:buChar char="•"/>
              <a:defRPr>
                <a:solidFill>
                  <a:srgbClr val="000000"/>
                </a:solidFill>
                <a:latin typeface="Helvetica"/>
                <a:ea typeface="Helvetica"/>
                <a:cs typeface="Helvetica"/>
                <a:sym typeface="Helvetica"/>
              </a:defRPr>
            </a:pPr>
            <a:r>
              <a:rPr lang="en-US" sz="2100" dirty="0">
                <a:solidFill>
                  <a:schemeClr val="tx1">
                    <a:lumMod val="95000"/>
                    <a:lumOff val="5000"/>
                  </a:schemeClr>
                </a:solidFill>
                <a:latin typeface="Times" panose="02020603050405020304" pitchFamily="18" charset="0"/>
                <a:ea typeface="Helvetica"/>
                <a:cs typeface="Times" panose="02020603050405020304" pitchFamily="18" charset="0"/>
                <a:sym typeface="Helvetica"/>
              </a:rPr>
              <a:t>We define two sets of diagnoses that will determine whether a patient belongs to a particular cluster or not:</a:t>
            </a:r>
          </a:p>
          <a:p>
            <a:pPr lvl="1" algn="just">
              <a:buFont typeface="Arial" panose="020B0604020202020204" pitchFamily="34" charset="0"/>
              <a:buChar char="•"/>
              <a:defRPr>
                <a:solidFill>
                  <a:srgbClr val="000000"/>
                </a:solidFill>
                <a:latin typeface="Helvetica"/>
                <a:ea typeface="Helvetica"/>
                <a:cs typeface="Helvetica"/>
                <a:sym typeface="Helvetica"/>
              </a:defRPr>
            </a:pPr>
            <a:r>
              <a:rPr lang="en-US" sz="2100" i="1" dirty="0">
                <a:solidFill>
                  <a:schemeClr val="accent1">
                    <a:lumMod val="75000"/>
                  </a:schemeClr>
                </a:solidFill>
                <a:latin typeface="Times" panose="02020603050405020304" pitchFamily="18" charset="0"/>
                <a:ea typeface="Helvetica"/>
                <a:cs typeface="Times" panose="02020603050405020304" pitchFamily="18" charset="0"/>
                <a:sym typeface="Helvetica"/>
              </a:rPr>
              <a:t>Included set:</a:t>
            </a:r>
            <a:r>
              <a:rPr lang="en-US" sz="2100" dirty="0">
                <a:solidFill>
                  <a:schemeClr val="accent1">
                    <a:lumMod val="75000"/>
                  </a:schemeClr>
                </a:solidFill>
                <a:latin typeface="Times" panose="02020603050405020304" pitchFamily="18" charset="0"/>
                <a:ea typeface="Helvetica"/>
                <a:cs typeface="Times" panose="02020603050405020304" pitchFamily="18" charset="0"/>
                <a:sym typeface="Helvetica"/>
              </a:rPr>
              <a:t> </a:t>
            </a:r>
            <a:r>
              <a:rPr lang="en-US" sz="2100" dirty="0">
                <a:solidFill>
                  <a:srgbClr val="000000"/>
                </a:solidFill>
                <a:latin typeface="Times" panose="02020603050405020304" pitchFamily="18" charset="0"/>
                <a:ea typeface="Helvetica"/>
                <a:cs typeface="Times" panose="02020603050405020304" pitchFamily="18" charset="0"/>
                <a:sym typeface="Helvetica"/>
              </a:rPr>
              <a:t>describes the set of diagnoses that a patient has to exhibit to belong to a given cluster.</a:t>
            </a:r>
          </a:p>
          <a:p>
            <a:pPr lvl="1" algn="just">
              <a:buFont typeface="Arial" panose="020B0604020202020204" pitchFamily="34" charset="0"/>
              <a:buChar char="•"/>
              <a:defRPr>
                <a:solidFill>
                  <a:srgbClr val="000000"/>
                </a:solidFill>
                <a:latin typeface="Helvetica"/>
                <a:ea typeface="Helvetica"/>
                <a:cs typeface="Helvetica"/>
                <a:sym typeface="Helvetica"/>
              </a:defRPr>
            </a:pPr>
            <a:r>
              <a:rPr lang="en-US" sz="2100" i="1" dirty="0">
                <a:solidFill>
                  <a:srgbClr val="C00000"/>
                </a:solidFill>
                <a:latin typeface="Times" panose="02020603050405020304" pitchFamily="18" charset="0"/>
                <a:ea typeface="Helvetica"/>
                <a:cs typeface="Times" panose="02020603050405020304" pitchFamily="18" charset="0"/>
                <a:sym typeface="Helvetica"/>
              </a:rPr>
              <a:t>Excluded set:</a:t>
            </a:r>
            <a:r>
              <a:rPr lang="en-US" sz="2100" dirty="0">
                <a:solidFill>
                  <a:srgbClr val="C00000"/>
                </a:solidFill>
                <a:latin typeface="Times" panose="02020603050405020304" pitchFamily="18" charset="0"/>
                <a:ea typeface="Helvetica"/>
                <a:cs typeface="Times" panose="02020603050405020304" pitchFamily="18" charset="0"/>
                <a:sym typeface="Helvetica"/>
              </a:rPr>
              <a:t> </a:t>
            </a:r>
            <a:r>
              <a:rPr lang="en-US" sz="2100" dirty="0">
                <a:solidFill>
                  <a:srgbClr val="000000"/>
                </a:solidFill>
                <a:latin typeface="Times" panose="02020603050405020304" pitchFamily="18" charset="0"/>
                <a:ea typeface="Helvetica"/>
                <a:cs typeface="Times" panose="02020603050405020304" pitchFamily="18" charset="0"/>
                <a:sym typeface="Helvetica"/>
              </a:rPr>
              <a:t>describes the set of diagnoses that a patient cannot exhibit to belong to a given cluster.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6161" y="708308"/>
            <a:ext cx="1779587" cy="177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0120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982133" y="1119987"/>
            <a:ext cx="7704667" cy="912144"/>
          </a:xfrm>
          <a:prstGeom prst="rect">
            <a:avLst/>
          </a:prstGeom>
        </p:spPr>
        <p:txBody>
          <a:bodyP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solidFill>
                  <a:schemeClr val="tx1">
                    <a:lumMod val="95000"/>
                    <a:lumOff val="5000"/>
                  </a:schemeClr>
                </a:solidFill>
                <a:latin typeface="Times" panose="02020603050405020304" pitchFamily="18" charset="0"/>
                <a:cs typeface="Times" panose="02020603050405020304" pitchFamily="18" charset="0"/>
              </a:rPr>
              <a:t>Rough Clustering - Example</a:t>
            </a:r>
          </a:p>
        </p:txBody>
      </p:sp>
      <p:sp>
        <p:nvSpPr>
          <p:cNvPr id="15" name="AutoShape 2" descr="http://image005.flaticon.com/1/svg/32/32441.svg"/>
          <p:cNvSpPr>
            <a:spLocks noChangeAspect="1" noChangeArrowheads="1"/>
          </p:cNvSpPr>
          <p:nvPr/>
        </p:nvSpPr>
        <p:spPr bwMode="auto">
          <a:xfrm>
            <a:off x="109388" y="-101575"/>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6" name="AutoShape 4" descr="http://image005.flaticon.com/1/svg/32/32441.svg"/>
          <p:cNvSpPr>
            <a:spLocks noChangeAspect="1" noChangeArrowheads="1"/>
          </p:cNvSpPr>
          <p:nvPr/>
        </p:nvSpPr>
        <p:spPr bwMode="auto">
          <a:xfrm>
            <a:off x="216545" y="5581"/>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7" name="AutoShape 6" descr="http://image005.flaticon.com/1/svg/32/32441.svg"/>
          <p:cNvSpPr>
            <a:spLocks noChangeAspect="1" noChangeArrowheads="1"/>
          </p:cNvSpPr>
          <p:nvPr/>
        </p:nvSpPr>
        <p:spPr bwMode="auto">
          <a:xfrm>
            <a:off x="323701" y="112737"/>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8" name="AutoShape 8" descr="http://image005.flaticon.com/1/svg/32/32441.svg"/>
          <p:cNvSpPr>
            <a:spLocks noChangeAspect="1" noChangeArrowheads="1"/>
          </p:cNvSpPr>
          <p:nvPr/>
        </p:nvSpPr>
        <p:spPr bwMode="auto">
          <a:xfrm>
            <a:off x="430857" y="219894"/>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34" name="Slide Number Placeholder 10"/>
          <p:cNvSpPr>
            <a:spLocks noGrp="1"/>
          </p:cNvSpPr>
          <p:nvPr>
            <p:ph type="sldNum" sz="quarter" idx="4294967295"/>
          </p:nvPr>
        </p:nvSpPr>
        <p:spPr>
          <a:xfrm>
            <a:off x="8273317" y="6116070"/>
            <a:ext cx="413483" cy="365125"/>
          </a:xfrm>
          <a:prstGeom prst="rect">
            <a:avLst/>
          </a:prstGeom>
        </p:spPr>
        <p:txBody>
          <a:bodyPr/>
          <a:lstStyle/>
          <a:p>
            <a:pPr algn="ctr" defTabSz="410751" hangingPunct="0"/>
            <a:fld id="{86CB4B4D-7CA3-9044-876B-883B54F8677D}" type="slidenum">
              <a:rPr lang="en-US" kern="0" smtClean="0">
                <a:solidFill>
                  <a:srgbClr val="606060"/>
                </a:solidFill>
                <a:sym typeface="Gill Sans"/>
              </a:rPr>
              <a:pPr algn="ctr" defTabSz="410751" hangingPunct="0"/>
              <a:t>24</a:t>
            </a:fld>
            <a:endParaRPr lang="en-US" kern="0">
              <a:solidFill>
                <a:srgbClr val="606060"/>
              </a:solidFill>
              <a:sym typeface="Gill Sans"/>
            </a:endParaRPr>
          </a:p>
        </p:txBody>
      </p:sp>
      <p:pic>
        <p:nvPicPr>
          <p:cNvPr id="9" name="Picture 9" descr="C:\Users\malmardi\Dropbox\UNCC\Spring 2016\Database Systems\project details\33887.png"/>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40852" y="4938939"/>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Users\malmardi\Dropbox\UNCC\Spring 2016\Database Systems\project details\33887.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40852" y="180085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9" descr="C:\Users\malmardi\Dropbox\UNCC\Spring 2016\Database Systems\project details\33887.png"/>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40852" y="3399251"/>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6755353" y="2160605"/>
            <a:ext cx="2352210" cy="7184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2100" kern="0" dirty="0">
                <a:solidFill>
                  <a:schemeClr val="accent1">
                    <a:lumMod val="75000"/>
                  </a:schemeClr>
                </a:solidFill>
                <a:latin typeface="Arial" panose="020B0604020202020204" pitchFamily="34" charset="0"/>
                <a:cs typeface="Arial" panose="020B0604020202020204" pitchFamily="34" charset="0"/>
                <a:sym typeface="Gill Sans"/>
              </a:rPr>
              <a:t>{2391, 2749}</a:t>
            </a:r>
          </a:p>
          <a:p>
            <a:pPr algn="ctr" defTabSz="410751" hangingPunct="0"/>
            <a:r>
              <a:rPr lang="en-US" sz="2100" kern="0" dirty="0">
                <a:solidFill>
                  <a:srgbClr val="C00000"/>
                </a:solidFill>
                <a:latin typeface="Arial" panose="020B0604020202020204" pitchFamily="34" charset="0"/>
                <a:cs typeface="Arial" panose="020B0604020202020204" pitchFamily="34" charset="0"/>
                <a:sym typeface="Gill Sans"/>
              </a:rPr>
              <a:t>{-2859}</a:t>
            </a:r>
          </a:p>
        </p:txBody>
      </p:sp>
      <p:sp>
        <p:nvSpPr>
          <p:cNvPr id="14" name="TextBox 13"/>
          <p:cNvSpPr txBox="1"/>
          <p:nvPr/>
        </p:nvSpPr>
        <p:spPr>
          <a:xfrm>
            <a:off x="6755353" y="3763915"/>
            <a:ext cx="2352210" cy="7184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2100" kern="0" dirty="0">
                <a:solidFill>
                  <a:schemeClr val="accent1">
                    <a:lumMod val="75000"/>
                  </a:schemeClr>
                </a:solidFill>
                <a:latin typeface="Arial" panose="020B0604020202020204" pitchFamily="34" charset="0"/>
                <a:cs typeface="Arial" panose="020B0604020202020204" pitchFamily="34" charset="0"/>
                <a:sym typeface="Gill Sans"/>
              </a:rPr>
              <a:t>{2749}</a:t>
            </a:r>
          </a:p>
          <a:p>
            <a:pPr algn="ctr" defTabSz="410751" hangingPunct="0"/>
            <a:r>
              <a:rPr lang="en-US" sz="2100" kern="0" dirty="0">
                <a:solidFill>
                  <a:srgbClr val="C00000"/>
                </a:solidFill>
                <a:latin typeface="Arial" panose="020B0604020202020204" pitchFamily="34" charset="0"/>
                <a:cs typeface="Arial" panose="020B0604020202020204" pitchFamily="34" charset="0"/>
                <a:sym typeface="Gill Sans"/>
              </a:rPr>
              <a:t>{-2859, -3723}</a:t>
            </a:r>
          </a:p>
        </p:txBody>
      </p:sp>
      <p:sp>
        <p:nvSpPr>
          <p:cNvPr id="19" name="TextBox 18"/>
          <p:cNvSpPr txBox="1"/>
          <p:nvPr/>
        </p:nvSpPr>
        <p:spPr>
          <a:xfrm>
            <a:off x="6755352" y="5200733"/>
            <a:ext cx="2352210" cy="10416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2100" kern="0" dirty="0">
                <a:solidFill>
                  <a:schemeClr val="accent1">
                    <a:lumMod val="75000"/>
                  </a:schemeClr>
                </a:solidFill>
                <a:latin typeface="Arial" panose="020B0604020202020204" pitchFamily="34" charset="0"/>
                <a:cs typeface="Arial" panose="020B0604020202020204" pitchFamily="34" charset="0"/>
                <a:sym typeface="Gill Sans"/>
              </a:rPr>
              <a:t>{}</a:t>
            </a:r>
          </a:p>
          <a:p>
            <a:pPr algn="ctr" defTabSz="410751" hangingPunct="0"/>
            <a:r>
              <a:rPr lang="en-US" sz="2100" kern="0" dirty="0">
                <a:solidFill>
                  <a:srgbClr val="C00000"/>
                </a:solidFill>
                <a:latin typeface="Arial" panose="020B0604020202020204" pitchFamily="34" charset="0"/>
                <a:cs typeface="Arial" panose="020B0604020202020204" pitchFamily="34" charset="0"/>
                <a:sym typeface="Gill Sans"/>
              </a:rPr>
              <a:t>{-2859, -3723, </a:t>
            </a:r>
          </a:p>
          <a:p>
            <a:pPr algn="ctr" defTabSz="410751" hangingPunct="0"/>
            <a:r>
              <a:rPr lang="en-US" sz="2100" kern="0" dirty="0">
                <a:solidFill>
                  <a:srgbClr val="C00000"/>
                </a:solidFill>
                <a:latin typeface="Arial" panose="020B0604020202020204" pitchFamily="34" charset="0"/>
                <a:cs typeface="Arial" panose="020B0604020202020204" pitchFamily="34" charset="0"/>
                <a:sym typeface="Gill Sans"/>
              </a:rPr>
              <a:t>-2749}</a:t>
            </a:r>
          </a:p>
        </p:txBody>
      </p:sp>
      <p:pic>
        <p:nvPicPr>
          <p:cNvPr id="20" name="Picture 2" descr="http://image005.flaticon.com/1/png/128/48/4879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1366" y="3155967"/>
            <a:ext cx="1782970" cy="1782972"/>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958492" y="5224756"/>
            <a:ext cx="2352210" cy="7184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2100" kern="0" dirty="0">
                <a:solidFill>
                  <a:schemeClr val="accent1">
                    <a:lumMod val="75000"/>
                  </a:schemeClr>
                </a:solidFill>
                <a:latin typeface="Arial" panose="020B0604020202020204" pitchFamily="34" charset="0"/>
                <a:cs typeface="Arial" panose="020B0604020202020204" pitchFamily="34" charset="0"/>
                <a:sym typeface="Gill Sans"/>
              </a:rPr>
              <a:t>{2391, 2749}</a:t>
            </a:r>
          </a:p>
          <a:p>
            <a:pPr algn="ctr" defTabSz="410751" hangingPunct="0"/>
            <a:r>
              <a:rPr lang="en-US" sz="2100" kern="0" dirty="0">
                <a:solidFill>
                  <a:srgbClr val="C00000"/>
                </a:solidFill>
                <a:latin typeface="Arial" panose="020B0604020202020204" pitchFamily="34" charset="0"/>
                <a:cs typeface="Arial" panose="020B0604020202020204" pitchFamily="34" charset="0"/>
                <a:sym typeface="Gill Sans"/>
              </a:rPr>
              <a:t>{-2859, -3723}</a:t>
            </a:r>
          </a:p>
        </p:txBody>
      </p:sp>
    </p:spTree>
    <p:extLst>
      <p:ext uri="{BB962C8B-B14F-4D97-AF65-F5344CB8AC3E}">
        <p14:creationId xmlns:p14="http://schemas.microsoft.com/office/powerpoint/2010/main" val="3323145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982132" y="888707"/>
            <a:ext cx="7704667" cy="912144"/>
          </a:xfrm>
          <a:prstGeom prst="rect">
            <a:avLst/>
          </a:prstGeom>
        </p:spPr>
        <p:txBody>
          <a:bodyP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solidFill>
                  <a:schemeClr val="tx1">
                    <a:lumMod val="95000"/>
                    <a:lumOff val="5000"/>
                  </a:schemeClr>
                </a:solidFill>
                <a:latin typeface="Times" panose="02020603050405020304" pitchFamily="18" charset="0"/>
                <a:cs typeface="Times" panose="02020603050405020304" pitchFamily="18" charset="0"/>
              </a:rPr>
              <a:t>Rough Clustering - Example</a:t>
            </a:r>
          </a:p>
        </p:txBody>
      </p:sp>
      <p:sp>
        <p:nvSpPr>
          <p:cNvPr id="15" name="AutoShape 2" descr="http://image005.flaticon.com/1/svg/32/32441.svg"/>
          <p:cNvSpPr>
            <a:spLocks noChangeAspect="1" noChangeArrowheads="1"/>
          </p:cNvSpPr>
          <p:nvPr/>
        </p:nvSpPr>
        <p:spPr bwMode="auto">
          <a:xfrm>
            <a:off x="109388" y="-101575"/>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6" name="AutoShape 4" descr="http://image005.flaticon.com/1/svg/32/32441.svg"/>
          <p:cNvSpPr>
            <a:spLocks noChangeAspect="1" noChangeArrowheads="1"/>
          </p:cNvSpPr>
          <p:nvPr/>
        </p:nvSpPr>
        <p:spPr bwMode="auto">
          <a:xfrm>
            <a:off x="216545" y="5581"/>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7" name="AutoShape 6" descr="http://image005.flaticon.com/1/svg/32/32441.svg"/>
          <p:cNvSpPr>
            <a:spLocks noChangeAspect="1" noChangeArrowheads="1"/>
          </p:cNvSpPr>
          <p:nvPr/>
        </p:nvSpPr>
        <p:spPr bwMode="auto">
          <a:xfrm>
            <a:off x="323701" y="112737"/>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18" name="AutoShape 8" descr="http://image005.flaticon.com/1/svg/32/32441.svg"/>
          <p:cNvSpPr>
            <a:spLocks noChangeAspect="1" noChangeArrowheads="1"/>
          </p:cNvSpPr>
          <p:nvPr/>
        </p:nvSpPr>
        <p:spPr bwMode="auto">
          <a:xfrm>
            <a:off x="430857" y="219894"/>
            <a:ext cx="214313" cy="2143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pPr algn="ctr" defTabSz="410751" hangingPunct="0"/>
            <a:endParaRPr lang="en-US" sz="2531" kern="0">
              <a:solidFill>
                <a:srgbClr val="606060"/>
              </a:solidFill>
              <a:latin typeface="Gill Sans"/>
              <a:sym typeface="Gill Sans"/>
            </a:endParaRPr>
          </a:p>
        </p:txBody>
      </p:sp>
      <p:sp>
        <p:nvSpPr>
          <p:cNvPr id="34" name="Slide Number Placeholder 10"/>
          <p:cNvSpPr>
            <a:spLocks noGrp="1"/>
          </p:cNvSpPr>
          <p:nvPr>
            <p:ph type="sldNum" sz="quarter" idx="4294967295"/>
          </p:nvPr>
        </p:nvSpPr>
        <p:spPr>
          <a:xfrm>
            <a:off x="8273317" y="6116070"/>
            <a:ext cx="413483" cy="365125"/>
          </a:xfrm>
          <a:prstGeom prst="rect">
            <a:avLst/>
          </a:prstGeom>
        </p:spPr>
        <p:txBody>
          <a:bodyPr/>
          <a:lstStyle/>
          <a:p>
            <a:pPr algn="ctr" defTabSz="410751" hangingPunct="0"/>
            <a:fld id="{86CB4B4D-7CA3-9044-876B-883B54F8677D}" type="slidenum">
              <a:rPr lang="en-US" kern="0" smtClean="0">
                <a:solidFill>
                  <a:srgbClr val="606060"/>
                </a:solidFill>
                <a:sym typeface="Gill Sans"/>
              </a:rPr>
              <a:pPr algn="ctr" defTabSz="410751" hangingPunct="0"/>
              <a:t>25</a:t>
            </a:fld>
            <a:endParaRPr lang="en-US" kern="0">
              <a:solidFill>
                <a:srgbClr val="606060"/>
              </a:solidFill>
              <a:sym typeface="Gill Sans"/>
            </a:endParaRPr>
          </a:p>
        </p:txBody>
      </p:sp>
      <p:pic>
        <p:nvPicPr>
          <p:cNvPr id="9" name="Picture 9" descr="C:\Users\malmardi\Dropbox\UNCC\Spring 2016\Database Systems\project details\33887.png"/>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40852" y="4938939"/>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Users\malmardi\Dropbox\UNCC\Spring 2016\Database Systems\project details\33887.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40852" y="180085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9" descr="C:\Users\malmardi\Dropbox\UNCC\Spring 2016\Database Systems\project details\33887.png"/>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40852" y="3399251"/>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6755353" y="2160605"/>
            <a:ext cx="2352210" cy="7184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2100" kern="0" dirty="0">
                <a:solidFill>
                  <a:schemeClr val="accent1">
                    <a:lumMod val="75000"/>
                  </a:schemeClr>
                </a:solidFill>
                <a:latin typeface="Arial" panose="020B0604020202020204" pitchFamily="34" charset="0"/>
                <a:cs typeface="Arial" panose="020B0604020202020204" pitchFamily="34" charset="0"/>
                <a:sym typeface="Gill Sans"/>
              </a:rPr>
              <a:t>{2391, 2749}</a:t>
            </a:r>
          </a:p>
          <a:p>
            <a:pPr algn="ctr" defTabSz="410751" hangingPunct="0"/>
            <a:r>
              <a:rPr lang="en-US" sz="2100" kern="0" dirty="0">
                <a:solidFill>
                  <a:srgbClr val="C00000"/>
                </a:solidFill>
                <a:latin typeface="Arial" panose="020B0604020202020204" pitchFamily="34" charset="0"/>
                <a:cs typeface="Arial" panose="020B0604020202020204" pitchFamily="34" charset="0"/>
                <a:sym typeface="Gill Sans"/>
              </a:rPr>
              <a:t>{-2859}</a:t>
            </a:r>
          </a:p>
        </p:txBody>
      </p:sp>
      <p:sp>
        <p:nvSpPr>
          <p:cNvPr id="14" name="TextBox 13"/>
          <p:cNvSpPr txBox="1"/>
          <p:nvPr/>
        </p:nvSpPr>
        <p:spPr>
          <a:xfrm>
            <a:off x="6755353" y="3763915"/>
            <a:ext cx="2352210" cy="7184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2100" kern="0" dirty="0">
                <a:solidFill>
                  <a:schemeClr val="accent1">
                    <a:lumMod val="75000"/>
                  </a:schemeClr>
                </a:solidFill>
                <a:latin typeface="Arial" panose="020B0604020202020204" pitchFamily="34" charset="0"/>
                <a:cs typeface="Arial" panose="020B0604020202020204" pitchFamily="34" charset="0"/>
                <a:sym typeface="Gill Sans"/>
              </a:rPr>
              <a:t>{2749}</a:t>
            </a:r>
          </a:p>
          <a:p>
            <a:pPr algn="ctr" defTabSz="410751" hangingPunct="0"/>
            <a:r>
              <a:rPr lang="en-US" sz="2100" kern="0" dirty="0">
                <a:solidFill>
                  <a:srgbClr val="C00000"/>
                </a:solidFill>
                <a:latin typeface="Arial" panose="020B0604020202020204" pitchFamily="34" charset="0"/>
                <a:cs typeface="Arial" panose="020B0604020202020204" pitchFamily="34" charset="0"/>
                <a:sym typeface="Gill Sans"/>
              </a:rPr>
              <a:t>{-2859, -3723}</a:t>
            </a:r>
          </a:p>
        </p:txBody>
      </p:sp>
      <p:sp>
        <p:nvSpPr>
          <p:cNvPr id="19" name="TextBox 18"/>
          <p:cNvSpPr txBox="1"/>
          <p:nvPr/>
        </p:nvSpPr>
        <p:spPr>
          <a:xfrm>
            <a:off x="6755352" y="5200733"/>
            <a:ext cx="2352210" cy="10416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2100" kern="0" dirty="0">
                <a:solidFill>
                  <a:schemeClr val="accent1">
                    <a:lumMod val="75000"/>
                  </a:schemeClr>
                </a:solidFill>
                <a:latin typeface="Arial" panose="020B0604020202020204" pitchFamily="34" charset="0"/>
                <a:cs typeface="Arial" panose="020B0604020202020204" pitchFamily="34" charset="0"/>
                <a:sym typeface="Gill Sans"/>
              </a:rPr>
              <a:t>{}</a:t>
            </a:r>
          </a:p>
          <a:p>
            <a:pPr algn="ctr" defTabSz="410751" hangingPunct="0"/>
            <a:r>
              <a:rPr lang="en-US" sz="2100" kern="0" dirty="0">
                <a:solidFill>
                  <a:srgbClr val="C00000"/>
                </a:solidFill>
                <a:latin typeface="Arial" panose="020B0604020202020204" pitchFamily="34" charset="0"/>
                <a:cs typeface="Arial" panose="020B0604020202020204" pitchFamily="34" charset="0"/>
                <a:sym typeface="Gill Sans"/>
              </a:rPr>
              <a:t>{-2859, -3723, </a:t>
            </a:r>
          </a:p>
          <a:p>
            <a:pPr algn="ctr" defTabSz="410751" hangingPunct="0"/>
            <a:r>
              <a:rPr lang="en-US" sz="2100" kern="0" dirty="0">
                <a:solidFill>
                  <a:srgbClr val="C00000"/>
                </a:solidFill>
                <a:latin typeface="Arial" panose="020B0604020202020204" pitchFamily="34" charset="0"/>
                <a:cs typeface="Arial" panose="020B0604020202020204" pitchFamily="34" charset="0"/>
                <a:sym typeface="Gill Sans"/>
              </a:rPr>
              <a:t>-2749}</a:t>
            </a:r>
          </a:p>
        </p:txBody>
      </p:sp>
      <p:pic>
        <p:nvPicPr>
          <p:cNvPr id="20" name="Picture 2" descr="http://image005.flaticon.com/1/png/128/48/4879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587" y="3155967"/>
            <a:ext cx="1782970" cy="1782972"/>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679713" y="5224756"/>
            <a:ext cx="2352210" cy="7184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2100" kern="0" dirty="0">
                <a:solidFill>
                  <a:schemeClr val="accent1">
                    <a:lumMod val="75000"/>
                  </a:schemeClr>
                </a:solidFill>
                <a:latin typeface="Arial" panose="020B0604020202020204" pitchFamily="34" charset="0"/>
                <a:cs typeface="Arial" panose="020B0604020202020204" pitchFamily="34" charset="0"/>
                <a:sym typeface="Gill Sans"/>
              </a:rPr>
              <a:t>{2391, 2749}</a:t>
            </a:r>
          </a:p>
          <a:p>
            <a:pPr algn="ctr" defTabSz="410751" hangingPunct="0"/>
            <a:r>
              <a:rPr lang="en-US" sz="2100" kern="0" dirty="0">
                <a:solidFill>
                  <a:srgbClr val="C00000"/>
                </a:solidFill>
                <a:latin typeface="Arial" panose="020B0604020202020204" pitchFamily="34" charset="0"/>
                <a:cs typeface="Arial" panose="020B0604020202020204" pitchFamily="34" charset="0"/>
                <a:sym typeface="Gill Sans"/>
              </a:rPr>
              <a:t>{-2859, -3723}</a:t>
            </a:r>
          </a:p>
        </p:txBody>
      </p:sp>
      <p:sp>
        <p:nvSpPr>
          <p:cNvPr id="22" name="Rectangle 21"/>
          <p:cNvSpPr/>
          <p:nvPr/>
        </p:nvSpPr>
        <p:spPr>
          <a:xfrm>
            <a:off x="4476866" y="1931682"/>
            <a:ext cx="4514239" cy="1459882"/>
          </a:xfrm>
          <a:prstGeom prst="rect">
            <a:avLst/>
          </a:prstGeom>
          <a:noFill/>
          <a:ln w="571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en-US" sz="2109" kern="0">
              <a:solidFill>
                <a:srgbClr val="FFFFFF"/>
              </a:solidFill>
              <a:effectLst>
                <a:outerShdw blurRad="25400" dist="12700" dir="5400000" rotWithShape="0">
                  <a:srgbClr val="000000">
                    <a:alpha val="50000"/>
                  </a:srgbClr>
                </a:outerShdw>
              </a:effectLst>
              <a:latin typeface="Gill Sans"/>
              <a:sym typeface="Gill Sans"/>
            </a:endParaRPr>
          </a:p>
        </p:txBody>
      </p:sp>
      <p:cxnSp>
        <p:nvCxnSpPr>
          <p:cNvPr id="23" name="Straight Arrow Connector 22"/>
          <p:cNvCxnSpPr/>
          <p:nvPr/>
        </p:nvCxnSpPr>
        <p:spPr>
          <a:xfrm>
            <a:off x="2401894" y="3528736"/>
            <a:ext cx="1784017" cy="14952"/>
          </a:xfrm>
          <a:prstGeom prst="straightConnector1">
            <a:avLst/>
          </a:prstGeom>
          <a:noFill/>
          <a:ln w="5715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24" name="Rectangle 23"/>
          <p:cNvSpPr/>
          <p:nvPr/>
        </p:nvSpPr>
        <p:spPr>
          <a:xfrm>
            <a:off x="4476866" y="3543688"/>
            <a:ext cx="4514239" cy="1387564"/>
          </a:xfrm>
          <a:prstGeom prst="rect">
            <a:avLst/>
          </a:prstGeom>
          <a:noFill/>
          <a:ln w="5715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en-US" sz="2109" kern="0">
              <a:solidFill>
                <a:srgbClr val="FFFFFF"/>
              </a:solidFill>
              <a:effectLst>
                <a:outerShdw blurRad="25400" dist="12700" dir="5400000" rotWithShape="0">
                  <a:srgbClr val="000000">
                    <a:alpha val="50000"/>
                  </a:srgbClr>
                </a:outerShdw>
              </a:effectLst>
              <a:latin typeface="Gill Sans"/>
              <a:sym typeface="Gill Sans"/>
            </a:endParaRPr>
          </a:p>
        </p:txBody>
      </p:sp>
      <p:sp>
        <p:nvSpPr>
          <p:cNvPr id="2" name="TextBox 1"/>
          <p:cNvSpPr txBox="1"/>
          <p:nvPr/>
        </p:nvSpPr>
        <p:spPr>
          <a:xfrm>
            <a:off x="2743199" y="3055431"/>
            <a:ext cx="876009" cy="369332"/>
          </a:xfrm>
          <a:prstGeom prst="rect">
            <a:avLst/>
          </a:prstGeom>
          <a:noFill/>
        </p:spPr>
        <p:txBody>
          <a:bodyPr wrap="none" rtlCol="0">
            <a:spAutoFit/>
          </a:bodyPr>
          <a:lstStyle/>
          <a:p>
            <a:r>
              <a:rPr lang="en-US" dirty="0"/>
              <a:t>Level 3</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7985" y="5040539"/>
            <a:ext cx="45720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8955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26</a:t>
            </a:fld>
            <a:endParaRPr lang="en-US"/>
          </a:p>
        </p:txBody>
      </p:sp>
      <p:pic>
        <p:nvPicPr>
          <p:cNvPr id="3" name="page11image18040.png"/>
          <p:cNvPicPr>
            <a:picLocks noChangeAspect="1"/>
          </p:cNvPicPr>
          <p:nvPr/>
        </p:nvPicPr>
        <p:blipFill>
          <a:blip r:embed="rId3"/>
          <a:stretch>
            <a:fillRect/>
          </a:stretch>
        </p:blipFill>
        <p:spPr>
          <a:xfrm>
            <a:off x="691116" y="2269447"/>
            <a:ext cx="8323195" cy="3038155"/>
          </a:xfrm>
          <a:prstGeom prst="rect">
            <a:avLst/>
          </a:prstGeom>
          <a:ln w="12700">
            <a:miter lim="400000"/>
          </a:ln>
        </p:spPr>
      </p:pic>
      <p:sp>
        <p:nvSpPr>
          <p:cNvPr id="4" name="TextBox 3"/>
          <p:cNvSpPr txBox="1"/>
          <p:nvPr/>
        </p:nvSpPr>
        <p:spPr>
          <a:xfrm>
            <a:off x="4661297" y="5307602"/>
            <a:ext cx="236872" cy="7211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1406" b="1" kern="0" dirty="0">
                <a:solidFill>
                  <a:srgbClr val="606060">
                    <a:lumMod val="50000"/>
                  </a:srgbClr>
                </a:solidFill>
                <a:latin typeface="Gill Sans"/>
                <a:sym typeface="Gill Sans"/>
              </a:rPr>
              <a:t>.</a:t>
            </a:r>
          </a:p>
          <a:p>
            <a:pPr algn="ctr" defTabSz="410751" hangingPunct="0"/>
            <a:r>
              <a:rPr lang="en-US" sz="1406" b="1" kern="0" dirty="0">
                <a:solidFill>
                  <a:srgbClr val="606060">
                    <a:lumMod val="50000"/>
                  </a:srgbClr>
                </a:solidFill>
                <a:latin typeface="Gill Sans"/>
                <a:sym typeface="Gill Sans"/>
              </a:rPr>
              <a:t>.</a:t>
            </a:r>
          </a:p>
          <a:p>
            <a:pPr algn="ctr" defTabSz="410751" hangingPunct="0"/>
            <a:r>
              <a:rPr lang="en-US" sz="1406" b="1" kern="0" dirty="0">
                <a:solidFill>
                  <a:srgbClr val="606060">
                    <a:lumMod val="50000"/>
                  </a:srgbClr>
                </a:solidFill>
                <a:latin typeface="Gill Sans"/>
                <a:sym typeface="Gill Sans"/>
              </a:rPr>
              <a:t>.</a:t>
            </a:r>
          </a:p>
        </p:txBody>
      </p:sp>
      <p:sp>
        <p:nvSpPr>
          <p:cNvPr id="5" name="Shape 883"/>
          <p:cNvSpPr txBox="1">
            <a:spLocks/>
          </p:cNvSpPr>
          <p:nvPr/>
        </p:nvSpPr>
        <p:spPr>
          <a:xfrm>
            <a:off x="1000379" y="839973"/>
            <a:ext cx="7704667" cy="786808"/>
          </a:xfrm>
          <a:prstGeom prst="rect">
            <a:avLst/>
          </a:prstGeom>
        </p:spPr>
        <p:txBody>
          <a:bodyPr>
            <a:normAutofit/>
          </a:bodyPr>
          <a:lstStyle>
            <a:lvl1pPr algn="ctr" defTabSz="549148" rtl="0" eaLnBrk="1" latinLnBrk="0" hangingPunct="1">
              <a:spcBef>
                <a:spcPct val="0"/>
              </a:spcBef>
              <a:buNone/>
              <a:defRPr sz="6016" kern="1200" cap="none">
                <a:ln w="3175" cmpd="sng">
                  <a:noFill/>
                </a:ln>
                <a:solidFill>
                  <a:srgbClr val="000000"/>
                </a:solidFill>
                <a:effectLst/>
                <a:latin typeface="Helvetica"/>
                <a:ea typeface="Helvetica"/>
                <a:cs typeface="Helvetica"/>
                <a:sym typeface="Helvetica"/>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solidFill>
                  <a:schemeClr val="tx2">
                    <a:lumMod val="50000"/>
                  </a:schemeClr>
                </a:solidFill>
                <a:latin typeface="Times" panose="02020603050405020304" pitchFamily="18" charset="0"/>
                <a:cs typeface="Times" panose="02020603050405020304" pitchFamily="18" charset="0"/>
              </a:rPr>
              <a:t>Rough Clustering - Implementation</a:t>
            </a:r>
          </a:p>
        </p:txBody>
      </p:sp>
    </p:spTree>
    <p:extLst>
      <p:ext uri="{BB962C8B-B14F-4D97-AF65-F5344CB8AC3E}">
        <p14:creationId xmlns:p14="http://schemas.microsoft.com/office/powerpoint/2010/main" val="1272874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259924" y="5817281"/>
            <a:ext cx="413483" cy="365125"/>
          </a:xfrm>
        </p:spPr>
        <p:txBody>
          <a:bodyPr/>
          <a:lstStyle/>
          <a:p>
            <a:fld id="{3E293B60-8D49-407B-B8DC-F7DDA3AB1C94}" type="slidenum">
              <a:rPr lang="en-US" smtClean="0"/>
              <a:t>27</a:t>
            </a:fld>
            <a:endParaRPr lang="en-US"/>
          </a:p>
        </p:txBody>
      </p:sp>
      <p:sp>
        <p:nvSpPr>
          <p:cNvPr id="3" name="Rectangle 2"/>
          <p:cNvSpPr/>
          <p:nvPr/>
        </p:nvSpPr>
        <p:spPr>
          <a:xfrm>
            <a:off x="967913" y="1205519"/>
            <a:ext cx="7895063" cy="2554545"/>
          </a:xfrm>
          <a:prstGeom prst="rect">
            <a:avLst/>
          </a:prstGeom>
        </p:spPr>
        <p:txBody>
          <a:bodyPr wrap="square">
            <a:spAutoFit/>
          </a:bodyPr>
          <a:lstStyle/>
          <a:p>
            <a:pPr marL="285750" indent="-285750">
              <a:buClr>
                <a:schemeClr val="accent1">
                  <a:lumMod val="75000"/>
                </a:schemeClr>
              </a:buClr>
              <a:buFont typeface="Arial" panose="020B0604020202020204" pitchFamily="34" charset="0"/>
              <a:buChar char="•"/>
            </a:pPr>
            <a:r>
              <a:rPr lang="en-US" sz="1600" dirty="0">
                <a:solidFill>
                  <a:schemeClr val="tx1">
                    <a:lumMod val="95000"/>
                    <a:lumOff val="5000"/>
                  </a:schemeClr>
                </a:solidFill>
                <a:latin typeface="Times" panose="02020603050405020304" pitchFamily="18" charset="0"/>
                <a:cs typeface="Times" panose="02020603050405020304" pitchFamily="18" charset="0"/>
              </a:rPr>
              <a:t>If all patients have a common diagnosis, then this diagnosis will not play any role in determining the state for which patients end up in.</a:t>
            </a:r>
          </a:p>
          <a:p>
            <a:pPr marL="285750" indent="-285750">
              <a:buClr>
                <a:schemeClr val="accent1">
                  <a:lumMod val="75000"/>
                </a:schemeClr>
              </a:buClr>
              <a:buFont typeface="Arial" panose="020B0604020202020204" pitchFamily="34" charset="0"/>
              <a:buChar char="•"/>
            </a:pPr>
            <a:endParaRPr lang="en-US" sz="1600" dirty="0">
              <a:latin typeface="Times" panose="02020603050405020304" pitchFamily="18" charset="0"/>
              <a:cs typeface="Times" panose="02020603050405020304" pitchFamily="18" charset="0"/>
            </a:endParaRPr>
          </a:p>
          <a:p>
            <a:pPr marL="285750" indent="-285750">
              <a:buClr>
                <a:schemeClr val="accent1">
                  <a:lumMod val="75000"/>
                </a:schemeClr>
              </a:buClr>
              <a:buFont typeface="Arial" panose="020B0604020202020204" pitchFamily="34" charset="0"/>
              <a:buChar char="•"/>
            </a:pPr>
            <a:r>
              <a:rPr lang="en-US" sz="1600" dirty="0">
                <a:solidFill>
                  <a:schemeClr val="tx1">
                    <a:lumMod val="95000"/>
                    <a:lumOff val="5000"/>
                  </a:schemeClr>
                </a:solidFill>
                <a:latin typeface="Times" panose="02020603050405020304" pitchFamily="18" charset="0"/>
                <a:cs typeface="Times" panose="02020603050405020304" pitchFamily="18" charset="0"/>
              </a:rPr>
              <a:t>We only considered diagnostic codes that lie within a specific range. </a:t>
            </a:r>
            <a:r>
              <a:rPr lang="en-US" sz="1600" i="1" dirty="0">
                <a:solidFill>
                  <a:schemeClr val="tx1">
                    <a:lumMod val="95000"/>
                    <a:lumOff val="5000"/>
                  </a:schemeClr>
                </a:solidFill>
                <a:latin typeface="Times" panose="02020603050405020304" pitchFamily="18" charset="0"/>
                <a:cs typeface="Times" panose="02020603050405020304" pitchFamily="18" charset="0"/>
              </a:rPr>
              <a:t>For example, </a:t>
            </a:r>
            <a:r>
              <a:rPr lang="en-US" sz="1600" dirty="0">
                <a:solidFill>
                  <a:schemeClr val="tx1">
                    <a:lumMod val="95000"/>
                    <a:lumOff val="5000"/>
                  </a:schemeClr>
                </a:solidFill>
                <a:latin typeface="Times" panose="02020603050405020304" pitchFamily="18" charset="0"/>
                <a:cs typeface="Times" panose="02020603050405020304" pitchFamily="18" charset="0"/>
              </a:rPr>
              <a:t>when we choose the allowed range to be between 20% and 80%, this means that we only consider diagnoses for which the number of patients that exhibit that diagnosis is between 20% and 80%. </a:t>
            </a:r>
            <a:r>
              <a:rPr lang="en-US" sz="1600" dirty="0">
                <a:solidFill>
                  <a:srgbClr val="FF0000"/>
                </a:solidFill>
                <a:latin typeface="Times" panose="02020603050405020304" pitchFamily="18" charset="0"/>
                <a:cs typeface="Times" panose="02020603050405020304" pitchFamily="18" charset="0"/>
              </a:rPr>
              <a:t>It means only these diagnoses are considered in clusters construction</a:t>
            </a:r>
            <a:r>
              <a:rPr lang="en-US" sz="1600" dirty="0">
                <a:solidFill>
                  <a:schemeClr val="tx1">
                    <a:lumMod val="95000"/>
                    <a:lumOff val="5000"/>
                  </a:schemeClr>
                </a:solidFill>
                <a:latin typeface="Times" panose="02020603050405020304" pitchFamily="18" charset="0"/>
                <a:cs typeface="Times" panose="02020603050405020304" pitchFamily="18" charset="0"/>
              </a:rPr>
              <a:t>.</a:t>
            </a:r>
          </a:p>
          <a:p>
            <a:pPr marL="285750" indent="-285750">
              <a:buClr>
                <a:schemeClr val="accent1">
                  <a:lumMod val="75000"/>
                </a:schemeClr>
              </a:buClr>
              <a:buFont typeface="Arial" panose="020B0604020202020204" pitchFamily="34" charset="0"/>
              <a:buChar char="•"/>
            </a:pPr>
            <a:endParaRPr lang="en-US" sz="1600" dirty="0">
              <a:solidFill>
                <a:schemeClr val="tx1">
                  <a:lumMod val="95000"/>
                  <a:lumOff val="5000"/>
                </a:schemeClr>
              </a:solidFill>
              <a:latin typeface="Times" panose="02020603050405020304" pitchFamily="18" charset="0"/>
              <a:cs typeface="Times" panose="02020603050405020304" pitchFamily="18" charset="0"/>
            </a:endParaRPr>
          </a:p>
          <a:p>
            <a:pPr marL="285750" indent="-285750">
              <a:buClr>
                <a:schemeClr val="accent1">
                  <a:lumMod val="75000"/>
                </a:schemeClr>
              </a:buClr>
              <a:buFont typeface="Arial" panose="020B0604020202020204" pitchFamily="34" charset="0"/>
              <a:buChar char="•"/>
            </a:pPr>
            <a:r>
              <a:rPr lang="en-US" sz="1600" dirty="0">
                <a:solidFill>
                  <a:schemeClr val="tx1">
                    <a:lumMod val="95000"/>
                    <a:lumOff val="5000"/>
                  </a:schemeClr>
                </a:solidFill>
                <a:latin typeface="Times" panose="02020603050405020304" pitchFamily="18" charset="0"/>
                <a:cs typeface="Times" panose="02020603050405020304" pitchFamily="18" charset="0"/>
              </a:rPr>
              <a:t>This procedure is also applied to the excluded set, meaning that we only consider diagnoses that were missing from 20% to 80% of the total number of patients.</a:t>
            </a:r>
          </a:p>
        </p:txBody>
      </p:sp>
      <p:grpSp>
        <p:nvGrpSpPr>
          <p:cNvPr id="4" name="Group 891"/>
          <p:cNvGrpSpPr/>
          <p:nvPr/>
        </p:nvGrpSpPr>
        <p:grpSpPr>
          <a:xfrm>
            <a:off x="2060490" y="4547622"/>
            <a:ext cx="6924181" cy="1769968"/>
            <a:chOff x="0" y="0"/>
            <a:chExt cx="9847723" cy="2517287"/>
          </a:xfrm>
        </p:grpSpPr>
        <p:pic>
          <p:nvPicPr>
            <p:cNvPr id="5" name="Screen Shot 2016-04-11 at 2.38.03 AM.png"/>
            <p:cNvPicPr>
              <a:picLocks noChangeAspect="1"/>
            </p:cNvPicPr>
            <p:nvPr/>
          </p:nvPicPr>
          <p:blipFill>
            <a:blip r:embed="rId2"/>
            <a:stretch>
              <a:fillRect/>
            </a:stretch>
          </p:blipFill>
          <p:spPr>
            <a:xfrm>
              <a:off x="19050" y="19050"/>
              <a:ext cx="9809624" cy="2479188"/>
            </a:xfrm>
            <a:prstGeom prst="rect">
              <a:avLst/>
            </a:prstGeom>
            <a:ln>
              <a:noFill/>
            </a:ln>
            <a:effectLst/>
          </p:spPr>
        </p:pic>
        <p:pic>
          <p:nvPicPr>
            <p:cNvPr id="6" name="Picture 5"/>
            <p:cNvPicPr>
              <a:picLocks/>
            </p:cNvPicPr>
            <p:nvPr/>
          </p:nvPicPr>
          <p:blipFill>
            <a:blip r:embed="rId3"/>
            <a:stretch>
              <a:fillRect/>
            </a:stretch>
          </p:blipFill>
          <p:spPr>
            <a:xfrm>
              <a:off x="0" y="0"/>
              <a:ext cx="9847724" cy="2517288"/>
            </a:xfrm>
            <a:prstGeom prst="rect">
              <a:avLst/>
            </a:prstGeom>
            <a:effectLst/>
          </p:spPr>
        </p:pic>
      </p:grpSp>
      <p:sp>
        <p:nvSpPr>
          <p:cNvPr id="7" name="Right Arrow 6"/>
          <p:cNvSpPr/>
          <p:nvPr/>
        </p:nvSpPr>
        <p:spPr>
          <a:xfrm>
            <a:off x="3410304" y="4268127"/>
            <a:ext cx="4611564" cy="236189"/>
          </a:xfrm>
          <a:prstGeom prst="right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en-US" sz="2109" kern="0">
              <a:solidFill>
                <a:srgbClr val="FFFFFF"/>
              </a:solidFill>
              <a:effectLst>
                <a:outerShdw blurRad="25400" dist="12700" dir="5400000" rotWithShape="0">
                  <a:srgbClr val="000000">
                    <a:alpha val="50000"/>
                  </a:srgbClr>
                </a:outerShdw>
              </a:effectLst>
              <a:latin typeface="Gill Sans"/>
              <a:sym typeface="Gill Sans"/>
            </a:endParaRPr>
          </a:p>
        </p:txBody>
      </p:sp>
      <p:sp>
        <p:nvSpPr>
          <p:cNvPr id="8" name="TextBox 7"/>
          <p:cNvSpPr txBox="1"/>
          <p:nvPr/>
        </p:nvSpPr>
        <p:spPr>
          <a:xfrm>
            <a:off x="4417686" y="4061773"/>
            <a:ext cx="2596800" cy="266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1266" kern="0" dirty="0">
                <a:solidFill>
                  <a:schemeClr val="tx1">
                    <a:lumMod val="95000"/>
                    <a:lumOff val="5000"/>
                  </a:schemeClr>
                </a:solidFill>
                <a:latin typeface="Times" panose="02020603050405020304" pitchFamily="18" charset="0"/>
                <a:cs typeface="Times" panose="02020603050405020304" pitchFamily="18" charset="0"/>
                <a:sym typeface="Gill Sans"/>
              </a:rPr>
              <a:t>Number of clusters increases</a:t>
            </a:r>
          </a:p>
        </p:txBody>
      </p:sp>
      <p:sp>
        <p:nvSpPr>
          <p:cNvPr id="10" name="TextBox 9"/>
          <p:cNvSpPr txBox="1"/>
          <p:nvPr/>
        </p:nvSpPr>
        <p:spPr>
          <a:xfrm rot="16200000">
            <a:off x="609910" y="5234987"/>
            <a:ext cx="2431347" cy="395236"/>
          </a:xfrm>
          <a:prstGeom prst="rect">
            <a:avLst/>
          </a:prstGeom>
          <a:noFill/>
        </p:spPr>
        <p:txBody>
          <a:bodyPr wrap="square" rtlCol="0">
            <a:spAutoFit/>
          </a:bodyPr>
          <a:lstStyle/>
          <a:p>
            <a:pPr algn="ctr" defTabSz="410751" hangingPunct="0"/>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NUMBER</a:t>
            </a:r>
            <a:r>
              <a:rPr lang="en-US" sz="844" kern="0" dirty="0">
                <a:solidFill>
                  <a:schemeClr val="tx1">
                    <a:lumMod val="95000"/>
                    <a:lumOff val="5000"/>
                  </a:schemeClr>
                </a:solidFill>
                <a:latin typeface="Times" panose="02020603050405020304" pitchFamily="18" charset="0"/>
                <a:cs typeface="Times" panose="02020603050405020304" pitchFamily="18" charset="0"/>
                <a:sym typeface="Gill Sans"/>
              </a:rPr>
              <a:t> </a:t>
            </a:r>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OF CLUSTERS</a:t>
            </a:r>
          </a:p>
          <a:p>
            <a:pPr algn="ctr" defTabSz="410751" hangingPunct="0"/>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 INCREASES</a:t>
            </a:r>
          </a:p>
        </p:txBody>
      </p:sp>
      <p:sp>
        <p:nvSpPr>
          <p:cNvPr id="11" name="TextBox 10"/>
          <p:cNvSpPr txBox="1"/>
          <p:nvPr/>
        </p:nvSpPr>
        <p:spPr>
          <a:xfrm rot="16200000">
            <a:off x="247790" y="5209813"/>
            <a:ext cx="1928180" cy="243785"/>
          </a:xfrm>
          <a:prstGeom prst="rect">
            <a:avLst/>
          </a:prstGeom>
          <a:noFill/>
        </p:spPr>
        <p:txBody>
          <a:bodyPr wrap="square" rtlCol="0">
            <a:spAutoFit/>
          </a:bodyPr>
          <a:lstStyle/>
          <a:p>
            <a:pPr algn="ctr" defTabSz="410751" hangingPunct="0"/>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ENTROPY</a:t>
            </a:r>
            <a:r>
              <a:rPr lang="en-US" sz="844" kern="0" dirty="0">
                <a:solidFill>
                  <a:schemeClr val="tx1">
                    <a:lumMod val="95000"/>
                    <a:lumOff val="5000"/>
                  </a:schemeClr>
                </a:solidFill>
                <a:latin typeface="Times" panose="02020603050405020304" pitchFamily="18" charset="0"/>
                <a:cs typeface="Times" panose="02020603050405020304" pitchFamily="18" charset="0"/>
                <a:sym typeface="Gill Sans"/>
              </a:rPr>
              <a:t> </a:t>
            </a:r>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INCREASES</a:t>
            </a:r>
          </a:p>
        </p:txBody>
      </p:sp>
      <p:sp>
        <p:nvSpPr>
          <p:cNvPr id="12" name="Down Arrow 11"/>
          <p:cNvSpPr/>
          <p:nvPr/>
        </p:nvSpPr>
        <p:spPr>
          <a:xfrm>
            <a:off x="1373127" y="4462342"/>
            <a:ext cx="197748" cy="1725052"/>
          </a:xfrm>
          <a:prstGeom prst="down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en-US" sz="2109" kern="0">
              <a:solidFill>
                <a:srgbClr val="FFFFFF"/>
              </a:solidFill>
              <a:effectLst>
                <a:outerShdw blurRad="25400" dist="12700" dir="5400000" rotWithShape="0">
                  <a:srgbClr val="000000">
                    <a:alpha val="50000"/>
                  </a:srgbClr>
                </a:outerShdw>
              </a:effectLst>
              <a:latin typeface="Gill Sans"/>
              <a:sym typeface="Gill Sans"/>
            </a:endParaRPr>
          </a:p>
        </p:txBody>
      </p:sp>
      <p:sp>
        <p:nvSpPr>
          <p:cNvPr id="13" name="Shape 883"/>
          <p:cNvSpPr txBox="1">
            <a:spLocks/>
          </p:cNvSpPr>
          <p:nvPr/>
        </p:nvSpPr>
        <p:spPr>
          <a:xfrm>
            <a:off x="866521" y="541184"/>
            <a:ext cx="7704667" cy="786808"/>
          </a:xfrm>
          <a:prstGeom prst="rect">
            <a:avLst/>
          </a:prstGeom>
        </p:spPr>
        <p:txBody>
          <a:bodyPr>
            <a:normAutofit/>
          </a:bodyPr>
          <a:lstStyle>
            <a:lvl1pPr algn="ctr" defTabSz="549148" rtl="0" eaLnBrk="1" latinLnBrk="0" hangingPunct="1">
              <a:spcBef>
                <a:spcPct val="0"/>
              </a:spcBef>
              <a:buNone/>
              <a:defRPr sz="6016" kern="1200" cap="none">
                <a:ln w="3175" cmpd="sng">
                  <a:noFill/>
                </a:ln>
                <a:solidFill>
                  <a:srgbClr val="000000"/>
                </a:solidFill>
                <a:effectLst/>
                <a:latin typeface="Helvetica"/>
                <a:ea typeface="Helvetica"/>
                <a:cs typeface="Helvetica"/>
                <a:sym typeface="Helvetica"/>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solidFill>
                  <a:schemeClr val="tx2">
                    <a:lumMod val="50000"/>
                  </a:schemeClr>
                </a:solidFill>
                <a:latin typeface="Times" panose="02020603050405020304" pitchFamily="18" charset="0"/>
                <a:cs typeface="Times" panose="02020603050405020304" pitchFamily="18" charset="0"/>
              </a:rPr>
              <a:t>Rough Clustering - Filtering</a:t>
            </a:r>
          </a:p>
        </p:txBody>
      </p:sp>
      <p:sp>
        <p:nvSpPr>
          <p:cNvPr id="9" name="TextBox 8"/>
          <p:cNvSpPr txBox="1"/>
          <p:nvPr/>
        </p:nvSpPr>
        <p:spPr>
          <a:xfrm>
            <a:off x="2162847" y="4050282"/>
            <a:ext cx="1247457" cy="523220"/>
          </a:xfrm>
          <a:prstGeom prst="rect">
            <a:avLst/>
          </a:prstGeom>
          <a:noFill/>
        </p:spPr>
        <p:txBody>
          <a:bodyPr wrap="none" rtlCol="0">
            <a:spAutoFit/>
          </a:bodyPr>
          <a:lstStyle/>
          <a:p>
            <a:r>
              <a:rPr lang="en-US" sz="1400" dirty="0">
                <a:solidFill>
                  <a:srgbClr val="C00000"/>
                </a:solidFill>
              </a:rPr>
              <a:t>Procedure 158</a:t>
            </a:r>
          </a:p>
          <a:p>
            <a:r>
              <a:rPr lang="en-US" sz="1400" dirty="0">
                <a:solidFill>
                  <a:srgbClr val="C00000"/>
                </a:solidFill>
              </a:rPr>
              <a:t>Spinal Fusion</a:t>
            </a:r>
          </a:p>
        </p:txBody>
      </p:sp>
    </p:spTree>
    <p:extLst>
      <p:ext uri="{BB962C8B-B14F-4D97-AF65-F5344CB8AC3E}">
        <p14:creationId xmlns:p14="http://schemas.microsoft.com/office/powerpoint/2010/main" val="1796232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457983" y="6343232"/>
            <a:ext cx="413483" cy="365125"/>
          </a:xfrm>
        </p:spPr>
        <p:txBody>
          <a:bodyPr/>
          <a:lstStyle/>
          <a:p>
            <a:fld id="{3E293B60-8D49-407B-B8DC-F7DDA3AB1C94}" type="slidenum">
              <a:rPr lang="en-US" smtClean="0"/>
              <a:t>28</a:t>
            </a:fld>
            <a:endParaRPr lang="en-US" dirty="0"/>
          </a:p>
        </p:txBody>
      </p:sp>
      <p:grpSp>
        <p:nvGrpSpPr>
          <p:cNvPr id="3" name="Group 891"/>
          <p:cNvGrpSpPr/>
          <p:nvPr/>
        </p:nvGrpSpPr>
        <p:grpSpPr>
          <a:xfrm>
            <a:off x="1606756" y="4129695"/>
            <a:ext cx="6924181" cy="1769968"/>
            <a:chOff x="0" y="0"/>
            <a:chExt cx="9847723" cy="2517287"/>
          </a:xfrm>
        </p:grpSpPr>
        <p:pic>
          <p:nvPicPr>
            <p:cNvPr id="4" name="Screen Shot 2016-04-11 at 2.38.03 AM.png"/>
            <p:cNvPicPr>
              <a:picLocks noChangeAspect="1"/>
            </p:cNvPicPr>
            <p:nvPr/>
          </p:nvPicPr>
          <p:blipFill>
            <a:blip r:embed="rId3"/>
            <a:stretch>
              <a:fillRect/>
            </a:stretch>
          </p:blipFill>
          <p:spPr>
            <a:xfrm>
              <a:off x="19050" y="19050"/>
              <a:ext cx="9809624" cy="2479188"/>
            </a:xfrm>
            <a:prstGeom prst="rect">
              <a:avLst/>
            </a:prstGeom>
            <a:ln>
              <a:noFill/>
            </a:ln>
            <a:effectLst/>
          </p:spPr>
        </p:pic>
        <p:pic>
          <p:nvPicPr>
            <p:cNvPr id="5" name="Picture 4"/>
            <p:cNvPicPr>
              <a:picLocks/>
            </p:cNvPicPr>
            <p:nvPr/>
          </p:nvPicPr>
          <p:blipFill>
            <a:blip r:embed="rId4"/>
            <a:stretch>
              <a:fillRect/>
            </a:stretch>
          </p:blipFill>
          <p:spPr>
            <a:xfrm>
              <a:off x="0" y="0"/>
              <a:ext cx="9847724" cy="2517288"/>
            </a:xfrm>
            <a:prstGeom prst="rect">
              <a:avLst/>
            </a:prstGeom>
            <a:effectLst/>
          </p:spPr>
        </p:pic>
      </p:grpSp>
      <p:sp>
        <p:nvSpPr>
          <p:cNvPr id="6" name="Right Arrow 5"/>
          <p:cNvSpPr/>
          <p:nvPr/>
        </p:nvSpPr>
        <p:spPr>
          <a:xfrm>
            <a:off x="2956570" y="3850200"/>
            <a:ext cx="4611564" cy="236189"/>
          </a:xfrm>
          <a:prstGeom prst="right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en-US" sz="2109" kern="0">
              <a:solidFill>
                <a:srgbClr val="FFFFFF"/>
              </a:solidFill>
              <a:effectLst>
                <a:outerShdw blurRad="25400" dist="12700" dir="5400000" rotWithShape="0">
                  <a:srgbClr val="000000">
                    <a:alpha val="50000"/>
                  </a:srgbClr>
                </a:outerShdw>
              </a:effectLst>
              <a:latin typeface="Gill Sans"/>
              <a:sym typeface="Gill Sans"/>
            </a:endParaRPr>
          </a:p>
        </p:txBody>
      </p:sp>
      <p:sp>
        <p:nvSpPr>
          <p:cNvPr id="7" name="TextBox 6"/>
          <p:cNvSpPr txBox="1"/>
          <p:nvPr/>
        </p:nvSpPr>
        <p:spPr>
          <a:xfrm>
            <a:off x="3963952" y="3643846"/>
            <a:ext cx="2596800" cy="266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1266" kern="0" dirty="0">
                <a:solidFill>
                  <a:schemeClr val="tx1">
                    <a:lumMod val="95000"/>
                    <a:lumOff val="5000"/>
                  </a:schemeClr>
                </a:solidFill>
                <a:latin typeface="Times" panose="02020603050405020304" pitchFamily="18" charset="0"/>
                <a:cs typeface="Times" panose="02020603050405020304" pitchFamily="18" charset="0"/>
                <a:sym typeface="Gill Sans"/>
              </a:rPr>
              <a:t>Number of clusters increases</a:t>
            </a:r>
          </a:p>
        </p:txBody>
      </p:sp>
      <p:sp>
        <p:nvSpPr>
          <p:cNvPr id="8" name="Content Placeholder 2"/>
          <p:cNvSpPr txBox="1">
            <a:spLocks/>
          </p:cNvSpPr>
          <p:nvPr/>
        </p:nvSpPr>
        <p:spPr>
          <a:xfrm>
            <a:off x="1117140" y="3418726"/>
            <a:ext cx="7648598" cy="292542"/>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normAutofit fontScale="47500" lnSpcReduction="20000"/>
          </a:bodyPr>
          <a:lstStyle>
            <a:lvl1pPr marL="419100" marR="0" indent="-419100" algn="l" defTabSz="584200" rtl="0" latinLnBrk="0">
              <a:lnSpc>
                <a:spcPct val="100000"/>
              </a:lnSpc>
              <a:spcBef>
                <a:spcPts val="4200"/>
              </a:spcBef>
              <a:spcAft>
                <a:spcPts val="0"/>
              </a:spcAft>
              <a:buClrTx/>
              <a:buSzPct val="30000"/>
              <a:buFontTx/>
              <a:buBlip>
                <a:blip r:embed="rId5"/>
              </a:buBlip>
              <a:tabLst/>
              <a:defRPr sz="3400" b="0" i="0" u="none" strike="noStrike" cap="none" spc="0" baseline="0">
                <a:ln>
                  <a:noFill/>
                </a:ln>
                <a:solidFill>
                  <a:srgbClr val="606060"/>
                </a:solidFill>
                <a:uFillTx/>
                <a:latin typeface="+mn-lt"/>
                <a:ea typeface="+mn-ea"/>
                <a:cs typeface="+mn-cs"/>
                <a:sym typeface="Gill Sans"/>
              </a:defRPr>
            </a:lvl1pPr>
            <a:lvl2pPr marL="838200" marR="0" indent="-419100" algn="l" defTabSz="584200" rtl="0" latinLnBrk="0">
              <a:lnSpc>
                <a:spcPct val="100000"/>
              </a:lnSpc>
              <a:spcBef>
                <a:spcPts val="4200"/>
              </a:spcBef>
              <a:spcAft>
                <a:spcPts val="0"/>
              </a:spcAft>
              <a:buClrTx/>
              <a:buSzPct val="30000"/>
              <a:buFontTx/>
              <a:buBlip>
                <a:blip r:embed="rId5"/>
              </a:buBlip>
              <a:tabLst/>
              <a:defRPr sz="3400" b="0" i="0" u="none" strike="noStrike" cap="none" spc="0" baseline="0">
                <a:ln>
                  <a:noFill/>
                </a:ln>
                <a:solidFill>
                  <a:srgbClr val="606060"/>
                </a:solidFill>
                <a:uFillTx/>
                <a:latin typeface="+mn-lt"/>
                <a:ea typeface="+mn-ea"/>
                <a:cs typeface="+mn-cs"/>
                <a:sym typeface="Gill Sans"/>
              </a:defRPr>
            </a:lvl2pPr>
            <a:lvl3pPr marL="1257300" marR="0" indent="-419100" algn="l" defTabSz="584200" rtl="0" latinLnBrk="0">
              <a:lnSpc>
                <a:spcPct val="100000"/>
              </a:lnSpc>
              <a:spcBef>
                <a:spcPts val="4200"/>
              </a:spcBef>
              <a:spcAft>
                <a:spcPts val="0"/>
              </a:spcAft>
              <a:buClrTx/>
              <a:buSzPct val="30000"/>
              <a:buFontTx/>
              <a:buBlip>
                <a:blip r:embed="rId5"/>
              </a:buBlip>
              <a:tabLst/>
              <a:defRPr sz="3400" b="0" i="0" u="none" strike="noStrike" cap="none" spc="0" baseline="0">
                <a:ln>
                  <a:noFill/>
                </a:ln>
                <a:solidFill>
                  <a:srgbClr val="606060"/>
                </a:solidFill>
                <a:uFillTx/>
                <a:latin typeface="+mn-lt"/>
                <a:ea typeface="+mn-ea"/>
                <a:cs typeface="+mn-cs"/>
                <a:sym typeface="Gill Sans"/>
              </a:defRPr>
            </a:lvl3pPr>
            <a:lvl4pPr marL="1676400" marR="0" indent="-419100" algn="l" defTabSz="584200" rtl="0" latinLnBrk="0">
              <a:lnSpc>
                <a:spcPct val="100000"/>
              </a:lnSpc>
              <a:spcBef>
                <a:spcPts val="4200"/>
              </a:spcBef>
              <a:spcAft>
                <a:spcPts val="0"/>
              </a:spcAft>
              <a:buClrTx/>
              <a:buSzPct val="30000"/>
              <a:buFontTx/>
              <a:buBlip>
                <a:blip r:embed="rId5"/>
              </a:buBlip>
              <a:tabLst/>
              <a:defRPr sz="3400" b="0" i="0" u="none" strike="noStrike" cap="none" spc="0" baseline="0">
                <a:ln>
                  <a:noFill/>
                </a:ln>
                <a:solidFill>
                  <a:srgbClr val="606060"/>
                </a:solidFill>
                <a:uFillTx/>
                <a:latin typeface="+mn-lt"/>
                <a:ea typeface="+mn-ea"/>
                <a:cs typeface="+mn-cs"/>
                <a:sym typeface="Gill Sans"/>
              </a:defRPr>
            </a:lvl4pPr>
            <a:lvl5pPr marL="2095500" marR="0" indent="-419100" algn="l" defTabSz="584200" rtl="0" latinLnBrk="0">
              <a:lnSpc>
                <a:spcPct val="100000"/>
              </a:lnSpc>
              <a:spcBef>
                <a:spcPts val="4200"/>
              </a:spcBef>
              <a:spcAft>
                <a:spcPts val="0"/>
              </a:spcAft>
              <a:buClrTx/>
              <a:buSzPct val="30000"/>
              <a:buFontTx/>
              <a:buBlip>
                <a:blip r:embed="rId5"/>
              </a:buBlip>
              <a:tabLst/>
              <a:defRPr sz="3400" b="0" i="0" u="none" strike="noStrike" cap="none" spc="0" baseline="0">
                <a:ln>
                  <a:noFill/>
                </a:ln>
                <a:solidFill>
                  <a:srgbClr val="606060"/>
                </a:solidFill>
                <a:uFillTx/>
                <a:latin typeface="+mn-lt"/>
                <a:ea typeface="+mn-ea"/>
                <a:cs typeface="+mn-cs"/>
                <a:sym typeface="Gill Sans"/>
              </a:defRPr>
            </a:lvl5pPr>
            <a:lvl6pPr marL="2514600" marR="0" indent="-419100" algn="l" defTabSz="584200" rtl="0" latinLnBrk="0">
              <a:lnSpc>
                <a:spcPct val="100000"/>
              </a:lnSpc>
              <a:spcBef>
                <a:spcPts val="4200"/>
              </a:spcBef>
              <a:spcAft>
                <a:spcPts val="0"/>
              </a:spcAft>
              <a:buClrTx/>
              <a:buSzPct val="30000"/>
              <a:buFontTx/>
              <a:buBlip>
                <a:blip r:embed="rId5"/>
              </a:buBlip>
              <a:tabLst/>
              <a:defRPr sz="3400" b="0" i="0" u="none" strike="noStrike" cap="none" spc="0" baseline="0">
                <a:ln>
                  <a:noFill/>
                </a:ln>
                <a:solidFill>
                  <a:srgbClr val="606060"/>
                </a:solidFill>
                <a:uFillTx/>
                <a:latin typeface="+mn-lt"/>
                <a:ea typeface="+mn-ea"/>
                <a:cs typeface="+mn-cs"/>
                <a:sym typeface="Gill Sans"/>
              </a:defRPr>
            </a:lvl6pPr>
            <a:lvl7pPr marL="2933700" marR="0" indent="-419100" algn="l" defTabSz="584200" rtl="0" latinLnBrk="0">
              <a:lnSpc>
                <a:spcPct val="100000"/>
              </a:lnSpc>
              <a:spcBef>
                <a:spcPts val="4200"/>
              </a:spcBef>
              <a:spcAft>
                <a:spcPts val="0"/>
              </a:spcAft>
              <a:buClrTx/>
              <a:buSzPct val="30000"/>
              <a:buFontTx/>
              <a:buBlip>
                <a:blip r:embed="rId5"/>
              </a:buBlip>
              <a:tabLst/>
              <a:defRPr sz="3400" b="0" i="0" u="none" strike="noStrike" cap="none" spc="0" baseline="0">
                <a:ln>
                  <a:noFill/>
                </a:ln>
                <a:solidFill>
                  <a:srgbClr val="606060"/>
                </a:solidFill>
                <a:uFillTx/>
                <a:latin typeface="+mn-lt"/>
                <a:ea typeface="+mn-ea"/>
                <a:cs typeface="+mn-cs"/>
                <a:sym typeface="Gill Sans"/>
              </a:defRPr>
            </a:lvl7pPr>
            <a:lvl8pPr marL="3352800" marR="0" indent="-419100" algn="l" defTabSz="584200" rtl="0" latinLnBrk="0">
              <a:lnSpc>
                <a:spcPct val="100000"/>
              </a:lnSpc>
              <a:spcBef>
                <a:spcPts val="4200"/>
              </a:spcBef>
              <a:spcAft>
                <a:spcPts val="0"/>
              </a:spcAft>
              <a:buClrTx/>
              <a:buSzPct val="30000"/>
              <a:buFontTx/>
              <a:buBlip>
                <a:blip r:embed="rId5"/>
              </a:buBlip>
              <a:tabLst/>
              <a:defRPr sz="3400" b="0" i="0" u="none" strike="noStrike" cap="none" spc="0" baseline="0">
                <a:ln>
                  <a:noFill/>
                </a:ln>
                <a:solidFill>
                  <a:srgbClr val="606060"/>
                </a:solidFill>
                <a:uFillTx/>
                <a:latin typeface="+mn-lt"/>
                <a:ea typeface="+mn-ea"/>
                <a:cs typeface="+mn-cs"/>
                <a:sym typeface="Gill Sans"/>
              </a:defRPr>
            </a:lvl8pPr>
            <a:lvl9pPr marL="3771900" marR="0" indent="-419100" algn="l" defTabSz="584200" rtl="0" latinLnBrk="0">
              <a:lnSpc>
                <a:spcPct val="100000"/>
              </a:lnSpc>
              <a:spcBef>
                <a:spcPts val="4200"/>
              </a:spcBef>
              <a:spcAft>
                <a:spcPts val="0"/>
              </a:spcAft>
              <a:buClrTx/>
              <a:buSzPct val="30000"/>
              <a:buFontTx/>
              <a:buBlip>
                <a:blip r:embed="rId5"/>
              </a:buBlip>
              <a:tabLst/>
              <a:defRPr sz="3400" b="0" i="0" u="none" strike="noStrike" cap="none" spc="0" baseline="0">
                <a:ln>
                  <a:noFill/>
                </a:ln>
                <a:solidFill>
                  <a:srgbClr val="606060"/>
                </a:solidFill>
                <a:uFillTx/>
                <a:latin typeface="+mn-lt"/>
                <a:ea typeface="+mn-ea"/>
                <a:cs typeface="+mn-cs"/>
                <a:sym typeface="Gill Sans"/>
              </a:defRPr>
            </a:lvl9pPr>
          </a:lstStyle>
          <a:p>
            <a:pPr marL="0" indent="0" defTabSz="410751" hangingPunct="0">
              <a:spcBef>
                <a:spcPts val="2953"/>
              </a:spcBef>
              <a:buNone/>
            </a:pPr>
            <a:r>
              <a:rPr lang="en-US" sz="2391" kern="0" dirty="0">
                <a:solidFill>
                  <a:schemeClr val="tx1">
                    <a:lumMod val="95000"/>
                    <a:lumOff val="5000"/>
                  </a:schemeClr>
                </a:solidFill>
                <a:latin typeface="Arial" panose="020B0604020202020204" pitchFamily="34" charset="0"/>
                <a:cs typeface="Arial" panose="020B0604020202020204" pitchFamily="34" charset="0"/>
              </a:rPr>
              <a:t>Table 1. Number of clusters and entropy for different element sets and different ranges for </a:t>
            </a:r>
            <a:r>
              <a:rPr lang="en-US" sz="2391" kern="0" dirty="0">
                <a:solidFill>
                  <a:srgbClr val="C00000"/>
                </a:solidFill>
                <a:latin typeface="Arial" panose="020B0604020202020204" pitchFamily="34" charset="0"/>
                <a:cs typeface="Arial" panose="020B0604020202020204" pitchFamily="34" charset="0"/>
              </a:rPr>
              <a:t>procedure 158 </a:t>
            </a:r>
            <a:r>
              <a:rPr lang="en-US" sz="2391" kern="0" dirty="0">
                <a:solidFill>
                  <a:schemeClr val="tx1">
                    <a:lumMod val="95000"/>
                    <a:lumOff val="5000"/>
                  </a:schemeClr>
                </a:solidFill>
                <a:latin typeface="Arial" panose="020B0604020202020204" pitchFamily="34" charset="0"/>
                <a:cs typeface="Arial" panose="020B0604020202020204" pitchFamily="34" charset="0"/>
              </a:rPr>
              <a:t>(spinal fusion)</a:t>
            </a:r>
          </a:p>
        </p:txBody>
      </p:sp>
      <p:sp>
        <p:nvSpPr>
          <p:cNvPr id="10" name="TextBox 9"/>
          <p:cNvSpPr txBox="1"/>
          <p:nvPr/>
        </p:nvSpPr>
        <p:spPr>
          <a:xfrm rot="16200000">
            <a:off x="-205946" y="4791886"/>
            <a:ext cx="1928180" cy="243785"/>
          </a:xfrm>
          <a:prstGeom prst="rect">
            <a:avLst/>
          </a:prstGeom>
          <a:noFill/>
        </p:spPr>
        <p:txBody>
          <a:bodyPr wrap="square" rtlCol="0">
            <a:spAutoFit/>
          </a:bodyPr>
          <a:lstStyle/>
          <a:p>
            <a:pPr algn="ctr" defTabSz="410751" hangingPunct="0"/>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ENTROPY</a:t>
            </a:r>
            <a:r>
              <a:rPr lang="en-US" sz="844" kern="0" dirty="0">
                <a:solidFill>
                  <a:schemeClr val="tx1">
                    <a:lumMod val="95000"/>
                    <a:lumOff val="5000"/>
                  </a:schemeClr>
                </a:solidFill>
                <a:latin typeface="Times" panose="02020603050405020304" pitchFamily="18" charset="0"/>
                <a:cs typeface="Times" panose="02020603050405020304" pitchFamily="18" charset="0"/>
                <a:sym typeface="Gill Sans"/>
              </a:rPr>
              <a:t> </a:t>
            </a:r>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INCREASES</a:t>
            </a:r>
          </a:p>
        </p:txBody>
      </p:sp>
      <p:sp>
        <p:nvSpPr>
          <p:cNvPr id="11" name="TextBox 10"/>
          <p:cNvSpPr txBox="1"/>
          <p:nvPr/>
        </p:nvSpPr>
        <p:spPr>
          <a:xfrm rot="16200000">
            <a:off x="156175" y="4817060"/>
            <a:ext cx="2431347" cy="395236"/>
          </a:xfrm>
          <a:prstGeom prst="rect">
            <a:avLst/>
          </a:prstGeom>
          <a:noFill/>
        </p:spPr>
        <p:txBody>
          <a:bodyPr wrap="square" rtlCol="0">
            <a:spAutoFit/>
          </a:bodyPr>
          <a:lstStyle/>
          <a:p>
            <a:pPr algn="ctr" defTabSz="410751" hangingPunct="0"/>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NUMBER</a:t>
            </a:r>
            <a:r>
              <a:rPr lang="en-US" sz="844" kern="0" dirty="0">
                <a:solidFill>
                  <a:schemeClr val="tx1">
                    <a:lumMod val="95000"/>
                    <a:lumOff val="5000"/>
                  </a:schemeClr>
                </a:solidFill>
                <a:latin typeface="Times" panose="02020603050405020304" pitchFamily="18" charset="0"/>
                <a:cs typeface="Times" panose="02020603050405020304" pitchFamily="18" charset="0"/>
                <a:sym typeface="Gill Sans"/>
              </a:rPr>
              <a:t> </a:t>
            </a:r>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OF CLUSTERS</a:t>
            </a:r>
          </a:p>
          <a:p>
            <a:pPr algn="ctr" defTabSz="410751" hangingPunct="0"/>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 INCREASES</a:t>
            </a:r>
          </a:p>
        </p:txBody>
      </p:sp>
      <p:sp>
        <p:nvSpPr>
          <p:cNvPr id="13" name="Rectangle 12"/>
          <p:cNvSpPr/>
          <p:nvPr/>
        </p:nvSpPr>
        <p:spPr>
          <a:xfrm>
            <a:off x="1117140" y="1444185"/>
            <a:ext cx="7849173" cy="2246769"/>
          </a:xfrm>
          <a:prstGeom prst="rect">
            <a:avLst/>
          </a:prstGeom>
        </p:spPr>
        <p:txBody>
          <a:bodyPr wrap="square">
            <a:spAutoFit/>
          </a:bodyPr>
          <a:lstStyle/>
          <a:p>
            <a:pPr marL="285750" indent="-285750">
              <a:buClr>
                <a:schemeClr val="accent1">
                  <a:lumMod val="75000"/>
                </a:schemeClr>
              </a:buClr>
              <a:buFont typeface="Arial" panose="020B0604020202020204" pitchFamily="34" charset="0"/>
              <a:buChar char="•"/>
            </a:pPr>
            <a:r>
              <a:rPr lang="en-US" sz="2000" dirty="0">
                <a:solidFill>
                  <a:schemeClr val="tx1">
                    <a:lumMod val="95000"/>
                    <a:lumOff val="5000"/>
                  </a:schemeClr>
                </a:solidFill>
                <a:latin typeface="Times" panose="02020603050405020304" pitchFamily="18" charset="0"/>
                <a:cs typeface="Times" panose="02020603050405020304" pitchFamily="18" charset="0"/>
              </a:rPr>
              <a:t>Rough clustering generates a large number of clusters</a:t>
            </a:r>
          </a:p>
          <a:p>
            <a:pPr marL="742950" lvl="1" indent="-285750">
              <a:buClr>
                <a:schemeClr val="accent1">
                  <a:lumMod val="75000"/>
                </a:schemeClr>
              </a:buClr>
              <a:buFont typeface="Arial" panose="020B0604020202020204" pitchFamily="34" charset="0"/>
              <a:buChar char="•"/>
            </a:pPr>
            <a:r>
              <a:rPr lang="en-US" sz="2000" dirty="0">
                <a:solidFill>
                  <a:schemeClr val="tx1">
                    <a:lumMod val="95000"/>
                    <a:lumOff val="5000"/>
                  </a:schemeClr>
                </a:solidFill>
                <a:latin typeface="Times" panose="02020603050405020304" pitchFamily="18" charset="0"/>
                <a:cs typeface="Times" panose="02020603050405020304" pitchFamily="18" charset="0"/>
              </a:rPr>
              <a:t>Number of diagnoses = 283</a:t>
            </a:r>
          </a:p>
          <a:p>
            <a:pPr marL="742950" lvl="1" indent="-285750">
              <a:buClr>
                <a:schemeClr val="accent1">
                  <a:lumMod val="75000"/>
                </a:schemeClr>
              </a:buClr>
              <a:buFont typeface="Arial" panose="020B0604020202020204" pitchFamily="34" charset="0"/>
              <a:buChar char="•"/>
            </a:pPr>
            <a:r>
              <a:rPr lang="en-US" sz="2000" dirty="0">
                <a:solidFill>
                  <a:schemeClr val="tx1">
                    <a:lumMod val="95000"/>
                    <a:lumOff val="5000"/>
                  </a:schemeClr>
                </a:solidFill>
                <a:latin typeface="Times" panose="02020603050405020304" pitchFamily="18" charset="0"/>
                <a:cs typeface="Times" panose="02020603050405020304" pitchFamily="18" charset="0"/>
              </a:rPr>
              <a:t>Number of 1-element sets = 566</a:t>
            </a:r>
          </a:p>
          <a:p>
            <a:pPr marL="742950" lvl="1" indent="-285750">
              <a:buClr>
                <a:schemeClr val="accent1">
                  <a:lumMod val="75000"/>
                </a:schemeClr>
              </a:buClr>
              <a:buFont typeface="Arial" panose="020B0604020202020204" pitchFamily="34" charset="0"/>
              <a:buChar char="•"/>
            </a:pPr>
            <a:r>
              <a:rPr lang="en-US" sz="2000" dirty="0">
                <a:solidFill>
                  <a:schemeClr val="tx1">
                    <a:lumMod val="95000"/>
                    <a:lumOff val="5000"/>
                  </a:schemeClr>
                </a:solidFill>
                <a:latin typeface="Times" panose="02020603050405020304" pitchFamily="18" charset="0"/>
                <a:cs typeface="Times" panose="02020603050405020304" pitchFamily="18" charset="0"/>
              </a:rPr>
              <a:t>Number of 2-element sets = 159,612</a:t>
            </a:r>
          </a:p>
          <a:p>
            <a:pPr marL="742950" lvl="1" indent="-285750">
              <a:buClr>
                <a:schemeClr val="accent1">
                  <a:lumMod val="75000"/>
                </a:schemeClr>
              </a:buClr>
              <a:buFont typeface="Arial" panose="020B0604020202020204" pitchFamily="34" charset="0"/>
              <a:buChar char="•"/>
            </a:pPr>
            <a:r>
              <a:rPr lang="en-US" sz="2000" dirty="0">
                <a:solidFill>
                  <a:schemeClr val="tx1">
                    <a:lumMod val="95000"/>
                    <a:lumOff val="5000"/>
                  </a:schemeClr>
                </a:solidFill>
                <a:latin typeface="Times" panose="02020603050405020304" pitchFamily="18" charset="0"/>
                <a:cs typeface="Times" panose="02020603050405020304" pitchFamily="18" charset="0"/>
              </a:rPr>
              <a:t>Number of 3-element sets = 29,980,454</a:t>
            </a:r>
          </a:p>
          <a:p>
            <a:pPr marL="742950" lvl="1" indent="-285750">
              <a:buClr>
                <a:schemeClr val="accent1">
                  <a:lumMod val="75000"/>
                </a:schemeClr>
              </a:buClr>
              <a:buFont typeface="Arial" panose="020B0604020202020204" pitchFamily="34" charset="0"/>
              <a:buChar char="•"/>
            </a:pPr>
            <a:endParaRPr lang="en-US" sz="2000" dirty="0">
              <a:solidFill>
                <a:schemeClr val="tx1">
                  <a:lumMod val="95000"/>
                  <a:lumOff val="5000"/>
                </a:schemeClr>
              </a:solidFill>
              <a:latin typeface="Times" panose="02020603050405020304" pitchFamily="18" charset="0"/>
              <a:cs typeface="Times" panose="02020603050405020304" pitchFamily="18" charset="0"/>
            </a:endParaRPr>
          </a:p>
          <a:p>
            <a:pPr marL="285750" indent="-285750">
              <a:buClr>
                <a:schemeClr val="accent1">
                  <a:lumMod val="75000"/>
                </a:schemeClr>
              </a:buClr>
              <a:buFont typeface="Arial" panose="020B0604020202020204" pitchFamily="34" charset="0"/>
              <a:buChar char="•"/>
            </a:pPr>
            <a:endParaRPr lang="en-US" sz="2000" dirty="0">
              <a:solidFill>
                <a:schemeClr val="tx1">
                  <a:lumMod val="95000"/>
                  <a:lumOff val="5000"/>
                </a:schemeClr>
              </a:solidFill>
              <a:latin typeface="Times" panose="02020603050405020304" pitchFamily="18" charset="0"/>
              <a:cs typeface="Times" panose="02020603050405020304" pitchFamily="18" charset="0"/>
            </a:endParaRPr>
          </a:p>
        </p:txBody>
      </p:sp>
      <p:sp>
        <p:nvSpPr>
          <p:cNvPr id="14" name="Shape 883"/>
          <p:cNvSpPr txBox="1">
            <a:spLocks/>
          </p:cNvSpPr>
          <p:nvPr/>
        </p:nvSpPr>
        <p:spPr>
          <a:xfrm>
            <a:off x="812876" y="657377"/>
            <a:ext cx="7704667" cy="786808"/>
          </a:xfrm>
          <a:prstGeom prst="rect">
            <a:avLst/>
          </a:prstGeom>
        </p:spPr>
        <p:txBody>
          <a:bodyPr>
            <a:normAutofit/>
          </a:bodyPr>
          <a:lstStyle>
            <a:lvl1pPr algn="ctr" defTabSz="549148" rtl="0" eaLnBrk="1" latinLnBrk="0" hangingPunct="1">
              <a:spcBef>
                <a:spcPct val="0"/>
              </a:spcBef>
              <a:buNone/>
              <a:defRPr sz="6016" kern="1200" cap="none">
                <a:ln w="3175" cmpd="sng">
                  <a:noFill/>
                </a:ln>
                <a:solidFill>
                  <a:srgbClr val="000000"/>
                </a:solidFill>
                <a:effectLst/>
                <a:latin typeface="Helvetica"/>
                <a:ea typeface="Helvetica"/>
                <a:cs typeface="Helvetica"/>
                <a:sym typeface="Helvetica"/>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solidFill>
                  <a:schemeClr val="tx2">
                    <a:lumMod val="50000"/>
                  </a:schemeClr>
                </a:solidFill>
                <a:latin typeface="Times" panose="02020603050405020304" pitchFamily="18" charset="0"/>
                <a:cs typeface="Times" panose="02020603050405020304" pitchFamily="18" charset="0"/>
              </a:rPr>
              <a:t>Rough Clustering - Filtering</a:t>
            </a:r>
          </a:p>
        </p:txBody>
      </p:sp>
      <p:sp>
        <p:nvSpPr>
          <p:cNvPr id="15" name="Shape 883"/>
          <p:cNvSpPr txBox="1">
            <a:spLocks/>
          </p:cNvSpPr>
          <p:nvPr/>
        </p:nvSpPr>
        <p:spPr>
          <a:xfrm>
            <a:off x="812877" y="657377"/>
            <a:ext cx="7704667" cy="786808"/>
          </a:xfrm>
          <a:prstGeom prst="rect">
            <a:avLst/>
          </a:prstGeom>
        </p:spPr>
        <p:txBody>
          <a:bodyPr>
            <a:normAutofit/>
          </a:bodyPr>
          <a:lstStyle>
            <a:lvl1pPr algn="ctr" defTabSz="549148" rtl="0" eaLnBrk="1" latinLnBrk="0" hangingPunct="1">
              <a:spcBef>
                <a:spcPct val="0"/>
              </a:spcBef>
              <a:buNone/>
              <a:defRPr sz="6016" kern="1200" cap="none">
                <a:ln w="3175" cmpd="sng">
                  <a:noFill/>
                </a:ln>
                <a:solidFill>
                  <a:srgbClr val="000000"/>
                </a:solidFill>
                <a:effectLst/>
                <a:latin typeface="Helvetica"/>
                <a:ea typeface="Helvetica"/>
                <a:cs typeface="Helvetica"/>
                <a:sym typeface="Helvetica"/>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dirty="0">
              <a:solidFill>
                <a:schemeClr val="tx2">
                  <a:lumMod val="50000"/>
                </a:schemeClr>
              </a:solidFill>
              <a:latin typeface="Times" panose="02020603050405020304" pitchFamily="18" charset="0"/>
              <a:cs typeface="Times" panose="02020603050405020304" pitchFamily="18" charset="0"/>
            </a:endParaRPr>
          </a:p>
        </p:txBody>
      </p:sp>
      <p:sp>
        <p:nvSpPr>
          <p:cNvPr id="16" name="Down Arrow 15"/>
          <p:cNvSpPr/>
          <p:nvPr/>
        </p:nvSpPr>
        <p:spPr>
          <a:xfrm>
            <a:off x="919391" y="4044415"/>
            <a:ext cx="197748" cy="1725052"/>
          </a:xfrm>
          <a:prstGeom prst="down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en-US" sz="2109" kern="0">
              <a:solidFill>
                <a:srgbClr val="FFFFFF"/>
              </a:solidFill>
              <a:effectLst>
                <a:outerShdw blurRad="25400" dist="12700" dir="5400000" rotWithShape="0">
                  <a:srgbClr val="000000">
                    <a:alpha val="50000"/>
                  </a:srgbClr>
                </a:outerShdw>
              </a:effectLst>
              <a:latin typeface="Gill Sans"/>
              <a:sym typeface="Gill Sans"/>
            </a:endParaRPr>
          </a:p>
        </p:txBody>
      </p:sp>
      <p:sp>
        <p:nvSpPr>
          <p:cNvPr id="17" name="TextBox 16"/>
          <p:cNvSpPr txBox="1"/>
          <p:nvPr/>
        </p:nvSpPr>
        <p:spPr>
          <a:xfrm rot="16200000">
            <a:off x="-205945" y="4791886"/>
            <a:ext cx="1928180" cy="243785"/>
          </a:xfrm>
          <a:prstGeom prst="rect">
            <a:avLst/>
          </a:prstGeom>
          <a:noFill/>
        </p:spPr>
        <p:txBody>
          <a:bodyPr wrap="square" rtlCol="0">
            <a:spAutoFit/>
          </a:bodyPr>
          <a:lstStyle/>
          <a:p>
            <a:pPr algn="ctr" defTabSz="410751" hangingPunct="0"/>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ENTROPY</a:t>
            </a:r>
            <a:r>
              <a:rPr lang="en-US" sz="844" kern="0" dirty="0">
                <a:solidFill>
                  <a:schemeClr val="tx1">
                    <a:lumMod val="95000"/>
                    <a:lumOff val="5000"/>
                  </a:schemeClr>
                </a:solidFill>
                <a:latin typeface="Times" panose="02020603050405020304" pitchFamily="18" charset="0"/>
                <a:cs typeface="Times" panose="02020603050405020304" pitchFamily="18" charset="0"/>
                <a:sym typeface="Gill Sans"/>
              </a:rPr>
              <a:t> </a:t>
            </a:r>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INCREASES</a:t>
            </a:r>
          </a:p>
        </p:txBody>
      </p:sp>
      <p:sp>
        <p:nvSpPr>
          <p:cNvPr id="18" name="Down Arrow 17"/>
          <p:cNvSpPr/>
          <p:nvPr/>
        </p:nvSpPr>
        <p:spPr>
          <a:xfrm>
            <a:off x="919392" y="4044415"/>
            <a:ext cx="197748" cy="1725052"/>
          </a:xfrm>
          <a:prstGeom prst="down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en-US" sz="2109" kern="0">
              <a:solidFill>
                <a:srgbClr val="FFFFFF"/>
              </a:solidFill>
              <a:effectLst>
                <a:outerShdw blurRad="25400" dist="12700" dir="5400000" rotWithShape="0">
                  <a:srgbClr val="000000">
                    <a:alpha val="50000"/>
                  </a:srgbClr>
                </a:outerShdw>
              </a:effectLst>
              <a:latin typeface="Gill Sans"/>
              <a:sym typeface="Gill Sans"/>
            </a:endParaRPr>
          </a:p>
        </p:txBody>
      </p:sp>
      <p:sp>
        <p:nvSpPr>
          <p:cNvPr id="19" name="TextBox 18"/>
          <p:cNvSpPr txBox="1"/>
          <p:nvPr/>
        </p:nvSpPr>
        <p:spPr>
          <a:xfrm rot="16200000">
            <a:off x="156176" y="4817060"/>
            <a:ext cx="2431347" cy="395236"/>
          </a:xfrm>
          <a:prstGeom prst="rect">
            <a:avLst/>
          </a:prstGeom>
          <a:noFill/>
        </p:spPr>
        <p:txBody>
          <a:bodyPr wrap="square" rtlCol="0">
            <a:spAutoFit/>
          </a:bodyPr>
          <a:lstStyle/>
          <a:p>
            <a:pPr algn="ctr" defTabSz="410751" hangingPunct="0"/>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NUMBER</a:t>
            </a:r>
            <a:r>
              <a:rPr lang="en-US" sz="844" kern="0" dirty="0">
                <a:solidFill>
                  <a:schemeClr val="tx1">
                    <a:lumMod val="95000"/>
                    <a:lumOff val="5000"/>
                  </a:schemeClr>
                </a:solidFill>
                <a:latin typeface="Times" panose="02020603050405020304" pitchFamily="18" charset="0"/>
                <a:cs typeface="Times" panose="02020603050405020304" pitchFamily="18" charset="0"/>
                <a:sym typeface="Gill Sans"/>
              </a:rPr>
              <a:t> </a:t>
            </a:r>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OF CLUSTERS</a:t>
            </a:r>
          </a:p>
          <a:p>
            <a:pPr algn="ctr" defTabSz="410751" hangingPunct="0"/>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 INCREASES</a:t>
            </a:r>
          </a:p>
        </p:txBody>
      </p:sp>
      <p:sp>
        <p:nvSpPr>
          <p:cNvPr id="20" name="TextBox 19"/>
          <p:cNvSpPr txBox="1"/>
          <p:nvPr/>
        </p:nvSpPr>
        <p:spPr>
          <a:xfrm rot="16200000">
            <a:off x="-205944" y="4791886"/>
            <a:ext cx="1928180" cy="243785"/>
          </a:xfrm>
          <a:prstGeom prst="rect">
            <a:avLst/>
          </a:prstGeom>
          <a:noFill/>
        </p:spPr>
        <p:txBody>
          <a:bodyPr wrap="square" rtlCol="0">
            <a:spAutoFit/>
          </a:bodyPr>
          <a:lstStyle/>
          <a:p>
            <a:pPr algn="ctr" defTabSz="410751" hangingPunct="0"/>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ENTROPY</a:t>
            </a:r>
            <a:r>
              <a:rPr lang="en-US" sz="844" kern="0" dirty="0">
                <a:solidFill>
                  <a:schemeClr val="tx1">
                    <a:lumMod val="95000"/>
                    <a:lumOff val="5000"/>
                  </a:schemeClr>
                </a:solidFill>
                <a:latin typeface="Times" panose="02020603050405020304" pitchFamily="18" charset="0"/>
                <a:cs typeface="Times" panose="02020603050405020304" pitchFamily="18" charset="0"/>
                <a:sym typeface="Gill Sans"/>
              </a:rPr>
              <a:t> </a:t>
            </a:r>
            <a:r>
              <a:rPr lang="en-US" sz="984" kern="0" dirty="0">
                <a:solidFill>
                  <a:schemeClr val="tx1">
                    <a:lumMod val="95000"/>
                    <a:lumOff val="5000"/>
                  </a:schemeClr>
                </a:solidFill>
                <a:latin typeface="Times" panose="02020603050405020304" pitchFamily="18" charset="0"/>
                <a:cs typeface="Times" panose="02020603050405020304" pitchFamily="18" charset="0"/>
                <a:sym typeface="Gill Sans"/>
              </a:rPr>
              <a:t>INCREASES</a:t>
            </a:r>
          </a:p>
        </p:txBody>
      </p:sp>
      <p:sp>
        <p:nvSpPr>
          <p:cNvPr id="21" name="Down Arrow 20"/>
          <p:cNvSpPr/>
          <p:nvPr/>
        </p:nvSpPr>
        <p:spPr>
          <a:xfrm>
            <a:off x="919393" y="4044415"/>
            <a:ext cx="197748" cy="1725052"/>
          </a:xfrm>
          <a:prstGeom prst="downArrow">
            <a:avLst/>
          </a:prstGeom>
          <a:solidFill>
            <a:schemeClr val="tx1">
              <a:lumMod val="95000"/>
              <a:lumOff val="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en-US" sz="2109" kern="0">
              <a:solidFill>
                <a:srgbClr val="FFFFFF"/>
              </a:solidFill>
              <a:effectLst>
                <a:outerShdw blurRad="25400" dist="12700" dir="5400000" rotWithShape="0">
                  <a:srgbClr val="000000">
                    <a:alpha val="50000"/>
                  </a:srgbClr>
                </a:outerShdw>
              </a:effectLst>
              <a:latin typeface="Gill Sans"/>
              <a:sym typeface="Gill Sans"/>
            </a:endParaRPr>
          </a:p>
        </p:txBody>
      </p:sp>
    </p:spTree>
    <p:extLst>
      <p:ext uri="{BB962C8B-B14F-4D97-AF65-F5344CB8AC3E}">
        <p14:creationId xmlns:p14="http://schemas.microsoft.com/office/powerpoint/2010/main" val="16832082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29</a:t>
            </a:fld>
            <a:endParaRPr lang="en-US"/>
          </a:p>
        </p:txBody>
      </p:sp>
      <p:pic>
        <p:nvPicPr>
          <p:cNvPr id="3" name="Picture 2"/>
          <p:cNvPicPr>
            <a:picLocks noChangeAspect="1"/>
          </p:cNvPicPr>
          <p:nvPr/>
        </p:nvPicPr>
        <p:blipFill>
          <a:blip r:embed="rId3"/>
          <a:stretch>
            <a:fillRect/>
          </a:stretch>
        </p:blipFill>
        <p:spPr>
          <a:xfrm>
            <a:off x="2432274" y="1616396"/>
            <a:ext cx="4543289" cy="4299463"/>
          </a:xfrm>
          <a:prstGeom prst="rect">
            <a:avLst/>
          </a:prstGeom>
        </p:spPr>
      </p:pic>
      <p:sp>
        <p:nvSpPr>
          <p:cNvPr id="4" name="Shape 883"/>
          <p:cNvSpPr txBox="1">
            <a:spLocks/>
          </p:cNvSpPr>
          <p:nvPr/>
        </p:nvSpPr>
        <p:spPr>
          <a:xfrm>
            <a:off x="982133" y="548737"/>
            <a:ext cx="7704667" cy="786808"/>
          </a:xfrm>
          <a:prstGeom prst="rect">
            <a:avLst/>
          </a:prstGeom>
        </p:spPr>
        <p:txBody>
          <a:bodyPr>
            <a:normAutofit fontScale="92500"/>
          </a:bodyPr>
          <a:lstStyle>
            <a:lvl1pPr algn="ctr" defTabSz="549148" rtl="0" eaLnBrk="1" latinLnBrk="0" hangingPunct="1">
              <a:spcBef>
                <a:spcPct val="0"/>
              </a:spcBef>
              <a:buNone/>
              <a:defRPr sz="6016" kern="1200" cap="none">
                <a:ln w="3175" cmpd="sng">
                  <a:noFill/>
                </a:ln>
                <a:solidFill>
                  <a:srgbClr val="000000"/>
                </a:solidFill>
                <a:effectLst/>
                <a:latin typeface="Helvetica"/>
                <a:ea typeface="Helvetica"/>
                <a:cs typeface="Helvetica"/>
                <a:sym typeface="Helvetica"/>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solidFill>
                  <a:schemeClr val="bg2">
                    <a:lumMod val="10000"/>
                  </a:schemeClr>
                </a:solidFill>
                <a:latin typeface="Times" panose="02020603050405020304" pitchFamily="18" charset="0"/>
                <a:cs typeface="Times" panose="02020603050405020304" pitchFamily="18" charset="0"/>
              </a:rPr>
              <a:t>Rough Clustering – Knowledge Graph Personalization</a:t>
            </a:r>
          </a:p>
        </p:txBody>
      </p:sp>
      <p:cxnSp>
        <p:nvCxnSpPr>
          <p:cNvPr id="6" name="Straight Arrow Connector 5"/>
          <p:cNvCxnSpPr/>
          <p:nvPr/>
        </p:nvCxnSpPr>
        <p:spPr>
          <a:xfrm>
            <a:off x="2916936" y="3822192"/>
            <a:ext cx="292608" cy="9144"/>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843784" y="3554337"/>
            <a:ext cx="438912" cy="276999"/>
          </a:xfrm>
          <a:prstGeom prst="rect">
            <a:avLst/>
          </a:prstGeom>
          <a:noFill/>
        </p:spPr>
        <p:txBody>
          <a:bodyPr wrap="square" rtlCol="0">
            <a:spAutoFit/>
          </a:bodyPr>
          <a:lstStyle/>
          <a:p>
            <a:r>
              <a:rPr lang="en-US" sz="1200" b="1" dirty="0">
                <a:latin typeface="Times" panose="02020603050405020304" pitchFamily="18" charset="0"/>
                <a:cs typeface="Times" panose="02020603050405020304" pitchFamily="18" charset="0"/>
              </a:rPr>
              <a:t>223</a:t>
            </a:r>
          </a:p>
        </p:txBody>
      </p:sp>
    </p:spTree>
    <p:extLst>
      <p:ext uri="{BB962C8B-B14F-4D97-AF65-F5344CB8AC3E}">
        <p14:creationId xmlns:p14="http://schemas.microsoft.com/office/powerpoint/2010/main" val="404661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7611" y="526729"/>
            <a:ext cx="3161318" cy="615553"/>
          </a:xfrm>
          <a:prstGeom prst="rect">
            <a:avLst/>
          </a:prstGeom>
          <a:noFill/>
        </p:spPr>
        <p:txBody>
          <a:bodyPr wrap="square" rtlCol="0">
            <a:spAutoFit/>
          </a:bodyPr>
          <a:lstStyle/>
          <a:p>
            <a:pPr algn="ctr"/>
            <a:r>
              <a:rPr lang="en-US" sz="3400" dirty="0">
                <a:latin typeface="Times" panose="02020603050405020304" pitchFamily="18" charset="0"/>
                <a:cs typeface="Times" panose="02020603050405020304" pitchFamily="18" charset="0"/>
              </a:rPr>
              <a:t>HCUP Dataset</a:t>
            </a:r>
          </a:p>
        </p:txBody>
      </p:sp>
      <p:sp>
        <p:nvSpPr>
          <p:cNvPr id="8" name="TextBox 7"/>
          <p:cNvSpPr txBox="1"/>
          <p:nvPr/>
        </p:nvSpPr>
        <p:spPr>
          <a:xfrm>
            <a:off x="1020251" y="1522145"/>
            <a:ext cx="8053808" cy="3277820"/>
          </a:xfrm>
          <a:prstGeom prst="rect">
            <a:avLst/>
          </a:prstGeom>
          <a:noFill/>
        </p:spPr>
        <p:txBody>
          <a:bodyPr wrap="none" rtlCol="0">
            <a:spAutoFit/>
          </a:bodyPr>
          <a:lstStyle/>
          <a:p>
            <a:pPr marL="342900" indent="-342900">
              <a:buClr>
                <a:schemeClr val="accent1">
                  <a:lumMod val="75000"/>
                </a:schemeClr>
              </a:buClr>
              <a:buFont typeface="Arial" panose="020B0604020202020204" pitchFamily="34" charset="0"/>
              <a:buChar char="•"/>
            </a:pPr>
            <a:r>
              <a:rPr lang="en-US" dirty="0">
                <a:solidFill>
                  <a:schemeClr val="tx1">
                    <a:lumMod val="95000"/>
                    <a:lumOff val="5000"/>
                  </a:schemeClr>
                </a:solidFill>
                <a:latin typeface="Times" panose="02020603050405020304" pitchFamily="18" charset="0"/>
                <a:cs typeface="Times" panose="02020603050405020304" pitchFamily="18" charset="0"/>
              </a:rPr>
              <a:t>Part of the Healthcare Cost and Utilization Project (HCUP).</a:t>
            </a:r>
          </a:p>
          <a:p>
            <a:pPr marL="342900" indent="-342900">
              <a:buClr>
                <a:schemeClr val="accent1">
                  <a:lumMod val="75000"/>
                </a:schemeClr>
              </a:buClr>
              <a:buFont typeface="Arial" panose="020B0604020202020204" pitchFamily="34" charset="0"/>
              <a:buChar char="•"/>
            </a:pPr>
            <a:endParaRPr lang="en-US" dirty="0">
              <a:solidFill>
                <a:schemeClr val="tx1">
                  <a:lumMod val="95000"/>
                  <a:lumOff val="5000"/>
                </a:schemeClr>
              </a:solidFill>
              <a:latin typeface="Times" panose="02020603050405020304" pitchFamily="18" charset="0"/>
              <a:cs typeface="Times" panose="02020603050405020304" pitchFamily="18" charset="0"/>
            </a:endParaRPr>
          </a:p>
          <a:p>
            <a:pPr marL="342900" indent="-342900">
              <a:buClr>
                <a:schemeClr val="accent1">
                  <a:lumMod val="75000"/>
                </a:schemeClr>
              </a:buClr>
              <a:buFont typeface="Arial" panose="020B0604020202020204" pitchFamily="34" charset="0"/>
              <a:buChar char="•"/>
            </a:pPr>
            <a:r>
              <a:rPr lang="en-US" dirty="0">
                <a:solidFill>
                  <a:schemeClr val="tx1">
                    <a:lumMod val="95000"/>
                    <a:lumOff val="5000"/>
                  </a:schemeClr>
                </a:solidFill>
                <a:latin typeface="Times" panose="02020603050405020304" pitchFamily="18" charset="0"/>
                <a:cs typeface="Times" panose="02020603050405020304" pitchFamily="18" charset="0"/>
              </a:rPr>
              <a:t>A total of over 7.8 million visit discharges for over 3.6 million </a:t>
            </a:r>
          </a:p>
          <a:p>
            <a:pPr>
              <a:buClr>
                <a:schemeClr val="accent1">
                  <a:lumMod val="75000"/>
                </a:schemeClr>
              </a:buClr>
            </a:pPr>
            <a:r>
              <a:rPr lang="en-US" dirty="0">
                <a:solidFill>
                  <a:schemeClr val="tx1">
                    <a:lumMod val="95000"/>
                    <a:lumOff val="5000"/>
                  </a:schemeClr>
                </a:solidFill>
                <a:latin typeface="Times" panose="02020603050405020304" pitchFamily="18" charset="0"/>
                <a:cs typeface="Times" panose="02020603050405020304" pitchFamily="18" charset="0"/>
              </a:rPr>
              <a:t>     patients in Florida..</a:t>
            </a:r>
          </a:p>
          <a:p>
            <a:pPr marL="342900" indent="-342900">
              <a:buClr>
                <a:schemeClr val="accent1">
                  <a:lumMod val="75000"/>
                </a:schemeClr>
              </a:buClr>
              <a:buFont typeface="Arial" panose="020B0604020202020204" pitchFamily="34" charset="0"/>
              <a:buChar char="•"/>
            </a:pPr>
            <a:endParaRPr lang="en-US" dirty="0">
              <a:solidFill>
                <a:schemeClr val="tx1">
                  <a:lumMod val="95000"/>
                  <a:lumOff val="5000"/>
                </a:schemeClr>
              </a:solidFill>
              <a:latin typeface="Times" panose="02020603050405020304" pitchFamily="18" charset="0"/>
              <a:cs typeface="Times" panose="02020603050405020304" pitchFamily="18" charset="0"/>
            </a:endParaRPr>
          </a:p>
          <a:p>
            <a:pPr marL="342900" indent="-342900">
              <a:buClr>
                <a:schemeClr val="accent1">
                  <a:lumMod val="75000"/>
                </a:schemeClr>
              </a:buClr>
              <a:buFont typeface="Arial" panose="020B0604020202020204" pitchFamily="34" charset="0"/>
              <a:buChar char="•"/>
            </a:pPr>
            <a:r>
              <a:rPr lang="en-US" dirty="0">
                <a:solidFill>
                  <a:schemeClr val="tx1">
                    <a:lumMod val="95000"/>
                    <a:lumOff val="5000"/>
                  </a:schemeClr>
                </a:solidFill>
                <a:latin typeface="Times" panose="02020603050405020304" pitchFamily="18" charset="0"/>
                <a:cs typeface="Times" panose="02020603050405020304" pitchFamily="18" charset="0"/>
              </a:rPr>
              <a:t>Each patient can exhibit up to 31 diagnoses and up to 31 procedures. </a:t>
            </a:r>
          </a:p>
          <a:p>
            <a:pPr>
              <a:buClr>
                <a:schemeClr val="accent1">
                  <a:lumMod val="75000"/>
                </a:schemeClr>
              </a:buClr>
            </a:pPr>
            <a:r>
              <a:rPr lang="en-US" dirty="0">
                <a:solidFill>
                  <a:schemeClr val="tx1">
                    <a:lumMod val="95000"/>
                    <a:lumOff val="5000"/>
                  </a:schemeClr>
                </a:solidFill>
                <a:latin typeface="Times" panose="02020603050405020304" pitchFamily="18" charset="0"/>
                <a:cs typeface="Times" panose="02020603050405020304" pitchFamily="18" charset="0"/>
              </a:rPr>
              <a:t>     (The first procedure is considered the main procedure).</a:t>
            </a:r>
          </a:p>
          <a:p>
            <a:pPr marL="342900" indent="-342900">
              <a:buClr>
                <a:schemeClr val="accent1">
                  <a:lumMod val="75000"/>
                </a:schemeClr>
              </a:buClr>
              <a:buFont typeface="Arial" panose="020B0604020202020204" pitchFamily="34" charset="0"/>
              <a:buChar char="•"/>
            </a:pPr>
            <a:endParaRPr lang="en-US" dirty="0">
              <a:solidFill>
                <a:schemeClr val="tx1">
                  <a:lumMod val="95000"/>
                  <a:lumOff val="5000"/>
                </a:schemeClr>
              </a:solidFill>
              <a:latin typeface="Times" panose="02020603050405020304" pitchFamily="18" charset="0"/>
              <a:cs typeface="Times" panose="02020603050405020304" pitchFamily="18" charset="0"/>
            </a:endParaRPr>
          </a:p>
          <a:p>
            <a:pPr marL="342900" indent="-342900">
              <a:buClr>
                <a:schemeClr val="accent1">
                  <a:lumMod val="75000"/>
                </a:schemeClr>
              </a:buClr>
              <a:buFont typeface="Arial" panose="020B0604020202020204" pitchFamily="34" charset="0"/>
              <a:buChar char="•"/>
            </a:pPr>
            <a:r>
              <a:rPr lang="en-US" dirty="0">
                <a:solidFill>
                  <a:schemeClr val="tx1">
                    <a:lumMod val="95000"/>
                    <a:lumOff val="5000"/>
                  </a:schemeClr>
                </a:solidFill>
                <a:latin typeface="Times" panose="02020603050405020304" pitchFamily="18" charset="0"/>
                <a:cs typeface="Times" panose="02020603050405020304" pitchFamily="18" charset="0"/>
              </a:rPr>
              <a:t>Diagnoses/Procedures codes:</a:t>
            </a:r>
          </a:p>
          <a:p>
            <a:pPr marL="800100" lvl="1" indent="-342900">
              <a:buClr>
                <a:schemeClr val="accent1">
                  <a:lumMod val="75000"/>
                </a:schemeClr>
              </a:buClr>
              <a:buFont typeface="Arial" panose="020B0604020202020204" pitchFamily="34" charset="0"/>
              <a:buChar char="•"/>
            </a:pPr>
            <a:r>
              <a:rPr lang="en-US" sz="1500" dirty="0">
                <a:solidFill>
                  <a:srgbClr val="C00000"/>
                </a:solidFill>
                <a:latin typeface="Times" panose="02020603050405020304" pitchFamily="18" charset="0"/>
                <a:cs typeface="Times" panose="02020603050405020304" pitchFamily="18" charset="0"/>
              </a:rPr>
              <a:t>International Classification of Diseases</a:t>
            </a:r>
            <a:r>
              <a:rPr lang="en-US" sz="1500" dirty="0">
                <a:solidFill>
                  <a:schemeClr val="tx1">
                    <a:lumMod val="95000"/>
                    <a:lumOff val="5000"/>
                  </a:schemeClr>
                </a:solidFill>
                <a:latin typeface="Times" panose="02020603050405020304" pitchFamily="18" charset="0"/>
                <a:cs typeface="Times" panose="02020603050405020304" pitchFamily="18" charset="0"/>
              </a:rPr>
              <a:t>, Ninth Revision, Clinical Modification (ICD-9-CM)</a:t>
            </a:r>
          </a:p>
          <a:p>
            <a:pPr marL="800100" lvl="1" indent="-342900">
              <a:buClr>
                <a:schemeClr val="accent1">
                  <a:lumMod val="75000"/>
                </a:schemeClr>
              </a:buClr>
              <a:buFont typeface="Arial" panose="020B0604020202020204" pitchFamily="34" charset="0"/>
              <a:buChar char="•"/>
            </a:pPr>
            <a:r>
              <a:rPr lang="en-US" sz="1500" dirty="0">
                <a:solidFill>
                  <a:srgbClr val="C00000"/>
                </a:solidFill>
                <a:latin typeface="Times" panose="02020603050405020304" pitchFamily="18" charset="0"/>
                <a:cs typeface="Times" panose="02020603050405020304" pitchFamily="18" charset="0"/>
              </a:rPr>
              <a:t>Clinical Classifications Software </a:t>
            </a:r>
            <a:r>
              <a:rPr lang="en-US" sz="1500" dirty="0">
                <a:solidFill>
                  <a:schemeClr val="tx1">
                    <a:lumMod val="95000"/>
                    <a:lumOff val="5000"/>
                  </a:schemeClr>
                </a:solidFill>
                <a:latin typeface="Times" panose="02020603050405020304" pitchFamily="18" charset="0"/>
                <a:cs typeface="Times" panose="02020603050405020304" pitchFamily="18" charset="0"/>
              </a:rPr>
              <a:t>(CCS)</a:t>
            </a:r>
          </a:p>
          <a:p>
            <a:pPr marL="800100" lvl="1" indent="-342900">
              <a:buClr>
                <a:schemeClr val="accent1">
                  <a:lumMod val="75000"/>
                </a:schemeClr>
              </a:buClr>
              <a:buFont typeface="Arial" panose="020B0604020202020204" pitchFamily="34" charset="0"/>
              <a:buChar char="•"/>
            </a:pPr>
            <a:endParaRPr lang="en-US" sz="1500" dirty="0">
              <a:solidFill>
                <a:schemeClr val="tx1">
                  <a:lumMod val="95000"/>
                  <a:lumOff val="5000"/>
                </a:schemeClr>
              </a:solidFill>
              <a:latin typeface="Times" panose="02020603050405020304" pitchFamily="18" charset="0"/>
              <a:cs typeface="Times" panose="02020603050405020304" pitchFamily="18" charset="0"/>
            </a:endParaRPr>
          </a:p>
        </p:txBody>
      </p:sp>
      <p:sp>
        <p:nvSpPr>
          <p:cNvPr id="3" name="TextBox 2"/>
          <p:cNvSpPr txBox="1"/>
          <p:nvPr/>
        </p:nvSpPr>
        <p:spPr>
          <a:xfrm>
            <a:off x="2523744" y="4799965"/>
            <a:ext cx="6355080" cy="923330"/>
          </a:xfrm>
          <a:prstGeom prst="rect">
            <a:avLst/>
          </a:prstGeom>
          <a:noFill/>
        </p:spPr>
        <p:txBody>
          <a:bodyPr wrap="square" rtlCol="0">
            <a:spAutoFit/>
          </a:bodyPr>
          <a:lstStyle/>
          <a:p>
            <a:r>
              <a:rPr lang="en-US" dirty="0">
                <a:latin typeface="Times" panose="02020603050405020304" pitchFamily="18" charset="0"/>
                <a:cs typeface="Times" panose="02020603050405020304" pitchFamily="18" charset="0"/>
              </a:rPr>
              <a:t>Diagnoses: </a:t>
            </a:r>
            <a:r>
              <a:rPr lang="en-US" dirty="0">
                <a:solidFill>
                  <a:srgbClr val="C00000"/>
                </a:solidFill>
                <a:latin typeface="Times" panose="02020603050405020304" pitchFamily="18" charset="0"/>
                <a:cs typeface="Times" panose="02020603050405020304" pitchFamily="18" charset="0"/>
              </a:rPr>
              <a:t>~15k </a:t>
            </a:r>
            <a:r>
              <a:rPr lang="en-US" dirty="0">
                <a:latin typeface="Times" panose="02020603050405020304" pitchFamily="18" charset="0"/>
                <a:cs typeface="Times" panose="02020603050405020304" pitchFamily="18" charset="0"/>
              </a:rPr>
              <a:t>(</a:t>
            </a:r>
            <a:r>
              <a:rPr lang="en-US" dirty="0">
                <a:solidFill>
                  <a:schemeClr val="accent1">
                    <a:lumMod val="75000"/>
                  </a:schemeClr>
                </a:solidFill>
                <a:latin typeface="Times" panose="02020603050405020304" pitchFamily="18" charset="0"/>
                <a:cs typeface="Times" panose="02020603050405020304" pitchFamily="18" charset="0"/>
              </a:rPr>
              <a:t>ICD-9-CM</a:t>
            </a:r>
            <a:r>
              <a:rPr lang="en-US" dirty="0">
                <a:latin typeface="Times" panose="02020603050405020304" pitchFamily="18" charset="0"/>
                <a:cs typeface="Times" panose="02020603050405020304" pitchFamily="18" charset="0"/>
              </a:rPr>
              <a:t>), ~300 (</a:t>
            </a:r>
            <a:r>
              <a:rPr lang="en-US" dirty="0">
                <a:solidFill>
                  <a:schemeClr val="accent1">
                    <a:lumMod val="75000"/>
                  </a:schemeClr>
                </a:solidFill>
                <a:latin typeface="Times" panose="02020603050405020304" pitchFamily="18" charset="0"/>
                <a:cs typeface="Times" panose="02020603050405020304" pitchFamily="18" charset="0"/>
              </a:rPr>
              <a:t>CCS</a:t>
            </a:r>
            <a:r>
              <a:rPr lang="en-US" dirty="0">
                <a:latin typeface="Times" panose="02020603050405020304" pitchFamily="18" charset="0"/>
                <a:cs typeface="Times" panose="02020603050405020304" pitchFamily="18" charset="0"/>
              </a:rPr>
              <a:t>)</a:t>
            </a:r>
          </a:p>
          <a:p>
            <a:r>
              <a:rPr lang="en-US" dirty="0">
                <a:latin typeface="Times" panose="02020603050405020304" pitchFamily="18" charset="0"/>
                <a:cs typeface="Times" panose="02020603050405020304" pitchFamily="18" charset="0"/>
              </a:rPr>
              <a:t>Procedure codes: </a:t>
            </a:r>
            <a:r>
              <a:rPr lang="en-US" dirty="0">
                <a:solidFill>
                  <a:srgbClr val="C00000"/>
                </a:solidFill>
                <a:latin typeface="Times" panose="02020603050405020304" pitchFamily="18" charset="0"/>
                <a:cs typeface="Times" panose="02020603050405020304" pitchFamily="18" charset="0"/>
              </a:rPr>
              <a:t>~4k </a:t>
            </a:r>
            <a:r>
              <a:rPr lang="en-US" dirty="0">
                <a:latin typeface="Times" panose="02020603050405020304" pitchFamily="18" charset="0"/>
                <a:cs typeface="Times" panose="02020603050405020304" pitchFamily="18" charset="0"/>
              </a:rPr>
              <a:t>(</a:t>
            </a:r>
            <a:r>
              <a:rPr lang="en-US" dirty="0">
                <a:solidFill>
                  <a:schemeClr val="accent1">
                    <a:lumMod val="75000"/>
                  </a:schemeClr>
                </a:solidFill>
                <a:latin typeface="Times" panose="02020603050405020304" pitchFamily="18" charset="0"/>
                <a:cs typeface="Times" panose="02020603050405020304" pitchFamily="18" charset="0"/>
              </a:rPr>
              <a:t>ICD-9-CM</a:t>
            </a:r>
            <a:r>
              <a:rPr lang="en-US" dirty="0">
                <a:latin typeface="Times" panose="02020603050405020304" pitchFamily="18" charset="0"/>
                <a:cs typeface="Times" panose="02020603050405020304" pitchFamily="18" charset="0"/>
              </a:rPr>
              <a:t>), 231 (</a:t>
            </a:r>
            <a:r>
              <a:rPr lang="en-US" dirty="0">
                <a:solidFill>
                  <a:schemeClr val="accent1">
                    <a:lumMod val="75000"/>
                  </a:schemeClr>
                </a:solidFill>
                <a:latin typeface="Times" panose="02020603050405020304" pitchFamily="18" charset="0"/>
                <a:cs typeface="Times" panose="02020603050405020304" pitchFamily="18" charset="0"/>
              </a:rPr>
              <a:t>CCS</a:t>
            </a:r>
            <a:r>
              <a:rPr lang="en-US" dirty="0">
                <a:latin typeface="Times" panose="02020603050405020304" pitchFamily="18" charset="0"/>
                <a:cs typeface="Times" panose="02020603050405020304" pitchFamily="18" charset="0"/>
              </a:rPr>
              <a:t>)</a:t>
            </a:r>
          </a:p>
          <a:p>
            <a:endParaRPr lang="en-US" dirty="0"/>
          </a:p>
        </p:txBody>
      </p:sp>
      <p:sp>
        <p:nvSpPr>
          <p:cNvPr id="4" name="Slide Number Placeholder 3"/>
          <p:cNvSpPr>
            <a:spLocks noGrp="1"/>
          </p:cNvSpPr>
          <p:nvPr>
            <p:ph type="sldNum" sz="quarter" idx="12"/>
          </p:nvPr>
        </p:nvSpPr>
        <p:spPr>
          <a:xfrm>
            <a:off x="8294582" y="6387528"/>
            <a:ext cx="413483" cy="365125"/>
          </a:xfrm>
        </p:spPr>
        <p:txBody>
          <a:bodyPr/>
          <a:lstStyle/>
          <a:p>
            <a:fld id="{3E293B60-8D49-407B-B8DC-F7DDA3AB1C94}" type="slidenum">
              <a:rPr lang="en-US" smtClean="0"/>
              <a:t>3</a:t>
            </a:fld>
            <a:endParaRPr lang="en-US" dirty="0"/>
          </a:p>
        </p:txBody>
      </p:sp>
    </p:spTree>
    <p:extLst>
      <p:ext uri="{BB962C8B-B14F-4D97-AF65-F5344CB8AC3E}">
        <p14:creationId xmlns:p14="http://schemas.microsoft.com/office/powerpoint/2010/main" val="3542850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4</a:t>
            </a:fld>
            <a:endParaRPr lang="en-US"/>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4178" y="477078"/>
            <a:ext cx="7900370" cy="5168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2481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64230" y="1147841"/>
            <a:ext cx="4861603" cy="615553"/>
          </a:xfrm>
          <a:prstGeom prst="rect">
            <a:avLst/>
          </a:prstGeom>
          <a:noFill/>
        </p:spPr>
        <p:txBody>
          <a:bodyPr wrap="square" rtlCol="0">
            <a:spAutoFit/>
          </a:bodyPr>
          <a:lstStyle/>
          <a:p>
            <a:r>
              <a:rPr lang="en-US" sz="3400" dirty="0">
                <a:latin typeface="Times" panose="02020603050405020304" pitchFamily="18" charset="0"/>
                <a:cs typeface="Times" panose="02020603050405020304" pitchFamily="18" charset="0"/>
              </a:rPr>
              <a:t>Hospital Readmissions</a:t>
            </a:r>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42920" y="2557602"/>
            <a:ext cx="3130779" cy="2817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82287" y="2838381"/>
            <a:ext cx="3771131" cy="2031325"/>
          </a:xfrm>
          <a:prstGeom prst="rect">
            <a:avLst/>
          </a:prstGeom>
          <a:noFill/>
        </p:spPr>
        <p:txBody>
          <a:bodyPr wrap="square" rtlCol="0">
            <a:spAutoFit/>
          </a:bodyPr>
          <a:lstStyle/>
          <a:p>
            <a:pPr algn="just"/>
            <a:r>
              <a:rPr lang="en-US" sz="2100" dirty="0">
                <a:latin typeface="Times" panose="02020603050405020304" pitchFamily="18" charset="0"/>
                <a:cs typeface="Times" panose="02020603050405020304" pitchFamily="18" charset="0"/>
              </a:rPr>
              <a:t>Hospital Readmission is defined as a re-hospitalization of a patient after being discharged from a hospital within a short period of time. The period in average is 30 days</a:t>
            </a:r>
          </a:p>
        </p:txBody>
      </p:sp>
      <p:sp>
        <p:nvSpPr>
          <p:cNvPr id="5" name="Slide Number Placeholder 4"/>
          <p:cNvSpPr>
            <a:spLocks noGrp="1"/>
          </p:cNvSpPr>
          <p:nvPr>
            <p:ph type="sldNum" sz="quarter" idx="12"/>
          </p:nvPr>
        </p:nvSpPr>
        <p:spPr/>
        <p:txBody>
          <a:bodyPr/>
          <a:lstStyle/>
          <a:p>
            <a:fld id="{3E293B60-8D49-407B-B8DC-F7DDA3AB1C94}" type="slidenum">
              <a:rPr lang="en-US" smtClean="0"/>
              <a:t>5</a:t>
            </a:fld>
            <a:endParaRPr lang="en-US"/>
          </a:p>
        </p:txBody>
      </p:sp>
    </p:spTree>
    <p:extLst>
      <p:ext uri="{BB962C8B-B14F-4D97-AF65-F5344CB8AC3E}">
        <p14:creationId xmlns:p14="http://schemas.microsoft.com/office/powerpoint/2010/main" val="2812811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448" y="901147"/>
            <a:ext cx="7527995" cy="570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756452" y="271910"/>
            <a:ext cx="3527953" cy="523220"/>
          </a:xfrm>
          <a:prstGeom prst="rect">
            <a:avLst/>
          </a:prstGeom>
          <a:noFill/>
        </p:spPr>
        <p:txBody>
          <a:bodyPr wrap="none" rtlCol="0">
            <a:spAutoFit/>
          </a:bodyPr>
          <a:lstStyle/>
          <a:p>
            <a:r>
              <a:rPr lang="en-US" sz="2800" dirty="0"/>
              <a:t>Hospital Readmissions</a:t>
            </a:r>
          </a:p>
        </p:txBody>
      </p:sp>
    </p:spTree>
    <p:extLst>
      <p:ext uri="{BB962C8B-B14F-4D97-AF65-F5344CB8AC3E}">
        <p14:creationId xmlns:p14="http://schemas.microsoft.com/office/powerpoint/2010/main" val="1751748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971" y="2720533"/>
            <a:ext cx="6850354" cy="330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073426" y="715617"/>
            <a:ext cx="7620000" cy="1631216"/>
          </a:xfrm>
          <a:prstGeom prst="rect">
            <a:avLst/>
          </a:prstGeom>
        </p:spPr>
        <p:txBody>
          <a:bodyPr wrap="square">
            <a:spAutoFit/>
          </a:bodyPr>
          <a:lstStyle/>
          <a:p>
            <a:pPr marL="457200" indent="-457200" algn="l">
              <a:buFont typeface="Symbol"/>
              <a:buChar char="·"/>
            </a:pPr>
            <a:r>
              <a:rPr lang="en-US" sz="2000" dirty="0"/>
              <a:t>Procedure paths: sequence of procedures that a given patient undertakes to reach a desired treatment.</a:t>
            </a:r>
          </a:p>
          <a:p>
            <a:pPr algn="l"/>
            <a:endParaRPr lang="en-US" sz="2000" dirty="0"/>
          </a:p>
          <a:p>
            <a:pPr marL="457200" indent="-457200" algn="l">
              <a:buFont typeface="Symbol"/>
              <a:buChar char="·"/>
            </a:pPr>
            <a:r>
              <a:rPr lang="en-US" sz="2000" dirty="0"/>
              <a:t>We study the problem of predicting procedure paths and providing a foundation for transitioning from one procedure path to another</a:t>
            </a:r>
          </a:p>
        </p:txBody>
      </p:sp>
    </p:spTree>
    <p:extLst>
      <p:ext uri="{BB962C8B-B14F-4D97-AF65-F5344CB8AC3E}">
        <p14:creationId xmlns:p14="http://schemas.microsoft.com/office/powerpoint/2010/main" val="1756436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8</a:t>
            </a:fld>
            <a:endParaRPr lang="en-US"/>
          </a:p>
        </p:txBody>
      </p:sp>
      <p:sp>
        <p:nvSpPr>
          <p:cNvPr id="3" name="Rectangle 2"/>
          <p:cNvSpPr/>
          <p:nvPr/>
        </p:nvSpPr>
        <p:spPr>
          <a:xfrm>
            <a:off x="1156932" y="586675"/>
            <a:ext cx="7205190" cy="461665"/>
          </a:xfrm>
          <a:prstGeom prst="rect">
            <a:avLst/>
          </a:prstGeom>
        </p:spPr>
        <p:txBody>
          <a:bodyPr wrap="square">
            <a:spAutoFit/>
          </a:bodyPr>
          <a:lstStyle/>
          <a:p>
            <a:pPr algn="l"/>
            <a:r>
              <a:rPr lang="en-US" sz="2400" b="1" dirty="0"/>
              <a:t>Example</a:t>
            </a:r>
            <a:r>
              <a:rPr lang="en-US" sz="2400" dirty="0"/>
              <a:t>: Procedure Code 78  (Colorectal Resection)</a:t>
            </a:r>
          </a:p>
        </p:txBody>
      </p:sp>
      <p:sp>
        <p:nvSpPr>
          <p:cNvPr id="4" name="Rectangle 3"/>
          <p:cNvSpPr/>
          <p:nvPr/>
        </p:nvSpPr>
        <p:spPr>
          <a:xfrm>
            <a:off x="1334153" y="1488008"/>
            <a:ext cx="6458123" cy="1538883"/>
          </a:xfrm>
          <a:prstGeom prst="rect">
            <a:avLst/>
          </a:prstGeom>
        </p:spPr>
        <p:txBody>
          <a:bodyPr wrap="square">
            <a:spAutoFit/>
          </a:bodyPr>
          <a:lstStyle/>
          <a:p>
            <a:pPr algn="l"/>
            <a:r>
              <a:rPr lang="en-US" sz="2000" dirty="0"/>
              <a:t>41,753  patients started with this procedure.</a:t>
            </a:r>
          </a:p>
          <a:p>
            <a:pPr algn="l"/>
            <a:r>
              <a:rPr lang="en-US" sz="2000" dirty="0"/>
              <a:t>6,774  unique procedure paths.</a:t>
            </a:r>
          </a:p>
          <a:p>
            <a:pPr algn="l"/>
            <a:endParaRPr lang="en-US" dirty="0"/>
          </a:p>
          <a:p>
            <a:pPr algn="l"/>
            <a:endParaRPr lang="en-US" dirty="0"/>
          </a:p>
          <a:p>
            <a:r>
              <a:rPr lang="en-US" dirty="0"/>
              <a:t>Most probable 2-element paths</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153" y="3140765"/>
            <a:ext cx="7170413" cy="275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8176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E293B60-8D49-407B-B8DC-F7DDA3AB1C94}" type="slidenum">
              <a:rPr lang="en-US" smtClean="0"/>
              <a:t>9</a:t>
            </a:fld>
            <a:endParaRPr lang="en-US"/>
          </a:p>
        </p:txBody>
      </p:sp>
      <p:sp>
        <p:nvSpPr>
          <p:cNvPr id="3" name="Rectangle 2"/>
          <p:cNvSpPr/>
          <p:nvPr/>
        </p:nvSpPr>
        <p:spPr>
          <a:xfrm>
            <a:off x="1446097" y="810680"/>
            <a:ext cx="6995537" cy="461665"/>
          </a:xfrm>
          <a:prstGeom prst="rect">
            <a:avLst/>
          </a:prstGeom>
        </p:spPr>
        <p:txBody>
          <a:bodyPr wrap="square">
            <a:spAutoFit/>
          </a:bodyPr>
          <a:lstStyle/>
          <a:p>
            <a:r>
              <a:rPr lang="en-US" sz="2400" b="1" dirty="0"/>
              <a:t>Example</a:t>
            </a:r>
            <a:r>
              <a:rPr lang="en-US" sz="2400" dirty="0"/>
              <a:t>:  Procedure Code 78  (Colorectal Resection)</a:t>
            </a:r>
          </a:p>
        </p:txBody>
      </p:sp>
      <p:sp>
        <p:nvSpPr>
          <p:cNvPr id="4" name="Rectangle 3"/>
          <p:cNvSpPr/>
          <p:nvPr/>
        </p:nvSpPr>
        <p:spPr>
          <a:xfrm>
            <a:off x="1552115" y="2636581"/>
            <a:ext cx="3463406" cy="369332"/>
          </a:xfrm>
          <a:prstGeom prst="rect">
            <a:avLst/>
          </a:prstGeom>
        </p:spPr>
        <p:txBody>
          <a:bodyPr wrap="square">
            <a:spAutoFit/>
          </a:bodyPr>
          <a:lstStyle/>
          <a:p>
            <a:r>
              <a:rPr lang="en-US" dirty="0"/>
              <a:t>Most probable 3-element paths</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098" y="3008243"/>
            <a:ext cx="7471725" cy="3044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552114" y="1550504"/>
            <a:ext cx="4324389" cy="923330"/>
          </a:xfrm>
          <a:prstGeom prst="rect">
            <a:avLst/>
          </a:prstGeom>
          <a:noFill/>
        </p:spPr>
        <p:txBody>
          <a:bodyPr wrap="none" rtlCol="0">
            <a:spAutoFit/>
          </a:bodyPr>
          <a:lstStyle/>
          <a:p>
            <a:r>
              <a:rPr lang="en-US" dirty="0"/>
              <a:t>41,753  patients started with this procedure.</a:t>
            </a:r>
          </a:p>
          <a:p>
            <a:r>
              <a:rPr lang="en-US" dirty="0"/>
              <a:t>6,774  unique procedure paths.</a:t>
            </a:r>
          </a:p>
          <a:p>
            <a:endParaRPr lang="en-US" dirty="0"/>
          </a:p>
        </p:txBody>
      </p:sp>
    </p:spTree>
    <p:extLst>
      <p:ext uri="{BB962C8B-B14F-4D97-AF65-F5344CB8AC3E}">
        <p14:creationId xmlns:p14="http://schemas.microsoft.com/office/powerpoint/2010/main" val="17266102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5302</TotalTime>
  <Words>1984</Words>
  <Application>Microsoft Office PowerPoint</Application>
  <PresentationFormat>On-screen Show (4:3)</PresentationFormat>
  <Paragraphs>299</Paragraphs>
  <Slides>29</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Corbel</vt:lpstr>
      <vt:lpstr>Gill Sans</vt:lpstr>
      <vt:lpstr>Helvetica</vt:lpstr>
      <vt:lpstr>Symbol</vt:lpstr>
      <vt:lpstr>Times</vt:lpstr>
      <vt:lpstr>Parallax</vt:lpstr>
      <vt:lpstr>Knowledge-Graph Construction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Extracting and Visualizing Procedures Paths</dc:title>
  <dc:creator>Mardini</dc:creator>
  <cp:lastModifiedBy>Zbyszek Ras</cp:lastModifiedBy>
  <cp:revision>358</cp:revision>
  <dcterms:created xsi:type="dcterms:W3CDTF">2016-01-10T19:45:13Z</dcterms:created>
  <dcterms:modified xsi:type="dcterms:W3CDTF">2026-07-27T03:53:26Z</dcterms:modified>
</cp:coreProperties>
</file>