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5" r:id="rId3"/>
    <p:sldId id="258" r:id="rId4"/>
    <p:sldId id="270" r:id="rId5"/>
    <p:sldId id="257" r:id="rId6"/>
    <p:sldId id="260" r:id="rId7"/>
    <p:sldId id="272" r:id="rId8"/>
    <p:sldId id="276" r:id="rId9"/>
    <p:sldId id="273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C4B"/>
    <a:srgbClr val="1A2B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6803" autoAdjust="0"/>
  </p:normalViewPr>
  <p:slideViewPr>
    <p:cSldViewPr snapToGrid="0" snapToObjects="1">
      <p:cViewPr varScale="1">
        <p:scale>
          <a:sx n="147" d="100"/>
          <a:sy n="147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78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B6667-5F54-6B1C-D33D-1B59D5235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CB0281-BFF2-741B-8DE1-C60E7565C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9A9FDE-0964-5512-8E5C-7689A44D30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D4508-9933-DBC1-57E3-588B81342D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54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F5D7A-EA27-D1EA-948D-B825A00F4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E9AEDE-5AB1-6CCE-96D0-74E93269B5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934EC5-EF8D-7577-EC4A-BC4A5DC5C8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631E27-75D2-BE10-3AD0-006079F1DF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5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EA12D-AF43-7830-3412-34A66B82F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48272D-8FF9-FC58-5515-D0550AF8F5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265B4C-9375-D5D6-2597-A0EE25B991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0B095-56A5-4275-7C55-B4BF7E0550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62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16DE1-661A-09C2-EFA3-195344F6C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1BD103-5281-BF00-7D20-BACC12E3CB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6DDCC5-FA69-B3EB-8A37-117A60514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72ACE-591B-9987-3EFE-047BE545CA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6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400800" y="365760"/>
            <a:ext cx="3108960" cy="3108960"/>
          </a:xfrm>
          <a:prstGeom prst="ellipse">
            <a:avLst/>
          </a:prstGeom>
          <a:solidFill>
            <a:srgbClr val="2D5F8A">
              <a:alpha val="38000"/>
            </a:srgbClr>
          </a:solidFill>
          <a:ln w="12700">
            <a:solidFill>
              <a:srgbClr val="2D5F8A">
                <a:alpha val="3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9440" y="822960"/>
            <a:ext cx="1920240" cy="1920240"/>
          </a:xfrm>
          <a:prstGeom prst="ellipse">
            <a:avLst/>
          </a:prstGeom>
          <a:solidFill>
            <a:srgbClr val="F0A500">
              <a:alpha val="23000"/>
            </a:srgbClr>
          </a:solidFill>
          <a:ln w="12700">
            <a:solidFill>
              <a:srgbClr val="F0A500">
                <a:alpha val="2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Pitfalls of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Next-Token Prediction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164592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6060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Gregor Bachmann  and  </a:t>
            </a:r>
            <a:r>
              <a:rPr lang="en-US" sz="1600" dirty="0" err="1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Vaishnavh</a:t>
            </a: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Nagarajan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94436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ICML 2024  -  Proceedings of Machine Learning Research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2D5F8A">
              <a:alpha val="60000"/>
            </a:srgbClr>
          </a:solidFill>
          <a:ln w="12700">
            <a:solidFill>
              <a:srgbClr val="2D5F8A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" y="4543846"/>
            <a:ext cx="914399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by: Fatemeh Rajabi and Mehjabeen T Shaikh   |   ITCS 6101/8101 - Natural Language Processing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Experiments: Setup</a:t>
            </a:r>
          </a:p>
        </p:txBody>
      </p:sp>
      <p:sp>
        <p:nvSpPr>
          <p:cNvPr id="4" name="Shape 2"/>
          <p:cNvSpPr/>
          <p:nvPr/>
        </p:nvSpPr>
        <p:spPr>
          <a:xfrm>
            <a:off x="365760" y="685800"/>
            <a:ext cx="26974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685800"/>
            <a:ext cx="2697480" cy="438912"/>
          </a:xfrm>
          <a:prstGeom prst="rect">
            <a:avLst/>
          </a:prstGeom>
          <a:solidFill>
            <a:srgbClr val="2D5F8A"/>
          </a:solidFill>
          <a:ln w="12700">
            <a:solidFill>
              <a:srgbClr val="2D5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722376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Dataset</a:t>
            </a:r>
          </a:p>
        </p:txBody>
      </p:sp>
      <p:sp>
        <p:nvSpPr>
          <p:cNvPr id="7" name="Text 5"/>
          <p:cNvSpPr/>
          <p:nvPr/>
        </p:nvSpPr>
        <p:spPr>
          <a:xfrm>
            <a:off x="365760" y="1188720"/>
            <a:ext cx="269748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Path-star graphs G(d, l, N)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= degree (# of paths)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 = path length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node vocabulary size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200k training samples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and test from same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(in-distribution!)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3291840" y="685800"/>
            <a:ext cx="26974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0" y="685800"/>
            <a:ext cx="2697480" cy="43891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722376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291840" y="1188720"/>
            <a:ext cx="269748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GPT-Mini (from scratch)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layers, dim=384, heads=6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GPT-2 Large (pretrained)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layers, dim=1280, heads=20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Mamba (from scratch)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layers, dim=784 (SSM)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6217920" y="685800"/>
            <a:ext cx="26974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217920" y="685800"/>
            <a:ext cx="2697480" cy="438912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09360" y="722376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Conditions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217920" y="1188720"/>
            <a:ext cx="269748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Optimizer: AdamW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to 100% training accuracy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(up to 500 epochs)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conditions compared: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1. Standard (teacher-forced)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2. Teacherless ($ tokens)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3. Reversed targets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365760" y="4617720"/>
            <a:ext cx="8412480" cy="347472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4658387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2D5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metric: Acc_ag = exact-match accuracy on auto-regressively generated paths vs. ground truth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Results: Standard Teacher-Forcing Fails In-Distribution</a:t>
            </a:r>
          </a:p>
        </p:txBody>
      </p:sp>
      <p:sp>
        <p:nvSpPr>
          <p:cNvPr id="4" name="Text 2"/>
          <p:cNvSpPr/>
          <p:nvPr/>
        </p:nvSpPr>
        <p:spPr>
          <a:xfrm>
            <a:off x="0" y="6400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E05C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models achieve accuracy ~1/d -- equivalent to random guessing -- despite perfect training accuracy.</a:t>
            </a:r>
            <a:endParaRPr lang="en-US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264743"/>
              </p:ext>
            </p:extLst>
          </p:nvPr>
        </p:nvGraphicFramePr>
        <p:xfrm>
          <a:off x="457200" y="1051560"/>
          <a:ext cx="8229600" cy="2304288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Graph (d, l)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GPT-Mini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GPT-2 Large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Mamba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Random (1/d)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G(2,5)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48.9%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G(2,20)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G(5,5)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G(10,5)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G(20,5)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E05C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E05C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5%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3502152"/>
            <a:ext cx="8229600" cy="905256"/>
          </a:xfrm>
          <a:prstGeom prst="rect">
            <a:avLst/>
          </a:prstGeom>
          <a:solidFill>
            <a:srgbClr val="FFF3CD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94360" y="3611880"/>
            <a:ext cx="7955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observation: </a:t>
            </a: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tracks 1/d across ALL architectures. Training accuracy was 100%. This is an in-distribution failure — caused by the training objective, not the model architecture or generalization gap.</a:t>
            </a: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120316" y="4448315"/>
            <a:ext cx="902368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Reversal training: </a:t>
            </a:r>
            <a:r>
              <a:rPr lang="en-US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~99-100% on all graphs.    </a:t>
            </a: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Teacherless (GPT-2 Large): </a:t>
            </a:r>
            <a:r>
              <a:rPr lang="en-US" dirty="0">
                <a:solidFill>
                  <a:srgbClr val="2D5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~99% on most graphs.</a:t>
            </a:r>
            <a:endParaRPr lang="en-US" dirty="0"/>
          </a:p>
        </p:txBody>
      </p:sp>
      <p:sp>
        <p:nvSpPr>
          <p:cNvPr id="5" name="Text 6"/>
          <p:cNvSpPr/>
          <p:nvPr/>
        </p:nvSpPr>
        <p:spPr>
          <a:xfrm>
            <a:off x="457199" y="4846320"/>
            <a:ext cx="5348037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adapted from Bachmann &amp; Nagarajan, ICML 2024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Solutions</a:t>
            </a:r>
          </a:p>
        </p:txBody>
      </p:sp>
      <p:sp>
        <p:nvSpPr>
          <p:cNvPr id="4" name="Shape 2"/>
          <p:cNvSpPr/>
          <p:nvPr/>
        </p:nvSpPr>
        <p:spPr>
          <a:xfrm>
            <a:off x="365760" y="685800"/>
            <a:ext cx="41605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65760" y="685800"/>
            <a:ext cx="4160520" cy="594360"/>
          </a:xfrm>
          <a:prstGeom prst="rect">
            <a:avLst/>
          </a:prstGeom>
          <a:solidFill>
            <a:srgbClr val="2D5F8A"/>
          </a:solidFill>
          <a:ln w="12700">
            <a:solidFill>
              <a:srgbClr val="2D5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722376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1 - Teacherless Training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3977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Monea et al. (2023) - repurposed here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1325880"/>
            <a:ext cx="3840480" cy="3429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ground-truth prefix r&lt;</a:t>
            </a:r>
            <a:r>
              <a:rPr lang="en-US" sz="1200" dirty="0" err="1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with uninformative $ tokens. The model must learn from p alone.
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Objective: </a:t>
            </a:r>
            <a:r>
              <a:rPr lang="en-US" sz="1200" dirty="0" err="1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J_tless</a:t>
            </a: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E[sum log P(</a:t>
            </a:r>
            <a:r>
              <a:rPr lang="en-US" sz="1200" dirty="0" err="1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r_i</a:t>
            </a: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p, $...$)]
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GPT-2 Large: ~99% on G(2,5), G(5,5), G(10,5)
From-scratch: only works on simplest graphs
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the cheat, model voluntarily learns right-to-left (later tokens achieve high accuracy first).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17720" y="685800"/>
            <a:ext cx="41605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685800"/>
            <a:ext cx="4160520" cy="59436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09160" y="722376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2 - Path Reversal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09160" y="1005840"/>
            <a:ext cx="3977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 et al. 2023; Shen et al. 2023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0" y="1325880"/>
            <a:ext cx="3840480" cy="3429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model to predict reversed path r_rev = v_goal, ..., v_start. Now v_goal is predicted first — it's always unique.
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eliminates the problem: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token is now an 'easy' token! Each next node is just the node inwardly adjacent to the previous. No planning needed.
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Near-perfect (99%+) across ALL graph types for ALL architectures (GPT-Mini, GPT-2 Large, Mamba).
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Lesson: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framing matters enormously for what teacher-forcing can learn.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Discussion</a:t>
            </a:r>
          </a:p>
        </p:txBody>
      </p:sp>
      <p:sp>
        <p:nvSpPr>
          <p:cNvPr id="4" name="Shape 2"/>
          <p:cNvSpPr/>
          <p:nvPr/>
        </p:nvSpPr>
        <p:spPr>
          <a:xfrm>
            <a:off x="365760" y="658368"/>
            <a:ext cx="402336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658368"/>
            <a:ext cx="4023360" cy="38404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7132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115568"/>
            <a:ext cx="3749040" cy="3611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Precise, testable distinction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Separates autoregressive vs. training-time failures — clarity missing in prior work
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Architecture-agnostic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Shown on both Transformer (GPT-Mini, GPT-2) and Mamba SSM
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Minimal, auditable benchmark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Path-star graphs are verifiable by hand; failure is demonstrably surprising
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results included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Reversal and teacherless training clearly fix the failure, validating the theory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0" y="658368"/>
            <a:ext cx="4023360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658368"/>
            <a:ext cx="4023360" cy="384048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64608" y="7132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115568"/>
            <a:ext cx="3749040" cy="3611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formal proofs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Arguments are conceptual and empirical; Proposition 3 is informal
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tested on large models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Llama-2, Mistral, or GPT-4 experiments; pretraining may help
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benchmark domain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 of affected tasks is uncharacterized; natural language speculation only
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Teacherless training is limited</a:t>
            </a:r>
            <a:endParaRPr lang="en-US" sz="14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works for some topologies; fails for from-scratch models on harder graphs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-1" y="73152"/>
            <a:ext cx="9143999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 &amp; Key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457200" cy="45720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05840" y="89611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Conflating the two modes is a mistake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05840" y="1207008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Autoregressive inference != teacher-forcing. They fail differently and need different solutions.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737360"/>
            <a:ext cx="8412480" cy="0"/>
          </a:xfrm>
          <a:prstGeom prst="line">
            <a:avLst/>
          </a:prstGeom>
          <a:noFill/>
          <a:ln w="6350">
            <a:solidFill>
              <a:srgbClr val="2D5F8A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5760" y="1874520"/>
            <a:ext cx="457200" cy="45720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874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05840" y="185623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Teacher-forcing has a training-time failure on lookahead tasks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005840" y="2167128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Clever Hans cheat and Indecipherable Token together cause complete in-distribution failure. No post-hoc fix works.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65760" y="2697480"/>
            <a:ext cx="8412480" cy="0"/>
          </a:xfrm>
          <a:prstGeom prst="line">
            <a:avLst/>
          </a:prstGeom>
          <a:noFill/>
          <a:ln w="6350">
            <a:solidFill>
              <a:srgbClr val="2D5F8A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457200" cy="45720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2834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05840" y="281635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is architecture-independent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1005840" y="3127248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Transformer and Mamba fail identically — the training objective is the root cause, not the model.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65760" y="3657600"/>
            <a:ext cx="8412480" cy="0"/>
          </a:xfrm>
          <a:prstGeom prst="line">
            <a:avLst/>
          </a:prstGeom>
          <a:noFill/>
          <a:ln w="6350">
            <a:solidFill>
              <a:srgbClr val="2D5F8A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65760" y="3794760"/>
            <a:ext cx="457200" cy="45720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65760" y="3794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05840" y="377647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Teacherless training and reversal show a path forward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005840" y="4087368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Forcing multi-token lookahead or reversing the output order resolves the identified failures and opens new research directions.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2D5F8A">
              <a:alpha val="60000"/>
            </a:srgbClr>
          </a:solidFill>
          <a:ln w="12700">
            <a:solidFill>
              <a:srgbClr val="2D5F8A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4864608"/>
            <a:ext cx="82296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6E8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"Can a model trained on thousands of novels learn to write plot twists?"  -- an open question this paper leaves us with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[1]  Bachmann, G. &amp; Nagarajan, V. (2024). The Pitfalls of Next-Token Prediction. ICML 2024, PMLR 235.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088136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[2]  Vaswani, A. et al. (2017). Attention is All You Need. NeurIPS 2017.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49047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[3]  Gu, A. &amp; Dao, T. (2023). Mamba: Linear-Time Sequence Modeling with Selective State Spaces. arXiv:2312.00752.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89280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[4]  Radford, A. et al. (2019). Language Models are Unsupervised Multitask Learners. OpenAI Blog.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295144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[5]  Monea, G., Joulin, A. &amp; Grave, E. (2023). PaSS: Parallel Speculative Sampling. NeurIPS 2023 Workshop.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697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[6]  Lee, N. et al. (2023). Teaching Arithmetic to Small Transformers. arXiv:2307.03381.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099816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[7]  Malach, E. (2023). Auto-Regressive Next-Token Predictors are Universal Learners. arXiv:2309.06979.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50215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[8]  Wies, N., Levine, Y. &amp; Shashua, A. (2023). Sub-Task Decomposition Enables Learning in Seq2Seq Tasks. ICLR 2023.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390448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[9]  LeCun, Y. (2024). Do Large Language Models Need Sensory Grounding? University Lecture.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4306824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[10] Wei, J. et al. (2022). Chain-of-Thought Prompting Elicits Reasoning in Large Language Models. NeurIPS 2022.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2D5F8A"/>
          </a:solidFill>
          <a:ln w="12700">
            <a:solidFill>
              <a:srgbClr val="2D5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Preemptive Q: Does this apply to real language tasks?</a:t>
            </a:r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Story-Writing as a Lookahead Task (from Section 4.5 &amp; Appendix C)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41248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02920" y="1170432"/>
            <a:ext cx="1645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1 (Setup):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176272" y="1170432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and Bob are friends trying to defeat the Evil King.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682496"/>
            <a:ext cx="1645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2 (Conflict):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176272" y="1682496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 turns against Alex, but deliberately fails.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355080" y="1682496"/>
            <a:ext cx="2286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05C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&lt;-- must be planned ahead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2194560"/>
            <a:ext cx="1645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4 (Backstory):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176272" y="2194560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 reveals he was a double-agent.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2706624"/>
            <a:ext cx="1645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5 (Resolution):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176272" y="2706624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 deliberately failed on orders, then relays intel.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55080" y="2706624"/>
            <a:ext cx="2286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05C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&lt;-- planned BEFORE Events 1 &amp; 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3218688"/>
            <a:ext cx="1645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6: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76272" y="321868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uses Bob's intel to defeat the King.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4041648"/>
            <a:ext cx="8412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Paper's conjecture: </a:t>
            </a: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teacher-forced model fits Event 5 (resolution) via Clever Hans cheat from Events 2 &amp; 4. Earlier narrative events then become Indecipherable — the model generates arbitrary twists instead of planning.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speculative — not empirically tested in the paper.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2D5F8A"/>
          </a:solidFill>
          <a:ln w="12700">
            <a:solidFill>
              <a:srgbClr val="2D5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-1" y="0"/>
            <a:ext cx="9143999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Preemptive Q: Can't Chain-of-Thought solve this?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</a:t>
            </a: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helps, but doesn't fully solve the problem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73152" cy="10058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 works when supervision is available before the target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48640" y="1517904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Wies et al. (2023) and Malach (2023) show complex tasks become learnable if intermediate steps are provided before the final answer. The paper's reversal experiment is consistent with this.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304288"/>
            <a:ext cx="84124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sz="2000"/>
          </a:p>
        </p:txBody>
      </p:sp>
      <p:sp>
        <p:nvSpPr>
          <p:cNvPr id="10" name="Shape 8"/>
          <p:cNvSpPr/>
          <p:nvPr/>
        </p:nvSpPr>
        <p:spPr>
          <a:xfrm>
            <a:off x="365760" y="2304288"/>
            <a:ext cx="73152" cy="100584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CoT annotations may not be available for creative/unstructured tasks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48640" y="2706624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story-writing, poem generation, or novel reasoning, the correct chain-of-thought supervision is unknown. The paper shows teacherless training can use hindsight supervision instead.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3493008"/>
            <a:ext cx="84124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3493008"/>
            <a:ext cx="73152" cy="1005840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35661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Inference-time CoT (ToT, Self-Refine) doesn't fix training-time failures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48640" y="3895344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techniques still use a backbone trained with teacher-forcing. If the backbone never learned planning, clever inference wrappers cannot recover it.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833DD-EEAD-B248-1BDE-532999A94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8EC463C-0AE7-1F47-18C9-DFA2B0FFD63D}"/>
              </a:ext>
            </a:extLst>
          </p:cNvPr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C68C8E6-8FEC-8099-940C-16A2A534FCC5}"/>
              </a:ext>
            </a:extLst>
          </p:cNvPr>
          <p:cNvSpPr/>
          <p:nvPr/>
        </p:nvSpPr>
        <p:spPr>
          <a:xfrm>
            <a:off x="0" y="7288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Motivation: Why Question Next-Token Prediction?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11B24713-AB9C-01D2-F7E8-81312E283EC8}"/>
              </a:ext>
            </a:extLst>
          </p:cNvPr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F3423F1-2D16-8F4E-7F26-11287BD777BB}"/>
              </a:ext>
            </a:extLst>
          </p:cNvPr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a mere next-token predictor faithfully model human intelligence?</a:t>
            </a:r>
            <a:endParaRPr lang="en-US" sz="20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00F3B1E3-4D41-2DC1-7D40-1B065CB63D02}"/>
              </a:ext>
            </a:extLst>
          </p:cNvPr>
          <p:cNvSpPr/>
          <p:nvPr/>
        </p:nvSpPr>
        <p:spPr>
          <a:xfrm>
            <a:off x="365760" y="1444752"/>
            <a:ext cx="393192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A3675195-9AA5-6DAC-85A3-CF3ADE93F891}"/>
              </a:ext>
            </a:extLst>
          </p:cNvPr>
          <p:cNvSpPr/>
          <p:nvPr/>
        </p:nvSpPr>
        <p:spPr>
          <a:xfrm>
            <a:off x="365760" y="1444752"/>
            <a:ext cx="73152" cy="265176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D961DC82-0E9D-0E88-96CB-E8D8E322596D}"/>
              </a:ext>
            </a:extLst>
          </p:cNvPr>
          <p:cNvSpPr/>
          <p:nvPr/>
        </p:nvSpPr>
        <p:spPr>
          <a:xfrm>
            <a:off x="548640" y="155448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Humans Reason</a:t>
            </a:r>
            <a:endParaRPr lang="en-US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F8AD8E1A-FE4A-B088-66DE-076B1AD6413D}"/>
              </a:ext>
            </a:extLst>
          </p:cNvPr>
          <p:cNvSpPr/>
          <p:nvPr/>
        </p:nvSpPr>
        <p:spPr>
          <a:xfrm>
            <a:off x="594360" y="1993392"/>
            <a:ext cx="35661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and evaluate outcomes before acting</a:t>
            </a:r>
            <a:endParaRPr lang="en-US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Backtrack when a path fails</a:t>
            </a:r>
            <a:endParaRPr lang="en-US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ahead (System 2 thinking)</a:t>
            </a:r>
            <a:endParaRPr lang="en-US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 earlier decisions based on future context</a:t>
            </a:r>
            <a:endParaRPr lang="en-US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5DD76095-8059-93D9-A2DA-E46397A48ADE}"/>
              </a:ext>
            </a:extLst>
          </p:cNvPr>
          <p:cNvSpPr/>
          <p:nvPr/>
        </p:nvSpPr>
        <p:spPr>
          <a:xfrm>
            <a:off x="4846320" y="1444752"/>
            <a:ext cx="393192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4B4B0D43-0EAF-2033-5BE4-75C72511401E}"/>
              </a:ext>
            </a:extLst>
          </p:cNvPr>
          <p:cNvSpPr/>
          <p:nvPr/>
        </p:nvSpPr>
        <p:spPr>
          <a:xfrm>
            <a:off x="4846320" y="1444752"/>
            <a:ext cx="73152" cy="2651760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7DF98A2D-821C-CB8B-38BF-ABA852A21156}"/>
              </a:ext>
            </a:extLst>
          </p:cNvPr>
          <p:cNvSpPr/>
          <p:nvPr/>
        </p:nvSpPr>
        <p:spPr>
          <a:xfrm>
            <a:off x="5029200" y="155448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LLMs Are Trained</a:t>
            </a:r>
            <a:endParaRPr lang="en-US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A9706A05-1F13-4BE5-7AF2-F44CF7C57FF2}"/>
              </a:ext>
            </a:extLst>
          </p:cNvPr>
          <p:cNvSpPr/>
          <p:nvPr/>
        </p:nvSpPr>
        <p:spPr>
          <a:xfrm>
            <a:off x="5074920" y="1993392"/>
            <a:ext cx="35661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models generate text one token at a time </a:t>
            </a:r>
          </a:p>
          <a:p>
            <a:pPr marL="285750" indent="-285750">
              <a:spcAft>
                <a:spcPts val="5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built-in backtracking or lookahead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concern:</a:t>
            </a:r>
            <a:b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Errors accumulate during generation </a:t>
            </a:r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7FC8FB0A-658A-84CA-0068-69CA4D422D1F}"/>
              </a:ext>
            </a:extLst>
          </p:cNvPr>
          <p:cNvSpPr/>
          <p:nvPr/>
        </p:nvSpPr>
        <p:spPr>
          <a:xfrm>
            <a:off x="365760" y="4343400"/>
            <a:ext cx="8412480" cy="411480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4E828DEF-68E6-4058-2635-F2E00A4DC093}"/>
              </a:ext>
            </a:extLst>
          </p:cNvPr>
          <p:cNvSpPr/>
          <p:nvPr/>
        </p:nvSpPr>
        <p:spPr>
          <a:xfrm>
            <a:off x="502920" y="4389120"/>
            <a:ext cx="8138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i="1" dirty="0"/>
              <a:t>Does the model learn correct reasoning during training?</a:t>
            </a:r>
            <a:endParaRPr lang="en-US" sz="16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6A555DD1-A6A6-5E6F-C120-623102BED56B}"/>
              </a:ext>
            </a:extLst>
          </p:cNvPr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02824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Next-Token Prediction?</a:t>
            </a:r>
            <a:endParaRPr lang="en-US" sz="20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57200" y="114300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Autoregressive</a:t>
            </a:r>
            <a:r>
              <a:rPr lang="en-US" sz="1200" b="1" dirty="0"/>
              <a:t> 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</a:t>
            </a:r>
          </a:p>
        </p:txBody>
      </p:sp>
      <p:sp>
        <p:nvSpPr>
          <p:cNvPr id="13" name="Text 11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26E78311-7B0A-A45D-0942-C2A4FD61E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Shape 4">
            <a:extLst>
              <a:ext uri="{FF2B5EF4-FFF2-40B4-BE49-F238E27FC236}">
                <a16:creationId xmlns:a16="http://schemas.microsoft.com/office/drawing/2014/main" id="{9FCD30B6-2EC2-54B8-CC31-937A819BAE8A}"/>
              </a:ext>
            </a:extLst>
          </p:cNvPr>
          <p:cNvSpPr/>
          <p:nvPr/>
        </p:nvSpPr>
        <p:spPr>
          <a:xfrm>
            <a:off x="2225580" y="658368"/>
            <a:ext cx="4670066" cy="227904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5">
            <a:extLst>
              <a:ext uri="{FF2B5EF4-FFF2-40B4-BE49-F238E27FC236}">
                <a16:creationId xmlns:a16="http://schemas.microsoft.com/office/drawing/2014/main" id="{EB403B66-9E20-C74A-4DF8-7C48EF89D884}"/>
              </a:ext>
            </a:extLst>
          </p:cNvPr>
          <p:cNvSpPr/>
          <p:nvPr/>
        </p:nvSpPr>
        <p:spPr>
          <a:xfrm>
            <a:off x="2225579" y="658362"/>
            <a:ext cx="86885" cy="227904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7">
            <a:extLst>
              <a:ext uri="{FF2B5EF4-FFF2-40B4-BE49-F238E27FC236}">
                <a16:creationId xmlns:a16="http://schemas.microsoft.com/office/drawing/2014/main" id="{2F7CB9F6-16C7-CD15-B8C5-9400680381F1}"/>
              </a:ext>
            </a:extLst>
          </p:cNvPr>
          <p:cNvSpPr/>
          <p:nvPr/>
        </p:nvSpPr>
        <p:spPr>
          <a:xfrm>
            <a:off x="2454179" y="834290"/>
            <a:ext cx="4441467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language model generates text </a:t>
            </a:r>
            <a:r>
              <a:rPr lang="en-US" alt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token at a time 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each step, it predicts:</a:t>
            </a:r>
            <a:br>
              <a:rPr lang="en-US" alt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alt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the next token given previous tokens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dirty="0">
              <a:solidFill>
                <a:srgbClr val="1A2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	P(next token | previous tokens)</a:t>
            </a:r>
          </a:p>
        </p:txBody>
      </p:sp>
      <p:sp>
        <p:nvSpPr>
          <p:cNvPr id="15" name="Shape 5">
            <a:extLst>
              <a:ext uri="{FF2B5EF4-FFF2-40B4-BE49-F238E27FC236}">
                <a16:creationId xmlns:a16="http://schemas.microsoft.com/office/drawing/2014/main" id="{379A07FF-4EB7-CD96-2725-85D182544C59}"/>
              </a:ext>
            </a:extLst>
          </p:cNvPr>
          <p:cNvSpPr/>
          <p:nvPr/>
        </p:nvSpPr>
        <p:spPr>
          <a:xfrm>
            <a:off x="2312464" y="3113327"/>
            <a:ext cx="4586464" cy="955754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algn="ctr"/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Input:  "The cat"</a:t>
            </a:r>
          </a:p>
          <a:p>
            <a:pPr algn="ctr"/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Output: "sat" → "on" → "the" → "mat"</a:t>
            </a:r>
          </a:p>
        </p:txBody>
      </p:sp>
      <p:sp>
        <p:nvSpPr>
          <p:cNvPr id="18" name="Shape 6">
            <a:extLst>
              <a:ext uri="{FF2B5EF4-FFF2-40B4-BE49-F238E27FC236}">
                <a16:creationId xmlns:a16="http://schemas.microsoft.com/office/drawing/2014/main" id="{88338C67-5818-76B8-08B9-500F0619D0CA}"/>
              </a:ext>
            </a:extLst>
          </p:cNvPr>
          <p:cNvSpPr/>
          <p:nvPr/>
        </p:nvSpPr>
        <p:spPr>
          <a:xfrm>
            <a:off x="2228861" y="3113328"/>
            <a:ext cx="82557" cy="955753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2">
            <a:extLst>
              <a:ext uri="{FF2B5EF4-FFF2-40B4-BE49-F238E27FC236}">
                <a16:creationId xmlns:a16="http://schemas.microsoft.com/office/drawing/2014/main" id="{64742827-1341-404D-DA66-DA9F53D2F397}"/>
              </a:ext>
            </a:extLst>
          </p:cNvPr>
          <p:cNvSpPr/>
          <p:nvPr/>
        </p:nvSpPr>
        <p:spPr>
          <a:xfrm>
            <a:off x="365760" y="4450537"/>
            <a:ext cx="8412480" cy="411480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pPr algn="ctr"/>
            <a:r>
              <a:rPr lang="en-US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sequence is built step-by-step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8EC1B-E325-2755-444A-2D9764D38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AED4CD9-EF47-CC25-B693-E58380D6814F}"/>
              </a:ext>
            </a:extLst>
          </p:cNvPr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41BC4BC-096B-DF51-3173-C0DF7A0189B9}"/>
              </a:ext>
            </a:extLst>
          </p:cNvPr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Background: Two Modes of Next-Token Prediction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EF19027-0943-78D6-D783-9301BBFEEC5B}"/>
              </a:ext>
            </a:extLst>
          </p:cNvPr>
          <p:cNvSpPr/>
          <p:nvPr/>
        </p:nvSpPr>
        <p:spPr>
          <a:xfrm>
            <a:off x="365760" y="4718304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b="1" i="1" dirty="0">
                <a:solidFill>
                  <a:srgbClr val="E05C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starts during training, not at inference.</a:t>
            </a:r>
          </a:p>
          <a:p>
            <a:pPr marL="0" indent="0" algn="ctr">
              <a:buNone/>
            </a:pPr>
            <a:endParaRPr lang="en-US" sz="125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F2799CAF-FFBD-66F6-31C3-06BB1F09AD3B}"/>
              </a:ext>
            </a:extLst>
          </p:cNvPr>
          <p:cNvSpPr/>
          <p:nvPr/>
        </p:nvSpPr>
        <p:spPr>
          <a:xfrm>
            <a:off x="4846322" y="775752"/>
            <a:ext cx="3840480" cy="37374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BF50566E-6687-47C8-E21B-8FA77BBA5AEC}"/>
              </a:ext>
            </a:extLst>
          </p:cNvPr>
          <p:cNvSpPr/>
          <p:nvPr/>
        </p:nvSpPr>
        <p:spPr>
          <a:xfrm>
            <a:off x="4846322" y="775752"/>
            <a:ext cx="3840480" cy="457200"/>
          </a:xfrm>
          <a:prstGeom prst="rect">
            <a:avLst/>
          </a:prstGeom>
          <a:solidFill>
            <a:srgbClr val="2D5F8A"/>
          </a:solidFill>
          <a:ln w="12700">
            <a:solidFill>
              <a:srgbClr val="2D5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A659D72-1D93-D3C7-A7D6-D9AD561E99C3}"/>
              </a:ext>
            </a:extLst>
          </p:cNvPr>
          <p:cNvSpPr/>
          <p:nvPr/>
        </p:nvSpPr>
        <p:spPr>
          <a:xfrm>
            <a:off x="4937762" y="8214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Autoregressive Inference</a:t>
            </a:r>
            <a:endParaRPr lang="en-US" sz="12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10D7E3A1-9250-1C1B-480C-F363FFAD052B}"/>
              </a:ext>
            </a:extLst>
          </p:cNvPr>
          <p:cNvSpPr/>
          <p:nvPr/>
        </p:nvSpPr>
        <p:spPr>
          <a:xfrm>
            <a:off x="4846322" y="1232952"/>
            <a:ext cx="3840480" cy="327011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spcAft>
                <a:spcPts val="400"/>
              </a:spcAft>
            </a:pPr>
            <a:r>
              <a:rPr lang="en-US" dirty="0"/>
              <a:t>• Uses its own previous predictions </a:t>
            </a:r>
            <a:br>
              <a:rPr lang="en-US" dirty="0"/>
            </a:br>
            <a:r>
              <a:rPr lang="en-US" dirty="0"/>
              <a:t>• Does not see the correct answers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Problem (snowball effect):</a:t>
            </a:r>
            <a:br>
              <a:rPr lang="en-US" dirty="0"/>
            </a:br>
            <a:r>
              <a:rPr lang="en-US" dirty="0"/>
              <a:t>• Errors accumulate over time </a:t>
            </a:r>
            <a:br>
              <a:rPr lang="en-US" dirty="0"/>
            </a:br>
            <a:r>
              <a:rPr lang="en-US" dirty="0"/>
              <a:t>• Small mistakes grow into large errors </a:t>
            </a:r>
            <a:br>
              <a:rPr lang="en-US" dirty="0"/>
            </a:br>
            <a:r>
              <a:rPr lang="en-US" dirty="0"/>
              <a:t>• Long sequences can become completely wrong</a:t>
            </a:r>
            <a:endParaRPr lang="en-US" dirty="0">
              <a:solidFill>
                <a:srgbClr val="1A2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A547839F-5A58-8B7F-B72B-6CDFB4896CCE}"/>
              </a:ext>
            </a:extLst>
          </p:cNvPr>
          <p:cNvSpPr/>
          <p:nvPr/>
        </p:nvSpPr>
        <p:spPr>
          <a:xfrm>
            <a:off x="457200" y="771806"/>
            <a:ext cx="3840480" cy="3737421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F8EE0DAF-FFD1-6E38-5F96-8C6A9C8A0DFA}"/>
              </a:ext>
            </a:extLst>
          </p:cNvPr>
          <p:cNvSpPr/>
          <p:nvPr/>
        </p:nvSpPr>
        <p:spPr>
          <a:xfrm>
            <a:off x="457200" y="781910"/>
            <a:ext cx="3840480" cy="457200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227963F9-6247-6F79-93CE-79D91155FCB9}"/>
              </a:ext>
            </a:extLst>
          </p:cNvPr>
          <p:cNvSpPr/>
          <p:nvPr/>
        </p:nvSpPr>
        <p:spPr>
          <a:xfrm>
            <a:off x="548640" y="817527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Teacher-Forcing (Training)</a:t>
            </a:r>
            <a:endParaRPr lang="en-US" sz="12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2F23DBDB-F90D-E1AF-FA5C-9583E61EC75A}"/>
              </a:ext>
            </a:extLst>
          </p:cNvPr>
          <p:cNvSpPr/>
          <p:nvPr/>
        </p:nvSpPr>
        <p:spPr>
          <a:xfrm>
            <a:off x="457199" y="1249214"/>
            <a:ext cx="3840481" cy="3253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spcAft>
                <a:spcPts val="400"/>
              </a:spcAft>
            </a:pPr>
            <a:r>
              <a:rPr lang="en-US" dirty="0"/>
              <a:t>• Uses correct previous tokens only </a:t>
            </a:r>
            <a:br>
              <a:rPr lang="en-US" dirty="0"/>
            </a:br>
            <a:r>
              <a:rPr lang="en-US" dirty="0"/>
              <a:t>• Never sees its own mistakes </a:t>
            </a:r>
          </a:p>
          <a:p>
            <a:pPr>
              <a:spcAft>
                <a:spcPts val="400"/>
              </a:spcAft>
            </a:pPr>
            <a:br>
              <a:rPr lang="en-US" dirty="0"/>
            </a:br>
            <a:r>
              <a:rPr lang="en-US" dirty="0"/>
              <a:t>Key issue:</a:t>
            </a:r>
            <a:br>
              <a:rPr lang="en-US" dirty="0"/>
            </a:br>
            <a:r>
              <a:rPr lang="en-US" dirty="0"/>
              <a:t>• Does not learn to recover from errors </a:t>
            </a:r>
            <a:br>
              <a:rPr lang="en-US" dirty="0"/>
            </a:br>
            <a:r>
              <a:rPr lang="en-US" dirty="0"/>
              <a:t>Main finding:</a:t>
            </a:r>
          </a:p>
          <a:p>
            <a:pPr>
              <a:spcAft>
                <a:spcPts val="400"/>
              </a:spcAft>
            </a:pPr>
            <a:br>
              <a:rPr lang="en-US" dirty="0"/>
            </a:br>
            <a:r>
              <a:rPr lang="en-US" dirty="0"/>
              <a:t>• Fails to learn proper reasoning during training </a:t>
            </a:r>
            <a:br>
              <a:rPr lang="en-US" dirty="0"/>
            </a:br>
            <a:r>
              <a:rPr lang="en-US" dirty="0"/>
              <a:t>• Cannot be fixed later (e.g., </a:t>
            </a:r>
            <a:r>
              <a:rPr lang="en-US" dirty="0" err="1"/>
              <a:t>CoT</a:t>
            </a:r>
            <a:r>
              <a:rPr lang="en-US" dirty="0"/>
              <a:t>)</a:t>
            </a:r>
            <a:endParaRPr lang="en-US" sz="16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FEEE562D-F686-8A0A-FF77-299AE3AC1F7C}"/>
              </a:ext>
            </a:extLst>
          </p:cNvPr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48702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55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20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Work: Focus on Inference, Not Training</a:t>
            </a:r>
            <a:endParaRPr lang="en-US" sz="20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65760" y="1143961"/>
            <a:ext cx="393192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algn="ctr"/>
            <a:r>
              <a:rPr lang="en-US" sz="2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</a:t>
            </a:r>
          </a:p>
        </p:txBody>
      </p:sp>
      <p:sp>
        <p:nvSpPr>
          <p:cNvPr id="7" name="Shape 5"/>
          <p:cNvSpPr/>
          <p:nvPr/>
        </p:nvSpPr>
        <p:spPr>
          <a:xfrm>
            <a:off x="365760" y="1143961"/>
            <a:ext cx="73152" cy="265176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1993392"/>
            <a:ext cx="35661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300" dirty="0">
              <a:solidFill>
                <a:srgbClr val="1A2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846320" y="1143961"/>
            <a:ext cx="393192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algn="ctr"/>
            <a:r>
              <a:rPr lang="en-US" sz="20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846320" y="1143961"/>
            <a:ext cx="73152" cy="2651760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74920" y="1692601"/>
            <a:ext cx="35661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Focuses only on inference errors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Assumes training is correct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Ignores how the model learns</a:t>
            </a:r>
          </a:p>
        </p:txBody>
      </p:sp>
      <p:sp>
        <p:nvSpPr>
          <p:cNvPr id="14" name="Shape 12"/>
          <p:cNvSpPr/>
          <p:nvPr/>
        </p:nvSpPr>
        <p:spPr>
          <a:xfrm>
            <a:off x="365760" y="3986715"/>
            <a:ext cx="8412480" cy="813886"/>
          </a:xfrm>
          <a:prstGeom prst="rect">
            <a:avLst/>
          </a:prstGeom>
          <a:solidFill>
            <a:srgbClr val="D6E8F7"/>
          </a:solidFill>
          <a:ln w="12700">
            <a:solidFill>
              <a:srgbClr val="D6E8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3990875"/>
            <a:ext cx="8412480" cy="80972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Shannon (1948, 1951); </a:t>
            </a:r>
            <a:r>
              <a:rPr lang="en-US" sz="1600" i="1" dirty="0" err="1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Shlegeris</a:t>
            </a:r>
            <a:r>
              <a:rPr lang="en-US" sz="16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et al. (2022);</a:t>
            </a:r>
          </a:p>
          <a:p>
            <a:r>
              <a:rPr lang="en-US" sz="16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LeCun (2024); </a:t>
            </a:r>
            <a:r>
              <a:rPr lang="en-US" sz="1600" i="1" dirty="0" err="1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Dziri</a:t>
            </a:r>
            <a:r>
              <a:rPr lang="en-US" sz="16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et al. (2024); Ross &amp; Bagnell (2010)</a:t>
            </a:r>
          </a:p>
        </p:txBody>
      </p:sp>
      <p:sp>
        <p:nvSpPr>
          <p:cNvPr id="16" name="Text 14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AE68FBFD-8976-B912-3866-EBA7A0BB9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912" y="1284797"/>
            <a:ext cx="3858768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28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Optimistic view 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sequence can be modeled using the chain rule</a:t>
            </a:r>
            <a:endParaRPr lang="en-US" altLang="en-US" dirty="0">
              <a:solidFill>
                <a:srgbClr val="1A2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criticism 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Errors accumulate during inference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probability of a correct sequence decreases exponentially</a:t>
            </a:r>
            <a:endParaRPr lang="en-US" altLang="en-US" dirty="0">
              <a:solidFill>
                <a:srgbClr val="1A2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Lookahead Task: Path-Star Graphs</a:t>
            </a:r>
          </a:p>
        </p:txBody>
      </p:sp>
      <p:sp>
        <p:nvSpPr>
          <p:cNvPr id="5" name="Text 3"/>
          <p:cNvSpPr/>
          <p:nvPr/>
        </p:nvSpPr>
        <p:spPr>
          <a:xfrm>
            <a:off x="365760" y="1051560"/>
            <a:ext cx="42976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Setup</a:t>
            </a:r>
          </a:p>
          <a:p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a node (</a:t>
            </a: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</a:t>
            </a:r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</a:p>
          <a:p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multiple possible paths </a:t>
            </a:r>
          </a:p>
          <a:p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path reaches the Goal</a:t>
            </a:r>
          </a:p>
          <a:p>
            <a:pPr marL="0" indent="0">
              <a:spcAft>
                <a:spcPts val="400"/>
              </a:spcAft>
              <a:buNone/>
            </a:pPr>
            <a:endParaRPr lang="en-US" dirty="0"/>
          </a:p>
          <a:p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r>
              <a:rPr lang="en-US" b="1" dirty="0"/>
              <a:t>:</a:t>
            </a:r>
          </a:p>
          <a:p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connections (shuffled) </a:t>
            </a:r>
          </a:p>
          <a:p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node + Goal node</a:t>
            </a:r>
          </a:p>
          <a:p>
            <a:pPr marL="0" indent="0">
              <a:spcAft>
                <a:spcPts val="400"/>
              </a:spcAft>
              <a:buNone/>
            </a:pPr>
            <a:endParaRPr lang="en-US" dirty="0"/>
          </a:p>
          <a:p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</a:p>
          <a:p>
            <a:r>
              <a:rPr lang="en-US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path from </a:t>
            </a:r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→ Goal</a:t>
            </a:r>
            <a:r>
              <a:rPr lang="en-US" sz="12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882075" y="4149090"/>
            <a:ext cx="498760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adapted from Bachmann &amp; Nagarajan, ICML 2024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6FE7E7A-AAC3-8DA7-0D3A-2C7CAC89A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7443" y="1365585"/>
            <a:ext cx="5455118" cy="2726356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516F3-6286-DD2C-198D-02DA08533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2ADE201-2585-1B29-C3C8-F23799AF5B3D}"/>
              </a:ext>
            </a:extLst>
          </p:cNvPr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Teacher-Forcing Fails</a:t>
            </a: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3DCC9EF4-B6EA-80F8-8404-2495A7788AA1}"/>
              </a:ext>
            </a:extLst>
          </p:cNvPr>
          <p:cNvSpPr/>
          <p:nvPr/>
        </p:nvSpPr>
        <p:spPr>
          <a:xfrm>
            <a:off x="365760" y="1156065"/>
            <a:ext cx="3931920" cy="1768711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FE65C918-9B2B-B969-0059-3AFA8B3D2FA2}"/>
              </a:ext>
            </a:extLst>
          </p:cNvPr>
          <p:cNvSpPr/>
          <p:nvPr/>
        </p:nvSpPr>
        <p:spPr>
          <a:xfrm>
            <a:off x="365762" y="680576"/>
            <a:ext cx="3931920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F2FDA83-BC62-2BBA-C72B-AB9888E05CF2}"/>
              </a:ext>
            </a:extLst>
          </p:cNvPr>
          <p:cNvSpPr/>
          <p:nvPr/>
        </p:nvSpPr>
        <p:spPr>
          <a:xfrm>
            <a:off x="365755" y="680575"/>
            <a:ext cx="3931913" cy="4754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1 (Hard / logical way)</a:t>
            </a: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12D0101-F534-784D-E1D3-822E5A6412B3}"/>
              </a:ext>
            </a:extLst>
          </p:cNvPr>
          <p:cNvSpPr/>
          <p:nvPr/>
        </p:nvSpPr>
        <p:spPr>
          <a:xfrm>
            <a:off x="365763" y="1156065"/>
            <a:ext cx="3931918" cy="17687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model Looks at all paths from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Checks which one reaches Goal </a:t>
            </a:r>
          </a:p>
          <a:p>
            <a:endParaRPr lang="en-US" dirty="0"/>
          </a:p>
          <a:p>
            <a:r>
              <a:rPr lang="en-US" dirty="0"/>
              <a:t>Like exploring a maze</a:t>
            </a:r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4E600246-C222-C335-AD28-AA001EAA1BA9}"/>
              </a:ext>
            </a:extLst>
          </p:cNvPr>
          <p:cNvSpPr/>
          <p:nvPr/>
        </p:nvSpPr>
        <p:spPr>
          <a:xfrm>
            <a:off x="4846322" y="833411"/>
            <a:ext cx="3931920" cy="2091365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0635C736-EF0A-15D8-4185-494F1F43B02D}"/>
              </a:ext>
            </a:extLst>
          </p:cNvPr>
          <p:cNvSpPr/>
          <p:nvPr/>
        </p:nvSpPr>
        <p:spPr>
          <a:xfrm>
            <a:off x="4846324" y="680577"/>
            <a:ext cx="3931920" cy="47548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72EF1E8-6736-40E6-CB6D-7A7551E2998A}"/>
              </a:ext>
            </a:extLst>
          </p:cNvPr>
          <p:cNvSpPr/>
          <p:nvPr/>
        </p:nvSpPr>
        <p:spPr>
          <a:xfrm>
            <a:off x="4846324" y="680577"/>
            <a:ext cx="3931914" cy="4629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2 (Easy trick / shortcut)</a:t>
            </a: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0868F47F-3EA7-2880-EE57-CE070777B4AC}"/>
              </a:ext>
            </a:extLst>
          </p:cNvPr>
          <p:cNvSpPr/>
          <p:nvPr/>
        </p:nvSpPr>
        <p:spPr>
          <a:xfrm>
            <a:off x="4846324" y="1156065"/>
            <a:ext cx="3931918" cy="17687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dirty="0"/>
              <a:t>Instead of starting from the start node: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model starts from the goal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Goes backward (reverse direction)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Finds the path to Start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Then reverses it </a:t>
            </a:r>
          </a:p>
          <a:p>
            <a:r>
              <a:rPr lang="en-US" dirty="0"/>
              <a:t>So it’s easy to trace backward</a:t>
            </a: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110CFB8C-EFCA-499B-E6B9-2C0BD735A6A5}"/>
              </a:ext>
            </a:extLst>
          </p:cNvPr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14" name="Shape 3">
            <a:extLst>
              <a:ext uri="{FF2B5EF4-FFF2-40B4-BE49-F238E27FC236}">
                <a16:creationId xmlns:a16="http://schemas.microsoft.com/office/drawing/2014/main" id="{03E3DE40-A628-D165-BB58-B39A548EDABC}"/>
              </a:ext>
            </a:extLst>
          </p:cNvPr>
          <p:cNvSpPr/>
          <p:nvPr/>
        </p:nvSpPr>
        <p:spPr>
          <a:xfrm>
            <a:off x="1745200" y="3077610"/>
            <a:ext cx="4998502" cy="205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r>
              <a:rPr lang="en-US" dirty="0"/>
              <a:t>During training:</a:t>
            </a:r>
            <a:br>
              <a:rPr lang="en-US" dirty="0"/>
            </a:br>
            <a:r>
              <a:rPr lang="en-US" dirty="0"/>
              <a:t>• The model sees input p and the correct previous steps </a:t>
            </a:r>
            <a:br>
              <a:rPr lang="en-US" dirty="0"/>
            </a:br>
            <a:r>
              <a:rPr lang="en-US" dirty="0"/>
              <a:t>Instead of learning the full solution:</a:t>
            </a:r>
            <a:br>
              <a:rPr lang="en-US" dirty="0"/>
            </a:br>
            <a:r>
              <a:rPr lang="en-US" dirty="0"/>
              <a:t>• p → full path </a:t>
            </a:r>
            <a:br>
              <a:rPr lang="en-US" dirty="0"/>
            </a:br>
            <a:r>
              <a:rPr lang="en-US" dirty="0"/>
              <a:t>It learns a shortcut:</a:t>
            </a:r>
            <a:br>
              <a:rPr lang="en-US" dirty="0"/>
            </a:br>
            <a:r>
              <a:rPr lang="en-US" dirty="0"/>
              <a:t>• (p + correct previous steps) → next step</a:t>
            </a:r>
          </a:p>
        </p:txBody>
      </p:sp>
      <p:sp>
        <p:nvSpPr>
          <p:cNvPr id="15" name="Shape 4">
            <a:extLst>
              <a:ext uri="{FF2B5EF4-FFF2-40B4-BE49-F238E27FC236}">
                <a16:creationId xmlns:a16="http://schemas.microsoft.com/office/drawing/2014/main" id="{44276382-EAF5-2290-589D-6096C923130D}"/>
              </a:ext>
            </a:extLst>
          </p:cNvPr>
          <p:cNvSpPr/>
          <p:nvPr/>
        </p:nvSpPr>
        <p:spPr>
          <a:xfrm>
            <a:off x="2" y="3077609"/>
            <a:ext cx="1745198" cy="2065891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pPr algn="ctr"/>
            <a:endParaRPr lang="en-US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endParaRPr lang="en-US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endParaRPr lang="en-US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Teacher-Forcing</a:t>
            </a:r>
          </a:p>
        </p:txBody>
      </p:sp>
      <p:sp>
        <p:nvSpPr>
          <p:cNvPr id="17" name="Shape 7">
            <a:extLst>
              <a:ext uri="{FF2B5EF4-FFF2-40B4-BE49-F238E27FC236}">
                <a16:creationId xmlns:a16="http://schemas.microsoft.com/office/drawing/2014/main" id="{526E5AF2-0595-D151-12BF-BAD9693E8CA0}"/>
              </a:ext>
            </a:extLst>
          </p:cNvPr>
          <p:cNvSpPr/>
          <p:nvPr/>
        </p:nvSpPr>
        <p:spPr>
          <a:xfrm>
            <a:off x="6725141" y="3077609"/>
            <a:ext cx="2418859" cy="2053393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b="1" dirty="0"/>
          </a:p>
          <a:p>
            <a:r>
              <a:rPr lang="en-US" dirty="0"/>
              <a:t>❌ Problem 1: It cheats</a:t>
            </a:r>
          </a:p>
          <a:p>
            <a:endParaRPr lang="en-US" dirty="0"/>
          </a:p>
          <a:p>
            <a:r>
              <a:rPr lang="en-US" dirty="0"/>
              <a:t>❌ Problem 2: It avoids the real challenge</a:t>
            </a:r>
          </a:p>
        </p:txBody>
      </p:sp>
    </p:spTree>
    <p:extLst>
      <p:ext uri="{BB962C8B-B14F-4D97-AF65-F5344CB8AC3E}">
        <p14:creationId xmlns:p14="http://schemas.microsoft.com/office/powerpoint/2010/main" val="425881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-1" y="0"/>
            <a:ext cx="9144001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Clever Hans Cheat</a:t>
            </a:r>
          </a:p>
        </p:txBody>
      </p:sp>
      <p:sp>
        <p:nvSpPr>
          <p:cNvPr id="7" name="Shape 5"/>
          <p:cNvSpPr/>
          <p:nvPr/>
        </p:nvSpPr>
        <p:spPr>
          <a:xfrm>
            <a:off x="154207" y="685450"/>
            <a:ext cx="3579223" cy="3655055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What does “cheating” mean?</a:t>
            </a:r>
            <a:endParaRPr lang="en-US" altLang="en-US" sz="1200" dirty="0"/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During training, the model receives: </a:t>
            </a:r>
          </a:p>
          <a:p>
            <a:pPr marL="628650" lvl="1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The graph (p) </a:t>
            </a:r>
          </a:p>
          <a:p>
            <a:pPr marL="628650" lvl="1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Part of the correct path (r&lt;</a:t>
            </a:r>
            <a:r>
              <a:rPr lang="en-US" altLang="en-US" dirty="0" err="1"/>
              <a:t>i</a:t>
            </a:r>
            <a:r>
              <a:rPr lang="en-US" altLang="en-US" dirty="0"/>
              <a:t>) 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Instead of solving the full problem, the model does not ask:</a:t>
            </a:r>
            <a:br>
              <a:rPr lang="en-US" altLang="en-US" dirty="0"/>
            </a:br>
            <a:r>
              <a:rPr lang="en-US" altLang="en-US" dirty="0"/>
              <a:t>“What is the correct path?” 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Instead, it learns a shortcut:</a:t>
            </a:r>
            <a:br>
              <a:rPr lang="en-US" altLang="en-US" dirty="0"/>
            </a:br>
            <a:r>
              <a:rPr lang="en-US" altLang="en-US" dirty="0"/>
              <a:t>“Given previous steps, what is the next obvious step?” 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This behavior is called </a:t>
            </a:r>
            <a:r>
              <a:rPr lang="en-US" altLang="en-US" b="1" dirty="0"/>
              <a:t>Clever Hans cheating</a:t>
            </a:r>
            <a:r>
              <a:rPr lang="en-US" altLang="en-US" b="1" dirty="0">
                <a:latin typeface="Arial" panose="020B0604020202020204" pitchFamily="34" charset="0"/>
              </a:rPr>
              <a:t>. </a:t>
            </a:r>
          </a:p>
          <a:p>
            <a:pPr algn="just"/>
            <a:endParaRPr lang="en-US" b="1" dirty="0"/>
          </a:p>
        </p:txBody>
      </p:sp>
      <p:sp>
        <p:nvSpPr>
          <p:cNvPr id="8" name="Shape 6"/>
          <p:cNvSpPr/>
          <p:nvPr/>
        </p:nvSpPr>
        <p:spPr>
          <a:xfrm>
            <a:off x="70605" y="685451"/>
            <a:ext cx="73152" cy="3655053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967728" y="3008376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EAY - CHEAT WORKS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12058" y="4531604"/>
            <a:ext cx="8412480" cy="611896"/>
          </a:xfrm>
          <a:prstGeom prst="rect">
            <a:avLst/>
          </a:prstGeom>
          <a:solidFill>
            <a:srgbClr val="FFF3CD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12058" y="4650476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model cheats on easy tokens, the first token loses its learning signal and becomes difficult to learn.</a:t>
            </a: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5072087-FF47-ED6F-FBBF-109DD0DF5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2958" y="1017182"/>
            <a:ext cx="5066835" cy="2408923"/>
          </a:xfrm>
          <a:prstGeom prst="rect">
            <a:avLst/>
          </a:prstGeom>
        </p:spPr>
      </p:pic>
      <p:sp>
        <p:nvSpPr>
          <p:cNvPr id="29" name="Shape 6">
            <a:extLst>
              <a:ext uri="{FF2B5EF4-FFF2-40B4-BE49-F238E27FC236}">
                <a16:creationId xmlns:a16="http://schemas.microsoft.com/office/drawing/2014/main" id="{202E36D4-746E-6D30-174C-C1A0968FEDA0}"/>
              </a:ext>
            </a:extLst>
          </p:cNvPr>
          <p:cNvSpPr/>
          <p:nvPr/>
        </p:nvSpPr>
        <p:spPr>
          <a:xfrm>
            <a:off x="9000243" y="1017183"/>
            <a:ext cx="73152" cy="2408922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>
            <a:extLst>
              <a:ext uri="{FF2B5EF4-FFF2-40B4-BE49-F238E27FC236}">
                <a16:creationId xmlns:a16="http://schemas.microsoft.com/office/drawing/2014/main" id="{09780069-33C3-5F79-E051-05A12DA201FB}"/>
              </a:ext>
            </a:extLst>
          </p:cNvPr>
          <p:cNvSpPr/>
          <p:nvPr/>
        </p:nvSpPr>
        <p:spPr>
          <a:xfrm>
            <a:off x="4039035" y="3462891"/>
            <a:ext cx="5013525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adapted from Bachmann &amp; Nagarajan, ICML 2024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A9833-AA92-C716-100E-1D7CAEB76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FDCA01E-4221-2471-1280-2D90930388C2}"/>
              </a:ext>
            </a:extLst>
          </p:cNvPr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1641BE9-6568-DEE0-B0C6-99687584138F}"/>
              </a:ext>
            </a:extLst>
          </p:cNvPr>
          <p:cNvSpPr/>
          <p:nvPr/>
        </p:nvSpPr>
        <p:spPr>
          <a:xfrm>
            <a:off x="-1" y="0"/>
            <a:ext cx="9143999" cy="568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2: The Indecipherable Token (Loss of Supervision)</a:t>
            </a: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2023FC2-B9D3-A9EA-CF8D-400772006C53}"/>
              </a:ext>
            </a:extLst>
          </p:cNvPr>
          <p:cNvSpPr/>
          <p:nvPr/>
        </p:nvSpPr>
        <p:spPr>
          <a:xfrm>
            <a:off x="1195337" y="762872"/>
            <a:ext cx="6753325" cy="4157479"/>
          </a:xfrm>
          <a:prstGeom prst="rect">
            <a:avLst/>
          </a:prstGeom>
          <a:solidFill>
            <a:srgbClr val="FFFFFF"/>
          </a:solidFill>
          <a:ln w="12700">
            <a:solidFill>
              <a:srgbClr val="D6E8F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Step 1: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Early steps (e.g., v₁) are still hard → maybe the model can learn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Step 2: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After shortcut learning → the model ignores most of the path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• Learns from limited signals (mainly v₁)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Step 3: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Loss of supervision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• Before: full path → Start → … → Goal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• After: only Start → v₁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→ Most information is lost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Result: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• The first step (v₁) becomes an </a:t>
            </a:r>
            <a:r>
              <a:rPr lang="en-US" b="1" dirty="0"/>
              <a:t>indecipherable token</a:t>
            </a: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568EAB50-3B93-925B-93F5-584615F734BB}"/>
              </a:ext>
            </a:extLst>
          </p:cNvPr>
          <p:cNvSpPr/>
          <p:nvPr/>
        </p:nvSpPr>
        <p:spPr>
          <a:xfrm>
            <a:off x="1111735" y="762874"/>
            <a:ext cx="101169" cy="4157476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35DBCE3D-F872-0787-971A-565DBA4A82D4}"/>
              </a:ext>
            </a:extLst>
          </p:cNvPr>
          <p:cNvSpPr/>
          <p:nvPr/>
        </p:nvSpPr>
        <p:spPr>
          <a:xfrm>
            <a:off x="6967728" y="3008376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EAY - CHEAT WORKS</a:t>
            </a:r>
            <a:endParaRPr lang="en-US" sz="9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E02180D6-5787-0C89-1BB3-1FFED79E3C83}"/>
              </a:ext>
            </a:extLst>
          </p:cNvPr>
          <p:cNvSpPr/>
          <p:nvPr/>
        </p:nvSpPr>
        <p:spPr>
          <a:xfrm>
            <a:off x="8686800" y="475488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5755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2164</Words>
  <Application>Microsoft Macintosh PowerPoint</Application>
  <PresentationFormat>On-screen Show (16:9)</PresentationFormat>
  <Paragraphs>297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Pitfalls of Next-Token Prediction</dc:title>
  <dc:subject>PptxGenJS Presentation</dc:subject>
  <dc:creator>PptxGenJS</dc:creator>
  <cp:lastModifiedBy>Razvan Bunescu</cp:lastModifiedBy>
  <cp:revision>15</cp:revision>
  <dcterms:created xsi:type="dcterms:W3CDTF">2026-03-28T19:06:52Z</dcterms:created>
  <dcterms:modified xsi:type="dcterms:W3CDTF">2026-04-02T20:27:50Z</dcterms:modified>
</cp:coreProperties>
</file>