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12192000"/>
  <p:embeddedFontLst>
    <p:embeddedFont>
      <p:font typeface="Cambria Math"/>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mbriaMath-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86f0ab79e9_0_32: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86f0ab79e9_0_32:notes"/>
          <p:cNvSpPr/>
          <p:nvPr>
            <p:ph idx="2" type="sldImg"/>
          </p:nvPr>
        </p:nvSpPr>
        <p:spPr>
          <a:xfrm>
            <a:off x="1143225" y="914400"/>
            <a:ext cx="4572300"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b437bbdf8_0_0:notes"/>
          <p:cNvSpPr/>
          <p:nvPr>
            <p:ph idx="2" type="sldImg"/>
          </p:nvPr>
        </p:nvSpPr>
        <p:spPr>
          <a:xfrm>
            <a:off x="1143225" y="914400"/>
            <a:ext cx="4572300" cy="4572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8b437bbdf8_0_0: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4: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5: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7: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 name="Shape 7"/>
        <p:cNvGrpSpPr/>
        <p:nvPr/>
      </p:nvGrpSpPr>
      <p:grpSpPr>
        <a:xfrm>
          <a:off x="0" y="0"/>
          <a:ext cx="0" cy="0"/>
          <a:chOff x="0" y="0"/>
          <a:chExt cx="0" cy="0"/>
        </a:xfrm>
      </p:grpSpPr>
      <p:sp>
        <p:nvSpPr>
          <p:cNvPr id="8" name="Google Shape;8;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3"/>
          <p:cNvSpPr/>
          <p:nvPr/>
        </p:nvSpPr>
        <p:spPr>
          <a:xfrm>
            <a:off x="0" y="0"/>
            <a:ext cx="12191695" cy="6858000"/>
          </a:xfrm>
          <a:prstGeom prst="rect">
            <a:avLst/>
          </a:prstGeom>
          <a:solidFill>
            <a:srgbClr val="1A3A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4" name="Google Shape;14;p3"/>
          <p:cNvSpPr/>
          <p:nvPr/>
        </p:nvSpPr>
        <p:spPr>
          <a:xfrm>
            <a:off x="731525" y="5065775"/>
            <a:ext cx="6050400" cy="41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ITCS 6101 Natural Language Processing</a:t>
            </a:r>
            <a:endParaRPr sz="1800">
              <a:solidFill>
                <a:schemeClr val="lt1"/>
              </a:solidFill>
            </a:endParaRPr>
          </a:p>
        </p:txBody>
      </p:sp>
      <p:sp>
        <p:nvSpPr>
          <p:cNvPr id="15" name="Google Shape;15;p3"/>
          <p:cNvSpPr/>
          <p:nvPr/>
        </p:nvSpPr>
        <p:spPr>
          <a:xfrm>
            <a:off x="731520" y="1554480"/>
            <a:ext cx="10698480" cy="1554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FFFF"/>
                </a:solidFill>
                <a:latin typeface="Arial"/>
                <a:ea typeface="Arial"/>
                <a:cs typeface="Arial"/>
                <a:sym typeface="Arial"/>
              </a:rPr>
              <a:t>Measuring Chain of Thought Faithfulness by Unlearning Reasoning Steps</a:t>
            </a:r>
            <a:endParaRPr/>
          </a:p>
        </p:txBody>
      </p:sp>
      <p:sp>
        <p:nvSpPr>
          <p:cNvPr id="16" name="Google Shape;16;p3"/>
          <p:cNvSpPr/>
          <p:nvPr/>
        </p:nvSpPr>
        <p:spPr>
          <a:xfrm>
            <a:off x="731520" y="3200400"/>
            <a:ext cx="1069848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BBDEFB"/>
                </a:solidFill>
              </a:rPr>
              <a:t>Martin Tutek</a:t>
            </a:r>
            <a:r>
              <a:rPr baseline="30000" lang="en-US" sz="1800">
                <a:solidFill>
                  <a:srgbClr val="BBDEFB"/>
                </a:solidFill>
              </a:rPr>
              <a:t>1</a:t>
            </a:r>
            <a:r>
              <a:rPr lang="en-US" sz="1800">
                <a:solidFill>
                  <a:srgbClr val="BBDEFB"/>
                </a:solidFill>
              </a:rPr>
              <a:t>   Fateme Hashemi Chaleshtori</a:t>
            </a:r>
            <a:r>
              <a:rPr baseline="30000" lang="en-US" sz="1800">
                <a:solidFill>
                  <a:srgbClr val="BBDEFB"/>
                </a:solidFill>
              </a:rPr>
              <a:t>2</a:t>
            </a:r>
            <a:r>
              <a:rPr lang="en-US" sz="1800">
                <a:solidFill>
                  <a:srgbClr val="BBDEFB"/>
                </a:solidFill>
              </a:rPr>
              <a:t>   Ana Marasović</a:t>
            </a:r>
            <a:r>
              <a:rPr baseline="30000" lang="en-US" sz="1800">
                <a:solidFill>
                  <a:srgbClr val="BBDEFB"/>
                </a:solidFill>
              </a:rPr>
              <a:t>2</a:t>
            </a:r>
            <a:r>
              <a:rPr lang="en-US" sz="1800">
                <a:solidFill>
                  <a:srgbClr val="BBDEFB"/>
                </a:solidFill>
              </a:rPr>
              <a:t>   Yonatan Belinkov</a:t>
            </a:r>
            <a:r>
              <a:rPr baseline="30000" lang="en-US" sz="1800">
                <a:solidFill>
                  <a:srgbClr val="BBDEFB"/>
                </a:solidFill>
              </a:rPr>
              <a:t>1</a:t>
            </a:r>
            <a:endParaRPr baseline="30000" sz="1800">
              <a:solidFill>
                <a:srgbClr val="BBDEFB"/>
              </a:solidFill>
            </a:endParaRPr>
          </a:p>
        </p:txBody>
      </p:sp>
      <p:sp>
        <p:nvSpPr>
          <p:cNvPr id="17" name="Google Shape;17;p3"/>
          <p:cNvSpPr/>
          <p:nvPr/>
        </p:nvSpPr>
        <p:spPr>
          <a:xfrm>
            <a:off x="731525" y="3703325"/>
            <a:ext cx="10698600" cy="41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1800">
                <a:solidFill>
                  <a:srgbClr val="BBDEFB"/>
                </a:solidFill>
              </a:rPr>
              <a:t>1</a:t>
            </a:r>
            <a:r>
              <a:rPr lang="en-US" sz="1800">
                <a:solidFill>
                  <a:srgbClr val="BBDEFB"/>
                </a:solidFill>
              </a:rPr>
              <a:t>Technion - Israel Institute of Technology     </a:t>
            </a:r>
            <a:r>
              <a:rPr baseline="30000" lang="en-US" sz="1800">
                <a:solidFill>
                  <a:srgbClr val="BBDEFB"/>
                </a:solidFill>
              </a:rPr>
              <a:t>2</a:t>
            </a:r>
            <a:r>
              <a:rPr lang="en-US" sz="1800">
                <a:solidFill>
                  <a:srgbClr val="BBDEFB"/>
                </a:solidFill>
              </a:rPr>
              <a:t>University of Utah</a:t>
            </a:r>
            <a:endParaRPr sz="1800">
              <a:solidFill>
                <a:srgbClr val="BBDEFB"/>
              </a:solidFill>
            </a:endParaRPr>
          </a:p>
        </p:txBody>
      </p:sp>
      <p:sp>
        <p:nvSpPr>
          <p:cNvPr id="18" name="Google Shape;18;p3"/>
          <p:cNvSpPr/>
          <p:nvPr/>
        </p:nvSpPr>
        <p:spPr>
          <a:xfrm>
            <a:off x="5029200" y="4343400"/>
            <a:ext cx="2103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9" name="Google Shape;19;p3"/>
          <p:cNvSpPr/>
          <p:nvPr/>
        </p:nvSpPr>
        <p:spPr>
          <a:xfrm>
            <a:off x="731520" y="4663440"/>
            <a:ext cx="1069848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rPr>
              <a:t>Presentation by Gowshik Saravanan, Cameron Detig</a:t>
            </a:r>
            <a:endParaRPr sz="1800">
              <a:solidFill>
                <a:srgbClr val="FFFFFF"/>
              </a:solidFill>
            </a:endParaRPr>
          </a:p>
        </p:txBody>
      </p:sp>
      <p:sp>
        <p:nvSpPr>
          <p:cNvPr id="20" name="Google Shape;20;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NPO+KL: The Unlearning Objective</a:t>
            </a:r>
            <a:endParaRPr/>
          </a:p>
        </p:txBody>
      </p:sp>
      <p:sp>
        <p:nvSpPr>
          <p:cNvPr id="125" name="Google Shape;125;p12"/>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26" name="Google Shape;126;p12"/>
          <p:cNvSpPr/>
          <p:nvPr/>
        </p:nvSpPr>
        <p:spPr>
          <a:xfrm>
            <a:off x="457200" y="1143000"/>
            <a:ext cx="11247120" cy="141732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27" name="Google Shape;127;p12"/>
          <p:cNvSpPr/>
          <p:nvPr/>
        </p:nvSpPr>
        <p:spPr>
          <a:xfrm>
            <a:off x="457200" y="1143000"/>
            <a:ext cx="73152" cy="141732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28" name="Google Shape;128;p12"/>
          <p:cNvSpPr/>
          <p:nvPr/>
        </p:nvSpPr>
        <p:spPr>
          <a:xfrm>
            <a:off x="731520" y="1188720"/>
            <a:ext cx="10698480" cy="320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1A3A5C"/>
                </a:solidFill>
                <a:latin typeface="Arial"/>
                <a:ea typeface="Arial"/>
                <a:cs typeface="Arial"/>
                <a:sym typeface="Arial"/>
              </a:rPr>
              <a:t>NPO Loss (forget set D_FG): Forget Loss: "Stop predicting these words"</a:t>
            </a:r>
            <a:endParaRPr/>
          </a:p>
        </p:txBody>
      </p:sp>
      <p:sp>
        <p:nvSpPr>
          <p:cNvPr id="129" name="Google Shape;129;p12"/>
          <p:cNvSpPr/>
          <p:nvPr/>
        </p:nvSpPr>
        <p:spPr>
          <a:xfrm>
            <a:off x="457200" y="2743200"/>
            <a:ext cx="11247120" cy="141732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30" name="Google Shape;130;p12"/>
          <p:cNvSpPr/>
          <p:nvPr/>
        </p:nvSpPr>
        <p:spPr>
          <a:xfrm>
            <a:off x="457200" y="2743200"/>
            <a:ext cx="73152" cy="141732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31" name="Google Shape;131;p12"/>
          <p:cNvSpPr/>
          <p:nvPr/>
        </p:nvSpPr>
        <p:spPr>
          <a:xfrm>
            <a:off x="731520" y="2788920"/>
            <a:ext cx="10698480" cy="320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1A3A5C"/>
                </a:solidFill>
                <a:latin typeface="Arial"/>
                <a:ea typeface="Arial"/>
                <a:cs typeface="Arial"/>
                <a:sym typeface="Arial"/>
              </a:rPr>
              <a:t>KL Regularization (retain set D_RT): Retain Loss: "Keep everything else the same"</a:t>
            </a:r>
            <a:endParaRPr/>
          </a:p>
        </p:txBody>
      </p:sp>
      <p:sp>
        <p:nvSpPr>
          <p:cNvPr id="132" name="Google Shape;132;p12"/>
          <p:cNvSpPr/>
          <p:nvPr/>
        </p:nvSpPr>
        <p:spPr>
          <a:xfrm>
            <a:off x="746700" y="3288848"/>
            <a:ext cx="10698600" cy="6588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Char char="●"/>
            </a:pPr>
            <a:r>
              <a:rPr lang="en-US"/>
              <a:t>Constrains the unlearned model to stay close to the original on unrelated data</a:t>
            </a:r>
            <a:endParaRPr/>
          </a:p>
          <a:p>
            <a:pPr indent="-317500" lvl="0" marL="457200" marR="0" rtl="0" algn="l">
              <a:spcBef>
                <a:spcPts val="0"/>
              </a:spcBef>
              <a:spcAft>
                <a:spcPts val="0"/>
              </a:spcAft>
              <a:buSzPts val="1400"/>
              <a:buChar char="●"/>
            </a:pPr>
            <a:r>
              <a:rPr lang="en-US"/>
              <a:t>Preserves fluency and general knowledge</a:t>
            </a:r>
            <a:endParaRPr/>
          </a:p>
        </p:txBody>
      </p:sp>
      <p:sp>
        <p:nvSpPr>
          <p:cNvPr id="133" name="Google Shape;133;p12"/>
          <p:cNvSpPr/>
          <p:nvPr/>
        </p:nvSpPr>
        <p:spPr>
          <a:xfrm>
            <a:off x="457200" y="4343400"/>
            <a:ext cx="11247120" cy="141732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34" name="Google Shape;134;p12"/>
          <p:cNvSpPr/>
          <p:nvPr/>
        </p:nvSpPr>
        <p:spPr>
          <a:xfrm>
            <a:off x="457200" y="4343400"/>
            <a:ext cx="73152" cy="141732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35" name="Google Shape;135;p12"/>
          <p:cNvSpPr/>
          <p:nvPr/>
        </p:nvSpPr>
        <p:spPr>
          <a:xfrm>
            <a:off x="731520" y="4389120"/>
            <a:ext cx="10698480" cy="320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1A3A5C"/>
                </a:solidFill>
                <a:latin typeface="Arial"/>
                <a:ea typeface="Arial"/>
                <a:cs typeface="Arial"/>
                <a:sym typeface="Arial"/>
              </a:rPr>
              <a:t>Combined objective:</a:t>
            </a:r>
            <a:endParaRPr/>
          </a:p>
        </p:txBody>
      </p:sp>
      <p:sp>
        <p:nvSpPr>
          <p:cNvPr id="136" name="Google Shape;136;p12"/>
          <p:cNvSpPr/>
          <p:nvPr/>
        </p:nvSpPr>
        <p:spPr>
          <a:xfrm>
            <a:off x="731463" y="4917426"/>
            <a:ext cx="10698600" cy="6588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Char char="●"/>
            </a:pPr>
            <a:r>
              <a:rPr lang="en-US"/>
              <a:t>Total Loss = Forget Loss + Retain Loss</a:t>
            </a:r>
            <a:endParaRPr/>
          </a:p>
          <a:p>
            <a:pPr indent="-317500" lvl="0" marL="457200" marR="0" rtl="0" algn="l">
              <a:spcBef>
                <a:spcPts val="0"/>
              </a:spcBef>
              <a:spcAft>
                <a:spcPts val="0"/>
              </a:spcAft>
              <a:buClr>
                <a:schemeClr val="dk1"/>
              </a:buClr>
              <a:buSzPts val="1400"/>
              <a:buChar char="●"/>
            </a:pPr>
            <a:r>
              <a:rPr lang="en-US">
                <a:solidFill>
                  <a:schemeClr val="dk1"/>
                </a:solidFill>
              </a:rPr>
              <a:t>Updates only </a:t>
            </a:r>
            <a:r>
              <a:rPr b="1" lang="en-US">
                <a:solidFill>
                  <a:schemeClr val="dk1"/>
                </a:solidFill>
              </a:rPr>
              <a:t>FF₂ weight matrices</a:t>
            </a:r>
            <a:r>
              <a:rPr lang="en-US">
                <a:solidFill>
                  <a:schemeClr val="dk1"/>
                </a:solidFill>
              </a:rPr>
              <a:t> — known memory stores in Transformers</a:t>
            </a:r>
            <a:endParaRPr/>
          </a:p>
        </p:txBody>
      </p:sp>
      <p:sp>
        <p:nvSpPr>
          <p:cNvPr id="137" name="Google Shape;137;p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38" name="Google Shape;138;p12"/>
          <p:cNvSpPr txBox="1"/>
          <p:nvPr/>
        </p:nvSpPr>
        <p:spPr>
          <a:xfrm>
            <a:off x="851575" y="1669075"/>
            <a:ext cx="9207900" cy="745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Penalizes the model for still predicting the target content words</a:t>
            </a:r>
            <a:endParaRPr/>
          </a:p>
          <a:p>
            <a:pPr indent="-317500" lvl="0" marL="457200" rtl="0" algn="l">
              <a:spcBef>
                <a:spcPts val="0"/>
              </a:spcBef>
              <a:spcAft>
                <a:spcPts val="0"/>
              </a:spcAft>
              <a:buSzPts val="1400"/>
              <a:buChar char="●"/>
            </a:pPr>
            <a:r>
              <a:rPr lang="en-US"/>
              <a:t>A frozen copy of the original model acts as an anchor → prevents catastrophic collapse</a:t>
            </a:r>
            <a:endParaRPr/>
          </a:p>
          <a:p>
            <a:pPr indent="-317500" lvl="0" marL="457200" rtl="0" algn="l">
              <a:spcBef>
                <a:spcPts val="0"/>
              </a:spcBef>
              <a:spcAft>
                <a:spcPts val="0"/>
              </a:spcAft>
              <a:buSzPts val="1400"/>
              <a:buChar char="●"/>
            </a:pPr>
            <a:r>
              <a:rPr lang="en-US"/>
              <a:t>β = 0.1 controls how aggressively we push the model away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Worked Example: FUR in Action</a:t>
            </a:r>
            <a:endParaRPr/>
          </a:p>
        </p:txBody>
      </p:sp>
      <p:sp>
        <p:nvSpPr>
          <p:cNvPr id="144" name="Google Shape;144;p13"/>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45" name="Google Shape;145;p13"/>
          <p:cNvSpPr/>
          <p:nvPr/>
        </p:nvSpPr>
        <p:spPr>
          <a:xfrm>
            <a:off x="457200" y="1371600"/>
            <a:ext cx="11247120" cy="914400"/>
          </a:xfrm>
          <a:prstGeom prst="rect">
            <a:avLst/>
          </a:prstGeom>
          <a:solidFill>
            <a:srgbClr val="FEF9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46" name="Google Shape;146;p13"/>
          <p:cNvSpPr/>
          <p:nvPr/>
        </p:nvSpPr>
        <p:spPr>
          <a:xfrm>
            <a:off x="640080" y="1417320"/>
            <a:ext cx="1088136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333333"/>
                </a:solidFill>
                <a:latin typeface="Arial"/>
                <a:ea typeface="Arial"/>
                <a:cs typeface="Arial"/>
                <a:sym typeface="Arial"/>
              </a:rPr>
              <a:t>Q: After a torrential downpour, a man notices the pond in his backyard is:</a:t>
            </a:r>
            <a:endParaRPr/>
          </a:p>
        </p:txBody>
      </p:sp>
      <p:sp>
        <p:nvSpPr>
          <p:cNvPr id="147" name="Google Shape;147;p13"/>
          <p:cNvSpPr/>
          <p:nvPr/>
        </p:nvSpPr>
        <p:spPr>
          <a:xfrm>
            <a:off x="640080" y="1828800"/>
            <a:ext cx="10881360" cy="365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 melted    B: dehydrated    C: bloated (correct)    D: salted</a:t>
            </a:r>
            <a:endParaRPr>
              <a:solidFill>
                <a:schemeClr val="dk1"/>
              </a:solidFill>
            </a:endParaRPr>
          </a:p>
        </p:txBody>
      </p:sp>
      <p:sp>
        <p:nvSpPr>
          <p:cNvPr id="148" name="Google Shape;148;p13"/>
          <p:cNvSpPr/>
          <p:nvPr/>
        </p:nvSpPr>
        <p:spPr>
          <a:xfrm>
            <a:off x="457200" y="2514600"/>
            <a:ext cx="5212080" cy="22860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49" name="Google Shape;149;p13"/>
          <p:cNvSpPr/>
          <p:nvPr/>
        </p:nvSpPr>
        <p:spPr>
          <a:xfrm>
            <a:off x="457200" y="2514600"/>
            <a:ext cx="5212080" cy="54864"/>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50" name="Google Shape;150;p13"/>
          <p:cNvSpPr/>
          <p:nvPr/>
        </p:nvSpPr>
        <p:spPr>
          <a:xfrm>
            <a:off x="640080" y="2651760"/>
            <a:ext cx="4846320" cy="365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Before Unlearning (M)</a:t>
            </a:r>
            <a:endParaRPr>
              <a:solidFill>
                <a:schemeClr val="dk1"/>
              </a:solidFill>
            </a:endParaRPr>
          </a:p>
        </p:txBody>
      </p:sp>
      <p:sp>
        <p:nvSpPr>
          <p:cNvPr id="151" name="Google Shape;151;p13"/>
          <p:cNvSpPr/>
          <p:nvPr/>
        </p:nvSpPr>
        <p:spPr>
          <a:xfrm>
            <a:off x="640080" y="3063240"/>
            <a:ext cx="4846320" cy="1463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333333"/>
                </a:solidFill>
                <a:latin typeface="Arial"/>
                <a:ea typeface="Arial"/>
                <a:cs typeface="Arial"/>
                <a:sym typeface="Arial"/>
              </a:rPr>
              <a:t>CoT: The pond is bloated. This means it has swollen or expanded due to excessive rain.</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no-CoT answer: C (bloated), p = 1.0</a:t>
            </a:r>
            <a:endParaRPr/>
          </a:p>
        </p:txBody>
      </p:sp>
      <p:sp>
        <p:nvSpPr>
          <p:cNvPr id="152" name="Google Shape;152;p13"/>
          <p:cNvSpPr/>
          <p:nvPr/>
        </p:nvSpPr>
        <p:spPr>
          <a:xfrm>
            <a:off x="5669280" y="3200400"/>
            <a:ext cx="548640" cy="5486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a:t>
            </a:r>
            <a:endParaRPr>
              <a:solidFill>
                <a:schemeClr val="dk1"/>
              </a:solidFill>
            </a:endParaRPr>
          </a:p>
        </p:txBody>
      </p:sp>
      <p:sp>
        <p:nvSpPr>
          <p:cNvPr id="153" name="Google Shape;153;p13"/>
          <p:cNvSpPr/>
          <p:nvPr/>
        </p:nvSpPr>
        <p:spPr>
          <a:xfrm>
            <a:off x="6309360" y="2514600"/>
            <a:ext cx="5394960" cy="2286000"/>
          </a:xfrm>
          <a:prstGeom prst="rect">
            <a:avLst/>
          </a:prstGeom>
          <a:solidFill>
            <a:srgbClr val="FD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54" name="Google Shape;154;p13"/>
          <p:cNvSpPr/>
          <p:nvPr/>
        </p:nvSpPr>
        <p:spPr>
          <a:xfrm>
            <a:off x="6309360" y="2514600"/>
            <a:ext cx="5394960" cy="54864"/>
          </a:xfrm>
          <a:prstGeom prst="rect">
            <a:avLst/>
          </a:prstGeom>
          <a:solidFill>
            <a:srgbClr val="E74C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55" name="Google Shape;155;p13"/>
          <p:cNvSpPr/>
          <p:nvPr/>
        </p:nvSpPr>
        <p:spPr>
          <a:xfrm>
            <a:off x="6492240" y="2651760"/>
            <a:ext cx="5029200" cy="365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After Unlearning Step (M*)</a:t>
            </a:r>
            <a:endParaRPr>
              <a:solidFill>
                <a:schemeClr val="dk1"/>
              </a:solidFill>
            </a:endParaRPr>
          </a:p>
        </p:txBody>
      </p:sp>
      <p:sp>
        <p:nvSpPr>
          <p:cNvPr id="156" name="Google Shape;156;p13"/>
          <p:cNvSpPr/>
          <p:nvPr/>
        </p:nvSpPr>
        <p:spPr>
          <a:xfrm>
            <a:off x="6492240" y="3063240"/>
            <a:ext cx="5029200" cy="1463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333333"/>
                </a:solidFill>
                <a:latin typeface="Arial"/>
                <a:ea typeface="Arial"/>
                <a:cs typeface="Arial"/>
                <a:sym typeface="Arial"/>
              </a:rPr>
              <a:t>New CoT: Rainwater is freshwater, so no salt. The pond cannot melt. Given heavy rain, unlikely to melt.</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no-CoT answer: A (melted), p = 0.55</a:t>
            </a:r>
            <a:endParaRPr/>
          </a:p>
        </p:txBody>
      </p:sp>
      <p:sp>
        <p:nvSpPr>
          <p:cNvPr id="157" name="Google Shape;157;p13"/>
          <p:cNvSpPr/>
          <p:nvPr/>
        </p:nvSpPr>
        <p:spPr>
          <a:xfrm>
            <a:off x="2286000" y="5120640"/>
            <a:ext cx="7589520" cy="502920"/>
          </a:xfrm>
          <a:prstGeom prst="rect">
            <a:avLst/>
          </a:prstGeom>
          <a:solidFill>
            <a:srgbClr val="E8F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58" name="Google Shape;158;p13"/>
          <p:cNvSpPr/>
          <p:nvPr/>
        </p:nvSpPr>
        <p:spPr>
          <a:xfrm>
            <a:off x="2286000" y="5120640"/>
            <a:ext cx="7589520" cy="502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Arial"/>
                <a:ea typeface="Arial"/>
                <a:cs typeface="Arial"/>
                <a:sym typeface="Arial"/>
              </a:rPr>
              <a:t>Δp = 0.45 → This CoT step is parametrically faithful (FF-HARD = 1)</a:t>
            </a:r>
            <a:endParaRPr>
              <a:solidFill>
                <a:schemeClr val="dk1"/>
              </a:solidFill>
            </a:endParaRPr>
          </a:p>
        </p:txBody>
      </p:sp>
      <p:sp>
        <p:nvSpPr>
          <p:cNvPr id="159" name="Google Shape;159;p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p:nvPr/>
        </p:nvSpPr>
        <p:spPr>
          <a:xfrm>
            <a:off x="457200" y="228600"/>
            <a:ext cx="65859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Control Metrics</a:t>
            </a:r>
            <a:endParaRPr/>
          </a:p>
        </p:txBody>
      </p:sp>
      <p:sp>
        <p:nvSpPr>
          <p:cNvPr id="165" name="Google Shape;165;p14"/>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66" name="Google Shape;166;p14"/>
          <p:cNvSpPr/>
          <p:nvPr/>
        </p:nvSpPr>
        <p:spPr>
          <a:xfrm>
            <a:off x="457275" y="1752675"/>
            <a:ext cx="11247000" cy="21009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67" name="Google Shape;167;p14"/>
          <p:cNvSpPr/>
          <p:nvPr/>
        </p:nvSpPr>
        <p:spPr>
          <a:xfrm>
            <a:off x="384175" y="1752625"/>
            <a:ext cx="73200" cy="2100900"/>
          </a:xfrm>
          <a:prstGeom prst="rect">
            <a:avLst/>
          </a:prstGeom>
          <a:solidFill>
            <a:srgbClr val="4A86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68" name="Google Shape;168;p14"/>
          <p:cNvSpPr/>
          <p:nvPr/>
        </p:nvSpPr>
        <p:spPr>
          <a:xfrm>
            <a:off x="530348" y="1877871"/>
            <a:ext cx="5620200" cy="32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1A3A5C"/>
                </a:solidFill>
                <a:latin typeface="Arial"/>
                <a:ea typeface="Arial"/>
                <a:cs typeface="Arial"/>
                <a:sym typeface="Arial"/>
              </a:rPr>
              <a:t>Efficacy</a:t>
            </a:r>
            <a:r>
              <a:rPr b="1" lang="en-US" sz="1500">
                <a:solidFill>
                  <a:schemeClr val="dk2"/>
                </a:solidFill>
              </a:rPr>
              <a:t> (Eq. 2):</a:t>
            </a:r>
            <a:endParaRPr/>
          </a:p>
        </p:txBody>
      </p:sp>
      <p:sp>
        <p:nvSpPr>
          <p:cNvPr id="169" name="Google Shape;169;p14"/>
          <p:cNvSpPr/>
          <p:nvPr/>
        </p:nvSpPr>
        <p:spPr>
          <a:xfrm>
            <a:off x="618450" y="3045400"/>
            <a:ext cx="10698600" cy="8082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solidFill>
                  <a:schemeClr val="dk1"/>
                </a:solidFill>
              </a:rPr>
              <a:t>Measures if the information has effectively been removed.</a:t>
            </a:r>
            <a:endParaRPr>
              <a:solidFill>
                <a:schemeClr val="dk1"/>
              </a:solidFill>
            </a:endParaRPr>
          </a:p>
          <a:p>
            <a:pPr indent="-317500" lvl="0" marL="457200" marR="0" rtl="0" algn="l">
              <a:spcBef>
                <a:spcPts val="1000"/>
              </a:spcBef>
              <a:spcAft>
                <a:spcPts val="1000"/>
              </a:spcAft>
              <a:buClr>
                <a:schemeClr val="dk1"/>
              </a:buClr>
              <a:buSzPts val="1400"/>
              <a:buFont typeface="Arial"/>
              <a:buChar char="●"/>
            </a:pPr>
            <a:r>
              <a:rPr lang="en-US">
                <a:solidFill>
                  <a:schemeClr val="dk1"/>
                </a:solidFill>
              </a:rPr>
              <a:t>Calculated by observing the reduction in the probability of the model generating the specific unlearned reasoning step</a:t>
            </a:r>
            <a:endParaRPr>
              <a:solidFill>
                <a:schemeClr val="dk1"/>
              </a:solidFill>
            </a:endParaRPr>
          </a:p>
        </p:txBody>
      </p:sp>
      <p:sp>
        <p:nvSpPr>
          <p:cNvPr id="170" name="Google Shape;170;p14"/>
          <p:cNvSpPr/>
          <p:nvPr/>
        </p:nvSpPr>
        <p:spPr>
          <a:xfrm>
            <a:off x="457200" y="4247550"/>
            <a:ext cx="11247000" cy="23709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71" name="Google Shape;171;p14"/>
          <p:cNvSpPr/>
          <p:nvPr/>
        </p:nvSpPr>
        <p:spPr>
          <a:xfrm>
            <a:off x="457200" y="4247549"/>
            <a:ext cx="73200" cy="2370900"/>
          </a:xfrm>
          <a:prstGeom prst="rect">
            <a:avLst/>
          </a:prstGeom>
          <a:solidFill>
            <a:srgbClr val="4A86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72" name="Google Shape;172;p14"/>
          <p:cNvSpPr/>
          <p:nvPr/>
        </p:nvSpPr>
        <p:spPr>
          <a:xfrm>
            <a:off x="731521" y="4417411"/>
            <a:ext cx="2490600" cy="32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rgbClr val="1A3A5C"/>
                </a:solidFill>
                <a:latin typeface="Arial"/>
                <a:ea typeface="Arial"/>
                <a:cs typeface="Arial"/>
                <a:sym typeface="Arial"/>
              </a:rPr>
              <a:t>Specificity</a:t>
            </a:r>
            <a:r>
              <a:rPr b="1" lang="en-US" sz="1500">
                <a:solidFill>
                  <a:srgbClr val="1A3A5C"/>
                </a:solidFill>
                <a:latin typeface="Arial"/>
                <a:ea typeface="Arial"/>
                <a:cs typeface="Arial"/>
                <a:sym typeface="Arial"/>
              </a:rPr>
              <a:t> (Eq. 3)</a:t>
            </a:r>
            <a:r>
              <a:rPr b="1" lang="en-US" sz="1500">
                <a:solidFill>
                  <a:srgbClr val="1A3A5C"/>
                </a:solidFill>
                <a:latin typeface="Arial"/>
                <a:ea typeface="Arial"/>
                <a:cs typeface="Arial"/>
                <a:sym typeface="Arial"/>
              </a:rPr>
              <a:t>:</a:t>
            </a:r>
            <a:endParaRPr/>
          </a:p>
        </p:txBody>
      </p:sp>
      <p:sp>
        <p:nvSpPr>
          <p:cNvPr id="173" name="Google Shape;173;p14"/>
          <p:cNvSpPr/>
          <p:nvPr/>
        </p:nvSpPr>
        <p:spPr>
          <a:xfrm>
            <a:off x="731525" y="5490626"/>
            <a:ext cx="7084500" cy="10083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Clr>
                <a:schemeClr val="dk1"/>
              </a:buClr>
              <a:buSzPts val="1400"/>
              <a:buChar char="●"/>
            </a:pPr>
            <a:r>
              <a:rPr lang="en-US">
                <a:solidFill>
                  <a:schemeClr val="dk1"/>
                </a:solidFill>
              </a:rPr>
              <a:t>Measures if the model maintained knowledge of other topics not intended to be forgotten.</a:t>
            </a:r>
            <a:endParaRPr>
              <a:solidFill>
                <a:schemeClr val="dk1"/>
              </a:solidFill>
            </a:endParaRPr>
          </a:p>
          <a:p>
            <a:pPr indent="-317500" lvl="0" marL="457200" marR="0" rtl="0" algn="l">
              <a:spcBef>
                <a:spcPts val="1000"/>
              </a:spcBef>
              <a:spcAft>
                <a:spcPts val="1000"/>
              </a:spcAft>
              <a:buClr>
                <a:schemeClr val="dk1"/>
              </a:buClr>
              <a:buSzPts val="1400"/>
              <a:buFont typeface="Arial"/>
              <a:buChar char="●"/>
            </a:pPr>
            <a:r>
              <a:rPr lang="en-US">
                <a:solidFill>
                  <a:schemeClr val="dk1"/>
                </a:solidFill>
              </a:rPr>
              <a:t>𝟙[yₖ = yₖ*] returns 1 when the predicted label matches the true label, and 0 when it doesn't. Then takes an average of all the samples.</a:t>
            </a:r>
            <a:endParaRPr>
              <a:solidFill>
                <a:schemeClr val="dk1"/>
              </a:solidFill>
            </a:endParaRPr>
          </a:p>
        </p:txBody>
      </p:sp>
      <p:sp>
        <p:nvSpPr>
          <p:cNvPr id="174" name="Google Shape;174;p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75" name="Google Shape;175;p14" title="{&quot;red&quot;:0,&quot;green&quot;:0,&quot;blue&quot;:0,&quot;origURL&quot;:&quot;https://www.codecogs.com/eqnedit.php?latex=E%5E%7B(i)%7D%20%3D%20%5Cfrac%7Bp_M(r_i)%20-%20p_%7BM%5E*%7D%5E%7B(i)%7D(r_i)%7D%7Bp_M(r_i)%7D#0&quot;,&quot;size&quot;:14,&quot;width&quot;:537.0944881889764,&quot;height&quot;:41.338582677165356}"/>
          <p:cNvPicPr preferRelativeResize="0"/>
          <p:nvPr/>
        </p:nvPicPr>
        <p:blipFill>
          <a:blip r:embed="rId3">
            <a:alphaModFix/>
          </a:blip>
          <a:stretch>
            <a:fillRect/>
          </a:stretch>
        </p:blipFill>
        <p:spPr>
          <a:xfrm>
            <a:off x="2297075" y="1958492"/>
            <a:ext cx="3651514" cy="949100"/>
          </a:xfrm>
          <a:prstGeom prst="rect">
            <a:avLst/>
          </a:prstGeom>
          <a:noFill/>
          <a:ln>
            <a:noFill/>
          </a:ln>
        </p:spPr>
      </p:pic>
      <p:pic>
        <p:nvPicPr>
          <p:cNvPr id="176" name="Google Shape;176;p14" title="{&quot;red&quot;:0,&quot;green&quot;:0,&quot;blue&quot;:0,&quot;origURL&quot;:&quot;https://www.codecogs.com/eqnedit.php?latex=S%20%3D%20%5Cfrac%7B1%7D%7B%7C%5Cmathcal%7BD%7D_s%7C%7D%20%5Csum_%7Bk%3D1%7D%5E%7B%7C%5Cmathcal%7BD%7D_s%7C%7D%20%5Cmathbf%7B1%7D%5By_k%20%3D%20y%5E*_k%5D#0&quot;,&quot;size&quot;:14,&quot;width&quot;:273.4251968503937,&quot;height&quot;:36}"/>
          <p:cNvPicPr preferRelativeResize="0"/>
          <p:nvPr/>
        </p:nvPicPr>
        <p:blipFill>
          <a:blip r:embed="rId4">
            <a:alphaModFix/>
          </a:blip>
          <a:stretch>
            <a:fillRect/>
          </a:stretch>
        </p:blipFill>
        <p:spPr>
          <a:xfrm>
            <a:off x="3102238" y="4500169"/>
            <a:ext cx="2846351" cy="881525"/>
          </a:xfrm>
          <a:prstGeom prst="rect">
            <a:avLst/>
          </a:prstGeom>
          <a:noFill/>
          <a:ln>
            <a:noFill/>
          </a:ln>
        </p:spPr>
      </p:pic>
      <p:sp>
        <p:nvSpPr>
          <p:cNvPr id="177" name="Google Shape;177;p14"/>
          <p:cNvSpPr txBox="1"/>
          <p:nvPr/>
        </p:nvSpPr>
        <p:spPr>
          <a:xfrm>
            <a:off x="6676325" y="1893475"/>
            <a:ext cx="4753800" cy="1371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US" sz="1500"/>
              <a:t>P</a:t>
            </a:r>
            <a:r>
              <a:rPr baseline="-25000" lang="en-US" sz="1500"/>
              <a:t>m</a:t>
            </a:r>
            <a:r>
              <a:rPr lang="en-US" sz="1500"/>
              <a:t>(r</a:t>
            </a:r>
            <a:r>
              <a:rPr baseline="-25000" lang="en-US" sz="1500"/>
              <a:t>i</a:t>
            </a:r>
            <a:r>
              <a:rPr lang="en-US" sz="1500"/>
              <a:t>)  - </a:t>
            </a:r>
            <a:r>
              <a:rPr lang="en-US"/>
              <a:t>How likely the original model is to generate step i </a:t>
            </a:r>
            <a:endParaRPr/>
          </a:p>
          <a:p>
            <a:pPr indent="-323850" lvl="0" marL="457200" rtl="0" algn="l">
              <a:lnSpc>
                <a:spcPct val="115000"/>
              </a:lnSpc>
              <a:spcBef>
                <a:spcPts val="1000"/>
              </a:spcBef>
              <a:spcAft>
                <a:spcPts val="1000"/>
              </a:spcAft>
              <a:buSzPts val="1500"/>
              <a:buChar char="●"/>
            </a:pPr>
            <a:r>
              <a:rPr lang="en-US" sz="1500"/>
              <a:t>P</a:t>
            </a:r>
            <a:r>
              <a:rPr baseline="-25000" lang="en-US" sz="1500"/>
              <a:t>m</a:t>
            </a:r>
            <a:r>
              <a:rPr lang="en-US" sz="1500"/>
              <a:t>*</a:t>
            </a:r>
            <a:r>
              <a:rPr lang="en-US" sz="1500">
                <a:solidFill>
                  <a:schemeClr val="dk1"/>
                </a:solidFill>
              </a:rPr>
              <a:t>(r</a:t>
            </a:r>
            <a:r>
              <a:rPr baseline="-25000" lang="en-US" sz="1500">
                <a:solidFill>
                  <a:schemeClr val="dk1"/>
                </a:solidFill>
              </a:rPr>
              <a:t>i</a:t>
            </a:r>
            <a:r>
              <a:rPr lang="en-US" sz="1500">
                <a:solidFill>
                  <a:schemeClr val="dk1"/>
                </a:solidFill>
              </a:rPr>
              <a:t>) - </a:t>
            </a:r>
            <a:r>
              <a:rPr lang="en-US">
                <a:solidFill>
                  <a:schemeClr val="dk1"/>
                </a:solidFill>
              </a:rPr>
              <a:t>How likely the unlearned model is to generate that same step.</a:t>
            </a:r>
            <a:endParaRPr/>
          </a:p>
        </p:txBody>
      </p:sp>
      <p:sp>
        <p:nvSpPr>
          <p:cNvPr id="178" name="Google Shape;178;p14"/>
          <p:cNvSpPr txBox="1"/>
          <p:nvPr/>
        </p:nvSpPr>
        <p:spPr>
          <a:xfrm>
            <a:off x="7587350" y="4386575"/>
            <a:ext cx="3971400" cy="14808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lang="en-US"/>
              <a:t>y</a:t>
            </a:r>
            <a:r>
              <a:rPr baseline="-25000" lang="en-US"/>
              <a:t>k</a:t>
            </a:r>
            <a:r>
              <a:rPr lang="en-US"/>
              <a:t> - Original prediction</a:t>
            </a:r>
            <a:endParaRPr baseline="-25000"/>
          </a:p>
          <a:p>
            <a:pPr indent="-323850" lvl="0" marL="457200" rtl="0" algn="l">
              <a:lnSpc>
                <a:spcPct val="100000"/>
              </a:lnSpc>
              <a:spcBef>
                <a:spcPts val="1000"/>
              </a:spcBef>
              <a:spcAft>
                <a:spcPts val="0"/>
              </a:spcAft>
              <a:buSzPts val="1500"/>
              <a:buChar char="●"/>
            </a:pPr>
            <a:r>
              <a:rPr lang="en-US">
                <a:solidFill>
                  <a:schemeClr val="dk1"/>
                </a:solidFill>
              </a:rPr>
              <a:t>y</a:t>
            </a:r>
            <a:r>
              <a:rPr baseline="-25000" lang="en-US">
                <a:solidFill>
                  <a:schemeClr val="dk1"/>
                </a:solidFill>
              </a:rPr>
              <a:t>k</a:t>
            </a:r>
            <a:r>
              <a:rPr lang="en-US">
                <a:solidFill>
                  <a:schemeClr val="dk1"/>
                </a:solidFill>
              </a:rPr>
              <a:t>* - Unlearned prediction</a:t>
            </a:r>
            <a:endParaRPr>
              <a:solidFill>
                <a:schemeClr val="dk1"/>
              </a:solidFill>
            </a:endParaRPr>
          </a:p>
          <a:p>
            <a:pPr indent="-317500" lvl="0" marL="457200" rtl="0" algn="l">
              <a:lnSpc>
                <a:spcPct val="100000"/>
              </a:lnSpc>
              <a:spcBef>
                <a:spcPts val="1000"/>
              </a:spcBef>
              <a:spcAft>
                <a:spcPts val="1000"/>
              </a:spcAft>
              <a:buClr>
                <a:schemeClr val="dk1"/>
              </a:buClr>
              <a:buSzPts val="1400"/>
              <a:buChar char="●"/>
            </a:pPr>
            <a:r>
              <a:rPr lang="en-US">
                <a:solidFill>
                  <a:schemeClr val="dk1"/>
                </a:solidFill>
              </a:rPr>
              <a:t>D</a:t>
            </a:r>
            <a:r>
              <a:rPr baseline="-25000" lang="en-US">
                <a:solidFill>
                  <a:schemeClr val="dk1"/>
                </a:solidFill>
              </a:rPr>
              <a:t>s</a:t>
            </a:r>
            <a:r>
              <a:rPr b="1" lang="en-US">
                <a:solidFill>
                  <a:schemeClr val="dk1"/>
                </a:solidFill>
              </a:rPr>
              <a:t>:</a:t>
            </a:r>
            <a:r>
              <a:rPr lang="en-US">
                <a:solidFill>
                  <a:schemeClr val="dk1"/>
                </a:solidFill>
              </a:rPr>
              <a:t> 20 random questions from the same dataset that were NOT involved in unlearning</a:t>
            </a:r>
            <a:endParaRPr>
              <a:solidFill>
                <a:schemeClr val="dk1"/>
              </a:solidFill>
            </a:endParaRPr>
          </a:p>
        </p:txBody>
      </p:sp>
      <p:sp>
        <p:nvSpPr>
          <p:cNvPr id="179" name="Google Shape;179;p14"/>
          <p:cNvSpPr txBox="1"/>
          <p:nvPr/>
        </p:nvSpPr>
        <p:spPr>
          <a:xfrm>
            <a:off x="478975" y="1066800"/>
            <a:ext cx="10962000" cy="3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These m</a:t>
            </a:r>
            <a:r>
              <a:rPr lang="en-US"/>
              <a:t>etrics are used to verify that the parameter intervention was successful, precise, and didn’t degrade overall model performance.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Controls: Interpretation and Thresholds</a:t>
            </a:r>
            <a:endParaRPr/>
          </a:p>
        </p:txBody>
      </p:sp>
      <p:sp>
        <p:nvSpPr>
          <p:cNvPr id="185" name="Google Shape;185;p15"/>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86" name="Google Shape;186;p15"/>
          <p:cNvSpPr/>
          <p:nvPr/>
        </p:nvSpPr>
        <p:spPr>
          <a:xfrm>
            <a:off x="640075" y="1338950"/>
            <a:ext cx="10881300" cy="386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A3A5C"/>
                </a:solidFill>
                <a:latin typeface="Arial"/>
                <a:ea typeface="Arial"/>
                <a:cs typeface="Arial"/>
                <a:sym typeface="Arial"/>
              </a:rPr>
              <a:t>Efficacy goal: </a:t>
            </a:r>
            <a:endParaRPr/>
          </a:p>
          <a:p>
            <a:pPr indent="0" lvl="0" marL="0" marR="0" rtl="0" algn="l">
              <a:spcBef>
                <a:spcPts val="0"/>
              </a:spcBef>
              <a:spcAft>
                <a:spcPts val="0"/>
              </a:spcAft>
              <a:buNone/>
            </a:pPr>
            <a:r>
              <a:rPr lang="en-US" sz="1600">
                <a:solidFill>
                  <a:srgbClr val="333333"/>
                </a:solidFill>
                <a:latin typeface="Arial"/>
                <a:ea typeface="Arial"/>
                <a:cs typeface="Arial"/>
                <a:sym typeface="Arial"/>
              </a:rPr>
              <a:t>Should </a:t>
            </a:r>
            <a:r>
              <a:rPr lang="en-US" sz="1600">
                <a:solidFill>
                  <a:srgbClr val="333333"/>
                </a:solidFill>
              </a:rPr>
              <a:t>not</a:t>
            </a:r>
            <a:r>
              <a:rPr lang="en-US" sz="1600">
                <a:solidFill>
                  <a:srgbClr val="333333"/>
                </a:solidFill>
                <a:latin typeface="Arial"/>
                <a:ea typeface="Arial"/>
                <a:cs typeface="Arial"/>
                <a:sym typeface="Arial"/>
              </a:rPr>
              <a:t> completely reach 1.0 a</a:t>
            </a:r>
            <a:r>
              <a:rPr lang="en-US" sz="1600">
                <a:solidFill>
                  <a:srgbClr val="333333"/>
                </a:solidFill>
              </a:rPr>
              <a:t>s</a:t>
            </a:r>
            <a:r>
              <a:rPr lang="en-US" sz="1600">
                <a:solidFill>
                  <a:srgbClr val="333333"/>
                </a:solidFill>
                <a:latin typeface="Arial"/>
                <a:ea typeface="Arial"/>
                <a:cs typeface="Arial"/>
                <a:sym typeface="Arial"/>
              </a:rPr>
              <a:t> that would destroy fluency. </a:t>
            </a:r>
            <a:r>
              <a:rPr lang="en-US" sz="1600">
                <a:solidFill>
                  <a:srgbClr val="333333"/>
                </a:solidFill>
              </a:rPr>
              <a:t>The goal is to </a:t>
            </a:r>
            <a:r>
              <a:rPr lang="en-US" sz="1600">
                <a:solidFill>
                  <a:srgbClr val="333333"/>
                </a:solidFill>
                <a:latin typeface="Arial"/>
                <a:ea typeface="Arial"/>
                <a:cs typeface="Arial"/>
                <a:sym typeface="Arial"/>
              </a:rPr>
              <a:t>make the un</a:t>
            </a:r>
            <a:r>
              <a:rPr lang="en-US" sz="1600">
                <a:solidFill>
                  <a:srgbClr val="333333"/>
                </a:solidFill>
              </a:rPr>
              <a:t>learned </a:t>
            </a:r>
            <a:r>
              <a:rPr lang="en-US" sz="1600">
                <a:solidFill>
                  <a:srgbClr val="333333"/>
                </a:solidFill>
                <a:latin typeface="Arial"/>
                <a:ea typeface="Arial"/>
                <a:cs typeface="Arial"/>
                <a:sym typeface="Arial"/>
              </a:rPr>
              <a:t>step a less likely </a:t>
            </a:r>
            <a:r>
              <a:rPr lang="en-US" sz="1600">
                <a:solidFill>
                  <a:srgbClr val="333333"/>
                </a:solidFill>
              </a:rPr>
              <a:t>choice</a:t>
            </a:r>
            <a:r>
              <a:rPr lang="en-US" sz="1600">
                <a:solidFill>
                  <a:srgbClr val="333333"/>
                </a:solidFill>
                <a:latin typeface="Arial"/>
                <a:ea typeface="Arial"/>
                <a:cs typeface="Arial"/>
                <a:sym typeface="Arial"/>
              </a:rPr>
              <a:t>, b</a:t>
            </a:r>
            <a:r>
              <a:rPr lang="en-US" sz="1600">
                <a:solidFill>
                  <a:srgbClr val="333333"/>
                </a:solidFill>
              </a:rPr>
              <a:t>ut </a:t>
            </a:r>
            <a:r>
              <a:rPr lang="en-US" sz="1600">
                <a:solidFill>
                  <a:srgbClr val="333333"/>
                </a:solidFill>
                <a:latin typeface="Arial"/>
                <a:ea typeface="Arial"/>
                <a:cs typeface="Arial"/>
                <a:sym typeface="Arial"/>
              </a:rPr>
              <a:t>not impossible.</a:t>
            </a:r>
            <a:endParaRPr sz="1600">
              <a:solidFill>
                <a:srgbClr val="333333"/>
              </a:solidFill>
              <a:latin typeface="Arial"/>
              <a:ea typeface="Arial"/>
              <a:cs typeface="Arial"/>
              <a:sym typeface="Arial"/>
            </a:endParaRPr>
          </a:p>
          <a:p>
            <a:pPr indent="0" lvl="0" marL="0" marR="0" rtl="0" algn="l">
              <a:spcBef>
                <a:spcPts val="0"/>
              </a:spcBef>
              <a:spcAft>
                <a:spcPts val="0"/>
              </a:spcAft>
              <a:buNone/>
            </a:pPr>
            <a:r>
              <a:t/>
            </a:r>
            <a:endParaRPr sz="1600">
              <a:solidFill>
                <a:srgbClr val="333333"/>
              </a:solidFill>
            </a:endParaRPr>
          </a:p>
          <a:p>
            <a:pPr indent="0" lvl="0" marL="0" marR="0" rtl="0" algn="l">
              <a:spcBef>
                <a:spcPts val="0"/>
              </a:spcBef>
              <a:spcAft>
                <a:spcPts val="0"/>
              </a:spcAft>
              <a:buNone/>
            </a:pPr>
            <a:r>
              <a:t/>
            </a:r>
            <a:endParaRPr sz="1600">
              <a:solidFill>
                <a:srgbClr val="333333"/>
              </a:solidFill>
            </a:endParaRPr>
          </a:p>
          <a:p>
            <a:pPr indent="0" lvl="0" marL="0" rtl="0" algn="l">
              <a:spcBef>
                <a:spcPts val="0"/>
              </a:spcBef>
              <a:spcAft>
                <a:spcPts val="0"/>
              </a:spcAft>
              <a:buClr>
                <a:schemeClr val="dk1"/>
              </a:buClr>
              <a:buFont typeface="Arial"/>
              <a:buNone/>
            </a:pPr>
            <a:r>
              <a:rPr b="1" lang="en-US" sz="1600">
                <a:solidFill>
                  <a:schemeClr val="dk2"/>
                </a:solidFill>
              </a:rPr>
              <a:t>Specificity goal: </a:t>
            </a:r>
            <a:endParaRPr>
              <a:solidFill>
                <a:schemeClr val="dk1"/>
              </a:solidFill>
            </a:endParaRPr>
          </a:p>
          <a:p>
            <a:pPr indent="0" lvl="0" marL="0" rtl="0" algn="l">
              <a:spcBef>
                <a:spcPts val="0"/>
              </a:spcBef>
              <a:spcAft>
                <a:spcPts val="0"/>
              </a:spcAft>
              <a:buNone/>
            </a:pPr>
            <a:r>
              <a:rPr lang="en-US" sz="1600">
                <a:solidFill>
                  <a:srgbClr val="333333"/>
                </a:solidFill>
              </a:rPr>
              <a:t>The authors aim for specificity ≥ 95%, which is equivalent to at most 1 out of 20 held-out predictions changing.</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rPr b="1" lang="en-US" sz="1600">
                <a:solidFill>
                  <a:schemeClr val="dk2"/>
                </a:solidFill>
              </a:rPr>
              <a:t>General capabilities evaluation: </a:t>
            </a:r>
            <a:endParaRPr>
              <a:solidFill>
                <a:schemeClr val="dk1"/>
              </a:solidFill>
            </a:endParaRPr>
          </a:p>
          <a:p>
            <a:pPr indent="0" lvl="0" marL="0" rtl="0" algn="l">
              <a:spcBef>
                <a:spcPts val="0"/>
              </a:spcBef>
              <a:spcAft>
                <a:spcPts val="0"/>
              </a:spcAft>
              <a:buNone/>
            </a:pPr>
            <a:r>
              <a:rPr lang="en-US" sz="1600">
                <a:solidFill>
                  <a:srgbClr val="333333"/>
                </a:solidFill>
              </a:rPr>
              <a:t>MMLU (Measuring Massive Multitask Language Understanding) is a benchmark used to compare the model’s general capabilities before and after the unlearning intervention (Hendrycks et al., 2021).</a:t>
            </a:r>
            <a:endParaRPr>
              <a:solidFill>
                <a:schemeClr val="dk1"/>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Clr>
                <a:schemeClr val="dk1"/>
              </a:buClr>
              <a:buFont typeface="Arial"/>
              <a:buNone/>
            </a:pPr>
            <a:r>
              <a:t/>
            </a:r>
            <a:endParaRPr sz="1600">
              <a:solidFill>
                <a:srgbClr val="333333"/>
              </a:solidFill>
            </a:endParaRPr>
          </a:p>
          <a:p>
            <a:pPr indent="0" lvl="0" marL="0" marR="0" rtl="0" algn="l">
              <a:spcBef>
                <a:spcPts val="0"/>
              </a:spcBef>
              <a:spcAft>
                <a:spcPts val="0"/>
              </a:spcAft>
              <a:buNone/>
            </a:pPr>
            <a:r>
              <a:t/>
            </a:r>
            <a:endParaRPr sz="1600">
              <a:solidFill>
                <a:srgbClr val="333333"/>
              </a:solidFill>
            </a:endParaRPr>
          </a:p>
        </p:txBody>
      </p:sp>
      <p:sp>
        <p:nvSpPr>
          <p:cNvPr id="187" name="Google Shape;187;p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p:nvPr/>
        </p:nvSpPr>
        <p:spPr>
          <a:xfrm>
            <a:off x="457200" y="228600"/>
            <a:ext cx="102327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Faithfulness Metrics: FF-HARD and FF-SOFT</a:t>
            </a:r>
            <a:endParaRPr/>
          </a:p>
        </p:txBody>
      </p:sp>
      <p:sp>
        <p:nvSpPr>
          <p:cNvPr id="193" name="Google Shape;193;p16"/>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94" name="Google Shape;194;p16"/>
          <p:cNvSpPr/>
          <p:nvPr/>
        </p:nvSpPr>
        <p:spPr>
          <a:xfrm>
            <a:off x="457200" y="1709049"/>
            <a:ext cx="5394900" cy="44139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95" name="Google Shape;195;p16"/>
          <p:cNvSpPr/>
          <p:nvPr/>
        </p:nvSpPr>
        <p:spPr>
          <a:xfrm>
            <a:off x="457200" y="1709057"/>
            <a:ext cx="5394900" cy="5490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96" name="Google Shape;196;p16"/>
          <p:cNvSpPr/>
          <p:nvPr/>
        </p:nvSpPr>
        <p:spPr>
          <a:xfrm>
            <a:off x="640080" y="1891937"/>
            <a:ext cx="5029200" cy="41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900">
                <a:solidFill>
                  <a:schemeClr val="accent1"/>
                </a:solidFill>
                <a:latin typeface="Arial"/>
                <a:ea typeface="Arial"/>
                <a:cs typeface="Arial"/>
                <a:sym typeface="Arial"/>
              </a:rPr>
              <a:t>FF-HARD (Binary)</a:t>
            </a:r>
            <a:endParaRPr>
              <a:solidFill>
                <a:schemeClr val="accent1"/>
              </a:solidFill>
            </a:endParaRPr>
          </a:p>
        </p:txBody>
      </p:sp>
      <p:sp>
        <p:nvSpPr>
          <p:cNvPr id="197" name="Google Shape;197;p16"/>
          <p:cNvSpPr/>
          <p:nvPr/>
        </p:nvSpPr>
        <p:spPr>
          <a:xfrm>
            <a:off x="640075" y="3849791"/>
            <a:ext cx="5029200" cy="213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rgbClr val="333333"/>
                </a:solidFill>
              </a:rPr>
              <a:t>Measures whether unlearning any step causes the model to output a different label as the most likely one.</a:t>
            </a:r>
            <a:endParaRPr>
              <a:solidFill>
                <a:srgbClr val="333333"/>
              </a:solidFill>
            </a:endParaRPr>
          </a:p>
          <a:p>
            <a:pPr indent="0" lvl="0" marL="0" marR="0" rtl="0" algn="l">
              <a:spcBef>
                <a:spcPts val="0"/>
              </a:spcBef>
              <a:spcAft>
                <a:spcPts val="0"/>
              </a:spcAft>
              <a:buNone/>
            </a:pPr>
            <a:r>
              <a:t/>
            </a:r>
            <a:endParaRPr>
              <a:solidFill>
                <a:srgbClr val="333333"/>
              </a:solidFill>
            </a:endParaRPr>
          </a:p>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Question: Is the CoT faithful?</a:t>
            </a:r>
            <a:endParaRPr>
              <a:solidFill>
                <a:srgbClr val="333333"/>
              </a:solidFill>
            </a:endParaRPr>
          </a:p>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Answer: Yes, if unlearning any step changes the prediction.</a:t>
            </a:r>
            <a:endParaRPr>
              <a:solidFill>
                <a:srgbClr val="333333"/>
              </a:solidFill>
            </a:endParaRPr>
          </a:p>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Interpretation: A single faithful step means the CoT captures the gist of internal reasoning.</a:t>
            </a:r>
            <a:endParaRPr/>
          </a:p>
        </p:txBody>
      </p:sp>
      <p:sp>
        <p:nvSpPr>
          <p:cNvPr id="198" name="Google Shape;198;p16"/>
          <p:cNvSpPr/>
          <p:nvPr/>
        </p:nvSpPr>
        <p:spPr>
          <a:xfrm>
            <a:off x="6309355" y="1709049"/>
            <a:ext cx="5394900" cy="44139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99" name="Google Shape;199;p16"/>
          <p:cNvSpPr/>
          <p:nvPr/>
        </p:nvSpPr>
        <p:spPr>
          <a:xfrm>
            <a:off x="6309360" y="1709057"/>
            <a:ext cx="5394900" cy="54900"/>
          </a:xfrm>
          <a:prstGeom prst="rect">
            <a:avLst/>
          </a:prstGeom>
          <a:solidFill>
            <a:srgbClr val="27AE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00" name="Google Shape;200;p16"/>
          <p:cNvSpPr/>
          <p:nvPr/>
        </p:nvSpPr>
        <p:spPr>
          <a:xfrm>
            <a:off x="6492240" y="1891937"/>
            <a:ext cx="5029200" cy="41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900">
                <a:solidFill>
                  <a:srgbClr val="27AE60"/>
                </a:solidFill>
                <a:latin typeface="Arial"/>
                <a:ea typeface="Arial"/>
                <a:cs typeface="Arial"/>
                <a:sym typeface="Arial"/>
              </a:rPr>
              <a:t>FF-SOFT (Continuous)</a:t>
            </a:r>
            <a:endParaRPr/>
          </a:p>
        </p:txBody>
      </p:sp>
      <p:sp>
        <p:nvSpPr>
          <p:cNvPr id="201" name="Google Shape;201;p16"/>
          <p:cNvSpPr/>
          <p:nvPr/>
        </p:nvSpPr>
        <p:spPr>
          <a:xfrm>
            <a:off x="6492245" y="3849786"/>
            <a:ext cx="5029200" cy="18465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Question: Which steps are most salient</a:t>
            </a:r>
            <a:r>
              <a:rPr lang="en-US" sz="1400">
                <a:solidFill>
                  <a:srgbClr val="333333"/>
                </a:solidFill>
                <a:latin typeface="Arial"/>
                <a:ea typeface="Arial"/>
                <a:cs typeface="Arial"/>
                <a:sym typeface="Arial"/>
              </a:rPr>
              <a:t>?</a:t>
            </a:r>
            <a:endParaRPr>
              <a:solidFill>
                <a:srgbClr val="333333"/>
              </a:solidFill>
            </a:endParaRPr>
          </a:p>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Answer: Steps with highest Δp.</a:t>
            </a:r>
            <a:endParaRPr>
              <a:solidFill>
                <a:srgbClr val="333333"/>
              </a:solidFill>
            </a:endParaRPr>
          </a:p>
          <a:p>
            <a:pPr indent="-317500" lvl="0" marL="457200" marR="0" rtl="0" algn="l">
              <a:spcBef>
                <a:spcPts val="0"/>
              </a:spcBef>
              <a:spcAft>
                <a:spcPts val="0"/>
              </a:spcAft>
              <a:buClr>
                <a:srgbClr val="333333"/>
              </a:buClr>
              <a:buSzPts val="1400"/>
              <a:buFont typeface="Arial"/>
              <a:buChar char="●"/>
            </a:pPr>
            <a:r>
              <a:rPr lang="en-US" sz="1400">
                <a:solidFill>
                  <a:srgbClr val="333333"/>
                </a:solidFill>
                <a:latin typeface="Arial"/>
                <a:ea typeface="Arial"/>
                <a:cs typeface="Arial"/>
                <a:sym typeface="Arial"/>
              </a:rPr>
              <a:t>Use case: Step-level importance heatmaps (Figure 4).</a:t>
            </a:r>
            <a:br>
              <a:rPr lang="en-US" sz="1400">
                <a:solidFill>
                  <a:srgbClr val="333333"/>
                </a:solidFill>
                <a:latin typeface="Arial"/>
                <a:ea typeface="Arial"/>
                <a:cs typeface="Arial"/>
                <a:sym typeface="Arial"/>
              </a:rPr>
            </a:br>
            <a:endParaRPr>
              <a:solidFill>
                <a:srgbClr val="333333"/>
              </a:solidFill>
            </a:endParaRPr>
          </a:p>
          <a:p>
            <a:pPr indent="0" lvl="0" marL="0" marR="0" rtl="0" algn="l">
              <a:spcBef>
                <a:spcPts val="0"/>
              </a:spcBef>
              <a:spcAft>
                <a:spcPts val="0"/>
              </a:spcAft>
              <a:buNone/>
            </a:pPr>
            <a:r>
              <a:rPr lang="en-US" sz="1400">
                <a:solidFill>
                  <a:srgbClr val="333333"/>
                </a:solidFill>
                <a:latin typeface="Arial"/>
                <a:ea typeface="Arial"/>
                <a:cs typeface="Arial"/>
                <a:sym typeface="Arial"/>
              </a:rPr>
              <a:t>Identifies per-step contribution to prediction.</a:t>
            </a:r>
            <a:endParaRPr/>
          </a:p>
        </p:txBody>
      </p:sp>
      <p:sp>
        <p:nvSpPr>
          <p:cNvPr id="202" name="Google Shape;202;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03" name="Google Shape;203;p16" title="{&quot;red&quot;:0,&quot;green&quot;:0,&quot;blue&quot;:0,&quot;origURL&quot;:&quot;https://www.codecogs.com/eqnedit.php?latex=%5Ctext%7Bff%7D_%7B%5Ctext%7Bhard%7D%7D%20%3D%20%5Cmathbf%7B1%7D%5Cleft%5B%5Cexists%5C%2C%20r_i%20%5Ctext%7B%20such%20that%20%7D%20y%20%5Cneq%20y%5E%7B(i)*%7D%5Cright%5D#0&quot;,&quot;size&quot;:14,&quot;width&quot;:289.7244094488189,&quot;height&quot;:19.724409448818896}"/>
          <p:cNvPicPr preferRelativeResize="0"/>
          <p:nvPr/>
        </p:nvPicPr>
        <p:blipFill>
          <a:blip r:embed="rId3">
            <a:alphaModFix/>
          </a:blip>
          <a:stretch>
            <a:fillRect/>
          </a:stretch>
        </p:blipFill>
        <p:spPr>
          <a:xfrm>
            <a:off x="640075" y="2855647"/>
            <a:ext cx="5029201" cy="442041"/>
          </a:xfrm>
          <a:prstGeom prst="rect">
            <a:avLst/>
          </a:prstGeom>
          <a:noFill/>
          <a:ln>
            <a:noFill/>
          </a:ln>
        </p:spPr>
      </p:pic>
      <p:pic>
        <p:nvPicPr>
          <p:cNvPr id="204" name="Google Shape;204;p16" title="{&quot;red&quot;:0,&quot;green&quot;:0,&quot;blue&quot;:0,&quot;origURL&quot;:&quot;https://www.codecogs.com/eqnedit.php?latex=%5Ctext%7Bff%7D_%7B%5Ctext%7Bsoft%7D%7D%5E%7B(i)%7D%20%3D%20p(y%7C%5Cmathcal%7BM%7D)%20-%20p(y%7C%5Cmathcal%7BM%7D%5E%7B(i)*%7D)#0&quot;,&quot;size&quot;:14,&quot;width&quot;:308.5748031496063,&quot;height&quot;:72}"/>
          <p:cNvPicPr preferRelativeResize="0"/>
          <p:nvPr/>
        </p:nvPicPr>
        <p:blipFill>
          <a:blip r:embed="rId4">
            <a:alphaModFix/>
          </a:blip>
          <a:stretch>
            <a:fillRect/>
          </a:stretch>
        </p:blipFill>
        <p:spPr>
          <a:xfrm>
            <a:off x="6714000" y="2794782"/>
            <a:ext cx="4585624" cy="502925"/>
          </a:xfrm>
          <a:prstGeom prst="rect">
            <a:avLst/>
          </a:prstGeom>
          <a:noFill/>
          <a:ln>
            <a:noFill/>
          </a:ln>
        </p:spPr>
      </p:pic>
      <p:sp>
        <p:nvSpPr>
          <p:cNvPr id="205" name="Google Shape;205;p16"/>
          <p:cNvSpPr txBox="1"/>
          <p:nvPr/>
        </p:nvSpPr>
        <p:spPr>
          <a:xfrm>
            <a:off x="435425" y="1023250"/>
            <a:ext cx="112470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t>T</a:t>
            </a:r>
            <a:r>
              <a:rPr lang="en-US" sz="1600"/>
              <a:t>wo metrics used to quantify the parametric faithfulness of the language model's generated reasoning.</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p:nvPr/>
        </p:nvSpPr>
        <p:spPr>
          <a:xfrm>
            <a:off x="457200" y="228600"/>
            <a:ext cx="69885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Experimental Setup</a:t>
            </a:r>
            <a:endParaRPr/>
          </a:p>
        </p:txBody>
      </p:sp>
      <p:sp>
        <p:nvSpPr>
          <p:cNvPr id="211" name="Google Shape;211;p17"/>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12" name="Google Shape;212;p17"/>
          <p:cNvSpPr/>
          <p:nvPr/>
        </p:nvSpPr>
        <p:spPr>
          <a:xfrm>
            <a:off x="457200" y="1383325"/>
            <a:ext cx="5182200" cy="4859100"/>
          </a:xfrm>
          <a:prstGeom prst="rect">
            <a:avLst/>
          </a:prstGeom>
          <a:solidFill>
            <a:srgbClr val="EFEFEF"/>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1600">
                <a:solidFill>
                  <a:srgbClr val="1A3A5C"/>
                </a:solidFill>
              </a:rPr>
              <a:t>4 </a:t>
            </a:r>
            <a:r>
              <a:rPr b="1" lang="en-US" sz="1600">
                <a:solidFill>
                  <a:srgbClr val="1A3A5C"/>
                </a:solidFill>
                <a:latin typeface="Arial"/>
                <a:ea typeface="Arial"/>
                <a:cs typeface="Arial"/>
                <a:sym typeface="Arial"/>
              </a:rPr>
              <a:t>Models </a:t>
            </a:r>
            <a:r>
              <a:rPr b="1" lang="en-US" sz="1600">
                <a:solidFill>
                  <a:srgbClr val="1A3A5C"/>
                </a:solidFill>
              </a:rPr>
              <a:t>Tested</a:t>
            </a:r>
            <a:r>
              <a:rPr b="1" lang="en-US" sz="1600">
                <a:solidFill>
                  <a:srgbClr val="1A3A5C"/>
                </a:solidFill>
                <a:latin typeface="Arial"/>
                <a:ea typeface="Arial"/>
                <a:cs typeface="Arial"/>
                <a:sym typeface="Arial"/>
              </a:rPr>
              <a:t>: </a:t>
            </a:r>
            <a:endParaRPr/>
          </a:p>
          <a:p>
            <a:pPr indent="-330200" lvl="0" marL="457200" marR="0" rtl="0" algn="l">
              <a:lnSpc>
                <a:spcPct val="115000"/>
              </a:lnSpc>
              <a:spcBef>
                <a:spcPts val="0"/>
              </a:spcBef>
              <a:spcAft>
                <a:spcPts val="0"/>
              </a:spcAft>
              <a:buClr>
                <a:srgbClr val="333333"/>
              </a:buClr>
              <a:buSzPts val="1600"/>
              <a:buFont typeface="Arial"/>
              <a:buChar char="●"/>
            </a:pPr>
            <a:r>
              <a:rPr lang="en-US" sz="1600">
                <a:solidFill>
                  <a:srgbClr val="333333"/>
                </a:solidFill>
                <a:latin typeface="Arial"/>
                <a:ea typeface="Arial"/>
                <a:cs typeface="Arial"/>
                <a:sym typeface="Arial"/>
              </a:rPr>
              <a:t>LLaMA-3-8B</a:t>
            </a:r>
            <a:endParaRPr sz="1600">
              <a:solidFill>
                <a:srgbClr val="333333"/>
              </a:solidFill>
              <a:latin typeface="Arial"/>
              <a:ea typeface="Arial"/>
              <a:cs typeface="Arial"/>
              <a:sym typeface="Arial"/>
            </a:endParaRPr>
          </a:p>
          <a:p>
            <a:pPr indent="-330200" lvl="0" marL="457200" marR="0" rtl="0" algn="l">
              <a:lnSpc>
                <a:spcPct val="115000"/>
              </a:lnSpc>
              <a:spcBef>
                <a:spcPts val="0"/>
              </a:spcBef>
              <a:spcAft>
                <a:spcPts val="0"/>
              </a:spcAft>
              <a:buClr>
                <a:srgbClr val="333333"/>
              </a:buClr>
              <a:buSzPts val="1600"/>
              <a:buFont typeface="Arial"/>
              <a:buChar char="●"/>
            </a:pPr>
            <a:r>
              <a:rPr lang="en-US" sz="1600">
                <a:solidFill>
                  <a:srgbClr val="333333"/>
                </a:solidFill>
                <a:latin typeface="Arial"/>
                <a:ea typeface="Arial"/>
                <a:cs typeface="Arial"/>
                <a:sym typeface="Arial"/>
              </a:rPr>
              <a:t>LLaMA-3.2-3B</a:t>
            </a:r>
            <a:endParaRPr sz="1600">
              <a:solidFill>
                <a:srgbClr val="333333"/>
              </a:solidFill>
              <a:latin typeface="Arial"/>
              <a:ea typeface="Arial"/>
              <a:cs typeface="Arial"/>
              <a:sym typeface="Arial"/>
            </a:endParaRPr>
          </a:p>
          <a:p>
            <a:pPr indent="-330200" lvl="0" marL="457200" marR="0" rtl="0" algn="l">
              <a:lnSpc>
                <a:spcPct val="115000"/>
              </a:lnSpc>
              <a:spcBef>
                <a:spcPts val="0"/>
              </a:spcBef>
              <a:spcAft>
                <a:spcPts val="0"/>
              </a:spcAft>
              <a:buClr>
                <a:srgbClr val="333333"/>
              </a:buClr>
              <a:buSzPts val="1600"/>
              <a:buFont typeface="Arial"/>
              <a:buChar char="●"/>
            </a:pPr>
            <a:r>
              <a:rPr lang="en-US" sz="1600">
                <a:solidFill>
                  <a:srgbClr val="333333"/>
                </a:solidFill>
                <a:latin typeface="Arial"/>
                <a:ea typeface="Arial"/>
                <a:cs typeface="Arial"/>
                <a:sym typeface="Arial"/>
              </a:rPr>
              <a:t>Mistral-7B-Instruct-v0.2</a:t>
            </a:r>
            <a:endParaRPr sz="1600">
              <a:solidFill>
                <a:srgbClr val="333333"/>
              </a:solidFill>
              <a:latin typeface="Arial"/>
              <a:ea typeface="Arial"/>
              <a:cs typeface="Arial"/>
              <a:sym typeface="Arial"/>
            </a:endParaRPr>
          </a:p>
          <a:p>
            <a:pPr indent="-330200" lvl="0" marL="457200" marR="0" rtl="0" algn="l">
              <a:lnSpc>
                <a:spcPct val="115000"/>
              </a:lnSpc>
              <a:spcBef>
                <a:spcPts val="0"/>
              </a:spcBef>
              <a:spcAft>
                <a:spcPts val="0"/>
              </a:spcAft>
              <a:buClr>
                <a:srgbClr val="333333"/>
              </a:buClr>
              <a:buSzPts val="1600"/>
              <a:buFont typeface="Arial"/>
              <a:buChar char="●"/>
            </a:pPr>
            <a:r>
              <a:rPr lang="en-US" sz="1600">
                <a:solidFill>
                  <a:srgbClr val="333333"/>
                </a:solidFill>
                <a:latin typeface="Arial"/>
                <a:ea typeface="Arial"/>
                <a:cs typeface="Arial"/>
                <a:sym typeface="Arial"/>
              </a:rPr>
              <a:t>Phi-3-mini-4k-Instruct</a:t>
            </a:r>
            <a:endParaRPr sz="1600">
              <a:solidFill>
                <a:srgbClr val="333333"/>
              </a:solidFill>
              <a:latin typeface="Arial"/>
              <a:ea typeface="Arial"/>
              <a:cs typeface="Arial"/>
              <a:sym typeface="Aria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Clr>
                <a:schemeClr val="dk1"/>
              </a:buClr>
              <a:buFont typeface="Arial"/>
              <a:buNone/>
            </a:pPr>
            <a:r>
              <a:rPr b="1" lang="en-US" sz="1600">
                <a:solidFill>
                  <a:schemeClr val="dk2"/>
                </a:solidFill>
              </a:rPr>
              <a:t>5 Datasets Used: </a:t>
            </a:r>
            <a:endParaRPr>
              <a:solidFill>
                <a:schemeClr val="dk1"/>
              </a:solidFill>
            </a:endParaRPr>
          </a:p>
          <a:p>
            <a:pPr indent="-330200" lvl="0" marL="457200" rtl="0" algn="l">
              <a:lnSpc>
                <a:spcPct val="115000"/>
              </a:lnSpc>
              <a:spcBef>
                <a:spcPts val="0"/>
              </a:spcBef>
              <a:spcAft>
                <a:spcPts val="0"/>
              </a:spcAft>
              <a:buClr>
                <a:srgbClr val="333333"/>
              </a:buClr>
              <a:buSzPts val="1600"/>
              <a:buChar char="●"/>
            </a:pPr>
            <a:r>
              <a:rPr lang="en-US" sz="1600">
                <a:solidFill>
                  <a:srgbClr val="333333"/>
                </a:solidFill>
              </a:rPr>
              <a:t>Multi-hop MCQA across diverse domains. 250 test instances are from each dataset.</a:t>
            </a:r>
            <a:endParaRPr sz="1600">
              <a:solidFill>
                <a:srgbClr val="333333"/>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OpenbookQA</a:t>
            </a:r>
            <a:endParaRPr sz="1600">
              <a:solidFill>
                <a:srgbClr val="333333"/>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ARC-Challenge</a:t>
            </a:r>
            <a:endParaRPr sz="1600">
              <a:solidFill>
                <a:srgbClr val="333333"/>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StrategyQA</a:t>
            </a:r>
            <a:endParaRPr sz="1600">
              <a:solidFill>
                <a:srgbClr val="333333"/>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TruthfulQA</a:t>
            </a:r>
            <a:endParaRPr sz="1600">
              <a:solidFill>
                <a:srgbClr val="333333"/>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Sports</a:t>
            </a:r>
            <a:endParaRPr sz="1600">
              <a:solidFill>
                <a:srgbClr val="333333"/>
              </a:solidFill>
            </a:endParaRPr>
          </a:p>
          <a:p>
            <a:pPr indent="0" lvl="0" marL="0" rtl="0" algn="l">
              <a:lnSpc>
                <a:spcPct val="115000"/>
              </a:lnSpc>
              <a:spcBef>
                <a:spcPts val="0"/>
              </a:spcBef>
              <a:spcAft>
                <a:spcPts val="0"/>
              </a:spcAft>
              <a:buClr>
                <a:schemeClr val="dk1"/>
              </a:buClr>
              <a:buFont typeface="Arial"/>
              <a:buNone/>
            </a:pPr>
            <a:r>
              <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p:txBody>
      </p:sp>
      <p:sp>
        <p:nvSpPr>
          <p:cNvPr id="213" name="Google Shape;213;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7"/>
          <p:cNvSpPr/>
          <p:nvPr/>
        </p:nvSpPr>
        <p:spPr>
          <a:xfrm>
            <a:off x="5865125" y="1383325"/>
            <a:ext cx="5839200" cy="4859100"/>
          </a:xfrm>
          <a:prstGeom prst="rect">
            <a:avLst/>
          </a:prstGeom>
          <a:solidFill>
            <a:srgbClr val="EFEFEF"/>
          </a:solid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600">
                <a:solidFill>
                  <a:schemeClr val="dk2"/>
                </a:solidFill>
              </a:rPr>
              <a:t>Setup: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Two-step process using greedy decoding</a:t>
            </a:r>
            <a:endParaRPr sz="1600">
              <a:solidFill>
                <a:srgbClr val="333333"/>
              </a:solidFill>
            </a:endParaRPr>
          </a:p>
          <a:p>
            <a:pPr indent="-330200" lvl="0" marL="457200" rtl="0" algn="l">
              <a:lnSpc>
                <a:spcPct val="115000"/>
              </a:lnSpc>
              <a:spcBef>
                <a:spcPts val="0"/>
              </a:spcBef>
              <a:spcAft>
                <a:spcPts val="0"/>
              </a:spcAft>
              <a:buClr>
                <a:srgbClr val="333333"/>
              </a:buClr>
              <a:buSzPts val="1600"/>
              <a:buAutoNum type="arabicPeriod"/>
            </a:pPr>
            <a:r>
              <a:rPr lang="en-US" sz="1600">
                <a:solidFill>
                  <a:srgbClr val="333333"/>
                </a:solidFill>
              </a:rPr>
              <a:t>Model is prompted to generate the CoT based on the question and answer options.</a:t>
            </a:r>
            <a:endParaRPr sz="1600">
              <a:solidFill>
                <a:srgbClr val="333333"/>
              </a:solidFill>
            </a:endParaRPr>
          </a:p>
          <a:p>
            <a:pPr indent="-330200" lvl="0" marL="457200" rtl="0" algn="l">
              <a:lnSpc>
                <a:spcPct val="115000"/>
              </a:lnSpc>
              <a:spcBef>
                <a:spcPts val="0"/>
              </a:spcBef>
              <a:spcAft>
                <a:spcPts val="0"/>
              </a:spcAft>
              <a:buClr>
                <a:srgbClr val="333333"/>
              </a:buClr>
              <a:buSzPts val="1600"/>
              <a:buAutoNum type="arabicPeriod"/>
            </a:pPr>
            <a:r>
              <a:rPr lang="en-US" sz="1600">
                <a:solidFill>
                  <a:srgbClr val="333333"/>
                </a:solidFill>
              </a:rPr>
              <a:t>Model if prompted to complete the answer letter based on the question, answer choices, and the CoT. </a:t>
            </a:r>
            <a:endParaRPr sz="1600">
              <a:solidFill>
                <a:srgbClr val="333333"/>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rPr b="1" lang="en-US" sz="1600">
                <a:solidFill>
                  <a:schemeClr val="dk2"/>
                </a:solidFill>
              </a:rPr>
              <a:t>Baseline Comparison: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The Add-mistake method is used as a baseline. Errors are injected into the CoT steps and if the final prediction changes, then the CoT is contextually faithful (Lanham et al., 2023).</a:t>
            </a:r>
            <a:endParaRPr sz="1600">
              <a:solidFill>
                <a:srgbClr val="333333"/>
              </a:solidFill>
            </a:endParaRPr>
          </a:p>
          <a:p>
            <a:pPr indent="0" lvl="0" marL="0" rtl="0" algn="l">
              <a:lnSpc>
                <a:spcPct val="115000"/>
              </a:lnSpc>
              <a:spcBef>
                <a:spcPts val="0"/>
              </a:spcBef>
              <a:spcAft>
                <a:spcPts val="0"/>
              </a:spcAft>
              <a:buClr>
                <a:schemeClr val="dk1"/>
              </a:buClr>
              <a:buFont typeface="Arial"/>
              <a:buNone/>
            </a:pPr>
            <a:r>
              <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p:nvPr/>
        </p:nvSpPr>
        <p:spPr>
          <a:xfrm>
            <a:off x="457200" y="228600"/>
            <a:ext cx="22122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rPr>
              <a:t>Datasets</a:t>
            </a:r>
            <a:endParaRPr/>
          </a:p>
        </p:txBody>
      </p:sp>
      <p:sp>
        <p:nvSpPr>
          <p:cNvPr id="220" name="Google Shape;220;p18"/>
          <p:cNvSpPr/>
          <p:nvPr/>
        </p:nvSpPr>
        <p:spPr>
          <a:xfrm>
            <a:off x="457200" y="841248"/>
            <a:ext cx="11247000" cy="3660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21" name="Google Shape;221;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22" name="Google Shape;222;p18"/>
          <p:cNvPicPr preferRelativeResize="0"/>
          <p:nvPr/>
        </p:nvPicPr>
        <p:blipFill>
          <a:blip r:embed="rId3">
            <a:alphaModFix/>
          </a:blip>
          <a:stretch>
            <a:fillRect/>
          </a:stretch>
        </p:blipFill>
        <p:spPr>
          <a:xfrm>
            <a:off x="1909800" y="1522275"/>
            <a:ext cx="9794399" cy="2418262"/>
          </a:xfrm>
          <a:prstGeom prst="rect">
            <a:avLst/>
          </a:prstGeom>
          <a:noFill/>
          <a:ln>
            <a:noFill/>
          </a:ln>
        </p:spPr>
      </p:pic>
      <p:pic>
        <p:nvPicPr>
          <p:cNvPr id="223" name="Google Shape;223;p18"/>
          <p:cNvPicPr preferRelativeResize="0"/>
          <p:nvPr/>
        </p:nvPicPr>
        <p:blipFill>
          <a:blip r:embed="rId4">
            <a:alphaModFix/>
          </a:blip>
          <a:stretch>
            <a:fillRect/>
          </a:stretch>
        </p:blipFill>
        <p:spPr>
          <a:xfrm>
            <a:off x="1909800" y="4191900"/>
            <a:ext cx="9794401" cy="2324255"/>
          </a:xfrm>
          <a:prstGeom prst="rect">
            <a:avLst/>
          </a:prstGeom>
          <a:noFill/>
          <a:ln>
            <a:noFill/>
          </a:ln>
        </p:spPr>
      </p:pic>
      <p:sp>
        <p:nvSpPr>
          <p:cNvPr id="224" name="Google Shape;224;p18"/>
          <p:cNvSpPr txBox="1"/>
          <p:nvPr/>
        </p:nvSpPr>
        <p:spPr>
          <a:xfrm>
            <a:off x="197400" y="2521398"/>
            <a:ext cx="1712400" cy="42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a:t>ARC - Challenge</a:t>
            </a:r>
            <a:endParaRPr b="1"/>
          </a:p>
        </p:txBody>
      </p:sp>
      <p:sp>
        <p:nvSpPr>
          <p:cNvPr id="225" name="Google Shape;225;p18"/>
          <p:cNvSpPr txBox="1"/>
          <p:nvPr/>
        </p:nvSpPr>
        <p:spPr>
          <a:xfrm>
            <a:off x="197400" y="5165025"/>
            <a:ext cx="1712400" cy="378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a:t>TruthfulQA</a:t>
            </a:r>
            <a:endParaRPr b="1"/>
          </a:p>
        </p:txBody>
      </p:sp>
      <p:sp>
        <p:nvSpPr>
          <p:cNvPr id="226" name="Google Shape;226;p18"/>
          <p:cNvSpPr txBox="1"/>
          <p:nvPr/>
        </p:nvSpPr>
        <p:spPr>
          <a:xfrm>
            <a:off x="457200" y="944800"/>
            <a:ext cx="4609200" cy="3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Examples from two of the datasets used for testing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9"/>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Results: Unlearning Controls</a:t>
            </a:r>
            <a:endParaRPr/>
          </a:p>
        </p:txBody>
      </p:sp>
      <p:sp>
        <p:nvSpPr>
          <p:cNvPr id="232" name="Google Shape;232;p19"/>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33" name="Google Shape;233;p19"/>
          <p:cNvSpPr/>
          <p:nvPr/>
        </p:nvSpPr>
        <p:spPr>
          <a:xfrm>
            <a:off x="457200" y="5155499"/>
            <a:ext cx="11247000" cy="1027500"/>
          </a:xfrm>
          <a:prstGeom prst="rect">
            <a:avLst/>
          </a:prstGeom>
          <a:noFill/>
          <a:ln>
            <a:noFill/>
          </a:ln>
        </p:spPr>
        <p:txBody>
          <a:bodyPr anchorCtr="0" anchor="t" bIns="45700" lIns="91425" spcFirstLastPara="1" rIns="91425" wrap="square" tIns="45700">
            <a:noAutofit/>
          </a:bodyPr>
          <a:lstStyle/>
          <a:p>
            <a:pPr indent="-323850" lvl="0" marL="457200" marR="0" rtl="0" algn="l">
              <a:spcBef>
                <a:spcPts val="0"/>
              </a:spcBef>
              <a:spcAft>
                <a:spcPts val="0"/>
              </a:spcAft>
              <a:buClr>
                <a:schemeClr val="dk1"/>
              </a:buClr>
              <a:buSzPts val="1500"/>
              <a:buChar char="●"/>
            </a:pPr>
            <a:r>
              <a:rPr b="1" lang="en-US" sz="1500">
                <a:solidFill>
                  <a:schemeClr val="dk1"/>
                </a:solidFill>
                <a:latin typeface="Arial"/>
                <a:ea typeface="Arial"/>
                <a:cs typeface="Arial"/>
                <a:sym typeface="Arial"/>
              </a:rPr>
              <a:t>Key: Specificity &gt;94.8% and MMLU virtually unchanged</a:t>
            </a:r>
            <a:r>
              <a:rPr b="1" lang="en-US" sz="1500">
                <a:solidFill>
                  <a:schemeClr val="dk1"/>
                </a:solidFill>
              </a:rPr>
              <a:t>; </a:t>
            </a:r>
            <a:r>
              <a:rPr b="1" lang="en-US" sz="1500">
                <a:solidFill>
                  <a:schemeClr val="dk1"/>
                </a:solidFill>
                <a:latin typeface="Arial"/>
                <a:ea typeface="Arial"/>
                <a:cs typeface="Arial"/>
                <a:sym typeface="Arial"/>
              </a:rPr>
              <a:t>unlearning is precise.</a:t>
            </a:r>
            <a:endParaRPr b="1"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Efficacy varies: </a:t>
            </a:r>
            <a:endParaRPr b="1" sz="1500">
              <a:solidFill>
                <a:schemeClr val="dk1"/>
              </a:solidFill>
            </a:endParaRPr>
          </a:p>
          <a:p>
            <a:pPr indent="-323850" lvl="1" marL="914400" rtl="0" algn="l">
              <a:spcBef>
                <a:spcPts val="0"/>
              </a:spcBef>
              <a:spcAft>
                <a:spcPts val="0"/>
              </a:spcAft>
              <a:buClr>
                <a:schemeClr val="dk1"/>
              </a:buClr>
              <a:buSzPts val="1500"/>
              <a:buChar char="○"/>
            </a:pPr>
            <a:r>
              <a:rPr b="1" lang="en-US" sz="1500">
                <a:solidFill>
                  <a:schemeClr val="dk1"/>
                </a:solidFill>
              </a:rPr>
              <a:t>Highest: Mistral (48–72%)</a:t>
            </a:r>
            <a:endParaRPr b="1" sz="1500">
              <a:solidFill>
                <a:schemeClr val="dk1"/>
              </a:solidFill>
            </a:endParaRPr>
          </a:p>
          <a:p>
            <a:pPr indent="-323850" lvl="1" marL="914400" rtl="0" algn="l">
              <a:spcBef>
                <a:spcPts val="0"/>
              </a:spcBef>
              <a:spcAft>
                <a:spcPts val="0"/>
              </a:spcAft>
              <a:buClr>
                <a:schemeClr val="dk1"/>
              </a:buClr>
              <a:buSzPts val="1500"/>
              <a:buChar char="○"/>
            </a:pPr>
            <a:r>
              <a:rPr b="1" lang="en-US" sz="1500">
                <a:solidFill>
                  <a:schemeClr val="dk1"/>
                </a:solidFill>
              </a:rPr>
              <a:t>Lowest: Phi-3 on some datasets (11%).</a:t>
            </a:r>
            <a:endParaRPr b="1" sz="1500">
              <a:solidFill>
                <a:schemeClr val="dk1"/>
              </a:solidFill>
            </a:endParaRPr>
          </a:p>
        </p:txBody>
      </p:sp>
      <p:sp>
        <p:nvSpPr>
          <p:cNvPr id="234" name="Google Shape;234;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35" name="Google Shape;235;p19" title="Tables_1_2.png"/>
          <p:cNvPicPr preferRelativeResize="0"/>
          <p:nvPr/>
        </p:nvPicPr>
        <p:blipFill rotWithShape="1">
          <a:blip r:embed="rId3">
            <a:alphaModFix/>
          </a:blip>
          <a:srcRect b="45608" l="0" r="0" t="0"/>
          <a:stretch/>
        </p:blipFill>
        <p:spPr>
          <a:xfrm>
            <a:off x="457200" y="1030225"/>
            <a:ext cx="11247002" cy="3835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Results: FUR vs. Add-Mistake</a:t>
            </a:r>
            <a:endParaRPr/>
          </a:p>
        </p:txBody>
      </p:sp>
      <p:sp>
        <p:nvSpPr>
          <p:cNvPr id="241" name="Google Shape;241;p20"/>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42" name="Google Shape;242;p20"/>
          <p:cNvSpPr/>
          <p:nvPr/>
        </p:nvSpPr>
        <p:spPr>
          <a:xfrm>
            <a:off x="642250" y="5290450"/>
            <a:ext cx="110619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Arial"/>
                <a:ea typeface="Arial"/>
                <a:cs typeface="Arial"/>
                <a:sym typeface="Arial"/>
              </a:rPr>
              <a:t>FUR identifies more faithful CoTs than </a:t>
            </a:r>
            <a:r>
              <a:rPr b="1" lang="en-US" sz="1500">
                <a:solidFill>
                  <a:schemeClr val="dk1"/>
                </a:solidFill>
              </a:rPr>
              <a:t>the traditional</a:t>
            </a:r>
            <a:r>
              <a:rPr b="1" lang="en-US" sz="1500">
                <a:solidFill>
                  <a:schemeClr val="dk1"/>
                </a:solidFill>
                <a:latin typeface="Arial"/>
                <a:ea typeface="Arial"/>
                <a:cs typeface="Arial"/>
                <a:sym typeface="Arial"/>
              </a:rPr>
              <a:t> </a:t>
            </a:r>
            <a:r>
              <a:rPr b="1" lang="en-US" sz="1500">
                <a:solidFill>
                  <a:schemeClr val="dk1"/>
                </a:solidFill>
              </a:rPr>
              <a:t>A</a:t>
            </a:r>
            <a:r>
              <a:rPr b="1" lang="en-US" sz="1500">
                <a:solidFill>
                  <a:schemeClr val="dk1"/>
                </a:solidFill>
                <a:latin typeface="Arial"/>
                <a:ea typeface="Arial"/>
                <a:cs typeface="Arial"/>
                <a:sym typeface="Arial"/>
              </a:rPr>
              <a:t>dd-mistake method of injecting mistakes in</a:t>
            </a:r>
            <a:r>
              <a:rPr b="1" lang="en-US" sz="1500">
                <a:solidFill>
                  <a:schemeClr val="dk1"/>
                </a:solidFill>
              </a:rPr>
              <a:t>to CoT reasoning.</a:t>
            </a:r>
            <a:r>
              <a:rPr b="1" lang="en-US" sz="1500">
                <a:solidFill>
                  <a:schemeClr val="dk1"/>
                </a:solidFill>
                <a:latin typeface="Arial"/>
                <a:ea typeface="Arial"/>
                <a:cs typeface="Arial"/>
                <a:sym typeface="Arial"/>
              </a:rPr>
              <a:t>.</a:t>
            </a:r>
            <a:endParaRPr>
              <a:solidFill>
                <a:schemeClr val="dk1"/>
              </a:solidFill>
            </a:endParaRPr>
          </a:p>
        </p:txBody>
      </p:sp>
      <p:sp>
        <p:nvSpPr>
          <p:cNvPr id="243" name="Google Shape;243;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44" name="Google Shape;244;p20" title="Tables_1_2.png"/>
          <p:cNvPicPr preferRelativeResize="0"/>
          <p:nvPr/>
        </p:nvPicPr>
        <p:blipFill rotWithShape="1">
          <a:blip r:embed="rId3">
            <a:alphaModFix/>
          </a:blip>
          <a:srcRect b="0" l="0" r="0" t="53021"/>
          <a:stretch/>
        </p:blipFill>
        <p:spPr>
          <a:xfrm>
            <a:off x="457200" y="1034150"/>
            <a:ext cx="11247124" cy="3312704"/>
          </a:xfrm>
          <a:prstGeom prst="rect">
            <a:avLst/>
          </a:prstGeom>
          <a:noFill/>
          <a:ln>
            <a:noFill/>
          </a:ln>
        </p:spPr>
      </p:pic>
      <p:sp>
        <p:nvSpPr>
          <p:cNvPr id="245" name="Google Shape;245;p20"/>
          <p:cNvSpPr/>
          <p:nvPr/>
        </p:nvSpPr>
        <p:spPr>
          <a:xfrm>
            <a:off x="2133600" y="1714500"/>
            <a:ext cx="568800" cy="1566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20"/>
          <p:cNvSpPr/>
          <p:nvPr/>
        </p:nvSpPr>
        <p:spPr>
          <a:xfrm>
            <a:off x="4054563" y="1714500"/>
            <a:ext cx="510900" cy="1566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20"/>
          <p:cNvSpPr/>
          <p:nvPr/>
        </p:nvSpPr>
        <p:spPr>
          <a:xfrm>
            <a:off x="5917750" y="2645550"/>
            <a:ext cx="510900" cy="70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0"/>
          <p:cNvSpPr/>
          <p:nvPr/>
        </p:nvSpPr>
        <p:spPr>
          <a:xfrm>
            <a:off x="7761925" y="2393350"/>
            <a:ext cx="510900" cy="594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20"/>
          <p:cNvSpPr/>
          <p:nvPr/>
        </p:nvSpPr>
        <p:spPr>
          <a:xfrm>
            <a:off x="9606100" y="2146750"/>
            <a:ext cx="510900" cy="84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0"/>
          <p:cNvSpPr/>
          <p:nvPr/>
        </p:nvSpPr>
        <p:spPr>
          <a:xfrm>
            <a:off x="8684025" y="2146750"/>
            <a:ext cx="510900" cy="305700"/>
          </a:xfrm>
          <a:prstGeom prst="rect">
            <a:avLst/>
          </a:prstGeom>
          <a:noFill/>
          <a:ln cap="flat" cmpd="sng" w="19050">
            <a:solidFill>
              <a:srgbClr val="419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20"/>
          <p:cNvSpPr/>
          <p:nvPr/>
        </p:nvSpPr>
        <p:spPr>
          <a:xfrm>
            <a:off x="8684013" y="2931288"/>
            <a:ext cx="510900" cy="305700"/>
          </a:xfrm>
          <a:prstGeom prst="rect">
            <a:avLst/>
          </a:prstGeom>
          <a:noFill/>
          <a:ln cap="flat" cmpd="sng" w="19050">
            <a:solidFill>
              <a:srgbClr val="419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0"/>
          <p:cNvSpPr/>
          <p:nvPr/>
        </p:nvSpPr>
        <p:spPr>
          <a:xfrm>
            <a:off x="10528163" y="2987650"/>
            <a:ext cx="510900" cy="305700"/>
          </a:xfrm>
          <a:prstGeom prst="rect">
            <a:avLst/>
          </a:prstGeom>
          <a:noFill/>
          <a:ln cap="flat" cmpd="sng" w="19050">
            <a:solidFill>
              <a:srgbClr val="419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0"/>
          <p:cNvSpPr txBox="1"/>
          <p:nvPr/>
        </p:nvSpPr>
        <p:spPr>
          <a:xfrm>
            <a:off x="3701500" y="4439525"/>
            <a:ext cx="36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 FUR wins 	🟩 = Add-mistake wins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p:nvPr/>
        </p:nvSpPr>
        <p:spPr>
          <a:xfrm>
            <a:off x="457200" y="228600"/>
            <a:ext cx="91902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Efficacy–Faithfulness Correlation</a:t>
            </a:r>
            <a:endParaRPr/>
          </a:p>
        </p:txBody>
      </p:sp>
      <p:sp>
        <p:nvSpPr>
          <p:cNvPr id="259" name="Google Shape;259;p21"/>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0" name="Google Shape;260;p21"/>
          <p:cNvSpPr/>
          <p:nvPr/>
        </p:nvSpPr>
        <p:spPr>
          <a:xfrm>
            <a:off x="457200" y="1143000"/>
            <a:ext cx="5394960" cy="438912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1" name="Google Shape;261;p21"/>
          <p:cNvSpPr/>
          <p:nvPr/>
        </p:nvSpPr>
        <p:spPr>
          <a:xfrm>
            <a:off x="457200" y="1143000"/>
            <a:ext cx="5394960" cy="54864"/>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2" name="Google Shape;262;p21"/>
          <p:cNvSpPr/>
          <p:nvPr/>
        </p:nvSpPr>
        <p:spPr>
          <a:xfrm>
            <a:off x="640080" y="1325880"/>
            <a:ext cx="5029200" cy="411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chemeClr val="dk1"/>
                </a:solidFill>
                <a:latin typeface="Arial"/>
                <a:ea typeface="Arial"/>
                <a:cs typeface="Arial"/>
                <a:sym typeface="Arial"/>
              </a:rPr>
              <a:t>Efficacy ↔ FF-HARD Correlation</a:t>
            </a:r>
            <a:endParaRPr>
              <a:solidFill>
                <a:schemeClr val="dk1"/>
              </a:solidFill>
            </a:endParaRPr>
          </a:p>
        </p:txBody>
      </p:sp>
      <p:sp>
        <p:nvSpPr>
          <p:cNvPr id="263" name="Google Shape;263;p21"/>
          <p:cNvSpPr/>
          <p:nvPr/>
        </p:nvSpPr>
        <p:spPr>
          <a:xfrm>
            <a:off x="914400" y="1920240"/>
            <a:ext cx="4389120" cy="64008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4" name="Google Shape;264;p21"/>
          <p:cNvSpPr/>
          <p:nvPr/>
        </p:nvSpPr>
        <p:spPr>
          <a:xfrm>
            <a:off x="914400" y="1920240"/>
            <a:ext cx="4389120" cy="6400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Cambria Math"/>
                <a:ea typeface="Cambria Math"/>
                <a:cs typeface="Cambria Math"/>
                <a:sym typeface="Cambria Math"/>
              </a:rPr>
              <a:t>r = 0.889,  p &lt; 0.0001</a:t>
            </a:r>
            <a:endParaRPr>
              <a:solidFill>
                <a:schemeClr val="dk1"/>
              </a:solidFill>
            </a:endParaRPr>
          </a:p>
        </p:txBody>
      </p:sp>
      <p:sp>
        <p:nvSpPr>
          <p:cNvPr id="265" name="Google Shape;265;p21"/>
          <p:cNvSpPr/>
          <p:nvPr/>
        </p:nvSpPr>
        <p:spPr>
          <a:xfrm>
            <a:off x="640075" y="2743200"/>
            <a:ext cx="5029200" cy="2681400"/>
          </a:xfrm>
          <a:prstGeom prst="rect">
            <a:avLst/>
          </a:prstGeom>
          <a:noFill/>
          <a:ln>
            <a:noFill/>
          </a:ln>
        </p:spPr>
        <p:txBody>
          <a:bodyPr anchorCtr="0" anchor="t" bIns="45700" lIns="91425" spcFirstLastPara="1" rIns="91425" wrap="square" tIns="45700">
            <a:noAutofit/>
          </a:bodyPr>
          <a:lstStyle/>
          <a:p>
            <a:pPr indent="-323850" lvl="0" marL="457200" marR="0" rtl="0" algn="l">
              <a:spcBef>
                <a:spcPts val="0"/>
              </a:spcBef>
              <a:spcAft>
                <a:spcPts val="0"/>
              </a:spcAft>
              <a:buClr>
                <a:schemeClr val="dk1"/>
              </a:buClr>
              <a:buSzPts val="1500"/>
              <a:buChar char="●"/>
            </a:pPr>
            <a:r>
              <a:rPr lang="en-US" sz="1500">
                <a:solidFill>
                  <a:schemeClr val="dk1"/>
                </a:solidFill>
              </a:rPr>
              <a:t>This correlation shows that unlearning efficacy is a strong indicator of faithfulness</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323850" lvl="0" marL="457200" marR="0" rtl="0" algn="l">
              <a:spcBef>
                <a:spcPts val="0"/>
              </a:spcBef>
              <a:spcAft>
                <a:spcPts val="0"/>
              </a:spcAft>
              <a:buClr>
                <a:schemeClr val="dk1"/>
              </a:buClr>
              <a:buSzPts val="1500"/>
              <a:buChar char="●"/>
            </a:pPr>
            <a:r>
              <a:rPr lang="en-US" sz="1500">
                <a:solidFill>
                  <a:schemeClr val="dk1"/>
                </a:solidFill>
                <a:latin typeface="Arial"/>
                <a:ea typeface="Arial"/>
                <a:cs typeface="Arial"/>
                <a:sym typeface="Arial"/>
              </a:rPr>
              <a:t>Stronger unlearning</a:t>
            </a:r>
            <a:r>
              <a:rPr lang="en-US" sz="1500">
                <a:solidFill>
                  <a:schemeClr val="dk1"/>
                </a:solidFill>
              </a:rPr>
              <a:t> = M</a:t>
            </a:r>
            <a:r>
              <a:rPr lang="en-US" sz="1500">
                <a:solidFill>
                  <a:schemeClr val="dk1"/>
                </a:solidFill>
                <a:latin typeface="Arial"/>
                <a:ea typeface="Arial"/>
                <a:cs typeface="Arial"/>
                <a:sym typeface="Arial"/>
              </a:rPr>
              <a:t>ore frequent prediction changes. </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323850" lvl="0" marL="457200" marR="0" rtl="0" algn="l">
              <a:spcBef>
                <a:spcPts val="0"/>
              </a:spcBef>
              <a:spcAft>
                <a:spcPts val="0"/>
              </a:spcAft>
              <a:buClr>
                <a:schemeClr val="dk1"/>
              </a:buClr>
              <a:buSzPts val="1500"/>
              <a:buChar char="●"/>
            </a:pPr>
            <a:r>
              <a:rPr lang="en-US" sz="1500">
                <a:solidFill>
                  <a:schemeClr val="dk1"/>
                </a:solidFill>
                <a:latin typeface="Arial"/>
                <a:ea typeface="Arial"/>
                <a:cs typeface="Arial"/>
                <a:sym typeface="Arial"/>
              </a:rPr>
              <a:t>Limiting factor: Stronger unlearning damages model integrity.</a:t>
            </a:r>
            <a:endParaRPr sz="1500">
              <a:solidFill>
                <a:schemeClr val="dk1"/>
              </a:solidFill>
            </a:endParaRPr>
          </a:p>
        </p:txBody>
      </p:sp>
      <p:sp>
        <p:nvSpPr>
          <p:cNvPr id="266" name="Google Shape;266;p21"/>
          <p:cNvSpPr/>
          <p:nvPr/>
        </p:nvSpPr>
        <p:spPr>
          <a:xfrm>
            <a:off x="6309360" y="1143000"/>
            <a:ext cx="5394960" cy="438912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7" name="Google Shape;267;p21"/>
          <p:cNvSpPr/>
          <p:nvPr/>
        </p:nvSpPr>
        <p:spPr>
          <a:xfrm>
            <a:off x="6309360" y="1143000"/>
            <a:ext cx="5394960" cy="54864"/>
          </a:xfrm>
          <a:prstGeom prst="rect">
            <a:avLst/>
          </a:prstGeom>
          <a:solidFill>
            <a:srgbClr val="27AE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68" name="Google Shape;268;p21"/>
          <p:cNvSpPr/>
          <p:nvPr/>
        </p:nvSpPr>
        <p:spPr>
          <a:xfrm>
            <a:off x="6492240" y="1325880"/>
            <a:ext cx="5029200" cy="411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Arial"/>
                <a:ea typeface="Arial"/>
                <a:cs typeface="Arial"/>
                <a:sym typeface="Arial"/>
              </a:rPr>
              <a:t>Table 3: Post-Unlearning CoT Change</a:t>
            </a:r>
            <a:endParaRPr>
              <a:solidFill>
                <a:schemeClr val="dk1"/>
              </a:solidFill>
            </a:endParaRPr>
          </a:p>
        </p:txBody>
      </p:sp>
      <p:sp>
        <p:nvSpPr>
          <p:cNvPr id="269" name="Google Shape;269;p21"/>
          <p:cNvSpPr/>
          <p:nvPr/>
        </p:nvSpPr>
        <p:spPr>
          <a:xfrm>
            <a:off x="6492240" y="1783080"/>
            <a:ext cx="5029200" cy="274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 where GPT-4o judges CoTs support different answers.</a:t>
            </a:r>
            <a:endParaRPr>
              <a:solidFill>
                <a:schemeClr val="dk1"/>
              </a:solidFill>
            </a:endParaRPr>
          </a:p>
        </p:txBody>
      </p:sp>
      <p:sp>
        <p:nvSpPr>
          <p:cNvPr id="270" name="Google Shape;270;p21"/>
          <p:cNvSpPr/>
          <p:nvPr/>
        </p:nvSpPr>
        <p:spPr>
          <a:xfrm>
            <a:off x="457200" y="5760720"/>
            <a:ext cx="11247120" cy="502920"/>
          </a:xfrm>
          <a:prstGeom prst="rect">
            <a:avLst/>
          </a:prstGeom>
          <a:solidFill>
            <a:srgbClr val="E8F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71" name="Google Shape;271;p21"/>
          <p:cNvSpPr/>
          <p:nvPr/>
        </p:nvSpPr>
        <p:spPr>
          <a:xfrm>
            <a:off x="457200" y="5760720"/>
            <a:ext cx="11247120" cy="502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Both confirm</a:t>
            </a:r>
            <a:r>
              <a:rPr b="1" lang="en-US">
                <a:solidFill>
                  <a:schemeClr val="dk1"/>
                </a:solidFill>
              </a:rPr>
              <a:t> that </a:t>
            </a:r>
            <a:r>
              <a:rPr b="1" lang="en-US" sz="1400">
                <a:solidFill>
                  <a:schemeClr val="dk1"/>
                </a:solidFill>
                <a:latin typeface="Arial"/>
                <a:ea typeface="Arial"/>
                <a:cs typeface="Arial"/>
                <a:sym typeface="Arial"/>
              </a:rPr>
              <a:t>unlearning has a deep parametric effect</a:t>
            </a:r>
            <a:r>
              <a:rPr b="1" lang="en-US">
                <a:solidFill>
                  <a:schemeClr val="dk1"/>
                </a:solidFill>
              </a:rPr>
              <a:t>, </a:t>
            </a:r>
            <a:r>
              <a:rPr b="1" lang="en-US" sz="1400">
                <a:solidFill>
                  <a:schemeClr val="dk1"/>
                </a:solidFill>
                <a:latin typeface="Arial"/>
                <a:ea typeface="Arial"/>
                <a:cs typeface="Arial"/>
                <a:sym typeface="Arial"/>
              </a:rPr>
              <a:t>changing predictions </a:t>
            </a:r>
            <a:r>
              <a:rPr b="1" lang="en-US">
                <a:solidFill>
                  <a:schemeClr val="dk1"/>
                </a:solidFill>
              </a:rPr>
              <a:t>and</a:t>
            </a:r>
            <a:r>
              <a:rPr b="1" lang="en-US" sz="1400">
                <a:solidFill>
                  <a:schemeClr val="dk1"/>
                </a:solidFill>
                <a:latin typeface="Arial"/>
                <a:ea typeface="Arial"/>
                <a:cs typeface="Arial"/>
                <a:sym typeface="Arial"/>
              </a:rPr>
              <a:t> reasoning pathways.</a:t>
            </a:r>
            <a:endParaRPr>
              <a:solidFill>
                <a:schemeClr val="dk1"/>
              </a:solidFill>
            </a:endParaRPr>
          </a:p>
        </p:txBody>
      </p:sp>
      <p:sp>
        <p:nvSpPr>
          <p:cNvPr id="272" name="Google Shape;272;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73" name="Google Shape;273;p21" title="Table_3.png"/>
          <p:cNvPicPr preferRelativeResize="0"/>
          <p:nvPr/>
        </p:nvPicPr>
        <p:blipFill rotWithShape="1">
          <a:blip r:embed="rId3">
            <a:alphaModFix/>
          </a:blip>
          <a:srcRect b="10826" l="9967" r="7388" t="12937"/>
          <a:stretch/>
        </p:blipFill>
        <p:spPr>
          <a:xfrm>
            <a:off x="6511961" y="2185400"/>
            <a:ext cx="4989778" cy="29935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4"/>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Why Chain-of-Thought Matters</a:t>
            </a:r>
            <a:endParaRPr/>
          </a:p>
        </p:txBody>
      </p:sp>
      <p:sp>
        <p:nvSpPr>
          <p:cNvPr id="26" name="Google Shape;26;p4"/>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7" name="Google Shape;27;p4"/>
          <p:cNvSpPr/>
          <p:nvPr/>
        </p:nvSpPr>
        <p:spPr>
          <a:xfrm>
            <a:off x="640075" y="1143000"/>
            <a:ext cx="108813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1600">
                <a:solidFill>
                  <a:srgbClr val="1A3A5C"/>
                </a:solidFill>
                <a:latin typeface="Arial"/>
                <a:ea typeface="Arial"/>
                <a:cs typeface="Arial"/>
                <a:sym typeface="Arial"/>
              </a:rPr>
              <a:t>Chain-of-Thought (CoT): </a:t>
            </a:r>
            <a:endParaRPr/>
          </a:p>
          <a:p>
            <a:pPr indent="0" lvl="0" marL="0" marR="0" rtl="0" algn="l">
              <a:lnSpc>
                <a:spcPct val="115000"/>
              </a:lnSpc>
              <a:spcBef>
                <a:spcPts val="0"/>
              </a:spcBef>
              <a:spcAft>
                <a:spcPts val="0"/>
              </a:spcAft>
              <a:buNone/>
            </a:pPr>
            <a:r>
              <a:rPr lang="en-US" sz="1600">
                <a:solidFill>
                  <a:srgbClr val="333333"/>
                </a:solidFill>
                <a:latin typeface="Arial"/>
                <a:ea typeface="Arial"/>
                <a:cs typeface="Arial"/>
                <a:sym typeface="Arial"/>
              </a:rPr>
              <a:t>When prompted to think step by step, L</a:t>
            </a:r>
            <a:r>
              <a:rPr lang="en-US" sz="1600">
                <a:solidFill>
                  <a:srgbClr val="333333"/>
                </a:solidFill>
              </a:rPr>
              <a:t>anguage Models</a:t>
            </a:r>
            <a:r>
              <a:rPr lang="en-US" sz="1600">
                <a:solidFill>
                  <a:srgbClr val="333333"/>
                </a:solidFill>
                <a:latin typeface="Arial"/>
                <a:ea typeface="Arial"/>
                <a:cs typeface="Arial"/>
                <a:sym typeface="Arial"/>
              </a:rPr>
              <a:t> produce intermediate reasoning steps before an answer.</a:t>
            </a:r>
            <a:endParaRPr sz="1600">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rgbClr val="333333"/>
              </a:solidFill>
            </a:endParaRPr>
          </a:p>
          <a:p>
            <a:pPr indent="0" lvl="0" marL="0" rtl="0" algn="l">
              <a:lnSpc>
                <a:spcPct val="115000"/>
              </a:lnSpc>
              <a:spcBef>
                <a:spcPts val="0"/>
              </a:spcBef>
              <a:spcAft>
                <a:spcPts val="0"/>
              </a:spcAft>
              <a:buClr>
                <a:schemeClr val="dk1"/>
              </a:buClr>
              <a:buFont typeface="Arial"/>
              <a:buNone/>
            </a:pPr>
            <a:r>
              <a:rPr b="1" lang="en-US" sz="1600">
                <a:solidFill>
                  <a:schemeClr val="dk2"/>
                </a:solidFill>
              </a:rPr>
              <a:t>Performance gains: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CoT prompting can improves accuracy on complex multi-hop and arithmetic tasks (Wei et al., 2022)</a:t>
            </a:r>
            <a:endParaRPr sz="1600">
              <a:solidFill>
                <a:srgbClr val="333333"/>
              </a:solidFill>
            </a:endParaRPr>
          </a:p>
        </p:txBody>
      </p:sp>
      <p:sp>
        <p:nvSpPr>
          <p:cNvPr id="28" name="Google Shape;28;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9" name="Google Shape;29;p4" title="Screenshot 2026-04-08 at 9.18.07 PM.png"/>
          <p:cNvPicPr preferRelativeResize="0"/>
          <p:nvPr/>
        </p:nvPicPr>
        <p:blipFill>
          <a:blip r:embed="rId3">
            <a:alphaModFix/>
          </a:blip>
          <a:stretch>
            <a:fillRect/>
          </a:stretch>
        </p:blipFill>
        <p:spPr>
          <a:xfrm>
            <a:off x="6009950" y="2743200"/>
            <a:ext cx="5463598" cy="3812250"/>
          </a:xfrm>
          <a:prstGeom prst="rect">
            <a:avLst/>
          </a:prstGeom>
          <a:noFill/>
          <a:ln>
            <a:noFill/>
          </a:ln>
        </p:spPr>
      </p:pic>
      <p:sp>
        <p:nvSpPr>
          <p:cNvPr id="30" name="Google Shape;30;p4"/>
          <p:cNvSpPr/>
          <p:nvPr/>
        </p:nvSpPr>
        <p:spPr>
          <a:xfrm>
            <a:off x="640075" y="2895600"/>
            <a:ext cx="5271000" cy="354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600">
                <a:solidFill>
                  <a:schemeClr val="dk2"/>
                </a:solidFill>
              </a:rPr>
              <a:t>Interpretability promise: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CoTs are often assumed to reveal the model’s internal reasoning.</a:t>
            </a:r>
            <a:endParaRPr sz="1600">
              <a:solidFill>
                <a:srgbClr val="333333"/>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rPr b="1" lang="en-US" sz="1600">
                <a:solidFill>
                  <a:schemeClr val="dk2"/>
                </a:solidFill>
              </a:rPr>
              <a:t>The concern: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Are these chains faithful to what the model internally computes, or just plausible rationalizations?</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p:txBody>
      </p:sp>
      <p:sp>
        <p:nvSpPr>
          <p:cNvPr id="31" name="Google Shape;31;p4"/>
          <p:cNvSpPr txBox="1"/>
          <p:nvPr/>
        </p:nvSpPr>
        <p:spPr>
          <a:xfrm>
            <a:off x="7531425" y="6555450"/>
            <a:ext cx="25398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Response from Claude Sonnet 4.6</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Does Unlearning Change Reasoning?</a:t>
            </a:r>
            <a:endParaRPr/>
          </a:p>
        </p:txBody>
      </p:sp>
      <p:sp>
        <p:nvSpPr>
          <p:cNvPr id="279" name="Google Shape;279;p22"/>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80" name="Google Shape;280;p22"/>
          <p:cNvSpPr/>
          <p:nvPr/>
        </p:nvSpPr>
        <p:spPr>
          <a:xfrm>
            <a:off x="640125" y="4049475"/>
            <a:ext cx="10881300" cy="271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600">
                <a:solidFill>
                  <a:srgbClr val="333333"/>
                </a:solidFill>
                <a:latin typeface="Arial"/>
                <a:ea typeface="Arial"/>
                <a:cs typeface="Arial"/>
                <a:sym typeface="Arial"/>
              </a:rPr>
              <a:t>After 1 iteration, all probability mass shifts away from initial prediction. New CoT argues against original answer.</a:t>
            </a:r>
            <a:endParaRPr sz="1600">
              <a:solidFill>
                <a:srgbClr val="333333"/>
              </a:solidFill>
              <a:latin typeface="Arial"/>
              <a:ea typeface="Arial"/>
              <a:cs typeface="Arial"/>
              <a:sym typeface="Arial"/>
            </a:endParaRPr>
          </a:p>
          <a:p>
            <a:pPr indent="0" lvl="0" marL="0" rtl="0" algn="l">
              <a:lnSpc>
                <a:spcPct val="115000"/>
              </a:lnSpc>
              <a:spcBef>
                <a:spcPts val="0"/>
              </a:spcBef>
              <a:spcAft>
                <a:spcPts val="0"/>
              </a:spcAft>
              <a:buClr>
                <a:schemeClr val="dk1"/>
              </a:buClr>
              <a:buFont typeface="Arial"/>
              <a:buNone/>
            </a:pPr>
            <a:r>
              <a:t/>
            </a:r>
            <a:endParaRPr b="1" sz="1600">
              <a:solidFill>
                <a:schemeClr val="dk2"/>
              </a:solidFill>
            </a:endParaRPr>
          </a:p>
          <a:p>
            <a:pPr indent="-330200" lvl="0" marL="457200" rtl="0" algn="l">
              <a:lnSpc>
                <a:spcPct val="115000"/>
              </a:lnSpc>
              <a:spcBef>
                <a:spcPts val="0"/>
              </a:spcBef>
              <a:spcAft>
                <a:spcPts val="0"/>
              </a:spcAft>
              <a:buClr>
                <a:schemeClr val="dk2"/>
              </a:buClr>
              <a:buSzPts val="1600"/>
              <a:buChar char="●"/>
            </a:pPr>
            <a:r>
              <a:rPr b="1" lang="en-US" sz="1600">
                <a:solidFill>
                  <a:schemeClr val="dk2"/>
                </a:solidFill>
              </a:rPr>
              <a:t>LLM-as-a-judge: </a:t>
            </a:r>
            <a:endParaRPr>
              <a:solidFill>
                <a:schemeClr val="dk1"/>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GPT-4o-mini judged 66.7–94.2% of post-unlearning CoTs argue for a different answer.</a:t>
            </a:r>
            <a:endParaRPr sz="1600">
              <a:solidFill>
                <a:srgbClr val="333333"/>
              </a:solidFill>
            </a:endParaRPr>
          </a:p>
          <a:p>
            <a:pPr indent="-330200" lvl="0" marL="457200" rtl="0" algn="l">
              <a:lnSpc>
                <a:spcPct val="115000"/>
              </a:lnSpc>
              <a:spcBef>
                <a:spcPts val="0"/>
              </a:spcBef>
              <a:spcAft>
                <a:spcPts val="0"/>
              </a:spcAft>
              <a:buClr>
                <a:schemeClr val="dk2"/>
              </a:buClr>
              <a:buSzPts val="1600"/>
              <a:buChar char="●"/>
            </a:pPr>
            <a:r>
              <a:rPr b="1" lang="en-US" sz="1600">
                <a:solidFill>
                  <a:schemeClr val="dk2"/>
                </a:solidFill>
              </a:rPr>
              <a:t>Human study: </a:t>
            </a:r>
            <a:endParaRPr>
              <a:solidFill>
                <a:schemeClr val="dk1"/>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Weak r = 0.15 between FF-SOFT and human plausibility (1–5 Likert). Steps models rely on are NOT what humans find convincing.</a:t>
            </a:r>
            <a:endParaRPr sz="1600">
              <a:solidFill>
                <a:srgbClr val="333333"/>
              </a:solidFill>
            </a:endParaRPr>
          </a:p>
          <a:p>
            <a:pPr indent="-330200" lvl="0" marL="457200" rtl="0" algn="l">
              <a:lnSpc>
                <a:spcPct val="115000"/>
              </a:lnSpc>
              <a:spcBef>
                <a:spcPts val="0"/>
              </a:spcBef>
              <a:spcAft>
                <a:spcPts val="0"/>
              </a:spcAft>
              <a:buClr>
                <a:schemeClr val="dk2"/>
              </a:buClr>
              <a:buSzPts val="1600"/>
              <a:buChar char="●"/>
            </a:pPr>
            <a:r>
              <a:rPr b="1" lang="en-US" sz="1600">
                <a:solidFill>
                  <a:schemeClr val="dk2"/>
                </a:solidFill>
              </a:rPr>
              <a:t>Implication: </a:t>
            </a:r>
            <a:endParaRPr>
              <a:solidFill>
                <a:schemeClr val="dk1"/>
              </a:solidFill>
            </a:endParaRPr>
          </a:p>
          <a:p>
            <a:pPr indent="-330200" lvl="1" marL="914400" rtl="0" algn="l">
              <a:lnSpc>
                <a:spcPct val="115000"/>
              </a:lnSpc>
              <a:spcBef>
                <a:spcPts val="0"/>
              </a:spcBef>
              <a:spcAft>
                <a:spcPts val="0"/>
              </a:spcAft>
              <a:buClr>
                <a:srgbClr val="333333"/>
              </a:buClr>
              <a:buSzPts val="1600"/>
              <a:buChar char="○"/>
            </a:pPr>
            <a:r>
              <a:rPr lang="en-US" sz="1600">
                <a:solidFill>
                  <a:srgbClr val="333333"/>
                </a:solidFill>
              </a:rPr>
              <a:t>Faithfulness and plausibility are largely independent. Specialized alignment needed for CoTs that are both.</a:t>
            </a:r>
            <a:endParaRPr sz="1600">
              <a:solidFill>
                <a:srgbClr val="333333"/>
              </a:solidFill>
            </a:endParaRPr>
          </a:p>
        </p:txBody>
      </p:sp>
      <p:sp>
        <p:nvSpPr>
          <p:cNvPr id="281" name="Google Shape;281;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82" name="Google Shape;282;p22" title="Figure_3.png"/>
          <p:cNvPicPr preferRelativeResize="0"/>
          <p:nvPr/>
        </p:nvPicPr>
        <p:blipFill rotWithShape="1">
          <a:blip r:embed="rId3">
            <a:alphaModFix/>
          </a:blip>
          <a:srcRect b="26611" l="0" r="0" t="0"/>
          <a:stretch/>
        </p:blipFill>
        <p:spPr>
          <a:xfrm>
            <a:off x="894875" y="1128250"/>
            <a:ext cx="7919299" cy="2852049"/>
          </a:xfrm>
          <a:prstGeom prst="rect">
            <a:avLst/>
          </a:prstGeom>
          <a:noFill/>
          <a:ln>
            <a:noFill/>
          </a:ln>
        </p:spPr>
      </p:pic>
      <p:sp>
        <p:nvSpPr>
          <p:cNvPr id="283" name="Google Shape;283;p22"/>
          <p:cNvSpPr txBox="1"/>
          <p:nvPr/>
        </p:nvSpPr>
        <p:spPr>
          <a:xfrm>
            <a:off x="9039050" y="1765875"/>
            <a:ext cx="2482500" cy="15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Fig. 3 </a:t>
            </a:r>
            <a:r>
              <a:rPr lang="en-US">
                <a:solidFill>
                  <a:schemeClr val="dk1"/>
                </a:solidFill>
              </a:rPr>
              <a:t>sample result of unlearning applied to a CoT step generated by LLaMA-3-8B on an instance from OpenbookQA.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FF-SOFT: Step-Level Faithfulness Heatmap</a:t>
            </a:r>
            <a:endParaRPr/>
          </a:p>
        </p:txBody>
      </p:sp>
      <p:sp>
        <p:nvSpPr>
          <p:cNvPr id="289" name="Google Shape;289;p23"/>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pic>
        <p:nvPicPr>
          <p:cNvPr id="290" name="Google Shape;290;p23"/>
          <p:cNvPicPr preferRelativeResize="0"/>
          <p:nvPr/>
        </p:nvPicPr>
        <p:blipFill>
          <a:blip r:embed="rId3">
            <a:alphaModFix/>
          </a:blip>
          <a:stretch>
            <a:fillRect/>
          </a:stretch>
        </p:blipFill>
        <p:spPr>
          <a:xfrm>
            <a:off x="2005188" y="1071150"/>
            <a:ext cx="8181625" cy="4360825"/>
          </a:xfrm>
          <a:prstGeom prst="rect">
            <a:avLst/>
          </a:prstGeom>
          <a:noFill/>
          <a:ln>
            <a:noFill/>
          </a:ln>
        </p:spPr>
      </p:pic>
      <p:sp>
        <p:nvSpPr>
          <p:cNvPr id="291" name="Google Shape;291;p23"/>
          <p:cNvSpPr txBox="1"/>
          <p:nvPr/>
        </p:nvSpPr>
        <p:spPr>
          <a:xfrm>
            <a:off x="1469575" y="5464625"/>
            <a:ext cx="9013500" cy="105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500">
                <a:solidFill>
                  <a:schemeClr val="dk1"/>
                </a:solidFill>
              </a:rPr>
              <a:t>Figure 4: Heatmap produced by unlearning reasoning steps. ∆p denotes FF-SOFT: the change in initial answer probability. </a:t>
            </a:r>
            <a:endParaRPr sz="1500">
              <a:solidFill>
                <a:schemeClr val="dk1"/>
              </a:solidFill>
            </a:endParaRPr>
          </a:p>
          <a:p>
            <a:pPr indent="-323850" lvl="0" marL="457200" rtl="0" algn="l">
              <a:lnSpc>
                <a:spcPct val="115000"/>
              </a:lnSpc>
              <a:spcBef>
                <a:spcPts val="0"/>
              </a:spcBef>
              <a:spcAft>
                <a:spcPts val="0"/>
              </a:spcAft>
              <a:buSzPts val="1500"/>
              <a:buChar char="●"/>
            </a:pPr>
            <a:r>
              <a:rPr lang="en-US" sz="1500">
                <a:solidFill>
                  <a:srgbClr val="41943D"/>
                </a:solidFill>
              </a:rPr>
              <a:t>Positive </a:t>
            </a:r>
            <a:r>
              <a:rPr lang="en-US" sz="1500">
                <a:solidFill>
                  <a:schemeClr val="dk1"/>
                </a:solidFill>
              </a:rPr>
              <a:t>change means probability was removed from the initial prediction</a:t>
            </a:r>
            <a:endParaRPr sz="1500">
              <a:solidFill>
                <a:schemeClr val="dk1"/>
              </a:solidFill>
            </a:endParaRPr>
          </a:p>
          <a:p>
            <a:pPr indent="-323850" lvl="0" marL="457200" rtl="0" algn="l">
              <a:lnSpc>
                <a:spcPct val="115000"/>
              </a:lnSpc>
              <a:spcBef>
                <a:spcPts val="0"/>
              </a:spcBef>
              <a:spcAft>
                <a:spcPts val="0"/>
              </a:spcAft>
              <a:buSzPts val="1500"/>
              <a:buChar char="●"/>
            </a:pPr>
            <a:r>
              <a:rPr lang="en-US" sz="1500">
                <a:solidFill>
                  <a:srgbClr val="FC333C"/>
                </a:solidFill>
              </a:rPr>
              <a:t>Negative </a:t>
            </a:r>
            <a:r>
              <a:rPr lang="en-US" sz="1500">
                <a:solidFill>
                  <a:schemeClr val="dk1"/>
                </a:solidFill>
              </a:rPr>
              <a:t>indicates it was added.</a:t>
            </a:r>
            <a:endParaRPr sz="1500"/>
          </a:p>
        </p:txBody>
      </p:sp>
      <p:sp>
        <p:nvSpPr>
          <p:cNvPr id="292" name="Google Shape;292;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Limitations and Discussion</a:t>
            </a:r>
            <a:endParaRPr/>
          </a:p>
        </p:txBody>
      </p:sp>
      <p:sp>
        <p:nvSpPr>
          <p:cNvPr id="298" name="Google Shape;298;p24"/>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299" name="Google Shape;299;p24"/>
          <p:cNvSpPr/>
          <p:nvPr/>
        </p:nvSpPr>
        <p:spPr>
          <a:xfrm>
            <a:off x="640075" y="1143000"/>
            <a:ext cx="1088130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A3A5C"/>
                </a:solidFill>
              </a:rPr>
              <a:t>Only tested on cases where </a:t>
            </a:r>
            <a:r>
              <a:rPr b="1" lang="en-US" sz="1600">
                <a:solidFill>
                  <a:srgbClr val="1A3A5C"/>
                </a:solidFill>
                <a:latin typeface="Arial"/>
                <a:ea typeface="Arial"/>
                <a:cs typeface="Arial"/>
                <a:sym typeface="Arial"/>
              </a:rPr>
              <a:t>CoT = no-CoT restriction: </a:t>
            </a:r>
            <a:endParaRPr/>
          </a:p>
          <a:p>
            <a:pPr indent="0" lvl="0" marL="0" marR="0" rtl="0" algn="l">
              <a:spcBef>
                <a:spcPts val="0"/>
              </a:spcBef>
              <a:spcAft>
                <a:spcPts val="0"/>
              </a:spcAft>
              <a:buNone/>
            </a:pPr>
            <a:r>
              <a:rPr lang="en-US" sz="1600">
                <a:solidFill>
                  <a:srgbClr val="333333"/>
                </a:solidFill>
              </a:rPr>
              <a:t>Only tested on questions where</a:t>
            </a:r>
            <a:r>
              <a:rPr lang="en-US" sz="1600">
                <a:solidFill>
                  <a:srgbClr val="333333"/>
                </a:solidFill>
                <a:latin typeface="Arial"/>
                <a:ea typeface="Arial"/>
                <a:cs typeface="Arial"/>
                <a:sym typeface="Arial"/>
              </a:rPr>
              <a:t> CoT and </a:t>
            </a:r>
            <a:r>
              <a:rPr lang="en-US" sz="1600">
                <a:solidFill>
                  <a:srgbClr val="333333"/>
                </a:solidFill>
              </a:rPr>
              <a:t>zero shot </a:t>
            </a:r>
            <a:r>
              <a:rPr lang="en-US" sz="1600">
                <a:solidFill>
                  <a:srgbClr val="333333"/>
                </a:solidFill>
                <a:latin typeface="Arial"/>
                <a:ea typeface="Arial"/>
                <a:cs typeface="Arial"/>
                <a:sym typeface="Arial"/>
              </a:rPr>
              <a:t>predictions agree</a:t>
            </a:r>
            <a:r>
              <a:rPr lang="en-US" sz="1600">
                <a:solidFill>
                  <a:srgbClr val="333333"/>
                </a:solidFill>
              </a:rPr>
              <a:t>; </a:t>
            </a:r>
            <a:r>
              <a:rPr lang="en-US" sz="1600">
                <a:solidFill>
                  <a:srgbClr val="333333"/>
                </a:solidFill>
                <a:latin typeface="Arial"/>
                <a:ea typeface="Arial"/>
                <a:cs typeface="Arial"/>
                <a:sym typeface="Arial"/>
              </a:rPr>
              <a:t>exclud</a:t>
            </a:r>
            <a:r>
              <a:rPr lang="en-US" sz="1600">
                <a:solidFill>
                  <a:srgbClr val="333333"/>
                </a:solidFill>
                <a:latin typeface="Arial"/>
                <a:ea typeface="Arial"/>
                <a:cs typeface="Arial"/>
                <a:sym typeface="Arial"/>
              </a:rPr>
              <a:t>es</a:t>
            </a:r>
            <a:r>
              <a:rPr lang="en-US" sz="1600">
                <a:solidFill>
                  <a:srgbClr val="333333"/>
                </a:solidFill>
                <a:latin typeface="Arial"/>
                <a:ea typeface="Arial"/>
                <a:cs typeface="Arial"/>
                <a:sym typeface="Arial"/>
              </a:rPr>
              <a:t> cases where CoT changes the answer.</a:t>
            </a:r>
            <a:endParaRPr sz="1600">
              <a:solidFill>
                <a:srgbClr val="333333"/>
              </a:solidFill>
              <a:latin typeface="Arial"/>
              <a:ea typeface="Arial"/>
              <a:cs typeface="Arial"/>
              <a:sym typeface="Aria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Clr>
                <a:schemeClr val="dk1"/>
              </a:buClr>
              <a:buFont typeface="Arial"/>
              <a:buNone/>
            </a:pPr>
            <a:r>
              <a:rPr b="1" lang="en-US" sz="1600">
                <a:solidFill>
                  <a:schemeClr val="dk2"/>
                </a:solidFill>
              </a:rPr>
              <a:t>Unlearning imprecision: </a:t>
            </a:r>
            <a:endParaRPr>
              <a:solidFill>
                <a:schemeClr val="dk1"/>
              </a:solidFill>
            </a:endParaRPr>
          </a:p>
          <a:p>
            <a:pPr indent="0" lvl="0" marL="0" rtl="0" algn="l">
              <a:spcBef>
                <a:spcPts val="0"/>
              </a:spcBef>
              <a:spcAft>
                <a:spcPts val="0"/>
              </a:spcAft>
              <a:buNone/>
            </a:pPr>
            <a:r>
              <a:rPr lang="en-US" sz="1600">
                <a:solidFill>
                  <a:srgbClr val="333333"/>
                </a:solidFill>
              </a:rPr>
              <a:t>Machine unlearning is imperfect. Some steps may fail to unlearn.</a:t>
            </a:r>
            <a:endParaRPr sz="1600">
              <a:solidFill>
                <a:srgbClr val="333333"/>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rPr b="1" lang="en-US" sz="1600">
                <a:solidFill>
                  <a:schemeClr val="dk2"/>
                </a:solidFill>
              </a:rPr>
              <a:t>Closed-model exclusion: </a:t>
            </a:r>
            <a:endParaRPr>
              <a:solidFill>
                <a:schemeClr val="dk1"/>
              </a:solidFill>
            </a:endParaRPr>
          </a:p>
          <a:p>
            <a:pPr indent="0" lvl="0" marL="0" rtl="0" algn="l">
              <a:spcBef>
                <a:spcPts val="0"/>
              </a:spcBef>
              <a:spcAft>
                <a:spcPts val="0"/>
              </a:spcAft>
              <a:buNone/>
            </a:pPr>
            <a:r>
              <a:rPr lang="en-US" sz="1600">
                <a:solidFill>
                  <a:srgbClr val="333333"/>
                </a:solidFill>
              </a:rPr>
              <a:t>Requires open parameter access, cannot apply to API-only models (GPT-4, Claude).</a:t>
            </a:r>
            <a:endParaRPr sz="1600">
              <a:solidFill>
                <a:srgbClr val="333333"/>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rPr b="1" lang="en-US" sz="1600">
                <a:solidFill>
                  <a:schemeClr val="dk2"/>
                </a:solidFill>
              </a:rPr>
              <a:t>Task scope: </a:t>
            </a:r>
            <a:endParaRPr>
              <a:solidFill>
                <a:schemeClr val="dk1"/>
              </a:solidFill>
            </a:endParaRPr>
          </a:p>
          <a:p>
            <a:pPr indent="0" lvl="0" marL="0" rtl="0" algn="l">
              <a:spcBef>
                <a:spcPts val="0"/>
              </a:spcBef>
              <a:spcAft>
                <a:spcPts val="0"/>
              </a:spcAft>
              <a:buNone/>
            </a:pPr>
            <a:r>
              <a:rPr lang="en-US" sz="1600">
                <a:solidFill>
                  <a:srgbClr val="333333"/>
                </a:solidFill>
              </a:rPr>
              <a:t>Only tested on English MCQA (Multiple Choise Question answering). Not tested on open-ended generation, code, or arithmetic.</a:t>
            </a:r>
            <a:endParaRPr>
              <a:solidFill>
                <a:schemeClr val="dk1"/>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Clr>
                <a:schemeClr val="dk1"/>
              </a:buClr>
              <a:buFont typeface="Arial"/>
              <a:buNone/>
            </a:pPr>
            <a:r>
              <a:t/>
            </a:r>
            <a:endParaRPr sz="1600">
              <a:solidFill>
                <a:srgbClr val="333333"/>
              </a:solidFill>
            </a:endParaRPr>
          </a:p>
          <a:p>
            <a:pPr indent="0" lvl="0" marL="0" marR="0" rtl="0" algn="l">
              <a:spcBef>
                <a:spcPts val="0"/>
              </a:spcBef>
              <a:spcAft>
                <a:spcPts val="0"/>
              </a:spcAft>
              <a:buNone/>
            </a:pPr>
            <a:r>
              <a:t/>
            </a:r>
            <a:endParaRPr sz="1600">
              <a:solidFill>
                <a:srgbClr val="333333"/>
              </a:solidFill>
            </a:endParaRPr>
          </a:p>
        </p:txBody>
      </p:sp>
      <p:sp>
        <p:nvSpPr>
          <p:cNvPr id="300" name="Google Shape;300;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Conclusion</a:t>
            </a:r>
            <a:endParaRPr/>
          </a:p>
        </p:txBody>
      </p:sp>
      <p:sp>
        <p:nvSpPr>
          <p:cNvPr id="306" name="Google Shape;306;p25"/>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307" name="Google Shape;307;p25"/>
          <p:cNvSpPr/>
          <p:nvPr/>
        </p:nvSpPr>
        <p:spPr>
          <a:xfrm>
            <a:off x="640075" y="1188750"/>
            <a:ext cx="10972800" cy="52884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0"/>
              </a:spcBef>
              <a:spcAft>
                <a:spcPts val="0"/>
              </a:spcAft>
              <a:buClr>
                <a:schemeClr val="dk1"/>
              </a:buClr>
              <a:buSzPts val="1600"/>
              <a:buFont typeface="Arial"/>
              <a:buAutoNum type="arabicPeriod"/>
            </a:pPr>
            <a:r>
              <a:rPr lang="en-US" sz="1600">
                <a:solidFill>
                  <a:schemeClr val="dk1"/>
                </a:solidFill>
              </a:rPr>
              <a:t>This paper </a:t>
            </a:r>
            <a:r>
              <a:rPr lang="en-US" sz="1600">
                <a:solidFill>
                  <a:schemeClr val="dk1"/>
                </a:solidFill>
                <a:latin typeface="Arial"/>
                <a:ea typeface="Arial"/>
                <a:cs typeface="Arial"/>
                <a:sym typeface="Arial"/>
              </a:rPr>
              <a:t>Introduce</a:t>
            </a:r>
            <a:r>
              <a:rPr lang="en-US" sz="1600">
                <a:solidFill>
                  <a:schemeClr val="dk1"/>
                </a:solidFill>
              </a:rPr>
              <a:t>s</a:t>
            </a:r>
            <a:r>
              <a:rPr lang="en-US" sz="1600">
                <a:solidFill>
                  <a:schemeClr val="dk1"/>
                </a:solidFill>
                <a:latin typeface="Arial"/>
                <a:ea typeface="Arial"/>
                <a:cs typeface="Arial"/>
                <a:sym typeface="Arial"/>
              </a:rPr>
              <a:t> PFF, a framework for measuring parametric faithfulness via parameter interventions and controlled evaluation.</a:t>
            </a:r>
            <a:r>
              <a:rPr lang="en-US" sz="1600">
                <a:solidFill>
                  <a:schemeClr val="dk1"/>
                </a:solidFill>
              </a:rPr>
              <a:t> </a:t>
            </a:r>
            <a:endParaRPr sz="1600">
              <a:solidFill>
                <a:schemeClr val="dk1"/>
              </a:solidFill>
            </a:endParaRPr>
          </a:p>
          <a:p>
            <a:pPr indent="-330200" lvl="0" marL="457200" marR="0" rtl="0" algn="l">
              <a:lnSpc>
                <a:spcPct val="115000"/>
              </a:lnSpc>
              <a:spcBef>
                <a:spcPts val="2000"/>
              </a:spcBef>
              <a:spcAft>
                <a:spcPts val="0"/>
              </a:spcAft>
              <a:buClr>
                <a:schemeClr val="dk1"/>
              </a:buClr>
              <a:buSzPts val="1600"/>
              <a:buFont typeface="Arial"/>
              <a:buAutoNum type="arabicPeriod"/>
            </a:pPr>
            <a:r>
              <a:rPr lang="en-US" sz="1600">
                <a:solidFill>
                  <a:schemeClr val="dk1"/>
                </a:solidFill>
              </a:rPr>
              <a:t>Instantiated PFF with FUR (Faithfulness by Unlearning Reasoning steps) using NPO+KL on individual CoT steps, with three controls (efficacy, specificity, general capability).</a:t>
            </a:r>
            <a:endParaRPr sz="1600">
              <a:solidFill>
                <a:schemeClr val="dk1"/>
              </a:solidFill>
            </a:endParaRPr>
          </a:p>
          <a:p>
            <a:pPr indent="-330200" lvl="0" marL="457200" marR="0" rtl="0" algn="l">
              <a:lnSpc>
                <a:spcPct val="115000"/>
              </a:lnSpc>
              <a:spcBef>
                <a:spcPts val="2000"/>
              </a:spcBef>
              <a:spcAft>
                <a:spcPts val="0"/>
              </a:spcAft>
              <a:buClr>
                <a:schemeClr val="dk1"/>
              </a:buClr>
              <a:buSzPts val="1600"/>
              <a:buFont typeface="Arial"/>
              <a:buAutoNum type="arabicPeriod"/>
            </a:pPr>
            <a:r>
              <a:rPr lang="en-US" sz="1600">
                <a:solidFill>
                  <a:schemeClr val="dk1"/>
                </a:solidFill>
              </a:rPr>
              <a:t>FF-HARD identifies 29–86% of CoTs as faithful to internal reasoning (vs. 16–65% contextual). </a:t>
            </a:r>
            <a:endParaRPr sz="1600">
              <a:solidFill>
                <a:schemeClr val="dk1"/>
              </a:solidFill>
            </a:endParaRPr>
          </a:p>
          <a:p>
            <a:pPr indent="-330200" lvl="0" marL="457200" marR="0" rtl="0" algn="l">
              <a:lnSpc>
                <a:spcPct val="115000"/>
              </a:lnSpc>
              <a:spcBef>
                <a:spcPts val="2000"/>
              </a:spcBef>
              <a:spcAft>
                <a:spcPts val="0"/>
              </a:spcAft>
              <a:buClr>
                <a:schemeClr val="dk1"/>
              </a:buClr>
              <a:buSzPts val="1600"/>
              <a:buFont typeface="Arial"/>
              <a:buAutoNum type="arabicPeriod"/>
            </a:pPr>
            <a:r>
              <a:rPr lang="en-US" sz="1600">
                <a:solidFill>
                  <a:schemeClr val="dk1"/>
                </a:solidFill>
              </a:rPr>
              <a:t>Efficacy–faithfulness correlation r = 0.889. Shows that the more effectively a reasoning step is unlearned from the model's parameters, the more likely the model's final prediction is to change</a:t>
            </a:r>
            <a:endParaRPr sz="1600">
              <a:solidFill>
                <a:schemeClr val="dk1"/>
              </a:solidFill>
            </a:endParaRPr>
          </a:p>
          <a:p>
            <a:pPr indent="-330200" lvl="0" marL="457200" marR="0" rtl="0" algn="l">
              <a:lnSpc>
                <a:spcPct val="115000"/>
              </a:lnSpc>
              <a:spcBef>
                <a:spcPts val="2000"/>
              </a:spcBef>
              <a:spcAft>
                <a:spcPts val="0"/>
              </a:spcAft>
              <a:buClr>
                <a:schemeClr val="dk1"/>
              </a:buClr>
              <a:buSzPts val="1600"/>
              <a:buFont typeface="Arial"/>
              <a:buAutoNum type="arabicPeriod"/>
            </a:pPr>
            <a:r>
              <a:rPr lang="en-US" sz="1600">
                <a:solidFill>
                  <a:schemeClr val="dk1"/>
                </a:solidFill>
              </a:rPr>
              <a:t>FF-SOFT allows researchers to pinpoint exactly which individual statements contributed the most toward the model arriving at its final prediction. </a:t>
            </a:r>
            <a:endParaRPr sz="1600">
              <a:solidFill>
                <a:schemeClr val="dk1"/>
              </a:solidFill>
            </a:endParaRPr>
          </a:p>
          <a:p>
            <a:pPr indent="-330200" lvl="0" marL="457200" marR="0" rtl="0" algn="l">
              <a:lnSpc>
                <a:spcPct val="115000"/>
              </a:lnSpc>
              <a:spcBef>
                <a:spcPts val="2000"/>
              </a:spcBef>
              <a:spcAft>
                <a:spcPts val="0"/>
              </a:spcAft>
              <a:buClr>
                <a:schemeClr val="dk1"/>
              </a:buClr>
              <a:buSzPts val="1600"/>
              <a:buFont typeface="Arial"/>
              <a:buAutoNum type="arabicPeriod"/>
            </a:pPr>
            <a:r>
              <a:rPr lang="en-US" sz="1600">
                <a:solidFill>
                  <a:schemeClr val="dk1"/>
                </a:solidFill>
              </a:rPr>
              <a:t>Human plausability study: r = 0.15 correlation between faithfulness and plausibility showing that the reasoning steps the model relies on the most are rarely the ones humans consider the most plausible or logical</a:t>
            </a:r>
            <a:endParaRPr sz="1600">
              <a:solidFill>
                <a:schemeClr val="dk1"/>
              </a:solidFill>
            </a:endParaRPr>
          </a:p>
          <a:p>
            <a:pPr indent="-330200" lvl="0" marL="457200" marR="0" rtl="0" algn="l">
              <a:lnSpc>
                <a:spcPct val="115000"/>
              </a:lnSpc>
              <a:spcBef>
                <a:spcPts val="2000"/>
              </a:spcBef>
              <a:spcAft>
                <a:spcPts val="2000"/>
              </a:spcAft>
              <a:buClr>
                <a:schemeClr val="dk1"/>
              </a:buClr>
              <a:buSzPts val="1600"/>
              <a:buFont typeface="Arial"/>
              <a:buAutoNum type="arabicPeriod"/>
            </a:pPr>
            <a:r>
              <a:rPr lang="en-US" sz="1600">
                <a:solidFill>
                  <a:schemeClr val="dk1"/>
                </a:solidFill>
              </a:rPr>
              <a:t>Post-unlearning CoTs argue for different answers 66.7–94.2% of the time, confirming a deep parametric effect.</a:t>
            </a:r>
            <a:endParaRPr sz="1600">
              <a:solidFill>
                <a:schemeClr val="dk1"/>
              </a:solidFill>
            </a:endParaRPr>
          </a:p>
        </p:txBody>
      </p:sp>
      <p:sp>
        <p:nvSpPr>
          <p:cNvPr id="308" name="Google Shape;308;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26"/>
          <p:cNvSpPr/>
          <p:nvPr/>
        </p:nvSpPr>
        <p:spPr>
          <a:xfrm>
            <a:off x="457200" y="228600"/>
            <a:ext cx="112470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rPr>
              <a:t>References</a:t>
            </a:r>
            <a:endParaRPr/>
          </a:p>
        </p:txBody>
      </p:sp>
      <p:sp>
        <p:nvSpPr>
          <p:cNvPr id="315" name="Google Shape;315;p26"/>
          <p:cNvSpPr/>
          <p:nvPr/>
        </p:nvSpPr>
        <p:spPr>
          <a:xfrm>
            <a:off x="457200" y="841248"/>
            <a:ext cx="11247000" cy="3660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316" name="Google Shape;316;p26"/>
          <p:cNvSpPr/>
          <p:nvPr/>
        </p:nvSpPr>
        <p:spPr>
          <a:xfrm>
            <a:off x="640075" y="1038575"/>
            <a:ext cx="10972800" cy="55791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None/>
            </a:pPr>
            <a:r>
              <a:rPr lang="en-US">
                <a:solidFill>
                  <a:schemeClr val="dk1"/>
                </a:solidFill>
              </a:rPr>
              <a:t>Dan Hendrycks, Collin Burns, Steven Basart, Andy Zou, Mantas Mazeika, Dawn Song, and Jacob Steinhardt. 2021. Measuring massive multitask language understanding.</a:t>
            </a:r>
            <a:r>
              <a:rPr i="1" lang="en-US">
                <a:solidFill>
                  <a:schemeClr val="dk1"/>
                </a:solidFill>
              </a:rPr>
              <a:t> 9th International Conference on Learning Representations.</a:t>
            </a:r>
            <a:endParaRPr i="1">
              <a:solidFill>
                <a:schemeClr val="dk1"/>
              </a:solidFill>
            </a:endParaRPr>
          </a:p>
          <a:p>
            <a:pPr indent="-457200" lvl="0" marL="457200" rtl="0" algn="l">
              <a:lnSpc>
                <a:spcPct val="115000"/>
              </a:lnSpc>
              <a:spcBef>
                <a:spcPts val="1000"/>
              </a:spcBef>
              <a:spcAft>
                <a:spcPts val="0"/>
              </a:spcAft>
              <a:buClr>
                <a:schemeClr val="dk1"/>
              </a:buClr>
              <a:buSzPts val="1100"/>
              <a:buFont typeface="Arial"/>
              <a:buNone/>
            </a:pPr>
            <a:r>
              <a:rPr lang="en-US">
                <a:solidFill>
                  <a:schemeClr val="dk1"/>
                </a:solidFill>
              </a:rPr>
              <a:t>Jason Wei, Xuezhi Wang, Dale Schuurmans, Maarten Bosma, Brian Ichter, Fei Xia, Ed H. Chi, Quoc V. Le, and Denny Zhou. 2022. Chain-of-thought prompting elicits reasoning in large language models. In </a:t>
            </a:r>
            <a:r>
              <a:rPr i="1" lang="en-US">
                <a:solidFill>
                  <a:schemeClr val="dk1"/>
                </a:solidFill>
              </a:rPr>
              <a:t>Advances in Neural Information Processing Systems 35: Annual Conference on Neural Information Processing Systems 2022, NeurIPS 2022</a:t>
            </a:r>
            <a:r>
              <a:rPr lang="en-US">
                <a:solidFill>
                  <a:schemeClr val="dk1"/>
                </a:solidFill>
              </a:rPr>
              <a:t>, New Orleans, LA, USA, November 28 - December 9, 2022.</a:t>
            </a:r>
            <a:endParaRPr i="1">
              <a:solidFill>
                <a:schemeClr val="dk1"/>
              </a:solidFill>
            </a:endParaRPr>
          </a:p>
          <a:p>
            <a:pPr indent="-457200" lvl="0" marL="457200" marR="0" rtl="0" algn="l">
              <a:lnSpc>
                <a:spcPct val="115000"/>
              </a:lnSpc>
              <a:spcBef>
                <a:spcPts val="1000"/>
              </a:spcBef>
              <a:spcAft>
                <a:spcPts val="0"/>
              </a:spcAft>
              <a:buNone/>
            </a:pPr>
            <a:r>
              <a:rPr lang="en-US">
                <a:solidFill>
                  <a:schemeClr val="dk1"/>
                </a:solidFill>
              </a:rPr>
              <a:t>Martin Tutek, Fateme Hashemi Chaleshtori, Ana Marasovic, and Yonatan Belinkov. 2025. Measuring chain of thought faithfulness by unlearning reasoning steps. In </a:t>
            </a:r>
            <a:r>
              <a:rPr i="1" lang="en-US">
                <a:solidFill>
                  <a:schemeClr val="dk1"/>
                </a:solidFill>
              </a:rPr>
              <a:t>Proceedings of the 2025 Conference on Empirical Methods in Natural Language Processing</a:t>
            </a:r>
            <a:r>
              <a:rPr lang="en-US">
                <a:solidFill>
                  <a:schemeClr val="dk1"/>
                </a:solidFill>
              </a:rPr>
              <a:t>, pages 9935–9960, Suzhou, China. Association for Computational Linguistics.</a:t>
            </a:r>
            <a:endParaRPr>
              <a:solidFill>
                <a:schemeClr val="dk1"/>
              </a:solidFill>
            </a:endParaRPr>
          </a:p>
          <a:p>
            <a:pPr indent="-457200" lvl="0" marL="457200" rtl="0" algn="l">
              <a:lnSpc>
                <a:spcPct val="115000"/>
              </a:lnSpc>
              <a:spcBef>
                <a:spcPts val="1000"/>
              </a:spcBef>
              <a:spcAft>
                <a:spcPts val="0"/>
              </a:spcAft>
              <a:buNone/>
            </a:pPr>
            <a:r>
              <a:rPr lang="en-US">
                <a:solidFill>
                  <a:schemeClr val="dk1"/>
                </a:solidFill>
              </a:rPr>
              <a:t>Ruiqi Zhang, Licong Lin, Yu Bai, and Song Mei. 2024b. Negative preference optimization: From catastrophic collapse to effective unlearning. </a:t>
            </a:r>
            <a:r>
              <a:rPr i="1" lang="en-US">
                <a:solidFill>
                  <a:schemeClr val="dk1"/>
                </a:solidFill>
              </a:rPr>
              <a:t>CoRR, abs/2404.05868.</a:t>
            </a:r>
            <a:endParaRPr i="1">
              <a:solidFill>
                <a:schemeClr val="dk1"/>
              </a:solidFill>
            </a:endParaRPr>
          </a:p>
          <a:p>
            <a:pPr indent="-457200" lvl="0" marL="457200" rtl="0" algn="l">
              <a:lnSpc>
                <a:spcPct val="115000"/>
              </a:lnSpc>
              <a:spcBef>
                <a:spcPts val="1000"/>
              </a:spcBef>
              <a:spcAft>
                <a:spcPts val="0"/>
              </a:spcAft>
              <a:buClr>
                <a:schemeClr val="dk1"/>
              </a:buClr>
              <a:buSzPts val="1100"/>
              <a:buFont typeface="Arial"/>
              <a:buNone/>
            </a:pPr>
            <a:r>
              <a:rPr lang="en-US">
                <a:solidFill>
                  <a:schemeClr val="dk1"/>
                </a:solidFill>
              </a:rPr>
              <a:t>Tamera Lanham, Anna Chen, Ansh Radhakrishnan, Benoit Steiner, Carson Denison, Danny Hernandez, Dustin Li, Esin Durmus, Evan Hubinger, Jackson Kernion, Kamile Lukosiute, Karina Nguyen, Newton Cheng, Nicholas Joseph, Nicholas Schiefer, Oliver Rausch, Robin Larson, Sam McCandlish, Sandipan Kundu, Saurav Kadavath, Shannon Yang, Thomas Henighan, Timothy Maxwell, Timothy Telleen-Lawton, Tristan Hume, Zac Hatfield-Dodds, Jared Kaplan, Jan Brauner, Samuel R. Bowman, and Ethan Perez. 2023. Measuring faithfulness in chain- of-thought reasoning. </a:t>
            </a:r>
            <a:r>
              <a:rPr i="1" lang="en-US">
                <a:solidFill>
                  <a:schemeClr val="dk1"/>
                </a:solidFill>
              </a:rPr>
              <a:t>CoRR</a:t>
            </a:r>
            <a:r>
              <a:rPr lang="en-US">
                <a:solidFill>
                  <a:schemeClr val="dk1"/>
                </a:solidFill>
              </a:rPr>
              <a:t>, abs/2307.13702.</a:t>
            </a:r>
            <a:endParaRPr>
              <a:solidFill>
                <a:schemeClr val="dk1"/>
              </a:solidFill>
            </a:endParaRPr>
          </a:p>
          <a:p>
            <a:pPr indent="-457200" lvl="0" marL="457200" rtl="0" algn="l">
              <a:lnSpc>
                <a:spcPct val="115000"/>
              </a:lnSpc>
              <a:spcBef>
                <a:spcPts val="1000"/>
              </a:spcBef>
              <a:spcAft>
                <a:spcPts val="1000"/>
              </a:spcAft>
              <a:buClr>
                <a:schemeClr val="dk1"/>
              </a:buClr>
              <a:buSzPts val="1100"/>
              <a:buFont typeface="Arial"/>
              <a:buNone/>
            </a:pPr>
            <a:r>
              <a:rPr lang="en-US">
                <a:solidFill>
                  <a:schemeClr val="dk1"/>
                </a:solidFill>
              </a:rPr>
              <a:t>Yinzhi Cao and Junfeng Yang. 2015. Towards making systems forget with machine unlearning. In </a:t>
            </a:r>
            <a:r>
              <a:rPr i="1" lang="en-US">
                <a:solidFill>
                  <a:schemeClr val="dk1"/>
                </a:solidFill>
              </a:rPr>
              <a:t>2015 IEEE Symposium on Security and Privacy, SP 2015, San Jose, CA, USA, May 17-21, 2015</a:t>
            </a:r>
            <a:r>
              <a:rPr lang="en-US">
                <a:solidFill>
                  <a:schemeClr val="dk1"/>
                </a:solidFill>
              </a:rPr>
              <a:t>, pages 463–480. IEEE Computer Society.</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5"/>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The Faithfulness Problem</a:t>
            </a:r>
            <a:endParaRPr/>
          </a:p>
        </p:txBody>
      </p:sp>
      <p:sp>
        <p:nvSpPr>
          <p:cNvPr id="37" name="Google Shape;37;p5"/>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38" name="Google Shape;38;p5"/>
          <p:cNvSpPr/>
          <p:nvPr/>
        </p:nvSpPr>
        <p:spPr>
          <a:xfrm>
            <a:off x="640075" y="1143000"/>
            <a:ext cx="10881300" cy="388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A3A5C"/>
                </a:solidFill>
                <a:latin typeface="Arial"/>
                <a:ea typeface="Arial"/>
                <a:cs typeface="Arial"/>
                <a:sym typeface="Arial"/>
              </a:rPr>
              <a:t>Unreliable CoTs: </a:t>
            </a:r>
            <a:endParaRPr/>
          </a:p>
          <a:p>
            <a:pPr indent="0" lvl="0" marL="0" marR="0" rtl="0" algn="l">
              <a:spcBef>
                <a:spcPts val="0"/>
              </a:spcBef>
              <a:spcAft>
                <a:spcPts val="0"/>
              </a:spcAft>
              <a:buNone/>
            </a:pPr>
            <a:r>
              <a:rPr lang="en-US" sz="1600">
                <a:solidFill>
                  <a:srgbClr val="333333"/>
                </a:solidFill>
                <a:latin typeface="Arial"/>
                <a:ea typeface="Arial"/>
                <a:cs typeface="Arial"/>
                <a:sym typeface="Arial"/>
              </a:rPr>
              <a:t>CoTs can be inconsistent under perturbations, contain hallucinations, and contradict the final answer </a:t>
            </a:r>
            <a:endParaRPr sz="1600">
              <a:solidFill>
                <a:srgbClr val="333333"/>
              </a:solidFill>
            </a:endParaRPr>
          </a:p>
          <a:p>
            <a:pPr indent="0" lvl="0" marL="0" marR="0" rtl="0" algn="l">
              <a:spcBef>
                <a:spcPts val="0"/>
              </a:spcBef>
              <a:spcAft>
                <a:spcPts val="0"/>
              </a:spcAft>
              <a:buNone/>
            </a:pPr>
            <a:r>
              <a:t/>
            </a:r>
            <a:endParaRPr sz="1600">
              <a:solidFill>
                <a:srgbClr val="333333"/>
              </a:solidFill>
            </a:endParaRPr>
          </a:p>
          <a:p>
            <a:pPr indent="0" lvl="0" marL="0" marR="0" rtl="0" algn="l">
              <a:spcBef>
                <a:spcPts val="0"/>
              </a:spcBef>
              <a:spcAft>
                <a:spcPts val="0"/>
              </a:spcAft>
              <a:buNone/>
            </a:pPr>
            <a:r>
              <a:t/>
            </a:r>
            <a:endParaRPr sz="1600">
              <a:solidFill>
                <a:srgbClr val="333333"/>
              </a:solidFill>
            </a:endParaRPr>
          </a:p>
          <a:p>
            <a:pPr indent="0" lvl="0" marL="0" rtl="0" algn="l">
              <a:spcBef>
                <a:spcPts val="0"/>
              </a:spcBef>
              <a:spcAft>
                <a:spcPts val="0"/>
              </a:spcAft>
              <a:buClr>
                <a:schemeClr val="dk1"/>
              </a:buClr>
              <a:buFont typeface="Arial"/>
              <a:buNone/>
            </a:pPr>
            <a:r>
              <a:rPr b="1" lang="en-US" sz="1600">
                <a:solidFill>
                  <a:schemeClr val="dk2"/>
                </a:solidFill>
              </a:rPr>
              <a:t>Obfuscation risk: </a:t>
            </a:r>
            <a:endParaRPr>
              <a:solidFill>
                <a:schemeClr val="dk1"/>
              </a:solidFill>
            </a:endParaRPr>
          </a:p>
          <a:p>
            <a:pPr indent="0" lvl="0" marL="0" rtl="0" algn="l">
              <a:spcBef>
                <a:spcPts val="0"/>
              </a:spcBef>
              <a:spcAft>
                <a:spcPts val="0"/>
              </a:spcAft>
              <a:buNone/>
            </a:pPr>
            <a:r>
              <a:rPr lang="en-US" sz="1600">
                <a:solidFill>
                  <a:srgbClr val="333333"/>
                </a:solidFill>
              </a:rPr>
              <a:t>CoTs can mask the true reasoning process, giving a false sense of transparency.</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rPr b="1" lang="en-US" sz="1600">
                <a:solidFill>
                  <a:schemeClr val="dk2"/>
                </a:solidFill>
              </a:rPr>
              <a:t>Prior work limitation: </a:t>
            </a:r>
            <a:endParaRPr>
              <a:solidFill>
                <a:schemeClr val="dk1"/>
              </a:solidFill>
            </a:endParaRPr>
          </a:p>
          <a:p>
            <a:pPr indent="0" lvl="0" marL="0" rtl="0" algn="l">
              <a:spcBef>
                <a:spcPts val="0"/>
              </a:spcBef>
              <a:spcAft>
                <a:spcPts val="0"/>
              </a:spcAft>
              <a:buNone/>
            </a:pPr>
            <a:r>
              <a:rPr lang="en-US" sz="1600">
                <a:solidFill>
                  <a:srgbClr val="333333"/>
                </a:solidFill>
              </a:rPr>
              <a:t>Existing methods perturb the CoT text in context and check if the answer changes.</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t/>
            </a:r>
            <a:endParaRPr sz="1600">
              <a:solidFill>
                <a:srgbClr val="333333"/>
              </a:solidFill>
            </a:endParaRPr>
          </a:p>
          <a:p>
            <a:pPr indent="0" lvl="0" marL="0" rtl="0" algn="l">
              <a:spcBef>
                <a:spcPts val="0"/>
              </a:spcBef>
              <a:spcAft>
                <a:spcPts val="0"/>
              </a:spcAft>
              <a:buNone/>
            </a:pPr>
            <a:r>
              <a:rPr b="1" lang="en-US" sz="1600">
                <a:solidFill>
                  <a:schemeClr val="dk2"/>
                </a:solidFill>
              </a:rPr>
              <a:t>Key gap: </a:t>
            </a:r>
            <a:endParaRPr>
              <a:solidFill>
                <a:schemeClr val="dk1"/>
              </a:solidFill>
            </a:endParaRPr>
          </a:p>
          <a:p>
            <a:pPr indent="0" lvl="0" marL="0" rtl="0" algn="l">
              <a:spcBef>
                <a:spcPts val="0"/>
              </a:spcBef>
              <a:spcAft>
                <a:spcPts val="0"/>
              </a:spcAft>
              <a:buNone/>
            </a:pPr>
            <a:r>
              <a:rPr lang="en-US" sz="1600">
                <a:solidFill>
                  <a:srgbClr val="333333"/>
                </a:solidFill>
              </a:rPr>
              <a:t>Context perturbations measure self-consistency, not whether reasoning is grounded in parametric knowledge.</a:t>
            </a:r>
            <a:endParaRPr sz="1600">
              <a:solidFill>
                <a:srgbClr val="333333"/>
              </a:solidFill>
            </a:endParaRPr>
          </a:p>
        </p:txBody>
      </p:sp>
      <p:sp>
        <p:nvSpPr>
          <p:cNvPr id="39" name="Google Shape;39;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6"/>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Problem Statement and Paper Goal</a:t>
            </a:r>
            <a:endParaRPr/>
          </a:p>
        </p:txBody>
      </p:sp>
      <p:sp>
        <p:nvSpPr>
          <p:cNvPr id="45" name="Google Shape;45;p6"/>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46" name="Google Shape;46;p6"/>
          <p:cNvSpPr/>
          <p:nvPr/>
        </p:nvSpPr>
        <p:spPr>
          <a:xfrm>
            <a:off x="457200" y="1234440"/>
            <a:ext cx="11247120" cy="100584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47" name="Google Shape;47;p6"/>
          <p:cNvSpPr/>
          <p:nvPr/>
        </p:nvSpPr>
        <p:spPr>
          <a:xfrm>
            <a:off x="457200" y="1234440"/>
            <a:ext cx="73152" cy="1005840"/>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48" name="Google Shape;48;p6"/>
          <p:cNvSpPr/>
          <p:nvPr/>
        </p:nvSpPr>
        <p:spPr>
          <a:xfrm>
            <a:off x="731520" y="1280160"/>
            <a:ext cx="1078992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1A3A5C"/>
                </a:solidFill>
                <a:latin typeface="Arial"/>
                <a:ea typeface="Arial"/>
                <a:cs typeface="Arial"/>
                <a:sym typeface="Arial"/>
              </a:rPr>
              <a:t>How can we measure whether a CoT is faithful to the model’s internal (parametric) reasoning </a:t>
            </a:r>
            <a:r>
              <a:rPr b="1" lang="en-US" sz="1800">
                <a:solidFill>
                  <a:srgbClr val="1A3A5C"/>
                </a:solidFill>
              </a:rPr>
              <a:t>and</a:t>
            </a:r>
            <a:r>
              <a:rPr b="1" lang="en-US" sz="1800">
                <a:solidFill>
                  <a:srgbClr val="1A3A5C"/>
                </a:solidFill>
                <a:latin typeface="Arial"/>
                <a:ea typeface="Arial"/>
                <a:cs typeface="Arial"/>
                <a:sym typeface="Arial"/>
              </a:rPr>
              <a:t> not just consistent with the context?</a:t>
            </a:r>
            <a:endParaRPr/>
          </a:p>
        </p:txBody>
      </p:sp>
      <p:sp>
        <p:nvSpPr>
          <p:cNvPr id="49" name="Google Shape;49;p6"/>
          <p:cNvSpPr/>
          <p:nvPr/>
        </p:nvSpPr>
        <p:spPr>
          <a:xfrm>
            <a:off x="731525" y="2560350"/>
            <a:ext cx="6355200" cy="32418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0"/>
              </a:spcBef>
              <a:spcAft>
                <a:spcPts val="0"/>
              </a:spcAft>
              <a:buClr>
                <a:srgbClr val="333333"/>
              </a:buClr>
              <a:buSzPts val="1600"/>
              <a:buFont typeface="Arial"/>
              <a:buChar char="●"/>
            </a:pPr>
            <a:r>
              <a:rPr b="1" lang="en-US" sz="1600">
                <a:solidFill>
                  <a:srgbClr val="333333"/>
                </a:solidFill>
              </a:rPr>
              <a:t>PFF</a:t>
            </a:r>
            <a:r>
              <a:rPr b="1" lang="en-US" sz="1600">
                <a:solidFill>
                  <a:srgbClr val="333333"/>
                </a:solidFill>
              </a:rPr>
              <a:t> (</a:t>
            </a:r>
            <a:r>
              <a:rPr b="1" lang="en-US" sz="1600">
                <a:solidFill>
                  <a:srgbClr val="333333"/>
                </a:solidFill>
              </a:rPr>
              <a:t>Parametric Faithfulness Framework):</a:t>
            </a:r>
            <a:r>
              <a:rPr lang="en-US" sz="1600">
                <a:solidFill>
                  <a:srgbClr val="333333"/>
                </a:solidFill>
                <a:latin typeface="Arial"/>
                <a:ea typeface="Arial"/>
                <a:cs typeface="Arial"/>
                <a:sym typeface="Arial"/>
              </a:rPr>
              <a:t> </a:t>
            </a:r>
            <a:r>
              <a:rPr lang="en-US" sz="1600">
                <a:solidFill>
                  <a:srgbClr val="333333"/>
                </a:solidFill>
              </a:rPr>
              <a:t>A</a:t>
            </a:r>
            <a:r>
              <a:rPr lang="en-US" sz="1600">
                <a:solidFill>
                  <a:srgbClr val="333333"/>
                </a:solidFill>
                <a:latin typeface="Arial"/>
                <a:ea typeface="Arial"/>
                <a:cs typeface="Arial"/>
                <a:sym typeface="Arial"/>
              </a:rPr>
              <a:t> general framework for measuring parametric faithfulness</a:t>
            </a:r>
            <a:endParaRPr sz="1600">
              <a:solidFill>
                <a:srgbClr val="333333"/>
              </a:solidFill>
              <a:latin typeface="Arial"/>
              <a:ea typeface="Arial"/>
              <a:cs typeface="Arial"/>
              <a:sym typeface="Arial"/>
            </a:endParaRPr>
          </a:p>
          <a:p>
            <a:pPr indent="-330200" lvl="0" marL="457200" rtl="0" algn="l">
              <a:lnSpc>
                <a:spcPct val="115000"/>
              </a:lnSpc>
              <a:spcBef>
                <a:spcPts val="2000"/>
              </a:spcBef>
              <a:spcAft>
                <a:spcPts val="0"/>
              </a:spcAft>
              <a:buClr>
                <a:srgbClr val="333333"/>
              </a:buClr>
              <a:buSzPts val="1600"/>
              <a:buChar char="●"/>
            </a:pPr>
            <a:r>
              <a:rPr b="1" lang="en-US" sz="1600">
                <a:solidFill>
                  <a:srgbClr val="333333"/>
                </a:solidFill>
              </a:rPr>
              <a:t>FUR (Faithfulness by Unlearning Reasoning Steps):</a:t>
            </a:r>
            <a:r>
              <a:rPr lang="en-US" sz="1600">
                <a:solidFill>
                  <a:srgbClr val="333333"/>
                </a:solidFill>
              </a:rPr>
              <a:t> An instance of PFF using machine unlearning to erase reasoning steps from parameters</a:t>
            </a:r>
            <a:endParaRPr sz="1600">
              <a:solidFill>
                <a:srgbClr val="333333"/>
              </a:solidFill>
            </a:endParaRPr>
          </a:p>
          <a:p>
            <a:pPr indent="-330200" lvl="0" marL="457200" rtl="0" algn="l">
              <a:lnSpc>
                <a:spcPct val="115000"/>
              </a:lnSpc>
              <a:spcBef>
                <a:spcPts val="2000"/>
              </a:spcBef>
              <a:spcAft>
                <a:spcPts val="2000"/>
              </a:spcAft>
              <a:buClr>
                <a:srgbClr val="333333"/>
              </a:buClr>
              <a:buSzPts val="1600"/>
              <a:buChar char="●"/>
            </a:pPr>
            <a:r>
              <a:rPr lang="en-US" sz="1600">
                <a:solidFill>
                  <a:srgbClr val="333333"/>
                </a:solidFill>
              </a:rPr>
              <a:t>Measure faithfulness as the effect of erasing a step in the model’s prediction</a:t>
            </a:r>
            <a:endParaRPr sz="1600">
              <a:solidFill>
                <a:srgbClr val="333333"/>
              </a:solidFill>
            </a:endParaRPr>
          </a:p>
        </p:txBody>
      </p:sp>
      <p:pic>
        <p:nvPicPr>
          <p:cNvPr id="50" name="Google Shape;50;p6"/>
          <p:cNvPicPr preferRelativeResize="0"/>
          <p:nvPr/>
        </p:nvPicPr>
        <p:blipFill>
          <a:blip r:embed="rId3">
            <a:alphaModFix/>
          </a:blip>
          <a:stretch>
            <a:fillRect/>
          </a:stretch>
        </p:blipFill>
        <p:spPr>
          <a:xfrm>
            <a:off x="7543775" y="2317489"/>
            <a:ext cx="4160551" cy="3959476"/>
          </a:xfrm>
          <a:prstGeom prst="rect">
            <a:avLst/>
          </a:prstGeom>
          <a:noFill/>
          <a:ln>
            <a:noFill/>
          </a:ln>
        </p:spPr>
      </p:pic>
      <p:sp>
        <p:nvSpPr>
          <p:cNvPr id="51" name="Google Shape;51;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2" name="Google Shape;52;p6"/>
          <p:cNvSpPr txBox="1"/>
          <p:nvPr/>
        </p:nvSpPr>
        <p:spPr>
          <a:xfrm>
            <a:off x="8169550" y="6211650"/>
            <a:ext cx="33519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Fig. 1 An illustration of PFF and FUR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7"/>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Contextual Faithfulness vs. Parametric Faithfulness</a:t>
            </a:r>
            <a:endParaRPr/>
          </a:p>
        </p:txBody>
      </p:sp>
      <p:sp>
        <p:nvSpPr>
          <p:cNvPr id="58" name="Google Shape;58;p7"/>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59" name="Google Shape;59;p7"/>
          <p:cNvSpPr/>
          <p:nvPr/>
        </p:nvSpPr>
        <p:spPr>
          <a:xfrm>
            <a:off x="457200" y="1143000"/>
            <a:ext cx="5394900" cy="55674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60" name="Google Shape;60;p7"/>
          <p:cNvSpPr/>
          <p:nvPr/>
        </p:nvSpPr>
        <p:spPr>
          <a:xfrm>
            <a:off x="457200" y="1143000"/>
            <a:ext cx="5394960" cy="54864"/>
          </a:xfrm>
          <a:prstGeom prst="rect">
            <a:avLst/>
          </a:prstGeom>
          <a:solidFill>
            <a:srgbClr val="E74C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61" name="Google Shape;61;p7"/>
          <p:cNvSpPr/>
          <p:nvPr/>
        </p:nvSpPr>
        <p:spPr>
          <a:xfrm>
            <a:off x="640080" y="1325880"/>
            <a:ext cx="5029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E74C3C"/>
                </a:solidFill>
                <a:latin typeface="Arial"/>
                <a:ea typeface="Arial"/>
                <a:cs typeface="Arial"/>
                <a:sym typeface="Arial"/>
              </a:rPr>
              <a:t>Contextual Faithfulness</a:t>
            </a:r>
            <a:endParaRPr/>
          </a:p>
        </p:txBody>
      </p:sp>
      <p:sp>
        <p:nvSpPr>
          <p:cNvPr id="62" name="Google Shape;62;p7"/>
          <p:cNvSpPr/>
          <p:nvPr/>
        </p:nvSpPr>
        <p:spPr>
          <a:xfrm>
            <a:off x="731525" y="1811300"/>
            <a:ext cx="4937700" cy="48195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rgbClr val="333333"/>
              </a:buClr>
              <a:buSzPts val="1500"/>
              <a:buChar char="●"/>
            </a:pPr>
            <a:r>
              <a:rPr lang="en-US" sz="1500">
                <a:solidFill>
                  <a:schemeClr val="dk1"/>
                </a:solidFill>
              </a:rPr>
              <a:t>Delete or corrupt the step </a:t>
            </a:r>
            <a:r>
              <a:rPr i="1" lang="en-US" sz="1500">
                <a:solidFill>
                  <a:schemeClr val="dk1"/>
                </a:solidFill>
              </a:rPr>
              <a:t>in the prompt text</a:t>
            </a:r>
            <a:r>
              <a:rPr lang="en-US" sz="1500">
                <a:solidFill>
                  <a:schemeClr val="dk1"/>
                </a:solidFill>
              </a:rPr>
              <a:t>, then re-ask the model with the corrupted CoT</a:t>
            </a:r>
            <a:endParaRPr sz="1500">
              <a:solidFill>
                <a:schemeClr val="dk1"/>
              </a:solidFill>
            </a:endParaRPr>
          </a:p>
          <a:p>
            <a:pPr indent="-323850" lvl="0" marL="457200" rtl="0" algn="l">
              <a:lnSpc>
                <a:spcPct val="115000"/>
              </a:lnSpc>
              <a:spcBef>
                <a:spcPts val="2000"/>
              </a:spcBef>
              <a:spcAft>
                <a:spcPts val="0"/>
              </a:spcAft>
              <a:buClr>
                <a:schemeClr val="dk1"/>
              </a:buClr>
              <a:buSzPts val="1500"/>
              <a:buChar char="●"/>
            </a:pPr>
            <a:r>
              <a:rPr lang="en-US" sz="1500">
                <a:solidFill>
                  <a:schemeClr val="dk1"/>
                </a:solidFill>
              </a:rPr>
              <a:t>Model still "knows" the fact in its parameters so may be able to reconstruct the answer anyway</a:t>
            </a:r>
            <a:endParaRPr sz="1500">
              <a:solidFill>
                <a:schemeClr val="dk1"/>
              </a:solidFill>
            </a:endParaRPr>
          </a:p>
          <a:p>
            <a:pPr indent="-323850" lvl="0" marL="457200" rtl="0" algn="l">
              <a:lnSpc>
                <a:spcPct val="115000"/>
              </a:lnSpc>
              <a:spcBef>
                <a:spcPts val="2000"/>
              </a:spcBef>
              <a:spcAft>
                <a:spcPts val="0"/>
              </a:spcAft>
              <a:buClr>
                <a:schemeClr val="dk1"/>
              </a:buClr>
              <a:buSzPts val="1500"/>
              <a:buChar char="●"/>
            </a:pPr>
            <a:r>
              <a:rPr lang="en-US" sz="1500">
                <a:solidFill>
                  <a:schemeClr val="dk1"/>
                </a:solidFill>
              </a:rPr>
              <a:t>Measures self-consistency (is the model sensitive to its own text?)</a:t>
            </a:r>
            <a:endParaRPr sz="1500">
              <a:solidFill>
                <a:schemeClr val="dk1"/>
              </a:solidFill>
            </a:endParaRPr>
          </a:p>
          <a:p>
            <a:pPr indent="-323850" lvl="0" marL="457200" rtl="0" algn="l">
              <a:lnSpc>
                <a:spcPct val="100000"/>
              </a:lnSpc>
              <a:spcBef>
                <a:spcPts val="2000"/>
              </a:spcBef>
              <a:spcAft>
                <a:spcPts val="0"/>
              </a:spcAft>
              <a:buClr>
                <a:schemeClr val="dk1"/>
              </a:buClr>
              <a:buSzPts val="1500"/>
              <a:buChar char="●"/>
            </a:pPr>
            <a:r>
              <a:rPr lang="en-US" sz="1500">
                <a:solidFill>
                  <a:schemeClr val="dk1"/>
                </a:solidFill>
              </a:rPr>
              <a:t>Example</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b="1" lang="en-US" sz="1500">
                <a:solidFill>
                  <a:schemeClr val="dk1"/>
                </a:solidFill>
              </a:rPr>
              <a:t>Corrupt step 2 in the prompt:</a:t>
            </a:r>
            <a:r>
              <a:rPr lang="en-US" sz="1500">
                <a:solidFill>
                  <a:schemeClr val="dk1"/>
                </a:solidFill>
              </a:rPr>
              <a:t> Replace it with "This means the pond has dried up and shrunk."</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b="1" lang="en-US" sz="1500">
                <a:solidFill>
                  <a:schemeClr val="dk1"/>
                </a:solidFill>
              </a:rPr>
              <a:t>Feed the corrupted CoT back to the model</a:t>
            </a:r>
            <a:r>
              <a:rPr lang="en-US" sz="1500">
                <a:solidFill>
                  <a:schemeClr val="dk1"/>
                </a:solidFill>
              </a:rPr>
              <a:t> and ask it to answer.</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b="1" lang="en-US" sz="1500">
                <a:solidFill>
                  <a:schemeClr val="dk1"/>
                </a:solidFill>
              </a:rPr>
              <a:t>Model still answers C (bloated)</a:t>
            </a:r>
            <a:r>
              <a:rPr lang="en-US" sz="1500">
                <a:solidFill>
                  <a:schemeClr val="dk1"/>
                </a:solidFill>
              </a:rPr>
              <a:t> — because the fact that "downpour → excess water → swelling" is still stored in its weights. It ignores the corrupted text.</a:t>
            </a:r>
            <a:endParaRPr sz="1500">
              <a:solidFill>
                <a:schemeClr val="dk1"/>
              </a:solidFill>
            </a:endParaRPr>
          </a:p>
          <a:p>
            <a:pPr indent="0" lvl="0" marL="914400" rtl="0" algn="l">
              <a:lnSpc>
                <a:spcPct val="115000"/>
              </a:lnSpc>
              <a:spcBef>
                <a:spcPts val="0"/>
              </a:spcBef>
              <a:spcAft>
                <a:spcPts val="2000"/>
              </a:spcAft>
              <a:buNone/>
            </a:pPr>
            <a:r>
              <a:t/>
            </a:r>
            <a:endParaRPr sz="1500">
              <a:solidFill>
                <a:schemeClr val="dk1"/>
              </a:solidFill>
            </a:endParaRPr>
          </a:p>
        </p:txBody>
      </p:sp>
      <p:sp>
        <p:nvSpPr>
          <p:cNvPr id="63" name="Google Shape;63;p7"/>
          <p:cNvSpPr/>
          <p:nvPr/>
        </p:nvSpPr>
        <p:spPr>
          <a:xfrm>
            <a:off x="6309350" y="1143000"/>
            <a:ext cx="5394900" cy="56697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64" name="Google Shape;64;p7"/>
          <p:cNvSpPr/>
          <p:nvPr/>
        </p:nvSpPr>
        <p:spPr>
          <a:xfrm>
            <a:off x="6309360" y="1143000"/>
            <a:ext cx="5394960" cy="54864"/>
          </a:xfrm>
          <a:prstGeom prst="rect">
            <a:avLst/>
          </a:prstGeom>
          <a:solidFill>
            <a:srgbClr val="27AE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65" name="Google Shape;65;p7"/>
          <p:cNvSpPr/>
          <p:nvPr/>
        </p:nvSpPr>
        <p:spPr>
          <a:xfrm>
            <a:off x="6492240" y="1325880"/>
            <a:ext cx="5029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27AE60"/>
                </a:solidFill>
                <a:latin typeface="Arial"/>
                <a:ea typeface="Arial"/>
                <a:cs typeface="Arial"/>
                <a:sym typeface="Arial"/>
              </a:rPr>
              <a:t>Parametric Faithfulness</a:t>
            </a:r>
            <a:endParaRPr/>
          </a:p>
        </p:txBody>
      </p:sp>
      <p:sp>
        <p:nvSpPr>
          <p:cNvPr id="66" name="Google Shape;66;p7"/>
          <p:cNvSpPr/>
          <p:nvPr/>
        </p:nvSpPr>
        <p:spPr>
          <a:xfrm>
            <a:off x="6583675" y="1811300"/>
            <a:ext cx="4937700" cy="48990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rgbClr val="333333"/>
              </a:buClr>
              <a:buSzPts val="1500"/>
              <a:buChar char="●"/>
            </a:pPr>
            <a:r>
              <a:rPr lang="en-US" sz="1500">
                <a:solidFill>
                  <a:schemeClr val="dk1"/>
                </a:solidFill>
              </a:rPr>
              <a:t>Unlearn the step's knowledge </a:t>
            </a:r>
            <a:r>
              <a:rPr i="1" lang="en-US" sz="1500">
                <a:solidFill>
                  <a:schemeClr val="dk1"/>
                </a:solidFill>
              </a:rPr>
              <a:t>from model weights</a:t>
            </a:r>
            <a:r>
              <a:rPr lang="en-US" sz="1500">
                <a:solidFill>
                  <a:schemeClr val="dk1"/>
                </a:solidFill>
              </a:rPr>
              <a:t>, then ask the model directly (no CoT)</a:t>
            </a:r>
            <a:endParaRPr sz="1500">
              <a:solidFill>
                <a:schemeClr val="dk1"/>
              </a:solidFill>
            </a:endParaRPr>
          </a:p>
          <a:p>
            <a:pPr indent="-323850" lvl="0" marL="457200" rtl="0" algn="l">
              <a:lnSpc>
                <a:spcPct val="115000"/>
              </a:lnSpc>
              <a:spcBef>
                <a:spcPts val="500"/>
              </a:spcBef>
              <a:spcAft>
                <a:spcPts val="0"/>
              </a:spcAft>
              <a:buClr>
                <a:schemeClr val="dk1"/>
              </a:buClr>
              <a:buSzPts val="1500"/>
              <a:buChar char="●"/>
            </a:pPr>
            <a:r>
              <a:rPr lang="en-US" sz="1500">
                <a:solidFill>
                  <a:schemeClr val="dk1"/>
                </a:solidFill>
              </a:rPr>
              <a:t>Knowledge is directly removed from the model’s weights so it has no hidden information to fall back on</a:t>
            </a:r>
            <a:endParaRPr sz="1500">
              <a:solidFill>
                <a:schemeClr val="dk1"/>
              </a:solidFill>
            </a:endParaRPr>
          </a:p>
          <a:p>
            <a:pPr indent="-323850" lvl="0" marL="457200" rtl="0" algn="l">
              <a:lnSpc>
                <a:spcPct val="115000"/>
              </a:lnSpc>
              <a:spcBef>
                <a:spcPts val="500"/>
              </a:spcBef>
              <a:spcAft>
                <a:spcPts val="0"/>
              </a:spcAft>
              <a:buClr>
                <a:schemeClr val="dk1"/>
              </a:buClr>
              <a:buSzPts val="1500"/>
              <a:buChar char="●"/>
            </a:pPr>
            <a:r>
              <a:rPr lang="en-US" sz="1500">
                <a:solidFill>
                  <a:schemeClr val="dk1"/>
                </a:solidFill>
              </a:rPr>
              <a:t>Measures whether the reasoning is grounded in internal knowledge</a:t>
            </a:r>
            <a:endParaRPr sz="1500">
              <a:solidFill>
                <a:schemeClr val="dk1"/>
              </a:solidFill>
            </a:endParaRPr>
          </a:p>
          <a:p>
            <a:pPr indent="-323850" lvl="0" marL="457200" rtl="0" algn="l">
              <a:lnSpc>
                <a:spcPct val="115000"/>
              </a:lnSpc>
              <a:spcBef>
                <a:spcPts val="500"/>
              </a:spcBef>
              <a:spcAft>
                <a:spcPts val="0"/>
              </a:spcAft>
              <a:buClr>
                <a:schemeClr val="dk1"/>
              </a:buClr>
              <a:buSzPts val="1500"/>
              <a:buChar char="●"/>
            </a:pPr>
            <a:r>
              <a:rPr lang="en-US" sz="1500">
                <a:solidFill>
                  <a:schemeClr val="dk1"/>
                </a:solidFill>
              </a:rPr>
              <a:t>Example</a:t>
            </a:r>
            <a:endParaRPr sz="1500">
              <a:solidFill>
                <a:schemeClr val="dk1"/>
              </a:solidFill>
            </a:endParaRPr>
          </a:p>
          <a:p>
            <a:pPr indent="-323850" lvl="1" marL="914400" rtl="0" algn="l">
              <a:lnSpc>
                <a:spcPct val="115000"/>
              </a:lnSpc>
              <a:spcBef>
                <a:spcPts val="500"/>
              </a:spcBef>
              <a:spcAft>
                <a:spcPts val="0"/>
              </a:spcAft>
              <a:buClr>
                <a:schemeClr val="dk1"/>
              </a:buClr>
              <a:buSzPts val="1500"/>
              <a:buChar char="○"/>
            </a:pPr>
            <a:r>
              <a:rPr b="1" lang="en-US" sz="1500">
                <a:solidFill>
                  <a:schemeClr val="dk1"/>
                </a:solidFill>
              </a:rPr>
              <a:t>Unlearn step 2 from model weights:</a:t>
            </a:r>
            <a:r>
              <a:rPr lang="en-US" sz="1500">
                <a:solidFill>
                  <a:schemeClr val="dk1"/>
                </a:solidFill>
              </a:rPr>
              <a:t> Use NPO+KL to erase the knowledge that "bloated means swollen/expanded" from the model's FF₂ parameters.</a:t>
            </a:r>
            <a:endParaRPr sz="1500">
              <a:solidFill>
                <a:schemeClr val="dk1"/>
              </a:solidFill>
            </a:endParaRPr>
          </a:p>
          <a:p>
            <a:pPr indent="-323850" lvl="1" marL="914400" rtl="0" algn="l">
              <a:lnSpc>
                <a:spcPct val="115000"/>
              </a:lnSpc>
              <a:spcBef>
                <a:spcPts val="500"/>
              </a:spcBef>
              <a:spcAft>
                <a:spcPts val="0"/>
              </a:spcAft>
              <a:buClr>
                <a:schemeClr val="dk1"/>
              </a:buClr>
              <a:buSzPts val="1500"/>
              <a:buChar char="○"/>
            </a:pPr>
            <a:r>
              <a:rPr b="1" lang="en-US" sz="1500">
                <a:solidFill>
                  <a:schemeClr val="dk1"/>
                </a:solidFill>
              </a:rPr>
              <a:t>Ask the unlearned model directly (no CoT):</a:t>
            </a:r>
            <a:r>
              <a:rPr lang="en-US" sz="1500">
                <a:solidFill>
                  <a:schemeClr val="dk1"/>
                </a:solidFill>
              </a:rPr>
              <a:t> "What is the answer?"</a:t>
            </a:r>
            <a:endParaRPr sz="1500">
              <a:solidFill>
                <a:schemeClr val="dk1"/>
              </a:solidFill>
            </a:endParaRPr>
          </a:p>
          <a:p>
            <a:pPr indent="-323850" lvl="1" marL="914400" rtl="0" algn="l">
              <a:lnSpc>
                <a:spcPct val="115000"/>
              </a:lnSpc>
              <a:spcBef>
                <a:spcPts val="500"/>
              </a:spcBef>
              <a:spcAft>
                <a:spcPts val="500"/>
              </a:spcAft>
              <a:buClr>
                <a:schemeClr val="dk1"/>
              </a:buClr>
              <a:buSzPts val="1500"/>
              <a:buChar char="○"/>
            </a:pPr>
            <a:r>
              <a:rPr b="1" lang="en-US" sz="1500">
                <a:solidFill>
                  <a:schemeClr val="dk1"/>
                </a:solidFill>
              </a:rPr>
              <a:t>Model now answers A (melted), p = 0.55</a:t>
            </a:r>
            <a:r>
              <a:rPr lang="en-US" sz="1500">
                <a:solidFill>
                  <a:schemeClr val="dk1"/>
                </a:solidFill>
              </a:rPr>
              <a:t> — the knowledge is gone from both the context </a:t>
            </a:r>
            <a:r>
              <a:rPr i="1" lang="en-US" sz="1500">
                <a:solidFill>
                  <a:schemeClr val="dk1"/>
                </a:solidFill>
              </a:rPr>
              <a:t>and</a:t>
            </a:r>
            <a:r>
              <a:rPr lang="en-US" sz="1500">
                <a:solidFill>
                  <a:schemeClr val="dk1"/>
                </a:solidFill>
              </a:rPr>
              <a:t> the weights. </a:t>
            </a:r>
            <a:endParaRPr sz="1500">
              <a:solidFill>
                <a:schemeClr val="dk1"/>
              </a:solidFill>
            </a:endParaRPr>
          </a:p>
        </p:txBody>
      </p:sp>
      <p:sp>
        <p:nvSpPr>
          <p:cNvPr id="67" name="Google Shape;67;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Background: Machine Unlearning and NPO</a:t>
            </a:r>
            <a:endParaRPr/>
          </a:p>
        </p:txBody>
      </p:sp>
      <p:sp>
        <p:nvSpPr>
          <p:cNvPr id="73" name="Google Shape;73;p8"/>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74" name="Google Shape;74;p8"/>
          <p:cNvSpPr/>
          <p:nvPr/>
        </p:nvSpPr>
        <p:spPr>
          <a:xfrm>
            <a:off x="640075" y="1143000"/>
            <a:ext cx="10881300" cy="4147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1600">
                <a:solidFill>
                  <a:srgbClr val="1A3A5C"/>
                </a:solidFill>
                <a:latin typeface="Arial"/>
                <a:ea typeface="Arial"/>
                <a:cs typeface="Arial"/>
                <a:sym typeface="Arial"/>
              </a:rPr>
              <a:t>Machine unlearning: </a:t>
            </a:r>
            <a:endParaRPr/>
          </a:p>
          <a:p>
            <a:pPr indent="0" lvl="0" marL="0" marR="0" rtl="0" algn="l">
              <a:lnSpc>
                <a:spcPct val="115000"/>
              </a:lnSpc>
              <a:spcBef>
                <a:spcPts val="0"/>
              </a:spcBef>
              <a:spcAft>
                <a:spcPts val="0"/>
              </a:spcAft>
              <a:buNone/>
            </a:pPr>
            <a:r>
              <a:rPr lang="en-US" sz="1600">
                <a:solidFill>
                  <a:srgbClr val="333333"/>
                </a:solidFill>
                <a:latin typeface="Arial"/>
                <a:ea typeface="Arial"/>
                <a:cs typeface="Arial"/>
                <a:sym typeface="Arial"/>
              </a:rPr>
              <a:t>Remove specific knowledge from parameters while retaining general capabilities (Cao &amp; Yang, 2015).</a:t>
            </a:r>
            <a:endParaRPr sz="1600">
              <a:solidFill>
                <a:srgbClr val="333333"/>
              </a:solidFill>
              <a:latin typeface="Arial"/>
              <a:ea typeface="Arial"/>
              <a:cs typeface="Arial"/>
              <a:sym typeface="Aria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Clr>
                <a:schemeClr val="dk1"/>
              </a:buClr>
              <a:buFont typeface="Arial"/>
              <a:buNone/>
            </a:pPr>
            <a:r>
              <a:rPr b="1" lang="en-US" sz="1600">
                <a:solidFill>
                  <a:schemeClr val="dk2"/>
                </a:solidFill>
              </a:rPr>
              <a:t>NPO: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Negative Preference Optimization that discourages producing specific outputs. Bounded alternative to gradient ascent (Zhang et al., 2024b).</a:t>
            </a:r>
            <a:endParaRPr sz="1600">
              <a:solidFill>
                <a:srgbClr val="333333"/>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rPr b="1" lang="en-US" sz="1600">
                <a:solidFill>
                  <a:schemeClr val="dk2"/>
                </a:solidFill>
              </a:rPr>
              <a:t>NPO + KL regularization: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Combines forget loss with KL divergence on retain data to prevent collapse and preserve fluency.</a:t>
            </a:r>
            <a:endParaRPr>
              <a:solidFill>
                <a:schemeClr val="dk1"/>
              </a:solidFill>
            </a:endParaRPr>
          </a:p>
          <a:p>
            <a:pPr indent="0" lvl="0" marL="0" rtl="0" algn="l">
              <a:lnSpc>
                <a:spcPct val="115000"/>
              </a:lnSpc>
              <a:spcBef>
                <a:spcPts val="0"/>
              </a:spcBef>
              <a:spcAft>
                <a:spcPts val="0"/>
              </a:spcAft>
              <a:buNone/>
            </a:pPr>
            <a:r>
              <a:t/>
            </a:r>
            <a:endParaRPr b="1" sz="1600">
              <a:solidFill>
                <a:schemeClr val="dk2"/>
              </a:solidFill>
            </a:endParaRPr>
          </a:p>
          <a:p>
            <a:pPr indent="0" lvl="0" marL="0" rtl="0" algn="l">
              <a:lnSpc>
                <a:spcPct val="115000"/>
              </a:lnSpc>
              <a:spcBef>
                <a:spcPts val="0"/>
              </a:spcBef>
              <a:spcAft>
                <a:spcPts val="0"/>
              </a:spcAft>
              <a:buNone/>
            </a:pPr>
            <a:r>
              <a:rPr b="1" lang="en-US" sz="1600">
                <a:solidFill>
                  <a:schemeClr val="dk2"/>
                </a:solidFill>
              </a:rPr>
              <a:t>Why NPO? </a:t>
            </a:r>
            <a:endParaRPr>
              <a:solidFill>
                <a:schemeClr val="dk1"/>
              </a:solidFill>
            </a:endParaRPr>
          </a:p>
          <a:p>
            <a:pPr indent="0" lvl="0" marL="0" rtl="0" algn="l">
              <a:lnSpc>
                <a:spcPct val="115000"/>
              </a:lnSpc>
              <a:spcBef>
                <a:spcPts val="0"/>
              </a:spcBef>
              <a:spcAft>
                <a:spcPts val="0"/>
              </a:spcAft>
              <a:buNone/>
            </a:pPr>
            <a:r>
              <a:rPr lang="en-US" sz="1600">
                <a:solidFill>
                  <a:srgbClr val="333333"/>
                </a:solidFill>
              </a:rPr>
              <a:t>Works on unstructured text, outperforms ROME/MEMIT which require structured formats.</a:t>
            </a:r>
            <a:endParaRPr>
              <a:solidFill>
                <a:schemeClr val="dk1"/>
              </a:solidFill>
            </a:endParaRPr>
          </a:p>
          <a:p>
            <a:pPr indent="0" lvl="0" marL="0" rtl="0" algn="l">
              <a:lnSpc>
                <a:spcPct val="115000"/>
              </a:lnSpc>
              <a:spcBef>
                <a:spcPts val="0"/>
              </a:spcBef>
              <a:spcAft>
                <a:spcPts val="0"/>
              </a:spcAft>
              <a:buClr>
                <a:schemeClr val="dk1"/>
              </a:buClr>
              <a:buFont typeface="Arial"/>
              <a:buNone/>
            </a:pPr>
            <a:r>
              <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p:txBody>
      </p:sp>
      <p:sp>
        <p:nvSpPr>
          <p:cNvPr id="75" name="Google Shape;7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9"/>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PFF: Parametric Faithfulness Framework</a:t>
            </a:r>
            <a:endParaRPr/>
          </a:p>
        </p:txBody>
      </p:sp>
      <p:sp>
        <p:nvSpPr>
          <p:cNvPr id="81" name="Google Shape;81;p9"/>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82" name="Google Shape;82;p9"/>
          <p:cNvSpPr/>
          <p:nvPr/>
        </p:nvSpPr>
        <p:spPr>
          <a:xfrm>
            <a:off x="457200" y="1005840"/>
            <a:ext cx="11247120" cy="3200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rPr>
              <a:t>Uses a t</a:t>
            </a:r>
            <a:r>
              <a:rPr lang="en-US" sz="1500">
                <a:solidFill>
                  <a:schemeClr val="dk1"/>
                </a:solidFill>
                <a:latin typeface="Arial"/>
                <a:ea typeface="Arial"/>
                <a:cs typeface="Arial"/>
                <a:sym typeface="Arial"/>
              </a:rPr>
              <a:t>wo-stage framework</a:t>
            </a:r>
            <a:endParaRPr sz="1500">
              <a:solidFill>
                <a:schemeClr val="dk1"/>
              </a:solidFill>
            </a:endParaRPr>
          </a:p>
        </p:txBody>
      </p:sp>
      <p:sp>
        <p:nvSpPr>
          <p:cNvPr id="83" name="Google Shape;83;p9"/>
          <p:cNvSpPr/>
          <p:nvPr/>
        </p:nvSpPr>
        <p:spPr>
          <a:xfrm>
            <a:off x="457200" y="1417323"/>
            <a:ext cx="11247000" cy="13695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84" name="Google Shape;84;p9"/>
          <p:cNvSpPr/>
          <p:nvPr/>
        </p:nvSpPr>
        <p:spPr>
          <a:xfrm>
            <a:off x="457200" y="1417320"/>
            <a:ext cx="11247120" cy="365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A3A5C"/>
                </a:solidFill>
                <a:latin typeface="Arial"/>
                <a:ea typeface="Arial"/>
                <a:cs typeface="Arial"/>
                <a:sym typeface="Arial"/>
              </a:rPr>
              <a:t>Stage 1: Parameter Intervention</a:t>
            </a:r>
            <a:endParaRPr/>
          </a:p>
        </p:txBody>
      </p:sp>
      <p:sp>
        <p:nvSpPr>
          <p:cNvPr id="85" name="Google Shape;85;p9"/>
          <p:cNvSpPr/>
          <p:nvPr/>
        </p:nvSpPr>
        <p:spPr>
          <a:xfrm>
            <a:off x="640075" y="1920247"/>
            <a:ext cx="24690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Generate CoT</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Prompt M → CoT</a:t>
            </a:r>
            <a:endParaRPr/>
          </a:p>
        </p:txBody>
      </p:sp>
      <p:sp>
        <p:nvSpPr>
          <p:cNvPr id="86" name="Google Shape;86;p9"/>
          <p:cNvSpPr/>
          <p:nvPr/>
        </p:nvSpPr>
        <p:spPr>
          <a:xfrm>
            <a:off x="3291835" y="1920247"/>
            <a:ext cx="24690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Segment Steps</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CoT → sentences</a:t>
            </a:r>
            <a:endParaRPr/>
          </a:p>
        </p:txBody>
      </p:sp>
      <p:sp>
        <p:nvSpPr>
          <p:cNvPr id="87" name="Google Shape;87;p9"/>
          <p:cNvSpPr/>
          <p:nvPr/>
        </p:nvSpPr>
        <p:spPr>
          <a:xfrm>
            <a:off x="5943595" y="1920247"/>
            <a:ext cx="24690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Unlearn Step</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NPO+KL on FF₂</a:t>
            </a:r>
            <a:endParaRPr/>
          </a:p>
        </p:txBody>
      </p:sp>
      <p:sp>
        <p:nvSpPr>
          <p:cNvPr id="88" name="Google Shape;88;p9"/>
          <p:cNvSpPr/>
          <p:nvPr/>
        </p:nvSpPr>
        <p:spPr>
          <a:xfrm>
            <a:off x="8686795" y="1920247"/>
            <a:ext cx="24690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Controls</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Eff / Spec / MMLU</a:t>
            </a:r>
            <a:endParaRPr/>
          </a:p>
        </p:txBody>
      </p:sp>
      <p:sp>
        <p:nvSpPr>
          <p:cNvPr id="89" name="Google Shape;89;p9"/>
          <p:cNvSpPr/>
          <p:nvPr/>
        </p:nvSpPr>
        <p:spPr>
          <a:xfrm>
            <a:off x="457188" y="2908840"/>
            <a:ext cx="11247000" cy="1369500"/>
          </a:xfrm>
          <a:prstGeom prst="rect">
            <a:avLst/>
          </a:prstGeom>
          <a:solidFill>
            <a:srgbClr val="F0F4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90" name="Google Shape;90;p9"/>
          <p:cNvSpPr/>
          <p:nvPr/>
        </p:nvSpPr>
        <p:spPr>
          <a:xfrm>
            <a:off x="457188" y="2908848"/>
            <a:ext cx="11247000" cy="36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1A3A5C"/>
                </a:solidFill>
                <a:latin typeface="Arial"/>
                <a:ea typeface="Arial"/>
                <a:cs typeface="Arial"/>
                <a:sym typeface="Arial"/>
              </a:rPr>
              <a:t>Stage 2: Faithfulness Evaluation</a:t>
            </a:r>
            <a:endParaRPr/>
          </a:p>
        </p:txBody>
      </p:sp>
      <p:sp>
        <p:nvSpPr>
          <p:cNvPr id="91" name="Google Shape;91;p9"/>
          <p:cNvSpPr/>
          <p:nvPr/>
        </p:nvSpPr>
        <p:spPr>
          <a:xfrm>
            <a:off x="1188700" y="3411764"/>
            <a:ext cx="29262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Δ Prediction</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no-CoT: M vs M*</a:t>
            </a:r>
            <a:endParaRPr/>
          </a:p>
        </p:txBody>
      </p:sp>
      <p:sp>
        <p:nvSpPr>
          <p:cNvPr id="92" name="Google Shape;92;p9"/>
          <p:cNvSpPr/>
          <p:nvPr/>
        </p:nvSpPr>
        <p:spPr>
          <a:xfrm>
            <a:off x="4389107" y="3411764"/>
            <a:ext cx="29262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FF-HARD</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Any step flip? → faithful</a:t>
            </a:r>
            <a:endParaRPr/>
          </a:p>
        </p:txBody>
      </p:sp>
      <p:sp>
        <p:nvSpPr>
          <p:cNvPr id="93" name="Google Shape;93;p9"/>
          <p:cNvSpPr/>
          <p:nvPr/>
        </p:nvSpPr>
        <p:spPr>
          <a:xfrm>
            <a:off x="7772394" y="3411764"/>
            <a:ext cx="2926200" cy="6597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980B9"/>
                </a:solidFill>
                <a:latin typeface="Arial"/>
                <a:ea typeface="Arial"/>
                <a:cs typeface="Arial"/>
                <a:sym typeface="Arial"/>
              </a:rPr>
              <a:t>FF-SOFT</a:t>
            </a:r>
            <a:endParaRPr/>
          </a:p>
          <a:p>
            <a:pPr indent="0" lvl="0" marL="0" marR="0" rtl="0" algn="l">
              <a:spcBef>
                <a:spcPts val="0"/>
              </a:spcBef>
              <a:spcAft>
                <a:spcPts val="0"/>
              </a:spcAft>
              <a:buNone/>
            </a:pPr>
            <a:r>
              <a:t/>
            </a:r>
            <a:endParaRPr sz="400"/>
          </a:p>
          <a:p>
            <a:pPr indent="0" lvl="0" marL="0" marR="0" rtl="0" algn="l">
              <a:spcBef>
                <a:spcPts val="0"/>
              </a:spcBef>
              <a:spcAft>
                <a:spcPts val="0"/>
              </a:spcAft>
              <a:buNone/>
            </a:pPr>
            <a:r>
              <a:rPr lang="en-US" sz="1200">
                <a:solidFill>
                  <a:srgbClr val="333333"/>
                </a:solidFill>
                <a:latin typeface="Arial"/>
                <a:ea typeface="Arial"/>
                <a:cs typeface="Arial"/>
                <a:sym typeface="Arial"/>
              </a:rPr>
              <a:t>Δp per step → salience</a:t>
            </a:r>
            <a:endParaRPr/>
          </a:p>
        </p:txBody>
      </p:sp>
      <p:pic>
        <p:nvPicPr>
          <p:cNvPr id="94" name="Google Shape;94;p9" title="Figure_2.png"/>
          <p:cNvPicPr preferRelativeResize="0"/>
          <p:nvPr/>
        </p:nvPicPr>
        <p:blipFill>
          <a:blip r:embed="rId3">
            <a:alphaModFix/>
          </a:blip>
          <a:stretch>
            <a:fillRect/>
          </a:stretch>
        </p:blipFill>
        <p:spPr>
          <a:xfrm>
            <a:off x="1959090" y="4208700"/>
            <a:ext cx="7786225" cy="2360955"/>
          </a:xfrm>
          <a:prstGeom prst="rect">
            <a:avLst/>
          </a:prstGeom>
          <a:noFill/>
          <a:ln>
            <a:noFill/>
          </a:ln>
        </p:spPr>
      </p:pic>
      <p:sp>
        <p:nvSpPr>
          <p:cNvPr id="95" name="Google Shape;95;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p:nvPr/>
        </p:nvSpPr>
        <p:spPr>
          <a:xfrm>
            <a:off x="457200" y="228600"/>
            <a:ext cx="11247120" cy="594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FUR: Step-by-Step Procedure</a:t>
            </a:r>
            <a:endParaRPr/>
          </a:p>
        </p:txBody>
      </p:sp>
      <p:sp>
        <p:nvSpPr>
          <p:cNvPr id="101" name="Google Shape;101;p10"/>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02" name="Google Shape;102;p10"/>
          <p:cNvSpPr/>
          <p:nvPr/>
        </p:nvSpPr>
        <p:spPr>
          <a:xfrm>
            <a:off x="640075" y="1143000"/>
            <a:ext cx="10881300" cy="49662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0"/>
              </a:spcBef>
              <a:spcAft>
                <a:spcPts val="0"/>
              </a:spcAft>
              <a:buClr>
                <a:srgbClr val="1A3A5C"/>
              </a:buClr>
              <a:buSzPts val="1600"/>
              <a:buFont typeface="Arial"/>
              <a:buAutoNum type="arabicPeriod"/>
            </a:pPr>
            <a:r>
              <a:rPr b="1" lang="en-US" sz="1600">
                <a:solidFill>
                  <a:srgbClr val="1A3A5C"/>
                </a:solidFill>
                <a:latin typeface="Arial"/>
                <a:ea typeface="Arial"/>
                <a:cs typeface="Arial"/>
                <a:sym typeface="Arial"/>
              </a:rPr>
              <a:t>Generate CoT: </a:t>
            </a:r>
            <a:endParaRPr/>
          </a:p>
          <a:p>
            <a:pPr indent="-330200" lvl="1" marL="914400" marR="0" rtl="0" algn="l">
              <a:lnSpc>
                <a:spcPct val="115000"/>
              </a:lnSpc>
              <a:spcBef>
                <a:spcPts val="0"/>
              </a:spcBef>
              <a:spcAft>
                <a:spcPts val="0"/>
              </a:spcAft>
              <a:buClr>
                <a:srgbClr val="1A3A5C"/>
              </a:buClr>
              <a:buSzPts val="1600"/>
              <a:buFont typeface="Arial"/>
              <a:buChar char="○"/>
            </a:pPr>
            <a:r>
              <a:rPr lang="en-US" sz="1600">
                <a:solidFill>
                  <a:srgbClr val="333333"/>
                </a:solidFill>
                <a:latin typeface="Arial"/>
                <a:ea typeface="Arial"/>
                <a:cs typeface="Arial"/>
                <a:sym typeface="Arial"/>
              </a:rPr>
              <a:t>Two-step prompting: generate reasoning, then prompt with CoT to extract answer. Greedy decoding, zero-shot.</a:t>
            </a:r>
            <a:endParaRPr sz="1600">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rgbClr val="333333"/>
              </a:solidFill>
            </a:endParaRPr>
          </a:p>
          <a:p>
            <a:pPr indent="-330200" lvl="0" marL="457200" marR="0" rtl="0" algn="l">
              <a:lnSpc>
                <a:spcPct val="115000"/>
              </a:lnSpc>
              <a:spcBef>
                <a:spcPts val="0"/>
              </a:spcBef>
              <a:spcAft>
                <a:spcPts val="0"/>
              </a:spcAft>
              <a:buClr>
                <a:srgbClr val="1A3A5C"/>
              </a:buClr>
              <a:buSzPts val="1600"/>
              <a:buFont typeface="Arial"/>
              <a:buAutoNum type="arabicPeriod"/>
            </a:pPr>
            <a:r>
              <a:rPr b="1" lang="en-US" sz="1600">
                <a:solidFill>
                  <a:schemeClr val="dk2"/>
                </a:solidFill>
              </a:rPr>
              <a:t>Segment into steps: </a:t>
            </a:r>
            <a:endParaRPr>
              <a:solidFill>
                <a:schemeClr val="dk1"/>
              </a:solidFill>
            </a:endParaRPr>
          </a:p>
          <a:p>
            <a:pPr indent="-330200" lvl="1" marL="914400" marR="0" rtl="0" algn="l">
              <a:lnSpc>
                <a:spcPct val="115000"/>
              </a:lnSpc>
              <a:spcBef>
                <a:spcPts val="0"/>
              </a:spcBef>
              <a:spcAft>
                <a:spcPts val="0"/>
              </a:spcAft>
              <a:buClr>
                <a:srgbClr val="1A3A5C"/>
              </a:buClr>
              <a:buSzPts val="1600"/>
              <a:buFont typeface="Arial"/>
              <a:buChar char="○"/>
            </a:pPr>
            <a:r>
              <a:rPr lang="en-US" sz="1600">
                <a:solidFill>
                  <a:srgbClr val="333333"/>
                </a:solidFill>
              </a:rPr>
              <a:t>Split CoT into sentences via NLTK. Keep sentences with ≥ 2 content words (nouns, verbs, adj, numbers via SpaCy).</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a:p>
            <a:pPr indent="-330200" lvl="0" marL="457200" marR="0" rtl="0" algn="l">
              <a:lnSpc>
                <a:spcPct val="115000"/>
              </a:lnSpc>
              <a:spcBef>
                <a:spcPts val="0"/>
              </a:spcBef>
              <a:spcAft>
                <a:spcPts val="0"/>
              </a:spcAft>
              <a:buClr>
                <a:srgbClr val="1A3A5C"/>
              </a:buClr>
              <a:buSzPts val="1600"/>
              <a:buFont typeface="Arial"/>
              <a:buAutoNum type="arabicPeriod"/>
            </a:pPr>
            <a:r>
              <a:rPr b="1" lang="en-US" sz="1600">
                <a:solidFill>
                  <a:schemeClr val="dk2"/>
                </a:solidFill>
              </a:rPr>
              <a:t>Construct forget/retain sets: </a:t>
            </a:r>
            <a:endParaRPr>
              <a:solidFill>
                <a:schemeClr val="dk1"/>
              </a:solidFill>
            </a:endParaRPr>
          </a:p>
          <a:p>
            <a:pPr indent="-330200" lvl="1" marL="914400" marR="0" rtl="0" algn="l">
              <a:lnSpc>
                <a:spcPct val="115000"/>
              </a:lnSpc>
              <a:spcBef>
                <a:spcPts val="0"/>
              </a:spcBef>
              <a:spcAft>
                <a:spcPts val="0"/>
              </a:spcAft>
              <a:buClr>
                <a:srgbClr val="1A3A5C"/>
              </a:buClr>
              <a:buSzPts val="1600"/>
              <a:buFont typeface="Arial"/>
              <a:buChar char="○"/>
            </a:pPr>
            <a:r>
              <a:rPr lang="en-US" sz="1600">
                <a:solidFill>
                  <a:srgbClr val="333333"/>
                </a:solidFill>
              </a:rPr>
              <a:t>Forget = content-word tokens with prefixes. Retain = content words from 4 random CoT steps of other instances.</a:t>
            </a:r>
            <a:endParaRPr sz="1600">
              <a:solidFill>
                <a:srgbClr val="333333"/>
              </a:solidFill>
            </a:endParaRPr>
          </a:p>
          <a:p>
            <a:pPr indent="0" lvl="0" marL="0" marR="0" rtl="0" algn="l">
              <a:lnSpc>
                <a:spcPct val="115000"/>
              </a:lnSpc>
              <a:spcBef>
                <a:spcPts val="0"/>
              </a:spcBef>
              <a:spcAft>
                <a:spcPts val="0"/>
              </a:spcAft>
              <a:buNone/>
            </a:pPr>
            <a:r>
              <a:t/>
            </a:r>
            <a:endParaRPr sz="1600">
              <a:solidFill>
                <a:srgbClr val="333333"/>
              </a:solidFill>
            </a:endParaRPr>
          </a:p>
          <a:p>
            <a:pPr indent="-330200" lvl="0" marL="457200" marR="0" rtl="0" algn="l">
              <a:lnSpc>
                <a:spcPct val="115000"/>
              </a:lnSpc>
              <a:spcBef>
                <a:spcPts val="0"/>
              </a:spcBef>
              <a:spcAft>
                <a:spcPts val="0"/>
              </a:spcAft>
              <a:buClr>
                <a:srgbClr val="1A3A5C"/>
              </a:buClr>
              <a:buSzPts val="1600"/>
              <a:buFont typeface="Arial"/>
              <a:buAutoNum type="arabicPeriod"/>
            </a:pPr>
            <a:r>
              <a:rPr b="1" lang="en-US" sz="1600">
                <a:solidFill>
                  <a:schemeClr val="dk2"/>
                </a:solidFill>
              </a:rPr>
              <a:t>Unlearn independently: </a:t>
            </a:r>
            <a:endParaRPr>
              <a:solidFill>
                <a:schemeClr val="dk1"/>
              </a:solidFill>
            </a:endParaRPr>
          </a:p>
          <a:p>
            <a:pPr indent="-330200" lvl="1" marL="914400" marR="0" rtl="0" algn="l">
              <a:lnSpc>
                <a:spcPct val="115000"/>
              </a:lnSpc>
              <a:spcBef>
                <a:spcPts val="0"/>
              </a:spcBef>
              <a:spcAft>
                <a:spcPts val="0"/>
              </a:spcAft>
              <a:buClr>
                <a:srgbClr val="1A3A5C"/>
              </a:buClr>
              <a:buSzPts val="1600"/>
              <a:buFont typeface="Arial"/>
              <a:buChar char="○"/>
            </a:pPr>
            <a:r>
              <a:rPr lang="en-US" sz="1600">
                <a:solidFill>
                  <a:srgbClr val="333333"/>
                </a:solidFill>
              </a:rPr>
              <a:t>NPO+KL for 5 iterations, updating only FF₂ matrices of Transformer MLPs, known memory stores.</a:t>
            </a:r>
            <a:endParaRPr sz="1600">
              <a:solidFill>
                <a:srgbClr val="333333"/>
              </a:solidFill>
            </a:endParaRPr>
          </a:p>
        </p:txBody>
      </p:sp>
      <p:sp>
        <p:nvSpPr>
          <p:cNvPr id="103" name="Google Shape;103;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p:nvPr/>
        </p:nvSpPr>
        <p:spPr>
          <a:xfrm>
            <a:off x="457200" y="228600"/>
            <a:ext cx="8142600" cy="59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1A3A5C"/>
                </a:solidFill>
                <a:latin typeface="Arial"/>
                <a:ea typeface="Arial"/>
                <a:cs typeface="Arial"/>
                <a:sym typeface="Arial"/>
              </a:rPr>
              <a:t>Constructing Forget and Retain Sets</a:t>
            </a:r>
            <a:endParaRPr/>
          </a:p>
        </p:txBody>
      </p:sp>
      <p:sp>
        <p:nvSpPr>
          <p:cNvPr id="109" name="Google Shape;109;p11"/>
          <p:cNvSpPr/>
          <p:nvPr/>
        </p:nvSpPr>
        <p:spPr>
          <a:xfrm>
            <a:off x="457200" y="841248"/>
            <a:ext cx="11247120" cy="36576"/>
          </a:xfrm>
          <a:prstGeom prst="rect">
            <a:avLst/>
          </a:prstGeom>
          <a:solidFill>
            <a:srgbClr val="2980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10" name="Google Shape;110;p11"/>
          <p:cNvSpPr/>
          <p:nvPr/>
        </p:nvSpPr>
        <p:spPr>
          <a:xfrm>
            <a:off x="457200" y="1143000"/>
            <a:ext cx="5394960" cy="4114800"/>
          </a:xfrm>
          <a:prstGeom prst="rect">
            <a:avLst/>
          </a:prstGeom>
          <a:solidFill>
            <a:srgbClr val="FD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11" name="Google Shape;111;p11"/>
          <p:cNvSpPr/>
          <p:nvPr/>
        </p:nvSpPr>
        <p:spPr>
          <a:xfrm>
            <a:off x="457200" y="1143000"/>
            <a:ext cx="5394960" cy="54864"/>
          </a:xfrm>
          <a:prstGeom prst="rect">
            <a:avLst/>
          </a:prstGeom>
          <a:solidFill>
            <a:srgbClr val="E74C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12" name="Google Shape;112;p11"/>
          <p:cNvSpPr/>
          <p:nvPr/>
        </p:nvSpPr>
        <p:spPr>
          <a:xfrm>
            <a:off x="640080" y="1325880"/>
            <a:ext cx="5029200" cy="411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900">
                <a:solidFill>
                  <a:schemeClr val="dk1"/>
                </a:solidFill>
                <a:latin typeface="Arial"/>
                <a:ea typeface="Arial"/>
                <a:cs typeface="Arial"/>
                <a:sym typeface="Arial"/>
              </a:rPr>
              <a:t>Forget Set D</a:t>
            </a:r>
            <a:r>
              <a:rPr b="1" baseline="-25000" lang="en-US" sz="1900">
                <a:solidFill>
                  <a:schemeClr val="dk1"/>
                </a:solidFill>
                <a:latin typeface="Arial"/>
                <a:ea typeface="Arial"/>
                <a:cs typeface="Arial"/>
                <a:sym typeface="Arial"/>
              </a:rPr>
              <a:t>FG</a:t>
            </a:r>
            <a:endParaRPr baseline="-25000">
              <a:solidFill>
                <a:schemeClr val="dk1"/>
              </a:solidFill>
            </a:endParaRPr>
          </a:p>
        </p:txBody>
      </p:sp>
      <p:sp>
        <p:nvSpPr>
          <p:cNvPr id="113" name="Google Shape;113;p11"/>
          <p:cNvSpPr/>
          <p:nvPr/>
        </p:nvSpPr>
        <p:spPr>
          <a:xfrm>
            <a:off x="640080" y="1828800"/>
            <a:ext cx="5029200" cy="30175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333333"/>
                </a:solidFill>
                <a:latin typeface="Arial"/>
                <a:ea typeface="Arial"/>
                <a:cs typeface="Arial"/>
                <a:sym typeface="Arial"/>
              </a:rPr>
              <a:t>For each content word in step r</a:t>
            </a:r>
            <a:r>
              <a:rPr baseline="-25000" lang="en-US" sz="1400">
                <a:solidFill>
                  <a:srgbClr val="333333"/>
                </a:solidFill>
                <a:latin typeface="Arial"/>
                <a:ea typeface="Arial"/>
                <a:cs typeface="Arial"/>
                <a:sym typeface="Arial"/>
              </a:rPr>
              <a:t>i</a:t>
            </a:r>
            <a:r>
              <a:rPr lang="en-US" sz="1400">
                <a:solidFill>
                  <a:srgbClr val="333333"/>
                </a:solidFill>
                <a:latin typeface="Arial"/>
                <a:ea typeface="Arial"/>
                <a:cs typeface="Arial"/>
                <a:sym typeface="Arial"/>
              </a:rPr>
              <a:t>:</a:t>
            </a: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 Input: prefix up to that word</a:t>
            </a: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 Output: tokens of the content word</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Content words: nouns, proper nouns, verbs, adjectives, numbers (SpaCy POS)</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Why content words only? Unlearning function words destroyed fluency in early experiments.</a:t>
            </a:r>
            <a:endParaRPr/>
          </a:p>
        </p:txBody>
      </p:sp>
      <p:sp>
        <p:nvSpPr>
          <p:cNvPr id="114" name="Google Shape;114;p11"/>
          <p:cNvSpPr/>
          <p:nvPr/>
        </p:nvSpPr>
        <p:spPr>
          <a:xfrm>
            <a:off x="6309360" y="1143000"/>
            <a:ext cx="5394960" cy="4114800"/>
          </a:xfrm>
          <a:prstGeom prst="rect">
            <a:avLst/>
          </a:prstGeom>
          <a:solidFill>
            <a:srgbClr val="E8F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15" name="Google Shape;115;p11"/>
          <p:cNvSpPr/>
          <p:nvPr/>
        </p:nvSpPr>
        <p:spPr>
          <a:xfrm>
            <a:off x="6309360" y="1143000"/>
            <a:ext cx="5394960" cy="54864"/>
          </a:xfrm>
          <a:prstGeom prst="rect">
            <a:avLst/>
          </a:prstGeom>
          <a:solidFill>
            <a:srgbClr val="27AE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16" name="Google Shape;116;p11"/>
          <p:cNvSpPr/>
          <p:nvPr/>
        </p:nvSpPr>
        <p:spPr>
          <a:xfrm>
            <a:off x="6492240" y="1325880"/>
            <a:ext cx="5029200" cy="411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900">
                <a:solidFill>
                  <a:schemeClr val="dk1"/>
                </a:solidFill>
                <a:latin typeface="Arial"/>
                <a:ea typeface="Arial"/>
                <a:cs typeface="Arial"/>
                <a:sym typeface="Arial"/>
              </a:rPr>
              <a:t>Retain Set D</a:t>
            </a:r>
            <a:r>
              <a:rPr b="1" baseline="-25000" lang="en-US" sz="1900">
                <a:solidFill>
                  <a:schemeClr val="dk1"/>
                </a:solidFill>
                <a:latin typeface="Arial"/>
                <a:ea typeface="Arial"/>
                <a:cs typeface="Arial"/>
                <a:sym typeface="Arial"/>
              </a:rPr>
              <a:t>RT</a:t>
            </a:r>
            <a:endParaRPr baseline="-25000">
              <a:solidFill>
                <a:schemeClr val="dk1"/>
              </a:solidFill>
            </a:endParaRPr>
          </a:p>
        </p:txBody>
      </p:sp>
      <p:sp>
        <p:nvSpPr>
          <p:cNvPr id="117" name="Google Shape;117;p11"/>
          <p:cNvSpPr/>
          <p:nvPr/>
        </p:nvSpPr>
        <p:spPr>
          <a:xfrm>
            <a:off x="6492240" y="1828800"/>
            <a:ext cx="5029200" cy="30175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333333"/>
                </a:solidFill>
                <a:latin typeface="Arial"/>
                <a:ea typeface="Arial"/>
                <a:cs typeface="Arial"/>
                <a:sym typeface="Arial"/>
              </a:rPr>
              <a:t>Sample 4 other instances from same dataset</a:t>
            </a: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 Select 1 CoT step from each (≥ 2 content words)</a:t>
            </a: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 Extract content words with prefixes</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Purpose: KL divergence preserves original completions for non-target contexts</a:t>
            </a:r>
            <a:br>
              <a:rPr lang="en-US" sz="1400">
                <a:solidFill>
                  <a:srgbClr val="333333"/>
                </a:solidFill>
                <a:latin typeface="Arial"/>
                <a:ea typeface="Arial"/>
                <a:cs typeface="Arial"/>
                <a:sym typeface="Arial"/>
              </a:rPr>
            </a:br>
            <a:br>
              <a:rPr lang="en-US" sz="1400">
                <a:solidFill>
                  <a:srgbClr val="333333"/>
                </a:solidFill>
                <a:latin typeface="Arial"/>
                <a:ea typeface="Arial"/>
                <a:cs typeface="Arial"/>
                <a:sym typeface="Arial"/>
              </a:rPr>
            </a:br>
            <a:r>
              <a:rPr lang="en-US" sz="1400">
                <a:solidFill>
                  <a:srgbClr val="333333"/>
                </a:solidFill>
                <a:latin typeface="Arial"/>
                <a:ea typeface="Arial"/>
                <a:cs typeface="Arial"/>
                <a:sym typeface="Arial"/>
              </a:rPr>
              <a:t>Key: KL regularization does NOT introduce new information.</a:t>
            </a:r>
            <a:endParaRPr/>
          </a:p>
        </p:txBody>
      </p:sp>
      <p:sp>
        <p:nvSpPr>
          <p:cNvPr id="118" name="Google Shape;118;p11"/>
          <p:cNvSpPr/>
          <p:nvPr/>
        </p:nvSpPr>
        <p:spPr>
          <a:xfrm>
            <a:off x="457200" y="5486400"/>
            <a:ext cx="93945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Each step unlearned independently, 5 iterations. Only FF₂ (down-projection) matrices updated.</a:t>
            </a:r>
            <a:endParaRPr>
              <a:solidFill>
                <a:schemeClr val="dk1"/>
              </a:solidFill>
            </a:endParaRPr>
          </a:p>
        </p:txBody>
      </p:sp>
      <p:sp>
        <p:nvSpPr>
          <p:cNvPr id="119" name="Google Shape;119;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heme">
  <a:themeElements>
    <a:clrScheme name="Theme">
      <a:dk1>
        <a:srgbClr val="000000"/>
      </a:dk1>
      <a:lt1>
        <a:srgbClr val="FFFFFF"/>
      </a:lt1>
      <a:dk2>
        <a:srgbClr val="1A3A5C"/>
      </a:dk2>
      <a:lt2>
        <a:srgbClr val="F0F4F8"/>
      </a:lt2>
      <a:accent1>
        <a:srgbClr val="2980B9"/>
      </a:accent1>
      <a:accent2>
        <a:srgbClr val="E74C3C"/>
      </a:accent2>
      <a:accent3>
        <a:srgbClr val="27AE60"/>
      </a:accent3>
      <a:accent4>
        <a:srgbClr val="F39C12"/>
      </a:accent4>
      <a:accent5>
        <a:srgbClr val="8E44AD"/>
      </a:accent5>
      <a:accent6>
        <a:srgbClr val="2C3E50"/>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