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12192000"/>
  <p:notesSz cx="6858000" cy="9144000"/>
  <p:embeddedFontLst>
    <p:embeddedFont>
      <p:font typeface="Roboto Mono"/>
      <p:regular r:id="rId29"/>
      <p:bold r:id="rId30"/>
      <p:italic r:id="rId31"/>
      <p:boldItalic r:id="rId32"/>
    </p:embeddedFont>
    <p:embeddedFont>
      <p:font typeface="Archiv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FCD802F-5EF8-4A7B-82E3-04EAC8B645E7}">
  <a:tblStyle styleId="{5FCD802F-5EF8-4A7B-82E3-04EAC8B645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-italic.fntdata"/><Relationship Id="rId30" Type="http://schemas.openxmlformats.org/officeDocument/2006/relationships/font" Target="fonts/RobotoMono-bold.fntdata"/><Relationship Id="rId11" Type="http://schemas.openxmlformats.org/officeDocument/2006/relationships/slide" Target="slides/slide6.xml"/><Relationship Id="rId33" Type="http://schemas.openxmlformats.org/officeDocument/2006/relationships/font" Target="fonts/Archivo-regular.fntdata"/><Relationship Id="rId10" Type="http://schemas.openxmlformats.org/officeDocument/2006/relationships/slide" Target="slides/slide5.xml"/><Relationship Id="rId32" Type="http://schemas.openxmlformats.org/officeDocument/2006/relationships/font" Target="fonts/RobotoMono-boldItalic.fntdata"/><Relationship Id="rId13" Type="http://schemas.openxmlformats.org/officeDocument/2006/relationships/slide" Target="slides/slide8.xml"/><Relationship Id="rId35" Type="http://schemas.openxmlformats.org/officeDocument/2006/relationships/font" Target="fonts/Archivo-italic.fntdata"/><Relationship Id="rId12" Type="http://schemas.openxmlformats.org/officeDocument/2006/relationships/slide" Target="slides/slide7.xml"/><Relationship Id="rId34" Type="http://schemas.openxmlformats.org/officeDocument/2006/relationships/font" Target="fonts/Archiv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Archiv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d558bd8ae9_0_4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d558bd8ae9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d558bd8ae9_0_30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3d558bd8ae9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d558bd8ae9_0_5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d558bd8ae9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d558bd8ae9_0_5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3d558bd8ae9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d558bd8ae9_0_5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g3d558bd8ae9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d5e898d6be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3d5e898d6b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d558bd8ae9_0_5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3d558bd8ae9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d5d1cc7407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3d5d1cc740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d56f31b9f0_0_4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3d56f31b9f0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d56f31b9f0_0_4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3d56f31b9f0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d558bd8ae9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3d558bd8ae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d56f31b9f0_0_4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3d56f31b9f0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d56f31b9f0_0_5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3d56f31b9f0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d56f31b9f0_0_5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3d56f31b9f0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d56f31b9f0_0_5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d56f31b9f0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d5e898d6b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3d5e898d6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558bd8ae9_0_2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3d558bd8ae9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d558bd8ae9_0_4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d558bd8ae9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d558bd8ae9_0_2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3d558bd8ae9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d558bd8ae9_0_4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3d558bd8ae9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558bd8ae9_0_4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3d558bd8ae9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latin typeface="Arial"/>
                <a:ea typeface="Arial"/>
                <a:cs typeface="Arial"/>
                <a:sym typeface="Arial"/>
              </a:rPr>
              <a:t>Recursive Language Models</a:t>
            </a:r>
            <a:endParaRPr/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Authors: Alex L. Zhang, Tim Kraska, Omar Khattab</a:t>
            </a:r>
            <a:endParaRPr sz="2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Presenter: Pritom Kumar Paul</a:t>
            </a:r>
            <a:endParaRPr sz="2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Course: ITCS 6101/8101 – NLP Paper Presentation</a:t>
            </a:r>
            <a:endParaRPr sz="2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Key Differences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7" name="Google Shape;167;p22"/>
          <p:cNvGraphicFramePr/>
          <p:nvPr/>
        </p:nvGraphicFramePr>
        <p:xfrm>
          <a:off x="1018675" y="88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{5FCD802F-5EF8-4A7B-82E3-04EAC8B645E7}</a:tableStyleId>
              </a:tblPr>
              <a:tblGrid>
                <a:gridCol w="3429000"/>
                <a:gridCol w="3429000"/>
                <a:gridCol w="342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Feature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 Scaffolds (Algo 2)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RLMs (Algo 1)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Input Capacity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Prompt inside context → bounded by K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Prompt external → unbounded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Output Capacity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One-shot generation → limited tokens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Built via variables → unbounded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Workload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Manual steps → constant work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Code loops → Ω(N), Ω(N²)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Memory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Context grows → context rot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External vars → clean context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Delegation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Verbal calls (one-by-one)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Programmatic loops (many calls)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8" name="Google Shape;168;p22" title="Screenshot 2026-04-10 1422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3911" y="3259650"/>
            <a:ext cx="7344027" cy="31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3161628" y="6264525"/>
            <a:ext cx="676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(Figure taken from original paper)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0" name="Google Shape;170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Example: RLM in Action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3694058" y="6011225"/>
            <a:ext cx="480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(Figure taken from original paper)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7" name="Google Shape;177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8" name="Google Shape;178;p23" title="Screenshot 2026-04-10 14354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6896" y="865563"/>
            <a:ext cx="8898216" cy="49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Tasks for Measuring Computational Scaling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85" name="Google Shape;185;p24"/>
          <p:cNvGraphicFramePr/>
          <p:nvPr/>
        </p:nvGraphicFramePr>
        <p:xfrm>
          <a:off x="952500" y="963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{5FCD802F-5EF8-4A7B-82E3-04EAC8B645E7}</a:tableStyleId>
              </a:tblPr>
              <a:tblGrid>
                <a:gridCol w="1775500"/>
                <a:gridCol w="1942450"/>
                <a:gridCol w="1223275"/>
                <a:gridCol w="5345775"/>
              </a:tblGrid>
              <a:tr h="483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lt1"/>
                          </a:solidFill>
                        </a:rPr>
                        <a:t>Dataset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lt1"/>
                          </a:solidFill>
                        </a:rPr>
                        <a:t>Task Type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lt1"/>
                          </a:solidFill>
                        </a:rPr>
                        <a:t>Complexity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lt1"/>
                          </a:solidFill>
                        </a:rPr>
                        <a:t>Why this Complexity?</a:t>
                      </a:r>
                      <a:endParaRPr b="1" sz="11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</a:tr>
              <a:tr h="104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S-NIAH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Needle retrieval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O(1)</a:t>
                      </a:r>
                      <a:endParaRPr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Only one target → find a single item regardless of input size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BrowseComp+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Multi-doc QA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O(1)</a:t>
                      </a:r>
                      <a:endParaRPr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Answer depends on a fixed number of documents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OOLONG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Full aggregation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Ω(N)</a:t>
                      </a:r>
                      <a:endParaRPr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Must process </a:t>
                      </a:r>
                      <a:r>
                        <a:rPr b="1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almost all tokens</a:t>
                      </a: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compute answer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OOLONG-Pairs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Pairwise reasoning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Ω(N²)</a:t>
                      </a:r>
                      <a:endParaRPr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Must compare </a:t>
                      </a:r>
                      <a:r>
                        <a:rPr b="1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pairs of tokens / entries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4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CodeQA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Code understanding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Mixed</a:t>
                      </a:r>
                      <a:endParaRPr sz="20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Depends on how many files/functions must be analyzed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6" name="Google Shape;186;p24"/>
          <p:cNvSpPr txBox="1"/>
          <p:nvPr/>
        </p:nvSpPr>
        <p:spPr>
          <a:xfrm>
            <a:off x="519750" y="5972638"/>
            <a:ext cx="111525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Idea: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Increasing complexity (O(1) → Ω(N) → Ω(N²)) reveals where standard LLMs fail and RLMs continue to scale.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Methods &amp; Baselines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93" name="Google Shape;193;p25"/>
          <p:cNvGraphicFramePr/>
          <p:nvPr/>
        </p:nvGraphicFramePr>
        <p:xfrm>
          <a:off x="1020000" y="1630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{5FCD802F-5EF8-4A7B-82E3-04EAC8B645E7}</a:tableStyleId>
              </a:tblPr>
              <a:tblGrid>
                <a:gridCol w="1454450"/>
                <a:gridCol w="1608525"/>
                <a:gridCol w="1133375"/>
                <a:gridCol w="6090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</a:rPr>
                        <a:t>Method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</a:rPr>
                        <a:t>Prompt Handling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</a:rPr>
                        <a:t>Recursion?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solidFill>
                            <a:schemeClr val="lt1"/>
                          </a:solidFill>
                        </a:rPr>
                        <a:t>Key Mechanism / Baseline Logic</a:t>
                      </a:r>
                      <a:endParaRPr b="1" sz="12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CodeAct (+BM25)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Direct input to LM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No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Standard ReAct loop;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uses a BM25 retriever for document indexing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CodeAct (+Sub-calls)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Direct input to LM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Yes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An ablation to test if "sub-calls alone" are enough without prompt offloading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Summary Agent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Iterative "Stuffing"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No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Compresses context as it fills;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uses GPT-5-nano for compaction to manage costs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RLM (REPL)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Offloaded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Yes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Prompt stored as a variable;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Interacts via Python code and </a:t>
                      </a:r>
                      <a:r>
                        <a:rPr lang="en-US" sz="1800">
                          <a:solidFill>
                            <a:schemeClr val="dk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llm_query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.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RLM (No sub-calls)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Offloaded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No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Ablation: Tests if the external environment helps without the use of recursion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4" name="Google Shape;194;p25"/>
          <p:cNvSpPr txBox="1"/>
          <p:nvPr/>
        </p:nvSpPr>
        <p:spPr>
          <a:xfrm>
            <a:off x="1087500" y="737088"/>
            <a:ext cx="101520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Models Used: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• GPT-5 (main) • Qwen3-Coder-480B-A35B • GPT-5-mini (sub-calls)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2363850" y="5726325"/>
            <a:ext cx="75993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Insight: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RLM offloads the prompt to an external environment, while 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baselines still rely on loading input into the context window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</a:rPr>
              <a:t>Training a Native Recursive Mod</a:t>
            </a:r>
            <a:r>
              <a:rPr lang="en-US" sz="3500">
                <a:solidFill>
                  <a:schemeClr val="lt1"/>
                </a:solidFill>
              </a:rPr>
              <a:t>el (RLM-Qwen3-8B)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677341" y="1777525"/>
            <a:ext cx="4793700" cy="4220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Root vs. Leaf distinction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Leaf calls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standard LLM queries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Root model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manages decomposition + recursion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focuses on: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use the REPL + when to call sub-models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Takeaway: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bottleneck is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logic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not raw reasoning ability.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677325" y="1040550"/>
            <a:ext cx="4793700" cy="7371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890725" y="1040425"/>
            <a:ext cx="43830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Insight: Train the “Manager,” Not the Worker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6637374" y="1804925"/>
            <a:ext cx="4793700" cy="4220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model: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Qwen3-Coder-480B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Data: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~1,000 filtered trajectories (LongBenchPro)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Distillation approach: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RLM step → training sample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step: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Programmatic cleanup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 errors like </a:t>
            </a:r>
            <a:r>
              <a:rPr lang="en-US" sz="20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FINAL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vs </a:t>
            </a:r>
            <a:r>
              <a:rPr lang="en-US" sz="2000">
                <a:solidFill>
                  <a:srgbClr val="188038"/>
                </a:solidFill>
                <a:latin typeface="Calibri"/>
                <a:ea typeface="Calibri"/>
                <a:cs typeface="Calibri"/>
                <a:sym typeface="Calibri"/>
              </a:rPr>
              <a:t>FINAL_VAR</a:t>
            </a:r>
            <a:endParaRPr sz="2000">
              <a:solidFill>
                <a:srgbClr val="1880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Ensures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clean tool-use learning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Insight: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trained </a:t>
            </a:r>
            <a:r>
              <a:rPr i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behavior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not just outputs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6637358" y="1067950"/>
            <a:ext cx="4793700" cy="7371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6"/>
          <p:cNvSpPr txBox="1"/>
          <p:nvPr/>
        </p:nvSpPr>
        <p:spPr>
          <a:xfrm>
            <a:off x="6850758" y="1067825"/>
            <a:ext cx="43830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Training Strategy (Simple but Effective)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Evaluation Tasks &amp; Metrics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14" name="Google Shape;214;p27"/>
          <p:cNvGraphicFramePr/>
          <p:nvPr/>
        </p:nvGraphicFramePr>
        <p:xfrm>
          <a:off x="952500" y="1346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{5FCD802F-5EF8-4A7B-82E3-04EAC8B645E7}</a:tableStyleId>
              </a:tblPr>
              <a:tblGrid>
                <a:gridCol w="2006675"/>
                <a:gridCol w="3136825"/>
                <a:gridCol w="2571750"/>
                <a:gridCol w="2571750"/>
              </a:tblGrid>
              <a:tr h="6612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</a:t>
                      </a:r>
                      <a:endParaRPr b="1"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Input</a:t>
                      </a:r>
                      <a:endParaRPr b="1"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Output</a:t>
                      </a:r>
                      <a:endParaRPr b="1"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Metric</a:t>
                      </a:r>
                      <a:endParaRPr b="1" sz="2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solidFill>
                      <a:srgbClr val="3C78D8"/>
                    </a:solidFill>
                  </a:tcPr>
                </a:tc>
              </a:tr>
              <a:tr h="1057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BrowseComp+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~1000 documents + question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answer (multi-hop reasoning)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Accuracy (% correct)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68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OOLONG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Large dataset / long prompt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Aggregated result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 score / exact match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057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OOLONG-Pairs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requiring pairwise comparisons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Answer from pairwise reasoning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F1 score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68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CodeQA</a:t>
                      </a:r>
                      <a:endParaRPr b="1"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Code repository + question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Multiple-choice answer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Accuracy (% correct)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lt1"/>
                </a:solidFill>
              </a:rPr>
              <a:t>Result Analysis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220" name="Google Shape;220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1" name="Google Shape;221;p28" title="Screenshot 2026-04-10 15472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638" y="824950"/>
            <a:ext cx="6316228" cy="483218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/>
          <p:nvPr/>
        </p:nvSpPr>
        <p:spPr>
          <a:xfrm>
            <a:off x="6797863" y="824950"/>
            <a:ext cx="4912500" cy="47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Scales Beyond Context Limits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models →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0% (cannot read input)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RLM →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91.3% (BrowseComp+)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Handles Complex Reasoning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OOLONG-Pairs: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 →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0.1%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RLM →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58%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Efficient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CodeQA: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RLM: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$0.11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Summary: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$1.31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Models Improve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8B RLM →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32%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28% avg gain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8"/>
          <p:cNvSpPr txBox="1"/>
          <p:nvPr/>
        </p:nvSpPr>
        <p:spPr>
          <a:xfrm>
            <a:off x="1624800" y="5744975"/>
            <a:ext cx="89424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Result: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RLM outperforms base models and common long-context 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methods on difficult tasks, often with comparable or lower cost.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Observations: Scaling, Robustness &amp; Efficiency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p29"/>
          <p:cNvSpPr txBox="1"/>
          <p:nvPr/>
        </p:nvSpPr>
        <p:spPr>
          <a:xfrm>
            <a:off x="824850" y="1122450"/>
            <a:ext cx="10542300" cy="15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Processes inputs far beyond context limits (10M+ tokens), where base models fail.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Outperforms base models and existing methods on complex long-context tasks.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Maintains comparable or lower inference cost.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29" title="Screenshot 2026-04-10 22163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2779888"/>
            <a:ext cx="10972799" cy="241401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 txBox="1"/>
          <p:nvPr/>
        </p:nvSpPr>
        <p:spPr>
          <a:xfrm>
            <a:off x="3694045" y="5406850"/>
            <a:ext cx="480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(Figure taken from original paper)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Observations: </a:t>
            </a:r>
            <a:r>
              <a:rPr lang="en-US" sz="4000">
                <a:solidFill>
                  <a:schemeClr val="lt1"/>
                </a:solidFill>
              </a:rPr>
              <a:t>Model Behavior &amp; </a:t>
            </a:r>
            <a:r>
              <a:rPr lang="en-US" sz="4000">
                <a:solidFill>
                  <a:schemeClr val="lt1"/>
                </a:solidFill>
              </a:rPr>
              <a:t>Training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39" name="Google Shape;239;p30"/>
          <p:cNvGrpSpPr/>
          <p:nvPr/>
        </p:nvGrpSpPr>
        <p:grpSpPr>
          <a:xfrm>
            <a:off x="1235400" y="1445675"/>
            <a:ext cx="10118062" cy="4596782"/>
            <a:chOff x="1695451" y="999450"/>
            <a:chExt cx="5753148" cy="3144604"/>
          </a:xfrm>
        </p:grpSpPr>
        <p:sp>
          <p:nvSpPr>
            <p:cNvPr id="240" name="Google Shape;240;p30"/>
            <p:cNvSpPr/>
            <p:nvPr/>
          </p:nvSpPr>
          <p:spPr>
            <a:xfrm>
              <a:off x="1695499" y="999450"/>
              <a:ext cx="2819400" cy="3144600"/>
            </a:xfrm>
            <a:prstGeom prst="roundRect">
              <a:avLst>
                <a:gd fmla="val 7280" name="adj"/>
              </a:avLst>
            </a:prstGeom>
            <a:solidFill>
              <a:srgbClr val="ADC2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241" name="Google Shape;241;p30"/>
            <p:cNvSpPr txBox="1"/>
            <p:nvPr/>
          </p:nvSpPr>
          <p:spPr>
            <a:xfrm>
              <a:off x="1695451" y="1542754"/>
              <a:ext cx="2819400" cy="26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75" lIns="91425" spcFirstLastPara="1" rIns="91425" wrap="square" tIns="91425">
              <a:noAutofit/>
            </a:bodyPr>
            <a:lstStyle/>
            <a:p>
              <a:pPr indent="-3556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➔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RLM performance varies across models due to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different exploration strategies.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➔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Models adopt different strategies: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1" marL="9144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Char char="◆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GPT-5 →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less sub-calls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1" marL="9144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Char char="◆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Qwen3 →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sub-calls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➔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Effectiveness depends on how well the model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navigates and queries the external workspace.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0"/>
            <p:cNvSpPr txBox="1"/>
            <p:nvPr/>
          </p:nvSpPr>
          <p:spPr>
            <a:xfrm>
              <a:off x="1695493" y="999450"/>
              <a:ext cx="2819400" cy="5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182875" spcFirstLastPara="1" rIns="182875" wrap="square" tIns="91425">
              <a:norm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latin typeface="Calibri"/>
                  <a:ea typeface="Calibri"/>
                  <a:cs typeface="Calibri"/>
                  <a:sym typeface="Calibri"/>
                </a:rPr>
                <a:t>Model Behavior Differences</a:t>
              </a:r>
              <a:endParaRPr b="1"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629199" y="999450"/>
              <a:ext cx="2819400" cy="3144600"/>
            </a:xfrm>
            <a:prstGeom prst="roundRect">
              <a:avLst>
                <a:gd fmla="val 7280" name="adj"/>
              </a:avLst>
            </a:prstGeom>
            <a:solidFill>
              <a:srgbClr val="ADC2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244" name="Google Shape;244;p30"/>
            <p:cNvSpPr txBox="1"/>
            <p:nvPr/>
          </p:nvSpPr>
          <p:spPr>
            <a:xfrm>
              <a:off x="4629152" y="1542752"/>
              <a:ext cx="2819400" cy="26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75" lIns="91425" spcFirstLastPara="1" rIns="91425" wrap="square" tIns="91425">
              <a:noAutofit/>
            </a:bodyPr>
            <a:lstStyle/>
            <a:p>
              <a:pPr indent="-355600" lvl="0" marL="45720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Char char="➔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Fine-tuning improves RLM by enabling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more efficient decision-making during recursion.</a:t>
              </a:r>
              <a:endParaRPr b="1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Char char="➔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Leads to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fewer unnecessary sub-calls</a:t>
              </a: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more stable execution.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Char char="➔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Results in both </a:t>
              </a:r>
              <a:r>
                <a:rPr b="1"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higher accuracy and reduced cost.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0"/>
            <p:cNvSpPr txBox="1"/>
            <p:nvPr/>
          </p:nvSpPr>
          <p:spPr>
            <a:xfrm>
              <a:off x="4629194" y="999450"/>
              <a:ext cx="2819400" cy="5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182875" spcFirstLastPara="1" rIns="182875" wrap="square" tIns="91425">
              <a:norm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latin typeface="Calibri"/>
                  <a:ea typeface="Calibri"/>
                  <a:cs typeface="Calibri"/>
                  <a:sym typeface="Calibri"/>
                </a:rPr>
                <a:t>Impact of Fine-Tuning</a:t>
              </a:r>
              <a:endParaRPr b="1"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Strengths &amp; Key Insights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2112350" y="1512413"/>
            <a:ext cx="3750300" cy="21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Handles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10M+ tokens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 beyond native context limits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1"/>
          <p:cNvSpPr/>
          <p:nvPr/>
        </p:nvSpPr>
        <p:spPr>
          <a:xfrm>
            <a:off x="2112350" y="1024313"/>
            <a:ext cx="3750300" cy="4881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1"/>
          <p:cNvSpPr txBox="1"/>
          <p:nvPr/>
        </p:nvSpPr>
        <p:spPr>
          <a:xfrm>
            <a:off x="2279300" y="1024313"/>
            <a:ext cx="3429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Great Scalability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6323025" y="1512413"/>
            <a:ext cx="3750300" cy="21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 on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Ω(N)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Ω(N²)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tasks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Avoids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rot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1"/>
          <p:cNvSpPr/>
          <p:nvPr/>
        </p:nvSpPr>
        <p:spPr>
          <a:xfrm>
            <a:off x="6323025" y="1024313"/>
            <a:ext cx="3750300" cy="4881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1"/>
          <p:cNvSpPr txBox="1"/>
          <p:nvPr/>
        </p:nvSpPr>
        <p:spPr>
          <a:xfrm>
            <a:off x="6489975" y="1024313"/>
            <a:ext cx="3429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Complex Reasoning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1"/>
          <p:cNvSpPr/>
          <p:nvPr/>
        </p:nvSpPr>
        <p:spPr>
          <a:xfrm>
            <a:off x="2112350" y="4509600"/>
            <a:ext cx="3750300" cy="21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selective peeking (code)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to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3× cheaper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summarization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efficient than reading full input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1"/>
          <p:cNvSpPr/>
          <p:nvPr/>
        </p:nvSpPr>
        <p:spPr>
          <a:xfrm>
            <a:off x="2112350" y="4021500"/>
            <a:ext cx="3750300" cy="4881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1"/>
          <p:cNvSpPr txBox="1"/>
          <p:nvPr/>
        </p:nvSpPr>
        <p:spPr>
          <a:xfrm>
            <a:off x="2279300" y="4021500"/>
            <a:ext cx="3429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Efficient Processing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1"/>
          <p:cNvSpPr/>
          <p:nvPr/>
        </p:nvSpPr>
        <p:spPr>
          <a:xfrm>
            <a:off x="6329325" y="4509600"/>
            <a:ext cx="3750300" cy="21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models (8B) can be trained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~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1,000 samples needed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approach larger model performance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1"/>
          <p:cNvSpPr/>
          <p:nvPr/>
        </p:nvSpPr>
        <p:spPr>
          <a:xfrm>
            <a:off x="6329325" y="4021500"/>
            <a:ext cx="3750300" cy="4881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6496275" y="4021500"/>
            <a:ext cx="3429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Learnable Framework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Motivation: Long Context Limitation in LLMs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272275" y="994025"/>
            <a:ext cx="7114800" cy="54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LLMs have limited context windows (e.g., hundreds of thousands of tokens)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Performance degrades as input length increases (“context rot”)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Many real-world tasks require: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Processing very long documents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Multi-step reasoning across entire input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Existing approaches: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Context truncation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Summarization / compaction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Key issue: Loss of important information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8315238" y="569262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(Figure taken from original paper)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14" title="Screenshot 2026-04-08 22340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9475" y="889500"/>
            <a:ext cx="4500125" cy="4572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Limitations &amp; Practical Challenges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2"/>
          <p:cNvSpPr/>
          <p:nvPr/>
        </p:nvSpPr>
        <p:spPr>
          <a:xfrm>
            <a:off x="2128350" y="1473863"/>
            <a:ext cx="3750300" cy="21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calls are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sequential (blocking)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Slower than standard LLM inference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2128350" y="985763"/>
            <a:ext cx="3750300" cy="4881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2295300" y="985763"/>
            <a:ext cx="3429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Latency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2"/>
          <p:cNvSpPr/>
          <p:nvPr/>
        </p:nvSpPr>
        <p:spPr>
          <a:xfrm>
            <a:off x="6313325" y="1473863"/>
            <a:ext cx="3750300" cy="21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May confuse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vs final answer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 many unnecessary sub-calls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2"/>
          <p:cNvSpPr/>
          <p:nvPr/>
        </p:nvSpPr>
        <p:spPr>
          <a:xfrm>
            <a:off x="6313325" y="985763"/>
            <a:ext cx="3750300" cy="4881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2"/>
          <p:cNvSpPr txBox="1"/>
          <p:nvPr/>
        </p:nvSpPr>
        <p:spPr>
          <a:xfrm>
            <a:off x="6480275" y="985763"/>
            <a:ext cx="3429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Behavior Issues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2"/>
          <p:cNvSpPr/>
          <p:nvPr/>
        </p:nvSpPr>
        <p:spPr>
          <a:xfrm>
            <a:off x="2125213" y="3982950"/>
            <a:ext cx="3750300" cy="4881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2292163" y="3982950"/>
            <a:ext cx="3429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Design Constraints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2"/>
          <p:cNvSpPr/>
          <p:nvPr/>
        </p:nvSpPr>
        <p:spPr>
          <a:xfrm>
            <a:off x="6316488" y="4471050"/>
            <a:ext cx="3750300" cy="21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recursion depth explored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Multi-level recursion still unexplored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2"/>
          <p:cNvSpPr/>
          <p:nvPr/>
        </p:nvSpPr>
        <p:spPr>
          <a:xfrm>
            <a:off x="6316488" y="3982950"/>
            <a:ext cx="3750300" cy="4881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6483438" y="3982950"/>
            <a:ext cx="3429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Limitations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" name="Google Shape;281;p32"/>
          <p:cNvSpPr/>
          <p:nvPr/>
        </p:nvSpPr>
        <p:spPr>
          <a:xfrm>
            <a:off x="2125213" y="4471050"/>
            <a:ext cx="3750300" cy="21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strong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coding ability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depends on: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capability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prompt design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"/>
          <p:cNvSpPr/>
          <p:nvPr/>
        </p:nvSpPr>
        <p:spPr>
          <a:xfrm>
            <a:off x="2128350" y="1473863"/>
            <a:ext cx="3750300" cy="21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Treats prompt as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workspace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Shifts from token-based reading to programmatic interaction.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3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 &amp; Future Directions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2128350" y="985763"/>
            <a:ext cx="3750300" cy="4881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3"/>
          <p:cNvSpPr txBox="1"/>
          <p:nvPr/>
        </p:nvSpPr>
        <p:spPr>
          <a:xfrm>
            <a:off x="2295300" y="985763"/>
            <a:ext cx="3429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Key Contribution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6313325" y="1473863"/>
            <a:ext cx="3750300" cy="21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+ recursion = scalable reasoning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inputs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complex computation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3"/>
          <p:cNvSpPr/>
          <p:nvPr/>
        </p:nvSpPr>
        <p:spPr>
          <a:xfrm>
            <a:off x="6313325" y="985763"/>
            <a:ext cx="3750300" cy="4881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3"/>
          <p:cNvSpPr txBox="1"/>
          <p:nvPr/>
        </p:nvSpPr>
        <p:spPr>
          <a:xfrm>
            <a:off x="6480275" y="985763"/>
            <a:ext cx="3429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Core Mechanism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3"/>
          <p:cNvSpPr/>
          <p:nvPr/>
        </p:nvSpPr>
        <p:spPr>
          <a:xfrm>
            <a:off x="2125213" y="3982950"/>
            <a:ext cx="3750300" cy="4881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3"/>
          <p:cNvSpPr txBox="1"/>
          <p:nvPr/>
        </p:nvSpPr>
        <p:spPr>
          <a:xfrm>
            <a:off x="2292163" y="3982950"/>
            <a:ext cx="3429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Main Result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3"/>
          <p:cNvSpPr/>
          <p:nvPr/>
        </p:nvSpPr>
        <p:spPr>
          <a:xfrm>
            <a:off x="6316488" y="4471050"/>
            <a:ext cx="3750300" cy="21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Asynchronous execution (faster runtime)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Deeper recursion strategies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Large-scale native training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General-purpose reasoning systems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3"/>
          <p:cNvSpPr/>
          <p:nvPr/>
        </p:nvSpPr>
        <p:spPr>
          <a:xfrm>
            <a:off x="6316488" y="3982950"/>
            <a:ext cx="3750300" cy="488100"/>
          </a:xfrm>
          <a:prstGeom prst="rect">
            <a:avLst/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3"/>
          <p:cNvSpPr txBox="1"/>
          <p:nvPr/>
        </p:nvSpPr>
        <p:spPr>
          <a:xfrm>
            <a:off x="6483438" y="3982950"/>
            <a:ext cx="3429000" cy="48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Future Work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33"/>
          <p:cNvSpPr/>
          <p:nvPr/>
        </p:nvSpPr>
        <p:spPr>
          <a:xfrm>
            <a:off x="2125213" y="4471050"/>
            <a:ext cx="3750300" cy="2106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Breaks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10M+ token barrier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accuracy and cost efficiency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4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6" name="Google Shape;306;p34"/>
          <p:cNvSpPr txBox="1"/>
          <p:nvPr/>
        </p:nvSpPr>
        <p:spPr>
          <a:xfrm>
            <a:off x="323625" y="994025"/>
            <a:ext cx="11532900" cy="51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5275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</a:rPr>
              <a:t>Zhang, A. L., Kraska, T., &amp; Khattab, O. (2025). Recursive language models. </a:t>
            </a:r>
            <a:r>
              <a:rPr i="1" lang="en-US" sz="1050">
                <a:solidFill>
                  <a:srgbClr val="222222"/>
                </a:solidFill>
                <a:highlight>
                  <a:srgbClr val="FFFFFF"/>
                </a:highlight>
              </a:rPr>
              <a:t>arXiv preprint arXiv:2512.24601</a:t>
            </a:r>
            <a:r>
              <a:rPr lang="en-US" sz="1050">
                <a:solidFill>
                  <a:srgbClr val="222222"/>
                </a:solidFill>
                <a:highlight>
                  <a:srgbClr val="FFFFFF"/>
                </a:highlight>
              </a:rPr>
              <a:t>.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Anthropic. (2025). </a:t>
            </a:r>
            <a:r>
              <a:rPr i="1" lang="en-US" sz="1050">
                <a:solidFill>
                  <a:schemeClr val="dk1"/>
                </a:solidFill>
                <a:highlight>
                  <a:schemeClr val="lt1"/>
                </a:highlight>
              </a:rPr>
              <a:t>Claude code: Subagents — modular AI workflows with isolated agent contexts</a:t>
            </a: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. https://docs.anthropic.com/en/docs/claude-code/sub-agents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Bai, Y., Tu, S., Zhang, J., Peng, H., Wang, X., Lv, X., Cao, S., Xu, J., Hou, L., Dong, Y., Tang, J., &amp; Li, J. (2025). </a:t>
            </a:r>
            <a:r>
              <a:rPr i="1" lang="en-US" sz="1050">
                <a:solidFill>
                  <a:schemeClr val="dk1"/>
                </a:solidFill>
                <a:highlight>
                  <a:schemeClr val="lt1"/>
                </a:highlight>
              </a:rPr>
              <a:t>Longbench v2: Towards deeper understanding and reasoning on realistic long-context multitasks</a:t>
            </a: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. https://arxiv.org/abs/2412.15204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Bertsch, A., Pratapa, A., Mitamura, T., Neubig, G., &amp; Gormley, M. R. (2025). </a:t>
            </a:r>
            <a:r>
              <a:rPr i="1" lang="en-US" sz="1050">
                <a:solidFill>
                  <a:schemeClr val="dk1"/>
                </a:solidFill>
                <a:highlight>
                  <a:schemeClr val="lt1"/>
                </a:highlight>
              </a:rPr>
              <a:t>Oolong: Evaluating long context reasoning and aggregation capabilities</a:t>
            </a: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. https://arxiv.org/abs/2511.02817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Chen, H., Pasunuru, R., Weston, J., &amp; Celikyilmaz, A. (2023). </a:t>
            </a:r>
            <a:r>
              <a:rPr i="1" lang="en-US" sz="1050">
                <a:solidFill>
                  <a:schemeClr val="dk1"/>
                </a:solidFill>
                <a:highlight>
                  <a:schemeClr val="lt1"/>
                </a:highlight>
              </a:rPr>
              <a:t>Walking down the memory maze: Beyond context limit through interactive reading</a:t>
            </a: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. https://arxiv.org/abs/2310.05029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Chen, Z., Ma, X., Zhuang, S., Nie, P., Zou, K., Liu, A., Green, J., Patel, K., Meng, R., Su, M., Sharify-moghaddam, S., Li, Y., Hong, H., Shi, X., Liu, X., Thakur, N., Zhang, C., Gao, L., Chen, W., &amp; Lin, J. (2025). </a:t>
            </a:r>
            <a:r>
              <a:rPr i="1" lang="en-US" sz="1050">
                <a:solidFill>
                  <a:schemeClr val="dk1"/>
                </a:solidFill>
                <a:highlight>
                  <a:schemeClr val="lt1"/>
                </a:highlight>
              </a:rPr>
              <a:t>Browsecomp-plus: A more fair and transparent evaluation benchmark of deep-research agent</a:t>
            </a: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. https://arxiv.org/abs/2508.06600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DeepSeek-AI. (2025). </a:t>
            </a:r>
            <a:r>
              <a:rPr i="1" lang="en-US" sz="1050">
                <a:solidFill>
                  <a:schemeClr val="dk1"/>
                </a:solidFill>
                <a:highlight>
                  <a:schemeClr val="lt1"/>
                </a:highlight>
              </a:rPr>
              <a:t>Deepseek-r1: Incentivizing reasoning capability in llms via reinforcement learning</a:t>
            </a: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. https://arxiv.org/abs/2501.12948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Goldman, O., Jacovi, A., Slobodkin, A., Maimon, A., Dagan, I., &amp; Tsarfaty, R. (2025). </a:t>
            </a:r>
            <a:r>
              <a:rPr i="1" lang="en-US" sz="1050">
                <a:solidFill>
                  <a:schemeClr val="dk1"/>
                </a:solidFill>
                <a:highlight>
                  <a:schemeClr val="lt1"/>
                </a:highlight>
              </a:rPr>
              <a:t>Is it really long context if all you need is retrieval? Towards genuinely difficult long context nlp</a:t>
            </a: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. https://arxiv.org/abs/2407.00402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Hong, K., Troynikov, A., &amp; Huber, J. (2025). </a:t>
            </a:r>
            <a:r>
              <a:rPr i="1" lang="en-US" sz="1050">
                <a:solidFill>
                  <a:schemeClr val="dk1"/>
                </a:solidFill>
                <a:highlight>
                  <a:schemeClr val="lt1"/>
                </a:highlight>
              </a:rPr>
              <a:t>Context rot: How context degradation affects LLM performance</a:t>
            </a: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. https://research.trychroma.com/context-rot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Hsieh, C.-P., Sun, S., Kriman, S., Acharya, S., Rekesh, D., Jia, F., Zhang, Y., &amp; Ginsburg, B. (2024). </a:t>
            </a:r>
            <a:r>
              <a:rPr i="1" lang="en-US" sz="1050">
                <a:solidFill>
                  <a:schemeClr val="dk1"/>
                </a:solidFill>
                <a:highlight>
                  <a:schemeClr val="lt1"/>
                </a:highlight>
              </a:rPr>
              <a:t>Ruler: What’s the Real Context Size of Your Long-Context Language Models?</a:t>
            </a: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 https://arxiv.org/abs/2404.06654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Merrill, W., &amp; Sabharwal, A. (2024). </a:t>
            </a:r>
            <a:r>
              <a:rPr i="1" lang="en-US" sz="1050">
                <a:solidFill>
                  <a:schemeClr val="dk1"/>
                </a:solidFill>
                <a:highlight>
                  <a:schemeClr val="lt1"/>
                </a:highlight>
              </a:rPr>
              <a:t>The expressive power of transformers with chain of thought</a:t>
            </a: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. The Twelfth International Conference on Learning Representations.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OpenAI. (2024). </a:t>
            </a:r>
            <a:r>
              <a:rPr i="1" lang="en-US" sz="1050">
                <a:solidFill>
                  <a:schemeClr val="dk1"/>
                </a:solidFill>
                <a:highlight>
                  <a:schemeClr val="lt1"/>
                </a:highlight>
              </a:rPr>
              <a:t>Openai o1 system card</a:t>
            </a: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. https://arxiv.org/abs/2412.16720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Singh, A., Fry, A., Perelman, A., Tart, A., Ganesh, A., El-Kishky, A., McLaughlin, A., Low, A., Ostrow, A., Ananthram, A., Nathan, A., Luo, A., Helyar, A., Madry, A., Efremov, A., Spyra, A., Baker-Whitcomb, A., Beutel, A., Karpenko, A., Makelov, A., &amp; Kandasam, A. (2025). </a:t>
            </a:r>
            <a:r>
              <a:rPr i="1" lang="en-US" sz="1050">
                <a:solidFill>
                  <a:schemeClr val="dk1"/>
                </a:solidFill>
                <a:highlight>
                  <a:schemeClr val="lt1"/>
                </a:highlight>
              </a:rPr>
              <a:t>Openai gpt-5 system card</a:t>
            </a: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. https://arxiv.org/abs/2601.03267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Sun, W., Lu, M., Ling, Z., Liu, K., Yao, X., Yang, Y., &amp; Chen, J. (2025). </a:t>
            </a:r>
            <a:r>
              <a:rPr i="1" lang="en-US" sz="1050">
                <a:solidFill>
                  <a:schemeClr val="dk1"/>
                </a:solidFill>
                <a:highlight>
                  <a:schemeClr val="lt1"/>
                </a:highlight>
              </a:rPr>
              <a:t>Scaling long-horizon llm agent via context-folding</a:t>
            </a: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. https://arxiv.org/abs/2510.11967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Wang, X., Chen, Y., Yuan, L., Zhang, Y., Li, Y., Peng, H., &amp; Ji, H. (2024). </a:t>
            </a:r>
            <a:r>
              <a:rPr i="1" lang="en-US" sz="1050">
                <a:solidFill>
                  <a:schemeClr val="dk1"/>
                </a:solidFill>
                <a:highlight>
                  <a:schemeClr val="lt1"/>
                </a:highlight>
              </a:rPr>
              <a:t>Executable code actions elicit better llm agents</a:t>
            </a: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. https://arxiv.org/abs/2402.01030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Press, O., Smith, N. A., &amp; Lewis, M. (2021). Train short, test long: Attention with linear biases enables input length extrapolation. arXiv preprint arXiv:2108.12409.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Gu, A., Goel, K., &amp; Ré, C. (2021). Efficiently modeling long sequences with structured state spaces. arXiv preprint arXiv:2111.00396.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Munkhdalai, T., Faruqui, M., &amp; Gopal, S. (2024). Leave no context behind: Efficient infinite context transformers with infini-attention. arXiv preprint arXiv:2404.07143, 101, 15.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Packer, C., Fang, V., Patil, S., Lin, K., Wooders, S., &amp; Gonzalez, J. (2023). MemGPT: towards LLMs as operating systems.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Guo, T., Chen, X., Wang, Y., Chang, R., Pei, S., Chawla, N. V., ... &amp; Zhang, X. (2024). Large language model based multi-agents: A survey of progress and challenges. arXiv preprint arXiv:2402.01680.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AutoNum type="arabicPeriod"/>
            </a:pPr>
            <a:r>
              <a:rPr lang="en-US" sz="1050">
                <a:solidFill>
                  <a:schemeClr val="dk1"/>
                </a:solidFill>
                <a:highlight>
                  <a:schemeClr val="lt1"/>
                </a:highlight>
              </a:rPr>
              <a:t>Yao, S., Zhao, J., Yu, D., Du, N., Shafran, I., Narasimhan, K. R., &amp; Cao, Y. (2022, October). React: Synergizing reasoning and acting in language models. In The eleventh international conference on learning representations.</a:t>
            </a:r>
            <a:endParaRPr sz="105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solidFill>
            <a:srgbClr val="274E13"/>
          </a:solidFill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Thank You!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2" name="Google Shape;312;p3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solidFill>
            <a:srgbClr val="9E9E9E"/>
          </a:solidFill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Please Feel free to Ask Any Questions</a:t>
            </a:r>
            <a:endParaRPr/>
          </a:p>
        </p:txBody>
      </p:sp>
      <p:sp>
        <p:nvSpPr>
          <p:cNvPr id="313" name="Google Shape;313;p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Why This Paper Matters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2" name="Google Shape;102;p15"/>
          <p:cNvGrpSpPr/>
          <p:nvPr/>
        </p:nvGrpSpPr>
        <p:grpSpPr>
          <a:xfrm>
            <a:off x="1235400" y="1445675"/>
            <a:ext cx="10118062" cy="4596782"/>
            <a:chOff x="1695451" y="999450"/>
            <a:chExt cx="5753148" cy="3144604"/>
          </a:xfrm>
        </p:grpSpPr>
        <p:sp>
          <p:nvSpPr>
            <p:cNvPr id="103" name="Google Shape;103;p15"/>
            <p:cNvSpPr/>
            <p:nvPr/>
          </p:nvSpPr>
          <p:spPr>
            <a:xfrm>
              <a:off x="1695499" y="999450"/>
              <a:ext cx="2819400" cy="3144600"/>
            </a:xfrm>
            <a:prstGeom prst="roundRect">
              <a:avLst>
                <a:gd fmla="val 7280" name="adj"/>
              </a:avLst>
            </a:prstGeom>
            <a:solidFill>
              <a:srgbClr val="ADC2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104" name="Google Shape;104;p15"/>
            <p:cNvSpPr txBox="1"/>
            <p:nvPr/>
          </p:nvSpPr>
          <p:spPr>
            <a:xfrm>
              <a:off x="1695451" y="1542754"/>
              <a:ext cx="2819400" cy="26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75" lIns="91425" spcFirstLastPara="1" rIns="91425" wrap="square" tIns="91425">
              <a:noAutofit/>
            </a:bodyPr>
            <a:lstStyle/>
            <a:p>
              <a:pPr indent="-355600" lvl="0" marL="45720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➔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Degradation in model performance as input length increases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➔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Occurs even within the context window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➔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Loss of attention to earlier information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➔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Reduced accuracy on long-context tasks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5"/>
            <p:cNvSpPr txBox="1"/>
            <p:nvPr/>
          </p:nvSpPr>
          <p:spPr>
            <a:xfrm>
              <a:off x="1695493" y="999450"/>
              <a:ext cx="2819400" cy="5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182875" spcFirstLastPara="1" rIns="182875" wrap="square" tIns="91425">
              <a:norm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400"/>
                </a:spcBef>
                <a:spcAft>
                  <a:spcPts val="4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Context Rot</a:t>
              </a:r>
              <a:endParaRPr b="1"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4629199" y="999450"/>
              <a:ext cx="2819400" cy="3144600"/>
            </a:xfrm>
            <a:prstGeom prst="roundRect">
              <a:avLst>
                <a:gd fmla="val 7280" name="adj"/>
              </a:avLst>
            </a:prstGeom>
            <a:solidFill>
              <a:srgbClr val="ADC2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rchivo"/>
                <a:ea typeface="Archivo"/>
                <a:cs typeface="Archivo"/>
                <a:sym typeface="Archivo"/>
              </a:endParaRPr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4629152" y="1542752"/>
              <a:ext cx="2819400" cy="260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82875" lIns="91425" spcFirstLastPara="1" rIns="91425" wrap="square" tIns="91425">
              <a:noAutofit/>
            </a:bodyPr>
            <a:lstStyle/>
            <a:p>
              <a:pPr indent="-355600" lvl="0" marL="45720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Char char="➔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Tasks requiring processing over many tokens.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Char char="➔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Linear (Ω(N)) and pairwise (Ω(N²)) computation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Char char="➔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Need to access most or all of the input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56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Char char="➔"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Standard LLMs unable to scale computation</a:t>
              </a:r>
              <a:endPara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4629194" y="999450"/>
              <a:ext cx="2819400" cy="5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182875" spcFirstLastPara="1" rIns="182875" wrap="square" tIns="91425">
              <a:norm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400"/>
                </a:spcBef>
                <a:spcAft>
                  <a:spcPts val="40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Computational Scaling</a:t>
              </a:r>
              <a:endParaRPr b="1" sz="24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Limitations of Existing Long-Context Methods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272275" y="994025"/>
            <a:ext cx="6922200" cy="54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solutions rely on: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compaction (summarization)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Retrieval-based methods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Assumption: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information can be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safely discarded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Fails for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information-dense tasks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Tasks requiring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entire input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Multi-step reasoning across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tokens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Proposed Solution (Core idea of this work)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 the prompt as an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environment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not inside the context window.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the model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 with it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programmatically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Read-Eval-Print Loop(REPL) environment.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Enables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selective access + recursive reasoning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without loading full input.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5650" y="1148925"/>
            <a:ext cx="4268951" cy="286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7310075" y="4266300"/>
            <a:ext cx="4384500" cy="4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Figure: Limitations of current methods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Related Work: Long-Context Management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3" name="Google Shape;123;p17"/>
          <p:cNvGraphicFramePr/>
          <p:nvPr/>
        </p:nvGraphicFramePr>
        <p:xfrm>
          <a:off x="952501" y="111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{5FCD802F-5EF8-4A7B-82E3-04EAC8B645E7}</a:tableStyleId>
              </a:tblPr>
              <a:tblGrid>
                <a:gridCol w="3429000"/>
                <a:gridCol w="3429000"/>
                <a:gridCol w="342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Strategy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it Works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Key Limitation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Architectural Scaling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i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(Press et al., 2022; Gu et al., 2022; Munkhdalai et al., 2024)</a:t>
                      </a:r>
                      <a:endParaRPr i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Modify the model architecture to support longer sequences</a:t>
                      </a:r>
                      <a:endParaRPr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Expensive and still </a:t>
                      </a: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finite-context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Lossy Compaction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i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(Chen et al., 2023; Wu et al., 2025)</a:t>
                      </a:r>
                      <a:endParaRPr i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Summarize / truncate old context to make room for new content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lose fine-grained information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Memory Systems / Memory Hierarchies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i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(Packer et al., 2024; Chhikara et al., 2025; Zhang et al., 2025)</a:t>
                      </a:r>
                      <a:endParaRPr i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Store or retrieve selected information through an external memory structure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Still depends on what gets retrieved / retained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RLM (This Work)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i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(Zhang et al., 2026)</a:t>
                      </a:r>
                      <a:endParaRPr i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Keep full input </a:t>
                      </a:r>
                      <a:r>
                        <a:rPr b="1"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external</a:t>
                      </a: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interact with it programmatically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Requires strong reasoning and control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644250" y="5052350"/>
            <a:ext cx="10903500" cy="13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Takeaway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Existing methods still rely on the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window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leading to information loss or scaling limits.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RLM is different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it keeps the full input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accesses it selectivel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Related Work: </a:t>
            </a:r>
            <a:r>
              <a:rPr lang="en-US" sz="4000">
                <a:solidFill>
                  <a:schemeClr val="lt1"/>
                </a:solidFill>
              </a:rPr>
              <a:t>Agents vs RLMs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1" name="Google Shape;131;p18"/>
          <p:cNvGraphicFramePr/>
          <p:nvPr/>
        </p:nvGraphicFramePr>
        <p:xfrm>
          <a:off x="952500" y="106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{5FCD802F-5EF8-4A7B-82E3-04EAC8B645E7}</a:tableStyleId>
              </a:tblPr>
              <a:tblGrid>
                <a:gridCol w="1823675"/>
                <a:gridCol w="5034325"/>
                <a:gridCol w="3429000"/>
              </a:tblGrid>
              <a:tr h="5631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Feature</a:t>
                      </a:r>
                      <a:endParaRPr b="1"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Standard Agents / Prior Delegation Methods</a:t>
                      </a:r>
                      <a:endParaRPr b="1"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RLMs</a:t>
                      </a:r>
                      <a:endParaRPr b="1" sz="18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3C78D8"/>
                    </a:solidFill>
                  </a:tcPr>
                </a:tc>
              </a:tr>
              <a:tr h="117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Delegation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Verbal sub-calls or tool requests in natural language </a:t>
                      </a:r>
                      <a:r>
                        <a:rPr i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(Anthropic, 2025; Schroeder et al., 2025; Sun et al., 2025)</a:t>
                      </a:r>
                      <a:endParaRPr i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Programmatic calls through code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Scaling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Limited by output length and chat-style delegation </a:t>
                      </a:r>
                      <a:r>
                        <a:rPr i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(Anthropic, 2025; Sun et al., 2025)</a:t>
                      </a:r>
                      <a:endParaRPr i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Loops can launch many sub-calls over prompt slices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/ Memory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Stored mainly in chat history or agent trajectory </a:t>
                      </a:r>
                      <a:r>
                        <a:rPr i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(Guo et al., 2024; Anthropic, 2025)</a:t>
                      </a:r>
                      <a:endParaRPr i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Stored as external variables in the REPL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0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Execution Style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One-shot or shallow iterative delegation </a:t>
                      </a:r>
                      <a:r>
                        <a:rPr i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(Yao et al., 2023; Wang et al., 2024)</a:t>
                      </a:r>
                      <a:endParaRPr i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Iterative code execution with execution feedback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104850" y="5534675"/>
            <a:ext cx="119823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Takeaway: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RLM scales better because recursion happens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programmatically through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 and external variables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not just through verbal sub-calls in chat history.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RLM: External Workspace Paradigm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2203587" y="6016350"/>
            <a:ext cx="86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(Figure taken from original paper)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1" name="Google Shape;141;p19" title="Screenshot 2026-04-10 13425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3750" y="813163"/>
            <a:ext cx="7324344" cy="52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Algorithm 1: Recursive Inference Loop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0" title="Screenshot 2026-04-10 13534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9280" y="904900"/>
            <a:ext cx="6277100" cy="419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836075" y="1182700"/>
            <a:ext cx="4193700" cy="3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Init:</a:t>
            </a:r>
            <a:r>
              <a:rPr lang="en-US" sz="2000">
                <a:solidFill>
                  <a:schemeClr val="dk1"/>
                </a:solidFill>
              </a:rPr>
              <a:t> Prompt → variable P, add sub-call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Input:</a:t>
            </a:r>
            <a:r>
              <a:rPr lang="en-US" sz="2000">
                <a:solidFill>
                  <a:schemeClr val="dk1"/>
                </a:solidFill>
              </a:rPr>
              <a:t> Metadata only (not full prompt)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Loop: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Generate code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Execute in REPL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Update state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Feedback:</a:t>
            </a:r>
            <a:r>
              <a:rPr lang="en-US" sz="2000">
                <a:solidFill>
                  <a:schemeClr val="dk1"/>
                </a:solidFill>
              </a:rPr>
              <a:t> Metadata only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Stop:</a:t>
            </a:r>
            <a:r>
              <a:rPr lang="en-US" sz="2000">
                <a:solidFill>
                  <a:schemeClr val="dk1"/>
                </a:solidFill>
              </a:rPr>
              <a:t> when </a:t>
            </a:r>
            <a:r>
              <a:rPr b="1" lang="en-US" sz="2000">
                <a:solidFill>
                  <a:schemeClr val="dk1"/>
                </a:solidFill>
              </a:rPr>
              <a:t>Final</a:t>
            </a:r>
            <a:r>
              <a:rPr lang="en-US" sz="2000">
                <a:solidFill>
                  <a:schemeClr val="dk1"/>
                </a:solidFill>
              </a:rPr>
              <a:t> is set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7207325" y="5098600"/>
            <a:ext cx="46491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Source: Zhang et al., </a:t>
            </a:r>
            <a:r>
              <a:rPr i="1" lang="en-US" sz="1100">
                <a:solidFill>
                  <a:schemeClr val="dk1"/>
                </a:solidFill>
              </a:rPr>
              <a:t>Recursive Language Models</a:t>
            </a:r>
            <a:r>
              <a:rPr lang="en-US" sz="1100">
                <a:solidFill>
                  <a:schemeClr val="dk1"/>
                </a:solidFill>
              </a:rPr>
              <a:t>, 2026 (Sec. 2, Alg. 1)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1736325" y="5588425"/>
            <a:ext cx="85275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Takeaway: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model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never reads the full prompt at once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iteratively explores it using code and recursion.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/>
        </p:nvSpPr>
        <p:spPr>
          <a:xfrm>
            <a:off x="1235475" y="0"/>
            <a:ext cx="106209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Algorithm 2: Why Standard Methods Fail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703875" y="1182700"/>
            <a:ext cx="4828500" cy="3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Flaw 1: Prompt Stuffing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Full prompt in context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Bounded by K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Flaw 2: Output Limit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Answer generated in one pass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Limited output length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Flaw 3: No Recursion</a:t>
            </a:r>
            <a:endParaRPr b="1"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Verbal sub-calls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>
                <a:solidFill>
                  <a:schemeClr val="dk1"/>
                </a:solidFill>
              </a:rPr>
              <a:t>Cannot scale task</a:t>
            </a:r>
            <a:r>
              <a:rPr lang="en-US" sz="2000">
                <a:solidFill>
                  <a:schemeClr val="dk1"/>
                </a:solidFill>
              </a:rPr>
              <a:t>s</a:t>
            </a:r>
            <a:endParaRPr b="1" sz="2000">
              <a:solidFill>
                <a:schemeClr val="dk1"/>
              </a:solidFill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5895775" y="5093750"/>
            <a:ext cx="5960700" cy="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</a:rPr>
              <a:t>Source: Zhang et al., </a:t>
            </a:r>
            <a:r>
              <a:rPr i="1" lang="en-US" sz="1100">
                <a:solidFill>
                  <a:schemeClr val="dk1"/>
                </a:solidFill>
              </a:rPr>
              <a:t>Recursive Language Models</a:t>
            </a:r>
            <a:r>
              <a:rPr lang="en-US" sz="1100">
                <a:solidFill>
                  <a:schemeClr val="dk1"/>
                </a:solidFill>
              </a:rPr>
              <a:t>, 2026 (Sec. 2, Alg. 2)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1" title="Screenshot 2026-04-10 14062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7550" y="889500"/>
            <a:ext cx="5138928" cy="405184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21"/>
          <p:cNvSpPr txBox="1"/>
          <p:nvPr/>
        </p:nvSpPr>
        <p:spPr>
          <a:xfrm>
            <a:off x="703875" y="5477450"/>
            <a:ext cx="111525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Takeaway: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 methods fail because they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 the prompt into </a:t>
            </a:r>
            <a:b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 and generate in one pass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prevents scaling.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