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d5cb61f4f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d5cb61f4f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Now we introduce evolutionary programming, which is used to search for better models.</a:t>
            </a:r>
            <a:endParaRPr/>
          </a:p>
          <a:p>
            <a:pPr indent="0" lvl="0" marL="0" rtl="0" algn="l">
              <a:lnSpc>
                <a:spcPct val="115000"/>
              </a:lnSpc>
              <a:spcBef>
                <a:spcPts val="1200"/>
              </a:spcBef>
              <a:spcAft>
                <a:spcPts val="0"/>
              </a:spcAft>
              <a:buClr>
                <a:schemeClr val="dk1"/>
              </a:buClr>
              <a:buSzPts val="1100"/>
              <a:buFont typeface="Arial"/>
              <a:buNone/>
            </a:pPr>
            <a:r>
              <a:rPr lang="en"/>
              <a:t>The idea is to treat each candidate model, in our case each causal graph or score function, as a member of a population.</a:t>
            </a:r>
            <a:endParaRPr/>
          </a:p>
          <a:p>
            <a:pPr indent="0" lvl="0" marL="0" rtl="0" algn="l">
              <a:lnSpc>
                <a:spcPct val="115000"/>
              </a:lnSpc>
              <a:spcBef>
                <a:spcPts val="1200"/>
              </a:spcBef>
              <a:spcAft>
                <a:spcPts val="0"/>
              </a:spcAft>
              <a:buClr>
                <a:schemeClr val="dk1"/>
              </a:buClr>
              <a:buSzPts val="1100"/>
              <a:buFont typeface="Arial"/>
              <a:buNone/>
            </a:pPr>
            <a:r>
              <a:rPr lang="en"/>
              <a:t>We start by initializing a population of models to be tested. Then, in each iteration, we generate new candidate models, evaluate their performance using a score function, and keep the top N models for the next generation.</a:t>
            </a:r>
            <a:endParaRPr/>
          </a:p>
          <a:p>
            <a:pPr indent="0" lvl="0" marL="0" rtl="0" algn="l">
              <a:lnSpc>
                <a:spcPct val="115000"/>
              </a:lnSpc>
              <a:spcBef>
                <a:spcPts val="1200"/>
              </a:spcBef>
              <a:spcAft>
                <a:spcPts val="0"/>
              </a:spcAft>
              <a:buClr>
                <a:schemeClr val="dk1"/>
              </a:buClr>
              <a:buSzPts val="1100"/>
              <a:buFont typeface="Arial"/>
              <a:buNone/>
            </a:pPr>
            <a:r>
              <a:rPr lang="en"/>
              <a:t>There are three main operations used to create new models.</a:t>
            </a:r>
            <a:endParaRPr/>
          </a:p>
          <a:p>
            <a:pPr indent="0" lvl="0" marL="0" rtl="0" algn="l">
              <a:lnSpc>
                <a:spcPct val="115000"/>
              </a:lnSpc>
              <a:spcBef>
                <a:spcPts val="1200"/>
              </a:spcBef>
              <a:spcAft>
                <a:spcPts val="0"/>
              </a:spcAft>
              <a:buClr>
                <a:schemeClr val="dk1"/>
              </a:buClr>
              <a:buSzPts val="1100"/>
              <a:buFont typeface="Arial"/>
              <a:buNone/>
            </a:pPr>
            <a:r>
              <a:rPr lang="en"/>
              <a:t>First, mutation. This means making small changes to an existing model, such as modifying part of a structure or function.</a:t>
            </a:r>
            <a:endParaRPr/>
          </a:p>
          <a:p>
            <a:pPr indent="0" lvl="0" marL="0" rtl="0" algn="l">
              <a:lnSpc>
                <a:spcPct val="115000"/>
              </a:lnSpc>
              <a:spcBef>
                <a:spcPts val="1200"/>
              </a:spcBef>
              <a:spcAft>
                <a:spcPts val="0"/>
              </a:spcAft>
              <a:buClr>
                <a:schemeClr val="dk1"/>
              </a:buClr>
              <a:buSzPts val="1100"/>
              <a:buFont typeface="Arial"/>
              <a:buNone/>
            </a:pPr>
            <a:r>
              <a:rPr lang="en"/>
              <a:t>Second, crossover. This combines parts of two existing models to create a new one, allowing us to mix useful components.</a:t>
            </a:r>
            <a:endParaRPr/>
          </a:p>
          <a:p>
            <a:pPr indent="0" lvl="0" marL="0" rtl="0" algn="l">
              <a:lnSpc>
                <a:spcPct val="115000"/>
              </a:lnSpc>
              <a:spcBef>
                <a:spcPts val="1200"/>
              </a:spcBef>
              <a:spcAft>
                <a:spcPts val="0"/>
              </a:spcAft>
              <a:buClr>
                <a:schemeClr val="dk1"/>
              </a:buClr>
              <a:buSzPts val="1100"/>
              <a:buFont typeface="Arial"/>
              <a:buNone/>
            </a:pPr>
            <a:r>
              <a:rPr lang="en"/>
              <a:t>Third, injection. This introduces entirely new models into the population, helping maintain diversity and avoid getting stuck in local optima.</a:t>
            </a:r>
            <a:endParaRPr/>
          </a:p>
          <a:p>
            <a:pPr indent="0" lvl="0" marL="0" rtl="0" algn="l">
              <a:lnSpc>
                <a:spcPct val="115000"/>
              </a:lnSpc>
              <a:spcBef>
                <a:spcPts val="1200"/>
              </a:spcBef>
              <a:spcAft>
                <a:spcPts val="0"/>
              </a:spcAft>
              <a:buClr>
                <a:schemeClr val="dk1"/>
              </a:buClr>
              <a:buSzPts val="1100"/>
              <a:buFont typeface="Arial"/>
              <a:buNone/>
            </a:pPr>
            <a:r>
              <a:rPr lang="en"/>
              <a:t>Each model is evaluated using a score function, which we denote as Psi. Based on these scores, we select the best-performing models and continue the process.</a:t>
            </a:r>
            <a:endParaRPr/>
          </a:p>
          <a:p>
            <a:pPr indent="0" lvl="0" marL="0" rtl="0" algn="l">
              <a:lnSpc>
                <a:spcPct val="115000"/>
              </a:lnSpc>
              <a:spcBef>
                <a:spcPts val="1200"/>
              </a:spcBef>
              <a:spcAft>
                <a:spcPts val="1200"/>
              </a:spcAft>
              <a:buNone/>
            </a:pPr>
            <a:r>
              <a:rPr lang="en"/>
              <a:t>So overall, evolutionary programming provides a systematic way to explore the search space and gradually improve model quality.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d68f83a9b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d68f83a9b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ow we introduce the L-SFE framework.</a:t>
            </a:r>
            <a:endParaRPr/>
          </a:p>
          <a:p>
            <a:pPr indent="0" lvl="0" marL="0" rtl="0" algn="l">
              <a:lnSpc>
                <a:spcPct val="115000"/>
              </a:lnSpc>
              <a:spcBef>
                <a:spcPts val="1200"/>
              </a:spcBef>
              <a:spcAft>
                <a:spcPts val="0"/>
              </a:spcAft>
              <a:buClr>
                <a:schemeClr val="dk1"/>
              </a:buClr>
              <a:buSzPts val="1100"/>
              <a:buFont typeface="Arial"/>
              <a:buNone/>
            </a:pPr>
            <a:r>
              <a:rPr lang="en"/>
              <a:t>The goal of this method is to automatically learn better score functions for causal structure learning.</a:t>
            </a:r>
            <a:endParaRPr/>
          </a:p>
          <a:p>
            <a:pPr indent="0" lvl="0" marL="0" rtl="0" algn="l">
              <a:lnSpc>
                <a:spcPct val="115000"/>
              </a:lnSpc>
              <a:spcBef>
                <a:spcPts val="1200"/>
              </a:spcBef>
              <a:spcAft>
                <a:spcPts val="0"/>
              </a:spcAft>
              <a:buClr>
                <a:schemeClr val="dk1"/>
              </a:buClr>
              <a:buSzPts val="1100"/>
              <a:buFont typeface="Arial"/>
              <a:buNone/>
            </a:pPr>
            <a:r>
              <a:rPr lang="en"/>
              <a:t>Traditionally, score functions are manually designed, which can be limiting and may not generalize well across different datasets. The key idea here is to replace manual design with a combination of large language models and evolutionary search.</a:t>
            </a:r>
            <a:endParaRPr/>
          </a:p>
          <a:p>
            <a:pPr indent="0" lvl="0" marL="0" rtl="0" algn="l">
              <a:lnSpc>
                <a:spcPct val="115000"/>
              </a:lnSpc>
              <a:spcBef>
                <a:spcPts val="1200"/>
              </a:spcBef>
              <a:spcAft>
                <a:spcPts val="0"/>
              </a:spcAft>
              <a:buClr>
                <a:schemeClr val="dk1"/>
              </a:buClr>
              <a:buSzPts val="1100"/>
              <a:buFont typeface="Arial"/>
              <a:buNone/>
            </a:pPr>
            <a:r>
              <a:rPr lang="en"/>
              <a:t>The LLM is used to generate candidate score functions based on its knowledge, while evolutionary programming is used to iteratively improve them.</a:t>
            </a:r>
            <a:endParaRPr/>
          </a:p>
          <a:p>
            <a:pPr indent="0" lvl="0" marL="0" rtl="0" algn="l">
              <a:lnSpc>
                <a:spcPct val="115000"/>
              </a:lnSpc>
              <a:spcBef>
                <a:spcPts val="1200"/>
              </a:spcBef>
              <a:spcAft>
                <a:spcPts val="0"/>
              </a:spcAft>
              <a:buClr>
                <a:schemeClr val="dk1"/>
              </a:buClr>
              <a:buSzPts val="1100"/>
              <a:buFont typeface="Arial"/>
              <a:buNone/>
            </a:pPr>
            <a:r>
              <a:rPr lang="en"/>
              <a:t>The core contribution of this work is a bi-level optimization framework. At the upper level, the method searches for better score functions. At the lower level, each score function is evaluated by how well it helps learn the causal structure from data.</a:t>
            </a:r>
            <a:endParaRPr/>
          </a:p>
          <a:p>
            <a:pPr indent="0" lvl="0" marL="0" rtl="0" algn="l">
              <a:lnSpc>
                <a:spcPct val="115000"/>
              </a:lnSpc>
              <a:spcBef>
                <a:spcPts val="1200"/>
              </a:spcBef>
              <a:spcAft>
                <a:spcPts val="0"/>
              </a:spcAft>
              <a:buClr>
                <a:schemeClr val="dk1"/>
              </a:buClr>
              <a:buSzPts val="1100"/>
              <a:buFont typeface="Arial"/>
              <a:buNone/>
            </a:pPr>
            <a:r>
              <a:rPr lang="en"/>
              <a:t>So overall, L-SFE provides a data-driven and automated way to design more effective score functions.</a:t>
            </a:r>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d68f83a9b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d68f83a9b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Now let’s look at the dataset and the input-output setup.</a:t>
            </a:r>
            <a:endParaRPr/>
          </a:p>
          <a:p>
            <a:pPr indent="0" lvl="0" marL="0" rtl="0" algn="l">
              <a:lnSpc>
                <a:spcPct val="115000"/>
              </a:lnSpc>
              <a:spcBef>
                <a:spcPts val="1200"/>
              </a:spcBef>
              <a:spcAft>
                <a:spcPts val="0"/>
              </a:spcAft>
              <a:buClr>
                <a:schemeClr val="dk1"/>
              </a:buClr>
              <a:buSzPts val="1100"/>
              <a:buFont typeface="Arial"/>
              <a:buNone/>
            </a:pPr>
            <a:r>
              <a:rPr lang="en"/>
              <a:t>The input to the model is a dataset D, which consists of multiple samples. Each sample contains n variables, written as X1 through Xn. So you can think of it as a table, where each row is one observation, and each column is a variable.</a:t>
            </a:r>
            <a:endParaRPr/>
          </a:p>
          <a:p>
            <a:pPr indent="0" lvl="0" marL="0" rtl="0" algn="l">
              <a:lnSpc>
                <a:spcPct val="115000"/>
              </a:lnSpc>
              <a:spcBef>
                <a:spcPts val="1200"/>
              </a:spcBef>
              <a:spcAft>
                <a:spcPts val="0"/>
              </a:spcAft>
              <a:buClr>
                <a:schemeClr val="dk1"/>
              </a:buClr>
              <a:buSzPts val="1100"/>
              <a:buFont typeface="Arial"/>
              <a:buNone/>
            </a:pPr>
            <a:r>
              <a:rPr lang="en"/>
              <a:t>These variables can be of different types. For example, they can be discrete, like categorical or multinomial variables, or continuous, often modeled using Gaussian structural equation models.</a:t>
            </a:r>
            <a:endParaRPr/>
          </a:p>
          <a:p>
            <a:pPr indent="0" lvl="0" marL="0" rtl="0" algn="l">
              <a:lnSpc>
                <a:spcPct val="115000"/>
              </a:lnSpc>
              <a:spcBef>
                <a:spcPts val="1200"/>
              </a:spcBef>
              <a:spcAft>
                <a:spcPts val="0"/>
              </a:spcAft>
              <a:buClr>
                <a:schemeClr val="dk1"/>
              </a:buClr>
              <a:buSzPts val="1100"/>
              <a:buFont typeface="Arial"/>
              <a:buNone/>
            </a:pPr>
            <a:r>
              <a:rPr lang="en"/>
              <a:t>The output of the task is a directed acyclic graph, or DAG. In this graph, each node represents a variable, and each directed edge represents a causal relationship between variables.</a:t>
            </a:r>
            <a:endParaRPr/>
          </a:p>
          <a:p>
            <a:pPr indent="0" lvl="0" marL="0" rtl="0" algn="l">
              <a:lnSpc>
                <a:spcPct val="115000"/>
              </a:lnSpc>
              <a:spcBef>
                <a:spcPts val="1200"/>
              </a:spcBef>
              <a:spcAft>
                <a:spcPts val="0"/>
              </a:spcAft>
              <a:buClr>
                <a:schemeClr val="dk1"/>
              </a:buClr>
              <a:buSzPts val="1100"/>
              <a:buFont typeface="Arial"/>
              <a:buNone/>
            </a:pPr>
            <a:r>
              <a:rPr lang="en"/>
              <a:t>An important point here is that we are not directly predicting the graph in one step. Instead, we define a score function, denoted as Psi of G given D, which evaluates how well a candidate graph fits the data.</a:t>
            </a:r>
            <a:endParaRPr/>
          </a:p>
          <a:p>
            <a:pPr indent="0" lvl="0" marL="0" rtl="0" algn="l">
              <a:lnSpc>
                <a:spcPct val="115000"/>
              </a:lnSpc>
              <a:spcBef>
                <a:spcPts val="1200"/>
              </a:spcBef>
              <a:spcAft>
                <a:spcPts val="0"/>
              </a:spcAft>
              <a:buClr>
                <a:schemeClr val="dk1"/>
              </a:buClr>
              <a:buSzPts val="1100"/>
              <a:buFont typeface="Arial"/>
              <a:buNone/>
            </a:pPr>
            <a:r>
              <a:rPr lang="en"/>
              <a:t>Then, we search over the space of possible graphs to find the one that achieves the best score.</a:t>
            </a:r>
            <a:endParaRPr/>
          </a:p>
          <a:p>
            <a:pPr indent="0" lvl="0" marL="0" rtl="0" algn="l">
              <a:lnSpc>
                <a:spcPct val="115000"/>
              </a:lnSpc>
              <a:spcBef>
                <a:spcPts val="1200"/>
              </a:spcBef>
              <a:spcAft>
                <a:spcPts val="0"/>
              </a:spcAft>
              <a:buClr>
                <a:schemeClr val="dk1"/>
              </a:buClr>
              <a:buSzPts val="1100"/>
              <a:buFont typeface="Arial"/>
              <a:buNone/>
            </a:pPr>
            <a:r>
              <a:rPr lang="en"/>
              <a:t>So the overall process is: define a scoring criterion, and then use it to guide the search for the optimal causal structure.</a:t>
            </a:r>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68f83a9b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d68f83a9b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Now let’s go through the core equations of the framework.</a:t>
            </a:r>
            <a:endParaRPr/>
          </a:p>
          <a:p>
            <a:pPr indent="0" lvl="0" marL="0" rtl="0" algn="l">
              <a:lnSpc>
                <a:spcPct val="115000"/>
              </a:lnSpc>
              <a:spcBef>
                <a:spcPts val="1200"/>
              </a:spcBef>
              <a:spcAft>
                <a:spcPts val="0"/>
              </a:spcAft>
              <a:buClr>
                <a:schemeClr val="dk1"/>
              </a:buClr>
              <a:buSzPts val="1100"/>
              <a:buFont typeface="Arial"/>
              <a:buNone/>
            </a:pPr>
            <a:r>
              <a:rPr lang="en"/>
              <a:t>At a high level, this method uses a bi-level optimization setup.</a:t>
            </a:r>
            <a:endParaRPr/>
          </a:p>
          <a:p>
            <a:pPr indent="0" lvl="0" marL="0" rtl="0" algn="l">
              <a:lnSpc>
                <a:spcPct val="115000"/>
              </a:lnSpc>
              <a:spcBef>
                <a:spcPts val="1200"/>
              </a:spcBef>
              <a:spcAft>
                <a:spcPts val="0"/>
              </a:spcAft>
              <a:buClr>
                <a:schemeClr val="dk1"/>
              </a:buClr>
              <a:buSzPts val="1100"/>
              <a:buFont typeface="Arial"/>
              <a:buNone/>
            </a:pPr>
            <a:r>
              <a:rPr lang="en"/>
              <a:t>At the upper level, we are trying to learn the best score function, which we denote as Psi star. The goal is to minimize the distance between the graph learned using this score function and the true graph.</a:t>
            </a:r>
            <a:endParaRPr/>
          </a:p>
          <a:p>
            <a:pPr indent="0" lvl="0" marL="0" rtl="0" algn="l">
              <a:lnSpc>
                <a:spcPct val="115000"/>
              </a:lnSpc>
              <a:spcBef>
                <a:spcPts val="1200"/>
              </a:spcBef>
              <a:spcAft>
                <a:spcPts val="0"/>
              </a:spcAft>
              <a:buClr>
                <a:schemeClr val="dk1"/>
              </a:buClr>
              <a:buSzPts val="1100"/>
              <a:buFont typeface="Arial"/>
              <a:buNone/>
            </a:pPr>
            <a:r>
              <a:rPr lang="en"/>
              <a:t>At the lower level, given a score function Psi, we search for the best graph G that maximizes the score under the dataset, while ensuring the graph is acyclic.</a:t>
            </a:r>
            <a:endParaRPr/>
          </a:p>
          <a:p>
            <a:pPr indent="0" lvl="0" marL="0" rtl="0" algn="l">
              <a:lnSpc>
                <a:spcPct val="115000"/>
              </a:lnSpc>
              <a:spcBef>
                <a:spcPts val="1200"/>
              </a:spcBef>
              <a:spcAft>
                <a:spcPts val="0"/>
              </a:spcAft>
              <a:buClr>
                <a:schemeClr val="dk1"/>
              </a:buClr>
              <a:buSzPts val="1100"/>
              <a:buFont typeface="Arial"/>
              <a:buNone/>
            </a:pPr>
            <a:r>
              <a:rPr lang="en"/>
              <a:t>So intuitively, the inner loop learns the DAG using a fixed score function, and the outer loop improves the score function itself.</a:t>
            </a:r>
            <a:endParaRPr/>
          </a:p>
          <a:p>
            <a:pPr indent="0" lvl="0" marL="0" rtl="0" algn="l">
              <a:lnSpc>
                <a:spcPct val="115000"/>
              </a:lnSpc>
              <a:spcBef>
                <a:spcPts val="1200"/>
              </a:spcBef>
              <a:spcAft>
                <a:spcPts val="0"/>
              </a:spcAft>
              <a:buClr>
                <a:schemeClr val="dk1"/>
              </a:buClr>
              <a:buSzPts val="1100"/>
              <a:buFont typeface="Arial"/>
              <a:buNone/>
            </a:pPr>
            <a:r>
              <a:rPr lang="en"/>
              <a:t>On the right side, we define a fitness function to evaluate how good a score function is.</a:t>
            </a:r>
            <a:endParaRPr/>
          </a:p>
          <a:p>
            <a:pPr indent="0" lvl="0" marL="0" rtl="0" algn="l">
              <a:lnSpc>
                <a:spcPct val="115000"/>
              </a:lnSpc>
              <a:spcBef>
                <a:spcPts val="1200"/>
              </a:spcBef>
              <a:spcAft>
                <a:spcPts val="0"/>
              </a:spcAft>
              <a:buClr>
                <a:schemeClr val="dk1"/>
              </a:buClr>
              <a:buSzPts val="1100"/>
              <a:buFont typeface="Arial"/>
              <a:buNone/>
            </a:pPr>
            <a:r>
              <a:rPr lang="en"/>
              <a:t>This function measures the difference between the learned graph and the true graph across multiple datasets.</a:t>
            </a:r>
            <a:endParaRPr/>
          </a:p>
          <a:p>
            <a:pPr indent="0" lvl="0" marL="0" rtl="0" algn="l">
              <a:lnSpc>
                <a:spcPct val="115000"/>
              </a:lnSpc>
              <a:spcBef>
                <a:spcPts val="1200"/>
              </a:spcBef>
              <a:spcAft>
                <a:spcPts val="0"/>
              </a:spcAft>
              <a:buClr>
                <a:schemeClr val="dk1"/>
              </a:buClr>
              <a:buSzPts val="1100"/>
              <a:buFont typeface="Arial"/>
              <a:buNone/>
            </a:pPr>
            <a:r>
              <a:rPr lang="en"/>
              <a:t>To quantify this difference, we use Normalized Hamming Distance, which counts how many edges are incorrect.</a:t>
            </a:r>
            <a:endParaRPr/>
          </a:p>
          <a:p>
            <a:pPr indent="0" lvl="0" marL="0" rtl="0" algn="l">
              <a:lnSpc>
                <a:spcPct val="115000"/>
              </a:lnSpc>
              <a:spcBef>
                <a:spcPts val="1200"/>
              </a:spcBef>
              <a:spcAft>
                <a:spcPts val="0"/>
              </a:spcAft>
              <a:buClr>
                <a:schemeClr val="dk1"/>
              </a:buClr>
              <a:buSzPts val="1100"/>
              <a:buFont typeface="Arial"/>
              <a:buNone/>
            </a:pPr>
            <a:r>
              <a:rPr lang="en"/>
              <a:t>So overall, this framework jointly learns how to generate graphs and how to evaluate them, making the process much more adaptive and data-driven.</a:t>
            </a:r>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63385f68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d63385f68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d63e2a0d3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d63e2a0d3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d5cb61f4f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d5cb61f4f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5cb61f4f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d5cb61f4f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d63e2a0d3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d63e2a0d3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d63e2a0d3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d63e2a0d3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d63385f6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d63385f6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a:t>
            </a:r>
            <a:r>
              <a:rPr b="1" lang="en">
                <a:solidFill>
                  <a:schemeClr val="dk1"/>
                </a:solidFill>
              </a:rPr>
              <a:t>ausal Structure Learning</a:t>
            </a:r>
            <a:r>
              <a:rPr lang="en">
                <a:solidFill>
                  <a:schemeClr val="dk1"/>
                </a:solidFill>
              </a:rPr>
              <a:t> CSL is a fundamental approach for understanding causality.</a:t>
            </a:r>
            <a:br>
              <a:rPr lang="en">
                <a:solidFill>
                  <a:schemeClr val="dk1"/>
                </a:solidFill>
              </a:rPr>
            </a:br>
            <a:r>
              <a:rPr lang="en">
                <a:solidFill>
                  <a:schemeClr val="dk1"/>
                </a:solidFill>
              </a:rPr>
              <a:t>Its goal is to uncover </a:t>
            </a:r>
            <a:r>
              <a:rPr b="1" lang="en">
                <a:solidFill>
                  <a:schemeClr val="dk1"/>
                </a:solidFill>
              </a:rPr>
              <a:t>cause–effect relationships</a:t>
            </a:r>
            <a:r>
              <a:rPr lang="en">
                <a:solidFill>
                  <a:schemeClr val="dk1"/>
                </a:solidFill>
              </a:rPr>
              <a:t> from data, either </a:t>
            </a:r>
            <a:r>
              <a:rPr b="1" lang="en">
                <a:solidFill>
                  <a:schemeClr val="dk1"/>
                </a:solidFill>
              </a:rPr>
              <a:t>observational or experimental, </a:t>
            </a:r>
            <a:r>
              <a:rPr lang="en">
                <a:solidFill>
                  <a:schemeClr val="dk1"/>
                </a:solidFill>
              </a:rPr>
              <a:t>and represent them as a </a:t>
            </a:r>
            <a:r>
              <a:rPr b="1" lang="en">
                <a:solidFill>
                  <a:schemeClr val="dk1"/>
                </a:solidFill>
              </a:rPr>
              <a:t>Directed A(e)cyclic Graph, or DAG</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To </a:t>
            </a:r>
            <a:r>
              <a:rPr lang="en">
                <a:solidFill>
                  <a:schemeClr val="dk1"/>
                </a:solidFill>
              </a:rPr>
              <a:t>m</a:t>
            </a:r>
            <a:r>
              <a:rPr lang="en">
                <a:solidFill>
                  <a:schemeClr val="dk1"/>
                </a:solidFill>
              </a:rPr>
              <a:t>ake this more concrete, consider a simple example: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Suppose we have three variables: </a:t>
            </a:r>
            <a:r>
              <a:rPr b="1" lang="en">
                <a:solidFill>
                  <a:schemeClr val="dk1"/>
                </a:solidFill>
              </a:rPr>
              <a:t>Smoking, Tar in lungs, and Lung cancer</a:t>
            </a:r>
            <a:r>
              <a:rPr lang="en">
                <a:solidFill>
                  <a:schemeClr val="dk1"/>
                </a:solidFill>
              </a:rPr>
              <a:t>.</a:t>
            </a:r>
            <a:br>
              <a:rPr lang="en">
                <a:solidFill>
                  <a:schemeClr val="dk1"/>
                </a:solidFill>
              </a:rPr>
            </a:br>
            <a:r>
              <a:rPr lang="en">
                <a:solidFill>
                  <a:schemeClr val="dk1"/>
                </a:solidFill>
              </a:rPr>
              <a:t> A possible causal structure would be: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Smoking → Tar → Cancer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Here, the DAG tells us not just that these variables are related, but that there is a </a:t>
            </a:r>
            <a:r>
              <a:rPr b="1" lang="en">
                <a:solidFill>
                  <a:schemeClr val="dk1"/>
                </a:solidFill>
              </a:rPr>
              <a:t>direction of influence</a:t>
            </a:r>
            <a:r>
              <a:rPr lang="en">
                <a:solidFill>
                  <a:schemeClr val="dk1"/>
                </a:solidFill>
              </a:rPr>
              <a:t>, which is the key difference from correlation.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However, learning this structure is not easy. The main challenge is that </a:t>
            </a:r>
            <a:r>
              <a:rPr b="1" lang="en">
                <a:solidFill>
                  <a:schemeClr val="dk1"/>
                </a:solidFill>
              </a:rPr>
              <a:t>learning the exact DAG is NP-hard</a:t>
            </a:r>
            <a:r>
              <a:rPr lang="en">
                <a:solidFill>
                  <a:schemeClr val="dk1"/>
                </a:solidFill>
              </a:rPr>
              <a:t>.</a:t>
            </a:r>
            <a:br>
              <a:rPr lang="en">
                <a:solidFill>
                  <a:schemeClr val="dk1"/>
                </a:solidFill>
              </a:rPr>
            </a:br>
            <a:r>
              <a:rPr lang="en">
                <a:solidFill>
                  <a:schemeClr val="dk1"/>
                </a:solidFill>
              </a:rPr>
              <a:t>As the number of variables increases, the number of possible graphs grows </a:t>
            </a:r>
            <a:r>
              <a:rPr b="1" lang="en">
                <a:solidFill>
                  <a:schemeClr val="dk1"/>
                </a:solidFill>
              </a:rPr>
              <a:t>exponentially</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 example, even with just a small number of variables, there are already </a:t>
            </a:r>
            <a:r>
              <a:rPr b="1" lang="en">
                <a:solidFill>
                  <a:schemeClr val="dk1"/>
                </a:solidFill>
              </a:rPr>
              <a:t>many possible ways</a:t>
            </a:r>
            <a:r>
              <a:rPr lang="en">
                <a:solidFill>
                  <a:schemeClr val="dk1"/>
                </a:solidFill>
              </a:rPr>
              <a:t> to connect them into different DAGs.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Because of this, doing an </a:t>
            </a:r>
            <a:r>
              <a:rPr b="1" lang="en">
                <a:solidFill>
                  <a:schemeClr val="dk1"/>
                </a:solidFill>
              </a:rPr>
              <a:t>exhaustive search over all possible graphs is infeasible</a:t>
            </a:r>
            <a:r>
              <a:rPr lang="en">
                <a:solidFill>
                  <a:schemeClr val="dk1"/>
                </a:solidFill>
              </a:rPr>
              <a:t> in real-world settings.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instead, causal structure learning methods focus on finding a </a:t>
            </a:r>
            <a:r>
              <a:rPr b="1" lang="en">
                <a:solidFill>
                  <a:schemeClr val="dk1"/>
                </a:solidFill>
              </a:rPr>
              <a:t>good approximation</a:t>
            </a:r>
            <a:r>
              <a:rPr lang="en">
                <a:solidFill>
                  <a:schemeClr val="dk1"/>
                </a:solidFill>
              </a:rPr>
              <a:t> of the true causal graph.</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d63e2a0d3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d63e2a0d3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d63e2a0d3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d63e2a0d3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d5cb61f4f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d5cb61f4f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d5cb61f4f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d5cb61f4f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d65e6d3fa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d65e6d3fa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d63385f68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d63385f68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The first one is </a:t>
            </a:r>
            <a:r>
              <a:rPr b="1" lang="en">
                <a:solidFill>
                  <a:schemeClr val="dk1"/>
                </a:solidFill>
              </a:rPr>
              <a:t>constraint-based methods</a:t>
            </a:r>
            <a:r>
              <a:rPr lang="en">
                <a:solidFill>
                  <a:schemeClr val="dk1"/>
                </a:solidFill>
              </a:rPr>
              <a:t>.</a:t>
            </a:r>
            <a:br>
              <a:rPr lang="en">
                <a:solidFill>
                  <a:schemeClr val="dk1"/>
                </a:solidFill>
              </a:rPr>
            </a:br>
            <a:r>
              <a:rPr lang="en">
                <a:solidFill>
                  <a:schemeClr val="dk1"/>
                </a:solidFill>
              </a:rPr>
              <a:t>These methods rely on </a:t>
            </a:r>
            <a:r>
              <a:rPr b="1" lang="en">
                <a:solidFill>
                  <a:schemeClr val="dk1"/>
                </a:solidFill>
              </a:rPr>
              <a:t>statistical independence tests</a:t>
            </a:r>
            <a:r>
              <a:rPr lang="en">
                <a:solidFill>
                  <a:schemeClr val="dk1"/>
                </a:solidFill>
              </a:rPr>
              <a:t>. The idea is to check whether variables are </a:t>
            </a:r>
            <a:r>
              <a:rPr lang="en" u="sng">
                <a:solidFill>
                  <a:schemeClr val="dk1"/>
                </a:solidFill>
              </a:rPr>
              <a:t>independent</a:t>
            </a:r>
            <a:r>
              <a:rPr lang="en">
                <a:solidFill>
                  <a:schemeClr val="dk1"/>
                </a:solidFill>
              </a:rPr>
              <a:t> or</a:t>
            </a:r>
            <a:r>
              <a:rPr lang="en" u="sng">
                <a:solidFill>
                  <a:schemeClr val="dk1"/>
                </a:solidFill>
              </a:rPr>
              <a:t> conditionally independent</a:t>
            </a:r>
            <a:r>
              <a:rPr lang="en">
                <a:solidFill>
                  <a:schemeClr val="dk1"/>
                </a:solidFill>
              </a:rPr>
              <a:t>, and then use a set of rules to </a:t>
            </a:r>
            <a:r>
              <a:rPr b="1" lang="en">
                <a:solidFill>
                  <a:schemeClr val="dk1"/>
                </a:solidFill>
              </a:rPr>
              <a:t>construct the graph structure.</a:t>
            </a:r>
            <a:r>
              <a:rPr lang="en">
                <a:solidFill>
                  <a:schemeClr val="dk1"/>
                </a:solidFill>
              </a:rPr>
              <a:t> A typical example is the PC algorithm.</a:t>
            </a:r>
            <a:endParaRPr>
              <a:solidFill>
                <a:schemeClr val="dk1"/>
              </a:solidFill>
            </a:endParaRPr>
          </a:p>
          <a:p>
            <a:pPr indent="0" lvl="0" marL="0" rtl="0" algn="l">
              <a:lnSpc>
                <a:spcPct val="115000"/>
              </a:lnSpc>
              <a:spcBef>
                <a:spcPts val="1200"/>
              </a:spcBef>
              <a:spcAft>
                <a:spcPts val="0"/>
              </a:spcAft>
              <a:buNone/>
            </a:pPr>
            <a:r>
              <a:rPr lang="en">
                <a:solidFill>
                  <a:schemeClr val="dk1"/>
                </a:solidFill>
              </a:rPr>
              <a:t>but, a key limitation here is that these independence tests can be </a:t>
            </a:r>
            <a:r>
              <a:rPr b="1" lang="en">
                <a:solidFill>
                  <a:schemeClr val="dk1"/>
                </a:solidFill>
              </a:rPr>
              <a:t>unstable</a:t>
            </a:r>
            <a:r>
              <a:rPr lang="en">
                <a:solidFill>
                  <a:schemeClr val="dk1"/>
                </a:solidFill>
              </a:rPr>
              <a:t>. Their results are often sensitive to factors like</a:t>
            </a:r>
            <a:r>
              <a:rPr b="1" lang="en">
                <a:solidFill>
                  <a:schemeClr val="dk1"/>
                </a:solidFill>
              </a:rPr>
              <a:t> sample size</a:t>
            </a:r>
            <a:r>
              <a:rPr lang="en">
                <a:solidFill>
                  <a:schemeClr val="dk1"/>
                </a:solidFill>
              </a:rPr>
              <a:t> and the dimensionality of the data, which can lead to unreliable structures.</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second approach is </a:t>
            </a:r>
            <a:r>
              <a:rPr b="1" lang="en">
                <a:solidFill>
                  <a:schemeClr val="dk1"/>
                </a:solidFill>
              </a:rPr>
              <a:t>score-based methods</a:t>
            </a:r>
            <a:r>
              <a:rPr lang="en">
                <a:solidFill>
                  <a:schemeClr val="dk1"/>
                </a:solidFill>
              </a:rPr>
              <a:t>, which is also the focus of this work.</a:t>
            </a:r>
            <a:endParaRPr>
              <a:solidFill>
                <a:schemeClr val="dk1"/>
              </a:solidFill>
            </a:endParaRPr>
          </a:p>
          <a:p>
            <a:pPr indent="0" lvl="0" marL="0" rtl="0" algn="l">
              <a:lnSpc>
                <a:spcPct val="115000"/>
              </a:lnSpc>
              <a:spcBef>
                <a:spcPts val="1200"/>
              </a:spcBef>
              <a:spcAft>
                <a:spcPts val="0"/>
              </a:spcAft>
              <a:buNone/>
            </a:pPr>
            <a:r>
              <a:rPr lang="en">
                <a:solidFill>
                  <a:schemeClr val="dk1"/>
                </a:solidFill>
              </a:rPr>
              <a:t>Here, the problem is formulated as an </a:t>
            </a:r>
            <a:r>
              <a:rPr b="1" lang="en">
                <a:solidFill>
                  <a:schemeClr val="dk1"/>
                </a:solidFill>
              </a:rPr>
              <a:t>optimization problem</a:t>
            </a:r>
            <a:r>
              <a:rPr lang="en">
                <a:solidFill>
                  <a:schemeClr val="dk1"/>
                </a:solidFill>
              </a:rPr>
              <a:t>. We define a </a:t>
            </a:r>
            <a:r>
              <a:rPr b="1" lang="en">
                <a:solidFill>
                  <a:schemeClr val="dk1"/>
                </a:solidFill>
              </a:rPr>
              <a:t>score function</a:t>
            </a:r>
            <a:r>
              <a:rPr lang="en">
                <a:solidFill>
                  <a:schemeClr val="dk1"/>
                </a:solidFill>
              </a:rPr>
              <a:t>, denoted as Ψ </a:t>
            </a:r>
            <a:r>
              <a:rPr i="1" lang="en">
                <a:solidFill>
                  <a:schemeClr val="dk1"/>
                </a:solidFill>
              </a:rPr>
              <a:t>sai</a:t>
            </a:r>
            <a:r>
              <a:rPr lang="en">
                <a:solidFill>
                  <a:schemeClr val="dk1"/>
                </a:solidFill>
              </a:rPr>
              <a:t>, that measures how well a candidate graph fits the observed data.</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Then, we search over the space of all possible DAGs, denoted as G, and try to find the optimal graph G</a:t>
            </a:r>
            <a:r>
              <a:rPr lang="en">
                <a:solidFill>
                  <a:schemeClr val="dk1"/>
                </a:solidFill>
              </a:rPr>
              <a:t>*</a:t>
            </a:r>
            <a:r>
              <a:rPr lang="en">
                <a:solidFill>
                  <a:schemeClr val="dk1"/>
                </a:solidFill>
              </a:rPr>
              <a:t> that best explains the dataset D.</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d63385f68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d63385f68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Now we look at the limitations of traditional score functions.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Traditional score functions, such as BIC, rely on</a:t>
            </a:r>
            <a:r>
              <a:rPr lang="en" u="sng">
                <a:solidFill>
                  <a:schemeClr val="dk1"/>
                </a:solidFill>
              </a:rPr>
              <a:t> several strong assumptions</a:t>
            </a:r>
            <a:r>
              <a:rPr lang="en">
                <a:solidFill>
                  <a:schemeClr val="dk1"/>
                </a:solidFill>
              </a:rPr>
              <a:t>. They typically assume a </a:t>
            </a:r>
            <a:r>
              <a:rPr b="1" lang="en">
                <a:solidFill>
                  <a:schemeClr val="dk1"/>
                </a:solidFill>
              </a:rPr>
              <a:t>large sample size </a:t>
            </a:r>
            <a:r>
              <a:rPr lang="en">
                <a:solidFill>
                  <a:schemeClr val="dk1"/>
                </a:solidFill>
              </a:rPr>
              <a:t>and a</a:t>
            </a:r>
            <a:r>
              <a:rPr b="1" lang="en">
                <a:solidFill>
                  <a:schemeClr val="dk1"/>
                </a:solidFill>
              </a:rPr>
              <a:t> known data distribution.</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However</a:t>
            </a:r>
            <a:r>
              <a:rPr lang="en">
                <a:solidFill>
                  <a:schemeClr val="dk1"/>
                </a:solidFill>
              </a:rPr>
              <a:t>,</a:t>
            </a:r>
            <a:r>
              <a:rPr lang="en">
                <a:solidFill>
                  <a:schemeClr val="dk1"/>
                </a:solidFill>
              </a:rPr>
              <a:t> in practice, these assumptions rarely hold. As a result, the learned causal structures can be suboptimal.</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issue is showed in </a:t>
            </a:r>
            <a:r>
              <a:rPr b="1" lang="en">
                <a:solidFill>
                  <a:schemeClr val="dk1"/>
                </a:solidFill>
              </a:rPr>
              <a:t>Figure 1</a:t>
            </a:r>
            <a:r>
              <a:rPr lang="en">
                <a:solidFill>
                  <a:schemeClr val="dk1"/>
                </a:solidFill>
              </a:rPr>
              <a:t>. In this example, we compare two possible structures: one where </a:t>
            </a:r>
            <a:r>
              <a:rPr b="1" lang="en">
                <a:solidFill>
                  <a:schemeClr val="dk1"/>
                </a:solidFill>
              </a:rPr>
              <a:t>Plcg causes PIP3</a:t>
            </a:r>
            <a:r>
              <a:rPr lang="en">
                <a:solidFill>
                  <a:schemeClr val="dk1"/>
                </a:solidFill>
              </a:rPr>
              <a:t>, and another where they are </a:t>
            </a:r>
            <a:r>
              <a:rPr b="1" lang="en">
                <a:solidFill>
                  <a:schemeClr val="dk1"/>
                </a:solidFill>
              </a:rPr>
              <a:t>independent</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In reality, there is a true biological relationship where </a:t>
            </a:r>
            <a:r>
              <a:rPr b="1" lang="en">
                <a:solidFill>
                  <a:schemeClr val="dk1"/>
                </a:solidFill>
              </a:rPr>
              <a:t>Plcg → PIP3</a:t>
            </a:r>
            <a:r>
              <a:rPr lang="en">
                <a:solidFill>
                  <a:schemeClr val="dk1"/>
                </a:solidFill>
              </a:rPr>
              <a:t>. However, when the sample size is small, specifically less than 10³, the BIC score behaves differently. Instead of identifying the</a:t>
            </a:r>
            <a:r>
              <a:rPr b="1" lang="en">
                <a:solidFill>
                  <a:schemeClr val="dk1"/>
                </a:solidFill>
              </a:rPr>
              <a:t> true causal link</a:t>
            </a:r>
            <a:r>
              <a:rPr lang="en">
                <a:solidFill>
                  <a:schemeClr val="dk1"/>
                </a:solidFill>
              </a:rPr>
              <a:t>, BIC assigns a better score to the </a:t>
            </a:r>
            <a:r>
              <a:rPr b="1" lang="en">
                <a:solidFill>
                  <a:schemeClr val="dk1"/>
                </a:solidFill>
              </a:rPr>
              <a:t>simpler independence model.</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As a result, it incorrectly selects  </a:t>
            </a:r>
            <a:r>
              <a:rPr b="1" lang="en">
                <a:solidFill>
                  <a:schemeClr val="dk1"/>
                </a:solidFill>
              </a:rPr>
              <a:t>Plcg ⟂ PIP3, </a:t>
            </a:r>
            <a:r>
              <a:rPr lang="en">
                <a:solidFill>
                  <a:schemeClr val="dk1"/>
                </a:solidFill>
              </a:rPr>
              <a:t> instead of the correct structure   </a:t>
            </a:r>
            <a:r>
              <a:rPr b="1" lang="en">
                <a:solidFill>
                  <a:schemeClr val="dk1"/>
                </a:solidFill>
              </a:rPr>
              <a:t>Plcg → PIP3</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So even though BIC is theoretically optimal under ideal conditions, this figure shows that it can fail in realistic, limited-data settings.</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leads to an important insight: Score functions behave differently under different data conditions.  Their performance depends heavily on factors </a:t>
            </a:r>
            <a:r>
              <a:rPr b="1" lang="en">
                <a:solidFill>
                  <a:schemeClr val="dk1"/>
                </a:solidFill>
              </a:rPr>
              <a:t>such as sample size, noise, and prior assumptions.  </a:t>
            </a:r>
            <a:r>
              <a:rPr lang="en">
                <a:solidFill>
                  <a:schemeClr val="dk1"/>
                </a:solidFill>
              </a:rPr>
              <a:t>More specifically, we observe several issues: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Noise</a:t>
            </a:r>
            <a:r>
              <a:rPr lang="en">
                <a:solidFill>
                  <a:schemeClr val="dk1"/>
                </a:solidFill>
              </a:rPr>
              <a:t> can </a:t>
            </a:r>
            <a:r>
              <a:rPr b="1" lang="en">
                <a:solidFill>
                  <a:schemeClr val="dk1"/>
                </a:solidFill>
              </a:rPr>
              <a:t>negatively affect</a:t>
            </a:r>
            <a:r>
              <a:rPr lang="en">
                <a:solidFill>
                  <a:schemeClr val="dk1"/>
                </a:solidFill>
              </a:rPr>
              <a:t> the performance of BIC, especially in continuous settings.</a:t>
            </a:r>
            <a:br>
              <a:rPr lang="en">
                <a:solidFill>
                  <a:schemeClr val="dk1"/>
                </a:solidFill>
              </a:rPr>
            </a:br>
            <a:r>
              <a:rPr lang="en">
                <a:solidFill>
                  <a:schemeClr val="dk1"/>
                </a:solidFill>
              </a:rPr>
              <a:t>For Bayesian scores like </a:t>
            </a:r>
            <a:r>
              <a:rPr b="1" lang="en">
                <a:solidFill>
                  <a:schemeClr val="dk1"/>
                </a:solidFill>
              </a:rPr>
              <a:t>BDeu</a:t>
            </a:r>
            <a:r>
              <a:rPr lang="en">
                <a:solidFill>
                  <a:schemeClr val="dk1"/>
                </a:solidFill>
              </a:rPr>
              <a:t>, the </a:t>
            </a:r>
            <a:r>
              <a:rPr b="1" lang="en">
                <a:solidFill>
                  <a:schemeClr val="dk1"/>
                </a:solidFill>
              </a:rPr>
              <a:t>choice of priors </a:t>
            </a:r>
            <a:r>
              <a:rPr lang="en">
                <a:solidFill>
                  <a:schemeClr val="dk1"/>
                </a:solidFill>
              </a:rPr>
              <a:t>can significantly influence the result.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And importantly, manually designing new score functions for each scenario is not scalable. So this naturally leads to our research question: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Can we improve score functions in an automatic and systematic way?</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d63385f68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d63385f68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And importantly, manually designing new score functions for each scenario is not scalable. So this naturally leads to our research question: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Can we improve score functions in an automatic and systematic way?</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d63385f68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d63385f68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After identifying the limitations of traditional score functions, we now look at related work.</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First, in score-based causal structure learning, most methods focus on how to search for the optimal graph. These methods operate in different spaces. For example, DAG-based methods directly modify edges, equivalence-based methods search over classes of equivalent graphs, and permutation-based methods learn variable orderings to construct the graph.</a:t>
            </a:r>
            <a:endParaRPr>
              <a:solidFill>
                <a:schemeClr val="dk1"/>
              </a:solidFill>
            </a:endParaRPr>
          </a:p>
          <a:p>
            <a:pPr indent="0" lvl="0" marL="0" rtl="0" algn="l">
              <a:lnSpc>
                <a:spcPct val="115000"/>
              </a:lnSpc>
              <a:spcBef>
                <a:spcPts val="1200"/>
              </a:spcBef>
              <a:spcAft>
                <a:spcPts val="0"/>
              </a:spcAft>
              <a:buNone/>
            </a:pPr>
            <a:r>
              <a:rPr lang="en">
                <a:solidFill>
                  <a:schemeClr val="dk1"/>
                </a:solidFill>
              </a:rPr>
              <a:t>Second, there are continuous optimization approaches based on structural equation models to reformulate DAG learning as a continuous optimization problem, which improves scalability.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Third, recent work has explored using large language models for causal learning. In these approaches, LLMs are used either to infer causal relationships directly or to provide useful prior knowledge, such as initialization or structural constraints.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Finally, LLMs have also been applied to automatic algorithm design. These methods combine LLMs with evolutionary strategies to generate and improve algorithms across different domains.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However, despite these advances, most existing work focuses on improving search strategies, while still relying on fixed, manually designed score functions. This highlights a key gap: there is no systematic way to automatically discover better score functions, which directly motivates our approach.</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d5cb61f4f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d5cb61f4f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Causal Structure Learning, or CSL, is the task of discovering causal relationships between variables.</a:t>
            </a:r>
            <a:endParaRPr/>
          </a:p>
          <a:p>
            <a:pPr indent="0" lvl="0" marL="0" rtl="0" algn="l">
              <a:lnSpc>
                <a:spcPct val="115000"/>
              </a:lnSpc>
              <a:spcBef>
                <a:spcPts val="1200"/>
              </a:spcBef>
              <a:spcAft>
                <a:spcPts val="0"/>
              </a:spcAft>
              <a:buClr>
                <a:schemeClr val="dk1"/>
              </a:buClr>
              <a:buSzPts val="1100"/>
              <a:buFont typeface="Arial"/>
              <a:buNone/>
            </a:pPr>
            <a:r>
              <a:rPr lang="en"/>
              <a:t>There are two main ways to perform CSL: interventional learning and observational learning.</a:t>
            </a:r>
            <a:endParaRPr/>
          </a:p>
          <a:p>
            <a:pPr indent="0" lvl="0" marL="0" rtl="0" algn="l">
              <a:lnSpc>
                <a:spcPct val="115000"/>
              </a:lnSpc>
              <a:spcBef>
                <a:spcPts val="1200"/>
              </a:spcBef>
              <a:spcAft>
                <a:spcPts val="0"/>
              </a:spcAft>
              <a:buClr>
                <a:schemeClr val="dk1"/>
              </a:buClr>
              <a:buSzPts val="1100"/>
              <a:buFont typeface="Arial"/>
              <a:buNone/>
            </a:pPr>
            <a:r>
              <a:rPr lang="en"/>
              <a:t>First, observational learning uses a static dataset. This means we only look at data that has already been collected, without actively changing anything in the system. The main advantage is that it does not require the cost of intervention, so it is often easier and cheaper to use. However, the limitation is that observational data alone usually cannot fully confirm the true causal structure.</a:t>
            </a:r>
            <a:endParaRPr/>
          </a:p>
          <a:p>
            <a:pPr indent="0" lvl="0" marL="0" rtl="0" algn="l">
              <a:lnSpc>
                <a:spcPct val="115000"/>
              </a:lnSpc>
              <a:spcBef>
                <a:spcPts val="1200"/>
              </a:spcBef>
              <a:spcAft>
                <a:spcPts val="0"/>
              </a:spcAft>
              <a:buClr>
                <a:schemeClr val="dk1"/>
              </a:buClr>
              <a:buSzPts val="1100"/>
              <a:buFont typeface="Arial"/>
              <a:buNone/>
            </a:pPr>
            <a:r>
              <a:rPr lang="en"/>
              <a:t>In contrast, interventional learning involves interacting with the environment. For example, we may deliberately change one variable and observe how the others respond. These interactions often make causal learning easier, and they can provide much stronger evidence for confirming causal relationships. However, interventions can be expensive, difficult, or sometimes even impossible to perform.</a:t>
            </a:r>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d5cb61f4f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d5cb61f4f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Now we look at how large language models, or LLMs, can be used for causal structure learning.</a:t>
            </a:r>
            <a:endParaRPr/>
          </a:p>
          <a:p>
            <a:pPr indent="0" lvl="0" marL="0" rtl="0" algn="l">
              <a:lnSpc>
                <a:spcPct val="115000"/>
              </a:lnSpc>
              <a:spcBef>
                <a:spcPts val="1200"/>
              </a:spcBef>
              <a:spcAft>
                <a:spcPts val="0"/>
              </a:spcAft>
              <a:buClr>
                <a:schemeClr val="dk1"/>
              </a:buClr>
              <a:buSzPts val="1100"/>
              <a:buFont typeface="Arial"/>
              <a:buNone/>
            </a:pPr>
            <a:r>
              <a:rPr lang="en"/>
              <a:t>LLMs are trained on massive amounts of text, so they capture a significant amount of world knowledge. Interestingly, this includes knowledge about cause-and-effect relationships. This ability is often considered an emergent property of language modeling.</a:t>
            </a:r>
            <a:endParaRPr/>
          </a:p>
          <a:p>
            <a:pPr indent="0" lvl="0" marL="0" rtl="0" algn="l">
              <a:lnSpc>
                <a:spcPct val="115000"/>
              </a:lnSpc>
              <a:spcBef>
                <a:spcPts val="1200"/>
              </a:spcBef>
              <a:spcAft>
                <a:spcPts val="0"/>
              </a:spcAft>
              <a:buClr>
                <a:schemeClr val="dk1"/>
              </a:buClr>
              <a:buSzPts val="1100"/>
              <a:buFont typeface="Arial"/>
              <a:buNone/>
            </a:pPr>
            <a:r>
              <a:rPr lang="en"/>
              <a:t>Because of this, we can think of an LLM as a source of prior knowledge. It can help us bridge the gap between raw data and causal graphs.</a:t>
            </a:r>
            <a:endParaRPr/>
          </a:p>
          <a:p>
            <a:pPr indent="0" lvl="0" marL="0" rtl="0" algn="l">
              <a:lnSpc>
                <a:spcPct val="115000"/>
              </a:lnSpc>
              <a:spcBef>
                <a:spcPts val="1200"/>
              </a:spcBef>
              <a:spcAft>
                <a:spcPts val="0"/>
              </a:spcAft>
              <a:buClr>
                <a:schemeClr val="dk1"/>
              </a:buClr>
              <a:buSzPts val="1100"/>
              <a:buFont typeface="Arial"/>
              <a:buNone/>
            </a:pPr>
            <a:r>
              <a:rPr lang="en"/>
              <a:t>There are two main ways LLMs are used in CSL.</a:t>
            </a:r>
            <a:endParaRPr/>
          </a:p>
          <a:p>
            <a:pPr indent="0" lvl="0" marL="0" rtl="0" algn="l">
              <a:lnSpc>
                <a:spcPct val="115000"/>
              </a:lnSpc>
              <a:spcBef>
                <a:spcPts val="1200"/>
              </a:spcBef>
              <a:spcAft>
                <a:spcPts val="0"/>
              </a:spcAft>
              <a:buClr>
                <a:schemeClr val="dk1"/>
              </a:buClr>
              <a:buSzPts val="1100"/>
              <a:buFont typeface="Arial"/>
              <a:buNone/>
            </a:pPr>
            <a:r>
              <a:rPr lang="en"/>
              <a:t>First is initialization. Here, the LLM is used to generate an initial causal graph based on its knowledge. This graph can then be refined using data-driven methods.</a:t>
            </a:r>
            <a:endParaRPr/>
          </a:p>
          <a:p>
            <a:pPr indent="0" lvl="0" marL="0" rtl="0" algn="l">
              <a:lnSpc>
                <a:spcPct val="115000"/>
              </a:lnSpc>
              <a:spcBef>
                <a:spcPts val="1200"/>
              </a:spcBef>
              <a:spcAft>
                <a:spcPts val="0"/>
              </a:spcAft>
              <a:buClr>
                <a:schemeClr val="dk1"/>
              </a:buClr>
              <a:buSzPts val="1100"/>
              <a:buFont typeface="Arial"/>
              <a:buNone/>
            </a:pPr>
            <a:r>
              <a:rPr lang="en"/>
              <a:t>Second is post-hoc usage. In this case, we first learn a graph from data, and then use the LLM to evaluate, refine, or interpret the results.</a:t>
            </a:r>
            <a:endParaRPr/>
          </a:p>
          <a:p>
            <a:pPr indent="0" lvl="0" marL="0" rtl="0" algn="l">
              <a:lnSpc>
                <a:spcPct val="115000"/>
              </a:lnSpc>
              <a:spcBef>
                <a:spcPts val="1200"/>
              </a:spcBef>
              <a:spcAft>
                <a:spcPts val="0"/>
              </a:spcAft>
              <a:buClr>
                <a:schemeClr val="dk1"/>
              </a:buClr>
              <a:buSzPts val="1100"/>
              <a:buFont typeface="Arial"/>
              <a:buNone/>
            </a:pPr>
            <a:r>
              <a:rPr lang="en"/>
              <a:t>In both cases, LLMs can also guide the search process, helping us explore better candidate graphs more efficiently.</a:t>
            </a:r>
            <a:endParaRPr/>
          </a:p>
          <a:p>
            <a:pPr indent="0" lvl="0" marL="0" rtl="0" algn="l">
              <a:lnSpc>
                <a:spcPct val="115000"/>
              </a:lnSpc>
              <a:spcBef>
                <a:spcPts val="1200"/>
              </a:spcBef>
              <a:spcAft>
                <a:spcPts val="0"/>
              </a:spcAft>
              <a:buClr>
                <a:schemeClr val="dk1"/>
              </a:buClr>
              <a:buSzPts val="1100"/>
              <a:buFont typeface="Arial"/>
              <a:buNone/>
            </a:pPr>
            <a:r>
              <a:rPr lang="en"/>
              <a:t>So overall, LLMs act as a powerful tool to inject world knowledge into causal structure learning</a:t>
            </a:r>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d63e2a0d3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d63e2a0d3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Continuing with LLMs for causal structure learning.</a:t>
            </a:r>
            <a:endParaRPr/>
          </a:p>
          <a:p>
            <a:pPr indent="0" lvl="0" marL="0" rtl="0" algn="l">
              <a:lnSpc>
                <a:spcPct val="115000"/>
              </a:lnSpc>
              <a:spcBef>
                <a:spcPts val="1200"/>
              </a:spcBef>
              <a:spcAft>
                <a:spcPts val="0"/>
              </a:spcAft>
              <a:buClr>
                <a:schemeClr val="dk1"/>
              </a:buClr>
              <a:buSzPts val="1100"/>
              <a:buFont typeface="Arial"/>
              <a:buNone/>
            </a:pPr>
            <a:r>
              <a:rPr lang="en"/>
              <a:t>As we mentioned, LLMs contain rich world knowledge, including implicit understanding of cause-and-effect relationships. This makes them a useful bridge between natural language knowledge and causal graphs.</a:t>
            </a:r>
            <a:endParaRPr/>
          </a:p>
          <a:p>
            <a:pPr indent="0" lvl="0" marL="0" rtl="0" algn="l">
              <a:lnSpc>
                <a:spcPct val="115000"/>
              </a:lnSpc>
              <a:spcBef>
                <a:spcPts val="1200"/>
              </a:spcBef>
              <a:spcAft>
                <a:spcPts val="0"/>
              </a:spcAft>
              <a:buClr>
                <a:schemeClr val="dk1"/>
              </a:buClr>
              <a:buSzPts val="1100"/>
              <a:buFont typeface="Arial"/>
              <a:buNone/>
            </a:pPr>
            <a:r>
              <a:rPr lang="en"/>
              <a:t>We can think of this process as mapping knowledge inside the LLM into a graph structure that represents causal relationships.</a:t>
            </a:r>
            <a:endParaRPr/>
          </a:p>
          <a:p>
            <a:pPr indent="0" lvl="0" marL="0" rtl="0" algn="l">
              <a:lnSpc>
                <a:spcPct val="115000"/>
              </a:lnSpc>
              <a:spcBef>
                <a:spcPts val="1200"/>
              </a:spcBef>
              <a:spcAft>
                <a:spcPts val="0"/>
              </a:spcAft>
              <a:buClr>
                <a:schemeClr val="dk1"/>
              </a:buClr>
              <a:buSzPts val="1100"/>
              <a:buFont typeface="Arial"/>
              <a:buNone/>
            </a:pPr>
            <a:r>
              <a:rPr lang="en"/>
              <a:t>There are three main ways this is used.</a:t>
            </a:r>
            <a:endParaRPr/>
          </a:p>
          <a:p>
            <a:pPr indent="0" lvl="0" marL="0" rtl="0" algn="l">
              <a:lnSpc>
                <a:spcPct val="115000"/>
              </a:lnSpc>
              <a:spcBef>
                <a:spcPts val="1200"/>
              </a:spcBef>
              <a:spcAft>
                <a:spcPts val="0"/>
              </a:spcAft>
              <a:buClr>
                <a:schemeClr val="dk1"/>
              </a:buClr>
              <a:buSzPts val="1100"/>
              <a:buFont typeface="Arial"/>
              <a:buNone/>
            </a:pPr>
            <a:r>
              <a:rPr lang="en"/>
              <a:t>First is initialization. The LLM can generate an initial causal graph based on its prior knowledge, which gives us a strong starting point.</a:t>
            </a:r>
            <a:endParaRPr/>
          </a:p>
          <a:p>
            <a:pPr indent="0" lvl="0" marL="0" rtl="0" algn="l">
              <a:lnSpc>
                <a:spcPct val="115000"/>
              </a:lnSpc>
              <a:spcBef>
                <a:spcPts val="1200"/>
              </a:spcBef>
              <a:spcAft>
                <a:spcPts val="0"/>
              </a:spcAft>
              <a:buClr>
                <a:schemeClr val="dk1"/>
              </a:buClr>
              <a:buSzPts val="1100"/>
              <a:buFont typeface="Arial"/>
              <a:buNone/>
            </a:pPr>
            <a:r>
              <a:rPr lang="en"/>
              <a:t>Second is post-hoc use. After we learn a graph from data, we can use the LLM to refine it, validate it, or provide explanations for the relationships.</a:t>
            </a:r>
            <a:endParaRPr/>
          </a:p>
          <a:p>
            <a:pPr indent="0" lvl="0" marL="0" rtl="0" algn="l">
              <a:lnSpc>
                <a:spcPct val="115000"/>
              </a:lnSpc>
              <a:spcBef>
                <a:spcPts val="1200"/>
              </a:spcBef>
              <a:spcAft>
                <a:spcPts val="0"/>
              </a:spcAft>
              <a:buClr>
                <a:schemeClr val="dk1"/>
              </a:buClr>
              <a:buSzPts val="1100"/>
              <a:buFont typeface="Arial"/>
              <a:buNone/>
            </a:pPr>
            <a:r>
              <a:rPr lang="en"/>
              <a:t>Third is search. LLMs can guide the search process by suggesting better candidate structures, helping us explore the space of possible graphs more efficiently.</a:t>
            </a:r>
            <a:endParaRPr/>
          </a:p>
          <a:p>
            <a:pPr indent="0" lvl="0" marL="0" rtl="0" algn="l">
              <a:lnSpc>
                <a:spcPct val="115000"/>
              </a:lnSpc>
              <a:spcBef>
                <a:spcPts val="1200"/>
              </a:spcBef>
              <a:spcAft>
                <a:spcPts val="0"/>
              </a:spcAft>
              <a:buClr>
                <a:schemeClr val="dk1"/>
              </a:buClr>
              <a:buSzPts val="1100"/>
              <a:buFont typeface="Arial"/>
              <a:buNone/>
            </a:pPr>
            <a:r>
              <a:rPr lang="en"/>
              <a:t>So overall, LLMs help connect world knowledge with causal discovery, improving both efficiency and interpretability.</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3500" y="-13500"/>
            <a:ext cx="9157502" cy="570650"/>
          </a:xfrm>
          <a:prstGeom prst="rect">
            <a:avLst/>
          </a:prstGeom>
          <a:noFill/>
          <a:ln>
            <a:noFill/>
          </a:ln>
        </p:spPr>
      </p:pic>
    </p:spTree>
  </p:cSld>
  <p:clrMapOvr>
    <a:masterClrMapping/>
  </p:clrMapOvr>
  <p:extLst>
    <p:ext uri="{DCECCB84-F9BA-43D5-87BE-67443E8EF086}">
      <p15:sldGuideLst>
        <p15:guide id="1" pos="2736">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23262" y="-13500"/>
            <a:ext cx="9190536" cy="572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400">
                <a:latin typeface="Times New Roman"/>
                <a:ea typeface="Times New Roman"/>
                <a:cs typeface="Times New Roman"/>
                <a:sym typeface="Times New Roman"/>
              </a:rPr>
              <a:t>LLM-enhanced Score Function Evolution for Causal Structure Learning</a:t>
            </a:r>
            <a:endParaRPr sz="3400">
              <a:latin typeface="Times New Roman"/>
              <a:ea typeface="Times New Roman"/>
              <a:cs typeface="Times New Roman"/>
              <a:sym typeface="Times New Roman"/>
            </a:endParaRPr>
          </a:p>
        </p:txBody>
      </p:sp>
      <p:sp>
        <p:nvSpPr>
          <p:cNvPr id="57" name="Google Shape;57;p13"/>
          <p:cNvSpPr txBox="1"/>
          <p:nvPr>
            <p:ph idx="1" type="subTitle"/>
          </p:nvPr>
        </p:nvSpPr>
        <p:spPr>
          <a:xfrm>
            <a:off x="311700" y="2834125"/>
            <a:ext cx="8520600" cy="123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Times New Roman"/>
                <a:ea typeface="Times New Roman"/>
                <a:cs typeface="Times New Roman"/>
                <a:sym typeface="Times New Roman"/>
              </a:rPr>
              <a:t>Zidong Wang, Fei Liu, Qi Feng, Qingfu Zhang, Xiaoguang Gao</a:t>
            </a:r>
            <a:endParaRPr sz="2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2400">
                <a:solidFill>
                  <a:schemeClr val="dk1"/>
                </a:solidFill>
                <a:latin typeface="Times New Roman"/>
                <a:ea typeface="Times New Roman"/>
                <a:cs typeface="Times New Roman"/>
                <a:sym typeface="Times New Roman"/>
              </a:rPr>
              <a:t>IJCAI 2025</a:t>
            </a:r>
            <a:endParaRPr sz="2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2400">
                <a:solidFill>
                  <a:schemeClr val="dk1"/>
                </a:solidFill>
                <a:latin typeface="Times New Roman"/>
                <a:ea typeface="Times New Roman"/>
                <a:cs typeface="Times New Roman"/>
                <a:sym typeface="Times New Roman"/>
              </a:rPr>
              <a:t>Presented by: </a:t>
            </a:r>
            <a:r>
              <a:rPr lang="en" sz="2400">
                <a:solidFill>
                  <a:schemeClr val="dk1"/>
                </a:solidFill>
                <a:latin typeface="Times New Roman"/>
                <a:ea typeface="Times New Roman"/>
                <a:cs typeface="Times New Roman"/>
                <a:sym typeface="Times New Roman"/>
              </a:rPr>
              <a:t>Justin Smith, Jiaxiang Zhang</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2534700" y="-46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chemeClr val="lt1"/>
                </a:solidFill>
                <a:latin typeface="Times New Roman"/>
                <a:ea typeface="Times New Roman"/>
                <a:cs typeface="Times New Roman"/>
                <a:sym typeface="Times New Roman"/>
              </a:rPr>
              <a:t>Evolutionary Programming</a:t>
            </a:r>
            <a:endParaRPr sz="3220">
              <a:solidFill>
                <a:schemeClr val="lt1"/>
              </a:solidFill>
              <a:latin typeface="Times New Roman"/>
              <a:ea typeface="Times New Roman"/>
              <a:cs typeface="Times New Roman"/>
              <a:sym typeface="Times New Roman"/>
            </a:endParaRPr>
          </a:p>
        </p:txBody>
      </p:sp>
      <p:sp>
        <p:nvSpPr>
          <p:cNvPr id="156" name="Google Shape;15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7" name="Google Shape;157;p22"/>
          <p:cNvSpPr/>
          <p:nvPr/>
        </p:nvSpPr>
        <p:spPr>
          <a:xfrm>
            <a:off x="380750" y="2392075"/>
            <a:ext cx="2772300" cy="221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2"/>
          <p:cNvSpPr txBox="1"/>
          <p:nvPr/>
        </p:nvSpPr>
        <p:spPr>
          <a:xfrm>
            <a:off x="594500" y="2498950"/>
            <a:ext cx="2384700" cy="20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Times New Roman"/>
                <a:ea typeface="Times New Roman"/>
                <a:cs typeface="Times New Roman"/>
                <a:sym typeface="Times New Roman"/>
              </a:rPr>
              <a:t>Mutation</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Changes an existing</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m</a:t>
            </a:r>
            <a:r>
              <a:rPr lang="en" sz="1600">
                <a:solidFill>
                  <a:schemeClr val="dk1"/>
                </a:solidFill>
                <a:latin typeface="Times New Roman"/>
                <a:ea typeface="Times New Roman"/>
                <a:cs typeface="Times New Roman"/>
                <a:sym typeface="Times New Roman"/>
              </a:rPr>
              <a:t>ember of the</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population</a:t>
            </a:r>
            <a:endParaRPr sz="1600">
              <a:solidFill>
                <a:schemeClr val="dk1"/>
              </a:solidFill>
              <a:latin typeface="Times New Roman"/>
              <a:ea typeface="Times New Roman"/>
              <a:cs typeface="Times New Roman"/>
              <a:sym typeface="Times New Roman"/>
            </a:endParaRPr>
          </a:p>
        </p:txBody>
      </p:sp>
      <p:sp>
        <p:nvSpPr>
          <p:cNvPr id="159" name="Google Shape;159;p22"/>
          <p:cNvSpPr/>
          <p:nvPr/>
        </p:nvSpPr>
        <p:spPr>
          <a:xfrm>
            <a:off x="2424900" y="3060075"/>
            <a:ext cx="460800" cy="4608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txBox="1"/>
          <p:nvPr/>
        </p:nvSpPr>
        <p:spPr>
          <a:xfrm>
            <a:off x="2481600" y="3093675"/>
            <a:ext cx="347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Ψ</a:t>
            </a:r>
            <a:endParaRPr sz="1800">
              <a:solidFill>
                <a:schemeClr val="dk2"/>
              </a:solidFill>
            </a:endParaRPr>
          </a:p>
        </p:txBody>
      </p:sp>
      <p:sp>
        <p:nvSpPr>
          <p:cNvPr id="161" name="Google Shape;161;p22"/>
          <p:cNvSpPr/>
          <p:nvPr/>
        </p:nvSpPr>
        <p:spPr>
          <a:xfrm>
            <a:off x="2424900" y="3980650"/>
            <a:ext cx="460800" cy="4608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txBox="1"/>
          <p:nvPr/>
        </p:nvSpPr>
        <p:spPr>
          <a:xfrm>
            <a:off x="2469000" y="4020725"/>
            <a:ext cx="4125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Ψ’</a:t>
            </a:r>
            <a:endParaRPr sz="1800">
              <a:solidFill>
                <a:schemeClr val="dk2"/>
              </a:solidFill>
            </a:endParaRPr>
          </a:p>
        </p:txBody>
      </p:sp>
      <p:cxnSp>
        <p:nvCxnSpPr>
          <p:cNvPr id="163" name="Google Shape;163;p22"/>
          <p:cNvCxnSpPr>
            <a:endCxn id="161" idx="0"/>
          </p:cNvCxnSpPr>
          <p:nvPr/>
        </p:nvCxnSpPr>
        <p:spPr>
          <a:xfrm>
            <a:off x="2655300" y="3520750"/>
            <a:ext cx="0" cy="459900"/>
          </a:xfrm>
          <a:prstGeom prst="straightConnector1">
            <a:avLst/>
          </a:prstGeom>
          <a:noFill/>
          <a:ln cap="flat" cmpd="sng" w="9525">
            <a:solidFill>
              <a:schemeClr val="dk2"/>
            </a:solidFill>
            <a:prstDash val="solid"/>
            <a:round/>
            <a:headEnd len="med" w="med" type="none"/>
            <a:tailEnd len="med" w="med" type="triangle"/>
          </a:ln>
        </p:spPr>
      </p:cxnSp>
      <p:sp>
        <p:nvSpPr>
          <p:cNvPr id="164" name="Google Shape;164;p22"/>
          <p:cNvSpPr/>
          <p:nvPr/>
        </p:nvSpPr>
        <p:spPr>
          <a:xfrm>
            <a:off x="3185850" y="2422150"/>
            <a:ext cx="2772300" cy="221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2"/>
          <p:cNvSpPr txBox="1"/>
          <p:nvPr/>
        </p:nvSpPr>
        <p:spPr>
          <a:xfrm>
            <a:off x="3379650" y="2498950"/>
            <a:ext cx="2384700" cy="20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Times New Roman"/>
                <a:ea typeface="Times New Roman"/>
                <a:cs typeface="Times New Roman"/>
                <a:sym typeface="Times New Roman"/>
              </a:rPr>
              <a:t>Crossover</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Combines two members</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o</a:t>
            </a:r>
            <a:r>
              <a:rPr lang="en" sz="1600">
                <a:solidFill>
                  <a:schemeClr val="dk1"/>
                </a:solidFill>
                <a:latin typeface="Times New Roman"/>
                <a:ea typeface="Times New Roman"/>
                <a:cs typeface="Times New Roman"/>
                <a:sym typeface="Times New Roman"/>
              </a:rPr>
              <a:t>f a population</a:t>
            </a:r>
            <a:endParaRPr sz="1600">
              <a:solidFill>
                <a:schemeClr val="dk1"/>
              </a:solidFill>
              <a:latin typeface="Times New Roman"/>
              <a:ea typeface="Times New Roman"/>
              <a:cs typeface="Times New Roman"/>
              <a:sym typeface="Times New Roman"/>
            </a:endParaRPr>
          </a:p>
        </p:txBody>
      </p:sp>
      <p:sp>
        <p:nvSpPr>
          <p:cNvPr id="166" name="Google Shape;166;p22"/>
          <p:cNvSpPr/>
          <p:nvPr/>
        </p:nvSpPr>
        <p:spPr>
          <a:xfrm>
            <a:off x="3720375" y="3589100"/>
            <a:ext cx="460800" cy="460800"/>
          </a:xfrm>
          <a:prstGeom prst="ellipse">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nvSpPr>
        <p:spPr>
          <a:xfrm>
            <a:off x="3747600" y="3589100"/>
            <a:ext cx="4992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Ψ</a:t>
            </a:r>
            <a:r>
              <a:rPr baseline="-25000" lang="en">
                <a:solidFill>
                  <a:schemeClr val="dk1"/>
                </a:solidFill>
              </a:rPr>
              <a:t>1</a:t>
            </a:r>
            <a:endParaRPr baseline="-25000" sz="1800">
              <a:solidFill>
                <a:schemeClr val="dk2"/>
              </a:solidFill>
            </a:endParaRPr>
          </a:p>
        </p:txBody>
      </p:sp>
      <p:sp>
        <p:nvSpPr>
          <p:cNvPr id="168" name="Google Shape;168;p22"/>
          <p:cNvSpPr/>
          <p:nvPr/>
        </p:nvSpPr>
        <p:spPr>
          <a:xfrm>
            <a:off x="4341600" y="4102200"/>
            <a:ext cx="460800" cy="460800"/>
          </a:xfrm>
          <a:prstGeom prst="ellipse">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txBox="1"/>
          <p:nvPr/>
        </p:nvSpPr>
        <p:spPr>
          <a:xfrm>
            <a:off x="4385700" y="4142275"/>
            <a:ext cx="4125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Ψ’</a:t>
            </a:r>
            <a:endParaRPr sz="1800">
              <a:solidFill>
                <a:schemeClr val="dk2"/>
              </a:solidFill>
            </a:endParaRPr>
          </a:p>
        </p:txBody>
      </p:sp>
      <p:cxnSp>
        <p:nvCxnSpPr>
          <p:cNvPr id="170" name="Google Shape;170;p22"/>
          <p:cNvCxnSpPr>
            <a:stCxn id="166" idx="6"/>
            <a:endCxn id="168" idx="0"/>
          </p:cNvCxnSpPr>
          <p:nvPr/>
        </p:nvCxnSpPr>
        <p:spPr>
          <a:xfrm>
            <a:off x="4181175" y="3819500"/>
            <a:ext cx="390900" cy="282600"/>
          </a:xfrm>
          <a:prstGeom prst="straightConnector1">
            <a:avLst/>
          </a:prstGeom>
          <a:noFill/>
          <a:ln cap="flat" cmpd="sng" w="9525">
            <a:solidFill>
              <a:schemeClr val="dk2"/>
            </a:solidFill>
            <a:prstDash val="solid"/>
            <a:round/>
            <a:headEnd len="med" w="med" type="none"/>
            <a:tailEnd len="med" w="med" type="triangle"/>
          </a:ln>
        </p:spPr>
      </p:cxnSp>
      <p:sp>
        <p:nvSpPr>
          <p:cNvPr id="171" name="Google Shape;171;p22"/>
          <p:cNvSpPr/>
          <p:nvPr/>
        </p:nvSpPr>
        <p:spPr>
          <a:xfrm>
            <a:off x="4894800" y="3589100"/>
            <a:ext cx="460800" cy="4608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txBox="1"/>
          <p:nvPr/>
        </p:nvSpPr>
        <p:spPr>
          <a:xfrm>
            <a:off x="4922350" y="3589100"/>
            <a:ext cx="4608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Ψ</a:t>
            </a:r>
            <a:r>
              <a:rPr baseline="-25000" lang="en">
                <a:solidFill>
                  <a:schemeClr val="dk1"/>
                </a:solidFill>
              </a:rPr>
              <a:t>2</a:t>
            </a:r>
            <a:endParaRPr baseline="-25000" sz="1800">
              <a:solidFill>
                <a:schemeClr val="dk2"/>
              </a:solidFill>
            </a:endParaRPr>
          </a:p>
        </p:txBody>
      </p:sp>
      <p:cxnSp>
        <p:nvCxnSpPr>
          <p:cNvPr id="173" name="Google Shape;173;p22"/>
          <p:cNvCxnSpPr>
            <a:stCxn id="171" idx="2"/>
            <a:endCxn id="168" idx="0"/>
          </p:cNvCxnSpPr>
          <p:nvPr/>
        </p:nvCxnSpPr>
        <p:spPr>
          <a:xfrm flipH="1">
            <a:off x="4572000" y="3819500"/>
            <a:ext cx="322800" cy="282600"/>
          </a:xfrm>
          <a:prstGeom prst="straightConnector1">
            <a:avLst/>
          </a:prstGeom>
          <a:noFill/>
          <a:ln cap="flat" cmpd="sng" w="9525">
            <a:solidFill>
              <a:schemeClr val="dk2"/>
            </a:solidFill>
            <a:prstDash val="solid"/>
            <a:round/>
            <a:headEnd len="med" w="med" type="none"/>
            <a:tailEnd len="med" w="med" type="triangle"/>
          </a:ln>
        </p:spPr>
      </p:cxnSp>
      <p:sp>
        <p:nvSpPr>
          <p:cNvPr id="174" name="Google Shape;174;p22"/>
          <p:cNvSpPr/>
          <p:nvPr/>
        </p:nvSpPr>
        <p:spPr>
          <a:xfrm>
            <a:off x="5990950" y="2452225"/>
            <a:ext cx="2772300" cy="221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22"/>
          <p:cNvSpPr txBox="1"/>
          <p:nvPr/>
        </p:nvSpPr>
        <p:spPr>
          <a:xfrm>
            <a:off x="6164800" y="2529025"/>
            <a:ext cx="2384700" cy="20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Times New Roman"/>
                <a:ea typeface="Times New Roman"/>
                <a:cs typeface="Times New Roman"/>
                <a:sym typeface="Times New Roman"/>
              </a:rPr>
              <a:t>Injection</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Creates a new member of the population</a:t>
            </a:r>
            <a:endParaRPr sz="1600">
              <a:solidFill>
                <a:schemeClr val="dk1"/>
              </a:solidFill>
              <a:latin typeface="Times New Roman"/>
              <a:ea typeface="Times New Roman"/>
              <a:cs typeface="Times New Roman"/>
              <a:sym typeface="Times New Roman"/>
            </a:endParaRPr>
          </a:p>
        </p:txBody>
      </p:sp>
      <p:sp>
        <p:nvSpPr>
          <p:cNvPr id="176" name="Google Shape;176;p22"/>
          <p:cNvSpPr/>
          <p:nvPr/>
        </p:nvSpPr>
        <p:spPr>
          <a:xfrm>
            <a:off x="7166650" y="3766925"/>
            <a:ext cx="460800" cy="4608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txBox="1"/>
          <p:nvPr/>
        </p:nvSpPr>
        <p:spPr>
          <a:xfrm>
            <a:off x="7210750" y="3807000"/>
            <a:ext cx="4125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Ψ’</a:t>
            </a:r>
            <a:endParaRPr sz="1800">
              <a:solidFill>
                <a:schemeClr val="dk2"/>
              </a:solidFill>
            </a:endParaRPr>
          </a:p>
        </p:txBody>
      </p:sp>
      <p:sp>
        <p:nvSpPr>
          <p:cNvPr id="178" name="Google Shape;178;p22"/>
          <p:cNvSpPr txBox="1"/>
          <p:nvPr/>
        </p:nvSpPr>
        <p:spPr>
          <a:xfrm>
            <a:off x="655350" y="910513"/>
            <a:ext cx="8156100" cy="1203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Initialize a population of models to be tested.</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Create new members of the population.</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Score the models’ performance.</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Keep N members of the population.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nvSpPr>
        <p:spPr>
          <a:xfrm>
            <a:off x="2610225" y="-45775"/>
            <a:ext cx="665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Method: L-SFE Framework</a:t>
            </a:r>
            <a:endParaRPr sz="3200">
              <a:solidFill>
                <a:schemeClr val="lt1"/>
              </a:solidFill>
              <a:latin typeface="Times New Roman"/>
              <a:ea typeface="Times New Roman"/>
              <a:cs typeface="Times New Roman"/>
              <a:sym typeface="Times New Roman"/>
            </a:endParaRPr>
          </a:p>
        </p:txBody>
      </p:sp>
      <p:sp>
        <p:nvSpPr>
          <p:cNvPr id="184" name="Google Shape;184;p23"/>
          <p:cNvSpPr txBox="1"/>
          <p:nvPr/>
        </p:nvSpPr>
        <p:spPr>
          <a:xfrm>
            <a:off x="1498800" y="771250"/>
            <a:ext cx="61464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latin typeface="Times New Roman"/>
                <a:ea typeface="Times New Roman"/>
                <a:cs typeface="Times New Roman"/>
                <a:sym typeface="Times New Roman"/>
              </a:rPr>
              <a:t>Goal: Automatically learn better </a:t>
            </a:r>
            <a:r>
              <a:rPr b="1" lang="en" sz="2000">
                <a:solidFill>
                  <a:schemeClr val="dk1"/>
                </a:solidFill>
                <a:latin typeface="Times New Roman"/>
                <a:ea typeface="Times New Roman"/>
                <a:cs typeface="Times New Roman"/>
                <a:sym typeface="Times New Roman"/>
              </a:rPr>
              <a:t>score functions</a:t>
            </a:r>
            <a:endParaRPr b="1"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Key idea: Replace manual design with:</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LLM + Evolutionary Search</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Core contribution:</a:t>
            </a:r>
            <a:endParaRPr sz="20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Bi-level optimization framework</a:t>
            </a:r>
            <a:endParaRPr b="1" sz="2000">
              <a:solidFill>
                <a:schemeClr val="dk1"/>
              </a:solidFill>
              <a:latin typeface="Times New Roman"/>
              <a:ea typeface="Times New Roman"/>
              <a:cs typeface="Times New Roman"/>
              <a:sym typeface="Times New Roman"/>
            </a:endParaRPr>
          </a:p>
        </p:txBody>
      </p:sp>
      <p:pic>
        <p:nvPicPr>
          <p:cNvPr id="185" name="Google Shape;185;p23"/>
          <p:cNvPicPr preferRelativeResize="0"/>
          <p:nvPr/>
        </p:nvPicPr>
        <p:blipFill>
          <a:blip r:embed="rId3">
            <a:alphaModFix/>
          </a:blip>
          <a:stretch>
            <a:fillRect/>
          </a:stretch>
        </p:blipFill>
        <p:spPr>
          <a:xfrm>
            <a:off x="781050" y="2916900"/>
            <a:ext cx="7581900" cy="194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nvSpPr>
        <p:spPr>
          <a:xfrm>
            <a:off x="2610225" y="-45775"/>
            <a:ext cx="665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Dataset &amp; Input–Output</a:t>
            </a:r>
            <a:endParaRPr sz="3200">
              <a:solidFill>
                <a:schemeClr val="lt1"/>
              </a:solidFill>
              <a:latin typeface="Times New Roman"/>
              <a:ea typeface="Times New Roman"/>
              <a:cs typeface="Times New Roman"/>
              <a:sym typeface="Times New Roman"/>
            </a:endParaRPr>
          </a:p>
        </p:txBody>
      </p:sp>
      <p:sp>
        <p:nvSpPr>
          <p:cNvPr id="191" name="Google Shape;191;p24"/>
          <p:cNvSpPr txBox="1"/>
          <p:nvPr/>
        </p:nvSpPr>
        <p:spPr>
          <a:xfrm>
            <a:off x="456837" y="944175"/>
            <a:ext cx="4146900" cy="262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900">
                <a:solidFill>
                  <a:schemeClr val="dk1"/>
                </a:solidFill>
                <a:latin typeface="Times New Roman"/>
                <a:ea typeface="Times New Roman"/>
                <a:cs typeface="Times New Roman"/>
                <a:sym typeface="Times New Roman"/>
              </a:rPr>
              <a:t>Input:</a:t>
            </a:r>
            <a:endParaRPr b="1" sz="19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Dataset D={D1​,...,Dm​}</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mmm: samples</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nnn: variables</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Each sample: (X1​,...,Xn​)</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Types:</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Discrete (multinomial)</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Continuous (Gaussian SEM)</a:t>
            </a:r>
            <a:endParaRPr sz="1600">
              <a:solidFill>
                <a:schemeClr val="dk1"/>
              </a:solidFill>
              <a:latin typeface="Times New Roman"/>
              <a:ea typeface="Times New Roman"/>
              <a:cs typeface="Times New Roman"/>
              <a:sym typeface="Times New Roman"/>
            </a:endParaRPr>
          </a:p>
        </p:txBody>
      </p:sp>
      <p:sp>
        <p:nvSpPr>
          <p:cNvPr id="192" name="Google Shape;192;p24"/>
          <p:cNvSpPr txBox="1"/>
          <p:nvPr/>
        </p:nvSpPr>
        <p:spPr>
          <a:xfrm>
            <a:off x="4236712" y="944175"/>
            <a:ext cx="4752900" cy="326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900">
                <a:solidFill>
                  <a:schemeClr val="dk1"/>
                </a:solidFill>
                <a:latin typeface="Times New Roman"/>
                <a:ea typeface="Times New Roman"/>
                <a:cs typeface="Times New Roman"/>
                <a:sym typeface="Times New Roman"/>
              </a:rPr>
              <a:t>Output:</a:t>
            </a:r>
            <a:endParaRPr b="1" sz="19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Directed Acyclic Graph (DAG)</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Nodes: variables</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Edges: causal relationships</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 sz="1900">
                <a:solidFill>
                  <a:schemeClr val="dk1"/>
                </a:solidFill>
                <a:latin typeface="Times New Roman"/>
                <a:ea typeface="Times New Roman"/>
                <a:cs typeface="Times New Roman"/>
                <a:sym typeface="Times New Roman"/>
              </a:rPr>
              <a:t>Key Process:</a:t>
            </a:r>
            <a:endParaRPr b="1" sz="19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Not direct prediction</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Instead:</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Define score function Ψ(G∣D)</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Search best graph</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nvSpPr>
        <p:spPr>
          <a:xfrm>
            <a:off x="3181725" y="0"/>
            <a:ext cx="6650100" cy="6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3200">
                <a:solidFill>
                  <a:schemeClr val="lt1"/>
                </a:solidFill>
                <a:latin typeface="Times New Roman"/>
                <a:ea typeface="Times New Roman"/>
                <a:cs typeface="Times New Roman"/>
                <a:sym typeface="Times New Roman"/>
              </a:rPr>
              <a:t>Core Equations</a:t>
            </a:r>
            <a:endParaRPr sz="3200">
              <a:solidFill>
                <a:schemeClr val="lt1"/>
              </a:solidFill>
              <a:latin typeface="Times New Roman"/>
              <a:ea typeface="Times New Roman"/>
              <a:cs typeface="Times New Roman"/>
              <a:sym typeface="Times New Roman"/>
            </a:endParaRPr>
          </a:p>
        </p:txBody>
      </p:sp>
      <p:pic>
        <p:nvPicPr>
          <p:cNvPr id="198" name="Google Shape;198;p25"/>
          <p:cNvPicPr preferRelativeResize="0"/>
          <p:nvPr/>
        </p:nvPicPr>
        <p:blipFill>
          <a:blip r:embed="rId3">
            <a:alphaModFix/>
          </a:blip>
          <a:stretch>
            <a:fillRect/>
          </a:stretch>
        </p:blipFill>
        <p:spPr>
          <a:xfrm>
            <a:off x="156625" y="1132850"/>
            <a:ext cx="4797351" cy="1229475"/>
          </a:xfrm>
          <a:prstGeom prst="rect">
            <a:avLst/>
          </a:prstGeom>
          <a:noFill/>
          <a:ln>
            <a:noFill/>
          </a:ln>
        </p:spPr>
      </p:pic>
      <p:sp>
        <p:nvSpPr>
          <p:cNvPr id="199" name="Google Shape;199;p25"/>
          <p:cNvSpPr txBox="1"/>
          <p:nvPr/>
        </p:nvSpPr>
        <p:spPr>
          <a:xfrm>
            <a:off x="254930" y="2635950"/>
            <a:ext cx="4906800" cy="1871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Char char="●"/>
            </a:pPr>
            <a:r>
              <a:rPr b="1" lang="en" sz="1600">
                <a:solidFill>
                  <a:schemeClr val="dk1"/>
                </a:solidFill>
                <a:latin typeface="Times New Roman"/>
                <a:ea typeface="Times New Roman"/>
                <a:cs typeface="Times New Roman"/>
                <a:sym typeface="Times New Roman"/>
              </a:rPr>
              <a:t>Lower level:</a:t>
            </a:r>
            <a:r>
              <a:rPr lang="en" sz="1600">
                <a:solidFill>
                  <a:schemeClr val="dk1"/>
                </a:solidFill>
                <a:latin typeface="Times New Roman"/>
                <a:ea typeface="Times New Roman"/>
                <a:cs typeface="Times New Roman"/>
                <a:sym typeface="Times New Roman"/>
              </a:rPr>
              <a:t> find best graph using a score function</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latin typeface="Times New Roman"/>
                <a:ea typeface="Times New Roman"/>
                <a:cs typeface="Times New Roman"/>
                <a:sym typeface="Times New Roman"/>
              </a:rPr>
              <a:t>Upper level:</a:t>
            </a:r>
            <a:r>
              <a:rPr lang="en" sz="1600">
                <a:solidFill>
                  <a:schemeClr val="dk1"/>
                </a:solidFill>
                <a:latin typeface="Times New Roman"/>
                <a:ea typeface="Times New Roman"/>
                <a:cs typeface="Times New Roman"/>
                <a:sym typeface="Times New Roman"/>
              </a:rPr>
              <a:t> improve the score function itself</a:t>
            </a:r>
            <a:endParaRPr sz="16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Inner loop: learn DAG</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Outer loop: learn how to evaluate DAGs</a:t>
            </a:r>
            <a:endParaRPr sz="1600">
              <a:solidFill>
                <a:schemeClr val="dk1"/>
              </a:solidFill>
              <a:latin typeface="Times New Roman"/>
              <a:ea typeface="Times New Roman"/>
              <a:cs typeface="Times New Roman"/>
              <a:sym typeface="Times New Roman"/>
            </a:endParaRPr>
          </a:p>
        </p:txBody>
      </p:sp>
      <p:pic>
        <p:nvPicPr>
          <p:cNvPr id="200" name="Google Shape;200;p25"/>
          <p:cNvPicPr preferRelativeResize="0"/>
          <p:nvPr/>
        </p:nvPicPr>
        <p:blipFill>
          <a:blip r:embed="rId4">
            <a:alphaModFix/>
          </a:blip>
          <a:stretch>
            <a:fillRect/>
          </a:stretch>
        </p:blipFill>
        <p:spPr>
          <a:xfrm>
            <a:off x="5246772" y="1291778"/>
            <a:ext cx="3827926" cy="729487"/>
          </a:xfrm>
          <a:prstGeom prst="rect">
            <a:avLst/>
          </a:prstGeom>
          <a:noFill/>
          <a:ln>
            <a:noFill/>
          </a:ln>
        </p:spPr>
      </p:pic>
      <p:sp>
        <p:nvSpPr>
          <p:cNvPr id="201" name="Google Shape;201;p25"/>
          <p:cNvSpPr txBox="1"/>
          <p:nvPr/>
        </p:nvSpPr>
        <p:spPr>
          <a:xfrm>
            <a:off x="5161730" y="2635962"/>
            <a:ext cx="6753300" cy="17178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Compare:</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Learned graph vs. True graph</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Use:</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Normalized Hamming Distance</a:t>
            </a:r>
            <a:endParaRPr b="1" sz="1600">
              <a:solidFill>
                <a:schemeClr val="dk1"/>
              </a:solidFill>
              <a:latin typeface="Times New Roman"/>
              <a:ea typeface="Times New Roman"/>
              <a:cs typeface="Times New Roman"/>
              <a:sym typeface="Times New Roman"/>
            </a:endParaRPr>
          </a:p>
          <a:p>
            <a:pPr indent="0" lvl="0" marL="914400" rtl="0" algn="l">
              <a:lnSpc>
                <a:spcPct val="115000"/>
              </a:lnSpc>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202" name="Google Shape;202;p25"/>
          <p:cNvSpPr txBox="1"/>
          <p:nvPr/>
        </p:nvSpPr>
        <p:spPr>
          <a:xfrm>
            <a:off x="339975" y="701750"/>
            <a:ext cx="40887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800">
                <a:solidFill>
                  <a:schemeClr val="dk1"/>
                </a:solidFill>
                <a:latin typeface="Times New Roman"/>
                <a:ea typeface="Times New Roman"/>
                <a:cs typeface="Times New Roman"/>
                <a:sym typeface="Times New Roman"/>
              </a:rPr>
              <a:t>Bi-level optimization framework</a:t>
            </a:r>
            <a:endParaRPr sz="1800">
              <a:solidFill>
                <a:schemeClr val="dk1"/>
              </a:solidFill>
              <a:latin typeface="Times New Roman"/>
              <a:ea typeface="Times New Roman"/>
              <a:cs typeface="Times New Roman"/>
              <a:sym typeface="Times New Roman"/>
            </a:endParaRPr>
          </a:p>
        </p:txBody>
      </p:sp>
      <p:sp>
        <p:nvSpPr>
          <p:cNvPr id="203" name="Google Shape;203;p25"/>
          <p:cNvSpPr txBox="1"/>
          <p:nvPr/>
        </p:nvSpPr>
        <p:spPr>
          <a:xfrm>
            <a:off x="5161725" y="701750"/>
            <a:ext cx="4638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800">
                <a:solidFill>
                  <a:schemeClr val="dk1"/>
                </a:solidFill>
                <a:latin typeface="Times New Roman"/>
                <a:ea typeface="Times New Roman"/>
                <a:cs typeface="Times New Roman"/>
                <a:sym typeface="Times New Roman"/>
              </a:rPr>
              <a:t>Fitness Function for Score Evaluation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nvSpPr>
        <p:spPr>
          <a:xfrm>
            <a:off x="2764225" y="0"/>
            <a:ext cx="536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LLMs for Evolution</a:t>
            </a:r>
            <a:endParaRPr sz="3200">
              <a:solidFill>
                <a:schemeClr val="lt1"/>
              </a:solidFill>
              <a:latin typeface="Times New Roman"/>
              <a:ea typeface="Times New Roman"/>
              <a:cs typeface="Times New Roman"/>
              <a:sym typeface="Times New Roman"/>
            </a:endParaRPr>
          </a:p>
        </p:txBody>
      </p:sp>
      <p:pic>
        <p:nvPicPr>
          <p:cNvPr id="209" name="Google Shape;209;p26"/>
          <p:cNvPicPr preferRelativeResize="0"/>
          <p:nvPr/>
        </p:nvPicPr>
        <p:blipFill rotWithShape="1">
          <a:blip r:embed="rId3">
            <a:alphaModFix/>
          </a:blip>
          <a:srcRect b="0" l="0" r="5258" t="3577"/>
          <a:stretch/>
        </p:blipFill>
        <p:spPr>
          <a:xfrm>
            <a:off x="524200" y="677100"/>
            <a:ext cx="8496952" cy="4235782"/>
          </a:xfrm>
          <a:prstGeom prst="rect">
            <a:avLst/>
          </a:prstGeom>
          <a:noFill/>
          <a:ln>
            <a:noFill/>
          </a:ln>
        </p:spPr>
      </p:pic>
      <p:sp>
        <p:nvSpPr>
          <p:cNvPr id="210" name="Google Shape;21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7"/>
          <p:cNvPicPr preferRelativeResize="0"/>
          <p:nvPr/>
        </p:nvPicPr>
        <p:blipFill>
          <a:blip r:embed="rId3">
            <a:alphaModFix/>
          </a:blip>
          <a:stretch>
            <a:fillRect/>
          </a:stretch>
        </p:blipFill>
        <p:spPr>
          <a:xfrm>
            <a:off x="2362200" y="677092"/>
            <a:ext cx="4419601" cy="4429532"/>
          </a:xfrm>
          <a:prstGeom prst="rect">
            <a:avLst/>
          </a:prstGeom>
          <a:noFill/>
          <a:ln>
            <a:noFill/>
          </a:ln>
        </p:spPr>
      </p:pic>
      <p:sp>
        <p:nvSpPr>
          <p:cNvPr id="216" name="Google Shape;216;p27"/>
          <p:cNvSpPr txBox="1"/>
          <p:nvPr/>
        </p:nvSpPr>
        <p:spPr>
          <a:xfrm>
            <a:off x="2731400" y="0"/>
            <a:ext cx="536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LLMs for Evolution</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type="title"/>
          </p:nvPr>
        </p:nvSpPr>
        <p:spPr>
          <a:xfrm>
            <a:off x="2884375" y="-46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Evaluation Metrics</a:t>
            </a:r>
            <a:endParaRPr sz="3200">
              <a:solidFill>
                <a:schemeClr val="lt1"/>
              </a:solidFill>
              <a:latin typeface="Times New Roman"/>
              <a:ea typeface="Times New Roman"/>
              <a:cs typeface="Times New Roman"/>
              <a:sym typeface="Times New Roman"/>
            </a:endParaRPr>
          </a:p>
        </p:txBody>
      </p:sp>
      <p:sp>
        <p:nvSpPr>
          <p:cNvPr id="222" name="Google Shape;22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3" name="Google Shape;223;p28"/>
          <p:cNvSpPr txBox="1"/>
          <p:nvPr/>
        </p:nvSpPr>
        <p:spPr>
          <a:xfrm>
            <a:off x="427500" y="1217111"/>
            <a:ext cx="7842300" cy="3486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Given two graphs,      and      , the SHD is:</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SHD is a measurement of how close two graphs are to one another.</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For discrete data, it is the sum of false negatives and false positives.</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For weighted edges:</a:t>
            </a:r>
            <a:endParaRPr sz="1800">
              <a:solidFill>
                <a:schemeClr val="dk1"/>
              </a:solidFill>
              <a:latin typeface="Times New Roman"/>
              <a:ea typeface="Times New Roman"/>
              <a:cs typeface="Times New Roman"/>
              <a:sym typeface="Times New Roman"/>
            </a:endParaRPr>
          </a:p>
        </p:txBody>
      </p:sp>
      <p:pic>
        <p:nvPicPr>
          <p:cNvPr id="224" name="Google Shape;224;p28"/>
          <p:cNvPicPr preferRelativeResize="0"/>
          <p:nvPr/>
        </p:nvPicPr>
        <p:blipFill>
          <a:blip r:embed="rId3">
            <a:alphaModFix/>
          </a:blip>
          <a:stretch>
            <a:fillRect/>
          </a:stretch>
        </p:blipFill>
        <p:spPr>
          <a:xfrm>
            <a:off x="2697825" y="1353723"/>
            <a:ext cx="268450" cy="213825"/>
          </a:xfrm>
          <a:prstGeom prst="rect">
            <a:avLst/>
          </a:prstGeom>
          <a:noFill/>
          <a:ln>
            <a:noFill/>
          </a:ln>
        </p:spPr>
      </p:pic>
      <p:pic>
        <p:nvPicPr>
          <p:cNvPr id="225" name="Google Shape;225;p28"/>
          <p:cNvPicPr preferRelativeResize="0"/>
          <p:nvPr/>
        </p:nvPicPr>
        <p:blipFill>
          <a:blip r:embed="rId4">
            <a:alphaModFix/>
          </a:blip>
          <a:stretch>
            <a:fillRect/>
          </a:stretch>
        </p:blipFill>
        <p:spPr>
          <a:xfrm>
            <a:off x="3376025" y="1355566"/>
            <a:ext cx="268450" cy="210118"/>
          </a:xfrm>
          <a:prstGeom prst="rect">
            <a:avLst/>
          </a:prstGeom>
          <a:noFill/>
          <a:ln>
            <a:noFill/>
          </a:ln>
        </p:spPr>
      </p:pic>
      <p:pic>
        <p:nvPicPr>
          <p:cNvPr id="226" name="Google Shape;226;p28"/>
          <p:cNvPicPr preferRelativeResize="0"/>
          <p:nvPr/>
        </p:nvPicPr>
        <p:blipFill>
          <a:blip r:embed="rId5">
            <a:alphaModFix/>
          </a:blip>
          <a:stretch>
            <a:fillRect/>
          </a:stretch>
        </p:blipFill>
        <p:spPr>
          <a:xfrm>
            <a:off x="1184974" y="1839101"/>
            <a:ext cx="6327348" cy="393600"/>
          </a:xfrm>
          <a:prstGeom prst="rect">
            <a:avLst/>
          </a:prstGeom>
          <a:noFill/>
          <a:ln>
            <a:noFill/>
          </a:ln>
        </p:spPr>
      </p:pic>
      <p:pic>
        <p:nvPicPr>
          <p:cNvPr id="227" name="Google Shape;227;p28"/>
          <p:cNvPicPr preferRelativeResize="0"/>
          <p:nvPr/>
        </p:nvPicPr>
        <p:blipFill>
          <a:blip r:embed="rId6">
            <a:alphaModFix/>
          </a:blip>
          <a:stretch>
            <a:fillRect/>
          </a:stretch>
        </p:blipFill>
        <p:spPr>
          <a:xfrm>
            <a:off x="1953575" y="3545540"/>
            <a:ext cx="4790147" cy="393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9"/>
          <p:cNvPicPr preferRelativeResize="0"/>
          <p:nvPr/>
        </p:nvPicPr>
        <p:blipFill>
          <a:blip r:embed="rId3">
            <a:alphaModFix/>
          </a:blip>
          <a:stretch>
            <a:fillRect/>
          </a:stretch>
        </p:blipFill>
        <p:spPr>
          <a:xfrm>
            <a:off x="152400" y="1155363"/>
            <a:ext cx="8839200" cy="2832775"/>
          </a:xfrm>
          <a:prstGeom prst="rect">
            <a:avLst/>
          </a:prstGeom>
          <a:noFill/>
          <a:ln>
            <a:noFill/>
          </a:ln>
        </p:spPr>
      </p:pic>
      <p:sp>
        <p:nvSpPr>
          <p:cNvPr id="233" name="Google Shape;233;p29"/>
          <p:cNvSpPr txBox="1"/>
          <p:nvPr/>
        </p:nvSpPr>
        <p:spPr>
          <a:xfrm>
            <a:off x="3048750" y="0"/>
            <a:ext cx="3046500" cy="5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New Roman"/>
                <a:ea typeface="Times New Roman"/>
                <a:cs typeface="Times New Roman"/>
                <a:sym typeface="Times New Roman"/>
              </a:rPr>
              <a:t>Results</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9" name="Google Shape;239;p30"/>
          <p:cNvPicPr preferRelativeResize="0"/>
          <p:nvPr/>
        </p:nvPicPr>
        <p:blipFill>
          <a:blip r:embed="rId3">
            <a:alphaModFix/>
          </a:blip>
          <a:stretch>
            <a:fillRect/>
          </a:stretch>
        </p:blipFill>
        <p:spPr>
          <a:xfrm>
            <a:off x="152400" y="1260900"/>
            <a:ext cx="8839198" cy="2621694"/>
          </a:xfrm>
          <a:prstGeom prst="rect">
            <a:avLst/>
          </a:prstGeom>
          <a:noFill/>
          <a:ln>
            <a:noFill/>
          </a:ln>
        </p:spPr>
      </p:pic>
      <p:sp>
        <p:nvSpPr>
          <p:cNvPr id="240" name="Google Shape;240;p30"/>
          <p:cNvSpPr txBox="1"/>
          <p:nvPr/>
        </p:nvSpPr>
        <p:spPr>
          <a:xfrm>
            <a:off x="3048750" y="0"/>
            <a:ext cx="3046500" cy="5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New Roman"/>
                <a:ea typeface="Times New Roman"/>
                <a:cs typeface="Times New Roman"/>
                <a:sym typeface="Times New Roman"/>
              </a:rPr>
              <a:t>Results</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31"/>
          <p:cNvSpPr txBox="1"/>
          <p:nvPr/>
        </p:nvSpPr>
        <p:spPr>
          <a:xfrm>
            <a:off x="3048750" y="0"/>
            <a:ext cx="3046500" cy="5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New Roman"/>
                <a:ea typeface="Times New Roman"/>
                <a:cs typeface="Times New Roman"/>
                <a:sym typeface="Times New Roman"/>
              </a:rPr>
              <a:t>Results</a:t>
            </a:r>
            <a:endParaRPr sz="3200">
              <a:solidFill>
                <a:schemeClr val="lt1"/>
              </a:solidFill>
              <a:latin typeface="Times New Roman"/>
              <a:ea typeface="Times New Roman"/>
              <a:cs typeface="Times New Roman"/>
              <a:sym typeface="Times New Roman"/>
            </a:endParaRPr>
          </a:p>
        </p:txBody>
      </p:sp>
      <p:pic>
        <p:nvPicPr>
          <p:cNvPr id="247" name="Google Shape;247;p31"/>
          <p:cNvPicPr preferRelativeResize="0"/>
          <p:nvPr/>
        </p:nvPicPr>
        <p:blipFill rotWithShape="1">
          <a:blip r:embed="rId3">
            <a:alphaModFix/>
          </a:blip>
          <a:srcRect b="0" l="0" r="5598" t="0"/>
          <a:stretch/>
        </p:blipFill>
        <p:spPr>
          <a:xfrm>
            <a:off x="13148" y="1020025"/>
            <a:ext cx="4607876" cy="3416850"/>
          </a:xfrm>
          <a:prstGeom prst="rect">
            <a:avLst/>
          </a:prstGeom>
          <a:noFill/>
          <a:ln>
            <a:noFill/>
          </a:ln>
        </p:spPr>
      </p:pic>
      <p:pic>
        <p:nvPicPr>
          <p:cNvPr id="248" name="Google Shape;248;p31"/>
          <p:cNvPicPr preferRelativeResize="0"/>
          <p:nvPr/>
        </p:nvPicPr>
        <p:blipFill rotWithShape="1">
          <a:blip r:embed="rId4">
            <a:alphaModFix/>
          </a:blip>
          <a:srcRect b="0" l="0" r="0" t="1478"/>
          <a:stretch/>
        </p:blipFill>
        <p:spPr>
          <a:xfrm>
            <a:off x="4621023" y="1138875"/>
            <a:ext cx="4607875" cy="3179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2359000" y="-63525"/>
            <a:ext cx="9144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Causal Structure Learning (CSL)</a:t>
            </a:r>
            <a:endParaRPr sz="3200">
              <a:solidFill>
                <a:schemeClr val="lt1"/>
              </a:solidFill>
              <a:latin typeface="Times New Roman"/>
              <a:ea typeface="Times New Roman"/>
              <a:cs typeface="Times New Roman"/>
              <a:sym typeface="Times New Roman"/>
            </a:endParaRPr>
          </a:p>
        </p:txBody>
      </p:sp>
      <p:sp>
        <p:nvSpPr>
          <p:cNvPr id="63" name="Google Shape;63;p14"/>
          <p:cNvSpPr txBox="1"/>
          <p:nvPr/>
        </p:nvSpPr>
        <p:spPr>
          <a:xfrm>
            <a:off x="541050" y="1550900"/>
            <a:ext cx="8061900" cy="318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Times New Roman"/>
                <a:ea typeface="Times New Roman"/>
                <a:cs typeface="Times New Roman"/>
                <a:sym typeface="Times New Roman"/>
              </a:rPr>
              <a:t>Causal Structure Learning (</a:t>
            </a:r>
            <a:r>
              <a:rPr b="1" lang="en" sz="1700">
                <a:solidFill>
                  <a:schemeClr val="dk1"/>
                </a:solidFill>
                <a:latin typeface="Times New Roman"/>
                <a:ea typeface="Times New Roman"/>
                <a:cs typeface="Times New Roman"/>
                <a:sym typeface="Times New Roman"/>
              </a:rPr>
              <a:t>CSL</a:t>
            </a:r>
            <a:r>
              <a:rPr lang="en" sz="1700">
                <a:solidFill>
                  <a:schemeClr val="dk1"/>
                </a:solidFill>
                <a:latin typeface="Times New Roman"/>
                <a:ea typeface="Times New Roman"/>
                <a:cs typeface="Times New Roman"/>
                <a:sym typeface="Times New Roman"/>
              </a:rPr>
              <a:t>) is a fundamental approach for understanding causality.</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700">
                <a:solidFill>
                  <a:schemeClr val="dk1"/>
                </a:solidFill>
                <a:latin typeface="Times New Roman"/>
                <a:ea typeface="Times New Roman"/>
                <a:cs typeface="Times New Roman"/>
                <a:sym typeface="Times New Roman"/>
              </a:rPr>
              <a:t>It aims to uncover causal relationships from </a:t>
            </a:r>
            <a:r>
              <a:rPr lang="en" sz="1700" u="sng">
                <a:solidFill>
                  <a:schemeClr val="dk1"/>
                </a:solidFill>
                <a:latin typeface="Times New Roman"/>
                <a:ea typeface="Times New Roman"/>
                <a:cs typeface="Times New Roman"/>
                <a:sym typeface="Times New Roman"/>
              </a:rPr>
              <a:t>observational</a:t>
            </a:r>
            <a:r>
              <a:rPr lang="en" sz="1700">
                <a:solidFill>
                  <a:schemeClr val="dk1"/>
                </a:solidFill>
                <a:latin typeface="Times New Roman"/>
                <a:ea typeface="Times New Roman"/>
                <a:cs typeface="Times New Roman"/>
                <a:sym typeface="Times New Roman"/>
              </a:rPr>
              <a:t> or </a:t>
            </a:r>
            <a:r>
              <a:rPr lang="en" sz="1700" u="sng">
                <a:solidFill>
                  <a:schemeClr val="dk1"/>
                </a:solidFill>
                <a:latin typeface="Times New Roman"/>
                <a:ea typeface="Times New Roman"/>
                <a:cs typeface="Times New Roman"/>
                <a:sym typeface="Times New Roman"/>
              </a:rPr>
              <a:t>interventional</a:t>
            </a:r>
            <a:r>
              <a:rPr lang="en" sz="1700">
                <a:solidFill>
                  <a:schemeClr val="dk1"/>
                </a:solidFill>
                <a:latin typeface="Times New Roman"/>
                <a:ea typeface="Times New Roman"/>
                <a:cs typeface="Times New Roman"/>
                <a:sym typeface="Times New Roman"/>
              </a:rPr>
              <a:t> data and represent them as </a:t>
            </a:r>
            <a:r>
              <a:rPr b="1" lang="en" sz="1700">
                <a:solidFill>
                  <a:schemeClr val="dk1"/>
                </a:solidFill>
                <a:latin typeface="Times New Roman"/>
                <a:ea typeface="Times New Roman"/>
                <a:cs typeface="Times New Roman"/>
                <a:sym typeface="Times New Roman"/>
              </a:rPr>
              <a:t>Directed Acyclic Graphs (DAGs)</a:t>
            </a:r>
            <a:r>
              <a:rPr lang="en" sz="17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0"/>
              </a:spcAft>
              <a:buClr>
                <a:schemeClr val="dk1"/>
              </a:buClr>
              <a:buSzPts val="1100"/>
              <a:buFont typeface="Arial"/>
              <a:buNone/>
            </a:pPr>
            <a:r>
              <a:rPr b="1" lang="en" sz="1700">
                <a:solidFill>
                  <a:schemeClr val="dk1"/>
                </a:solidFill>
                <a:latin typeface="Times New Roman"/>
                <a:ea typeface="Times New Roman"/>
                <a:cs typeface="Times New Roman"/>
                <a:sym typeface="Times New Roman"/>
              </a:rPr>
              <a:t>The Challenge</a:t>
            </a:r>
            <a:endParaRPr b="1" sz="1700">
              <a:solidFill>
                <a:schemeClr val="dk1"/>
              </a:solidFill>
              <a:latin typeface="Times New Roman"/>
              <a:ea typeface="Times New Roman"/>
              <a:cs typeface="Times New Roman"/>
              <a:sym typeface="Times New Roman"/>
            </a:endParaRPr>
          </a:p>
          <a:p>
            <a:pPr indent="-336550" lvl="0" marL="457200" rtl="0" algn="l">
              <a:lnSpc>
                <a:spcPct val="115000"/>
              </a:lnSpc>
              <a:spcBef>
                <a:spcPts val="1200"/>
              </a:spcBef>
              <a:spcAft>
                <a:spcPts val="0"/>
              </a:spcAft>
              <a:buClr>
                <a:schemeClr val="dk1"/>
              </a:buClr>
              <a:buSzPts val="1700"/>
              <a:buChar char="●"/>
            </a:pPr>
            <a:r>
              <a:rPr lang="en" sz="1700">
                <a:solidFill>
                  <a:schemeClr val="dk1"/>
                </a:solidFill>
                <a:latin typeface="Times New Roman"/>
                <a:ea typeface="Times New Roman"/>
                <a:cs typeface="Times New Roman"/>
                <a:sym typeface="Times New Roman"/>
              </a:rPr>
              <a:t>Learning an exact DAG is </a:t>
            </a:r>
            <a:r>
              <a:rPr b="1" lang="en" sz="1700">
                <a:solidFill>
                  <a:schemeClr val="dk1"/>
                </a:solidFill>
                <a:latin typeface="Times New Roman"/>
                <a:ea typeface="Times New Roman"/>
                <a:cs typeface="Times New Roman"/>
                <a:sym typeface="Times New Roman"/>
              </a:rPr>
              <a:t>NP-hard</a:t>
            </a:r>
            <a:endParaRPr b="1" sz="1700">
              <a:solidFill>
                <a:schemeClr val="dk1"/>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Times New Roman"/>
                <a:ea typeface="Times New Roman"/>
                <a:cs typeface="Times New Roman"/>
                <a:sym typeface="Times New Roman"/>
              </a:rPr>
              <a:t>The number of possible graphs grows </a:t>
            </a:r>
            <a:r>
              <a:rPr b="1" lang="en" sz="1700">
                <a:solidFill>
                  <a:schemeClr val="dk1"/>
                </a:solidFill>
                <a:latin typeface="Times New Roman"/>
                <a:ea typeface="Times New Roman"/>
                <a:cs typeface="Times New Roman"/>
                <a:sym typeface="Times New Roman"/>
              </a:rPr>
              <a:t>exponentially</a:t>
            </a:r>
            <a:r>
              <a:rPr lang="en" sz="1700">
                <a:solidFill>
                  <a:schemeClr val="dk1"/>
                </a:solidFill>
                <a:latin typeface="Times New Roman"/>
                <a:ea typeface="Times New Roman"/>
                <a:cs typeface="Times New Roman"/>
                <a:sym typeface="Times New Roman"/>
              </a:rPr>
              <a:t> with variables</a:t>
            </a:r>
            <a:endParaRPr sz="1700">
              <a:solidFill>
                <a:schemeClr val="dk1"/>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Exhaustive search is infeasible in real-world settings</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700">
              <a:solidFill>
                <a:schemeClr val="dk1"/>
              </a:solidFill>
              <a:latin typeface="Times New Roman"/>
              <a:ea typeface="Times New Roman"/>
              <a:cs typeface="Times New Roman"/>
              <a:sym typeface="Times New Roman"/>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 name="Google Shape;65;p14"/>
          <p:cNvSpPr/>
          <p:nvPr/>
        </p:nvSpPr>
        <p:spPr>
          <a:xfrm>
            <a:off x="2587600" y="895775"/>
            <a:ext cx="981900" cy="4608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imes New Roman"/>
                <a:ea typeface="Times New Roman"/>
                <a:cs typeface="Times New Roman"/>
                <a:sym typeface="Times New Roman"/>
              </a:rPr>
              <a:t>Smoking</a:t>
            </a:r>
            <a:endParaRPr sz="1600">
              <a:latin typeface="Times New Roman"/>
              <a:ea typeface="Times New Roman"/>
              <a:cs typeface="Times New Roman"/>
              <a:sym typeface="Times New Roman"/>
            </a:endParaRPr>
          </a:p>
        </p:txBody>
      </p:sp>
      <p:sp>
        <p:nvSpPr>
          <p:cNvPr id="66" name="Google Shape;66;p14"/>
          <p:cNvSpPr/>
          <p:nvPr/>
        </p:nvSpPr>
        <p:spPr>
          <a:xfrm>
            <a:off x="4348275" y="895775"/>
            <a:ext cx="981900" cy="460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imes New Roman"/>
                <a:ea typeface="Times New Roman"/>
                <a:cs typeface="Times New Roman"/>
                <a:sym typeface="Times New Roman"/>
              </a:rPr>
              <a:t>Tar</a:t>
            </a:r>
            <a:endParaRPr sz="1600">
              <a:latin typeface="Times New Roman"/>
              <a:ea typeface="Times New Roman"/>
              <a:cs typeface="Times New Roman"/>
              <a:sym typeface="Times New Roman"/>
            </a:endParaRPr>
          </a:p>
        </p:txBody>
      </p:sp>
      <p:sp>
        <p:nvSpPr>
          <p:cNvPr id="67" name="Google Shape;67;p14"/>
          <p:cNvSpPr/>
          <p:nvPr/>
        </p:nvSpPr>
        <p:spPr>
          <a:xfrm>
            <a:off x="6031700" y="895775"/>
            <a:ext cx="981900" cy="4608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Times New Roman"/>
                <a:ea typeface="Times New Roman"/>
                <a:cs typeface="Times New Roman"/>
                <a:sym typeface="Times New Roman"/>
              </a:rPr>
              <a:t>Cancer</a:t>
            </a:r>
            <a:endParaRPr sz="1600">
              <a:latin typeface="Times New Roman"/>
              <a:ea typeface="Times New Roman"/>
              <a:cs typeface="Times New Roman"/>
              <a:sym typeface="Times New Roman"/>
            </a:endParaRPr>
          </a:p>
        </p:txBody>
      </p:sp>
      <p:cxnSp>
        <p:nvCxnSpPr>
          <p:cNvPr id="68" name="Google Shape;68;p14"/>
          <p:cNvCxnSpPr>
            <a:stCxn id="65" idx="3"/>
            <a:endCxn id="66" idx="1"/>
          </p:cNvCxnSpPr>
          <p:nvPr/>
        </p:nvCxnSpPr>
        <p:spPr>
          <a:xfrm>
            <a:off x="3569500" y="1126175"/>
            <a:ext cx="778800" cy="0"/>
          </a:xfrm>
          <a:prstGeom prst="straightConnector1">
            <a:avLst/>
          </a:prstGeom>
          <a:noFill/>
          <a:ln cap="flat" cmpd="sng" w="9525">
            <a:solidFill>
              <a:schemeClr val="dk2"/>
            </a:solidFill>
            <a:prstDash val="solid"/>
            <a:round/>
            <a:headEnd len="med" w="med" type="none"/>
            <a:tailEnd len="med" w="med" type="triangle"/>
          </a:ln>
        </p:spPr>
      </p:cxnSp>
      <p:cxnSp>
        <p:nvCxnSpPr>
          <p:cNvPr id="69" name="Google Shape;69;p14"/>
          <p:cNvCxnSpPr>
            <a:stCxn id="66" idx="3"/>
            <a:endCxn id="67" idx="1"/>
          </p:cNvCxnSpPr>
          <p:nvPr/>
        </p:nvCxnSpPr>
        <p:spPr>
          <a:xfrm>
            <a:off x="5330175" y="1126175"/>
            <a:ext cx="701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4" name="Google Shape;254;p32"/>
          <p:cNvSpPr txBox="1"/>
          <p:nvPr/>
        </p:nvSpPr>
        <p:spPr>
          <a:xfrm>
            <a:off x="3048750" y="0"/>
            <a:ext cx="3046500" cy="5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New Roman"/>
                <a:ea typeface="Times New Roman"/>
                <a:cs typeface="Times New Roman"/>
                <a:sym typeface="Times New Roman"/>
              </a:rPr>
              <a:t>Results</a:t>
            </a:r>
            <a:endParaRPr sz="3200">
              <a:solidFill>
                <a:schemeClr val="lt1"/>
              </a:solidFill>
              <a:latin typeface="Times New Roman"/>
              <a:ea typeface="Times New Roman"/>
              <a:cs typeface="Times New Roman"/>
              <a:sym typeface="Times New Roman"/>
            </a:endParaRPr>
          </a:p>
        </p:txBody>
      </p:sp>
      <p:pic>
        <p:nvPicPr>
          <p:cNvPr id="255" name="Google Shape;255;p32"/>
          <p:cNvPicPr preferRelativeResize="0"/>
          <p:nvPr/>
        </p:nvPicPr>
        <p:blipFill>
          <a:blip r:embed="rId3">
            <a:alphaModFix/>
          </a:blip>
          <a:stretch>
            <a:fillRect/>
          </a:stretch>
        </p:blipFill>
        <p:spPr>
          <a:xfrm>
            <a:off x="2200575" y="562050"/>
            <a:ext cx="4742849" cy="4494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1" name="Google Shape;261;p33"/>
          <p:cNvPicPr preferRelativeResize="0"/>
          <p:nvPr/>
        </p:nvPicPr>
        <p:blipFill>
          <a:blip r:embed="rId3">
            <a:alphaModFix/>
          </a:blip>
          <a:stretch>
            <a:fillRect/>
          </a:stretch>
        </p:blipFill>
        <p:spPr>
          <a:xfrm>
            <a:off x="4791050" y="1003700"/>
            <a:ext cx="4230099" cy="3136108"/>
          </a:xfrm>
          <a:prstGeom prst="rect">
            <a:avLst/>
          </a:prstGeom>
          <a:noFill/>
          <a:ln>
            <a:noFill/>
          </a:ln>
        </p:spPr>
      </p:pic>
      <p:pic>
        <p:nvPicPr>
          <p:cNvPr id="262" name="Google Shape;262;p33"/>
          <p:cNvPicPr preferRelativeResize="0"/>
          <p:nvPr/>
        </p:nvPicPr>
        <p:blipFill>
          <a:blip r:embed="rId4">
            <a:alphaModFix/>
          </a:blip>
          <a:stretch>
            <a:fillRect/>
          </a:stretch>
        </p:blipFill>
        <p:spPr>
          <a:xfrm>
            <a:off x="76625" y="1282938"/>
            <a:ext cx="4714424" cy="2577625"/>
          </a:xfrm>
          <a:prstGeom prst="rect">
            <a:avLst/>
          </a:prstGeom>
          <a:noFill/>
          <a:ln>
            <a:noFill/>
          </a:ln>
        </p:spPr>
      </p:pic>
      <p:sp>
        <p:nvSpPr>
          <p:cNvPr id="263" name="Google Shape;263;p33"/>
          <p:cNvSpPr txBox="1"/>
          <p:nvPr/>
        </p:nvSpPr>
        <p:spPr>
          <a:xfrm>
            <a:off x="3048750" y="0"/>
            <a:ext cx="3046500" cy="5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Times New Roman"/>
                <a:ea typeface="Times New Roman"/>
                <a:cs typeface="Times New Roman"/>
                <a:sym typeface="Times New Roman"/>
              </a:rPr>
              <a:t>Results</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37704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chemeClr val="lt1"/>
                </a:solidFill>
                <a:latin typeface="Times New Roman"/>
                <a:ea typeface="Times New Roman"/>
                <a:cs typeface="Times New Roman"/>
                <a:sym typeface="Times New Roman"/>
              </a:rPr>
              <a:t>Limitations</a:t>
            </a:r>
            <a:endParaRPr sz="3220">
              <a:solidFill>
                <a:schemeClr val="lt1"/>
              </a:solidFill>
              <a:latin typeface="Times New Roman"/>
              <a:ea typeface="Times New Roman"/>
              <a:cs typeface="Times New Roman"/>
              <a:sym typeface="Times New Roman"/>
            </a:endParaRPr>
          </a:p>
        </p:txBody>
      </p:sp>
      <p:sp>
        <p:nvSpPr>
          <p:cNvPr id="269" name="Google Shape;269;p34"/>
          <p:cNvSpPr txBox="1"/>
          <p:nvPr>
            <p:ph idx="1" type="body"/>
          </p:nvPr>
        </p:nvSpPr>
        <p:spPr>
          <a:xfrm>
            <a:off x="311700" y="11549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LLMs are </a:t>
            </a:r>
            <a:r>
              <a:rPr lang="en" u="sng">
                <a:solidFill>
                  <a:schemeClr val="dk1"/>
                </a:solidFill>
                <a:latin typeface="Times New Roman"/>
                <a:ea typeface="Times New Roman"/>
                <a:cs typeface="Times New Roman"/>
                <a:sym typeface="Times New Roman"/>
              </a:rPr>
              <a:t>computationally expensive</a:t>
            </a:r>
            <a:r>
              <a:rPr lang="en">
                <a:solidFill>
                  <a:schemeClr val="dk1"/>
                </a:solidFill>
                <a:latin typeface="Times New Roman"/>
                <a:ea typeface="Times New Roman"/>
                <a:cs typeface="Times New Roman"/>
                <a:sym typeface="Times New Roman"/>
              </a:rPr>
              <a:t> to run.</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Human-made score functions can outperform the evolution algorithm in some cases.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Only GPT-4o-mini was tested by the authors.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algorithms all depend on a </a:t>
            </a:r>
            <a:r>
              <a:rPr lang="en" u="sng">
                <a:solidFill>
                  <a:schemeClr val="dk1"/>
                </a:solidFill>
                <a:latin typeface="Times New Roman"/>
                <a:ea typeface="Times New Roman"/>
                <a:cs typeface="Times New Roman"/>
                <a:sym typeface="Times New Roman"/>
              </a:rPr>
              <a:t>greedy search algorithm</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This means that local optima are likely.</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Mutation and injection are </a:t>
            </a:r>
            <a:r>
              <a:rPr lang="en" u="sng">
                <a:solidFill>
                  <a:schemeClr val="dk1"/>
                </a:solidFill>
                <a:latin typeface="Times New Roman"/>
                <a:ea typeface="Times New Roman"/>
                <a:cs typeface="Times New Roman"/>
                <a:sym typeface="Times New Roman"/>
              </a:rPr>
              <a:t>limited by the LLM’s creativity</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LLM is </a:t>
            </a:r>
            <a:r>
              <a:rPr lang="en" u="sng">
                <a:solidFill>
                  <a:schemeClr val="dk1"/>
                </a:solidFill>
                <a:latin typeface="Times New Roman"/>
                <a:ea typeface="Times New Roman"/>
                <a:cs typeface="Times New Roman"/>
                <a:sym typeface="Times New Roman"/>
              </a:rPr>
              <a:t>not</a:t>
            </a:r>
            <a:r>
              <a:rPr lang="en">
                <a:solidFill>
                  <a:schemeClr val="dk1"/>
                </a:solidFill>
                <a:latin typeface="Times New Roman"/>
                <a:ea typeface="Times New Roman"/>
                <a:cs typeface="Times New Roman"/>
                <a:sym typeface="Times New Roman"/>
              </a:rPr>
              <a:t> given information about the contents of the nodes.</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This limits the amount of world knowledge that the LLM can </a:t>
            </a:r>
            <a:r>
              <a:rPr lang="en">
                <a:solidFill>
                  <a:schemeClr val="dk1"/>
                </a:solidFill>
                <a:latin typeface="Times New Roman"/>
                <a:ea typeface="Times New Roman"/>
                <a:cs typeface="Times New Roman"/>
                <a:sym typeface="Times New Roman"/>
              </a:rPr>
              <a:t>display.</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observational data may be biased, creating a biased causal graph.</a:t>
            </a:r>
            <a:endParaRPr>
              <a:solidFill>
                <a:schemeClr val="dk1"/>
              </a:solidFill>
              <a:latin typeface="Times New Roman"/>
              <a:ea typeface="Times New Roman"/>
              <a:cs typeface="Times New Roman"/>
              <a:sym typeface="Times New Roman"/>
            </a:endParaRPr>
          </a:p>
        </p:txBody>
      </p:sp>
      <p:sp>
        <p:nvSpPr>
          <p:cNvPr id="270" name="Google Shape;27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1"/>
                </a:solidFill>
                <a:latin typeface="Times New Roman"/>
                <a:ea typeface="Times New Roman"/>
                <a:cs typeface="Times New Roman"/>
                <a:sym typeface="Times New Roman"/>
              </a:rPr>
              <a:t>‹#›</a:t>
            </a:fld>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2007425" y="0"/>
            <a:ext cx="592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20">
                <a:solidFill>
                  <a:schemeClr val="lt1"/>
                </a:solidFill>
                <a:latin typeface="Times New Roman"/>
                <a:ea typeface="Times New Roman"/>
                <a:cs typeface="Times New Roman"/>
                <a:sym typeface="Times New Roman"/>
              </a:rPr>
              <a:t>Conclusion &amp; Future Work</a:t>
            </a:r>
            <a:endParaRPr sz="3220">
              <a:solidFill>
                <a:schemeClr val="lt1"/>
              </a:solidFill>
              <a:latin typeface="Times New Roman"/>
              <a:ea typeface="Times New Roman"/>
              <a:cs typeface="Times New Roman"/>
              <a:sym typeface="Times New Roman"/>
            </a:endParaRPr>
          </a:p>
        </p:txBody>
      </p:sp>
      <p:sp>
        <p:nvSpPr>
          <p:cNvPr id="276" name="Google Shape;276;p35"/>
          <p:cNvSpPr txBox="1"/>
          <p:nvPr>
            <p:ph idx="1" type="body"/>
          </p:nvPr>
        </p:nvSpPr>
        <p:spPr>
          <a:xfrm>
            <a:off x="707225" y="1011801"/>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LLMs can enhance evolutionary programming for score functions via:</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Understanding the concepts behind two score functions for crossover.</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Creating novel mutations and </a:t>
            </a:r>
            <a:r>
              <a:rPr lang="en">
                <a:solidFill>
                  <a:schemeClr val="dk1"/>
                </a:solidFill>
                <a:latin typeface="Times New Roman"/>
                <a:ea typeface="Times New Roman"/>
                <a:cs typeface="Times New Roman"/>
                <a:sym typeface="Times New Roman"/>
              </a:rPr>
              <a:t>injections.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This new score function, L-SFE provides benefits for large-input scenarios.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L-SFE can personalize a score function for use on a given dataset.</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342900" lvl="0" marL="457200" rtl="0" algn="l">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LLMs can be guided to produce mutations that minimize the search space.</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New search spaces may be more effective for L-SFE.</a:t>
            </a:r>
            <a:endParaRPr>
              <a:solidFill>
                <a:schemeClr val="dk1"/>
              </a:solidFill>
              <a:latin typeface="Times New Roman"/>
              <a:ea typeface="Times New Roman"/>
              <a:cs typeface="Times New Roman"/>
              <a:sym typeface="Times New Roman"/>
            </a:endParaRPr>
          </a:p>
        </p:txBody>
      </p:sp>
      <p:sp>
        <p:nvSpPr>
          <p:cNvPr id="277" name="Google Shape;27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3312775" y="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chemeClr val="lt1"/>
                </a:solidFill>
                <a:latin typeface="Times New Roman"/>
                <a:ea typeface="Times New Roman"/>
                <a:cs typeface="Times New Roman"/>
                <a:sym typeface="Times New Roman"/>
              </a:rPr>
              <a:t>References</a:t>
            </a:r>
            <a:endParaRPr sz="3220">
              <a:solidFill>
                <a:schemeClr val="lt1"/>
              </a:solidFill>
              <a:latin typeface="Times New Roman"/>
              <a:ea typeface="Times New Roman"/>
              <a:cs typeface="Times New Roman"/>
              <a:sym typeface="Times New Roman"/>
            </a:endParaRPr>
          </a:p>
        </p:txBody>
      </p:sp>
      <p:sp>
        <p:nvSpPr>
          <p:cNvPr id="283" name="Google Shape;283;p36"/>
          <p:cNvSpPr txBox="1"/>
          <p:nvPr>
            <p:ph idx="1" type="body"/>
          </p:nvPr>
        </p:nvSpPr>
        <p:spPr>
          <a:xfrm>
            <a:off x="311700" y="909763"/>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rPr>
              <a:t>[1] Z. Wang, F. Liu, Q. Feng, Q. Zhang, and X. Gao, "LLM-enhanced score function evolution for causal structure learning," in </a:t>
            </a:r>
            <a:r>
              <a:rPr i="1" lang="en" sz="1600">
                <a:solidFill>
                  <a:schemeClr val="dk1"/>
                </a:solidFill>
              </a:rPr>
              <a:t>Proc. 34th Int. Joint Conf. Artif. Intell. (IJCAI-25)</a:t>
            </a:r>
            <a:r>
              <a:rPr lang="en" sz="1600">
                <a:solidFill>
                  <a:schemeClr val="dk1"/>
                </a:solidFill>
              </a:rPr>
              <a:t>, Aug. 2025, pp. 9086–9094.</a:t>
            </a:r>
            <a:endParaRPr sz="1600">
              <a:solidFill>
                <a:schemeClr val="dk1"/>
              </a:solidFill>
            </a:endParaRPr>
          </a:p>
          <a:p>
            <a:pPr indent="0" lvl="0" marL="0" rtl="0" algn="l">
              <a:spcBef>
                <a:spcPts val="1200"/>
              </a:spcBef>
              <a:spcAft>
                <a:spcPts val="1200"/>
              </a:spcAft>
              <a:buNone/>
            </a:pPr>
            <a:r>
              <a:rPr lang="en" sz="1600">
                <a:solidFill>
                  <a:schemeClr val="dk1"/>
                </a:solidFill>
              </a:rPr>
              <a:t>[2] W. Chen, J. Zhang, H. Zhu, B. Xu, Z. Hao, K. Zhang, J. Ye, and R. Cai, "Causal-aware large language models: Enhancing decision-making through learning, adapting and acting," in </a:t>
            </a:r>
            <a:r>
              <a:rPr i="1" lang="en" sz="1600">
                <a:solidFill>
                  <a:schemeClr val="dk1"/>
                </a:solidFill>
              </a:rPr>
              <a:t>Proc. 34th Int. Joint Conf. Artif. Intell. (IJCAI-25)</a:t>
            </a:r>
            <a:r>
              <a:rPr lang="en" sz="1600">
                <a:solidFill>
                  <a:schemeClr val="dk1"/>
                </a:solidFill>
              </a:rPr>
              <a:t>, Aug. 2025, pp. 4292–4300.</a:t>
            </a:r>
            <a:endParaRPr sz="1600">
              <a:solidFill>
                <a:schemeClr val="dk1"/>
              </a:solidFill>
            </a:endParaRPr>
          </a:p>
        </p:txBody>
      </p:sp>
      <p:sp>
        <p:nvSpPr>
          <p:cNvPr id="284" name="Google Shape;28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nvSpPr>
        <p:spPr>
          <a:xfrm>
            <a:off x="122050" y="857729"/>
            <a:ext cx="8162700" cy="3714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800"/>
              </a:spcBef>
              <a:spcAft>
                <a:spcPts val="0"/>
              </a:spcAft>
              <a:buNone/>
            </a:pPr>
            <a:r>
              <a:rPr b="1" lang="en" sz="1600">
                <a:solidFill>
                  <a:schemeClr val="dk1"/>
                </a:solidFill>
                <a:latin typeface="Times New Roman"/>
                <a:ea typeface="Times New Roman"/>
                <a:cs typeface="Times New Roman"/>
                <a:sym typeface="Times New Roman"/>
              </a:rPr>
              <a:t>(1) Constraint-based methods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Use </a:t>
            </a:r>
            <a:r>
              <a:rPr b="1" lang="en" sz="1600">
                <a:solidFill>
                  <a:schemeClr val="dk1"/>
                </a:solidFill>
                <a:latin typeface="Times New Roman"/>
                <a:ea typeface="Times New Roman"/>
                <a:cs typeface="Times New Roman"/>
                <a:sym typeface="Times New Roman"/>
              </a:rPr>
              <a:t>statistical independence tests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Example: PC algorithm</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lang="en" sz="1600">
                <a:solidFill>
                  <a:schemeClr val="dk1"/>
                </a:solidFill>
                <a:latin typeface="Times New Roman"/>
                <a:ea typeface="Times New Roman"/>
                <a:cs typeface="Times New Roman"/>
                <a:sym typeface="Times New Roman"/>
              </a:rPr>
              <a:t>Idea:</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Find which variables are independent</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Build graph structure based on rules</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lang="en" sz="1600">
                <a:solidFill>
                  <a:schemeClr val="dk1"/>
                </a:solidFill>
                <a:latin typeface="Times New Roman"/>
                <a:ea typeface="Times New Roman"/>
                <a:cs typeface="Times New Roman"/>
                <a:sym typeface="Times New Roman"/>
              </a:rPr>
              <a:t>Problem:</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Independence tests are </a:t>
            </a:r>
            <a:r>
              <a:rPr b="1" lang="en" sz="1600">
                <a:solidFill>
                  <a:schemeClr val="dk1"/>
                </a:solidFill>
                <a:latin typeface="Times New Roman"/>
                <a:ea typeface="Times New Roman"/>
                <a:cs typeface="Times New Roman"/>
                <a:sym typeface="Times New Roman"/>
              </a:rPr>
              <a:t>unstable</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Sensitive to:</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sample size</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dimensionality</a:t>
            </a:r>
            <a:endParaRPr b="1" sz="1600">
              <a:solidFill>
                <a:schemeClr val="dk1"/>
              </a:solidFill>
              <a:latin typeface="Times New Roman"/>
              <a:ea typeface="Times New Roman"/>
              <a:cs typeface="Times New Roman"/>
              <a:sym typeface="Times New Roman"/>
            </a:endParaRPr>
          </a:p>
        </p:txBody>
      </p:sp>
      <p:pic>
        <p:nvPicPr>
          <p:cNvPr id="75" name="Google Shape;75;p15"/>
          <p:cNvPicPr preferRelativeResize="0"/>
          <p:nvPr/>
        </p:nvPicPr>
        <p:blipFill>
          <a:blip r:embed="rId3">
            <a:alphaModFix/>
          </a:blip>
          <a:stretch>
            <a:fillRect/>
          </a:stretch>
        </p:blipFill>
        <p:spPr>
          <a:xfrm>
            <a:off x="3654337" y="2816294"/>
            <a:ext cx="3068899" cy="989575"/>
          </a:xfrm>
          <a:prstGeom prst="rect">
            <a:avLst/>
          </a:prstGeom>
          <a:noFill/>
          <a:ln>
            <a:noFill/>
          </a:ln>
        </p:spPr>
      </p:pic>
      <p:sp>
        <p:nvSpPr>
          <p:cNvPr id="76" name="Google Shape;76;p15"/>
          <p:cNvSpPr/>
          <p:nvPr/>
        </p:nvSpPr>
        <p:spPr>
          <a:xfrm>
            <a:off x="6538421" y="2689294"/>
            <a:ext cx="5353200" cy="2286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None/>
            </a:pPr>
            <a:r>
              <a:rPr b="1" i="0" lang="en" sz="1200" u="none" cap="none" strike="noStrike">
                <a:solidFill>
                  <a:schemeClr val="dk1"/>
                </a:solidFill>
                <a:latin typeface="Times New Roman"/>
                <a:ea typeface="Times New Roman"/>
                <a:cs typeface="Times New Roman"/>
                <a:sym typeface="Times New Roman"/>
              </a:rPr>
              <a:t>Ψ(·)</a:t>
            </a:r>
            <a:r>
              <a:rPr i="0" lang="en" sz="1200" u="none" cap="none" strike="noStrike">
                <a:solidFill>
                  <a:schemeClr val="dk1"/>
                </a:solidFill>
                <a:latin typeface="Times New Roman"/>
                <a:ea typeface="Times New Roman"/>
                <a:cs typeface="Times New Roman"/>
                <a:sym typeface="Times New Roman"/>
              </a:rPr>
              <a:t> — Score function evaluating fitness</a:t>
            </a:r>
            <a:endParaRPr i="0" sz="1200" u="none" cap="none" strike="noStrike">
              <a:solidFill>
                <a:schemeClr val="dk1"/>
              </a:solidFill>
              <a:latin typeface="Times New Roman"/>
              <a:ea typeface="Times New Roman"/>
              <a:cs typeface="Times New Roman"/>
              <a:sym typeface="Times New Roman"/>
            </a:endParaRPr>
          </a:p>
        </p:txBody>
      </p:sp>
      <p:sp>
        <p:nvSpPr>
          <p:cNvPr id="77" name="Google Shape;77;p15"/>
          <p:cNvSpPr/>
          <p:nvPr/>
        </p:nvSpPr>
        <p:spPr>
          <a:xfrm>
            <a:off x="6538421" y="2994094"/>
            <a:ext cx="5353200" cy="2286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None/>
            </a:pPr>
            <a:r>
              <a:rPr i="0" lang="en" sz="1200" u="none" cap="none" strike="noStrike">
                <a:solidFill>
                  <a:schemeClr val="dk1"/>
                </a:solidFill>
                <a:latin typeface="Times New Roman"/>
                <a:ea typeface="Times New Roman"/>
                <a:cs typeface="Times New Roman"/>
                <a:sym typeface="Times New Roman"/>
              </a:rPr>
              <a:t>G</a:t>
            </a:r>
            <a:r>
              <a:rPr i="0" lang="en" sz="1200" u="none" cap="none" strike="noStrike">
                <a:solidFill>
                  <a:schemeClr val="dk1"/>
                </a:solidFill>
                <a:latin typeface="Times New Roman"/>
                <a:ea typeface="Times New Roman"/>
                <a:cs typeface="Times New Roman"/>
                <a:sym typeface="Times New Roman"/>
              </a:rPr>
              <a:t> — Candidate DAG structure</a:t>
            </a:r>
            <a:endParaRPr i="0" sz="1200" u="none" cap="none" strike="noStrike">
              <a:solidFill>
                <a:schemeClr val="dk1"/>
              </a:solidFill>
              <a:latin typeface="Times New Roman"/>
              <a:ea typeface="Times New Roman"/>
              <a:cs typeface="Times New Roman"/>
              <a:sym typeface="Times New Roman"/>
            </a:endParaRPr>
          </a:p>
        </p:txBody>
      </p:sp>
      <p:sp>
        <p:nvSpPr>
          <p:cNvPr id="78" name="Google Shape;78;p15"/>
          <p:cNvSpPr/>
          <p:nvPr/>
        </p:nvSpPr>
        <p:spPr>
          <a:xfrm>
            <a:off x="6538421" y="3298894"/>
            <a:ext cx="5353200" cy="2286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None/>
            </a:pPr>
            <a:r>
              <a:rPr b="1" i="0" lang="en" sz="1200" u="none" cap="none" strike="noStrike">
                <a:solidFill>
                  <a:schemeClr val="dk1"/>
                </a:solidFill>
                <a:latin typeface="Times New Roman"/>
                <a:ea typeface="Times New Roman"/>
                <a:cs typeface="Times New Roman"/>
                <a:sym typeface="Times New Roman"/>
              </a:rPr>
              <a:t>D</a:t>
            </a:r>
            <a:r>
              <a:rPr i="0" lang="en" sz="1200" u="none" cap="none" strike="noStrike">
                <a:solidFill>
                  <a:schemeClr val="dk1"/>
                </a:solidFill>
                <a:latin typeface="Times New Roman"/>
                <a:ea typeface="Times New Roman"/>
                <a:cs typeface="Times New Roman"/>
                <a:sym typeface="Times New Roman"/>
              </a:rPr>
              <a:t> — Observed dataset</a:t>
            </a:r>
            <a:endParaRPr i="0" sz="1200" u="none" cap="none" strike="noStrike">
              <a:solidFill>
                <a:schemeClr val="dk1"/>
              </a:solidFill>
              <a:latin typeface="Times New Roman"/>
              <a:ea typeface="Times New Roman"/>
              <a:cs typeface="Times New Roman"/>
              <a:sym typeface="Times New Roman"/>
            </a:endParaRPr>
          </a:p>
        </p:txBody>
      </p:sp>
      <p:sp>
        <p:nvSpPr>
          <p:cNvPr id="79" name="Google Shape;79;p15"/>
          <p:cNvSpPr/>
          <p:nvPr/>
        </p:nvSpPr>
        <p:spPr>
          <a:xfrm>
            <a:off x="6538421" y="3603694"/>
            <a:ext cx="5353200" cy="2286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None/>
            </a:pPr>
            <a:r>
              <a:rPr b="1" i="0" lang="en" sz="1200" u="none" cap="none" strike="noStrike">
                <a:solidFill>
                  <a:schemeClr val="dk1"/>
                </a:solidFill>
                <a:latin typeface="Times New Roman"/>
                <a:ea typeface="Times New Roman"/>
                <a:cs typeface="Times New Roman"/>
                <a:sym typeface="Times New Roman"/>
              </a:rPr>
              <a:t>G</a:t>
            </a:r>
            <a:r>
              <a:rPr lang="en" sz="1100">
                <a:solidFill>
                  <a:schemeClr val="dk1"/>
                </a:solidFill>
              </a:rPr>
              <a:t> </a:t>
            </a:r>
            <a:r>
              <a:rPr i="0" lang="en" sz="1200" u="none" cap="none" strike="noStrike">
                <a:solidFill>
                  <a:schemeClr val="dk1"/>
                </a:solidFill>
                <a:latin typeface="Times New Roman"/>
                <a:ea typeface="Times New Roman"/>
                <a:cs typeface="Times New Roman"/>
                <a:sym typeface="Times New Roman"/>
              </a:rPr>
              <a:t> — Space of possible DAGs</a:t>
            </a:r>
            <a:endParaRPr i="0" sz="1200" u="none" cap="none" strike="noStrike">
              <a:solidFill>
                <a:schemeClr val="dk1"/>
              </a:solidFill>
              <a:latin typeface="Times New Roman"/>
              <a:ea typeface="Times New Roman"/>
              <a:cs typeface="Times New Roman"/>
              <a:sym typeface="Times New Roman"/>
            </a:endParaRPr>
          </a:p>
        </p:txBody>
      </p:sp>
      <p:sp>
        <p:nvSpPr>
          <p:cNvPr id="80" name="Google Shape;80;p15"/>
          <p:cNvSpPr txBox="1"/>
          <p:nvPr/>
        </p:nvSpPr>
        <p:spPr>
          <a:xfrm>
            <a:off x="4316533" y="857725"/>
            <a:ext cx="4736700" cy="1323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b="1" lang="en" sz="1600">
                <a:solidFill>
                  <a:schemeClr val="dk1"/>
                </a:solidFill>
                <a:latin typeface="Times New Roman"/>
                <a:ea typeface="Times New Roman"/>
                <a:cs typeface="Times New Roman"/>
                <a:sym typeface="Times New Roman"/>
              </a:rPr>
              <a:t>2. Score-based methods (focus of this work)</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Formulate as an </a:t>
            </a:r>
            <a:r>
              <a:rPr b="1" lang="en" sz="1600">
                <a:solidFill>
                  <a:schemeClr val="dk1"/>
                </a:solidFill>
                <a:latin typeface="Times New Roman"/>
                <a:ea typeface="Times New Roman"/>
                <a:cs typeface="Times New Roman"/>
                <a:sym typeface="Times New Roman"/>
              </a:rPr>
              <a:t>optimization problem</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Use a </a:t>
            </a:r>
            <a:r>
              <a:rPr b="1" lang="en" sz="1600">
                <a:solidFill>
                  <a:schemeClr val="dk1"/>
                </a:solidFill>
                <a:latin typeface="Times New Roman"/>
                <a:ea typeface="Times New Roman"/>
                <a:cs typeface="Times New Roman"/>
                <a:sym typeface="Times New Roman"/>
              </a:rPr>
              <a:t>score function</a:t>
            </a:r>
            <a:r>
              <a:rPr lang="en" sz="1600">
                <a:solidFill>
                  <a:schemeClr val="dk1"/>
                </a:solidFill>
                <a:latin typeface="Times New Roman"/>
                <a:ea typeface="Times New Roman"/>
                <a:cs typeface="Times New Roman"/>
                <a:sym typeface="Times New Roman"/>
              </a:rPr>
              <a:t> to evaluate candidate graphs</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Search for the graph that </a:t>
            </a:r>
            <a:r>
              <a:rPr b="1" lang="en" sz="1600">
                <a:solidFill>
                  <a:schemeClr val="dk1"/>
                </a:solidFill>
                <a:latin typeface="Times New Roman"/>
                <a:ea typeface="Times New Roman"/>
                <a:cs typeface="Times New Roman"/>
                <a:sym typeface="Times New Roman"/>
              </a:rPr>
              <a:t>best fits the data</a:t>
            </a:r>
            <a:endParaRPr/>
          </a:p>
        </p:txBody>
      </p:sp>
      <p:sp>
        <p:nvSpPr>
          <p:cNvPr id="81" name="Google Shape;81;p15"/>
          <p:cNvSpPr txBox="1"/>
          <p:nvPr/>
        </p:nvSpPr>
        <p:spPr>
          <a:xfrm>
            <a:off x="2285575" y="-59325"/>
            <a:ext cx="898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A</a:t>
            </a:r>
            <a:r>
              <a:rPr lang="en" sz="3200">
                <a:solidFill>
                  <a:schemeClr val="lt1"/>
                </a:solidFill>
                <a:latin typeface="Times New Roman"/>
                <a:ea typeface="Times New Roman"/>
                <a:cs typeface="Times New Roman"/>
                <a:sym typeface="Times New Roman"/>
              </a:rPr>
              <a:t>pproaches to observational CSL</a:t>
            </a:r>
            <a:endParaRPr sz="3200">
              <a:solidFill>
                <a:schemeClr val="lt1"/>
              </a:solidFill>
              <a:latin typeface="Times New Roman"/>
              <a:ea typeface="Times New Roman"/>
              <a:cs typeface="Times New Roman"/>
              <a:sym typeface="Times New Roman"/>
            </a:endParaRPr>
          </a:p>
        </p:txBody>
      </p:sp>
      <p:sp>
        <p:nvSpPr>
          <p:cNvPr id="82" name="Google Shape;82;p15"/>
          <p:cNvSpPr/>
          <p:nvPr/>
        </p:nvSpPr>
        <p:spPr>
          <a:xfrm>
            <a:off x="6538421" y="3908494"/>
            <a:ext cx="5353200" cy="2286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None/>
            </a:pPr>
            <a:r>
              <a:rPr b="1" i="0" lang="en" sz="1200" u="none" cap="none" strike="noStrike">
                <a:solidFill>
                  <a:schemeClr val="dk1"/>
                </a:solidFill>
                <a:latin typeface="Times New Roman"/>
                <a:ea typeface="Times New Roman"/>
                <a:cs typeface="Times New Roman"/>
                <a:sym typeface="Times New Roman"/>
              </a:rPr>
              <a:t>G</a:t>
            </a:r>
            <a:r>
              <a:rPr lang="en" sz="1100">
                <a:solidFill>
                  <a:schemeClr val="dk1"/>
                </a:solidFill>
              </a:rPr>
              <a:t>*</a:t>
            </a:r>
            <a:r>
              <a:rPr i="0" lang="en" sz="1200" u="none" cap="none" strike="noStrike">
                <a:solidFill>
                  <a:schemeClr val="dk1"/>
                </a:solidFill>
                <a:latin typeface="Times New Roman"/>
                <a:ea typeface="Times New Roman"/>
                <a:cs typeface="Times New Roman"/>
                <a:sym typeface="Times New Roman"/>
              </a:rPr>
              <a:t> — </a:t>
            </a:r>
            <a:r>
              <a:rPr lang="en" sz="1200">
                <a:solidFill>
                  <a:schemeClr val="dk1"/>
                </a:solidFill>
                <a:latin typeface="Times New Roman"/>
                <a:ea typeface="Times New Roman"/>
                <a:cs typeface="Times New Roman"/>
                <a:sym typeface="Times New Roman"/>
              </a:rPr>
              <a:t>optimal </a:t>
            </a:r>
            <a:r>
              <a:rPr i="0" lang="en" sz="1200" u="none" cap="none" strike="noStrike">
                <a:solidFill>
                  <a:schemeClr val="dk1"/>
                </a:solidFill>
                <a:latin typeface="Times New Roman"/>
                <a:ea typeface="Times New Roman"/>
                <a:cs typeface="Times New Roman"/>
                <a:sym typeface="Times New Roman"/>
              </a:rPr>
              <a:t>DAGs</a:t>
            </a:r>
            <a:endParaRPr i="0" sz="1200" u="none" cap="none" strike="noStrike">
              <a:solidFill>
                <a:schemeClr val="dk1"/>
              </a:solidFill>
              <a:latin typeface="Times New Roman"/>
              <a:ea typeface="Times New Roman"/>
              <a:cs typeface="Times New Roman"/>
              <a:sym typeface="Times New Roman"/>
            </a:endParaRPr>
          </a:p>
        </p:txBody>
      </p:sp>
      <p:sp>
        <p:nvSpPr>
          <p:cNvPr id="83" name="Google Shape;8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nvSpPr>
        <p:spPr>
          <a:xfrm>
            <a:off x="2361500" y="0"/>
            <a:ext cx="7260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Traditional Score Functions</a:t>
            </a:r>
            <a:endParaRPr sz="3200">
              <a:solidFill>
                <a:schemeClr val="lt1"/>
              </a:solidFill>
              <a:latin typeface="Times New Roman"/>
              <a:ea typeface="Times New Roman"/>
              <a:cs typeface="Times New Roman"/>
              <a:sym typeface="Times New Roman"/>
            </a:endParaRPr>
          </a:p>
        </p:txBody>
      </p:sp>
      <p:sp>
        <p:nvSpPr>
          <p:cNvPr id="89" name="Google Shape;89;p16"/>
          <p:cNvSpPr txBox="1"/>
          <p:nvPr/>
        </p:nvSpPr>
        <p:spPr>
          <a:xfrm>
            <a:off x="47250" y="882694"/>
            <a:ext cx="56283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Traditional score functions (e.g., BIC) assume:</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Large sample size</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Known data distribution</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 These assumptions rarely hold in practice</a:t>
            </a:r>
            <a:br>
              <a:rPr lang="en" sz="1600">
                <a:solidFill>
                  <a:schemeClr val="dk1"/>
                </a:solidFill>
                <a:latin typeface="Times New Roman"/>
                <a:ea typeface="Times New Roman"/>
                <a:cs typeface="Times New Roman"/>
                <a:sym typeface="Times New Roman"/>
              </a:rPr>
            </a:br>
            <a:r>
              <a:rPr lang="en" sz="1600">
                <a:solidFill>
                  <a:schemeClr val="dk1"/>
                </a:solidFill>
                <a:latin typeface="Times New Roman"/>
                <a:ea typeface="Times New Roman"/>
                <a:cs typeface="Times New Roman"/>
                <a:sym typeface="Times New Roman"/>
              </a:rPr>
              <a:t> → Leads to </a:t>
            </a:r>
            <a:r>
              <a:rPr b="1" lang="en" sz="1600">
                <a:solidFill>
                  <a:schemeClr val="dk1"/>
                </a:solidFill>
                <a:latin typeface="Times New Roman"/>
                <a:ea typeface="Times New Roman"/>
                <a:cs typeface="Times New Roman"/>
                <a:sym typeface="Times New Roman"/>
              </a:rPr>
              <a:t>suboptimal causal structures</a:t>
            </a:r>
            <a:endParaRPr b="1" sz="1600">
              <a:solidFill>
                <a:schemeClr val="dk1"/>
              </a:solidFill>
              <a:latin typeface="Times New Roman"/>
              <a:ea typeface="Times New Roman"/>
              <a:cs typeface="Times New Roman"/>
              <a:sym typeface="Times New Roman"/>
            </a:endParaRPr>
          </a:p>
        </p:txBody>
      </p:sp>
      <p:sp>
        <p:nvSpPr>
          <p:cNvPr id="90" name="Google Shape;90;p16"/>
          <p:cNvSpPr txBox="1"/>
          <p:nvPr/>
        </p:nvSpPr>
        <p:spPr>
          <a:xfrm>
            <a:off x="4619250" y="882694"/>
            <a:ext cx="4674600" cy="3442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400"/>
              </a:spcBef>
              <a:spcAft>
                <a:spcPts val="0"/>
              </a:spcAft>
              <a:buNone/>
            </a:pPr>
            <a:r>
              <a:rPr b="1" lang="en" sz="1800">
                <a:solidFill>
                  <a:schemeClr val="dk1"/>
                </a:solidFill>
                <a:latin typeface="Times New Roman"/>
                <a:ea typeface="Times New Roman"/>
                <a:cs typeface="Times New Roman"/>
                <a:sym typeface="Times New Roman"/>
              </a:rPr>
              <a:t>Key Insight</a:t>
            </a:r>
            <a:endParaRPr b="1" sz="18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Score functions behave </a:t>
            </a:r>
            <a:r>
              <a:rPr b="1" lang="en" sz="1600">
                <a:solidFill>
                  <a:schemeClr val="dk1"/>
                </a:solidFill>
                <a:latin typeface="Times New Roman"/>
                <a:ea typeface="Times New Roman"/>
                <a:cs typeface="Times New Roman"/>
                <a:sym typeface="Times New Roman"/>
              </a:rPr>
              <a:t>differently under different data conditions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Performance depends on:</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Sample size</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Noise</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Prior assumptions</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lang="en" sz="1800">
                <a:solidFill>
                  <a:schemeClr val="dk1"/>
                </a:solidFill>
                <a:latin typeface="Times New Roman"/>
                <a:ea typeface="Times New Roman"/>
                <a:cs typeface="Times New Roman"/>
                <a:sym typeface="Times New Roman"/>
              </a:rPr>
              <a:t>Specific Issues</a:t>
            </a:r>
            <a:endParaRPr b="1" sz="18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Noise → degrades BIC performance</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Priors → affect Bayesian scores (BDeu)</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Manual design is not scalable </a:t>
            </a:r>
            <a:endParaRPr sz="1600">
              <a:solidFill>
                <a:schemeClr val="dk1"/>
              </a:solidFill>
              <a:latin typeface="Times New Roman"/>
              <a:ea typeface="Times New Roman"/>
              <a:cs typeface="Times New Roman"/>
              <a:sym typeface="Times New Roman"/>
            </a:endParaRPr>
          </a:p>
        </p:txBody>
      </p:sp>
      <p:pic>
        <p:nvPicPr>
          <p:cNvPr id="91" name="Google Shape;91;p16"/>
          <p:cNvPicPr preferRelativeResize="0"/>
          <p:nvPr/>
        </p:nvPicPr>
        <p:blipFill>
          <a:blip r:embed="rId3">
            <a:alphaModFix/>
          </a:blip>
          <a:stretch>
            <a:fillRect/>
          </a:stretch>
        </p:blipFill>
        <p:spPr>
          <a:xfrm>
            <a:off x="1277850" y="2420583"/>
            <a:ext cx="3167076" cy="2286451"/>
          </a:xfrm>
          <a:prstGeom prst="rect">
            <a:avLst/>
          </a:prstGeom>
          <a:noFill/>
          <a:ln>
            <a:noFill/>
          </a:ln>
        </p:spPr>
      </p:pic>
      <p:sp>
        <p:nvSpPr>
          <p:cNvPr id="92" name="Google Shape;9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nvSpPr>
        <p:spPr>
          <a:xfrm>
            <a:off x="0" y="897111"/>
            <a:ext cx="56283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Traditional score functions (e.g., BIC) assume:</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Large sample size</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Known data distribution</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 These assumptions rarely hold in practice</a:t>
            </a:r>
            <a:br>
              <a:rPr lang="en" sz="1600">
                <a:solidFill>
                  <a:schemeClr val="dk1"/>
                </a:solidFill>
                <a:latin typeface="Times New Roman"/>
                <a:ea typeface="Times New Roman"/>
                <a:cs typeface="Times New Roman"/>
                <a:sym typeface="Times New Roman"/>
              </a:rPr>
            </a:br>
            <a:r>
              <a:rPr lang="en" sz="1600">
                <a:solidFill>
                  <a:schemeClr val="dk1"/>
                </a:solidFill>
                <a:latin typeface="Times New Roman"/>
                <a:ea typeface="Times New Roman"/>
                <a:cs typeface="Times New Roman"/>
                <a:sym typeface="Times New Roman"/>
              </a:rPr>
              <a:t> → Leads to </a:t>
            </a:r>
            <a:r>
              <a:rPr b="1" lang="en" sz="1600">
                <a:solidFill>
                  <a:schemeClr val="dk1"/>
                </a:solidFill>
                <a:latin typeface="Times New Roman"/>
                <a:ea typeface="Times New Roman"/>
                <a:cs typeface="Times New Roman"/>
                <a:sym typeface="Times New Roman"/>
              </a:rPr>
              <a:t>suboptimal causal structures</a:t>
            </a:r>
            <a:endParaRPr b="1" sz="1600">
              <a:solidFill>
                <a:schemeClr val="dk1"/>
              </a:solidFill>
              <a:latin typeface="Times New Roman"/>
              <a:ea typeface="Times New Roman"/>
              <a:cs typeface="Times New Roman"/>
              <a:sym typeface="Times New Roman"/>
            </a:endParaRPr>
          </a:p>
        </p:txBody>
      </p:sp>
      <p:sp>
        <p:nvSpPr>
          <p:cNvPr id="98" name="Google Shape;98;p17"/>
          <p:cNvSpPr txBox="1"/>
          <p:nvPr/>
        </p:nvSpPr>
        <p:spPr>
          <a:xfrm>
            <a:off x="4572000" y="897111"/>
            <a:ext cx="4674600" cy="3442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400"/>
              </a:spcBef>
              <a:spcAft>
                <a:spcPts val="0"/>
              </a:spcAft>
              <a:buNone/>
            </a:pPr>
            <a:r>
              <a:rPr b="1" lang="en" sz="1800">
                <a:solidFill>
                  <a:schemeClr val="dk1"/>
                </a:solidFill>
                <a:latin typeface="Times New Roman"/>
                <a:ea typeface="Times New Roman"/>
                <a:cs typeface="Times New Roman"/>
                <a:sym typeface="Times New Roman"/>
              </a:rPr>
              <a:t>Key Insight</a:t>
            </a:r>
            <a:endParaRPr b="1" sz="18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Score functions behave </a:t>
            </a:r>
            <a:r>
              <a:rPr b="1" lang="en" sz="1600">
                <a:solidFill>
                  <a:schemeClr val="dk1"/>
                </a:solidFill>
                <a:latin typeface="Times New Roman"/>
                <a:ea typeface="Times New Roman"/>
                <a:cs typeface="Times New Roman"/>
                <a:sym typeface="Times New Roman"/>
              </a:rPr>
              <a:t>differently under different data conditions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Performance depends on:</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Sample size</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Noise</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Prior assumptions</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lang="en" sz="1800">
                <a:solidFill>
                  <a:schemeClr val="dk1"/>
                </a:solidFill>
                <a:latin typeface="Times New Roman"/>
                <a:ea typeface="Times New Roman"/>
                <a:cs typeface="Times New Roman"/>
                <a:sym typeface="Times New Roman"/>
              </a:rPr>
              <a:t>Specific Issues</a:t>
            </a:r>
            <a:endParaRPr b="1" sz="18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Noise → degrades BIC performance</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Priors → affect Bayesian scores (BDeu)</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Manual design is not scalable </a:t>
            </a:r>
            <a:endParaRPr sz="1600">
              <a:solidFill>
                <a:schemeClr val="dk1"/>
              </a:solidFill>
              <a:latin typeface="Times New Roman"/>
              <a:ea typeface="Times New Roman"/>
              <a:cs typeface="Times New Roman"/>
              <a:sym typeface="Times New Roman"/>
            </a:endParaRPr>
          </a:p>
        </p:txBody>
      </p:sp>
      <p:pic>
        <p:nvPicPr>
          <p:cNvPr id="99" name="Google Shape;99;p17"/>
          <p:cNvPicPr preferRelativeResize="0"/>
          <p:nvPr/>
        </p:nvPicPr>
        <p:blipFill>
          <a:blip r:embed="rId3">
            <a:alphaModFix/>
          </a:blip>
          <a:stretch>
            <a:fillRect/>
          </a:stretch>
        </p:blipFill>
        <p:spPr>
          <a:xfrm>
            <a:off x="1230600" y="2435000"/>
            <a:ext cx="3167076" cy="2286451"/>
          </a:xfrm>
          <a:prstGeom prst="rect">
            <a:avLst/>
          </a:prstGeom>
          <a:noFill/>
          <a:ln>
            <a:noFill/>
          </a:ln>
        </p:spPr>
      </p:pic>
      <p:sp>
        <p:nvSpPr>
          <p:cNvPr id="100" name="Google Shape;100;p17"/>
          <p:cNvSpPr txBox="1"/>
          <p:nvPr/>
        </p:nvSpPr>
        <p:spPr>
          <a:xfrm>
            <a:off x="-67640" y="2294700"/>
            <a:ext cx="92793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400">
                <a:solidFill>
                  <a:srgbClr val="FF0000"/>
                </a:solidFill>
                <a:latin typeface="Times New Roman"/>
                <a:ea typeface="Times New Roman"/>
                <a:cs typeface="Times New Roman"/>
                <a:sym typeface="Times New Roman"/>
              </a:rPr>
              <a:t>Can we improve score functions in an automatic and systematic way?</a:t>
            </a:r>
            <a:endParaRPr b="1" sz="2400">
              <a:solidFill>
                <a:srgbClr val="FF0000"/>
              </a:solidFill>
              <a:latin typeface="Times New Roman"/>
              <a:ea typeface="Times New Roman"/>
              <a:cs typeface="Times New Roman"/>
              <a:sym typeface="Times New Roman"/>
            </a:endParaRPr>
          </a:p>
        </p:txBody>
      </p:sp>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2" name="Google Shape;102;p17"/>
          <p:cNvSpPr txBox="1"/>
          <p:nvPr/>
        </p:nvSpPr>
        <p:spPr>
          <a:xfrm>
            <a:off x="2361500" y="0"/>
            <a:ext cx="7260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Traditional Score Functions</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nvSpPr>
        <p:spPr>
          <a:xfrm>
            <a:off x="20206" y="1048650"/>
            <a:ext cx="5748600" cy="3909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800"/>
              </a:spcBef>
              <a:spcAft>
                <a:spcPts val="0"/>
              </a:spcAft>
              <a:buNone/>
            </a:pPr>
            <a:r>
              <a:rPr b="1" lang="en" sz="1600">
                <a:solidFill>
                  <a:schemeClr val="dk1"/>
                </a:solidFill>
                <a:latin typeface="Times New Roman"/>
                <a:ea typeface="Times New Roman"/>
                <a:cs typeface="Times New Roman"/>
                <a:sym typeface="Times New Roman"/>
              </a:rPr>
              <a:t> 1. Score-Based Causal Structure Learning</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lang="en" sz="1600">
                <a:solidFill>
                  <a:schemeClr val="dk1"/>
                </a:solidFill>
                <a:latin typeface="Times New Roman"/>
                <a:ea typeface="Times New Roman"/>
                <a:cs typeface="Times New Roman"/>
                <a:sym typeface="Times New Roman"/>
              </a:rPr>
              <a:t>Search over different spaces: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DAG space (G)</a:t>
            </a:r>
            <a:endParaRPr b="1"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Directly modify edges</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Equivalence space (E)</a:t>
            </a:r>
            <a:endParaRPr b="1"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Search over CPDAGs (equivalent graphs)</a:t>
            </a:r>
            <a:endParaRPr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Permutation space (O)</a:t>
            </a:r>
            <a:endParaRPr b="1"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Learn variable ordering, then construct DAG</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600">
                <a:solidFill>
                  <a:schemeClr val="dk1"/>
                </a:solidFill>
                <a:latin typeface="Times New Roman"/>
                <a:ea typeface="Times New Roman"/>
                <a:cs typeface="Times New Roman"/>
                <a:sym typeface="Times New Roman"/>
              </a:rPr>
              <a:t>2. </a:t>
            </a:r>
            <a:r>
              <a:rPr b="1" lang="en" sz="1600">
                <a:solidFill>
                  <a:schemeClr val="dk1"/>
                </a:solidFill>
                <a:latin typeface="Times New Roman"/>
                <a:ea typeface="Times New Roman"/>
                <a:cs typeface="Times New Roman"/>
                <a:sym typeface="Times New Roman"/>
              </a:rPr>
              <a:t> Continuous Optimization Methods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Based on </a:t>
            </a:r>
            <a:r>
              <a:rPr b="1" lang="en" sz="1600">
                <a:solidFill>
                  <a:schemeClr val="dk1"/>
                </a:solidFill>
                <a:latin typeface="Times New Roman"/>
                <a:ea typeface="Times New Roman"/>
                <a:cs typeface="Times New Roman"/>
                <a:sym typeface="Times New Roman"/>
              </a:rPr>
              <a:t>Structural Equation Models (SEM)</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Convert DAG learning into </a:t>
            </a:r>
            <a:r>
              <a:rPr b="1" lang="en" sz="1600">
                <a:solidFill>
                  <a:schemeClr val="dk1"/>
                </a:solidFill>
                <a:latin typeface="Times New Roman"/>
                <a:ea typeface="Times New Roman"/>
                <a:cs typeface="Times New Roman"/>
                <a:sym typeface="Times New Roman"/>
              </a:rPr>
              <a:t>continuous optimization</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108" name="Google Shape;108;p18"/>
          <p:cNvSpPr txBox="1"/>
          <p:nvPr/>
        </p:nvSpPr>
        <p:spPr>
          <a:xfrm>
            <a:off x="4959058" y="1048651"/>
            <a:ext cx="4947600" cy="3140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800"/>
              </a:spcBef>
              <a:spcAft>
                <a:spcPts val="0"/>
              </a:spcAft>
              <a:buNone/>
            </a:pPr>
            <a:r>
              <a:rPr b="1" lang="en" sz="1600">
                <a:solidFill>
                  <a:schemeClr val="dk1"/>
                </a:solidFill>
                <a:latin typeface="Times New Roman"/>
                <a:ea typeface="Times New Roman"/>
                <a:cs typeface="Times New Roman"/>
                <a:sym typeface="Times New Roman"/>
              </a:rPr>
              <a:t> 3. LLM for Causal Learning</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LLMs used as:</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Char char="○"/>
            </a:pPr>
            <a:r>
              <a:rPr b="1" lang="en" sz="1600">
                <a:solidFill>
                  <a:schemeClr val="dk1"/>
                </a:solidFill>
                <a:latin typeface="Times New Roman"/>
                <a:ea typeface="Times New Roman"/>
                <a:cs typeface="Times New Roman"/>
                <a:sym typeface="Times New Roman"/>
              </a:rPr>
              <a:t>Causal predictors</a:t>
            </a:r>
            <a:r>
              <a:rPr lang="en"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a:p>
            <a:pPr indent="0" lvl="0" marL="914400" rtl="0" algn="l">
              <a:lnSpc>
                <a:spcPct val="50000"/>
              </a:lnSpc>
              <a:spcBef>
                <a:spcPts val="1200"/>
              </a:spcBef>
              <a:spcAft>
                <a:spcPts val="0"/>
              </a:spcAft>
              <a:buNone/>
            </a:pPr>
            <a:r>
              <a:rPr lang="en" sz="1600">
                <a:solidFill>
                  <a:schemeClr val="dk1"/>
                </a:solidFill>
                <a:latin typeface="Times New Roman"/>
                <a:ea typeface="Times New Roman"/>
                <a:cs typeface="Times New Roman"/>
                <a:sym typeface="Times New Roman"/>
              </a:rPr>
              <a:t>(pairwise relationships)</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120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Domain knowledge sources</a:t>
            </a:r>
            <a:endParaRPr b="1" sz="1600">
              <a:solidFill>
                <a:schemeClr val="dk1"/>
              </a:solidFill>
              <a:latin typeface="Times New Roman"/>
              <a:ea typeface="Times New Roman"/>
              <a:cs typeface="Times New Roman"/>
              <a:sym typeface="Times New Roman"/>
            </a:endParaRPr>
          </a:p>
          <a:p>
            <a:pPr indent="-330200" lvl="0" marL="4572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Assist with:</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Initialization</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Constraints</a:t>
            </a:r>
            <a:endParaRPr sz="1600">
              <a:solidFill>
                <a:schemeClr val="dk1"/>
              </a:solidFill>
              <a:latin typeface="Times New Roman"/>
              <a:ea typeface="Times New Roman"/>
              <a:cs typeface="Times New Roman"/>
              <a:sym typeface="Times New Roman"/>
            </a:endParaRPr>
          </a:p>
          <a:p>
            <a:pPr indent="-330200" lvl="1" marL="914400" rtl="0" algn="l">
              <a:lnSpc>
                <a:spcPct val="10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Post-processing</a:t>
            </a:r>
            <a:endParaRPr sz="16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109" name="Google Shape;109;p18"/>
          <p:cNvSpPr txBox="1"/>
          <p:nvPr/>
        </p:nvSpPr>
        <p:spPr>
          <a:xfrm>
            <a:off x="3395375" y="0"/>
            <a:ext cx="536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Related Work</a:t>
            </a:r>
            <a:endParaRPr sz="3200">
              <a:solidFill>
                <a:schemeClr val="lt1"/>
              </a:solidFill>
              <a:latin typeface="Times New Roman"/>
              <a:ea typeface="Times New Roman"/>
              <a:cs typeface="Times New Roman"/>
              <a:sym typeface="Times New Roman"/>
            </a:endParaRPr>
          </a:p>
        </p:txBody>
      </p:sp>
      <p:sp>
        <p:nvSpPr>
          <p:cNvPr id="110" name="Google Shape;110;p18"/>
          <p:cNvSpPr txBox="1"/>
          <p:nvPr/>
        </p:nvSpPr>
        <p:spPr>
          <a:xfrm>
            <a:off x="4959040" y="3709957"/>
            <a:ext cx="4630200" cy="1077300"/>
          </a:xfrm>
          <a:prstGeom prst="rect">
            <a:avLst/>
          </a:prstGeom>
          <a:noFill/>
          <a:ln>
            <a:noFill/>
          </a:ln>
        </p:spPr>
        <p:txBody>
          <a:bodyPr anchorCtr="0" anchor="t" bIns="91425" lIns="91425" spcFirstLastPara="1" rIns="91425" wrap="square" tIns="91425">
            <a:spAutoFit/>
          </a:bodyPr>
          <a:lstStyle/>
          <a:p>
            <a:pPr indent="0" lvl="0" marL="0" rtl="0" algn="l">
              <a:spcBef>
                <a:spcPts val="1800"/>
              </a:spcBef>
              <a:spcAft>
                <a:spcPts val="0"/>
              </a:spcAft>
              <a:buNone/>
            </a:pPr>
            <a:r>
              <a:rPr b="1" lang="en" sz="1600">
                <a:solidFill>
                  <a:schemeClr val="dk1"/>
                </a:solidFill>
                <a:latin typeface="Times New Roman"/>
                <a:ea typeface="Times New Roman"/>
                <a:cs typeface="Times New Roman"/>
                <a:sym typeface="Times New Roman"/>
              </a:rPr>
              <a:t>4. LLM for Algorithm Design</a:t>
            </a:r>
            <a:endParaRPr b="1"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Combine LLM + </a:t>
            </a:r>
            <a:r>
              <a:rPr b="1" lang="en" sz="1600">
                <a:solidFill>
                  <a:schemeClr val="dk1"/>
                </a:solidFill>
                <a:latin typeface="Times New Roman"/>
                <a:ea typeface="Times New Roman"/>
                <a:cs typeface="Times New Roman"/>
                <a:sym typeface="Times New Roman"/>
              </a:rPr>
              <a:t>evolutionary search</a:t>
            </a:r>
            <a:endParaRPr b="1"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Automatically generate/improve algorithms</a:t>
            </a:r>
            <a:endParaRPr/>
          </a:p>
        </p:txBody>
      </p:sp>
      <p:sp>
        <p:nvSpPr>
          <p:cNvPr id="111" name="Google Shape;11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32952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Casual Structure Learning (CSL)</a:t>
            </a:r>
            <a:endParaRPr sz="3200">
              <a:solidFill>
                <a:schemeClr val="lt1"/>
              </a:solidFill>
              <a:latin typeface="Times New Roman"/>
              <a:ea typeface="Times New Roman"/>
              <a:cs typeface="Times New Roman"/>
              <a:sym typeface="Times New Roman"/>
            </a:endParaRPr>
          </a:p>
        </p:txBody>
      </p:sp>
      <p:sp>
        <p:nvSpPr>
          <p:cNvPr id="117" name="Google Shape;117;p19"/>
          <p:cNvSpPr txBox="1"/>
          <p:nvPr>
            <p:ph idx="1" type="body"/>
          </p:nvPr>
        </p:nvSpPr>
        <p:spPr>
          <a:xfrm>
            <a:off x="311700" y="1015018"/>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There are two ways to perform CSL:</a:t>
            </a:r>
            <a:endParaRPr sz="2000">
              <a:solidFill>
                <a:schemeClr val="dk1"/>
              </a:solidFill>
              <a:latin typeface="Times New Roman"/>
              <a:ea typeface="Times New Roman"/>
              <a:cs typeface="Times New Roman"/>
              <a:sym typeface="Times New Roman"/>
            </a:endParaRPr>
          </a:p>
          <a:p>
            <a:pPr indent="-349250" lvl="1" marL="914400" rtl="0" algn="l">
              <a:lnSpc>
                <a:spcPct val="100000"/>
              </a:lnSpc>
              <a:spcBef>
                <a:spcPts val="0"/>
              </a:spcBef>
              <a:spcAft>
                <a:spcPts val="0"/>
              </a:spcAft>
              <a:buClr>
                <a:schemeClr val="dk1"/>
              </a:buClr>
              <a:buSzPts val="1900"/>
              <a:buFont typeface="Times New Roman"/>
              <a:buChar char="○"/>
            </a:pPr>
            <a:r>
              <a:rPr b="1" lang="en" sz="1900">
                <a:solidFill>
                  <a:schemeClr val="dk1"/>
                </a:solidFill>
                <a:latin typeface="Times New Roman"/>
                <a:ea typeface="Times New Roman"/>
                <a:cs typeface="Times New Roman"/>
                <a:sym typeface="Times New Roman"/>
              </a:rPr>
              <a:t>Interventional</a:t>
            </a:r>
            <a:r>
              <a:rPr lang="en" sz="1900">
                <a:solidFill>
                  <a:schemeClr val="dk1"/>
                </a:solidFill>
                <a:latin typeface="Times New Roman"/>
                <a:ea typeface="Times New Roman"/>
                <a:cs typeface="Times New Roman"/>
                <a:sym typeface="Times New Roman"/>
              </a:rPr>
              <a:t>: </a:t>
            </a:r>
            <a:r>
              <a:rPr lang="en" sz="1900" u="sng">
                <a:solidFill>
                  <a:schemeClr val="dk1"/>
                </a:solidFill>
                <a:latin typeface="Times New Roman"/>
                <a:ea typeface="Times New Roman"/>
                <a:cs typeface="Times New Roman"/>
                <a:sym typeface="Times New Roman"/>
              </a:rPr>
              <a:t>Interact with the environment</a:t>
            </a:r>
            <a:r>
              <a:rPr lang="en" sz="1900">
                <a:solidFill>
                  <a:schemeClr val="dk1"/>
                </a:solidFill>
                <a:latin typeface="Times New Roman"/>
                <a:ea typeface="Times New Roman"/>
                <a:cs typeface="Times New Roman"/>
                <a:sym typeface="Times New Roman"/>
              </a:rPr>
              <a:t> to learn causal structure.</a:t>
            </a:r>
            <a:endParaRPr sz="19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1900">
              <a:solidFill>
                <a:schemeClr val="dk1"/>
              </a:solidFill>
              <a:latin typeface="Times New Roman"/>
              <a:ea typeface="Times New Roman"/>
              <a:cs typeface="Times New Roman"/>
              <a:sym typeface="Times New Roman"/>
            </a:endParaRPr>
          </a:p>
          <a:p>
            <a:pPr indent="-349250" lvl="1" marL="914400" rtl="0" algn="l">
              <a:lnSpc>
                <a:spcPct val="100000"/>
              </a:lnSpc>
              <a:spcBef>
                <a:spcPts val="1200"/>
              </a:spcBef>
              <a:spcAft>
                <a:spcPts val="0"/>
              </a:spcAft>
              <a:buClr>
                <a:schemeClr val="dk1"/>
              </a:buClr>
              <a:buSzPts val="1900"/>
              <a:buFont typeface="Times New Roman"/>
              <a:buChar char="○"/>
            </a:pPr>
            <a:r>
              <a:rPr b="1" lang="en" sz="1900">
                <a:solidFill>
                  <a:schemeClr val="dk1"/>
                </a:solidFill>
                <a:latin typeface="Times New Roman"/>
                <a:ea typeface="Times New Roman"/>
                <a:cs typeface="Times New Roman"/>
                <a:sym typeface="Times New Roman"/>
              </a:rPr>
              <a:t>Observational</a:t>
            </a:r>
            <a:r>
              <a:rPr lang="en" sz="1900">
                <a:solidFill>
                  <a:schemeClr val="dk1"/>
                </a:solidFill>
                <a:latin typeface="Times New Roman"/>
                <a:ea typeface="Times New Roman"/>
                <a:cs typeface="Times New Roman"/>
                <a:sym typeface="Times New Roman"/>
              </a:rPr>
              <a:t>: Use a </a:t>
            </a:r>
            <a:r>
              <a:rPr lang="en" sz="1900" u="sng">
                <a:solidFill>
                  <a:schemeClr val="dk1"/>
                </a:solidFill>
                <a:latin typeface="Times New Roman"/>
                <a:ea typeface="Times New Roman"/>
                <a:cs typeface="Times New Roman"/>
                <a:sym typeface="Times New Roman"/>
              </a:rPr>
              <a:t>static dataset</a:t>
            </a:r>
            <a:r>
              <a:rPr lang="en" sz="1900">
                <a:solidFill>
                  <a:schemeClr val="dk1"/>
                </a:solidFill>
                <a:latin typeface="Times New Roman"/>
                <a:ea typeface="Times New Roman"/>
                <a:cs typeface="Times New Roman"/>
                <a:sym typeface="Times New Roman"/>
              </a:rPr>
              <a:t> to </a:t>
            </a:r>
            <a:r>
              <a:rPr lang="en" sz="1900">
                <a:solidFill>
                  <a:schemeClr val="dk1"/>
                </a:solidFill>
                <a:latin typeface="Times New Roman"/>
                <a:ea typeface="Times New Roman"/>
                <a:cs typeface="Times New Roman"/>
                <a:sym typeface="Times New Roman"/>
              </a:rPr>
              <a:t>determine causal structure.</a:t>
            </a:r>
            <a:endParaRPr sz="19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900">
              <a:latin typeface="Times New Roman"/>
              <a:ea typeface="Times New Roman"/>
              <a:cs typeface="Times New Roman"/>
              <a:sym typeface="Times New Roman"/>
            </a:endParaRPr>
          </a:p>
          <a:p>
            <a:pPr indent="0" lvl="0" marL="0" rtl="0" algn="l">
              <a:spcBef>
                <a:spcPts val="1200"/>
              </a:spcBef>
              <a:spcAft>
                <a:spcPts val="0"/>
              </a:spcAft>
              <a:buNone/>
            </a:pPr>
            <a:r>
              <a:t/>
            </a:r>
            <a:endParaRPr sz="1900">
              <a:latin typeface="Times New Roman"/>
              <a:ea typeface="Times New Roman"/>
              <a:cs typeface="Times New Roman"/>
              <a:sym typeface="Times New Roman"/>
            </a:endParaRPr>
          </a:p>
          <a:p>
            <a:pPr indent="0" lvl="0" marL="0" rtl="0" algn="l">
              <a:spcBef>
                <a:spcPts val="1200"/>
              </a:spcBef>
              <a:spcAft>
                <a:spcPts val="0"/>
              </a:spcAft>
              <a:buNone/>
            </a:pPr>
            <a:r>
              <a:t/>
            </a:r>
            <a:endParaRPr sz="1900">
              <a:latin typeface="Times New Roman"/>
              <a:ea typeface="Times New Roman"/>
              <a:cs typeface="Times New Roman"/>
              <a:sym typeface="Times New Roman"/>
            </a:endParaRPr>
          </a:p>
          <a:p>
            <a:pPr indent="0" lvl="0" marL="0" rtl="0" algn="l">
              <a:spcBef>
                <a:spcPts val="1200"/>
              </a:spcBef>
              <a:spcAft>
                <a:spcPts val="1200"/>
              </a:spcAft>
              <a:buNone/>
            </a:pPr>
            <a:r>
              <a:t/>
            </a:r>
            <a:endParaRPr sz="1900">
              <a:latin typeface="Times New Roman"/>
              <a:ea typeface="Times New Roman"/>
              <a:cs typeface="Times New Roman"/>
              <a:sym typeface="Times New Roman"/>
            </a:endParaRPr>
          </a:p>
        </p:txBody>
      </p:sp>
      <p:sp>
        <p:nvSpPr>
          <p:cNvPr id="118" name="Google Shape;11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9" name="Google Shape;119;p19"/>
          <p:cNvSpPr/>
          <p:nvPr/>
        </p:nvSpPr>
        <p:spPr>
          <a:xfrm>
            <a:off x="366575" y="2932604"/>
            <a:ext cx="3874200" cy="133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9"/>
          <p:cNvSpPr/>
          <p:nvPr/>
        </p:nvSpPr>
        <p:spPr>
          <a:xfrm>
            <a:off x="4903225" y="2932604"/>
            <a:ext cx="3874200" cy="133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9"/>
          <p:cNvSpPr txBox="1"/>
          <p:nvPr/>
        </p:nvSpPr>
        <p:spPr>
          <a:xfrm>
            <a:off x="529150" y="2985548"/>
            <a:ext cx="3580500" cy="12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2"/>
                </a:solidFill>
                <a:latin typeface="Times New Roman"/>
                <a:ea typeface="Times New Roman"/>
                <a:cs typeface="Times New Roman"/>
                <a:sym typeface="Times New Roman"/>
              </a:rPr>
              <a:t>Interventional</a:t>
            </a:r>
            <a:endParaRPr b="1" sz="1600" u="sng">
              <a:solidFill>
                <a:schemeClr val="dk2"/>
              </a:solidFill>
              <a:latin typeface="Times New Roman"/>
              <a:ea typeface="Times New Roman"/>
              <a:cs typeface="Times New Roman"/>
              <a:sym typeface="Times New Roman"/>
            </a:endParaRPr>
          </a:p>
          <a:p>
            <a:pPr indent="-330200" lvl="0" marL="457200" rtl="0" algn="l">
              <a:spcBef>
                <a:spcPts val="0"/>
              </a:spcBef>
              <a:spcAft>
                <a:spcPts val="0"/>
              </a:spcAft>
              <a:buClr>
                <a:srgbClr val="38761D"/>
              </a:buClr>
              <a:buSzPts val="1600"/>
              <a:buFont typeface="Times New Roman"/>
              <a:buChar char="●"/>
            </a:pPr>
            <a:r>
              <a:rPr lang="en" sz="1600">
                <a:solidFill>
                  <a:srgbClr val="38761D"/>
                </a:solidFill>
                <a:latin typeface="Times New Roman"/>
                <a:ea typeface="Times New Roman"/>
                <a:cs typeface="Times New Roman"/>
                <a:sym typeface="Times New Roman"/>
              </a:rPr>
              <a:t>Interactions make learning easier</a:t>
            </a:r>
            <a:endParaRPr sz="1600">
              <a:solidFill>
                <a:srgbClr val="38761D"/>
              </a:solidFill>
              <a:latin typeface="Times New Roman"/>
              <a:ea typeface="Times New Roman"/>
              <a:cs typeface="Times New Roman"/>
              <a:sym typeface="Times New Roman"/>
            </a:endParaRPr>
          </a:p>
          <a:p>
            <a:pPr indent="-330200" lvl="0" marL="457200" rtl="0" algn="l">
              <a:spcBef>
                <a:spcPts val="0"/>
              </a:spcBef>
              <a:spcAft>
                <a:spcPts val="0"/>
              </a:spcAft>
              <a:buClr>
                <a:srgbClr val="38761D"/>
              </a:buClr>
              <a:buSzPts val="1600"/>
              <a:buFont typeface="Times New Roman"/>
              <a:buChar char="●"/>
            </a:pPr>
            <a:r>
              <a:rPr lang="en" sz="1600">
                <a:solidFill>
                  <a:srgbClr val="38761D"/>
                </a:solidFill>
                <a:latin typeface="Times New Roman"/>
                <a:ea typeface="Times New Roman"/>
                <a:cs typeface="Times New Roman"/>
                <a:sym typeface="Times New Roman"/>
              </a:rPr>
              <a:t>Confirmation is possible</a:t>
            </a:r>
            <a:endParaRPr sz="1600">
              <a:solidFill>
                <a:srgbClr val="38761D"/>
              </a:solidFill>
              <a:latin typeface="Times New Roman"/>
              <a:ea typeface="Times New Roman"/>
              <a:cs typeface="Times New Roman"/>
              <a:sym typeface="Times New Roman"/>
            </a:endParaRPr>
          </a:p>
          <a:p>
            <a:pPr indent="-330200" lvl="0" marL="457200" rtl="0" algn="l">
              <a:spcBef>
                <a:spcPts val="0"/>
              </a:spcBef>
              <a:spcAft>
                <a:spcPts val="0"/>
              </a:spcAft>
              <a:buClr>
                <a:srgbClr val="990000"/>
              </a:buClr>
              <a:buSzPts val="1600"/>
              <a:buFont typeface="Times New Roman"/>
              <a:buChar char="●"/>
            </a:pPr>
            <a:r>
              <a:rPr lang="en" sz="1600">
                <a:solidFill>
                  <a:srgbClr val="990000"/>
                </a:solidFill>
                <a:latin typeface="Times New Roman"/>
                <a:ea typeface="Times New Roman"/>
                <a:cs typeface="Times New Roman"/>
                <a:sym typeface="Times New Roman"/>
              </a:rPr>
              <a:t>Intervention can be expensive</a:t>
            </a:r>
            <a:endParaRPr sz="1600">
              <a:solidFill>
                <a:srgbClr val="990000"/>
              </a:solidFill>
              <a:latin typeface="Times New Roman"/>
              <a:ea typeface="Times New Roman"/>
              <a:cs typeface="Times New Roman"/>
              <a:sym typeface="Times New Roman"/>
            </a:endParaRPr>
          </a:p>
        </p:txBody>
      </p:sp>
      <p:sp>
        <p:nvSpPr>
          <p:cNvPr id="122" name="Google Shape;122;p19"/>
          <p:cNvSpPr txBox="1"/>
          <p:nvPr/>
        </p:nvSpPr>
        <p:spPr>
          <a:xfrm>
            <a:off x="5050075" y="2985546"/>
            <a:ext cx="3580500" cy="12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2"/>
                </a:solidFill>
                <a:latin typeface="Times New Roman"/>
                <a:ea typeface="Times New Roman"/>
                <a:cs typeface="Times New Roman"/>
                <a:sym typeface="Times New Roman"/>
              </a:rPr>
              <a:t>Observational</a:t>
            </a:r>
            <a:endParaRPr b="1" sz="1600" u="sng">
              <a:solidFill>
                <a:schemeClr val="dk2"/>
              </a:solidFill>
              <a:latin typeface="Times New Roman"/>
              <a:ea typeface="Times New Roman"/>
              <a:cs typeface="Times New Roman"/>
              <a:sym typeface="Times New Roman"/>
            </a:endParaRPr>
          </a:p>
          <a:p>
            <a:pPr indent="-330200" lvl="0" marL="457200" rtl="0" algn="l">
              <a:spcBef>
                <a:spcPts val="0"/>
              </a:spcBef>
              <a:spcAft>
                <a:spcPts val="0"/>
              </a:spcAft>
              <a:buClr>
                <a:srgbClr val="38761D"/>
              </a:buClr>
              <a:buSzPts val="1600"/>
              <a:buFont typeface="Times New Roman"/>
              <a:buChar char="●"/>
            </a:pPr>
            <a:r>
              <a:rPr lang="en" sz="1600">
                <a:solidFill>
                  <a:srgbClr val="38761D"/>
                </a:solidFill>
                <a:latin typeface="Times New Roman"/>
                <a:ea typeface="Times New Roman"/>
                <a:cs typeface="Times New Roman"/>
                <a:sym typeface="Times New Roman"/>
              </a:rPr>
              <a:t>Static dataset</a:t>
            </a:r>
            <a:endParaRPr sz="1600">
              <a:solidFill>
                <a:srgbClr val="38761D"/>
              </a:solidFill>
              <a:latin typeface="Times New Roman"/>
              <a:ea typeface="Times New Roman"/>
              <a:cs typeface="Times New Roman"/>
              <a:sym typeface="Times New Roman"/>
            </a:endParaRPr>
          </a:p>
          <a:p>
            <a:pPr indent="-330200" lvl="0" marL="457200" rtl="0" algn="l">
              <a:spcBef>
                <a:spcPts val="0"/>
              </a:spcBef>
              <a:spcAft>
                <a:spcPts val="0"/>
              </a:spcAft>
              <a:buClr>
                <a:srgbClr val="38761D"/>
              </a:buClr>
              <a:buSzPts val="1600"/>
              <a:buFont typeface="Times New Roman"/>
              <a:buChar char="●"/>
            </a:pPr>
            <a:r>
              <a:rPr lang="en" sz="1600">
                <a:solidFill>
                  <a:srgbClr val="38761D"/>
                </a:solidFill>
                <a:latin typeface="Times New Roman"/>
                <a:ea typeface="Times New Roman"/>
                <a:cs typeface="Times New Roman"/>
                <a:sym typeface="Times New Roman"/>
              </a:rPr>
              <a:t>Does not pay cost of intervention</a:t>
            </a:r>
            <a:endParaRPr sz="1600">
              <a:solidFill>
                <a:srgbClr val="38761D"/>
              </a:solidFill>
              <a:latin typeface="Times New Roman"/>
              <a:ea typeface="Times New Roman"/>
              <a:cs typeface="Times New Roman"/>
              <a:sym typeface="Times New Roman"/>
            </a:endParaRPr>
          </a:p>
          <a:p>
            <a:pPr indent="-330200" lvl="0" marL="457200" rtl="0" algn="l">
              <a:spcBef>
                <a:spcPts val="0"/>
              </a:spcBef>
              <a:spcAft>
                <a:spcPts val="0"/>
              </a:spcAft>
              <a:buClr>
                <a:srgbClr val="990000"/>
              </a:buClr>
              <a:buSzPts val="1600"/>
              <a:buFont typeface="Times New Roman"/>
              <a:buChar char="●"/>
            </a:pPr>
            <a:r>
              <a:rPr lang="en" sz="1600">
                <a:solidFill>
                  <a:srgbClr val="990000"/>
                </a:solidFill>
                <a:latin typeface="Times New Roman"/>
                <a:ea typeface="Times New Roman"/>
                <a:cs typeface="Times New Roman"/>
                <a:sym typeface="Times New Roman"/>
              </a:rPr>
              <a:t>Cannot confirm causal structure</a:t>
            </a:r>
            <a:endParaRPr sz="1600">
              <a:solidFill>
                <a:srgbClr val="99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p:nvPr/>
        </p:nvSpPr>
        <p:spPr>
          <a:xfrm>
            <a:off x="367400" y="2150783"/>
            <a:ext cx="7668540" cy="2812212"/>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20"/>
          <p:cNvSpPr txBox="1"/>
          <p:nvPr>
            <p:ph type="title"/>
          </p:nvPr>
        </p:nvSpPr>
        <p:spPr>
          <a:xfrm>
            <a:off x="3181075" y="-3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LLMs for CSL</a:t>
            </a:r>
            <a:endParaRPr sz="3200">
              <a:solidFill>
                <a:schemeClr val="lt1"/>
              </a:solidFill>
              <a:latin typeface="Times New Roman"/>
              <a:ea typeface="Times New Roman"/>
              <a:cs typeface="Times New Roman"/>
              <a:sym typeface="Times New Roman"/>
            </a:endParaRPr>
          </a:p>
        </p:txBody>
      </p:sp>
      <p:sp>
        <p:nvSpPr>
          <p:cNvPr id="129" name="Google Shape;129;p20"/>
          <p:cNvSpPr txBox="1"/>
          <p:nvPr>
            <p:ph idx="1" type="body"/>
          </p:nvPr>
        </p:nvSpPr>
        <p:spPr>
          <a:xfrm>
            <a:off x="311700" y="909757"/>
            <a:ext cx="85206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LLMs know a lot about the world.</a:t>
            </a:r>
            <a:endParaRPr sz="1900">
              <a:solidFill>
                <a:schemeClr val="dk1"/>
              </a:solidFill>
              <a:latin typeface="Times New Roman"/>
              <a:ea typeface="Times New Roman"/>
              <a:cs typeface="Times New Roman"/>
              <a:sym typeface="Times New Roman"/>
            </a:endParaRPr>
          </a:p>
          <a:p>
            <a:pPr indent="-349250" lvl="1" marL="9144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This is found to be an emergent property of language modeling.</a:t>
            </a:r>
            <a:endParaRPr sz="19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World knowledge          </a:t>
            </a:r>
            <a:r>
              <a:rPr lang="en" sz="1900" u="sng">
                <a:solidFill>
                  <a:schemeClr val="dk1"/>
                </a:solidFill>
                <a:latin typeface="Times New Roman"/>
                <a:ea typeface="Times New Roman"/>
                <a:cs typeface="Times New Roman"/>
                <a:sym typeface="Times New Roman"/>
              </a:rPr>
              <a:t>Cause and Effect</a:t>
            </a:r>
            <a:endParaRPr sz="1900">
              <a:solidFill>
                <a:schemeClr val="dk1"/>
              </a:solidFill>
              <a:latin typeface="Times New Roman"/>
              <a:ea typeface="Times New Roman"/>
              <a:cs typeface="Times New Roman"/>
              <a:sym typeface="Times New Roman"/>
            </a:endParaRPr>
          </a:p>
        </p:txBody>
      </p:sp>
      <p:sp>
        <p:nvSpPr>
          <p:cNvPr id="130" name="Google Shape;13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131" name="Google Shape;131;p20"/>
          <p:cNvCxnSpPr/>
          <p:nvPr/>
        </p:nvCxnSpPr>
        <p:spPr>
          <a:xfrm>
            <a:off x="2647379" y="1841019"/>
            <a:ext cx="460800" cy="0"/>
          </a:xfrm>
          <a:prstGeom prst="straightConnector1">
            <a:avLst/>
          </a:prstGeom>
          <a:noFill/>
          <a:ln cap="flat" cmpd="sng" w="9525">
            <a:solidFill>
              <a:schemeClr val="dk2"/>
            </a:solidFill>
            <a:prstDash val="solid"/>
            <a:round/>
            <a:headEnd len="med" w="med" type="none"/>
            <a:tailEnd len="med" w="med" type="triangle"/>
          </a:ln>
        </p:spPr>
      </p:cxnSp>
      <p:sp>
        <p:nvSpPr>
          <p:cNvPr id="132" name="Google Shape;132;p20"/>
          <p:cNvSpPr/>
          <p:nvPr/>
        </p:nvSpPr>
        <p:spPr>
          <a:xfrm>
            <a:off x="1603175" y="2646728"/>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LLM     Graph</a:t>
            </a:r>
            <a:endParaRPr sz="1600"/>
          </a:p>
        </p:txBody>
      </p:sp>
      <p:sp>
        <p:nvSpPr>
          <p:cNvPr id="133" name="Google Shape;133;p20"/>
          <p:cNvSpPr/>
          <p:nvPr/>
        </p:nvSpPr>
        <p:spPr>
          <a:xfrm>
            <a:off x="1742225" y="3358750"/>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Post-hoc LLM</a:t>
            </a:r>
            <a:endParaRPr sz="1600"/>
          </a:p>
        </p:txBody>
      </p:sp>
      <p:sp>
        <p:nvSpPr>
          <p:cNvPr id="134" name="Google Shape;134;p20"/>
          <p:cNvSpPr/>
          <p:nvPr/>
        </p:nvSpPr>
        <p:spPr>
          <a:xfrm>
            <a:off x="4379525" y="2857750"/>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Initialization</a:t>
            </a:r>
            <a:endParaRPr sz="1600"/>
          </a:p>
        </p:txBody>
      </p:sp>
      <p:sp>
        <p:nvSpPr>
          <p:cNvPr id="135" name="Google Shape;135;p20"/>
          <p:cNvSpPr/>
          <p:nvPr/>
        </p:nvSpPr>
        <p:spPr>
          <a:xfrm>
            <a:off x="4892650" y="3859750"/>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Search</a:t>
            </a:r>
            <a:endParaRPr sz="1600"/>
          </a:p>
        </p:txBody>
      </p:sp>
      <p:cxnSp>
        <p:nvCxnSpPr>
          <p:cNvPr id="136" name="Google Shape;136;p20"/>
          <p:cNvCxnSpPr/>
          <p:nvPr/>
        </p:nvCxnSpPr>
        <p:spPr>
          <a:xfrm>
            <a:off x="2283300" y="2910574"/>
            <a:ext cx="215100" cy="3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p:nvPr/>
        </p:nvSpPr>
        <p:spPr>
          <a:xfrm>
            <a:off x="367400" y="2090800"/>
            <a:ext cx="7668540" cy="2812212"/>
          </a:xfrm>
          <a:prstGeom prst="clou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 name="Google Shape;143;p21"/>
          <p:cNvSpPr/>
          <p:nvPr/>
        </p:nvSpPr>
        <p:spPr>
          <a:xfrm>
            <a:off x="1603175" y="2571750"/>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Times New Roman"/>
                <a:ea typeface="Times New Roman"/>
                <a:cs typeface="Times New Roman"/>
                <a:sym typeface="Times New Roman"/>
              </a:rPr>
              <a:t>LLM     Graph</a:t>
            </a:r>
            <a:endParaRPr sz="1700">
              <a:latin typeface="Times New Roman"/>
              <a:ea typeface="Times New Roman"/>
              <a:cs typeface="Times New Roman"/>
              <a:sym typeface="Times New Roman"/>
            </a:endParaRPr>
          </a:p>
        </p:txBody>
      </p:sp>
      <p:sp>
        <p:nvSpPr>
          <p:cNvPr id="144" name="Google Shape;144;p21"/>
          <p:cNvSpPr/>
          <p:nvPr/>
        </p:nvSpPr>
        <p:spPr>
          <a:xfrm>
            <a:off x="1742225" y="3358750"/>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Times New Roman"/>
                <a:ea typeface="Times New Roman"/>
                <a:cs typeface="Times New Roman"/>
                <a:sym typeface="Times New Roman"/>
              </a:rPr>
              <a:t>Post-door LLM</a:t>
            </a:r>
            <a:endParaRPr sz="1700">
              <a:latin typeface="Times New Roman"/>
              <a:ea typeface="Times New Roman"/>
              <a:cs typeface="Times New Roman"/>
              <a:sym typeface="Times New Roman"/>
            </a:endParaRPr>
          </a:p>
        </p:txBody>
      </p:sp>
      <p:sp>
        <p:nvSpPr>
          <p:cNvPr id="145" name="Google Shape;145;p21"/>
          <p:cNvSpPr/>
          <p:nvPr/>
        </p:nvSpPr>
        <p:spPr>
          <a:xfrm>
            <a:off x="4379525" y="2857750"/>
            <a:ext cx="1689900" cy="50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Times New Roman"/>
                <a:ea typeface="Times New Roman"/>
                <a:cs typeface="Times New Roman"/>
                <a:sym typeface="Times New Roman"/>
              </a:rPr>
              <a:t>Initialization</a:t>
            </a:r>
            <a:endParaRPr sz="1700">
              <a:latin typeface="Times New Roman"/>
              <a:ea typeface="Times New Roman"/>
              <a:cs typeface="Times New Roman"/>
              <a:sym typeface="Times New Roman"/>
            </a:endParaRPr>
          </a:p>
        </p:txBody>
      </p:sp>
      <p:sp>
        <p:nvSpPr>
          <p:cNvPr id="146" name="Google Shape;146;p21"/>
          <p:cNvSpPr/>
          <p:nvPr/>
        </p:nvSpPr>
        <p:spPr>
          <a:xfrm>
            <a:off x="4871475" y="3732750"/>
            <a:ext cx="1689900" cy="5010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Times New Roman"/>
                <a:ea typeface="Times New Roman"/>
                <a:cs typeface="Times New Roman"/>
                <a:sym typeface="Times New Roman"/>
              </a:rPr>
              <a:t>Search</a:t>
            </a:r>
            <a:endParaRPr sz="1700">
              <a:latin typeface="Times New Roman"/>
              <a:ea typeface="Times New Roman"/>
              <a:cs typeface="Times New Roman"/>
              <a:sym typeface="Times New Roman"/>
            </a:endParaRPr>
          </a:p>
        </p:txBody>
      </p:sp>
      <p:cxnSp>
        <p:nvCxnSpPr>
          <p:cNvPr id="147" name="Google Shape;147;p21"/>
          <p:cNvCxnSpPr/>
          <p:nvPr/>
        </p:nvCxnSpPr>
        <p:spPr>
          <a:xfrm>
            <a:off x="2313291" y="2835596"/>
            <a:ext cx="215100" cy="3300"/>
          </a:xfrm>
          <a:prstGeom prst="straightConnector1">
            <a:avLst/>
          </a:prstGeom>
          <a:noFill/>
          <a:ln cap="flat" cmpd="sng" w="9525">
            <a:solidFill>
              <a:schemeClr val="dk2"/>
            </a:solidFill>
            <a:prstDash val="solid"/>
            <a:round/>
            <a:headEnd len="med" w="med" type="none"/>
            <a:tailEnd len="med" w="med" type="triangle"/>
          </a:ln>
        </p:spPr>
      </p:cxnSp>
      <p:sp>
        <p:nvSpPr>
          <p:cNvPr id="148" name="Google Shape;148;p21"/>
          <p:cNvSpPr txBox="1"/>
          <p:nvPr>
            <p:ph type="title"/>
          </p:nvPr>
        </p:nvSpPr>
        <p:spPr>
          <a:xfrm>
            <a:off x="3369700" y="-3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Times New Roman"/>
                <a:ea typeface="Times New Roman"/>
                <a:cs typeface="Times New Roman"/>
                <a:sym typeface="Times New Roman"/>
              </a:rPr>
              <a:t>LLMs for CSL</a:t>
            </a:r>
            <a:endParaRPr sz="3200">
              <a:solidFill>
                <a:schemeClr val="lt1"/>
              </a:solidFill>
              <a:latin typeface="Times New Roman"/>
              <a:ea typeface="Times New Roman"/>
              <a:cs typeface="Times New Roman"/>
              <a:sym typeface="Times New Roman"/>
            </a:endParaRPr>
          </a:p>
        </p:txBody>
      </p:sp>
      <p:sp>
        <p:nvSpPr>
          <p:cNvPr id="149" name="Google Shape;149;p21"/>
          <p:cNvSpPr txBox="1"/>
          <p:nvPr>
            <p:ph idx="1" type="body"/>
          </p:nvPr>
        </p:nvSpPr>
        <p:spPr>
          <a:xfrm>
            <a:off x="367400" y="909752"/>
            <a:ext cx="8520600" cy="22569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LLMs know a lot about the world.</a:t>
            </a:r>
            <a:endParaRPr sz="1900">
              <a:solidFill>
                <a:schemeClr val="dk1"/>
              </a:solidFill>
              <a:latin typeface="Times New Roman"/>
              <a:ea typeface="Times New Roman"/>
              <a:cs typeface="Times New Roman"/>
              <a:sym typeface="Times New Roman"/>
            </a:endParaRPr>
          </a:p>
          <a:p>
            <a:pPr indent="-323850" lvl="1" marL="91440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This is found to be an emergent property of language modeling.</a:t>
            </a:r>
            <a:endParaRPr sz="1500">
              <a:solidFill>
                <a:schemeClr val="dk1"/>
              </a:solidFill>
              <a:latin typeface="Times New Roman"/>
              <a:ea typeface="Times New Roman"/>
              <a:cs typeface="Times New Roman"/>
              <a:sym typeface="Times New Roman"/>
            </a:endParaRPr>
          </a:p>
          <a:p>
            <a:pPr indent="-349250" lvl="0" marL="457200" rtl="0" algn="l">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World knowledge          </a:t>
            </a:r>
            <a:r>
              <a:rPr lang="en" sz="1900" u="sng">
                <a:solidFill>
                  <a:schemeClr val="dk1"/>
                </a:solidFill>
                <a:latin typeface="Times New Roman"/>
                <a:ea typeface="Times New Roman"/>
                <a:cs typeface="Times New Roman"/>
                <a:sym typeface="Times New Roman"/>
              </a:rPr>
              <a:t>Cause and Effect</a:t>
            </a:r>
            <a:endParaRPr sz="1900">
              <a:solidFill>
                <a:schemeClr val="dk1"/>
              </a:solidFill>
              <a:latin typeface="Times New Roman"/>
              <a:ea typeface="Times New Roman"/>
              <a:cs typeface="Times New Roman"/>
              <a:sym typeface="Times New Roman"/>
            </a:endParaRPr>
          </a:p>
        </p:txBody>
      </p:sp>
      <p:cxnSp>
        <p:nvCxnSpPr>
          <p:cNvPr id="150" name="Google Shape;150;p21"/>
          <p:cNvCxnSpPr/>
          <p:nvPr/>
        </p:nvCxnSpPr>
        <p:spPr>
          <a:xfrm>
            <a:off x="2698404" y="1772994"/>
            <a:ext cx="460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