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80" r:id="rId5"/>
    <p:sldId id="258" r:id="rId6"/>
    <p:sldId id="281" r:id="rId7"/>
    <p:sldId id="279" r:id="rId8"/>
    <p:sldId id="272" r:id="rId9"/>
    <p:sldId id="261" r:id="rId10"/>
    <p:sldId id="263" r:id="rId11"/>
    <p:sldId id="265" r:id="rId12"/>
    <p:sldId id="266" r:id="rId13"/>
    <p:sldId id="267" r:id="rId14"/>
    <p:sldId id="282" r:id="rId15"/>
    <p:sldId id="271" r:id="rId16"/>
    <p:sldId id="274" r:id="rId17"/>
    <p:sldId id="276" r:id="rId18"/>
    <p:sldId id="277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4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D828-2E19-8BE8-68C0-3EAC5F966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A384F-0FDD-828A-1A85-88F9979D6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E9614-2F37-5B92-4A79-859150B75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3A9FF-D655-FB50-2869-727EDA276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0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F266-4BE8-60D0-05CC-5D3634E5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027BA-439D-1A4B-1956-C887F05F8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B6995-892C-BCB5-F323-28C17B6A9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D3C3-41F7-95B4-812A-88BF07146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E0DD-5718-033C-1DBE-55F8565F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C9C71-A31A-FFC4-FA05-3D0E8058E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39993-BF38-2EA3-3598-0FD57048C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01D74-4ACB-D190-D9C8-2B5B2EBA3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DAE7-A721-FD16-349F-9F5E561A3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40E17-2B90-54E2-AD26-2FB369245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20AA3-0B3B-2A35-294D-5AF7A2DBB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09361-65D1-4CA7-F30D-6277C0BC9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FA500-704F-6B82-DEAE-4117109D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8F1E1-0843-AC98-FF4C-EF52B3CF6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087AB-13FC-82FF-DC31-0B31F37DA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43198-6294-B80D-9B75-BFA50211F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11.0059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mi.ch/news-events/articles/news.html?news=4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731520" y="1554480"/>
            <a:ext cx="76809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Weight-Sparse Transformers</a:t>
            </a:r>
            <a:endParaRPr lang="en-US" sz="32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Have Interpretable Circuits</a:t>
            </a:r>
            <a:endParaRPr lang="en-US" sz="32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14400" y="31089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3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Leo Gao</a:t>
            </a:r>
            <a:r>
              <a:rPr lang="en-US" sz="1300" baseline="300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r>
              <a:rPr lang="en-US" sz="13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Achyuta Rajaram</a:t>
            </a:r>
            <a:r>
              <a:rPr lang="en-US" sz="1300" baseline="300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r>
              <a:rPr lang="en-US" sz="13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Jacob Coxon</a:t>
            </a:r>
            <a:r>
              <a:rPr lang="en-US" sz="1300" baseline="300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r>
              <a:rPr lang="en-US" sz="13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Soham V. Govande</a:t>
            </a:r>
            <a:r>
              <a:rPr lang="en-US" sz="1300" baseline="300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r>
              <a:rPr lang="en-US" sz="13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Bowen Baker</a:t>
            </a:r>
            <a:r>
              <a:rPr lang="en-US" sz="1300" baseline="300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r>
              <a:rPr lang="en-US" sz="13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Dan Mossing</a:t>
            </a:r>
            <a:r>
              <a:rPr lang="en-US" sz="1300" baseline="300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914400" y="35661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</a:t>
            </a:r>
            <a:r>
              <a:rPr lang="en-US" sz="1200" baseline="30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200400" y="4114800"/>
            <a:ext cx="2743200" cy="18288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14400" y="42519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by: Saajan Patel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914400" y="457200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ITCS 6101/8101 Natural Language Processing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10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Methods: Circuit Pruning</a:t>
            </a:r>
          </a:p>
        </p:txBody>
      </p:sp>
      <p:sp>
        <p:nvSpPr>
          <p:cNvPr id="5" name="Text 3"/>
          <p:cNvSpPr/>
          <p:nvPr/>
        </p:nvSpPr>
        <p:spPr>
          <a:xfrm>
            <a:off x="548640" y="100584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Mask-Based Pruning</a:t>
            </a:r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8640" y="1322132"/>
            <a:ext cx="42062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For each node i, learn a mask parameter τᵢ ∈ [−1, 1]
</a:t>
            </a:r>
            <a:r>
              <a:rPr lang="en-US" sz="1400" b="1" dirty="0">
                <a:solidFill>
                  <a:srgbClr val="1E293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
</a:t>
            </a:r>
            <a:r>
              <a:rPr lang="en-US" sz="1400" dirty="0">
                <a:solidFill>
                  <a:srgbClr val="334155"/>
                </a:solidFill>
              </a:rPr>
              <a:t>
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where σ is the Heaviside step function.
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Backprop through σ using a sigmoid-derivative surrogate gradient </a:t>
            </a:r>
            <a:r>
              <a:rPr lang="en-US" sz="1200" dirty="0">
                <a:solidFill>
                  <a:srgbClr val="334155"/>
                </a:solidFill>
              </a:rPr>
              <a:t>
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029200" y="10058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Pruning Process</a:t>
            </a:r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892040" y="1470535"/>
            <a:ext cx="274320" cy="27432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892040" y="1470535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303520" y="1417320"/>
            <a:ext cx="3794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boolean masks at all node locations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892040" y="1973455"/>
            <a:ext cx="274320" cy="27432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892040" y="1973455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303520" y="1920240"/>
            <a:ext cx="3794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Initialize masks with Gaussian noise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4892040" y="2476375"/>
            <a:ext cx="274320" cy="27432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892040" y="2476375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303520" y="2423160"/>
            <a:ext cx="3794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Optimize masks via AdamW with surrogate gradients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892040" y="2979295"/>
            <a:ext cx="274320" cy="27432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92040" y="2979295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303520" y="2926080"/>
            <a:ext cx="3794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training: bisect for k matching target loss (0.15)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4892040" y="3527935"/>
            <a:ext cx="274320" cy="27432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4892040" y="3527935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303520" y="347472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Hyperparameter tuning for each individual task configuration</a:t>
            </a:r>
            <a:endParaRPr lang="en-US" sz="13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CB2425-BCA9-8226-BB56-F6F58DDF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78" y="3576287"/>
            <a:ext cx="2912964" cy="4369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27BFA8-7D76-8E4A-8C55-E0A52D66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62" y="1892629"/>
            <a:ext cx="2179195" cy="4209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Results: Dense and Sparse Comparison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757604" y="914400"/>
            <a:ext cx="2349037" cy="1045479"/>
          </a:xfrm>
          <a:prstGeom prst="rect">
            <a:avLst/>
          </a:prstGeom>
          <a:solidFill>
            <a:srgbClr val="FEF3C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880562" y="979875"/>
            <a:ext cx="2103120" cy="7689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59E0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~16×
</a:t>
            </a: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smaller circuits</a:t>
            </a:r>
            <a:endParaRPr lang="en-US" sz="40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same task loss</a:t>
            </a:r>
            <a:endParaRPr lang="en-US" sz="4000" dirty="0"/>
          </a:p>
        </p:txBody>
      </p:sp>
      <p:sp>
        <p:nvSpPr>
          <p:cNvPr id="10" name="Text 7"/>
          <p:cNvSpPr/>
          <p:nvPr/>
        </p:nvSpPr>
        <p:spPr>
          <a:xfrm>
            <a:off x="5880562" y="4646232"/>
            <a:ext cx="2531838" cy="382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Figures adapted from Gao et al., 2025 (Figures 2, 32)</a:t>
            </a:r>
            <a:endParaRPr lang="en-US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DF43B0-D0B7-CA28-B4C2-C5EA97BA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97280"/>
            <a:ext cx="4565885" cy="3060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990B6A-669C-E94E-61B9-7FA0E299CAA6}"/>
              </a:ext>
            </a:extLst>
          </p:cNvPr>
          <p:cNvSpPr txBox="1"/>
          <p:nvPr/>
        </p:nvSpPr>
        <p:spPr>
          <a:xfrm>
            <a:off x="797366" y="914400"/>
            <a:ext cx="4024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Performance for sparse and dense models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2E1E18-4B4A-D046-2511-A9BD130D3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70" y="2142758"/>
            <a:ext cx="3984150" cy="24442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856750-B1B3-5FE1-4FF6-1C3F922D418F}"/>
              </a:ext>
            </a:extLst>
          </p:cNvPr>
          <p:cNvSpPr txBox="1"/>
          <p:nvPr/>
        </p:nvSpPr>
        <p:spPr>
          <a:xfrm>
            <a:off x="963618" y="4196570"/>
            <a:ext cx="369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Key Finding:</a:t>
            </a:r>
            <a:endParaRPr lang="en-US" sz="1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ctr"/>
            <a:r>
              <a:rPr lang="en-US" sz="1600" dirty="0"/>
              <a:t>Sparse models achieve the same task performance at much smaller circuit sizes.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Scaling: Capability vs. Interpretability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943600" y="914399"/>
            <a:ext cx="2862171" cy="375054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126480" y="100584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Key Scaling Findings</a:t>
            </a:r>
            <a:endParaRPr lang="en-US" sz="15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26480" y="1463039"/>
            <a:ext cx="2560320" cy="29890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</a:rPr>
              <a:t>Acknowledgement that decreasing L₀ (sparser) → worse capability, better interpretability, moving along the Pareto frontier.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400" b="1" dirty="0"/>
              <a:t>BUT</a:t>
            </a:r>
            <a:r>
              <a:rPr lang="en-US" sz="1400" dirty="0">
                <a:solidFill>
                  <a:srgbClr val="334155"/>
                </a:solidFill>
              </a:rPr>
              <a:t>, scaling up to large, useful models results in better capability </a:t>
            </a:r>
            <a:r>
              <a:rPr lang="en-US" sz="1400" b="1" dirty="0"/>
              <a:t>AND</a:t>
            </a:r>
            <a:r>
              <a:rPr lang="en-US" sz="1400" dirty="0">
                <a:solidFill>
                  <a:srgbClr val="334155"/>
                </a:solidFill>
              </a:rPr>
              <a:t> interpretability. 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</a:rPr>
              <a:t>This refutes the argument that this is a toy-scale interpretability exercise.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</a:rPr>
              <a:t>Scaling gives more degrees of freedom.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3455982" y="4664939"/>
            <a:ext cx="223203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adapted from Gao et al., 2025 (Figure 3)</a:t>
            </a:r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F3BC82-9452-7B25-6141-8571574E2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3" y="1337367"/>
            <a:ext cx="4745637" cy="33260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162656" y="297219"/>
            <a:ext cx="28766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Circuit and Task Example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758240" y="4844427"/>
            <a:ext cx="22170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adapted from Gao et al., 2025 (Figure 4)</a:t>
            </a:r>
            <a:endParaRPr lang="en-US" sz="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2FAF64-359F-8386-2BC5-B98F84E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42" y="179507"/>
            <a:ext cx="5844565" cy="46667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C63C0AE-C4F4-5695-4AD0-B7E52B3D7BEC}"/>
              </a:ext>
            </a:extLst>
          </p:cNvPr>
          <p:cNvSpPr txBox="1"/>
          <p:nvPr/>
        </p:nvSpPr>
        <p:spPr>
          <a:xfrm>
            <a:off x="211374" y="1727180"/>
            <a:ext cx="2597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single_double_quote</a:t>
            </a:r>
            <a:endParaRPr lang="en-US" b="1" dirty="0">
              <a:solidFill>
                <a:srgbClr val="0D9488"/>
              </a:solidFill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r>
              <a:rPr lang="en-US" b="1" dirty="0"/>
              <a:t>Description</a:t>
            </a:r>
            <a:r>
              <a:rPr lang="en-US" dirty="0"/>
              <a:t>: Predict whether a string should be closed with ') or ").</a:t>
            </a:r>
          </a:p>
          <a:p>
            <a:endParaRPr lang="en-US" b="1" dirty="0">
              <a:solidFill>
                <a:srgbClr val="0D9488"/>
              </a:solidFill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5761B7-078B-557D-4D3B-29011119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A886107-8206-A80B-8436-3DA8F68082EA}"/>
              </a:ext>
            </a:extLst>
          </p:cNvPr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70F6D01-5C7F-0AA1-A2DC-FE926CE1B8BF}"/>
              </a:ext>
            </a:extLst>
          </p:cNvPr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000" b="1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4FC3F4C-DA8C-F01A-FEB6-DCDE45CB8437}"/>
              </a:ext>
            </a:extLst>
          </p:cNvPr>
          <p:cNvSpPr/>
          <p:nvPr/>
        </p:nvSpPr>
        <p:spPr>
          <a:xfrm>
            <a:off x="162656" y="297219"/>
            <a:ext cx="28766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Circuit and Task Example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30DB1836-5ACB-EE10-56AA-F4D2D15B364A}"/>
              </a:ext>
            </a:extLst>
          </p:cNvPr>
          <p:cNvSpPr/>
          <p:nvPr/>
        </p:nvSpPr>
        <p:spPr>
          <a:xfrm>
            <a:off x="4855861" y="4551369"/>
            <a:ext cx="22170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adapted from Gao et al., 2025 (Figure 5)</a:t>
            </a:r>
            <a:endParaRPr lang="en-US"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8E08EE-4FBC-C20C-E784-D295E14570C1}"/>
              </a:ext>
            </a:extLst>
          </p:cNvPr>
          <p:cNvSpPr txBox="1"/>
          <p:nvPr/>
        </p:nvSpPr>
        <p:spPr>
          <a:xfrm>
            <a:off x="211374" y="1727180"/>
            <a:ext cx="2597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bracket_counting</a:t>
            </a:r>
            <a:endParaRPr lang="en-US" b="1" dirty="0">
              <a:solidFill>
                <a:srgbClr val="0D9488"/>
              </a:solidFill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r>
              <a:rPr lang="en-US" b="1" dirty="0"/>
              <a:t>Description</a:t>
            </a:r>
            <a:r>
              <a:rPr lang="en-US" dirty="0"/>
              <a:t>: Predict ]] or ] depending on the bracket nesting depth.</a:t>
            </a:r>
          </a:p>
          <a:p>
            <a:endParaRPr lang="en-US" b="1" dirty="0">
              <a:solidFill>
                <a:srgbClr val="0D9488"/>
              </a:solidFill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b="1" dirty="0">
              <a:solidFill>
                <a:srgbClr val="0D9488"/>
              </a:solidFill>
              <a:latin typeface="Consolas" pitchFamily="34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594E2-5BE2-80FA-A4CF-4EB96929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20" y="508801"/>
            <a:ext cx="4380529" cy="38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Ablation Studies &amp; Additional Results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1005840"/>
            <a:ext cx="3931920" cy="178308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77240" y="109728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Weight Sparsity → Activation Sparsity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77240" y="1463040"/>
            <a:ext cx="3474720" cy="12351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As weight L₀ decreases, residual stream kurtosis increases.
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754880" y="1008089"/>
            <a:ext cx="4023360" cy="178308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983480" y="109728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Circuits Are Necessary (Inverse Pruning)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983480" y="1463040"/>
            <a:ext cx="3566160" cy="12351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Ablating ONLY the circuit nodes (keeping everything else) → severe performance drop
</a:t>
            </a:r>
            <a:endParaRPr lang="en-US" sz="1400" dirty="0"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Ablating random nodes of the same count → negligible effect</a:t>
            </a:r>
            <a:endParaRPr lang="en-US" sz="1400" dirty="0"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48640" y="2971800"/>
            <a:ext cx="3931920" cy="178308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77240" y="3066238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Learned Pruning &gt;&gt; Attribution Pruning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68096" y="3569158"/>
            <a:ext cx="3474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Gradient-based learned masks find dramatically smaller circuits at every loss level compared to attribution-based node selection.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754880" y="2971800"/>
            <a:ext cx="4023360" cy="178308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983480" y="3060991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Activation Sparsity: Diminishing Returns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983480" y="3561662"/>
            <a:ext cx="35661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activation sparsity helps on top of weight sparsity, but too much hurts the capability-interpretability frontier. Weight sparsity is the primary driver.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Limitations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39496" y="1005839"/>
            <a:ext cx="8046720" cy="879473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43018" y="1005840"/>
            <a:ext cx="45719" cy="879472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777240" y="1106200"/>
            <a:ext cx="7589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F4444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Compute Inefficiency (100–1000×)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77240" y="1494819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Sparse models are fundamentally slower to train and deploy than dense models of equal capability.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48640" y="2019849"/>
            <a:ext cx="8046720" cy="913501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48640" y="2015278"/>
            <a:ext cx="45719" cy="904356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00099" y="2126542"/>
            <a:ext cx="7589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F4444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Only Simple Tasks &amp; Small Models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77240" y="2524494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hand-crafted binary Python tasks on models with tens of millions of nonzero params. 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548640" y="3035807"/>
            <a:ext cx="8046720" cy="897087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48640" y="3035808"/>
            <a:ext cx="45719" cy="897086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777240" y="3162888"/>
            <a:ext cx="7589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F4444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Mean Ablation ≠ Full Faithfulness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77240" y="3557016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 ablation is weaker than causal scrubbing (Chan et al., 2022). Does not guarantee nodes claimed as irrelevant truly are on ALL inputs.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539496" y="4072677"/>
            <a:ext cx="8046720" cy="897085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48640" y="4072677"/>
            <a:ext cx="45719" cy="891837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777240" y="4175210"/>
            <a:ext cx="7589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F4444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No Natural Language Models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68096" y="4588001"/>
            <a:ext cx="7589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experiments use Python code. The simplicity of code syntax may not generalize to the complexities of natural language.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A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17</a:t>
            </a:r>
            <a:endParaRPr lang="en-US" sz="1000" b="1" dirty="0"/>
          </a:p>
        </p:txBody>
      </p:sp>
      <p:sp>
        <p:nvSpPr>
          <p:cNvPr id="3" name="Text 1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Key Takeaways</a:t>
            </a:r>
            <a:endParaRPr lang="en-US" sz="3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1520" y="1097280"/>
            <a:ext cx="768096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60120" y="1298448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60120" y="12984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08760" y="1188720"/>
            <a:ext cx="6675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 sparsity (~99.9% zeros) yields circuits that are ~16× smaller than equivalent dense models, which are small enough for humans to fully understand.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31520" y="1965960"/>
            <a:ext cx="768096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60120" y="2167128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21671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508760" y="2057400"/>
            <a:ext cx="6675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Scaling model width improves both capability and interpretability simultaneously; L₀ trades off between them.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731520" y="2834640"/>
            <a:ext cx="768096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960120" y="3035808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60120" y="303580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08760" y="2926080"/>
            <a:ext cx="6675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Qualitative investigations reveal intuitive algorithms: quote detectors, bracket counters, variable type trackers.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731520" y="3703320"/>
            <a:ext cx="768096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960120" y="3904488"/>
            <a:ext cx="365760" cy="365760"/>
          </a:xfrm>
          <a:prstGeom prst="ellipse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60120" y="390448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508760" y="3794760"/>
            <a:ext cx="6675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Bridges offer a preliminary path to connecting sparse interpretable circuits with existing dense models.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18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356616" y="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References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4170" y="991600"/>
            <a:ext cx="8510066" cy="3840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500"/>
              </a:spcAft>
            </a:pPr>
            <a:r>
              <a:rPr lang="en-US" sz="1000" dirty="0"/>
              <a:t>[1] Gao, L., Rajaram, A., Coxon, J., </a:t>
            </a:r>
            <a:r>
              <a:rPr lang="en-US" sz="1000" dirty="0" err="1"/>
              <a:t>Govande</a:t>
            </a:r>
            <a:r>
              <a:rPr lang="en-US" sz="1000" dirty="0"/>
              <a:t>, S. V., Baker, B., and Mossing, D. Weight-sparse transformers have interpretable circuits. Technical report, OpenAI, 2024. URL https://cdn.openai.com/pdf/41df8f28-d4ef-43e9-aed2-823f9393e470/circuit-sparsity-paper.pdf.</a:t>
            </a:r>
          </a:p>
          <a:p>
            <a:pPr>
              <a:spcAft>
                <a:spcPts val="500"/>
              </a:spcAft>
            </a:pPr>
            <a:r>
              <a:rPr lang="en-US" sz="1000" dirty="0">
                <a:solidFill>
                  <a:srgbClr val="334155"/>
                </a:solidFill>
              </a:rPr>
              <a:t>[2] </a:t>
            </a:r>
            <a:r>
              <a:rPr lang="en-US" sz="1000" dirty="0" err="1"/>
              <a:t>Ameisen</a:t>
            </a:r>
            <a:r>
              <a:rPr lang="en-US" sz="1000" dirty="0"/>
              <a:t>, E., Lindsey, J., Pearce, A., Gurnee, W., Turner, N. L., Chen, B., Citro, C., Abrahams, D., Carter, </a:t>
            </a:r>
            <a:r>
              <a:rPr lang="sv-SE" sz="1000" dirty="0"/>
              <a:t>S., Hosmer, B., Marcus, J., Sklar, M., Templeton, </a:t>
            </a:r>
            <a:r>
              <a:rPr lang="en-US" sz="1000" dirty="0"/>
              <a:t>A., Bricken, T., McDougall, C., Cunningham, H., Henighan, T., Jermyn, A., Jones, A., Persic, A., Qi, Z., Thompson, T. B., Zimmerman, S., Rivoire, K., Conerly, T., Olah, C., and Batson, J. Circuit tracing: Revealing computational graphs in language models. https://transformer-circuits.pub/2025/attribution-graphs/methods.html, 2025. Accessed July 2025.</a:t>
            </a:r>
          </a:p>
          <a:p>
            <a:pPr>
              <a:spcAft>
                <a:spcPts val="400"/>
              </a:spcAft>
            </a:pPr>
            <a:r>
              <a:rPr lang="en-US" sz="1000" dirty="0">
                <a:solidFill>
                  <a:srgbClr val="334155"/>
                </a:solidFill>
              </a:rPr>
              <a:t>[3] </a:t>
            </a:r>
            <a:r>
              <a:rPr lang="de-DE" sz="1000" dirty="0"/>
              <a:t>Elhage, N., Hume, T., Olsson, C., Schiefer, N., Henighan, </a:t>
            </a:r>
            <a:r>
              <a:rPr lang="en-US" sz="1000" dirty="0"/>
              <a:t>T., Kravec, S., Hatfield-Dodds, Z., Lasenby, R., Drain, D., Chen, C., et al. Toy models of superposition. </a:t>
            </a:r>
            <a:r>
              <a:rPr lang="en-US" sz="1000" dirty="0" err="1"/>
              <a:t>arXiv</a:t>
            </a:r>
            <a:r>
              <a:rPr lang="en-US" sz="1000" dirty="0"/>
              <a:t> preprint arXiv:2209.10652, 2022b.</a:t>
            </a:r>
          </a:p>
          <a:p>
            <a:pPr>
              <a:spcAft>
                <a:spcPts val="400"/>
              </a:spcAft>
            </a:pPr>
            <a:r>
              <a:rPr lang="en-US" sz="1000" dirty="0">
                <a:solidFill>
                  <a:srgbClr val="334155"/>
                </a:solidFill>
              </a:rPr>
              <a:t>[4] </a:t>
            </a:r>
            <a:r>
              <a:rPr lang="de-DE" sz="1000" dirty="0"/>
              <a:t>Marks, S., Rager, C., Michaud, E. J., Belinkov, Y., Bau, </a:t>
            </a:r>
            <a:r>
              <a:rPr lang="en-US" sz="1000" dirty="0"/>
              <a:t>D., and Mueller, A. Sparse feature circuits: Discovering and editing interpretable causal graphs in language </a:t>
            </a:r>
            <a:r>
              <a:rPr lang="sv-SE" sz="1000" dirty="0"/>
              <a:t>models, 2025. URL https://arxiv.org/abs/</a:t>
            </a:r>
            <a:r>
              <a:rPr lang="en-US" sz="1000" dirty="0"/>
              <a:t>2403.19647.</a:t>
            </a:r>
          </a:p>
          <a:p>
            <a:pPr>
              <a:spcAft>
                <a:spcPts val="400"/>
              </a:spcAft>
            </a:pPr>
            <a:r>
              <a:rPr lang="en-US" sz="1000" dirty="0">
                <a:solidFill>
                  <a:srgbClr val="334155"/>
                </a:solidFill>
              </a:rPr>
              <a:t>[5] </a:t>
            </a:r>
            <a:r>
              <a:rPr lang="en-US" sz="1000" dirty="0"/>
              <a:t>Conmy, A., Mavor-Parker, A. N., Lynch, A., </a:t>
            </a:r>
            <a:r>
              <a:rPr lang="en-US" sz="1000" dirty="0" err="1"/>
              <a:t>Heimersheim</a:t>
            </a:r>
            <a:r>
              <a:rPr lang="en-US" sz="1000" dirty="0"/>
              <a:t>, S., and Garriga-Alonso, A. Towards automated circuit discovery for mechanistic interpretability, 2023. URL https://arxiv.org/abs/2304.14997.</a:t>
            </a:r>
          </a:p>
          <a:p>
            <a:pPr>
              <a:spcAft>
                <a:spcPts val="400"/>
              </a:spcAft>
            </a:pPr>
            <a:r>
              <a:rPr lang="en-US" sz="1000" dirty="0">
                <a:solidFill>
                  <a:srgbClr val="334155"/>
                </a:solidFill>
              </a:rPr>
              <a:t>[6] </a:t>
            </a:r>
            <a:r>
              <a:rPr lang="en-US" sz="1000" dirty="0"/>
              <a:t>Cao, S., Sanh, V., and Rush, A. M. Low-complexity probing via finding subnetworks, 2021. URL https://arxiv.org/abs/2104.03514.</a:t>
            </a:r>
          </a:p>
          <a:p>
            <a:r>
              <a:rPr lang="en-US" sz="1000" dirty="0">
                <a:solidFill>
                  <a:srgbClr val="334155"/>
                </a:solidFill>
              </a:rPr>
              <a:t>[7] </a:t>
            </a:r>
            <a:r>
              <a:rPr lang="en-US" sz="1000" dirty="0"/>
              <a:t>Chan, L., Garriga-Alonso, A., </a:t>
            </a:r>
            <a:r>
              <a:rPr lang="en-US" sz="1000" dirty="0" err="1"/>
              <a:t>Goldwosky</a:t>
            </a:r>
            <a:r>
              <a:rPr lang="en-US" sz="1000" dirty="0"/>
              <a:t>-Dill, N., Greenblatt, R., </a:t>
            </a:r>
            <a:r>
              <a:rPr lang="en-US" sz="1000" dirty="0" err="1"/>
              <a:t>Nitishinskaya</a:t>
            </a:r>
            <a:r>
              <a:rPr lang="en-US" sz="1000" dirty="0"/>
              <a:t>, J., Radhakrishnan, A., </a:t>
            </a:r>
            <a:r>
              <a:rPr lang="en-US" sz="1000" dirty="0" err="1"/>
              <a:t>Shlegeris</a:t>
            </a:r>
            <a:r>
              <a:rPr lang="en-US" sz="1000" dirty="0"/>
              <a:t>, B., and Thomas, N. Causal scrubbing, a method for rigorously testing interpretability hypotheses. AI Alignment Forum, 2022.</a:t>
            </a:r>
          </a:p>
          <a:p>
            <a:pPr>
              <a:spcAft>
                <a:spcPts val="400"/>
              </a:spcAft>
            </a:pPr>
            <a:r>
              <a:rPr lang="en-US" sz="1000" dirty="0"/>
              <a:t>https://www.alignmentforum.org/posts/JvZhhzycHu2Yd57RN/causal-scrubbing-amethod-for-rigorously-testing.</a:t>
            </a:r>
          </a:p>
          <a:p>
            <a:pPr>
              <a:spcAft>
                <a:spcPts val="400"/>
              </a:spcAft>
            </a:pPr>
            <a:r>
              <a:rPr lang="en-US" sz="1000" dirty="0">
                <a:solidFill>
                  <a:srgbClr val="334155"/>
                </a:solidFill>
              </a:rPr>
              <a:t>[8] </a:t>
            </a:r>
            <a:r>
              <a:rPr lang="en-US" sz="1000" dirty="0"/>
              <a:t>Bricken, T., Templeton, A., Batson, J., Chen, B., Jermyn, A., Conerly, T., Turner, N., Anil, C., Denison, C., Askell, A., Lasenby, R., Wu, Y., Kravec, S., Schiefer, N., Maxwell, T., Joseph, N., Hatfield-Dodds, Z., Tamkin, A., Nguyen, K., McLean, B., Burke, J. E., Hume, T., Carter, S., Henighan, T., and Olah, C. Towards </a:t>
            </a:r>
            <a:r>
              <a:rPr lang="en-US" sz="1000" dirty="0" err="1"/>
              <a:t>monosemanticity</a:t>
            </a:r>
            <a:r>
              <a:rPr lang="en-US" sz="1000" dirty="0"/>
              <a:t>: Decomposing language models with dictionary learning. Transformer Circuits Thread, 2023. https://transformercircuits.pub/2023/monosemantic-features/index.html. </a:t>
            </a:r>
          </a:p>
          <a:p>
            <a:pPr>
              <a:spcAft>
                <a:spcPts val="400"/>
              </a:spcAft>
            </a:pPr>
            <a:r>
              <a:rPr lang="en-US" sz="1000" dirty="0">
                <a:solidFill>
                  <a:srgbClr val="334155"/>
                </a:solidFill>
              </a:rPr>
              <a:t>[9] </a:t>
            </a:r>
            <a:r>
              <a:rPr lang="en-US" sz="1000" dirty="0"/>
              <a:t>Radford, A., Wu, J., Child, R., Luan, D., Amodei, D., </a:t>
            </a:r>
            <a:r>
              <a:rPr lang="en-US" sz="1000" dirty="0" err="1"/>
              <a:t>Sutskever</a:t>
            </a:r>
            <a:r>
              <a:rPr lang="en-US" sz="1000" dirty="0"/>
              <a:t>, I., et al. Language models are unsupervised multitask learners. OpenAI blog, 1(8):9, 2019.</a:t>
            </a:r>
          </a:p>
          <a:p>
            <a:pPr>
              <a:spcAft>
                <a:spcPts val="400"/>
              </a:spcAft>
            </a:pPr>
            <a:r>
              <a:rPr lang="en-US" sz="1000" dirty="0">
                <a:solidFill>
                  <a:srgbClr val="334155"/>
                </a:solidFill>
              </a:rPr>
              <a:t>[10] </a:t>
            </a:r>
            <a:r>
              <a:rPr lang="en-US" sz="1000" dirty="0"/>
              <a:t>Wang, K., </a:t>
            </a:r>
            <a:r>
              <a:rPr lang="en-US" sz="1000" dirty="0" err="1"/>
              <a:t>Variengien</a:t>
            </a:r>
            <a:r>
              <a:rPr lang="en-US" sz="1000" dirty="0"/>
              <a:t>, A., Conmy, A., </a:t>
            </a:r>
            <a:r>
              <a:rPr lang="en-US" sz="1000" dirty="0" err="1"/>
              <a:t>Shlegeris</a:t>
            </a:r>
            <a:r>
              <a:rPr lang="en-US" sz="1000" dirty="0"/>
              <a:t>, B., and Steinhardt, J. Interpretability in the wild: a circuit for indirect object identification in gpt-2 small, 2022. URL </a:t>
            </a:r>
            <a:r>
              <a:rPr lang="en-US" sz="1000" dirty="0">
                <a:hlinkClick r:id="rId3"/>
              </a:rPr>
              <a:t>https://arxiv.org/abs/2211.00593</a:t>
            </a:r>
            <a:r>
              <a:rPr lang="en-US" sz="1000" dirty="0"/>
              <a:t>.</a:t>
            </a:r>
          </a:p>
          <a:p>
            <a:r>
              <a:rPr lang="en-US" sz="1000" dirty="0"/>
              <a:t>[11] Friedrich Miescher Institute, "Building artificial neural networks inspired by the brain," FMI News, Nov. 2, 2020. [Online]. Available: </a:t>
            </a:r>
            <a:r>
              <a:rPr lang="en-US" sz="1000" dirty="0">
                <a:hlinkClick r:id="rId4"/>
              </a:rPr>
              <a:t>https://www.fmi.ch/news-events/articles/news.html?news=477</a:t>
            </a:r>
            <a:endParaRPr lang="en-US" sz="1000" dirty="0"/>
          </a:p>
          <a:p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Interpretability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69649" y="1172167"/>
            <a:ext cx="6257526" cy="12420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The weights and activations in transformers are not directly interpretable.</a:t>
            </a:r>
            <a:endParaRPr lang="en-US" sz="1800" dirty="0"/>
          </a:p>
          <a:p>
            <a:pPr marL="0" indent="0">
              <a:buNone/>
            </a:pPr>
            <a:r>
              <a:rPr lang="en-US" sz="800" dirty="0">
                <a:solidFill>
                  <a:srgbClr val="000000"/>
                </a:solidFill>
              </a:rPr>
              <a:t>
</a:t>
            </a:r>
            <a:endParaRPr lang="en-US" sz="1800" dirty="0"/>
          </a:p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</a:rPr>
              <a:t>Mechanistic interpretability</a:t>
            </a:r>
            <a:r>
              <a:rPr lang="en-US" sz="1400" dirty="0">
                <a:solidFill>
                  <a:srgbClr val="334155"/>
                </a:solidFill>
              </a:rPr>
              <a:t> seeks to uncover the algorithms which neural networks implement internally [1].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3324982" y="2787551"/>
            <a:ext cx="3291840" cy="604638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424758" y="2899420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94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Distributed Representations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4604166" y="2824126"/>
            <a:ext cx="2012656" cy="514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is spread across many neurons rather than localized.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324982" y="3503488"/>
            <a:ext cx="3291840" cy="606645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430075" y="3614786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94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Abstraction Gap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604166" y="3628799"/>
            <a:ext cx="190827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methods abstract away low-level computations that remain unexplained.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6268146" y="2133286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Dense</a:t>
            </a:r>
          </a:p>
        </p:txBody>
      </p:sp>
      <p:sp>
        <p:nvSpPr>
          <p:cNvPr id="18" name="Text 15"/>
          <p:cNvSpPr/>
          <p:nvPr/>
        </p:nvSpPr>
        <p:spPr>
          <a:xfrm>
            <a:off x="6422273" y="2491636"/>
            <a:ext cx="2926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6268146" y="2500818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59E0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vs.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6278367" y="3953180"/>
            <a:ext cx="3291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Sparse</a:t>
            </a:r>
            <a:endParaRPr lang="en-US" sz="1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2" name="Shape 10">
            <a:extLst>
              <a:ext uri="{FF2B5EF4-FFF2-40B4-BE49-F238E27FC236}">
                <a16:creationId xmlns:a16="http://schemas.microsoft.com/office/drawing/2014/main" id="{BA34DEB9-197D-8AC1-5EA9-C76D544BDD16}"/>
              </a:ext>
            </a:extLst>
          </p:cNvPr>
          <p:cNvSpPr/>
          <p:nvPr/>
        </p:nvSpPr>
        <p:spPr>
          <a:xfrm>
            <a:off x="3324982" y="4246286"/>
            <a:ext cx="3291840" cy="61230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387A56F2-5DBB-9114-FAB8-D265EA2E09B5}"/>
              </a:ext>
            </a:extLst>
          </p:cNvPr>
          <p:cNvSpPr/>
          <p:nvPr/>
        </p:nvSpPr>
        <p:spPr>
          <a:xfrm>
            <a:off x="3480430" y="4265672"/>
            <a:ext cx="889299" cy="571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94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Superposition</a:t>
            </a:r>
            <a:endParaRPr lang="en-US" sz="1100" dirty="0"/>
          </a:p>
        </p:txBody>
      </p:sp>
      <p:sp>
        <p:nvSpPr>
          <p:cNvPr id="24" name="Text 12">
            <a:extLst>
              <a:ext uri="{FF2B5EF4-FFF2-40B4-BE49-F238E27FC236}">
                <a16:creationId xmlns:a16="http://schemas.microsoft.com/office/drawing/2014/main" id="{8114D31F-5AC3-241B-35A6-0AF7A8505B51}"/>
              </a:ext>
            </a:extLst>
          </p:cNvPr>
          <p:cNvSpPr/>
          <p:nvPr/>
        </p:nvSpPr>
        <p:spPr>
          <a:xfrm>
            <a:off x="4604166" y="4342147"/>
            <a:ext cx="1840687" cy="461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Neurons representing multiple concepts simultaneously</a:t>
            </a:r>
            <a:endParaRPr lang="en-US" sz="11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201468-9C2F-3654-F7DD-89105340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544" y="1065134"/>
            <a:ext cx="1359374" cy="10904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58F9CE-E048-D5A4-BD54-CE02B5B11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544" y="2815945"/>
            <a:ext cx="1375704" cy="1089743"/>
          </a:xfrm>
          <a:prstGeom prst="rect">
            <a:avLst/>
          </a:prstGeom>
        </p:spPr>
      </p:pic>
      <p:sp>
        <p:nvSpPr>
          <p:cNvPr id="29" name="Text 3">
            <a:extLst>
              <a:ext uri="{FF2B5EF4-FFF2-40B4-BE49-F238E27FC236}">
                <a16:creationId xmlns:a16="http://schemas.microsoft.com/office/drawing/2014/main" id="{0C6159ED-9CCB-C3A8-4B10-FE7C1242957D}"/>
              </a:ext>
            </a:extLst>
          </p:cNvPr>
          <p:cNvSpPr/>
          <p:nvPr/>
        </p:nvSpPr>
        <p:spPr>
          <a:xfrm>
            <a:off x="6765548" y="4480560"/>
            <a:ext cx="223953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adapted from [11]</a:t>
            </a:r>
            <a:endParaRPr lang="en-US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5369C6-018B-F736-61CE-00BB01EB3E12}"/>
              </a:ext>
            </a:extLst>
          </p:cNvPr>
          <p:cNvSpPr txBox="1"/>
          <p:nvPr/>
        </p:nvSpPr>
        <p:spPr>
          <a:xfrm>
            <a:off x="492171" y="2293306"/>
            <a:ext cx="245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9488"/>
                </a:solidFill>
              </a:rPr>
              <a:t>Why should we care about interpretability?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know why models fail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make interventions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6BC2C2-0513-7152-EA8B-EF813D3F50E3}"/>
              </a:ext>
            </a:extLst>
          </p:cNvPr>
          <p:cNvSpPr txBox="1"/>
          <p:nvPr/>
        </p:nvSpPr>
        <p:spPr>
          <a:xfrm>
            <a:off x="3479312" y="2393673"/>
            <a:ext cx="296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9488"/>
                </a:solidFill>
              </a:rPr>
              <a:t>Obstacles to interpretability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8082D3-9CB0-969D-063B-D130E4F5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81702E6-B5B9-79F7-6F10-A7F16C771671}"/>
              </a:ext>
            </a:extLst>
          </p:cNvPr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BDCCFB9-8DE8-8261-E013-58FFCA00D072}"/>
              </a:ext>
            </a:extLst>
          </p:cNvPr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3</a:t>
            </a:r>
            <a:endParaRPr lang="en-US" sz="1000" b="1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E919AE9-6AE9-CE1E-5942-F80F5E586063}"/>
              </a:ext>
            </a:extLst>
          </p:cNvPr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Background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DDE67B0-E5BF-4899-0C2A-AA9C95C29CB5}"/>
              </a:ext>
            </a:extLst>
          </p:cNvPr>
          <p:cNvSpPr/>
          <p:nvPr/>
        </p:nvSpPr>
        <p:spPr>
          <a:xfrm>
            <a:off x="548640" y="10972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Sparse Autoencoders</a:t>
            </a:r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23F8344-6D61-1CB2-7640-9A6F8A2E30BF}"/>
              </a:ext>
            </a:extLst>
          </p:cNvPr>
          <p:cNvSpPr/>
          <p:nvPr/>
        </p:nvSpPr>
        <p:spPr>
          <a:xfrm>
            <a:off x="548640" y="1554480"/>
            <a:ext cx="3840480" cy="7683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</a:rPr>
              <a:t>Sparse Autoencoders (SAEs) encode a dense representation in a sparse latent space.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</a:rPr>
              <a:t>Makes the representation more interpretable (disentangled)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09D62A4-20F7-AC11-0DB4-0CE4ACF30BEA}"/>
              </a:ext>
            </a:extLst>
          </p:cNvPr>
          <p:cNvSpPr/>
          <p:nvPr/>
        </p:nvSpPr>
        <p:spPr>
          <a:xfrm>
            <a:off x="4937760" y="10972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Sparsity and Sparsity Measure</a:t>
            </a:r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A14D32F-622D-7A37-98E8-0C141FDEA94C}"/>
              </a:ext>
            </a:extLst>
          </p:cNvPr>
          <p:cNvSpPr/>
          <p:nvPr/>
        </p:nvSpPr>
        <p:spPr>
          <a:xfrm>
            <a:off x="4937760" y="1554480"/>
            <a:ext cx="3840480" cy="292608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B12F650-CDDD-377A-0C75-CA39952985ED}"/>
              </a:ext>
            </a:extLst>
          </p:cNvPr>
          <p:cNvSpPr/>
          <p:nvPr/>
        </p:nvSpPr>
        <p:spPr>
          <a:xfrm>
            <a:off x="5212080" y="1691640"/>
            <a:ext cx="329184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0D9488"/>
                </a:solidFill>
              </a:rPr>
              <a:t>Activation sparsity: </a:t>
            </a:r>
            <a:r>
              <a:rPr lang="en-US" sz="1400" dirty="0"/>
              <a:t>Most neuron outputs are zero or near-zero on any given input; weights stay dense.</a:t>
            </a:r>
          </a:p>
          <a:p>
            <a:endParaRPr lang="en-US" sz="1400" b="1" dirty="0">
              <a:solidFill>
                <a:srgbClr val="0D9488"/>
              </a:solidFill>
            </a:endParaRPr>
          </a:p>
          <a:p>
            <a:r>
              <a:rPr lang="en-US" sz="1400" b="1" dirty="0">
                <a:solidFill>
                  <a:srgbClr val="0D9488"/>
                </a:solidFill>
              </a:rPr>
              <a:t>Weight sparsity: </a:t>
            </a:r>
            <a:r>
              <a:rPr lang="en-US" sz="1400" dirty="0"/>
              <a:t>Most weights themselves are exactly zero; each neuron is wired to only a few others regardless of input.</a:t>
            </a:r>
          </a:p>
          <a:p>
            <a:endParaRPr lang="en-US" sz="1400" b="1" dirty="0">
              <a:solidFill>
                <a:srgbClr val="0D9488"/>
              </a:solidFill>
            </a:endParaRPr>
          </a:p>
          <a:p>
            <a:r>
              <a:rPr lang="en-US" sz="1400" b="1" dirty="0">
                <a:solidFill>
                  <a:srgbClr val="0D9488"/>
                </a:solidFill>
              </a:rPr>
              <a:t>L</a:t>
            </a:r>
            <a:r>
              <a:rPr lang="en-US" sz="1400" b="1" baseline="-25000" dirty="0">
                <a:solidFill>
                  <a:srgbClr val="0D9488"/>
                </a:solidFill>
              </a:rPr>
              <a:t>0</a:t>
            </a:r>
            <a:r>
              <a:rPr lang="en-US" sz="1400" b="1" dirty="0">
                <a:solidFill>
                  <a:srgbClr val="0D9488"/>
                </a:solidFill>
              </a:rPr>
              <a:t> norm: </a:t>
            </a:r>
            <a:r>
              <a:rPr lang="en-US" sz="1400" dirty="0"/>
              <a:t>the count of nonzero entries in a vector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548640" y="4116485"/>
            <a:ext cx="1140751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Pruning</a:t>
            </a:r>
            <a:endParaRPr lang="en-US" sz="1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31519" y="4417591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Deleting/Removing nodes from the model to reduce size (in this context)</a:t>
            </a:r>
            <a:endParaRPr lang="en-US" sz="1400" dirty="0"/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E7F31E53-BEA9-E729-E629-DE10596CB128}"/>
              </a:ext>
            </a:extLst>
          </p:cNvPr>
          <p:cNvSpPr/>
          <p:nvPr/>
        </p:nvSpPr>
        <p:spPr>
          <a:xfrm>
            <a:off x="520906" y="2503459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Node</a:t>
            </a:r>
            <a:endParaRPr lang="en-US" sz="1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D156DD15-7866-4038-4E74-4B4E1E390707}"/>
              </a:ext>
            </a:extLst>
          </p:cNvPr>
          <p:cNvSpPr/>
          <p:nvPr/>
        </p:nvSpPr>
        <p:spPr>
          <a:xfrm>
            <a:off x="537396" y="3294451"/>
            <a:ext cx="257591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9488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Edge</a:t>
            </a:r>
            <a:endParaRPr lang="en-US" sz="16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4E23B7C3-3085-2C7D-E485-2DEB42D66A54}"/>
              </a:ext>
            </a:extLst>
          </p:cNvPr>
          <p:cNvSpPr/>
          <p:nvPr/>
        </p:nvSpPr>
        <p:spPr>
          <a:xfrm>
            <a:off x="731519" y="2759735"/>
            <a:ext cx="401211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/>
              <a:t>Individual neuron, attention channel, or residual channel read/write</a:t>
            </a: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E73C7E95-D5B9-FDE9-F621-70872D0A76EF}"/>
              </a:ext>
            </a:extLst>
          </p:cNvPr>
          <p:cNvSpPr/>
          <p:nvPr/>
        </p:nvSpPr>
        <p:spPr>
          <a:xfrm>
            <a:off x="731518" y="3543851"/>
            <a:ext cx="4012117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/>
              <a:t>A nonzero entry in a weight matrix connecting two nodes</a:t>
            </a:r>
          </a:p>
        </p:txBody>
      </p:sp>
    </p:spTree>
    <p:extLst>
      <p:ext uri="{BB962C8B-B14F-4D97-AF65-F5344CB8AC3E}">
        <p14:creationId xmlns:p14="http://schemas.microsoft.com/office/powerpoint/2010/main" val="83720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87547-8077-1594-CD8B-D1B6409B0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0A1EB74-FADC-D483-62C4-766EEBF3745F}"/>
              </a:ext>
            </a:extLst>
          </p:cNvPr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4CA825D-477E-A385-7554-CDE3C01D8DF5}"/>
              </a:ext>
            </a:extLst>
          </p:cNvPr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4</a:t>
            </a:r>
            <a:endParaRPr lang="en-US" sz="1000" b="1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B706BB4-25F7-FD19-D5DA-9E3343265C60}"/>
              </a:ext>
            </a:extLst>
          </p:cNvPr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Background: Circuits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51ADC67-694D-438A-9899-E30D49DE043F}"/>
              </a:ext>
            </a:extLst>
          </p:cNvPr>
          <p:cNvSpPr/>
          <p:nvPr/>
        </p:nvSpPr>
        <p:spPr>
          <a:xfrm>
            <a:off x="5848035" y="4601980"/>
            <a:ext cx="223953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adapted from Gao et al., 2025 (Figure 1)</a:t>
            </a:r>
            <a:endParaRPr lang="en-US" sz="9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8F3122D8-FDDB-A4F2-782D-4D77E83E685D}"/>
              </a:ext>
            </a:extLst>
          </p:cNvPr>
          <p:cNvSpPr/>
          <p:nvPr/>
        </p:nvSpPr>
        <p:spPr>
          <a:xfrm>
            <a:off x="548640" y="1097280"/>
            <a:ext cx="4203242" cy="3051749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9F04A00-7DAD-1D3B-1ED3-9768C856DA66}"/>
              </a:ext>
            </a:extLst>
          </p:cNvPr>
          <p:cNvSpPr/>
          <p:nvPr/>
        </p:nvSpPr>
        <p:spPr>
          <a:xfrm>
            <a:off x="548640" y="1097280"/>
            <a:ext cx="4203242" cy="4572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7D84955-C4BB-B303-83A9-ACD27DC3BAE1}"/>
              </a:ext>
            </a:extLst>
          </p:cNvPr>
          <p:cNvSpPr/>
          <p:nvPr/>
        </p:nvSpPr>
        <p:spPr>
          <a:xfrm>
            <a:off x="731520" y="109728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What are Circuits in Neural Networks?</a:t>
            </a:r>
            <a:endParaRPr lang="en-US" sz="15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1A9CB81-91F3-F53F-42DB-4CBF1158A83C}"/>
              </a:ext>
            </a:extLst>
          </p:cNvPr>
          <p:cNvSpPr/>
          <p:nvPr/>
        </p:nvSpPr>
        <p:spPr>
          <a:xfrm>
            <a:off x="649074" y="1690515"/>
            <a:ext cx="3922926" cy="22818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subgraph of the network responsible for a specific behavior. Nodes are neurons/channels; edges are nonzero weights. </a:t>
            </a:r>
            <a:endParaRPr lang="en-US" sz="1400" dirty="0"/>
          </a:p>
          <a:p>
            <a:pPr marL="0" indent="0">
              <a:buNone/>
            </a:pPr>
            <a:endParaRPr lang="en-US" sz="1400" dirty="0">
              <a:solidFill>
                <a:srgbClr val="334155"/>
              </a:solidFill>
            </a:endParaRPr>
          </a:p>
          <a:p>
            <a:r>
              <a:rPr lang="en-US" sz="1400" b="1" dirty="0">
                <a:solidFill>
                  <a:srgbClr val="1E293B"/>
                </a:solidFill>
              </a:rPr>
              <a:t>Faithfulness: how much an explanation for a model reflects how the model actually works.</a:t>
            </a:r>
          </a:p>
          <a:p>
            <a:endParaRPr lang="en-US" sz="1400" b="1" dirty="0">
              <a:solidFill>
                <a:srgbClr val="1E293B"/>
              </a:solidFill>
            </a:endParaRPr>
          </a:p>
          <a:p>
            <a:r>
              <a:rPr lang="en-US" sz="1400" b="1" dirty="0">
                <a:solidFill>
                  <a:srgbClr val="1E293B"/>
                </a:solidFill>
              </a:rPr>
              <a:t>A faithful circuit should be sufficient and necessary for a given task.</a:t>
            </a:r>
          </a:p>
          <a:p>
            <a:pPr marL="0" indent="0">
              <a:buNone/>
            </a:pPr>
            <a:endParaRPr lang="en-US" sz="1400" dirty="0">
              <a:solidFill>
                <a:srgbClr val="33415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2B0D4-D064-8069-1093-290E86F7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81" y="840582"/>
            <a:ext cx="2923038" cy="326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E4FD0C-240F-6BA1-C10A-971C927FD796}"/>
              </a:ext>
            </a:extLst>
          </p:cNvPr>
          <p:cNvSpPr txBox="1"/>
          <p:nvPr/>
        </p:nvSpPr>
        <p:spPr>
          <a:xfrm>
            <a:off x="5773270" y="4149029"/>
            <a:ext cx="238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Visualization of circuit pruning</a:t>
            </a:r>
          </a:p>
        </p:txBody>
      </p:sp>
    </p:spTree>
    <p:extLst>
      <p:ext uri="{BB962C8B-B14F-4D97-AF65-F5344CB8AC3E}">
        <p14:creationId xmlns:p14="http://schemas.microsoft.com/office/powerpoint/2010/main" val="428040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5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Prior Work Gaps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F4444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Prior Approaches</a:t>
            </a:r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8640" y="1554480"/>
            <a:ext cx="384048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334155"/>
                </a:solidFill>
              </a:rPr>
              <a:t>Sparse Autoencoders (SAEs) find interpretable features but abstract away complex attention computations.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334155"/>
                </a:solidFill>
              </a:rPr>
              <a:t>Attribution graphs (Ameisen et al., 2025) yield circuits with noisy global weights — need per-prompt attribution.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334155"/>
                </a:solidFill>
              </a:rPr>
              <a:t>Coarse-grained circuits (Conmy et al., 2023) use entire attention heads — too large to interpret fully.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334155"/>
                </a:solidFill>
              </a:rPr>
              <a:t>Dense model pruning (Cao et al., 2021) produces circuits too large for human understanding.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937760" y="109728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2C55E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This Paper's Approach</a:t>
            </a:r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937760" y="1554480"/>
            <a:ext cx="3840480" cy="256032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212080" y="1691640"/>
            <a:ext cx="329184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0D9488"/>
                </a:solidFill>
              </a:rPr>
              <a:t>Train weight-sparse transformers</a:t>
            </a:r>
            <a:endParaRPr lang="en-US" sz="1400" dirty="0"/>
          </a:p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</a:rPr>
              <a:t>where as few as 1 of every 1000 weights are nonzero.
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D9488"/>
                </a:solidFill>
              </a:rPr>
              <a:t>Then prune to isolate minimal circuits</a:t>
            </a:r>
            <a:endParaRPr lang="en-US" sz="1400" dirty="0"/>
          </a:p>
          <a:p>
            <a:pPr marL="0" indent="0">
              <a:buNone/>
            </a:pPr>
            <a:r>
              <a:rPr lang="en-US" sz="1300" dirty="0">
                <a:solidFill>
                  <a:srgbClr val="334155"/>
                </a:solidFill>
              </a:rPr>
              <a:t>for specific tasks.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05768-2F1C-AFEF-A6D6-24B9CDF0D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18CA171-7D1C-AC03-5170-3430B6FFEC90}"/>
              </a:ext>
            </a:extLst>
          </p:cNvPr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4AA330D-3424-616A-39AA-E26E83F94449}"/>
              </a:ext>
            </a:extLst>
          </p:cNvPr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6</a:t>
            </a:r>
            <a:endParaRPr lang="en-US" sz="1000" b="1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A975D8C-CED4-898A-6399-E7DF837A9436}"/>
              </a:ext>
            </a:extLst>
          </p:cNvPr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Main Claim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817FAAF-1C09-5854-79F0-56D3DD6512F5}"/>
              </a:ext>
            </a:extLst>
          </p:cNvPr>
          <p:cNvSpPr/>
          <p:nvPr/>
        </p:nvSpPr>
        <p:spPr>
          <a:xfrm>
            <a:off x="822960" y="1593642"/>
            <a:ext cx="7498080" cy="1956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EF4444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Training weight-sparse transformers yields circuits up to 16-fold smaller than circuits derived from dense models.</a:t>
            </a:r>
            <a:endParaRPr lang="en-US" sz="18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8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A5794-1284-C966-0490-F6BA2244C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8C64BAB-F06A-F017-7574-0C450A1CB607}"/>
              </a:ext>
            </a:extLst>
          </p:cNvPr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AA86B5C-7145-05DF-4EF1-399C47B2736A}"/>
              </a:ext>
            </a:extLst>
          </p:cNvPr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7</a:t>
            </a:r>
            <a:endParaRPr lang="en-US" sz="1000" b="1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E76C3D6-5C63-2D0C-5413-D5E5E2C23AAD}"/>
              </a:ext>
            </a:extLst>
          </p:cNvPr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Methods: Pre-Training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3B63CE3-128F-2FF9-4523-56FFDE7C1183}"/>
              </a:ext>
            </a:extLst>
          </p:cNvPr>
          <p:cNvSpPr/>
          <p:nvPr/>
        </p:nvSpPr>
        <p:spPr>
          <a:xfrm>
            <a:off x="5848035" y="4601980"/>
            <a:ext cx="223953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adapted from Gao et al., 2025 (Figure 12)</a:t>
            </a:r>
            <a:endParaRPr lang="en-US" sz="9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0DD2981-1282-0AB9-ACE3-CE1BF137A5AE}"/>
              </a:ext>
            </a:extLst>
          </p:cNvPr>
          <p:cNvSpPr/>
          <p:nvPr/>
        </p:nvSpPr>
        <p:spPr>
          <a:xfrm>
            <a:off x="548640" y="1097280"/>
            <a:ext cx="4203242" cy="3657600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E9F4FEF-38A5-78C5-3AC1-D2F8728888D2}"/>
              </a:ext>
            </a:extLst>
          </p:cNvPr>
          <p:cNvSpPr/>
          <p:nvPr/>
        </p:nvSpPr>
        <p:spPr>
          <a:xfrm>
            <a:off x="548640" y="1097280"/>
            <a:ext cx="4203242" cy="4572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32644D64-0550-6370-2374-FD8FCA1C0599}"/>
              </a:ext>
            </a:extLst>
          </p:cNvPr>
          <p:cNvSpPr/>
          <p:nvPr/>
        </p:nvSpPr>
        <p:spPr>
          <a:xfrm>
            <a:off x="731520" y="109728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Train Weight-Sparse Model</a:t>
            </a:r>
            <a:endParaRPr lang="en-US" sz="15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6524ABF-B830-CAAE-59FC-A661A7479D3B}"/>
              </a:ext>
            </a:extLst>
          </p:cNvPr>
          <p:cNvSpPr/>
          <p:nvPr/>
        </p:nvSpPr>
        <p:spPr>
          <a:xfrm>
            <a:off x="649074" y="1690515"/>
            <a:ext cx="3922926" cy="29864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</a:rPr>
              <a:t>GPT-2 style decoder-only transformer (Radford et al. 2019)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Enforce L₀ constraint: keep top-k magnitude weights per matrix after each optimizer step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Sparsest models: ~1 in 1000 nonzero weights</a:t>
            </a:r>
            <a:endParaRPr lang="en-US" sz="1400" dirty="0"/>
          </a:p>
          <a:p>
            <a:pPr marL="0" indent="0">
              <a:buNone/>
            </a:pPr>
            <a:endParaRPr lang="en-US" sz="1400" dirty="0">
              <a:solidFill>
                <a:srgbClr val="334155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</a:rPr>
              <a:t>Enforce activation sparsity via </a:t>
            </a:r>
            <a:r>
              <a:rPr lang="en-US" sz="1400" dirty="0" err="1">
                <a:solidFill>
                  <a:srgbClr val="334155"/>
                </a:solidFill>
              </a:rPr>
              <a:t>AbsTopK</a:t>
            </a:r>
            <a:endParaRPr lang="en-US" sz="1400" dirty="0">
              <a:solidFill>
                <a:srgbClr val="334155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334155"/>
              </a:solidFill>
            </a:endParaRPr>
          </a:p>
          <a:p>
            <a:pPr>
              <a:buSzPct val="100000"/>
            </a:pPr>
            <a:r>
              <a:rPr lang="en-US" sz="1400" dirty="0">
                <a:solidFill>
                  <a:srgbClr val="334155"/>
                </a:solidFill>
              </a:rPr>
              <a:t>8 layers, </a:t>
            </a:r>
            <a:r>
              <a:rPr lang="en-US" sz="1400" dirty="0" err="1">
                <a:solidFill>
                  <a:srgbClr val="334155"/>
                </a:solidFill>
              </a:rPr>
              <a:t>d</a:t>
            </a:r>
            <a:r>
              <a:rPr lang="en-US" sz="1400" baseline="-25000" dirty="0" err="1">
                <a:solidFill>
                  <a:srgbClr val="334155"/>
                </a:solidFill>
              </a:rPr>
              <a:t>model</a:t>
            </a:r>
            <a:r>
              <a:rPr lang="en-US" sz="1400" dirty="0">
                <a:solidFill>
                  <a:srgbClr val="334155"/>
                </a:solidFill>
              </a:rPr>
              <a:t> = 2048, </a:t>
            </a:r>
            <a:r>
              <a:rPr lang="en-US" sz="1400" dirty="0" err="1">
                <a:solidFill>
                  <a:srgbClr val="334155"/>
                </a:solidFill>
              </a:rPr>
              <a:t>RMSNorm</a:t>
            </a:r>
            <a:r>
              <a:rPr lang="en-US" sz="1400" dirty="0">
                <a:solidFill>
                  <a:srgbClr val="334155"/>
                </a:solidFill>
              </a:rPr>
              <a:t>, Bigram table</a:t>
            </a:r>
          </a:p>
          <a:p>
            <a:pPr>
              <a:buSzPct val="100000"/>
            </a:pPr>
            <a:endParaRPr lang="en-US" sz="1400" dirty="0">
              <a:solidFill>
                <a:srgbClr val="334155"/>
              </a:solidFill>
            </a:endParaRPr>
          </a:p>
          <a:p>
            <a:pPr>
              <a:buSzPct val="100000"/>
            </a:pPr>
            <a:r>
              <a:rPr lang="en-US" sz="1400" dirty="0">
                <a:solidFill>
                  <a:srgbClr val="334155"/>
                </a:solidFill>
              </a:rPr>
              <a:t>Training: 35B tokens of Python code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A64C0F-90A4-12EE-9D5D-6B5682FCB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74" y="1097280"/>
            <a:ext cx="2971806" cy="31059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60AB6A-7021-7790-B48C-53CC6683B0FF}"/>
              </a:ext>
            </a:extLst>
          </p:cNvPr>
          <p:cNvSpPr txBox="1"/>
          <p:nvPr/>
        </p:nvSpPr>
        <p:spPr>
          <a:xfrm>
            <a:off x="5440674" y="4093174"/>
            <a:ext cx="305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Placements of </a:t>
            </a:r>
            <a:r>
              <a:rPr lang="en-US" sz="1400" dirty="0" err="1"/>
              <a:t>AbsTopK</a:t>
            </a:r>
            <a:r>
              <a:rPr lang="en-US" sz="1400" dirty="0"/>
              <a:t> in MLP and Attention blocks</a:t>
            </a:r>
          </a:p>
        </p:txBody>
      </p:sp>
    </p:spTree>
    <p:extLst>
      <p:ext uri="{BB962C8B-B14F-4D97-AF65-F5344CB8AC3E}">
        <p14:creationId xmlns:p14="http://schemas.microsoft.com/office/powerpoint/2010/main" val="164606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8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Methods: Bridges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48640" y="78106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Motivation: Can we translate understanding of circuits in sparse models to dense ones?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48640" y="1480763"/>
            <a:ext cx="4757280" cy="6746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additional loss terms:</a:t>
            </a:r>
          </a:p>
          <a:p>
            <a:pPr marL="0" indent="0">
              <a:buNone/>
            </a:pPr>
            <a:endParaRPr lang="en-US" sz="1400" dirty="0">
              <a:solidFill>
                <a:srgbClr val="1E29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cs typeface="Calibri" pitchFamily="34" charset="-120"/>
              </a:rPr>
              <a:t>h: residual activations, M: sublayer operations,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cs typeface="Calibri" pitchFamily="34" charset="-120"/>
              </a:rPr>
              <a:t>f: bridge encoder, g: bridge decoder, y: target, L: # layers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244730" y="4476775"/>
            <a:ext cx="23774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adapted from Gao et al., 2025 (Figure 7)</a:t>
            </a:r>
            <a:endParaRPr lang="en-US" sz="9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DC3019-2B0A-2EEB-54FB-617CE536A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51" y="1473706"/>
            <a:ext cx="2904750" cy="25389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2B8DD5-398C-0E1F-F6CB-43EDB29852B1}"/>
              </a:ext>
            </a:extLst>
          </p:cNvPr>
          <p:cNvSpPr txBox="1"/>
          <p:nvPr/>
        </p:nvSpPr>
        <p:spPr>
          <a:xfrm>
            <a:off x="5981075" y="3984332"/>
            <a:ext cx="2904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Conversion visualization between Dense and Sparse models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222BBA4-73DA-380B-7567-9C54F9B77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99" y="2329478"/>
            <a:ext cx="3975829" cy="5773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4A3B14-BBE4-018C-C27A-C442611AE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00" y="2927954"/>
            <a:ext cx="4302462" cy="4901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33E0AB-6D4A-5286-4263-1F64928B9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00" y="3497646"/>
            <a:ext cx="4369320" cy="5064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B8E5D3B-BE72-574B-08F9-36BDC1488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636" y="4374338"/>
            <a:ext cx="3926579" cy="33002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7A9651F-549D-C6DB-EC85-1B23A6EB9323}"/>
              </a:ext>
            </a:extLst>
          </p:cNvPr>
          <p:cNvSpPr txBox="1"/>
          <p:nvPr/>
        </p:nvSpPr>
        <p:spPr>
          <a:xfrm>
            <a:off x="473884" y="4035353"/>
            <a:ext cx="137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loss: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412480" y="475488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4A3B8"/>
                </a:solidFill>
                <a:latin typeface="Calibri" pitchFamily="34" charset="0"/>
                <a:cs typeface="Calibri" pitchFamily="34" charset="-120"/>
              </a:rPr>
              <a:t>9</a:t>
            </a:r>
            <a:endParaRPr lang="en-US" sz="1000" b="1" dirty="0"/>
          </a:p>
        </p:txBody>
      </p:sp>
      <p:sp>
        <p:nvSpPr>
          <p:cNvPr id="4" name="Text 2"/>
          <p:cNvSpPr/>
          <p:nvPr/>
        </p:nvSpPr>
        <p:spPr>
          <a:xfrm>
            <a:off x="548640" y="274320"/>
            <a:ext cx="7772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E293B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Methods: Tasks</a:t>
            </a:r>
            <a:endParaRPr lang="en-US" sz="34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57200" y="1100278"/>
            <a:ext cx="3749040" cy="3768902"/>
          </a:xfrm>
          <a:prstGeom prst="rect">
            <a:avLst/>
          </a:prstGeom>
          <a:solidFill>
            <a:srgbClr val="F0F4F8"/>
          </a:solidFill>
          <a:ln/>
          <a:effectLst>
            <a:outerShdw blurRad="508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57200" y="1100278"/>
            <a:ext cx="3749040" cy="457200"/>
          </a:xfrm>
          <a:prstGeom prst="rect">
            <a:avLst/>
          </a:prstGeom>
          <a:solidFill>
            <a:srgbClr val="1A27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0080" y="1100278"/>
            <a:ext cx="3566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Find Circuit for each task</a:t>
            </a:r>
            <a:endParaRPr lang="en-US" sz="1500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48640" y="1816620"/>
            <a:ext cx="3461229" cy="27949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</a:rPr>
              <a:t>The experimentation tasks used by the authors are 20 hand-crafted Python binary-classification tasks.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 for </a:t>
            </a:r>
            <a:r>
              <a:rPr lang="en-US" sz="1400" b="1" dirty="0" err="1">
                <a:solidFill>
                  <a:srgbClr val="0D94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single_double_quote</a:t>
            </a:r>
            <a:endParaRPr lang="en-US" sz="1400" b="1" dirty="0">
              <a:solidFill>
                <a:srgbClr val="0D9488"/>
              </a:solidFill>
              <a:latin typeface="Consolas" pitchFamily="34" charset="0"/>
              <a:ea typeface="Consolas" pitchFamily="34" charset="-122"/>
              <a:cs typeface="Consolas" pitchFamily="34" charset="-120"/>
            </a:endParaRPr>
          </a:p>
          <a:p>
            <a:endParaRPr lang="en-US" sz="1400" b="1" dirty="0">
              <a:solidFill>
                <a:srgbClr val="0D9488"/>
              </a:solidFill>
              <a:ea typeface="Consolas" charset="0"/>
              <a:cs typeface="Consolas" charset="0"/>
            </a:endParaRPr>
          </a:p>
          <a:p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Input:</a:t>
            </a:r>
            <a:r>
              <a:rPr lang="en-US" sz="1400" b="1" dirty="0"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1400" dirty="0">
                <a:ea typeface="CMU Sans Serif" panose="02000603000000000000" pitchFamily="2" charset="0"/>
                <a:cs typeface="CMU Sans Serif" panose="02000603000000000000" pitchFamily="2" charset="0"/>
              </a:rPr>
              <a:t>pair of prompts ran individually</a:t>
            </a:r>
            <a:endParaRPr lang="en-US" sz="1400" b="1" dirty="0"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1400" b="1" dirty="0">
                <a:solidFill>
                  <a:srgbClr val="0D9488"/>
                </a:solidFill>
                <a:latin typeface="Consolas" panose="020B0609020204030204" pitchFamily="49" charset="0"/>
                <a:ea typeface="CMU Sans Serif" panose="02000603000000000000" pitchFamily="2" charset="0"/>
                <a:cs typeface="CMU Sans Serif" panose="02000603000000000000" pitchFamily="2" charset="0"/>
              </a:rPr>
              <a:t>print(“Circuits</a:t>
            </a:r>
          </a:p>
          <a:p>
            <a:r>
              <a:rPr lang="en-US" sz="1400" b="1" dirty="0">
                <a:solidFill>
                  <a:srgbClr val="0D9488"/>
                </a:solidFill>
                <a:latin typeface="Consolas" panose="020B0609020204030204" pitchFamily="49" charset="0"/>
                <a:ea typeface="CMU Sans Serif" panose="02000603000000000000" pitchFamily="2" charset="0"/>
                <a:cs typeface="CMU Sans Serif" panose="02000603000000000000" pitchFamily="2" charset="0"/>
              </a:rPr>
              <a:t>print(‘Circuits</a:t>
            </a:r>
          </a:p>
          <a:p>
            <a:endParaRPr lang="en-US" sz="1400" b="1" dirty="0">
              <a:solidFill>
                <a:srgbClr val="0D9488"/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14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Output: </a:t>
            </a:r>
            <a:r>
              <a:rPr lang="en-US" sz="1400" dirty="0">
                <a:ea typeface="CMU Sans Serif" panose="02000603000000000000" pitchFamily="2" charset="0"/>
                <a:cs typeface="CMU Sans Serif" panose="02000603000000000000" pitchFamily="2" charset="0"/>
              </a:rPr>
              <a:t>Token distribution for full vocab, but for each task, only the two relevant tokens are viewed; the token with higher logit score is chosen.</a:t>
            </a:r>
            <a:endParaRPr lang="en-US" sz="1400" b="1" dirty="0"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96031"/>
              </p:ext>
            </p:extLst>
          </p:nvPr>
        </p:nvGraphicFramePr>
        <p:xfrm>
          <a:off x="4721904" y="1100279"/>
          <a:ext cx="4166064" cy="2744698"/>
        </p:xfrm>
        <a:graphic>
          <a:graphicData uri="http://schemas.openxmlformats.org/drawingml/2006/table">
            <a:tbl>
              <a:tblPr/>
              <a:tblGrid>
                <a:gridCol w="208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95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Task Name</a:t>
                      </a:r>
                      <a:endParaRPr lang="en-US" sz="1400" dirty="0"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4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Description</a:t>
                      </a:r>
                      <a:endParaRPr lang="en-US" sz="1400" dirty="0"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9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 err="1">
                          <a:solidFill>
                            <a:srgbClr val="0D9488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single_double_quote</a:t>
                      </a:r>
                      <a:endParaRPr lang="en-US" sz="14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3341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Predict ' vs " to close a string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9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0D9488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bracket_counting</a:t>
                      </a:r>
                      <a:endParaRPr lang="en-US" sz="14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Predict ] vs ]] based on nesting depth</a:t>
                      </a:r>
                      <a:endParaRPr lang="en-US" sz="1400" dirty="0">
                        <a:solidFill>
                          <a:schemeClr val="bg2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91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0D9488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set_or_string</a:t>
                      </a:r>
                      <a:endParaRPr lang="en-US" sz="14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3341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Track variable type → predict .add vs +=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7CC5B74-4315-6499-E8D3-325A8E8374AE}"/>
              </a:ext>
            </a:extLst>
          </p:cNvPr>
          <p:cNvSpPr txBox="1"/>
          <p:nvPr/>
        </p:nvSpPr>
        <p:spPr>
          <a:xfrm>
            <a:off x="5955819" y="687099"/>
            <a:ext cx="169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3 example tasks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2088</Words>
  <Application>Microsoft Office PowerPoint</Application>
  <PresentationFormat>On-screen Show (16:9)</PresentationFormat>
  <Paragraphs>235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CMU Sans Serif</vt:lpstr>
      <vt:lpstr>Consolas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Weight-Sparse Transformers Have Interpretable Circuits</dc:title>
  <dc:subject>PptxGenJS Presentation</dc:subject>
  <dc:creator>Student Presenter</dc:creator>
  <cp:lastModifiedBy>Saajan Patel</cp:lastModifiedBy>
  <cp:revision>24</cp:revision>
  <dcterms:created xsi:type="dcterms:W3CDTF">2026-04-17T19:20:26Z</dcterms:created>
  <dcterms:modified xsi:type="dcterms:W3CDTF">2026-04-21T15:33:45Z</dcterms:modified>
</cp:coreProperties>
</file>