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8"/>
  </p:notesMasterIdLst>
  <p:sldIdLst>
    <p:sldId id="256" r:id="rId5"/>
    <p:sldId id="257" r:id="rId6"/>
    <p:sldId id="282" r:id="rId7"/>
    <p:sldId id="283" r:id="rId8"/>
    <p:sldId id="275" r:id="rId9"/>
    <p:sldId id="259" r:id="rId10"/>
    <p:sldId id="266" r:id="rId11"/>
    <p:sldId id="260" r:id="rId12"/>
    <p:sldId id="277" r:id="rId13"/>
    <p:sldId id="278" r:id="rId14"/>
    <p:sldId id="279" r:id="rId15"/>
    <p:sldId id="280" r:id="rId16"/>
    <p:sldId id="261" r:id="rId17"/>
    <p:sldId id="265" r:id="rId18"/>
    <p:sldId id="264" r:id="rId19"/>
    <p:sldId id="262" r:id="rId20"/>
    <p:sldId id="267" r:id="rId21"/>
    <p:sldId id="268" r:id="rId22"/>
    <p:sldId id="269" r:id="rId23"/>
    <p:sldId id="271" r:id="rId24"/>
    <p:sldId id="273" r:id="rId25"/>
    <p:sldId id="272" r:id="rId26"/>
    <p:sldId id="27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CBB82EE-F0C7-4A1F-8531-B3AE2D49A028}">
          <p14:sldIdLst>
            <p14:sldId id="256"/>
            <p14:sldId id="257"/>
            <p14:sldId id="282"/>
            <p14:sldId id="283"/>
            <p14:sldId id="275"/>
            <p14:sldId id="259"/>
            <p14:sldId id="266"/>
            <p14:sldId id="260"/>
            <p14:sldId id="277"/>
            <p14:sldId id="278"/>
            <p14:sldId id="279"/>
            <p14:sldId id="280"/>
            <p14:sldId id="261"/>
            <p14:sldId id="265"/>
            <p14:sldId id="264"/>
            <p14:sldId id="262"/>
            <p14:sldId id="267"/>
            <p14:sldId id="268"/>
            <p14:sldId id="269"/>
            <p14:sldId id="271"/>
            <p14:sldId id="273"/>
            <p14:sldId id="272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08646E-72DF-299F-64DE-A18D65270D19}" v="2" dt="2026-04-23T02:12:09.653"/>
    <p1510:client id="{4CFC2EC9-B6F6-41F9-8B70-C8F57230D630}" v="2513" dt="2026-04-23T06:29:47.629"/>
    <p1510:client id="{7B0B16B3-CBFA-8CF9-2261-9749BAA5DB1F}" v="24" dt="2026-04-23T01:19:15.661"/>
    <p1510:client id="{96B6B9A7-E96A-6A5E-6009-AA80F7587C1B}" v="18" dt="2026-04-23T01:12:13.3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2A4CD-3F35-4B3D-ADED-B06E9C1AB753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426C0-1FE4-459F-8B76-ED194E772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86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867A7-CCAB-1A7E-3205-250E89145C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24E1A7-DB3A-4E79-EC9B-0C181D791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3D061-7E80-7335-F9A0-B85C2D9D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57754-5888-424F-B60A-56002731E897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BED03-BC6C-1C17-27B3-55C0EAD0D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C8FC0-E08E-8FE4-0A7C-740688AA9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D92F-ABD8-4970-A57D-BCCA33440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6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C2984-2D0E-78F2-84E1-8C872F62E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F69D91-BC32-195B-2AA2-0486E40AE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BEF48-2466-572D-070E-460A85704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6E25-71CA-4D03-8CF8-65546B217C76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A33A4-84D9-C758-E30A-9E8AA7D64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CD25B-5938-12C0-FB95-F5B55784D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D92F-ABD8-4970-A57D-BCCA33440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6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52E1E9-306B-3C2D-F9CE-6E687F8C23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EF40C3-8967-48AA-DFAA-1ADCE22027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C898C-4EF8-8293-B9E1-4473A241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360A-0DA6-4EE3-B661-052596F04C20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DB536-B464-01B5-03C9-A2827F9FA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E3E73-3714-232B-884B-7D5418561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D92F-ABD8-4970-A57D-BCCA33440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73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67B79-EA4A-0AA6-F37A-B270AD675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CE2E5-B413-E35C-D434-70D0ACCDA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3C7ED-D01B-EC17-288E-43D9ACE9E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134F-FCBA-40D1-83A5-3EB2BA5AD519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A0450-33F5-CCA4-34AA-9EF172D15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39F24-836A-F6DD-D198-00B7B6E61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D92F-ABD8-4970-A57D-BCCA33440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5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172C8-758B-5EE7-DD05-B1ED6FAB9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C70651-47BF-DD26-75E8-430349132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88237-5D12-708B-D1BA-7381F1223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7868-AF00-4B07-8DCE-B32D4D18AD39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18779-6B59-213E-B643-B314D5E86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96CA5-8125-51BA-3546-2A469A74E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D92F-ABD8-4970-A57D-BCCA33440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9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40E3A-FA96-F27C-70D5-881DCAFA5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FB34A-7D60-BBC6-0774-DAE35A51D5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B26259-A09D-6203-884A-22398A9F3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4CA84B-D4E8-3DD2-52A4-67224E382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1C6E-E470-4AA0-BD06-47F89344597E}" type="datetime1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84C13D-129A-35BA-5840-835D36015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6D96ED-92F8-F93A-508B-5F6113294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D92F-ABD8-4970-A57D-BCCA33440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58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3479B-DBDF-E91B-09FA-DD709D704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85B1F4-604B-944F-ED64-119034D60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BF6D6B-4ECE-74C7-320E-38CF09AAD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9A58EE-2C96-068F-3A23-14F5D7BCA1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C78085-3A28-79D8-E4F3-C49EBC22DD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F2758E-F286-3B6A-9FDF-D1B04D35D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EE6B1-3088-4EEA-BD30-F922B0F73927}" type="datetime1">
              <a:rPr lang="en-US" smtClean="0"/>
              <a:t>4/22/2026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60BCF9-3ADF-EBB6-0AA1-9105DF47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46A38B-6F55-0885-3AB2-3A0596CED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D92F-ABD8-4970-A57D-BCCA33440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25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53CAD-6B95-F637-C8A9-35BC6D160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B82166-9946-8AD3-B833-BE993E82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8E67-BDD0-4AB3-9C12-1F5663B548DE}" type="datetime1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187023-A2BC-802A-4036-83EC5D354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0CB7F7-5379-48A9-1B57-427EC2207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D92F-ABD8-4970-A57D-BCCA33440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94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FB6993-2B86-13CC-FD1E-F0712A110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ABB8-D586-4DF9-957F-A76CD05FA79E}" type="datetime1">
              <a:rPr lang="en-US" smtClean="0"/>
              <a:t>4/22/2026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D4216-FE2A-AAD2-52B7-D7FB1473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59835-4633-B59E-12DD-C67E6095C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D92F-ABD8-4970-A57D-BCCA33440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3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3DB94-2714-7731-9752-12931B622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17CA3-5359-D0FD-F1A8-9A91FBFEA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F23663-A84D-9BBF-98DF-EB960A0F6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1D8C99-CC6F-8775-C06D-8F6C499A4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0B26-0D01-4DA4-AADC-3D70283382B4}" type="datetime1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CC5DA-9F7B-743B-DA2D-9EA3FA436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87E8FD-01B6-C47F-0EC4-D4B9D1C2B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D92F-ABD8-4970-A57D-BCCA33440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14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580DE-671F-FFA3-D3E9-501752B97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7A07C8-163B-A393-76E7-09AAB9B4A6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1E3B0-5C24-7EF9-40A2-E00AB1A8D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9871A8-5666-DF8C-B7E2-393E9CCE9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15A8-EF0B-4870-B442-C0DE95A2DC9E}" type="datetime1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623DAF-C97F-F5D4-1981-B98BFFD67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2E423-E6AE-BFFB-53E5-3C573CC01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D92F-ABD8-4970-A57D-BCCA33440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96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0B7D83-E30E-B360-BC0C-E34FABBF0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7845D-58A8-3893-202E-78DA808E2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91051-4956-D180-A9FA-C8E9D5F6DD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29BD0D-E880-4341-9B58-73FA6F2CA2F0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D7A8A-F3DF-58EB-5BC5-9E6EB9C8CD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01CDF-CDF9-08F5-8C14-DCF5FC6CF1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53D92F-ABD8-4970-A57D-BCCA33440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24302-C59B-A4C5-F1D3-D3CD7A963A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/>
              <a:t>Gated Attention for Large Language Models: Non-linearity, Sparsity, and Attention-Sink-Free</a:t>
            </a:r>
            <a:endParaRPr lang="en-US" sz="36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19DC6A-BD83-9381-C45B-3C2191C4FE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Authors: Zihan Qiu, Zekun Wang, Bo Zheng, Zeyu Huang,</a:t>
            </a:r>
            <a:br>
              <a:rPr lang="en-US"/>
            </a:br>
            <a:r>
              <a:rPr lang="en-US" err="1"/>
              <a:t>Kaiyue</a:t>
            </a:r>
            <a:r>
              <a:rPr lang="en-US"/>
              <a:t> Wen, </a:t>
            </a:r>
            <a:r>
              <a:rPr lang="en-US" err="1"/>
              <a:t>Songlin</a:t>
            </a:r>
            <a:r>
              <a:rPr lang="en-US"/>
              <a:t> Yang, Rui Men, Le Yu,</a:t>
            </a:r>
            <a:br>
              <a:rPr lang="en-US"/>
            </a:br>
            <a:r>
              <a:rPr lang="en-US"/>
              <a:t>Fei Huang, </a:t>
            </a:r>
            <a:r>
              <a:rPr lang="en-US" err="1"/>
              <a:t>Suozhi</a:t>
            </a:r>
            <a:r>
              <a:rPr lang="en-US"/>
              <a:t> Huang, </a:t>
            </a:r>
            <a:r>
              <a:rPr lang="en-US" err="1"/>
              <a:t>Dayiheng</a:t>
            </a:r>
            <a:r>
              <a:rPr lang="en-US"/>
              <a:t> Liu, </a:t>
            </a:r>
            <a:r>
              <a:rPr lang="en-US" err="1"/>
              <a:t>Jingren</a:t>
            </a:r>
            <a:r>
              <a:rPr lang="en-US"/>
              <a:t> Zhou, </a:t>
            </a:r>
            <a:r>
              <a:rPr lang="en-US" err="1"/>
              <a:t>Junyang</a:t>
            </a:r>
            <a:r>
              <a:rPr lang="en-US"/>
              <a:t> Lin </a:t>
            </a:r>
          </a:p>
          <a:p>
            <a:r>
              <a:rPr lang="en-US"/>
              <a:t>Publication venue, Year: </a:t>
            </a:r>
            <a:r>
              <a:rPr lang="en-US" i="1" err="1"/>
              <a:t>NeurIPS</a:t>
            </a:r>
            <a:r>
              <a:rPr lang="en-US"/>
              <a:t>,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82772B-0C6E-E2F8-4C20-9F2496680C22}"/>
              </a:ext>
            </a:extLst>
          </p:cNvPr>
          <p:cNvSpPr txBox="1"/>
          <p:nvPr/>
        </p:nvSpPr>
        <p:spPr>
          <a:xfrm>
            <a:off x="1000663" y="5765156"/>
            <a:ext cx="4675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By: Pradhyumna Kothapalli, Anant </a:t>
            </a:r>
            <a:r>
              <a:rPr lang="en-US" err="1"/>
              <a:t>Teotia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18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4F132-3B2D-6E07-4BC5-63FBE9BA7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1B8D2-1CE3-78C9-DC65-8BF9447F3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Granularity and Head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7677B-9F2C-E7F0-04D5-49383FB4A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Granularity</a:t>
            </a:r>
          </a:p>
          <a:p>
            <a:pPr lvl="1"/>
            <a:r>
              <a:rPr lang="en-US" sz="1600" dirty="0"/>
              <a:t>Headwise gating: One gate per head (Coarse)</a:t>
            </a:r>
          </a:p>
          <a:p>
            <a:pPr lvl="2"/>
            <a:r>
              <a:rPr lang="en-US" sz="1200" dirty="0"/>
              <a:t>Treats each head as a single unit, Simpler but assumes that all features in a head are equally important</a:t>
            </a:r>
          </a:p>
          <a:p>
            <a:pPr lvl="1"/>
            <a:r>
              <a:rPr lang="en-US" sz="1600" dirty="0"/>
              <a:t>Elementwise gating: One gate per feature (Fine-grained)</a:t>
            </a:r>
          </a:p>
          <a:p>
            <a:pPr lvl="2"/>
            <a:r>
              <a:rPr lang="en-US" sz="1200" dirty="0"/>
              <a:t>This allows for selective filtering within a head and can suppress specific features instead of entire heads</a:t>
            </a:r>
          </a:p>
          <a:p>
            <a:pPr lvl="2"/>
            <a:endParaRPr lang="en-US" sz="1200" dirty="0"/>
          </a:p>
          <a:p>
            <a:r>
              <a:rPr lang="en-US" sz="2000" dirty="0"/>
              <a:t>Head structure</a:t>
            </a:r>
          </a:p>
          <a:p>
            <a:pPr lvl="1"/>
            <a:r>
              <a:rPr lang="en-US" sz="1600" dirty="0"/>
              <a:t>Head specific gating: separate gate per head</a:t>
            </a:r>
          </a:p>
          <a:p>
            <a:pPr lvl="2"/>
            <a:r>
              <a:rPr lang="en-US" sz="1200" dirty="0"/>
              <a:t>Different heads learn different patterns, but requires independent control per head</a:t>
            </a:r>
          </a:p>
          <a:p>
            <a:pPr lvl="2"/>
            <a:r>
              <a:rPr lang="en-US" sz="1200" dirty="0"/>
              <a:t>Preserves diversity</a:t>
            </a:r>
          </a:p>
          <a:p>
            <a:pPr lvl="2"/>
            <a:endParaRPr lang="en-US" sz="1200" dirty="0"/>
          </a:p>
          <a:p>
            <a:pPr lvl="1"/>
            <a:r>
              <a:rPr lang="en-US" sz="1600" dirty="0"/>
              <a:t>Head-shared gating: same gate across heads</a:t>
            </a:r>
          </a:p>
          <a:p>
            <a:pPr lvl="2"/>
            <a:r>
              <a:rPr lang="en-US" sz="1200" dirty="0"/>
              <a:t>Forces all heads to behave similarly and reduces model flexibility, but it is simpler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More fine-grained and independent gating = better control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612D0-A482-0D03-7551-77B49CF33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D92F-ABD8-4970-A57D-BCCA33440F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71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5178B-E43D-B442-8C6C-280FEDCD0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03477-F429-5E00-4A34-DE43AB43B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should gating modify the attention output?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BDF53-F86F-54A3-99E6-08AF4285A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Multiplicative gating :</a:t>
            </a:r>
          </a:p>
          <a:p>
            <a:pPr lvl="1"/>
            <a:r>
              <a:rPr lang="en-US" sz="1600" dirty="0"/>
              <a:t>scales features and suppress irrelevant information (≈ 0)</a:t>
            </a:r>
          </a:p>
          <a:p>
            <a:pPr lvl="1"/>
            <a:endParaRPr lang="en-US" sz="1600" dirty="0"/>
          </a:p>
          <a:p>
            <a:r>
              <a:rPr lang="en-US" sz="2000" dirty="0"/>
              <a:t>Additive Gating:</a:t>
            </a:r>
          </a:p>
          <a:p>
            <a:pPr lvl="1"/>
            <a:r>
              <a:rPr lang="en-US" sz="1600" dirty="0"/>
              <a:t>Adjusts values (cannot fully remove information)</a:t>
            </a:r>
          </a:p>
          <a:p>
            <a:pPr lvl="1"/>
            <a:endParaRPr lang="en-US" sz="1600" dirty="0"/>
          </a:p>
          <a:p>
            <a:r>
              <a:rPr lang="en-US" sz="2000" dirty="0"/>
              <a:t>Activation functions</a:t>
            </a:r>
          </a:p>
          <a:p>
            <a:pPr lvl="1"/>
            <a:r>
              <a:rPr lang="en-US" sz="1600" dirty="0"/>
              <a:t>Sigmoid: Used alongside multiplicative </a:t>
            </a:r>
          </a:p>
          <a:p>
            <a:pPr lvl="2"/>
            <a:r>
              <a:rPr lang="en-US" sz="1200" dirty="0"/>
              <a:t>Outputs between 0 and 1 (controlled filtering)</a:t>
            </a:r>
          </a:p>
          <a:p>
            <a:pPr lvl="1"/>
            <a:r>
              <a:rPr lang="en-US" sz="1600" dirty="0"/>
              <a:t>SiLU: used with additive gating</a:t>
            </a:r>
          </a:p>
          <a:p>
            <a:pPr lvl="2"/>
            <a:r>
              <a:rPr lang="en-US" sz="1200" dirty="0"/>
              <a:t>More flexible but less stable</a:t>
            </a:r>
          </a:p>
          <a:p>
            <a:r>
              <a:rPr lang="en-US" sz="2000" dirty="0"/>
              <a:t>In this paper: head-specific, multiplicative gating was used using sigmoid</a:t>
            </a:r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77899-8DB7-65F1-8B4B-7D5A69951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D92F-ABD8-4970-A57D-BCCA33440F9E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B733EB-B15D-B761-4C24-485865B2B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989" y="1918104"/>
            <a:ext cx="1324160" cy="2095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8FC089-1010-27D2-79FB-AD3CDE9B7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891" y="2793235"/>
            <a:ext cx="1419423" cy="2191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523B44-246D-67F4-AA1F-8D94B65A4B08}"/>
              </a:ext>
            </a:extLst>
          </p:cNvPr>
          <p:cNvSpPr txBox="1"/>
          <p:nvPr/>
        </p:nvSpPr>
        <p:spPr>
          <a:xfrm>
            <a:off x="9376912" y="1422728"/>
            <a:ext cx="2424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Multiplicative</a:t>
            </a:r>
          </a:p>
          <a:p>
            <a:r>
              <a:rPr lang="en-US" dirty="0"/>
              <a:t>Before: [0.8, 0.5,   0.2]</a:t>
            </a:r>
          </a:p>
          <a:p>
            <a:r>
              <a:rPr lang="en-US" dirty="0"/>
              <a:t>Gate:     [1.0, 0.1,   0.0]</a:t>
            </a:r>
          </a:p>
          <a:p>
            <a:r>
              <a:rPr lang="en-US" dirty="0"/>
              <a:t>After:     [0.8, 0.05, 0.0]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B6AFFB-8F74-48EB-19B2-A30EB9402B70}"/>
              </a:ext>
            </a:extLst>
          </p:cNvPr>
          <p:cNvSpPr txBox="1"/>
          <p:nvPr/>
        </p:nvSpPr>
        <p:spPr>
          <a:xfrm>
            <a:off x="9376912" y="2957170"/>
            <a:ext cx="2424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Additive:</a:t>
            </a:r>
          </a:p>
          <a:p>
            <a:r>
              <a:rPr lang="en-US" dirty="0"/>
              <a:t>Before: [0.8, 0.5, 0.2]</a:t>
            </a:r>
          </a:p>
          <a:p>
            <a:r>
              <a:rPr lang="en-US" dirty="0"/>
              <a:t>Add:       [1.0, 0.1, 0.0]</a:t>
            </a:r>
          </a:p>
          <a:p>
            <a:r>
              <a:rPr lang="en-US" dirty="0"/>
              <a:t>After:     [1.8, 0.6, 0.2]</a:t>
            </a:r>
          </a:p>
        </p:txBody>
      </p:sp>
    </p:spTree>
    <p:extLst>
      <p:ext uri="{BB962C8B-B14F-4D97-AF65-F5344CB8AC3E}">
        <p14:creationId xmlns:p14="http://schemas.microsoft.com/office/powerpoint/2010/main" val="4113258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0E03D-0825-8693-0F1A-1B3831806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7C6ED-6029-1587-909D-3400E69D1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Experimental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CC8FE-81A0-1948-F787-6C51E8318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Experiments performed on both MoE models(15B total parameters with 2.54 B activated) and dense models(1.7B total parameters)</a:t>
            </a:r>
          </a:p>
          <a:p>
            <a:r>
              <a:rPr lang="en-US" sz="2000" dirty="0"/>
              <a:t>Training was performed by a corpus of 3.5T tokens in sequence lengths of 4096</a:t>
            </a:r>
            <a:endParaRPr lang="en-US" sz="1600" dirty="0"/>
          </a:p>
          <a:p>
            <a:endParaRPr lang="en-US" sz="2000" dirty="0"/>
          </a:p>
          <a:p>
            <a:r>
              <a:rPr lang="en-US" sz="2000" dirty="0"/>
              <a:t>Evaluations metrics:</a:t>
            </a:r>
          </a:p>
          <a:p>
            <a:pPr lvl="1"/>
            <a:r>
              <a:rPr lang="en-US" sz="1600" dirty="0"/>
              <a:t>Perplexity(PPL)</a:t>
            </a:r>
          </a:p>
          <a:p>
            <a:pPr lvl="1"/>
            <a:r>
              <a:rPr lang="en-US" sz="1600" dirty="0"/>
              <a:t>Benchmarks:</a:t>
            </a:r>
          </a:p>
          <a:p>
            <a:pPr lvl="2"/>
            <a:r>
              <a:rPr lang="en-US" sz="1200" dirty="0"/>
              <a:t>MMLU: General knowledge</a:t>
            </a:r>
          </a:p>
          <a:p>
            <a:pPr lvl="2"/>
            <a:r>
              <a:rPr lang="en-US" sz="1200" dirty="0"/>
              <a:t>GSM8k: Math reasoning</a:t>
            </a:r>
          </a:p>
          <a:p>
            <a:pPr lvl="2"/>
            <a:r>
              <a:rPr lang="en-US" sz="1200" dirty="0" err="1"/>
              <a:t>HumanEval</a:t>
            </a:r>
            <a:r>
              <a:rPr lang="en-US" sz="1200" dirty="0"/>
              <a:t>: Coding</a:t>
            </a:r>
          </a:p>
          <a:p>
            <a:pPr lvl="2"/>
            <a:r>
              <a:rPr lang="en-US" sz="1200" dirty="0" err="1"/>
              <a:t>Hellaswag</a:t>
            </a:r>
            <a:r>
              <a:rPr lang="en-US" sz="1200" dirty="0"/>
              <a:t>: English</a:t>
            </a:r>
          </a:p>
          <a:p>
            <a:pPr marL="457200" lvl="1" indent="0">
              <a:buNone/>
            </a:pPr>
            <a:endParaRPr lang="en-US" sz="16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9BD089-E385-6A87-4C00-2539CE57E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D92F-ABD8-4970-A57D-BCCA33440F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62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BFCD7-6000-D588-7F4A-91F39793D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F76F7-F93A-8B06-6B0B-3AF5666A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Why should we add gating to Attention?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497E61-46DE-9E12-B3DF-7C4D7350F1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Standard attention applies a value projection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sz="2000" dirty="0"/>
                  <a:t>, and an output projection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endParaRPr lang="en-US" sz="2000" dirty="0"/>
              </a:p>
              <a:p>
                <a:r>
                  <a:rPr lang="en-US" sz="2000" dirty="0"/>
                  <a:t>Produces a limited transformation of the input representation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The issue with this process is:</a:t>
                </a:r>
                <a:endParaRPr lang="en-US" sz="1600" dirty="0"/>
              </a:p>
              <a:p>
                <a:pPr lvl="1"/>
                <a:r>
                  <a:rPr lang="en-US" sz="1600" dirty="0"/>
                  <a:t>Tends to lose a lot of information</a:t>
                </a:r>
              </a:p>
              <a:p>
                <a:pPr lvl="1"/>
                <a:r>
                  <a:rPr lang="en-US" sz="1600" dirty="0"/>
                  <a:t>Limits the ability to model complex interactions (Reduced expressiveness)</a:t>
                </a:r>
              </a:p>
              <a:p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Why this matters: </a:t>
                </a:r>
              </a:p>
              <a:p>
                <a:pPr lvl="1"/>
                <a:r>
                  <a:rPr lang="en-US" sz="1600" dirty="0"/>
                  <a:t>Attention outputs are passed forward as-is</a:t>
                </a:r>
              </a:p>
              <a:p>
                <a:pPr lvl="1"/>
                <a:r>
                  <a:rPr lang="en-US" sz="1600" dirty="0"/>
                  <a:t>No mechanism to refine or filter them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/>
                  <a:t>We need a way to make attention outputs more expressive and selective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pPr marL="457200" lvl="1" indent="0">
                  <a:buNone/>
                </a:pPr>
                <a:endParaRPr lang="en-US" sz="16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497E61-46DE-9E12-B3DF-7C4D7350F1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1261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3C6C02-9F7F-BB24-4F16-0FFFFC23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D92F-ABD8-4970-A57D-BCCA33440F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4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AB6B2-EE6A-1EB1-9B08-5D02B8F86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8261C-AA38-EC48-A1CB-B06DD9B00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D92F-ABD8-4970-A57D-BCCA33440F9E}" type="slidenum">
              <a:rPr lang="en-US" smtClean="0"/>
              <a:t>14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068FCDB5-9C8C-8F15-0483-8DCF44840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latin typeface="Aptos Display"/>
                <a:ea typeface="Calibri"/>
                <a:cs typeface="Calibri"/>
              </a:rPr>
              <a:t>Core </a:t>
            </a:r>
            <a:r>
              <a:rPr lang="en-US" sz="2800">
                <a:latin typeface="Aptos Display"/>
                <a:ea typeface="Calibri"/>
                <a:cs typeface="Calibri"/>
              </a:rPr>
              <a:t>contribution</a:t>
            </a:r>
            <a:r>
              <a:rPr lang="en-US" sz="3200">
                <a:latin typeface="Aptos Display"/>
                <a:ea typeface="Calibri"/>
                <a:cs typeface="Calibri"/>
              </a:rPr>
              <a:t>: Breaking the low-rank bottleneck</a:t>
            </a:r>
            <a:endParaRPr lang="en-US"/>
          </a:p>
          <a:p>
            <a:endParaRPr lang="en-US" sz="1800" dirty="0">
              <a:latin typeface="Aptos Display"/>
              <a:ea typeface="Calibri"/>
              <a:cs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954B6B-49B7-2CBE-EF32-120C7627DB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4606" y="1712465"/>
                <a:ext cx="6396859" cy="4351338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pPr marL="0" indent="0">
                  <a:buNone/>
                </a:pPr>
                <a:r>
                  <a:rPr lang="en-US" sz="1600" b="1" dirty="0"/>
                  <a:t>Standard attention has a hidden low-rank bottleneck.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sz="1600" dirty="0"/>
                  <a:t> compose into one linear map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sz="1600" dirty="0"/>
                  <a:t> ).</a:t>
                </a:r>
              </a:p>
              <a:p>
                <a:pPr marL="0" indent="0">
                  <a:buNone/>
                </a:pPr>
                <a:r>
                  <a:rPr lang="en-US" sz="1600" dirty="0"/>
                  <a:t>This limits expressiveness (especially with GQA / fewer KV heads).</a:t>
                </a:r>
              </a:p>
              <a:p>
                <a:pPr marL="0" indent="0">
                  <a:buNone/>
                </a:pPr>
                <a:r>
                  <a:rPr lang="en-US" sz="1600" dirty="0"/>
                  <a:t>G1 gating inserts non-linearity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sz="1600" dirty="0"/>
                  <a:t> → more expressive output.</a:t>
                </a:r>
              </a:p>
              <a:p>
                <a:endParaRPr lang="en-US" sz="16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954B6B-49B7-2CBE-EF32-120C7627DB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4606" y="1712465"/>
                <a:ext cx="6396859" cy="4351338"/>
              </a:xfrm>
              <a:blipFill>
                <a:blip r:embed="rId2"/>
                <a:stretch>
                  <a:fillRect l="-572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2C86C01-738B-A3FB-B106-C014ED65E6C9}"/>
              </a:ext>
            </a:extLst>
          </p:cNvPr>
          <p:cNvSpPr txBox="1"/>
          <p:nvPr/>
        </p:nvSpPr>
        <p:spPr>
          <a:xfrm>
            <a:off x="5270225" y="4279938"/>
            <a:ext cx="1652751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Eq. 6 (paper):</a:t>
            </a:r>
            <a:endParaRPr lang="en-US" dirty="0"/>
          </a:p>
          <a:p>
            <a:pPr algn="l"/>
            <a:endParaRPr lang="en-US" dirty="0"/>
          </a:p>
        </p:txBody>
      </p:sp>
      <p:pic>
        <p:nvPicPr>
          <p:cNvPr id="9" name="Picture 8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FE5398EA-9A33-4831-D2D5-526FEDDC3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384" y="4555726"/>
            <a:ext cx="7855405" cy="151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77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135B8-E8A4-2519-5B4D-9C59D6CEB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2612B-8743-2568-F06C-5D1F4FEB1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Evidence non-linearity matters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A57BE7-8897-A36C-2FC1-2618E57D9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D92F-ABD8-4970-A57D-BCCA33440F9E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F545328-41DC-AAEE-3B0D-FA1A74BAC5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1298" y="1626201"/>
                <a:ext cx="6061841" cy="4351338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r>
                  <a:rPr lang="en-US" sz="1600" b="1" dirty="0"/>
                  <a:t>Best perplexity comes from adding non-linearity at G1 (after SDPA).</a:t>
                </a:r>
                <a:endParaRPr lang="en-US" sz="1600" dirty="0"/>
              </a:p>
              <a:p>
                <a:r>
                  <a:rPr lang="en-US" sz="1600" dirty="0"/>
                  <a:t>G5 (after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sz="1600" dirty="0"/>
                  <a:t>) gives no gain → too late to break the bottleneck.</a:t>
                </a: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F545328-41DC-AAEE-3B0D-FA1A74BAC5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1298" y="1626201"/>
                <a:ext cx="6061841" cy="4351338"/>
              </a:xfrm>
              <a:blipFill>
                <a:blip r:embed="rId2"/>
                <a:stretch>
                  <a:fillRect l="-402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6B912070-E4FD-6371-CD76-45ED1F057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718" y="2663524"/>
            <a:ext cx="6282321" cy="27671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70B477-D0BA-77C5-1432-D2E660687B3E}"/>
              </a:ext>
            </a:extLst>
          </p:cNvPr>
          <p:cNvSpPr txBox="1"/>
          <p:nvPr/>
        </p:nvSpPr>
        <p:spPr>
          <a:xfrm>
            <a:off x="5532766" y="5435346"/>
            <a:ext cx="27431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/>
              <a:t>Table 3 (paper)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81E6D3-2CDF-EBA2-3983-5D2CAC681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144" y="2799725"/>
            <a:ext cx="9373495" cy="249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00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3E14E-022D-28C0-5610-F7DD48F63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77401-165B-C02E-7D40-100D1548B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D92F-ABD8-4970-A57D-BCCA33440F9E}" type="slidenum">
              <a:rPr lang="en-US" smtClean="0"/>
              <a:t>16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FFEB62E-EBE5-7CDB-D83A-2B58C8A2E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ptos Display"/>
              </a:rPr>
              <a:t>Experiments &amp; Results: MoE scale performance</a:t>
            </a:r>
            <a:endParaRPr lang="en-US" dirty="0"/>
          </a:p>
          <a:p>
            <a:endParaRPr lang="en-US" sz="2800" dirty="0">
              <a:latin typeface="Apto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BDF8180-3454-2C79-AC76-840275605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178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1600" b="1"/>
              <a:t>Takeaway: G1 + elementwise sigmoid gate achieves best PPL and downstream benchmarks.</a:t>
            </a:r>
            <a:endParaRPr lang="en-US" sz="1600"/>
          </a:p>
          <a:p>
            <a:pPr>
              <a:buNone/>
            </a:pPr>
            <a:r>
              <a:rPr lang="en-US" sz="1600"/>
              <a:t>Head-shared gating underperforms elementwise → fine-grained sparsity matters.</a:t>
            </a:r>
          </a:p>
          <a:p>
            <a:pPr marL="0" indent="0">
              <a:buNone/>
            </a:pPr>
            <a:endParaRPr lang="en-US" sz="1600" b="1" dirty="0"/>
          </a:p>
        </p:txBody>
      </p:sp>
      <p:pic>
        <p:nvPicPr>
          <p:cNvPr id="12" name="Picture 1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01FB072-E349-91F4-1006-422820587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744" y="2195983"/>
            <a:ext cx="6724514" cy="433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5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384B8-2B9C-76C0-6F47-84BFDA1F7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F989B-7BEC-B25D-4A1A-8966B8AA4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31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>
                <a:latin typeface="Aptos Display"/>
              </a:rPr>
              <a:t>Experiments</a:t>
            </a:r>
            <a:r>
              <a:rPr lang="en-US" sz="3200">
                <a:latin typeface="Aptos Display"/>
              </a:rPr>
              <a:t> &amp; Results: Training stability</a:t>
            </a:r>
            <a:endParaRPr lang="en-US"/>
          </a:p>
          <a:p>
            <a:endParaRPr lang="en-US" sz="2800" dirty="0">
              <a:latin typeface="Apto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587F6D-6088-6D53-C28A-172273275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D92F-ABD8-4970-A57D-BCCA33440F9E}" type="slidenum">
              <a:rPr lang="en-US" smtClean="0"/>
              <a:t>17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A8FC0F8-4DBC-2098-5B24-BAFE10A31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843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1600" b="1" dirty="0"/>
              <a:t>Baseline diverges at LR = 8×10⁻³; SDPA-Gate remains stable.</a:t>
            </a:r>
            <a:endParaRPr lang="en-US" sz="1600"/>
          </a:p>
          <a:p>
            <a:pPr>
              <a:buNone/>
            </a:pPr>
            <a:r>
              <a:rPr lang="en-US" sz="1600"/>
              <a:t>Loss curves show fewer spikes with gating (Figure 1).</a:t>
            </a:r>
          </a:p>
          <a:p>
            <a:pPr>
              <a:buNone/>
            </a:pPr>
            <a:r>
              <a:rPr lang="en-US" sz="1600"/>
              <a:t>Complementary to sandwich normalization (Table 2 ablations).</a:t>
            </a:r>
          </a:p>
          <a:p>
            <a:pPr marL="0" indent="0">
              <a:buNone/>
            </a:pPr>
            <a:endParaRPr lang="en-US" sz="1600" b="1" dirty="0"/>
          </a:p>
        </p:txBody>
      </p:sp>
      <p:pic>
        <p:nvPicPr>
          <p:cNvPr id="8" name="Picture 7" descr="A table with numbers and symbols&#10;&#10;AI-generated content may be incorrect.">
            <a:extLst>
              <a:ext uri="{FF2B5EF4-FFF2-40B4-BE49-F238E27FC236}">
                <a16:creationId xmlns:a16="http://schemas.microsoft.com/office/drawing/2014/main" id="{0BF33C8B-A4CB-AA84-1EC5-5B8A10BE8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996" y="2615655"/>
            <a:ext cx="6375511" cy="3681907"/>
          </a:xfrm>
          <a:prstGeom prst="rect">
            <a:avLst/>
          </a:prstGeom>
        </p:spPr>
      </p:pic>
      <p:pic>
        <p:nvPicPr>
          <p:cNvPr id="3" name="Picture 2" descr="A screenshot of a graph&#10;&#10;AI-generated content may be incorrect.">
            <a:extLst>
              <a:ext uri="{FF2B5EF4-FFF2-40B4-BE49-F238E27FC236}">
                <a16:creationId xmlns:a16="http://schemas.microsoft.com/office/drawing/2014/main" id="{AFFC5D7E-B002-D2F5-BC96-BD145C0B6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16" y="2687758"/>
            <a:ext cx="4913641" cy="315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33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B679F-0DA3-D0D6-2E29-B0A6DE610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4F422-88CE-1EBF-3229-9646A7034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>
                <a:latin typeface="Aptos Display"/>
              </a:rPr>
              <a:t>Sparsity removes the attention sink</a:t>
            </a:r>
            <a:endParaRPr lang="en-US" sz="2800"/>
          </a:p>
          <a:p>
            <a:endParaRPr lang="en-US" sz="2800" dirty="0">
              <a:latin typeface="Aptos Display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1129C2-B6F8-0226-BC04-C4125EF00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D92F-ABD8-4970-A57D-BCCA33440F9E}" type="slidenum">
              <a:rPr lang="en-US" smtClean="0"/>
              <a:t>18</a:t>
            </a:fld>
            <a:endParaRPr lang="en-US"/>
          </a:p>
        </p:txBody>
      </p:sp>
      <p:pic>
        <p:nvPicPr>
          <p:cNvPr id="33" name="Picture 32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0CD6FD1A-B754-E719-5F71-35D7F4C5D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023" y="3421937"/>
            <a:ext cx="9617951" cy="2937313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E3FBEF0-0098-9B38-72A2-475211E90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904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b="1"/>
              <a:t>Gates are very sparse (mean gate score ≈ 0.116).</a:t>
            </a:r>
            <a:endParaRPr lang="en-US" sz="1600" dirty="0"/>
          </a:p>
          <a:p>
            <a:r>
              <a:rPr lang="en-US" sz="1600"/>
              <a:t>Massive activations drop (1053 → 94).</a:t>
            </a:r>
            <a:endParaRPr lang="en-US" sz="1600" dirty="0"/>
          </a:p>
          <a:p>
            <a:r>
              <a:rPr lang="en-US" sz="1600"/>
              <a:t>First-token attention drops (0.467 → 0.048).</a:t>
            </a:r>
            <a:endParaRPr lang="en-US" sz="1600" dirty="0"/>
          </a:p>
          <a:p>
            <a:r>
              <a:rPr lang="en-US" sz="1600"/>
              <a:t>Non-sparse NS-sigmoid loses the benefit → sparsity is key.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71241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9A015-39B3-B0D6-1FA3-03A44CF2C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6489F-2FD9-6872-B134-29C89194F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>
                <a:latin typeface="Aptos Display"/>
              </a:rPr>
              <a:t>Long-context extension improves with sink-free attention</a:t>
            </a:r>
            <a:endParaRPr lang="en-US" sz="2800"/>
          </a:p>
          <a:p>
            <a:endParaRPr lang="en-US" sz="2800" dirty="0">
              <a:latin typeface="Apto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9CB32-2043-35D4-495B-B600B7C9A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D92F-ABD8-4970-A57D-BCCA33440F9E}" type="slidenum">
              <a:rPr lang="en-US" smtClean="0"/>
              <a:t>19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2394178-FF9B-CFEB-8710-23E6A9DB9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1600" b="1"/>
              <a:t>At 32k: SDPA-Gate loses −2.4 vs baseline −6.0.</a:t>
            </a:r>
            <a:endParaRPr lang="en-US" sz="1600"/>
          </a:p>
          <a:p>
            <a:pPr>
              <a:buNone/>
            </a:pPr>
            <a:r>
              <a:rPr lang="en-US" sz="1600"/>
              <a:t>At 64k–128k: gated model dominates; baseline often fails.</a:t>
            </a:r>
          </a:p>
          <a:p>
            <a:pPr>
              <a:buNone/>
            </a:pPr>
            <a:r>
              <a:rPr lang="en-US" sz="1600" b="1"/>
              <a:t>Takeaway: sink-free attention improves long-context generalization.</a:t>
            </a:r>
            <a:endParaRPr lang="en-US" sz="1600"/>
          </a:p>
          <a:p>
            <a:pPr marL="0" indent="0">
              <a:buNone/>
            </a:pPr>
            <a:endParaRPr lang="en-US" sz="1600" b="1" dirty="0"/>
          </a:p>
        </p:txBody>
      </p:sp>
      <p:pic>
        <p:nvPicPr>
          <p:cNvPr id="3" name="Picture 2" descr="A table with numbers and a number&#10;&#10;AI-generated content may be incorrect.">
            <a:extLst>
              <a:ext uri="{FF2B5EF4-FFF2-40B4-BE49-F238E27FC236}">
                <a16:creationId xmlns:a16="http://schemas.microsoft.com/office/drawing/2014/main" id="{BBB209E5-45A5-67A0-0958-FB8102873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088" y="3426035"/>
            <a:ext cx="621982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59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4799-697F-EFFA-326E-B5CDBACFE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Why attention matters in LLMs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2A9D5-1077-2ABD-08E5-F32CE6DA6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Attention is the core of modern LLMs</a:t>
            </a:r>
          </a:p>
          <a:p>
            <a:pPr lvl="1"/>
            <a:r>
              <a:rPr lang="en-US" sz="2000" dirty="0"/>
              <a:t>Handles long-range dependencies</a:t>
            </a:r>
          </a:p>
          <a:p>
            <a:pPr lvl="1"/>
            <a:r>
              <a:rPr lang="en-US" sz="2000" dirty="0"/>
              <a:t>Attention determines how tokens interact</a:t>
            </a:r>
          </a:p>
          <a:p>
            <a:pPr marL="0" indent="0">
              <a:buNone/>
            </a:pPr>
            <a:r>
              <a:rPr lang="en-US" sz="2000" dirty="0"/>
              <a:t>Improving attention improves the entire model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Limitations:</a:t>
            </a:r>
          </a:p>
          <a:p>
            <a:pPr lvl="1"/>
            <a:r>
              <a:rPr lang="en-US" sz="2000" dirty="0"/>
              <a:t>Focusing too much or too little on certain tokens </a:t>
            </a:r>
          </a:p>
          <a:p>
            <a:pPr lvl="1"/>
            <a:r>
              <a:rPr lang="en-US" sz="2000" dirty="0"/>
              <a:t>May include noisy or irrelevant information</a:t>
            </a:r>
          </a:p>
          <a:p>
            <a:pPr lvl="1"/>
            <a:r>
              <a:rPr lang="en-US" sz="2000" b="1" dirty="0"/>
              <a:t>Attention sink</a:t>
            </a:r>
            <a:r>
              <a:rPr lang="en-US" sz="2000" dirty="0"/>
              <a:t>: Tokens earlier receive disproportionately high attention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Goal: make attention more selective and stable.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8CEBD-C52E-4DDF-A317-A458E8C09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D92F-ABD8-4970-A57D-BCCA33440F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49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637C1B-388E-5006-CDA2-70539F237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C62BD-D5DB-0AE0-3F9C-A1666876A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>
                <a:latin typeface="Aptos Display"/>
                <a:ea typeface="Calibri"/>
                <a:cs typeface="Calibri"/>
              </a:rPr>
              <a:t>Critical Discussion: Strengths &amp; Limitations</a:t>
            </a:r>
            <a:endParaRPr lang="en-US" sz="2800">
              <a:latin typeface="Aptos Display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A1D50D7-D0CF-4BA0-20C3-FD18C9B9CA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722633"/>
              </p:ext>
            </p:extLst>
          </p:nvPr>
        </p:nvGraphicFramePr>
        <p:xfrm>
          <a:off x="838200" y="1825625"/>
          <a:ext cx="10515600" cy="416853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84711676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432697201"/>
                    </a:ext>
                  </a:extLst>
                </a:gridCol>
              </a:tblGrid>
              <a:tr h="694756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noProof="0">
                          <a:solidFill>
                            <a:srgbClr val="000000"/>
                          </a:solidFill>
                        </a:rPr>
                        <a:t>Strengths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noProof="0">
                          <a:solidFill>
                            <a:srgbClr val="000000"/>
                          </a:solidFill>
                        </a:rPr>
                        <a:t>Limitations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573709"/>
                  </a:ext>
                </a:extLst>
              </a:tr>
              <a:tr h="694756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noProof="0" dirty="0">
                          <a:solidFill>
                            <a:srgbClr val="2D6A4F"/>
                          </a:solidFill>
                        </a:rPr>
                        <a:t>✓ </a:t>
                      </a:r>
                      <a:r>
                        <a:rPr lang="en-US" sz="1300" u="none" strike="noStrike" noProof="0" dirty="0">
                          <a:solidFill>
                            <a:schemeClr val="tx1"/>
                          </a:solidFill>
                        </a:rPr>
                        <a:t>Systematic at scale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noProof="0" dirty="0">
                          <a:solidFill>
                            <a:srgbClr val="1E293B"/>
                          </a:solidFill>
                        </a:rPr>
                        <a:t>30+ variants tested at 15B MoE, 3.5T tokens, not a toy study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noProof="0" dirty="0">
                          <a:solidFill>
                            <a:srgbClr val="9B2226"/>
                          </a:solidFill>
                        </a:rPr>
                        <a:t>✗ </a:t>
                      </a:r>
                      <a:r>
                        <a:rPr lang="en-US" sz="1300" u="none" strike="noStrike" noProof="0" dirty="0">
                          <a:solidFill>
                            <a:schemeClr val="tx1"/>
                          </a:solidFill>
                        </a:rPr>
                        <a:t>Scale ceiling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noProof="0" dirty="0">
                          <a:solidFill>
                            <a:srgbClr val="1E293B"/>
                          </a:solidFill>
                        </a:rPr>
                        <a:t>Only up to 1.7B dense / 15B MoE, unclear if gains hold at 70B+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815175"/>
                  </a:ext>
                </a:extLst>
              </a:tr>
              <a:tr h="694756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noProof="0">
                          <a:solidFill>
                            <a:srgbClr val="2D6A4F"/>
                          </a:solidFill>
                        </a:rPr>
                        <a:t>✓ </a:t>
                      </a:r>
                      <a:r>
                        <a:rPr lang="en-US" sz="1300" u="none" strike="noStrike" noProof="0">
                          <a:solidFill>
                            <a:schemeClr val="tx1"/>
                          </a:solidFill>
                        </a:rPr>
                        <a:t>Clean experimental design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noProof="0">
                          <a:solidFill>
                            <a:srgbClr val="1E293B"/>
                          </a:solidFill>
                        </a:rPr>
                        <a:t>Parameter-matched baselines isolate gating from confounds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noProof="0">
                          <a:solidFill>
                            <a:srgbClr val="9B2226"/>
                          </a:solidFill>
                        </a:rPr>
                        <a:t>✗ </a:t>
                      </a:r>
                      <a:r>
                        <a:rPr lang="en-US" sz="1300" u="none" strike="noStrike" noProof="0">
                          <a:solidFill>
                            <a:schemeClr val="tx1"/>
                          </a:solidFill>
                        </a:rPr>
                        <a:t>No theory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noProof="0">
                          <a:solidFill>
                            <a:srgbClr val="1E293B"/>
                          </a:solidFill>
                        </a:rPr>
                        <a:t>No formal explanation of why attention sinks hurt long-context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121218"/>
                  </a:ext>
                </a:extLst>
              </a:tr>
              <a:tr h="694756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noProof="0">
                          <a:solidFill>
                            <a:srgbClr val="2D6A4F"/>
                          </a:solidFill>
                        </a:rPr>
                        <a:t>✓ </a:t>
                      </a:r>
                      <a:r>
                        <a:rPr lang="en-US" sz="1300" u="none" strike="noStrike" noProof="0">
                          <a:solidFill>
                            <a:schemeClr val="tx1"/>
                          </a:solidFill>
                        </a:rPr>
                        <a:t>Actionable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noProof="0">
                          <a:solidFill>
                            <a:srgbClr val="1E293B"/>
                          </a:solidFill>
                        </a:rPr>
                        <a:t>Single gate, &lt;2% overhead, clear implementation recipe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noProof="0" dirty="0">
                          <a:solidFill>
                            <a:srgbClr val="9B2226"/>
                          </a:solidFill>
                        </a:rPr>
                        <a:t>✗ </a:t>
                      </a:r>
                      <a:r>
                        <a:rPr lang="en-US" sz="1300" u="none" strike="noStrike" noProof="0" dirty="0">
                          <a:solidFill>
                            <a:schemeClr val="tx1"/>
                          </a:solidFill>
                        </a:rPr>
                        <a:t>Activation functions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noProof="0" dirty="0">
                          <a:solidFill>
                            <a:srgbClr val="1E293B"/>
                          </a:solidFill>
                        </a:rPr>
                        <a:t>Only sigmoid &amp; SiLU tested; tanh, GELU, learnable not explored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666662"/>
                  </a:ext>
                </a:extLst>
              </a:tr>
              <a:tr h="694756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noProof="0">
                          <a:solidFill>
                            <a:srgbClr val="2D6A4F"/>
                          </a:solidFill>
                        </a:rPr>
                        <a:t>✓ </a:t>
                      </a:r>
                      <a:r>
                        <a:rPr lang="en-US" sz="1300" u="none" strike="noStrike" noProof="0">
                          <a:solidFill>
                            <a:schemeClr val="tx1"/>
                          </a:solidFill>
                        </a:rPr>
                        <a:t>Strong analysis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noProof="0">
                          <a:solidFill>
                            <a:srgbClr val="1E293B"/>
                          </a:solidFill>
                        </a:rPr>
                        <a:t>Non-linearity + sparsity mechanisms identified via controlled ablations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noProof="0">
                          <a:solidFill>
                            <a:srgbClr val="9B2226"/>
                          </a:solidFill>
                        </a:rPr>
                        <a:t>✗ </a:t>
                      </a:r>
                      <a:r>
                        <a:rPr lang="en-US" sz="1300" u="none" strike="noStrike" noProof="0">
                          <a:solidFill>
                            <a:schemeClr val="tx1"/>
                          </a:solidFill>
                        </a:rPr>
                        <a:t>Overhead analysis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noProof="0">
                          <a:solidFill>
                            <a:srgbClr val="1E293B"/>
                          </a:solidFill>
                        </a:rPr>
                        <a:t>&lt;2% latency claimed; memory and throughput at large batches unstudied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319161"/>
                  </a:ext>
                </a:extLst>
              </a:tr>
              <a:tr h="694756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noProof="0">
                          <a:solidFill>
                            <a:srgbClr val="2D6A4F"/>
                          </a:solidFill>
                        </a:rPr>
                        <a:t>✓ </a:t>
                      </a:r>
                      <a:r>
                        <a:rPr lang="en-US" sz="1300" u="none" strike="noStrike" noProof="0">
                          <a:solidFill>
                            <a:schemeClr val="tx1"/>
                          </a:solidFill>
                        </a:rPr>
                        <a:t>Real-world impact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noProof="0">
                          <a:solidFill>
                            <a:srgbClr val="1E293B"/>
                          </a:solidFill>
                        </a:rPr>
                        <a:t>Adopted in Qwen3-Next production models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noProof="0">
                          <a:solidFill>
                            <a:srgbClr val="9B2226"/>
                          </a:solidFill>
                        </a:rPr>
                        <a:t>✗ </a:t>
                      </a:r>
                      <a:r>
                        <a:rPr lang="en-US" sz="1300" u="none" strike="noStrike" noProof="0">
                          <a:solidFill>
                            <a:schemeClr val="tx1"/>
                          </a:solidFill>
                        </a:rPr>
                        <a:t>Context extension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noProof="0">
                          <a:solidFill>
                            <a:srgbClr val="1E293B"/>
                          </a:solidFill>
                        </a:rPr>
                        <a:t>YaRN only, NTK-aware, LongRoPE not tested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31214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A81B4-0DE1-27AE-0DED-8C3A62D05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D92F-ABD8-4970-A57D-BCCA33440F9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19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102C1-3C8A-066B-BB10-D06436B86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D1C33-D745-1DFE-5204-5D1D0D2C0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>
                <a:solidFill>
                  <a:srgbClr val="000000"/>
                </a:solidFill>
                <a:latin typeface="Aptos Display"/>
                <a:ea typeface="Calibri"/>
                <a:cs typeface="Calibri"/>
              </a:rPr>
              <a:t>Conclusion</a:t>
            </a:r>
            <a:endParaRPr lang="en-US" sz="2800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81AC2-3EA3-07B9-EE21-A45A14E11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D92F-ABD8-4970-A57D-BCCA33440F9E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289EFAE-612E-0AB7-8ED2-3003248EDB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9143630"/>
              </p:ext>
            </p:extLst>
          </p:nvPr>
        </p:nvGraphicFramePr>
        <p:xfrm>
          <a:off x="1970689" y="1622534"/>
          <a:ext cx="7946039" cy="362161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946039">
                  <a:extLst>
                    <a:ext uri="{9D8B030D-6E8A-4147-A177-3AD203B41FA5}">
                      <a16:colId xmlns:a16="http://schemas.microsoft.com/office/drawing/2014/main" val="3133141351"/>
                    </a:ext>
                  </a:extLst>
                </a:gridCol>
              </a:tblGrid>
              <a:tr h="603603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noProof="0">
                          <a:solidFill>
                            <a:schemeClr val="tx1"/>
                          </a:solidFill>
                        </a:rPr>
                        <a:t>Key Takeaways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3449103"/>
                  </a:ext>
                </a:extLst>
              </a:tr>
              <a:tr h="603603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noProof="0">
                          <a:solidFill>
                            <a:schemeClr val="tx1"/>
                          </a:solidFill>
                        </a:rPr>
                        <a:t>One sigmoid gate after SDPA (G1)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noProof="0">
                          <a:solidFill>
                            <a:schemeClr val="tx1"/>
                          </a:solidFill>
                        </a:rPr>
                        <a:t>Simple, &lt;2% overhead, consistent gains across scales and tasks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8424802"/>
                  </a:ext>
                </a:extLst>
              </a:tr>
              <a:tr h="603603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noProof="0">
                          <a:solidFill>
                            <a:schemeClr val="tx1"/>
                          </a:solidFill>
                        </a:rPr>
                        <a:t>Two key mechanisms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noProof="0">
                          <a:solidFill>
                            <a:schemeClr val="tx1"/>
                          </a:solidFill>
                        </a:rPr>
                        <a:t>Non-linearity breaks low-rank bottleneck; sparsity filters irrelevant context per query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745586"/>
                  </a:ext>
                </a:extLst>
              </a:tr>
              <a:tr h="603603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noProof="0">
                          <a:solidFill>
                            <a:schemeClr val="tx1"/>
                          </a:solidFill>
                        </a:rPr>
                        <a:t>Attention sink eliminated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noProof="0">
                          <a:solidFill>
                            <a:schemeClr val="tx1"/>
                          </a:solidFill>
                        </a:rPr>
                        <a:t>4.8% vs 46.7% on first token, enables robust long-context generalization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2229726"/>
                  </a:ext>
                </a:extLst>
              </a:tr>
              <a:tr h="603603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noProof="0">
                          <a:solidFill>
                            <a:schemeClr val="tx1"/>
                          </a:solidFill>
                        </a:rPr>
                        <a:t>Training stability bonus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noProof="0">
                          <a:solidFill>
                            <a:schemeClr val="tx1"/>
                          </a:solidFill>
                        </a:rPr>
                        <a:t>11× reduction in massive activations; higher LR tolerance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3329466"/>
                  </a:ext>
                </a:extLst>
              </a:tr>
              <a:tr h="603603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noProof="0">
                          <a:solidFill>
                            <a:schemeClr val="tx1"/>
                          </a:solidFill>
                        </a:rPr>
                        <a:t>Production validated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noProof="0">
                          <a:solidFill>
                            <a:schemeClr val="tx1"/>
                          </a:solidFill>
                        </a:rPr>
                        <a:t>Deployed in Alibaba Qwen3-Next LLMs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550303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DC1571A-6CE0-CB63-A4B7-2C8912983268}"/>
              </a:ext>
            </a:extLst>
          </p:cNvPr>
          <p:cNvSpPr txBox="1"/>
          <p:nvPr/>
        </p:nvSpPr>
        <p:spPr>
          <a:xfrm>
            <a:off x="1456681" y="5517040"/>
            <a:ext cx="8977147" cy="5693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 b="1">
                <a:latin typeface="Calibri"/>
                <a:ea typeface="Calibri"/>
                <a:cs typeface="Calibri"/>
              </a:rPr>
              <a:t>Open directions: </a:t>
            </a:r>
            <a:r>
              <a:rPr lang="en-US" sz="1300">
                <a:latin typeface="Calibri"/>
                <a:ea typeface="Calibri"/>
                <a:cs typeface="Calibri"/>
              </a:rPr>
              <a:t>scaling beyond 70B  ·  multi-position gating  ·  gating + KV-cache compression  ·  learnable activation functions</a:t>
            </a:r>
            <a:endParaRPr lang="en-US"/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91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697E6-10F9-98F7-EA27-6657800BB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30BE7-A07C-3118-66BB-38D2D649E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>
                <a:latin typeface="Aptos Display"/>
              </a:rPr>
              <a:t>References</a:t>
            </a:r>
            <a:endParaRPr lang="en-US">
              <a:latin typeface="Aptos Display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70583-59D0-1F65-3AE4-F5EE23D0C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D92F-ABD8-4970-A57D-BCCA33440F9E}" type="slidenum">
              <a:rPr lang="en-US" smtClean="0"/>
              <a:t>22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C34EBF-41E7-A688-2087-C7F0BB3B8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257" y="1717795"/>
            <a:ext cx="608737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/>
              <a:t>Gated Attention for Large Language Models: Non-linearity, Sparsity, and Attention-Sink-Free, Qiu et al., </a:t>
            </a:r>
            <a:r>
              <a:rPr lang="en-US" sz="1600" err="1"/>
              <a:t>NeurIPS</a:t>
            </a:r>
            <a:r>
              <a:rPr lang="en-US" sz="1600"/>
              <a:t>, 2025</a:t>
            </a:r>
          </a:p>
          <a:p>
            <a:r>
              <a:rPr lang="en-US" sz="1600"/>
              <a:t>[1] Hochreiter &amp; </a:t>
            </a:r>
            <a:r>
              <a:rPr lang="en-US" sz="1600" err="1"/>
              <a:t>Schmidhuber</a:t>
            </a:r>
            <a:r>
              <a:rPr lang="en-US" sz="1600"/>
              <a:t>. Long short-term memory. Neural Computation, 1997.</a:t>
            </a:r>
          </a:p>
          <a:p>
            <a:r>
              <a:rPr lang="en-US" sz="1600"/>
              <a:t>[2] Srivastava et al. Highway Networks. arXiv:1505.00387, 2015.</a:t>
            </a:r>
          </a:p>
          <a:p>
            <a:r>
              <a:rPr lang="en-US" sz="1600"/>
              <a:t>[3] Gu &amp; Dao. Mamba: Linear-time sequence modeling. arXiv:2312.00752, 2023.</a:t>
            </a:r>
          </a:p>
          <a:p>
            <a:r>
              <a:rPr lang="en-US" sz="1600"/>
              <a:t>[5] Jumper et al. AlphaFold2. Nature, 596, 2021.</a:t>
            </a:r>
          </a:p>
          <a:p>
            <a:r>
              <a:rPr lang="en-US" sz="1600"/>
              <a:t>[7] Sun et al. Massive Activations in LLMs. arXiv:2402.17762, 2024.</a:t>
            </a:r>
          </a:p>
          <a:p>
            <a:r>
              <a:rPr lang="en-US" sz="1600"/>
              <a:t>[8] Xiao et al. StreamingLLM. arXiv:2309.17453, 2023.</a:t>
            </a:r>
          </a:p>
          <a:p>
            <a:r>
              <a:rPr lang="en-US" sz="1600"/>
              <a:t>[20] Anonymous. Switch Heads. </a:t>
            </a:r>
            <a:r>
              <a:rPr lang="en-US" sz="1600" err="1"/>
              <a:t>NeurIPS</a:t>
            </a:r>
            <a:r>
              <a:rPr lang="en-US" sz="1600"/>
              <a:t> 2025.</a:t>
            </a:r>
          </a:p>
          <a:p>
            <a:endParaRPr lang="en-US" sz="160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F5741F-02B0-D5EA-1B88-6CAA75DDC0C7}"/>
              </a:ext>
            </a:extLst>
          </p:cNvPr>
          <p:cNvSpPr txBox="1"/>
          <p:nvPr/>
        </p:nvSpPr>
        <p:spPr>
          <a:xfrm>
            <a:off x="6672275" y="1716586"/>
            <a:ext cx="4986067" cy="49408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600" dirty="0"/>
              <a:t>[22] Vaswani et al. Attention Is All You Need. </a:t>
            </a:r>
            <a:r>
              <a:rPr lang="en-US" sz="1600" dirty="0" err="1"/>
              <a:t>NeurIPS</a:t>
            </a:r>
            <a:r>
              <a:rPr lang="en-US" sz="1600" dirty="0"/>
              <a:t>, 2017.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600"/>
              <a:t>[23] Gu et al. When Attention Sink Emerges. arXiv:2410.10781, 2024.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600" dirty="0"/>
              <a:t>[25] </a:t>
            </a:r>
            <a:r>
              <a:rPr lang="en-US" sz="1600" dirty="0" err="1"/>
              <a:t>Shazeer</a:t>
            </a:r>
            <a:r>
              <a:rPr lang="en-US" sz="1600" dirty="0"/>
              <a:t>. GLU Variants Improve Transformer. arXiv:2002.05202, 2020.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600" dirty="0"/>
              <a:t>[44] Ding et al. </a:t>
            </a:r>
            <a:r>
              <a:rPr lang="en-US" sz="1600" dirty="0" err="1"/>
              <a:t>CogView</a:t>
            </a:r>
            <a:r>
              <a:rPr lang="en-US" sz="1600" dirty="0"/>
              <a:t>: Sandwich Normalization. </a:t>
            </a:r>
            <a:r>
              <a:rPr lang="en-US" sz="1600" dirty="0" err="1"/>
              <a:t>NeurIPS</a:t>
            </a:r>
            <a:r>
              <a:rPr lang="en-US" sz="1600" dirty="0"/>
              <a:t>, 2021.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600" dirty="0"/>
              <a:t>[54] Su et al. </a:t>
            </a:r>
            <a:r>
              <a:rPr lang="en-US" sz="1600" dirty="0" err="1"/>
              <a:t>RoFormer</a:t>
            </a:r>
            <a:r>
              <a:rPr lang="en-US" sz="1600" dirty="0"/>
              <a:t>: </a:t>
            </a:r>
            <a:r>
              <a:rPr lang="en-US" sz="1600" dirty="0" err="1"/>
              <a:t>RoPE</a:t>
            </a:r>
            <a:r>
              <a:rPr lang="en-US" sz="1600" dirty="0"/>
              <a:t>. Neurocomputing, 2024.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600" dirty="0"/>
              <a:t>[55] Peng et al. </a:t>
            </a:r>
            <a:r>
              <a:rPr lang="en-US" sz="1600" dirty="0" err="1"/>
              <a:t>YaRN</a:t>
            </a:r>
            <a:r>
              <a:rPr lang="en-US" sz="1600" dirty="0"/>
              <a:t>: Context Extension. arXiv:2309.00071, 2023.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600"/>
              <a:t>[69] Bondarenko et al. Quantizable Transformers. arXiv:2306.12929, 2023.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6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600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925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260E3-1FC8-1422-A0A2-1894B4414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C51CE-C8B3-ACBE-C05D-B1102C327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>
                <a:latin typeface="Aptos Display"/>
              </a:rPr>
              <a:t>Critical discussion: Related work</a:t>
            </a:r>
            <a:endParaRPr lang="en-US" sz="2800"/>
          </a:p>
          <a:p>
            <a:endParaRPr lang="en-US" sz="2800" dirty="0">
              <a:latin typeface="Apto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FCF95-CB3C-CF64-D91B-791F5D2EA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D92F-ABD8-4970-A57D-BCCA33440F9E}" type="slidenum">
              <a:rPr lang="en-US" smtClean="0"/>
              <a:t>23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CCF998-E3CB-982C-3583-7980F8675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1600" b="1" dirty="0"/>
              <a:t>Gating is common (LSTM/GRU; FFN </a:t>
            </a:r>
            <a:r>
              <a:rPr lang="en-US" sz="1600" b="1" dirty="0" err="1"/>
              <a:t>SwiGLU</a:t>
            </a:r>
            <a:r>
              <a:rPr lang="en-US" sz="1600" b="1" dirty="0"/>
              <a:t>), but not isolated inside softmax attention.</a:t>
            </a:r>
            <a:endParaRPr lang="en-US" sz="1600" dirty="0"/>
          </a:p>
          <a:p>
            <a:pPr>
              <a:buNone/>
            </a:pPr>
            <a:r>
              <a:rPr lang="en-US" sz="1600" dirty="0"/>
              <a:t>Prior “gated attention” exists, but not systematically across positions.</a:t>
            </a:r>
          </a:p>
          <a:p>
            <a:pPr>
              <a:buNone/>
            </a:pPr>
            <a:r>
              <a:rPr lang="en-US" sz="1600" dirty="0"/>
              <a:t>Attention-sink work studies sink behavior + mitigations.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600" b="1" dirty="0"/>
              <a:t>This paper: 5 positions + mechanisms (non-linearity, sparsity, sink removal).</a:t>
            </a:r>
            <a:endParaRPr lang="en-US" sz="1600" dirty="0"/>
          </a:p>
          <a:p>
            <a:pPr marL="0" indent="0"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48291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81186-1090-A5E9-48E4-827399F76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93147-9676-969E-0C6C-8F3050891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Why gating matters in LLMs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53C6D-CEEF-282C-421A-4C8DF88B3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Many models already use gating mechanisms to control information flow</a:t>
            </a:r>
          </a:p>
          <a:p>
            <a:pPr lvl="1"/>
            <a:r>
              <a:rPr lang="en-US" sz="1600" dirty="0"/>
              <a:t>LSTMs : What information is kept over time</a:t>
            </a:r>
          </a:p>
          <a:p>
            <a:pPr lvl="1"/>
            <a:r>
              <a:rPr lang="en-US" sz="1600" dirty="0"/>
              <a:t>Transformers: gating filters and scales features inside FFNs</a:t>
            </a:r>
          </a:p>
          <a:p>
            <a:pPr lvl="1"/>
            <a:r>
              <a:rPr lang="en-US" sz="1600" dirty="0"/>
              <a:t>MoE: Which expert to use</a:t>
            </a:r>
          </a:p>
          <a:p>
            <a:pPr marL="0" indent="0">
              <a:buNone/>
            </a:pPr>
            <a:r>
              <a:rPr lang="en-US" sz="2000" dirty="0"/>
              <a:t>Since not all information is equally useful, this makes gating a natural way to improve attention.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Gating allows the model to:</a:t>
            </a:r>
          </a:p>
          <a:p>
            <a:pPr lvl="1"/>
            <a:r>
              <a:rPr lang="en-US" sz="1600" dirty="0"/>
              <a:t>Keep most useful features</a:t>
            </a:r>
          </a:p>
          <a:p>
            <a:pPr lvl="1"/>
            <a:r>
              <a:rPr lang="en-US" sz="1600" dirty="0"/>
              <a:t>Suppress the noisy or irrelevant information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Attention selects where to look, while gating decides what to keep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1025C-C5F5-CAF4-B8B3-79E81BAD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D92F-ABD8-4970-A57D-BCCA33440F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46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D6D02-DAD3-1BC5-E48D-8AE1336C4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582A2-7C8F-A715-5625-9C2A826EC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is still unknown about gating in softmax attention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5D563-9197-D96E-3EAD-AD736B558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Gating is widely used to control information flow. However, its role inside softmax attention is not well understood.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Key questions:</a:t>
            </a:r>
          </a:p>
          <a:p>
            <a:pPr lvl="1"/>
            <a:r>
              <a:rPr lang="en-US" sz="1600" dirty="0"/>
              <a:t>Where should gating be applied within attention?</a:t>
            </a:r>
          </a:p>
          <a:p>
            <a:pPr lvl="1"/>
            <a:r>
              <a:rPr lang="en-US" sz="1600" dirty="0"/>
              <a:t>What form of gating is the most effective?</a:t>
            </a:r>
          </a:p>
          <a:p>
            <a:pPr lvl="1"/>
            <a:r>
              <a:rPr lang="en-US" sz="1600" dirty="0"/>
              <a:t>How does gating affect attention behavior and model performance?</a:t>
            </a:r>
          </a:p>
          <a:p>
            <a:r>
              <a:rPr lang="en-US" sz="2000" dirty="0"/>
              <a:t>Challenge:</a:t>
            </a:r>
          </a:p>
          <a:p>
            <a:pPr lvl="1"/>
            <a:r>
              <a:rPr lang="en-US" sz="1600" dirty="0"/>
              <a:t>Prior work combines gating with other design changes</a:t>
            </a:r>
          </a:p>
          <a:p>
            <a:pPr lvl="1"/>
            <a:r>
              <a:rPr lang="en-US" sz="1600" dirty="0"/>
              <a:t>Makes it difficult to isolate the effect of gating</a:t>
            </a:r>
          </a:p>
          <a:p>
            <a:pPr marL="457200" lvl="1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000" b="1" dirty="0"/>
              <a:t>Core gap: No systematic study of gating within softmax attention. 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DB08A-7A16-DA1B-5610-AF65B5D97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D92F-ABD8-4970-A57D-BCCA33440F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99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2E586-DD93-31D4-F061-55323B221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A56CA-26BE-DF78-772E-C4D052C5A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Objective: Systematically study gating in softmax attention</a:t>
            </a:r>
          </a:p>
          <a:p>
            <a:endParaRPr lang="en-US" sz="2000" dirty="0"/>
          </a:p>
          <a:p>
            <a:r>
              <a:rPr lang="en-US" sz="2000" dirty="0"/>
              <a:t>Approach:</a:t>
            </a:r>
          </a:p>
          <a:p>
            <a:pPr lvl="1"/>
            <a:r>
              <a:rPr lang="en-US" sz="1600" dirty="0"/>
              <a:t>Evaluate gating at different positions </a:t>
            </a:r>
          </a:p>
          <a:p>
            <a:pPr lvl="1"/>
            <a:r>
              <a:rPr lang="en-US" sz="1600" dirty="0"/>
              <a:t>Compare gating designs(type, granularity, sharing)</a:t>
            </a:r>
          </a:p>
          <a:p>
            <a:pPr lvl="1"/>
            <a:r>
              <a:rPr lang="en-US" sz="1600" dirty="0"/>
              <a:t>Analyze the effects on:</a:t>
            </a:r>
          </a:p>
          <a:p>
            <a:pPr lvl="2"/>
            <a:r>
              <a:rPr lang="en-US" sz="1400" dirty="0"/>
              <a:t>Model performance</a:t>
            </a:r>
          </a:p>
          <a:p>
            <a:pPr lvl="2"/>
            <a:r>
              <a:rPr lang="en-US" sz="1400" dirty="0"/>
              <a:t>Training stability</a:t>
            </a:r>
          </a:p>
          <a:p>
            <a:pPr lvl="2"/>
            <a:r>
              <a:rPr lang="en-US" sz="1400" dirty="0"/>
              <a:t>Attention behavior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Key Idea: Isolate the effect of gating from other design changes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3D394-068C-94D8-063A-6ECD0639F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D92F-ABD8-4970-A57D-BCCA33440F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6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7ADCE-6223-53C8-0EA3-025BDEEF1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Multi-Head Attention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776A3-20CB-66F4-1C17-2C6CBD29D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What this does:</a:t>
            </a:r>
          </a:p>
          <a:p>
            <a:r>
              <a:rPr lang="en-US" sz="1600" dirty="0"/>
              <a:t>Computes the similarity between tokens and assigns attention weights</a:t>
            </a:r>
          </a:p>
          <a:p>
            <a:r>
              <a:rPr lang="en-US" sz="1600" dirty="0"/>
              <a:t>Outputs a weighted combination of values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Multi-head attention:</a:t>
            </a:r>
          </a:p>
          <a:p>
            <a:r>
              <a:rPr lang="en-US" sz="1600" dirty="0"/>
              <a:t>Each head focuses on a different aspect of the input (syntax, semantics, long-range dependencies)</a:t>
            </a:r>
          </a:p>
          <a:p>
            <a:r>
              <a:rPr lang="en-US" sz="1600" dirty="0"/>
              <a:t>Outputs from all heads are combined into a single representation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Can we selectively filter this output?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C8A6B-CB67-18FB-A915-7CF987E1E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D92F-ABD8-4970-A57D-BCCA33440F9E}" type="slidenum">
              <a:rPr lang="en-US" smtClean="0"/>
              <a:t>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FED8BE-3CF5-2631-F9E6-C9FEF0BD3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460" y="1116286"/>
            <a:ext cx="4271472" cy="75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46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16F66-85F7-DF26-9BA1-3E82B1A68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4FC0C-3ACA-731A-E1FD-2D2F829F7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Introducing Gating in Attention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210EC2-BD76-498F-5DC1-44B6E36BC9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Proposed modification</a:t>
                </a:r>
              </a:p>
              <a:p>
                <a:pPr lvl="1"/>
                <a:r>
                  <a:rPr lang="en-US" sz="1600" dirty="0"/>
                  <a:t>     : Gated output</a:t>
                </a:r>
              </a:p>
              <a:p>
                <a:pPr lvl="1"/>
                <a:r>
                  <a:rPr lang="en-US" sz="1600" dirty="0"/>
                  <a:t>Y : Attention output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sz="1600" dirty="0"/>
                  <a:t> : Learnable gate parameters</a:t>
                </a:r>
              </a:p>
              <a:p>
                <a:pPr lvl="1"/>
                <a:r>
                  <a:rPr lang="en-US" sz="1600" dirty="0"/>
                  <a:t>      : Element wise multiplication operator</a:t>
                </a:r>
              </a:p>
              <a:p>
                <a:pPr lvl="1"/>
                <a:r>
                  <a:rPr lang="en-US" sz="1600" dirty="0"/>
                  <a:t>                : gating score (How much of each feature should be kept)</a:t>
                </a:r>
              </a:p>
              <a:p>
                <a:pPr marL="0" indent="0">
                  <a:buNone/>
                </a:pPr>
                <a:r>
                  <a:rPr lang="en-US" sz="2000" dirty="0"/>
                  <a:t>Intuition</a:t>
                </a:r>
              </a:p>
              <a:p>
                <a:r>
                  <a:rPr lang="en-US" sz="2000" dirty="0"/>
                  <a:t>While attention decides what to focus on, once the output is computed, all the features are passed to the model without further filtering.</a:t>
                </a:r>
              </a:p>
              <a:p>
                <a:r>
                  <a:rPr lang="en-US" sz="2000" dirty="0"/>
                  <a:t>The paper proposes a second step where the model re-evaluates the attention output and decides what information/features to keep to suppress.</a:t>
                </a:r>
                <a:endParaRPr lang="en-US" sz="16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210EC2-BD76-498F-5DC1-44B6E36BC9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0BD7A-72D6-4F90-E27D-4383FA146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D92F-ABD8-4970-A57D-BCCA33440F9E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773A0B-3D54-CB07-8A21-D6F81E9DF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483" y="1825625"/>
            <a:ext cx="3077004" cy="3810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380675-DE89-DE86-5387-0B9BF9EF12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8841"/>
          <a:stretch>
            <a:fillRect/>
          </a:stretch>
        </p:blipFill>
        <p:spPr>
          <a:xfrm>
            <a:off x="1495060" y="2105845"/>
            <a:ext cx="343365" cy="3810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0FD628-D780-8D59-D7D9-1450B061A6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9720" t="35482" r="23832" b="5659"/>
          <a:stretch>
            <a:fillRect/>
          </a:stretch>
        </p:blipFill>
        <p:spPr>
          <a:xfrm>
            <a:off x="1521938" y="2980614"/>
            <a:ext cx="316487" cy="3577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9E5A3E-1C05-37F4-BAEB-2AF6BFA3D2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5976" t="38370"/>
          <a:stretch>
            <a:fillRect/>
          </a:stretch>
        </p:blipFill>
        <p:spPr>
          <a:xfrm>
            <a:off x="1521938" y="3313059"/>
            <a:ext cx="739211" cy="23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71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48822-0087-CCB8-1E90-3ADF54CAD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Gating Design Choices in Attention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FC637-CD87-FE40-809C-A8681AB3D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paper explores five key aspects of applying gating mechanisms in attention: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Position: Where is gating applied?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Granularity: How fine-grained the gate is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Head Specific or Shared : How are gating scores shared?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Multiplicative or additive:  How are gating scores applied to Y?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Activation function: SiLU(unbounded output range so used with additive gating) or sigmoid(Bounded: [0,1])?</a:t>
            </a:r>
          </a:p>
          <a:p>
            <a:r>
              <a:rPr lang="en-US" sz="2000" dirty="0"/>
              <a:t>Gating can influence where the information is filtered</a:t>
            </a:r>
          </a:p>
          <a:p>
            <a:r>
              <a:rPr lang="en-US" sz="2000" dirty="0"/>
              <a:t>Different designs can affect the Performance, Stability and Expressiveness differently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A557CC-640A-88D9-1B33-F4208785F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D92F-ABD8-4970-A57D-BCCA33440F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40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4DAA0-E7EE-1262-521E-A1C806BE9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3D107-221F-F75D-D668-676D8B7A8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Where should gating be applied?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A6B702-AC44-E463-3229-6FE8C0966D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1800" dirty="0"/>
                  <a:t>There are five positions the paper studies the effect of: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400" dirty="0">
                    <a:ea typeface="Cambria Math" panose="02040503050406030204" pitchFamily="18" charset="0"/>
                  </a:rPr>
                  <a:t>: Following the SDPA output (Most effective)</a:t>
                </a:r>
              </a:p>
              <a:p>
                <a:pPr lvl="2"/>
                <a:r>
                  <a:rPr lang="en-US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Filters final output (Attention calculation not effected)</a:t>
                </a:r>
              </a:p>
              <a:p>
                <a:pPr lvl="2"/>
                <a:endParaRPr lang="en-US" sz="11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400" dirty="0">
                    <a:ea typeface="Cambria Math" panose="02040503050406030204" pitchFamily="18" charset="0"/>
                  </a:rPr>
                  <a:t>: After Value projection (Applies gating to value representations)</a:t>
                </a:r>
              </a:p>
              <a:p>
                <a:pPr lvl="2"/>
                <a:r>
                  <a:rPr lang="en-US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Modifies value features(Changes available information)</a:t>
                </a:r>
              </a:p>
              <a:p>
                <a:pPr lvl="2"/>
                <a:endParaRPr lang="en-US" sz="11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m:rPr>
                        <m:nor/>
                      </m:rPr>
                      <a:rPr lang="en-US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400" dirty="0"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After Key projection (Applies gating to keys)</a:t>
                </a:r>
              </a:p>
              <a:p>
                <a:pPr lvl="2"/>
                <a:r>
                  <a:rPr lang="en-US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Changes how weights are computed by modifying keys before similarity is computed</a:t>
                </a:r>
              </a:p>
              <a:p>
                <a:pPr lvl="2"/>
                <a:endParaRPr lang="en-US" sz="11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m:rPr>
                        <m:nor/>
                      </m:rPr>
                      <a:rPr lang="en-US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400" dirty="0"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After Query projection (Applies gating to queries)</a:t>
                </a:r>
              </a:p>
              <a:p>
                <a:pPr lvl="2"/>
                <a:r>
                  <a:rPr lang="en-US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Changes what each token is looking for and directly affects attention patterns</a:t>
                </a:r>
              </a:p>
              <a:p>
                <a:pPr lvl="2"/>
                <a:endParaRPr lang="en-US" sz="11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m:rPr>
                        <m:nor/>
                      </m:rPr>
                      <a:rPr lang="en-US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400" dirty="0"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Applies gating after full attention computation</a:t>
                </a:r>
              </a:p>
              <a:p>
                <a:pPr lvl="2"/>
                <a:r>
                  <a:rPr lang="en-US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Filters the final representation</a:t>
                </a:r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1800" dirty="0"/>
                  <a:t>Position = computation vs filtering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A6B702-AC44-E463-3229-6FE8C0966D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261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218B73-CCCD-1D77-BEAA-9BC92EDB3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D92F-ABD8-4970-A57D-BCCA33440F9E}" type="slidenum">
              <a:rPr lang="en-US" smtClean="0"/>
              <a:t>9</a:t>
            </a:fld>
            <a:endParaRPr lang="en-US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2822CF96-9A92-6AAF-90BE-C00F0861F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21" b="33514"/>
          <a:stretch>
            <a:fillRect/>
          </a:stretch>
        </p:blipFill>
        <p:spPr>
          <a:xfrm>
            <a:off x="8214387" y="1060449"/>
            <a:ext cx="3569295" cy="381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86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A82B730896E24194C364607BFEA6A0" ma:contentTypeVersion="5" ma:contentTypeDescription="Create a new document." ma:contentTypeScope="" ma:versionID="145a023ef901c304e7537f089dc690d2">
  <xsd:schema xmlns:xsd="http://www.w3.org/2001/XMLSchema" xmlns:xs="http://www.w3.org/2001/XMLSchema" xmlns:p="http://schemas.microsoft.com/office/2006/metadata/properties" xmlns:ns3="dd5d8dc0-42da-44ef-925c-8999634f3698" targetNamespace="http://schemas.microsoft.com/office/2006/metadata/properties" ma:root="true" ma:fieldsID="557e288e4d6ba4e47c90747051d430eb" ns3:_="">
    <xsd:import namespace="dd5d8dc0-42da-44ef-925c-8999634f3698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5d8dc0-42da-44ef-925c-8999634f3698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d5d8dc0-42da-44ef-925c-8999634f3698" xsi:nil="true"/>
  </documentManagement>
</p:properties>
</file>

<file path=customXml/itemProps1.xml><?xml version="1.0" encoding="utf-8"?>
<ds:datastoreItem xmlns:ds="http://schemas.openxmlformats.org/officeDocument/2006/customXml" ds:itemID="{9A9C04A5-C0ED-48E6-AAF9-7CBFA5994A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89FB3E-9379-4041-B3EA-850359F6C178}">
  <ds:schemaRefs>
    <ds:schemaRef ds:uri="dd5d8dc0-42da-44ef-925c-8999634f369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5E0DD35-9C46-40D6-9702-A7EDD880353D}">
  <ds:schemaRefs>
    <ds:schemaRef ds:uri="http://purl.org/dc/terms/"/>
    <ds:schemaRef ds:uri="http://schemas.microsoft.com/office/infopath/2007/PartnerControls"/>
    <ds:schemaRef ds:uri="dd5d8dc0-42da-44ef-925c-8999634f3698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1917</Words>
  <Application>Microsoft Office PowerPoint</Application>
  <PresentationFormat>Widescreen</PresentationFormat>
  <Paragraphs>270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Cambria Math</vt:lpstr>
      <vt:lpstr>Office Theme</vt:lpstr>
      <vt:lpstr>Gated Attention for Large Language Models: Non-linearity, Sparsity, and Attention-Sink-Free</vt:lpstr>
      <vt:lpstr>Why attention matters in LLMs</vt:lpstr>
      <vt:lpstr>Why gating matters in LLMs</vt:lpstr>
      <vt:lpstr>What is still unknown about gating in softmax attention</vt:lpstr>
      <vt:lpstr>Problem statement</vt:lpstr>
      <vt:lpstr>Multi-Head Attention</vt:lpstr>
      <vt:lpstr>Introducing Gating in Attention</vt:lpstr>
      <vt:lpstr>Gating Design Choices in Attention</vt:lpstr>
      <vt:lpstr>Where should gating be applied?</vt:lpstr>
      <vt:lpstr>Granularity and Head Structure</vt:lpstr>
      <vt:lpstr>How should gating modify the attention output?</vt:lpstr>
      <vt:lpstr>Experimental setup</vt:lpstr>
      <vt:lpstr>Why should we add gating to Attention?</vt:lpstr>
      <vt:lpstr>Core contribution: Breaking the low-rank bottleneck </vt:lpstr>
      <vt:lpstr>Evidence non-linearity matters </vt:lpstr>
      <vt:lpstr>Experiments &amp; Results: MoE scale performance </vt:lpstr>
      <vt:lpstr>Experiments &amp; Results: Training stability </vt:lpstr>
      <vt:lpstr>Sparsity removes the attention sink </vt:lpstr>
      <vt:lpstr>Long-context extension improves with sink-free attention </vt:lpstr>
      <vt:lpstr>Critical Discussion: Strengths &amp; Limitations</vt:lpstr>
      <vt:lpstr>Conclusion</vt:lpstr>
      <vt:lpstr>References</vt:lpstr>
      <vt:lpstr>Critical discussion: Related work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Pradhyumna Kothapalli</dc:creator>
  <cp:lastModifiedBy>Pradhyumna Kothapalli</cp:lastModifiedBy>
  <cp:revision>1</cp:revision>
  <dcterms:created xsi:type="dcterms:W3CDTF">2026-04-16T04:06:13Z</dcterms:created>
  <dcterms:modified xsi:type="dcterms:W3CDTF">2026-04-23T06:34:33Z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0x01010092A82B730896E24194C364607BFEA6A0</vt:lpwstr>
  </property>
</Properties>
</file>