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5" r:id="rId1"/>
  </p:sldMasterIdLst>
  <p:notesMasterIdLst>
    <p:notesMasterId r:id="rId21"/>
  </p:notesMasterIdLst>
  <p:sldIdLst>
    <p:sldId id="259" r:id="rId2"/>
    <p:sldId id="269" r:id="rId3"/>
    <p:sldId id="270" r:id="rId4"/>
    <p:sldId id="271" r:id="rId5"/>
    <p:sldId id="261" r:id="rId6"/>
    <p:sldId id="262" r:id="rId7"/>
    <p:sldId id="263" r:id="rId8"/>
    <p:sldId id="278" r:id="rId9"/>
    <p:sldId id="266" r:id="rId10"/>
    <p:sldId id="267" r:id="rId11"/>
    <p:sldId id="265" r:id="rId12"/>
    <p:sldId id="274" r:id="rId13"/>
    <p:sldId id="277" r:id="rId14"/>
    <p:sldId id="273" r:id="rId15"/>
    <p:sldId id="275" r:id="rId16"/>
    <p:sldId id="276" r:id="rId17"/>
    <p:sldId id="272" r:id="rId18"/>
    <p:sldId id="268" r:id="rId19"/>
    <p:sldId id="25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2606" autoAdjust="0"/>
  </p:normalViewPr>
  <p:slideViewPr>
    <p:cSldViewPr snapToGrid="0" snapToObjects="1"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C9F03-0303-4875-97C6-635B53B72DA2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FE0E-0985-4E06-9C97-DFD74C474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FE0E-0985-4E06-9C97-DFD74C474B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FE0E-0985-4E06-9C97-DFD74C474B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9532-0C20-478A-A475-F29E07A987E1}" type="datetime1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52CD-8F15-40A6-93DD-4BD86C674926}" type="datetime1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3067-8914-4251-A61D-B77F6E81D7B3}" type="datetime1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024B-D17A-44A2-B6BA-C85D3D5E47B3}" type="datetime1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ILCOM PPT art-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70894" cy="7086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7F56-97B1-4EB5-A4A8-E29303989F00}" type="datetime1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0178-8965-488C-822D-C9BFD1AA2B2E}" type="datetime1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E380-CFB6-4E9F-817A-125BE0FB1015}" type="datetime1">
              <a:rPr lang="en-US" smtClean="0"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16E5-FCDE-49F8-81FB-A4E3F867F182}" type="datetime1">
              <a:rPr lang="en-US" smtClean="0"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F2DA-BE56-43CF-A3CC-0C25F98FAF09}" type="datetime1">
              <a:rPr lang="en-US" smtClean="0"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83A2-5949-458E-B406-58446554F51C}" type="datetime1">
              <a:rPr lang="en-US" smtClean="0"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6137C41-9832-4CA4-8795-7DE458F734AD}" type="datetime1">
              <a:rPr lang="en-US" smtClean="0"/>
              <a:t>11/15/2011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53CA0F-ABFB-4AF4-ACDD-BBEFA47AD2EF}" type="datetime1">
              <a:rPr lang="en-US" smtClean="0"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610083-EEC1-8C41-85EA-F232094B26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MILCOM PPT art-01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Rodney Owens and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Weichao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Wang</a:t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SIS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UNC Charlotte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OS Fingerprinting through Memory De-duplication Technique in Virtual Machines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803564"/>
            <a:ext cx="8013192" cy="492443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How do you accurately measure 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In a good hypervisor, the APIC timer is virtualized to measure time in the milliseconds accurately.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Write your program in assembly and use the </a:t>
            </a:r>
            <a:r>
              <a:rPr lang="en-US" sz="3200" dirty="0" err="1" smtClean="0"/>
              <a:t>timeGetTime</a:t>
            </a:r>
            <a:r>
              <a:rPr lang="en-US" sz="3200" dirty="0" smtClean="0"/>
              <a:t> directive provided by masm32.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How to build an OS signature.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Load VM with desired 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Take memory dump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Repeat at </a:t>
            </a:r>
            <a:r>
              <a:rPr lang="en-US" sz="2400" u="sng" dirty="0" smtClean="0"/>
              <a:t>least</a:t>
            </a:r>
            <a:r>
              <a:rPr lang="en-US" sz="2400" dirty="0" smtClean="0"/>
              <a:t> 3 times, more is </a:t>
            </a:r>
            <a:r>
              <a:rPr lang="en-US" sz="2400" dirty="0" smtClean="0"/>
              <a:t>better</a:t>
            </a:r>
          </a:p>
          <a:p>
            <a:pPr marL="806958" lvl="1" indent="-514350">
              <a:buFont typeface="Arial" pitchFamily="34" charset="0"/>
              <a:buChar char="•"/>
            </a:pPr>
            <a:r>
              <a:rPr lang="en-US" sz="2400" dirty="0" smtClean="0"/>
              <a:t>Protects from unknown variables, disk caching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Split each into 4KB memory pages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Repeat with next </a:t>
            </a:r>
            <a:r>
              <a:rPr lang="en-US" sz="2400" dirty="0" smtClean="0"/>
              <a:t>OS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Memory pages present in all samples of one OS, but none of the others, are combined into an “OS signature.”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dirty="0" smtClean="0"/>
              <a:t>These signatures are what is written to memory; its re-write time is measured after de-duplication for a longer delay than other signatures.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611315"/>
            <a:ext cx="8013192" cy="492443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What OS’s did we build signatures for?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42160" y="4100945"/>
          <a:ext cx="485335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677"/>
                <a:gridCol w="2426677"/>
              </a:tblGrid>
              <a:tr h="321814"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Signature Size (pages)</a:t>
                      </a:r>
                      <a:endParaRPr lang="en-US" dirty="0"/>
                    </a:p>
                  </a:txBody>
                  <a:tcPr/>
                </a:tc>
              </a:tr>
              <a:tr h="262653">
                <a:tc>
                  <a:txBody>
                    <a:bodyPr/>
                    <a:lstStyle/>
                    <a:p>
                      <a:r>
                        <a:rPr lang="en-US" dirty="0" smtClean="0"/>
                        <a:t>Fedora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265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4572</a:t>
                      </a:r>
                      <a:endParaRPr lang="en-US" dirty="0"/>
                    </a:p>
                  </a:txBody>
                  <a:tcPr/>
                </a:tc>
              </a:tr>
              <a:tr h="26265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5274</a:t>
                      </a:r>
                      <a:endParaRPr lang="en-US" dirty="0"/>
                    </a:p>
                  </a:txBody>
                  <a:tcPr/>
                </a:tc>
              </a:tr>
              <a:tr h="26265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Ubuntu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2653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8179</a:t>
                      </a:r>
                      <a:endParaRPr lang="en-US" dirty="0"/>
                    </a:p>
                  </a:txBody>
                  <a:tcPr/>
                </a:tc>
              </a:tr>
              <a:tr h="262653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-86364" y="1389185"/>
          <a:ext cx="9230364" cy="2250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/>
                <a:gridCol w="698818"/>
                <a:gridCol w="692786"/>
                <a:gridCol w="698818"/>
                <a:gridCol w="698818"/>
                <a:gridCol w="698818"/>
                <a:gridCol w="776605"/>
                <a:gridCol w="814705"/>
                <a:gridCol w="698818"/>
                <a:gridCol w="814705"/>
                <a:gridCol w="698818"/>
                <a:gridCol w="814705"/>
              </a:tblGrid>
              <a:tr h="1022312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XP</a:t>
                      </a:r>
                    </a:p>
                    <a:p>
                      <a:r>
                        <a:rPr lang="en-US" dirty="0" smtClean="0"/>
                        <a:t>SP1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XP</a:t>
                      </a:r>
                    </a:p>
                    <a:p>
                      <a:r>
                        <a:rPr lang="en-US" dirty="0" smtClean="0"/>
                        <a:t>SP2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XP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SP3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Vista</a:t>
                      </a:r>
                    </a:p>
                    <a:p>
                      <a:r>
                        <a:rPr lang="en-US" dirty="0" smtClean="0"/>
                        <a:t>32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Vista</a:t>
                      </a:r>
                    </a:p>
                    <a:p>
                      <a:r>
                        <a:rPr lang="en-US" dirty="0" smtClean="0"/>
                        <a:t>64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  <a:p>
                      <a:r>
                        <a:rPr lang="en-US" dirty="0" smtClean="0"/>
                        <a:t>64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</a:p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</a:p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1228518">
                <a:tc>
                  <a:txBody>
                    <a:bodyPr/>
                    <a:lstStyle/>
                    <a:p>
                      <a:r>
                        <a:rPr lang="en-US" dirty="0" smtClean="0"/>
                        <a:t>Signature</a:t>
                      </a:r>
                    </a:p>
                    <a:p>
                      <a:r>
                        <a:rPr lang="en-US" dirty="0" smtClean="0"/>
                        <a:t>Size</a:t>
                      </a:r>
                    </a:p>
                    <a:p>
                      <a:r>
                        <a:rPr lang="en-US" dirty="0" smtClean="0"/>
                        <a:t>(pages)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637309"/>
            <a:ext cx="8013192" cy="6927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OS is the attacker left to run?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40664" y="1828799"/>
            <a:ext cx="3523939" cy="414250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Windows 95!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Very low memory demands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Uses PE executable binaries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Easy to append signatures to.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timeGetTime</a:t>
            </a:r>
            <a:r>
              <a:rPr lang="en-US" sz="2400" dirty="0" smtClean="0"/>
              <a:t> has a 1ms resolution.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windows 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603" y="1976726"/>
            <a:ext cx="4699288" cy="3533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Attack Experiment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Done with CPU and Memory demands at different levels: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800" dirty="0" smtClean="0"/>
              <a:t>Low – left idle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800" dirty="0" smtClean="0"/>
              <a:t>Medium: 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en-US" sz="2800" dirty="0" smtClean="0"/>
              <a:t>CPU - encryption algorithms are left running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en-US" sz="2800" dirty="0" smtClean="0"/>
              <a:t>Memory – QA+Win32 memory test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800" dirty="0" smtClean="0"/>
              <a:t>High – </a:t>
            </a:r>
          </a:p>
          <a:p>
            <a:pPr marL="1314450" lvl="2" indent="-514350">
              <a:buFont typeface="Arial" pitchFamily="34" charset="0"/>
              <a:buChar char="•"/>
            </a:pPr>
            <a:r>
              <a:rPr lang="en-US" sz="2800" dirty="0" smtClean="0"/>
              <a:t>Prime95 stress test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CPU/Memory Demand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2701636" y="1774825"/>
            <a:ext cx="367982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9808" y="118872"/>
            <a:ext cx="3364992" cy="77309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Medium CPU Demand</a:t>
            </a:r>
            <a:endParaRPr lang="en-US" sz="3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b="58059"/>
          <a:stretch>
            <a:fillRect/>
          </a:stretch>
        </p:blipFill>
        <p:spPr bwMode="auto">
          <a:xfrm>
            <a:off x="0" y="892175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966" y="891962"/>
            <a:ext cx="3893980" cy="228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8965" y="4336289"/>
            <a:ext cx="4041940" cy="230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t="50075" b="4425"/>
          <a:stretch>
            <a:fillRect/>
          </a:stretch>
        </p:blipFill>
        <p:spPr bwMode="auto">
          <a:xfrm>
            <a:off x="263237" y="4063411"/>
            <a:ext cx="4321765" cy="260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3"/>
          <p:cNvSpPr txBox="1">
            <a:spLocks/>
          </p:cNvSpPr>
          <p:nvPr/>
        </p:nvSpPr>
        <p:spPr>
          <a:xfrm>
            <a:off x="4768895" y="5849"/>
            <a:ext cx="4169365" cy="88632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Medium CPU &amp; Memory Demand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15637" y="3178175"/>
            <a:ext cx="4169365" cy="88632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Medium Memory Demand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4778965" y="3449963"/>
            <a:ext cx="4169365" cy="88632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Extreme CPU &amp; Memory Demand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Possible Defense</a:t>
            </a:r>
            <a:endParaRPr lang="en-US" sz="3200" dirty="0" smtClean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Load other OS signatures in your VM.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Security through obfuscation wastes memory and is not 100%.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 Hypervisor to not de-duplicate OS signature files.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Requires a change in the Hypervisor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492442"/>
            <a:ext cx="8013192" cy="492443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40664" y="1143000"/>
            <a:ext cx="8022336" cy="6858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P. </a:t>
            </a:r>
            <a:r>
              <a:rPr lang="en-US" sz="1200" dirty="0" err="1" smtClean="0"/>
              <a:t>Auffret</a:t>
            </a:r>
            <a:r>
              <a:rPr lang="en-US" sz="1200" dirty="0" smtClean="0"/>
              <a:t>, “</a:t>
            </a:r>
            <a:r>
              <a:rPr lang="en-US" sz="1200" dirty="0" err="1" smtClean="0"/>
              <a:t>Sinfp</a:t>
            </a:r>
            <a:r>
              <a:rPr lang="en-US" sz="1200" dirty="0" smtClean="0"/>
              <a:t>, unification of active and passive operating system fingerprinting,” Jour. Comp. Virology, vol. 6, no. 3, pp. 197–205, 2010.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Fyodor, “Remote </a:t>
            </a:r>
            <a:r>
              <a:rPr lang="en-US" sz="1200" dirty="0" err="1" smtClean="0"/>
              <a:t>os</a:t>
            </a:r>
            <a:r>
              <a:rPr lang="en-US" sz="1200" dirty="0" smtClean="0"/>
              <a:t> detection via </a:t>
            </a:r>
            <a:r>
              <a:rPr lang="en-US" sz="1200" dirty="0" err="1" smtClean="0"/>
              <a:t>tcp</a:t>
            </a:r>
            <a:r>
              <a:rPr lang="en-US" sz="1200" dirty="0" smtClean="0"/>
              <a:t>/</a:t>
            </a:r>
            <a:r>
              <a:rPr lang="en-US" sz="1200" dirty="0" err="1" smtClean="0"/>
              <a:t>ip</a:t>
            </a:r>
            <a:r>
              <a:rPr lang="en-US" sz="1200" dirty="0" smtClean="0"/>
              <a:t> stack fingerprinting,” http://www.insecure.org/nmap/nmap-fingerprinting-article.html, Tech. Rep.,1999.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L. G. Greenwald and T. J. Thomas, “Toward undetected operating system fingerprinting,” in Proceedings of the first USENIX </a:t>
            </a:r>
            <a:r>
              <a:rPr lang="en-US" sz="1200" dirty="0" err="1" smtClean="0"/>
              <a:t>workshopon</a:t>
            </a:r>
            <a:r>
              <a:rPr lang="en-US" sz="1200" dirty="0" smtClean="0"/>
              <a:t> Offensive Technologies, 2007, pp. 6:1–6:10.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D. Richardson, S. Gribble, and T. Kohno, “The limits of automatic </a:t>
            </a:r>
            <a:r>
              <a:rPr lang="en-US" sz="1200" dirty="0" err="1" smtClean="0"/>
              <a:t>os</a:t>
            </a:r>
            <a:r>
              <a:rPr lang="en-US" sz="1200" dirty="0" smtClean="0"/>
              <a:t> fingerprint generation,” in ACM workshop on Artificial intelligence and security (</a:t>
            </a:r>
            <a:r>
              <a:rPr lang="en-US" sz="1200" dirty="0" err="1" smtClean="0"/>
              <a:t>AISec</a:t>
            </a:r>
            <a:r>
              <a:rPr lang="en-US" sz="1200" dirty="0" smtClean="0"/>
              <a:t>), 2010, pp. 24–34.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G. </a:t>
            </a:r>
            <a:r>
              <a:rPr lang="en-US" sz="1200" dirty="0" err="1" smtClean="0"/>
              <a:t>Taleck</a:t>
            </a:r>
            <a:r>
              <a:rPr lang="en-US" sz="1200" dirty="0" smtClean="0"/>
              <a:t>, “Ambiguity resolution via passive </a:t>
            </a:r>
            <a:r>
              <a:rPr lang="en-US" sz="1200" dirty="0" err="1" smtClean="0"/>
              <a:t>os</a:t>
            </a:r>
            <a:r>
              <a:rPr lang="en-US" sz="1200" dirty="0" smtClean="0"/>
              <a:t> fingerprinting,” in International Symposium on Recent Advances in Intrusion Detection (RAID), 2003, pp. 192–206.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A. </a:t>
            </a:r>
            <a:r>
              <a:rPr lang="en-US" sz="1200" dirty="0" err="1" smtClean="0"/>
              <a:t>Verma</a:t>
            </a:r>
            <a:r>
              <a:rPr lang="en-US" sz="1200" dirty="0" smtClean="0"/>
              <a:t>, P. </a:t>
            </a:r>
            <a:r>
              <a:rPr lang="en-US" sz="1200" dirty="0" err="1" smtClean="0"/>
              <a:t>Ahuja</a:t>
            </a:r>
            <a:r>
              <a:rPr lang="en-US" sz="1200" dirty="0" smtClean="0"/>
              <a:t>, and A. </a:t>
            </a:r>
            <a:r>
              <a:rPr lang="en-US" sz="1200" dirty="0" err="1" smtClean="0"/>
              <a:t>Neogi</a:t>
            </a:r>
            <a:r>
              <a:rPr lang="en-US" sz="1200" dirty="0" smtClean="0"/>
              <a:t>, “Power-aware dynamic placement of </a:t>
            </a:r>
            <a:r>
              <a:rPr lang="en-US" sz="1200" dirty="0" err="1" smtClean="0"/>
              <a:t>hpc</a:t>
            </a:r>
            <a:r>
              <a:rPr lang="en-US" sz="1200" dirty="0" smtClean="0"/>
              <a:t> applications,” in Proceedings of the annual international conference on Supercomputing, 2008, pp. 175–184.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A. </a:t>
            </a:r>
            <a:r>
              <a:rPr lang="en-US" sz="1200" dirty="0" err="1" smtClean="0"/>
              <a:t>Aviram</a:t>
            </a:r>
            <a:r>
              <a:rPr lang="en-US" sz="1200" dirty="0" smtClean="0"/>
              <a:t>, S. </a:t>
            </a:r>
            <a:r>
              <a:rPr lang="en-US" sz="1200" dirty="0" err="1" smtClean="0"/>
              <a:t>Hu</a:t>
            </a:r>
            <a:r>
              <a:rPr lang="en-US" sz="1200" dirty="0" smtClean="0"/>
              <a:t>, B. Ford, and R. </a:t>
            </a:r>
            <a:r>
              <a:rPr lang="en-US" sz="1200" dirty="0" err="1" smtClean="0"/>
              <a:t>Gummadi</a:t>
            </a:r>
            <a:r>
              <a:rPr lang="en-US" sz="1200" dirty="0" smtClean="0"/>
              <a:t>, “</a:t>
            </a:r>
            <a:r>
              <a:rPr lang="en-US" sz="1200" dirty="0" err="1" smtClean="0"/>
              <a:t>Determinating</a:t>
            </a:r>
            <a:r>
              <a:rPr lang="en-US" sz="1200" dirty="0" smtClean="0"/>
              <a:t> timing channels in compute clouds,” in Proceedings of ACM workshop on Cloud computing security workshop, 2010, pp. 103–108.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T. </a:t>
            </a:r>
            <a:r>
              <a:rPr lang="en-US" sz="1200" dirty="0" err="1" smtClean="0"/>
              <a:t>Ristenpart</a:t>
            </a:r>
            <a:r>
              <a:rPr lang="en-US" sz="1200" dirty="0" smtClean="0"/>
              <a:t>, E. </a:t>
            </a:r>
            <a:r>
              <a:rPr lang="en-US" sz="1200" dirty="0" err="1" smtClean="0"/>
              <a:t>Tromer</a:t>
            </a:r>
            <a:r>
              <a:rPr lang="en-US" sz="1200" dirty="0" smtClean="0"/>
              <a:t>, H. </a:t>
            </a:r>
            <a:r>
              <a:rPr lang="en-US" sz="1200" dirty="0" err="1" smtClean="0"/>
              <a:t>Shacham</a:t>
            </a:r>
            <a:r>
              <a:rPr lang="en-US" sz="1200" dirty="0" smtClean="0"/>
              <a:t>, and S. Savage, “Hey, you, get off of my cloud: exploring information leakage in third-party compute clouds,” in Proc. of ACM Conference on Computer and Communications Security (CCS), 2009.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K. Okamura and Y. </a:t>
            </a:r>
            <a:r>
              <a:rPr lang="en-US" sz="1200" dirty="0" err="1" smtClean="0"/>
              <a:t>Oyama</a:t>
            </a:r>
            <a:r>
              <a:rPr lang="en-US" sz="1200" dirty="0" smtClean="0"/>
              <a:t>, “Load-based covert channels between </a:t>
            </a:r>
            <a:r>
              <a:rPr lang="en-US" sz="1200" dirty="0" err="1" smtClean="0"/>
              <a:t>xen</a:t>
            </a:r>
            <a:r>
              <a:rPr lang="en-US" sz="1200" dirty="0" smtClean="0"/>
              <a:t> virtual machines,” in Proceedings of the ACM Symposium on Applied Computing, 2010, pp. 173–180.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D. Gupta, S. Lee, M. </a:t>
            </a:r>
            <a:r>
              <a:rPr lang="en-US" sz="1200" dirty="0" err="1" smtClean="0"/>
              <a:t>Vrable</a:t>
            </a:r>
            <a:r>
              <a:rPr lang="en-US" sz="1200" dirty="0" smtClean="0"/>
              <a:t>, S. Savage, A. </a:t>
            </a:r>
            <a:r>
              <a:rPr lang="en-US" sz="1200" dirty="0" err="1" smtClean="0"/>
              <a:t>Snoeren</a:t>
            </a:r>
            <a:r>
              <a:rPr lang="en-US" sz="1200" dirty="0" smtClean="0"/>
              <a:t>, G. Varghese, G. </a:t>
            </a:r>
            <a:r>
              <a:rPr lang="en-US" sz="1200" dirty="0" err="1" smtClean="0"/>
              <a:t>Voelker</a:t>
            </a:r>
            <a:r>
              <a:rPr lang="en-US" sz="1200" dirty="0" smtClean="0"/>
              <a:t>, and A. </a:t>
            </a:r>
            <a:r>
              <a:rPr lang="en-US" sz="1200" dirty="0" err="1" smtClean="0"/>
              <a:t>Vahdat</a:t>
            </a:r>
            <a:r>
              <a:rPr lang="en-US" sz="1200" dirty="0" smtClean="0"/>
              <a:t>, “Difference engine: harnessing memory redundancy in virtual machines,” </a:t>
            </a:r>
            <a:r>
              <a:rPr lang="en-US" sz="1200" dirty="0" err="1" smtClean="0"/>
              <a:t>Commun</a:t>
            </a:r>
            <a:r>
              <a:rPr lang="en-US" sz="1200" dirty="0" smtClean="0"/>
              <a:t>. ACM, vol. 53, no. 10, pp. 85–93, 2010.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X. Zhang, Z. </a:t>
            </a:r>
            <a:r>
              <a:rPr lang="en-US" sz="1200" dirty="0" err="1" smtClean="0"/>
              <a:t>Huo</a:t>
            </a:r>
            <a:r>
              <a:rPr lang="en-US" sz="1200" dirty="0" smtClean="0"/>
              <a:t>, J. Ma, and D. </a:t>
            </a:r>
            <a:r>
              <a:rPr lang="en-US" sz="1200" dirty="0" err="1" smtClean="0"/>
              <a:t>Meng</a:t>
            </a:r>
            <a:r>
              <a:rPr lang="en-US" sz="1200" dirty="0" smtClean="0"/>
              <a:t>, “Exploiting data </a:t>
            </a:r>
            <a:r>
              <a:rPr lang="en-US" sz="1200" dirty="0" err="1" smtClean="0"/>
              <a:t>deduplication</a:t>
            </a:r>
            <a:r>
              <a:rPr lang="en-US" sz="1200" dirty="0" smtClean="0"/>
              <a:t> to accelerate live virtual machine migration,” in IEEE International Conference on Cluster Computing, 2010, pp. 88–96.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A. </a:t>
            </a:r>
            <a:r>
              <a:rPr lang="en-US" sz="1200" dirty="0" err="1" smtClean="0"/>
              <a:t>Arcangeli</a:t>
            </a:r>
            <a:r>
              <a:rPr lang="en-US" sz="1200" dirty="0" smtClean="0"/>
              <a:t>, I. </a:t>
            </a:r>
            <a:r>
              <a:rPr lang="en-US" sz="1200" dirty="0" err="1" smtClean="0"/>
              <a:t>Eidus</a:t>
            </a:r>
            <a:r>
              <a:rPr lang="en-US" sz="1200" dirty="0" smtClean="0"/>
              <a:t>, and C. Wright, “Increasing memory density by using </a:t>
            </a:r>
            <a:r>
              <a:rPr lang="en-US" sz="1200" dirty="0" err="1" smtClean="0"/>
              <a:t>ksm</a:t>
            </a:r>
            <a:r>
              <a:rPr lang="en-US" sz="1200" dirty="0" smtClean="0"/>
              <a:t>,” in Linux Symposium, 2009, pp. 19–28.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K. </a:t>
            </a:r>
            <a:r>
              <a:rPr lang="en-US" sz="1200" dirty="0" err="1" smtClean="0"/>
              <a:t>Suzaki</a:t>
            </a:r>
            <a:r>
              <a:rPr lang="en-US" sz="1200" dirty="0" smtClean="0"/>
              <a:t>, K. </a:t>
            </a:r>
            <a:r>
              <a:rPr lang="en-US" sz="1200" dirty="0" err="1" smtClean="0"/>
              <a:t>Iijima</a:t>
            </a:r>
            <a:r>
              <a:rPr lang="en-US" sz="1200" dirty="0" smtClean="0"/>
              <a:t>, T. </a:t>
            </a:r>
            <a:r>
              <a:rPr lang="en-US" sz="1200" dirty="0" err="1" smtClean="0"/>
              <a:t>Yagi</a:t>
            </a:r>
            <a:r>
              <a:rPr lang="en-US" sz="1200" dirty="0" smtClean="0"/>
              <a:t>, and C. </a:t>
            </a:r>
            <a:r>
              <a:rPr lang="en-US" sz="1200" dirty="0" err="1" smtClean="0"/>
              <a:t>Artho</a:t>
            </a:r>
            <a:r>
              <a:rPr lang="en-US" sz="1200" dirty="0" smtClean="0"/>
              <a:t>, “Memory </a:t>
            </a:r>
            <a:r>
              <a:rPr lang="en-US" sz="1200" dirty="0" err="1" smtClean="0"/>
              <a:t>deduplication</a:t>
            </a:r>
            <a:r>
              <a:rPr lang="en-US" sz="1200" dirty="0" smtClean="0"/>
              <a:t> as a threat to the guest </a:t>
            </a:r>
            <a:r>
              <a:rPr lang="en-US" sz="1200" dirty="0" err="1" smtClean="0"/>
              <a:t>os</a:t>
            </a:r>
            <a:r>
              <a:rPr lang="en-US" sz="1200" dirty="0" smtClean="0"/>
              <a:t>,” in Proceedings of the Fourth European Workshop on System Security, 2011, pp. 1:1–1:6.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H. Raj, R. </a:t>
            </a:r>
            <a:r>
              <a:rPr lang="en-US" sz="1200" dirty="0" err="1" smtClean="0"/>
              <a:t>Nathuji</a:t>
            </a:r>
            <a:r>
              <a:rPr lang="en-US" sz="1200" dirty="0" smtClean="0"/>
              <a:t>, A. Singh, and P. England, “Resource management for isolation enhanced cloud services,” in ACM Cloud Computing Security Workshop, 2009, pp. 77–84.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Y. Zhang, A. </a:t>
            </a:r>
            <a:r>
              <a:rPr lang="en-US" sz="1200" dirty="0" err="1" smtClean="0"/>
              <a:t>Juels</a:t>
            </a:r>
            <a:r>
              <a:rPr lang="en-US" sz="1200" dirty="0" smtClean="0"/>
              <a:t>, A. </a:t>
            </a:r>
            <a:r>
              <a:rPr lang="en-US" sz="1200" dirty="0" err="1" smtClean="0"/>
              <a:t>Oprea</a:t>
            </a:r>
            <a:r>
              <a:rPr lang="en-US" sz="1200" dirty="0" smtClean="0"/>
              <a:t>, and M. K. Reiter, “</a:t>
            </a:r>
            <a:r>
              <a:rPr lang="en-US" sz="1200" dirty="0" err="1" smtClean="0"/>
              <a:t>Homealone</a:t>
            </a:r>
            <a:r>
              <a:rPr lang="en-US" sz="1200" dirty="0" smtClean="0"/>
              <a:t>: </a:t>
            </a:r>
            <a:r>
              <a:rPr lang="en-US" sz="1200" dirty="0" err="1" smtClean="0"/>
              <a:t>Coresidency</a:t>
            </a:r>
            <a:r>
              <a:rPr lang="en-US" sz="1200" dirty="0" smtClean="0"/>
              <a:t> detection in the cloud via side-channel analysis,” in Proceedings of the IEEE Symposium on Security and Privacy (Oakland), 2011, pp. 313–328.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32756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Questions?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580537"/>
            <a:ext cx="8013192" cy="615553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 smtClean="0">
                <a:ea typeface="+mn-ea"/>
              </a:rPr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Our Approach from 500 Miles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Details of the Approach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Motivation (IE: who should care)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Organizations using “Infrastructure as a Service.”</a:t>
            </a:r>
          </a:p>
          <a:p>
            <a:pPr lvl="1"/>
            <a:r>
              <a:rPr lang="en-US" sz="3200" dirty="0" smtClean="0"/>
              <a:t>Attacker can “guess and check” Operating System.</a:t>
            </a:r>
          </a:p>
          <a:p>
            <a:r>
              <a:rPr lang="en-US" sz="3200" dirty="0" smtClean="0"/>
              <a:t>Anyone directly using a virtual machine in which an </a:t>
            </a:r>
            <a:r>
              <a:rPr lang="en-US" sz="3200" dirty="0" err="1" smtClean="0"/>
              <a:t>untrusted</a:t>
            </a:r>
            <a:r>
              <a:rPr lang="en-US" sz="3200" dirty="0" smtClean="0"/>
              <a:t> third party may be allowed to manipulate another virtual machine on the same host.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Approach from 500 miles 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Overview of the Attack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Run virtual machine on same host as target.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Guess at an 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Allow memory de-duplication to compare and merge the memory files.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Fingerprint the OS based on the access delay.</a:t>
            </a:r>
          </a:p>
          <a:p>
            <a:r>
              <a:rPr lang="en-US" sz="2800" dirty="0" smtClean="0"/>
              <a:t>Defense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Guest can load other OS signatures</a:t>
            </a:r>
            <a:r>
              <a:rPr lang="en-US" sz="2800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Disable de-duplication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457200"/>
            <a:ext cx="8013192" cy="553998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sz="3600" dirty="0" smtClean="0">
                <a:ea typeface="+mn-ea"/>
              </a:rPr>
              <a:t>What is Memory De-duplication?</a:t>
            </a:r>
            <a:endParaRPr lang="en-US" sz="3600" dirty="0" smtClean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60218" y="1163782"/>
            <a:ext cx="8402782" cy="4128655"/>
          </a:xfrm>
        </p:spPr>
        <p:txBody>
          <a:bodyPr>
            <a:noAutofit/>
          </a:bodyPr>
          <a:lstStyle/>
          <a:p>
            <a:r>
              <a:rPr lang="en-US" sz="3200" dirty="0" smtClean="0"/>
              <a:t>Memory de-duplication is when memory pages that have the same contents are only stored in memory once</a:t>
            </a:r>
          </a:p>
          <a:p>
            <a:pPr lvl="1"/>
            <a:r>
              <a:rPr lang="en-US" sz="3200" dirty="0" smtClean="0"/>
              <a:t>Of particular advantage for a hypervisor hosting several virtual machines that may have the same contents, more memory can be allocated than is available.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untitl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922" y="4741545"/>
            <a:ext cx="4399274" cy="200977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So memory is shared between programs/VMs?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40664" y="2171700"/>
            <a:ext cx="8022336" cy="6858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Only data that “coincidentally” shares an exactly matching memory page (typically 4KB) is shared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Programs/VMs are not informed when they have a shared memory page.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How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Hypervisor/kernel scans for memory pages that are identical during free clock cycles.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found, make pointers for each virtual memory page to point to a single physical memory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page is written to in the future, make a copy of the memory page for that individual to write to.  “Copy-on-write”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611315"/>
            <a:ext cx="8013192" cy="984885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Wo</a:t>
            </a:r>
            <a:r>
              <a:rPr lang="en-US" sz="3200" dirty="0" smtClean="0">
                <a:ea typeface="+mn-ea"/>
              </a:rPr>
              <a:t>n’t Address Space Load Randomization prevent pages from de-duplicating</a:t>
            </a:r>
            <a:r>
              <a:rPr sz="3200" smtClean="0">
                <a:ea typeface="+mn-ea"/>
              </a:rPr>
              <a:t>?</a:t>
            </a:r>
            <a:endParaRPr lang="en-US" sz="3200" dirty="0" smtClean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60218" y="1828799"/>
            <a:ext cx="8402782" cy="4128655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No, with ASLR, memory pages are loaded in random locations.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T</a:t>
            </a:r>
            <a:r>
              <a:rPr lang="en-US" sz="3000" dirty="0" smtClean="0"/>
              <a:t>he contents are not changed.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The location of the memory pages does not matter, only that they have exactly matching contents.</a:t>
            </a:r>
            <a:endParaRPr lang="en-US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ea typeface="+mn-ea"/>
              </a:rPr>
              <a:t>But the delay is too small to measure!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Not if you guess several memory pages at once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Guess at thousands of memory pages at the same time, the delay will accumulate into the milliseconds, which is measureable.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0083-EEC1-8C41-85EA-F232094B263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5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Details</a:t>
                      </a:r>
                      <a:r>
                        <a:rPr lang="en-US" sz="1200" baseline="0" dirty="0" smtClean="0"/>
                        <a:t> Loc.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3393</TotalTime>
  <Words>1283</Words>
  <Application>Microsoft Office PowerPoint</Application>
  <PresentationFormat>On-screen Show (4:3)</PresentationFormat>
  <Paragraphs>170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Slide 1</vt:lpstr>
      <vt:lpstr>Organization</vt:lpstr>
      <vt:lpstr>Motivation (IE: who should care)</vt:lpstr>
      <vt:lpstr>Approach from 500 miles away</vt:lpstr>
      <vt:lpstr>What is Memory De-duplication?</vt:lpstr>
      <vt:lpstr>So memory is shared between programs/VMs?</vt:lpstr>
      <vt:lpstr>How does it work?</vt:lpstr>
      <vt:lpstr>Won’t Address Space Load Randomization prevent pages from de-duplicating?</vt:lpstr>
      <vt:lpstr>But the delay is too small to measure!</vt:lpstr>
      <vt:lpstr>How do you accurately measure ms?</vt:lpstr>
      <vt:lpstr>How to build an OS signature.</vt:lpstr>
      <vt:lpstr>What OS’s did we build signatures for?</vt:lpstr>
      <vt:lpstr>What OS is the attacker left to run?</vt:lpstr>
      <vt:lpstr>Attack Experiment Results</vt:lpstr>
      <vt:lpstr>Low CPU/Memory Demand</vt:lpstr>
      <vt:lpstr>Medium CPU Demand</vt:lpstr>
      <vt:lpstr>Possible Defense</vt:lpstr>
      <vt:lpstr>Related Work</vt:lpstr>
      <vt:lpstr>Questions?</vt:lpstr>
    </vt:vector>
  </TitlesOfParts>
  <Company>202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Heffner</dc:creator>
  <cp:lastModifiedBy>user</cp:lastModifiedBy>
  <cp:revision>61</cp:revision>
  <cp:lastPrinted>2011-03-24T12:53:11Z</cp:lastPrinted>
  <dcterms:created xsi:type="dcterms:W3CDTF">2011-03-24T16:09:44Z</dcterms:created>
  <dcterms:modified xsi:type="dcterms:W3CDTF">2011-11-15T18:13:46Z</dcterms:modified>
</cp:coreProperties>
</file>