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6.xml" ContentType="application/vnd.openxmlformats-officedocument.theme+xml"/>
  <Override PartName="/ppt/slideLayouts/slideLayout24.xml" ContentType="application/vnd.openxmlformats-officedocument.presentationml.slideLayout+xml"/>
  <Override PartName="/ppt/theme/theme7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8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9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71" r:id="rId3"/>
    <p:sldMasterId id="2147483677" r:id="rId4"/>
    <p:sldMasterId id="2147483679" r:id="rId5"/>
    <p:sldMasterId id="2147483694" r:id="rId6"/>
    <p:sldMasterId id="2147483705" r:id="rId7"/>
    <p:sldMasterId id="2147483707" r:id="rId8"/>
    <p:sldMasterId id="2147483739" r:id="rId9"/>
    <p:sldMasterId id="2147483745" r:id="rId10"/>
  </p:sldMasterIdLst>
  <p:notesMasterIdLst>
    <p:notesMasterId r:id="rId16"/>
  </p:notesMasterIdLst>
  <p:handoutMasterIdLst>
    <p:handoutMasterId r:id="rId17"/>
  </p:handoutMasterIdLst>
  <p:sldIdLst>
    <p:sldId id="557" r:id="rId11"/>
    <p:sldId id="677" r:id="rId12"/>
    <p:sldId id="676" r:id="rId13"/>
    <p:sldId id="678" r:id="rId14"/>
    <p:sldId id="679" r:id="rId15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DA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9" autoAdjust="0"/>
    <p:restoredTop sz="87924" autoAdjust="0"/>
  </p:normalViewPr>
  <p:slideViewPr>
    <p:cSldViewPr>
      <p:cViewPr varScale="1">
        <p:scale>
          <a:sx n="69" d="100"/>
          <a:sy n="69" d="100"/>
        </p:scale>
        <p:origin x="132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45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2937" cy="35046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7" cy="35046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F735796-5E48-43AA-8F94-674F02ECF0CC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34539"/>
            <a:ext cx="4022937" cy="35046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7" cy="35046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B601B3C-F5EE-4BFD-9C79-C49A3C3B8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16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22937" cy="34925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2"/>
            <a:ext cx="4022937" cy="34925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1BDA2C6-8FDB-41C5-88CD-DDE520A37582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1" y="3317876"/>
            <a:ext cx="7426959" cy="314325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34539"/>
            <a:ext cx="4022937" cy="34925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7" cy="34925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1E6A29D-4DB4-44C0-9EB6-DDC2CEDC2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76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6A29D-4DB4-44C0-9EB6-DDC2CEDC23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05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6A29D-4DB4-44C0-9EB6-DDC2CEDC23A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23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6A29D-4DB4-44C0-9EB6-DDC2CEDC23A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80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6A29D-4DB4-44C0-9EB6-DDC2CEDC23A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5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6A29D-4DB4-44C0-9EB6-DDC2CEDC23A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65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427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4648176" y="632460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F6F61CC1-3BFD-493C-9F42-4C5F2B8CD5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813" y="98425"/>
            <a:ext cx="6626225" cy="5556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4648176" y="632460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F6F61CC1-3BFD-493C-9F42-4C5F2B8CD5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435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0AB6AC52-F552-42DD-ADE9-9A83081CC6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04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648176" y="632460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F6F61CC1-3BFD-493C-9F42-4C5F2B8CD5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156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774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5699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0AB6AC52-F552-42DD-ADE9-9A83081CC6A9}" type="slidenum">
              <a:rPr lang="en-US" smtClean="0">
                <a:solidFill>
                  <a:srgbClr val="99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9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78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0AB6AC52-F552-42DD-ADE9-9A83081CC6A9}" type="slidenum">
              <a:rPr lang="en-US" smtClean="0">
                <a:solidFill>
                  <a:srgbClr val="99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9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505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813" y="98425"/>
            <a:ext cx="6626225" cy="5556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0AB6AC52-F552-42DD-ADE9-9A83081CC6A9}" type="slidenum">
              <a:rPr lang="en-US" smtClean="0">
                <a:solidFill>
                  <a:srgbClr val="99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9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9096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0AB6AC52-F552-42DD-ADE9-9A83081CC6A9}" type="slidenum">
              <a:rPr lang="en-US" smtClean="0">
                <a:solidFill>
                  <a:srgbClr val="99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9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0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4377AFDA-8350-4E72-A531-E6E14348EB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510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175" y="282575"/>
            <a:ext cx="7229475" cy="555625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4377AFDA-8350-4E72-A531-E6E14348EB19}" type="slidenum">
              <a:rPr lang="en-US" smtClean="0">
                <a:solidFill>
                  <a:srgbClr val="99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990000">
                  <a:tint val="75000"/>
                </a:srgb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28600" y="1295400"/>
            <a:ext cx="8686800" cy="51054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C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C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rgbClr val="0C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0C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rgbClr val="0C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517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4087" y="449422"/>
            <a:ext cx="7229476" cy="52322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066800"/>
            <a:ext cx="8534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0AB6AC52-F552-42DD-ADE9-9A83081CC6A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045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4087" y="449422"/>
            <a:ext cx="7229476" cy="52322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066800"/>
            <a:ext cx="8534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0AB6AC52-F552-42DD-ADE9-9A83081CC6A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382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-lineWordmark_GoldOnCard_NoBG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7700" y="6462029"/>
            <a:ext cx="1822126" cy="154821"/>
          </a:xfrm>
          <a:prstGeom prst="rect">
            <a:avLst/>
          </a:prstGeom>
        </p:spPr>
      </p:pic>
      <p:pic>
        <p:nvPicPr>
          <p:cNvPr id="9" name="Picture 8" descr="Formal_Viterbi_GoldOnCard_NoBG.eps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102" y="6138309"/>
            <a:ext cx="1741688" cy="470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/>
          <a:lstStyle>
            <a:lvl1pPr>
              <a:defRPr lang="zh-CN" altLang="en-US" sz="2800" b="1">
                <a:solidFill>
                  <a:srgbClr val="99000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99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90000">
                  <a:tint val="75000"/>
                </a:srgbClr>
              </a:solidFill>
            </a:endParaRP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66800"/>
            <a:ext cx="8229600" cy="46482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</p:txBody>
      </p:sp>
      <p:sp>
        <p:nvSpPr>
          <p:cNvPr id="10" name="Slide Number Placeholder 1"/>
          <p:cNvSpPr txBox="1">
            <a:spLocks/>
          </p:cNvSpPr>
          <p:nvPr userDrawn="1"/>
        </p:nvSpPr>
        <p:spPr>
          <a:xfrm>
            <a:off x="3581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B6AC52-F552-42DD-ADE9-9A83081CC6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76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87448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274865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8478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35726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55867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0AB6AC52-F552-42DD-ADE9-9A83081CC6A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24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4377AFDA-8350-4E72-A531-E6E14348E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656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673988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37864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47688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52636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0AB6AC52-F552-42DD-ADE9-9A83081CC6A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3428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SHARP: Software Toolkit for Accelerating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GrapH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AlgoRithms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on HIVE Processors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70A5-AEDE-4799-A66C-B1CE19E7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790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033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499" y="6356350"/>
            <a:ext cx="5442105" cy="365125"/>
          </a:xfrm>
        </p:spPr>
        <p:txBody>
          <a:bodyPr/>
          <a:lstStyle/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SHARP: Software Toolkit for Accelerating GrapH AlgoRithms on HIVE Processors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9700" y="6356350"/>
            <a:ext cx="927100" cy="365125"/>
          </a:xfrm>
        </p:spPr>
        <p:txBody>
          <a:bodyPr/>
          <a:lstStyle/>
          <a:p>
            <a:fld id="{8F6B70A5-AEDE-4799-A66C-B1CE19E7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807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SHARP: Software Toolkit for Accelerating GrapH AlgoRithms on HIVE Processors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70A5-AEDE-4799-A66C-B1CE19E7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602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SHARP: Software Toolkit for Accelerating GrapH AlgoRithms on HIVE Processors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70A5-AEDE-4799-A66C-B1CE19E7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92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813" y="98425"/>
            <a:ext cx="6626225" cy="5556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4377AFDA-8350-4E72-A531-E6E14348E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3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4377AFDA-8350-4E72-A531-E6E14348E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7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175" y="282575"/>
            <a:ext cx="7229475" cy="555625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4377AFDA-8350-4E72-A531-E6E14348EB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28600" y="1295400"/>
            <a:ext cx="8686800" cy="51054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C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C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rgbClr val="0C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0C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rgbClr val="0C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2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81400" y="63246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0AB6AC52-F552-42DD-ADE9-9A83081CC6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0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AFDA-8350-4E72-A531-E6E14348EB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1"/>
          <p:cNvSpPr txBox="1">
            <a:spLocks/>
          </p:cNvSpPr>
          <p:nvPr userDrawn="1"/>
        </p:nvSpPr>
        <p:spPr>
          <a:xfrm>
            <a:off x="3581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B6AC52-F552-42DD-ADE9-9A83081CC6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4648176" y="632460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F6F61CC1-3BFD-493C-9F42-4C5F2B8CD5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3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37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0.png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3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df"/><Relationship Id="rId7" Type="http://schemas.openxmlformats.org/officeDocument/2006/relationships/image" Target="../media/image2.pd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4.xml"/><Relationship Id="rId10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4.pd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32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mall Use Shield_GoldOnTrans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1027" y="238127"/>
            <a:ext cx="748239" cy="748239"/>
          </a:xfrm>
          <a:prstGeom prst="rect">
            <a:avLst/>
          </a:prstGeom>
        </p:spPr>
      </p:pic>
      <p:pic>
        <p:nvPicPr>
          <p:cNvPr id="9" name="Picture 8" descr="1-lineWordmark_GoldOnCard_NoBG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7700" y="6462029"/>
            <a:ext cx="1822126" cy="154821"/>
          </a:xfrm>
          <a:prstGeom prst="rect">
            <a:avLst/>
          </a:prstGeom>
        </p:spPr>
      </p:pic>
      <p:pic>
        <p:nvPicPr>
          <p:cNvPr id="10" name="Picture 9" descr="Formal_Viterbi_GoldOnCard_NoBG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102" y="6138309"/>
            <a:ext cx="1741688" cy="47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44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076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551" y="6318250"/>
            <a:ext cx="51810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457200"/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SHARP: Software Toolkit for Accelerating 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GrapH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AlgoRithms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 on HIVE Processors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0800" y="6318250"/>
            <a:ext cx="379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F6B70A5-AEDE-4799-A66C-B1CE19E72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4"/>
          <p:cNvPicPr/>
          <p:nvPr userDrawn="1"/>
        </p:nvPicPr>
        <p:blipFill>
          <a:blip r:embed="rId6"/>
          <a:stretch/>
        </p:blipFill>
        <p:spPr>
          <a:xfrm>
            <a:off x="7028199" y="5687120"/>
            <a:ext cx="1948533" cy="614792"/>
          </a:xfrm>
          <a:prstGeom prst="rect">
            <a:avLst/>
          </a:prstGeom>
          <a:ln>
            <a:noFill/>
          </a:ln>
        </p:spPr>
      </p:pic>
      <p:pic>
        <p:nvPicPr>
          <p:cNvPr id="8" name="Picture 5"/>
          <p:cNvPicPr/>
          <p:nvPr userDrawn="1"/>
        </p:nvPicPr>
        <p:blipFill>
          <a:blip r:embed="rId7"/>
          <a:stretch/>
        </p:blipFill>
        <p:spPr>
          <a:xfrm>
            <a:off x="7003424" y="6296159"/>
            <a:ext cx="2144332" cy="457200"/>
          </a:xfrm>
          <a:prstGeom prst="rect">
            <a:avLst/>
          </a:prstGeom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97" y="6166623"/>
            <a:ext cx="972207" cy="58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82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5803900"/>
            <a:ext cx="9144000" cy="105251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990000"/>
              </a:solidFill>
              <a:ea typeface="ＭＳ Ｐゴシック" pitchFamily="34" charset="-128"/>
            </a:endParaRPr>
          </a:p>
        </p:txBody>
      </p:sp>
      <p:pic>
        <p:nvPicPr>
          <p:cNvPr id="1028" name="Picture 10" descr="Small Use Shield_GoldOnTrans.eps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025" y="238125"/>
            <a:ext cx="74771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1-lineWordmark_GoldOnCard_NoB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6462713"/>
            <a:ext cx="18224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" descr="Formal_Viterbi_GoldOnCard_NoB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6138863"/>
            <a:ext cx="17414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429000" y="6264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7AFDA-8350-4E72-A531-E6E14348EB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5803900"/>
            <a:ext cx="9144000" cy="105251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990000"/>
              </a:solidFill>
              <a:ea typeface="ＭＳ Ｐゴシック" pitchFamily="34" charset="-128"/>
            </a:endParaRPr>
          </a:p>
        </p:txBody>
      </p:sp>
      <p:pic>
        <p:nvPicPr>
          <p:cNvPr id="1028" name="Picture 10" descr="Small Use Shield_GoldOnTrans.eps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025" y="238125"/>
            <a:ext cx="74771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1-lineWordmark_GoldOnCard_NoBG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6462713"/>
            <a:ext cx="18224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" descr="Formal_Viterbi_GoldOnCard_NoBG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6138863"/>
            <a:ext cx="17414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81400" y="6324600"/>
            <a:ext cx="2133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377AFDA-8350-4E72-A531-E6E14348EB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2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90000"/>
              </a:solidFill>
            </a:endParaRPr>
          </a:p>
        </p:txBody>
      </p:sp>
      <p:pic>
        <p:nvPicPr>
          <p:cNvPr id="11" name="Picture 10" descr="Small Use Shield_GoldOnTrans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1027" y="238127"/>
            <a:ext cx="748239" cy="748239"/>
          </a:xfrm>
          <a:prstGeom prst="rect">
            <a:avLst/>
          </a:prstGeom>
        </p:spPr>
      </p:pic>
      <p:pic>
        <p:nvPicPr>
          <p:cNvPr id="9" name="Picture 8" descr="1-lineWordmark_GoldOnCard_NoBG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7700" y="6462029"/>
            <a:ext cx="1822126" cy="154821"/>
          </a:xfrm>
          <a:prstGeom prst="rect">
            <a:avLst/>
          </a:prstGeom>
        </p:spPr>
      </p:pic>
      <p:pic>
        <p:nvPicPr>
          <p:cNvPr id="10" name="Picture 9" descr="Formal_Viterbi_GoldOnCard_NoBG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102" y="6138309"/>
            <a:ext cx="1741688" cy="47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285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90000"/>
              </a:solidFill>
            </a:endParaRPr>
          </a:p>
        </p:txBody>
      </p:sp>
      <p:pic>
        <p:nvPicPr>
          <p:cNvPr id="11" name="Picture 10" descr="Small Use Shield_GoldOnTrans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027" y="238127"/>
            <a:ext cx="748239" cy="748239"/>
          </a:xfrm>
          <a:prstGeom prst="rect">
            <a:avLst/>
          </a:prstGeom>
        </p:spPr>
      </p:pic>
      <p:pic>
        <p:nvPicPr>
          <p:cNvPr id="9" name="Picture 8" descr="1-lineWordmark_GoldOnCard_NoBG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00" y="6462029"/>
            <a:ext cx="1822126" cy="154821"/>
          </a:xfrm>
          <a:prstGeom prst="rect">
            <a:avLst/>
          </a:prstGeom>
        </p:spPr>
      </p:pic>
      <p:pic>
        <p:nvPicPr>
          <p:cNvPr id="10" name="Picture 9" descr="Formal_Viterbi_GoldOnCard_NoBG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2" y="6138309"/>
            <a:ext cx="1741688" cy="47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35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5803900"/>
            <a:ext cx="9144000" cy="105251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990000"/>
              </a:solidFill>
              <a:ea typeface="ＭＳ Ｐゴシック" pitchFamily="34" charset="-128"/>
            </a:endParaRPr>
          </a:p>
        </p:txBody>
      </p:sp>
      <p:pic>
        <p:nvPicPr>
          <p:cNvPr id="1028" name="Picture 10" descr="Small Use Shield_GoldOnTrans.eps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025" y="238125"/>
            <a:ext cx="74771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1-lineWordmark_GoldOnCard_NoB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6462713"/>
            <a:ext cx="18224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" descr="Formal_Viterbi_GoldOnCard_NoBG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6138863"/>
            <a:ext cx="17414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6AC52-F552-42DD-ADE9-9A83081CC6A9}" type="slidenum">
              <a:rPr lang="en-US" smtClean="0">
                <a:solidFill>
                  <a:srgbClr val="99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90000">
                  <a:tint val="75000"/>
                </a:srgbClr>
              </a:solidFill>
            </a:endParaRPr>
          </a:p>
        </p:txBody>
      </p:sp>
      <p:sp>
        <p:nvSpPr>
          <p:cNvPr id="9" name="Slide Number Placeholder 1"/>
          <p:cNvSpPr txBox="1">
            <a:spLocks/>
          </p:cNvSpPr>
          <p:nvPr userDrawn="1"/>
        </p:nvSpPr>
        <p:spPr>
          <a:xfrm>
            <a:off x="3581400" y="6324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B6AC52-F552-42DD-ADE9-9A83081CC6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25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990000"/>
              </a:solidFill>
            </a:endParaRPr>
          </a:p>
        </p:txBody>
      </p:sp>
      <p:pic>
        <p:nvPicPr>
          <p:cNvPr id="11" name="Picture 10" descr="Small Use Shield_GoldOnTrans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8201027" y="238127"/>
            <a:ext cx="748239" cy="748239"/>
          </a:xfrm>
          <a:prstGeom prst="rect">
            <a:avLst/>
          </a:prstGeom>
        </p:spPr>
      </p:pic>
      <p:pic>
        <p:nvPicPr>
          <p:cNvPr id="9" name="Picture 8" descr="1-lineWordmark_GoldOnCard_NoBG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997700" y="6462029"/>
            <a:ext cx="1822126" cy="154821"/>
          </a:xfrm>
          <a:prstGeom prst="rect">
            <a:avLst/>
          </a:prstGeom>
        </p:spPr>
      </p:pic>
      <p:pic>
        <p:nvPicPr>
          <p:cNvPr id="10" name="Picture 9" descr="Formal_Viterbi_GoldOnCard_NoBG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9"/>
              <a:stretch>
                <a:fillRect/>
              </a:stretch>
            </p:blipFill>
          </mc:Choice>
          <mc:Fallback>
            <p:blipFill>
              <a:blip r:embed="rId10"/>
              <a:stretch>
                <a:fillRect/>
              </a:stretch>
            </p:blipFill>
          </mc:Fallback>
        </mc:AlternateContent>
        <p:spPr>
          <a:xfrm>
            <a:off x="292102" y="6138309"/>
            <a:ext cx="1741688" cy="47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37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Small Use Shield_GoldOnTrans.eps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395761" y="238126"/>
            <a:ext cx="748239" cy="748239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52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Small Use Shield_GoldOnTrans.eps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395761" y="238126"/>
            <a:ext cx="748239" cy="748239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200" b="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1200" b="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309" y="6324600"/>
            <a:ext cx="1694691" cy="51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01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slab.usc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hyperlink" Target="mailto:prasanna@usc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 txBox="1">
            <a:spLocks/>
          </p:cNvSpPr>
          <p:nvPr/>
        </p:nvSpPr>
        <p:spPr>
          <a:xfrm>
            <a:off x="0" y="990600"/>
            <a:ext cx="9129299" cy="220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457200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EEECE1"/>
                </a:solidFill>
                <a:latin typeface="Arial"/>
                <a:cs typeface="Arial"/>
              </a:rPr>
              <a:t>High Performance Computing</a:t>
            </a:r>
            <a:endParaRPr lang="en-US" sz="3200" b="1" dirty="0">
              <a:solidFill>
                <a:srgbClr val="EEECE1"/>
              </a:solidFill>
              <a:latin typeface="Arial"/>
              <a:cs typeface="Arial"/>
            </a:endParaRPr>
          </a:p>
          <a:p>
            <a:pPr algn="ctr" defTabSz="457200">
              <a:spcBef>
                <a:spcPct val="0"/>
              </a:spcBef>
              <a:defRPr/>
            </a:pPr>
            <a:endParaRPr lang="en-US" sz="2000" b="1" dirty="0">
              <a:solidFill>
                <a:srgbClr val="EEECE1"/>
              </a:solidFill>
              <a:latin typeface="Arial"/>
              <a:cs typeface="Arial"/>
              <a:hlinkClick r:id="rId3"/>
            </a:endParaRP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>
            <a:off x="7349" y="3190875"/>
            <a:ext cx="9129299" cy="206692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algn="ctr" defTabSz="457200">
              <a:spcBef>
                <a:spcPct val="20000"/>
              </a:spcBef>
              <a:buFont typeface="Arial"/>
              <a:buNone/>
              <a:defRPr/>
            </a:pPr>
            <a:endParaRPr lang="en-US" sz="2400" i="1" dirty="0">
              <a:solidFill>
                <a:srgbClr val="FFCC00"/>
              </a:solidFill>
              <a:latin typeface="Times New Roman"/>
              <a:cs typeface="Times New Roman"/>
            </a:endParaRPr>
          </a:p>
          <a:p>
            <a:pPr algn="ctr" defTabSz="457200">
              <a:spcBef>
                <a:spcPct val="20000"/>
              </a:spcBef>
              <a:buFont typeface="Arial"/>
              <a:buNone/>
              <a:defRPr/>
            </a:pPr>
            <a:r>
              <a:rPr lang="en-US" sz="5100" b="1" dirty="0">
                <a:solidFill>
                  <a:srgbClr val="FFCC00"/>
                </a:solidFill>
                <a:latin typeface="Times New Roman"/>
                <a:cs typeface="Times New Roman"/>
              </a:rPr>
              <a:t>Viktor K. </a:t>
            </a:r>
            <a:r>
              <a:rPr lang="en-US" sz="5100" b="1" dirty="0" err="1">
                <a:solidFill>
                  <a:srgbClr val="FFCC00"/>
                </a:solidFill>
                <a:latin typeface="Times New Roman"/>
                <a:cs typeface="Times New Roman"/>
              </a:rPr>
              <a:t>Prasanna</a:t>
            </a:r>
            <a:endParaRPr lang="en-US" sz="5100" b="1" dirty="0">
              <a:solidFill>
                <a:srgbClr val="FFCC00"/>
              </a:solidFill>
              <a:latin typeface="Times New Roman"/>
              <a:cs typeface="Times New Roman"/>
            </a:endParaRPr>
          </a:p>
          <a:p>
            <a:pPr algn="ctr" defTabSz="457200">
              <a:spcBef>
                <a:spcPct val="20000"/>
              </a:spcBef>
              <a:buFont typeface="Arial"/>
              <a:buNone/>
              <a:defRPr/>
            </a:pPr>
            <a:r>
              <a:rPr lang="en-US" sz="2900" b="1" dirty="0" smtClean="0">
                <a:solidFill>
                  <a:srgbClr val="FFCC00"/>
                </a:solidFill>
                <a:latin typeface="Times New Roman"/>
                <a:cs typeface="Times New Roman"/>
              </a:rPr>
              <a:t>University </a:t>
            </a:r>
            <a:r>
              <a:rPr lang="en-US" sz="2900" b="1" dirty="0">
                <a:solidFill>
                  <a:srgbClr val="FFCC00"/>
                </a:solidFill>
                <a:latin typeface="Times New Roman"/>
                <a:cs typeface="Times New Roman"/>
              </a:rPr>
              <a:t>of Southern California</a:t>
            </a:r>
          </a:p>
          <a:p>
            <a:pPr algn="ctr" defTabSz="457200">
              <a:spcBef>
                <a:spcPct val="20000"/>
              </a:spcBef>
              <a:buFont typeface="Arial"/>
              <a:buNone/>
              <a:defRPr/>
            </a:pPr>
            <a:r>
              <a:rPr lang="en-US" sz="2900" b="1" dirty="0">
                <a:solidFill>
                  <a:srgbClr val="FFCC00"/>
                </a:solidFill>
                <a:latin typeface="Times New Roman"/>
                <a:cs typeface="Times New Roman"/>
                <a:hlinkClick r:id="rId4"/>
              </a:rPr>
              <a:t>prasanna@usc.edu</a:t>
            </a:r>
            <a:endParaRPr lang="en-US" sz="2900" b="1" dirty="0">
              <a:solidFill>
                <a:srgbClr val="FFCC00"/>
              </a:solidFill>
              <a:latin typeface="Times New Roman"/>
              <a:cs typeface="Times New Roman"/>
            </a:endParaRPr>
          </a:p>
          <a:p>
            <a:pPr algn="ctr" defTabSz="457200">
              <a:spcBef>
                <a:spcPct val="20000"/>
              </a:spcBef>
              <a:buFont typeface="Arial"/>
              <a:buNone/>
              <a:defRPr/>
            </a:pPr>
            <a:endParaRPr lang="en-US" sz="2900" b="1" dirty="0">
              <a:solidFill>
                <a:srgbClr val="FFCC00"/>
              </a:solidFill>
              <a:latin typeface="Times New Roman"/>
              <a:cs typeface="Times New Roman"/>
            </a:endParaRPr>
          </a:p>
          <a:p>
            <a:pPr algn="ctr" defTabSz="457200">
              <a:spcBef>
                <a:spcPct val="20000"/>
              </a:spcBef>
              <a:buFont typeface="Arial"/>
              <a:buNone/>
              <a:defRPr/>
            </a:pPr>
            <a:r>
              <a:rPr lang="en-US" sz="2900" b="1" dirty="0" smtClean="0">
                <a:solidFill>
                  <a:srgbClr val="FFCC00"/>
                </a:solidFill>
                <a:latin typeface="Times New Roman"/>
                <a:cs typeface="Times New Roman"/>
              </a:rPr>
              <a:t>NSF CSR PI Meet</a:t>
            </a:r>
          </a:p>
          <a:p>
            <a:pPr algn="ctr" defTabSz="457200">
              <a:spcBef>
                <a:spcPct val="20000"/>
              </a:spcBef>
              <a:buFont typeface="Arial"/>
              <a:buNone/>
              <a:defRPr/>
            </a:pPr>
            <a:r>
              <a:rPr lang="en-US" sz="2900" b="1" dirty="0" smtClean="0">
                <a:solidFill>
                  <a:srgbClr val="FFCC00"/>
                </a:solidFill>
                <a:latin typeface="Times New Roman"/>
                <a:cs typeface="Times New Roman"/>
              </a:rPr>
              <a:t>June 2, 2017</a:t>
            </a:r>
            <a:endParaRPr lang="en-US" sz="2900" b="1" dirty="0">
              <a:solidFill>
                <a:srgbClr val="FFCC00"/>
              </a:solidFill>
              <a:latin typeface="Times New Roman"/>
              <a:cs typeface="Times New Roman"/>
            </a:endParaRPr>
          </a:p>
          <a:p>
            <a:pPr algn="ctr" defTabSz="457200">
              <a:spcBef>
                <a:spcPct val="20000"/>
              </a:spcBef>
              <a:buFont typeface="Arial"/>
              <a:buNone/>
              <a:defRPr/>
            </a:pPr>
            <a:endParaRPr lang="en-US" sz="4100" dirty="0">
              <a:solidFill>
                <a:srgbClr val="FFCC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585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6AC52-F552-42DD-ADE9-9A83081CC6A9}" type="slidenum">
              <a:rPr lang="en-US" smtClean="0">
                <a:solidFill>
                  <a:srgbClr val="990000">
                    <a:tint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990000">
                  <a:tint val="75000"/>
                </a:srgb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0551" y="958426"/>
            <a:ext cx="6885792" cy="79431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0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4800" y="1905000"/>
            <a:ext cx="4513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 smtClean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307" y="1423380"/>
            <a:ext cx="86868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Opportunity for the community to think at a high level about where the field of research in systems is going</a:t>
            </a:r>
            <a:r>
              <a:rPr lang="en-US" altLang="en-US" sz="1400" dirty="0"/>
              <a:t> </a:t>
            </a:r>
            <a:r>
              <a:rPr lang="en-US" altLang="en-US" sz="3600" dirty="0" smtClean="0"/>
              <a:t>and offer inputs to NSF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6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Our focus: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High Performance Computing</a:t>
            </a:r>
            <a:endParaRPr kumimoji="0" lang="en-US" altLang="en-US" sz="1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0907" y="420629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Context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74331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6AC52-F552-42DD-ADE9-9A83081CC6A9}" type="slidenum">
              <a:rPr lang="en-US" smtClean="0">
                <a:solidFill>
                  <a:srgbClr val="990000">
                    <a:tint val="75000"/>
                  </a:srgbClr>
                </a:solidFill>
              </a:rPr>
              <a:pPr/>
              <a:t>3</a:t>
            </a:fld>
            <a:endParaRPr lang="en-US" dirty="0">
              <a:solidFill>
                <a:srgbClr val="990000">
                  <a:tint val="75000"/>
                </a:srgb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06837" y="929397"/>
            <a:ext cx="6885792" cy="79431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0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81109" y="609600"/>
            <a:ext cx="675644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 smtClean="0">
              <a:solidFill>
                <a:srgbClr val="000000"/>
              </a:solidFill>
            </a:endParaRPr>
          </a:p>
          <a:p>
            <a:pPr marL="457200" indent="-457200">
              <a:buAutoNum type="arabicParenR"/>
            </a:pPr>
            <a:r>
              <a:rPr lang="en-US" sz="2400" dirty="0" smtClean="0"/>
              <a:t>What is HPC, what are interesting applications?</a:t>
            </a:r>
          </a:p>
          <a:p>
            <a:pPr marL="457200" indent="-457200">
              <a:buAutoNum type="arabicParenR"/>
            </a:pPr>
            <a:endParaRPr lang="en-US" sz="2400" dirty="0"/>
          </a:p>
          <a:p>
            <a:pPr marL="457200" indent="-457200">
              <a:buAutoNum type="arabicParenR"/>
            </a:pPr>
            <a:r>
              <a:rPr lang="en-US" sz="2400" dirty="0" smtClean="0"/>
              <a:t>New architectures are becoming complex, how does users program them? Optimize for them? Maintain them?</a:t>
            </a:r>
          </a:p>
          <a:p>
            <a:pPr marL="914400" lvl="1" indent="-457200">
              <a:buAutoNum type="arabicParenR"/>
            </a:pPr>
            <a:r>
              <a:rPr lang="en-US" sz="2400" dirty="0" smtClean="0"/>
              <a:t>Simplified models—resource oblivious programming?</a:t>
            </a:r>
          </a:p>
          <a:p>
            <a:pPr marL="914400" lvl="1" indent="-457200">
              <a:buAutoNum type="arabicParenR"/>
            </a:pPr>
            <a:r>
              <a:rPr lang="en-US" sz="2400" dirty="0" smtClean="0"/>
              <a:t>Code adaptation—complier? run time?</a:t>
            </a:r>
          </a:p>
          <a:p>
            <a:pPr marL="914400" lvl="1" indent="-457200">
              <a:buAutoNum type="arabicParenR"/>
            </a:pPr>
            <a:r>
              <a:rPr lang="en-US" sz="2400" dirty="0" smtClean="0"/>
              <a:t>Performance portability across architectures</a:t>
            </a:r>
          </a:p>
          <a:p>
            <a:pPr marL="914400" lvl="1" indent="-457200">
              <a:buAutoNum type="arabicParenR"/>
            </a:pPr>
            <a:r>
              <a:rPr lang="en-US" sz="2400" dirty="0" smtClean="0"/>
              <a:t>Debugging tools</a:t>
            </a:r>
          </a:p>
          <a:p>
            <a:pPr marL="457200" indent="-457200">
              <a:buAutoNum type="arabicParenR"/>
            </a:pPr>
            <a:endParaRPr lang="en-US" sz="2400" dirty="0"/>
          </a:p>
          <a:p>
            <a:pPr marL="457200" indent="-457200">
              <a:buAutoNum type="arabicParenR"/>
            </a:pPr>
            <a:r>
              <a:rPr lang="en-US" sz="2400" dirty="0" smtClean="0"/>
              <a:t>HPC on the Cloud? can we reduce overheads to make Clouds attractive for HPC workloads</a:t>
            </a:r>
          </a:p>
          <a:p>
            <a:pPr marL="457200" indent="-457200">
              <a:buAutoNum type="arabicParenR"/>
            </a:pPr>
            <a:endParaRPr lang="en-US" sz="2400" dirty="0"/>
          </a:p>
          <a:p>
            <a:pPr marL="457200" indent="-457200">
              <a:buAutoNum type="arabicParenR"/>
            </a:pPr>
            <a:r>
              <a:rPr lang="en-US" sz="2400" dirty="0" smtClean="0"/>
              <a:t>HPC at the Edge?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152400" y="304800"/>
            <a:ext cx="84138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CN" sz="28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Performance Computing (1)</a:t>
            </a:r>
            <a:endParaRPr lang="en-US" sz="28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58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6AC52-F552-42DD-ADE9-9A83081CC6A9}" type="slidenum">
              <a:rPr lang="en-US" smtClean="0">
                <a:solidFill>
                  <a:srgbClr val="990000">
                    <a:tint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990000">
                  <a:tint val="75000"/>
                </a:srgb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06837" y="929397"/>
            <a:ext cx="6885792" cy="79431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0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0" y="1752736"/>
            <a:ext cx="4513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 smtClean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" y="304800"/>
            <a:ext cx="84138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CN" sz="28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Performance Computing (2)</a:t>
            </a:r>
            <a:endParaRPr lang="en-US" sz="28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" y="929397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r>
              <a:rPr lang="en-US" sz="2800" dirty="0"/>
              <a:t>4</a:t>
            </a:r>
            <a:r>
              <a:rPr lang="en-US" sz="2800" dirty="0" smtClean="0"/>
              <a:t>) Fundamental understanding of HPC systems? Too many abstractions?</a:t>
            </a:r>
          </a:p>
          <a:p>
            <a:endParaRPr lang="en-US" sz="2800" dirty="0"/>
          </a:p>
          <a:p>
            <a:r>
              <a:rPr lang="en-US" sz="2800" dirty="0"/>
              <a:t>5</a:t>
            </a:r>
            <a:r>
              <a:rPr lang="en-US" sz="2800" dirty="0" smtClean="0"/>
              <a:t>) Changing HPC workloads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data science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new architectures to support these</a:t>
            </a:r>
          </a:p>
          <a:p>
            <a:endParaRPr lang="en-US" sz="2800" dirty="0"/>
          </a:p>
          <a:p>
            <a:r>
              <a:rPr lang="en-US" sz="2800" dirty="0"/>
              <a:t>6</a:t>
            </a:r>
            <a:r>
              <a:rPr lang="en-US" sz="2800" dirty="0" smtClean="0"/>
              <a:t>) Access to HPC resources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overheads in obtaining access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access to large scale machines</a:t>
            </a:r>
          </a:p>
          <a:p>
            <a:pPr marL="514350" indent="-514350">
              <a:buAutoNum type="arabicParenR"/>
            </a:pPr>
            <a:endParaRPr lang="en-US" sz="2800" dirty="0"/>
          </a:p>
          <a:p>
            <a:r>
              <a:rPr lang="en-US" sz="2800" dirty="0" smtClean="0"/>
              <a:t>7) NSF, DoE: where does the community submit?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59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6AC52-F552-42DD-ADE9-9A83081CC6A9}" type="slidenum">
              <a:rPr lang="en-US" smtClean="0">
                <a:solidFill>
                  <a:srgbClr val="990000">
                    <a:tint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990000">
                  <a:tint val="75000"/>
                </a:srgb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06837" y="929397"/>
            <a:ext cx="6885792" cy="79431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0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0" y="1752736"/>
            <a:ext cx="4513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 smtClean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" y="304800"/>
            <a:ext cx="84138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CN" sz="28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get started</a:t>
            </a:r>
            <a:endParaRPr lang="en-US" sz="28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" y="6858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pPr marL="514350" indent="-514350">
              <a:buAutoNum type="arabicParenR"/>
            </a:pPr>
            <a:r>
              <a:rPr lang="en-US" sz="2800" dirty="0" smtClean="0"/>
              <a:t>What are the “other” challenging applications?</a:t>
            </a:r>
          </a:p>
          <a:p>
            <a:pPr marL="514350" indent="-514350">
              <a:buAutoNum type="arabicParenR"/>
            </a:pPr>
            <a:endParaRPr lang="en-US" sz="2800" dirty="0"/>
          </a:p>
          <a:p>
            <a:pPr marL="514350" indent="-514350">
              <a:buAutoNum type="arabicParenR" startAt="2"/>
            </a:pPr>
            <a:r>
              <a:rPr lang="en-US" sz="2800" dirty="0" smtClean="0"/>
              <a:t>HPC and Data Science (Programming models)</a:t>
            </a:r>
          </a:p>
          <a:p>
            <a:pPr marL="514350" indent="-514350">
              <a:buAutoNum type="arabicParenR" startAt="2"/>
            </a:pPr>
            <a:endParaRPr lang="en-US" sz="2800" dirty="0"/>
          </a:p>
          <a:p>
            <a:pPr marL="514350" indent="-514350">
              <a:buAutoNum type="arabicParenR" startAt="2"/>
            </a:pPr>
            <a:r>
              <a:rPr lang="en-US" sz="2800" dirty="0" smtClean="0"/>
              <a:t>Heterogeneity</a:t>
            </a:r>
          </a:p>
          <a:p>
            <a:endParaRPr lang="en-US" sz="2800" dirty="0" smtClean="0"/>
          </a:p>
          <a:p>
            <a:r>
              <a:rPr lang="en-US" sz="2800" dirty="0"/>
              <a:t>4</a:t>
            </a:r>
            <a:r>
              <a:rPr lang="en-US" sz="2800" dirty="0" smtClean="0"/>
              <a:t>)  NSF community and </a:t>
            </a:r>
            <a:r>
              <a:rPr lang="en-US" sz="2800" dirty="0" err="1" smtClean="0"/>
              <a:t>Exascale</a:t>
            </a:r>
            <a:r>
              <a:rPr lang="en-US" sz="2800" dirty="0" smtClean="0"/>
              <a:t> community (</a:t>
            </a:r>
            <a:r>
              <a:rPr lang="en-US" sz="2800" dirty="0" err="1" smtClean="0"/>
              <a:t>eg</a:t>
            </a:r>
            <a:r>
              <a:rPr lang="en-US" sz="2800" dirty="0" smtClean="0"/>
              <a:t>. DoE)</a:t>
            </a:r>
          </a:p>
          <a:p>
            <a:endParaRPr lang="en-US" sz="2800" dirty="0" smtClean="0"/>
          </a:p>
          <a:p>
            <a:r>
              <a:rPr lang="en-US" sz="2800" dirty="0" smtClean="0"/>
              <a:t>5) HPC and ML</a:t>
            </a:r>
          </a:p>
          <a:p>
            <a:endParaRPr lang="en-US" sz="2800" dirty="0"/>
          </a:p>
          <a:p>
            <a:r>
              <a:rPr lang="en-US" sz="2800" dirty="0" smtClean="0"/>
              <a:t>6) ….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0754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terbi_R1">
  <a:themeElements>
    <a:clrScheme name="Custom 28">
      <a:dk1>
        <a:srgbClr val="990000"/>
      </a:dk1>
      <a:lt1>
        <a:srgbClr val="FFCC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APAS2013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Viterbi_R1">
  <a:themeElements>
    <a:clrScheme name="Custom 28">
      <a:dk1>
        <a:srgbClr val="990000"/>
      </a:dk1>
      <a:lt1>
        <a:srgbClr val="FFCC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apas-theme-2013">
  <a:themeElements>
    <a:clrScheme name="Custom 28">
      <a:dk1>
        <a:srgbClr val="990000"/>
      </a:dk1>
      <a:lt1>
        <a:srgbClr val="FFCC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Office Theme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Custom 28">
      <a:dk1>
        <a:srgbClr val="990000"/>
      </a:dk1>
      <a:lt1>
        <a:srgbClr val="FFCC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Benchmarks Overview 11-22-13</Template>
  <TotalTime>24558</TotalTime>
  <Words>197</Words>
  <Application>Microsoft Office PowerPoint</Application>
  <PresentationFormat>On-screen Show (4:3)</PresentationFormat>
  <Paragraphs>60</Paragraphs>
  <Slides>5</Slides>
  <Notes>5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5</vt:i4>
      </vt:variant>
    </vt:vector>
  </HeadingPairs>
  <TitlesOfParts>
    <vt:vector size="21" baseType="lpstr">
      <vt:lpstr>Arial Unicode MS</vt:lpstr>
      <vt:lpstr>MS PGothic</vt:lpstr>
      <vt:lpstr>SimSun</vt:lpstr>
      <vt:lpstr>Arial</vt:lpstr>
      <vt:lpstr>Calibri</vt:lpstr>
      <vt:lpstr>Times New Roman</vt:lpstr>
      <vt:lpstr>Viterbi_R1</vt:lpstr>
      <vt:lpstr>TAPAS2013</vt:lpstr>
      <vt:lpstr>2_Office Theme</vt:lpstr>
      <vt:lpstr>1_Viterbi_R1</vt:lpstr>
      <vt:lpstr>tapas-theme-2013</vt:lpstr>
      <vt:lpstr>1_Office Theme</vt:lpstr>
      <vt:lpstr>Office Theme</vt:lpstr>
      <vt:lpstr>3_Office Theme</vt:lpstr>
      <vt:lpstr>7_Office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sanny</dc:creator>
  <cp:lastModifiedBy>Viktor K Prasanna</cp:lastModifiedBy>
  <cp:revision>855</cp:revision>
  <cp:lastPrinted>2017-05-12T22:40:21Z</cp:lastPrinted>
  <dcterms:created xsi:type="dcterms:W3CDTF">2013-11-25T18:23:22Z</dcterms:created>
  <dcterms:modified xsi:type="dcterms:W3CDTF">2017-06-02T19:58:34Z</dcterms:modified>
</cp:coreProperties>
</file>