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689" r:id="rId3"/>
  </p:sldMasterIdLst>
  <p:notesMasterIdLst>
    <p:notesMasterId r:id="rId62"/>
  </p:notesMasterIdLst>
  <p:handoutMasterIdLst>
    <p:handoutMasterId r:id="rId63"/>
  </p:handoutMasterIdLst>
  <p:sldIdLst>
    <p:sldId id="332" r:id="rId4"/>
    <p:sldId id="312" r:id="rId5"/>
    <p:sldId id="351" r:id="rId6"/>
    <p:sldId id="396" r:id="rId7"/>
    <p:sldId id="397" r:id="rId8"/>
    <p:sldId id="391" r:id="rId9"/>
    <p:sldId id="392" r:id="rId10"/>
    <p:sldId id="393" r:id="rId11"/>
    <p:sldId id="398" r:id="rId12"/>
    <p:sldId id="433" r:id="rId13"/>
    <p:sldId id="440" r:id="rId14"/>
    <p:sldId id="380" r:id="rId15"/>
    <p:sldId id="382" r:id="rId16"/>
    <p:sldId id="262" r:id="rId17"/>
    <p:sldId id="297" r:id="rId18"/>
    <p:sldId id="340" r:id="rId19"/>
    <p:sldId id="265" r:id="rId20"/>
    <p:sldId id="349" r:id="rId21"/>
    <p:sldId id="336" r:id="rId22"/>
    <p:sldId id="446" r:id="rId23"/>
    <p:sldId id="447" r:id="rId24"/>
    <p:sldId id="448" r:id="rId25"/>
    <p:sldId id="376" r:id="rId26"/>
    <p:sldId id="362" r:id="rId27"/>
    <p:sldId id="328" r:id="rId28"/>
    <p:sldId id="365" r:id="rId29"/>
    <p:sldId id="320" r:id="rId30"/>
    <p:sldId id="434" r:id="rId31"/>
    <p:sldId id="383" r:id="rId32"/>
    <p:sldId id="435" r:id="rId33"/>
    <p:sldId id="436" r:id="rId34"/>
    <p:sldId id="437" r:id="rId35"/>
    <p:sldId id="438" r:id="rId36"/>
    <p:sldId id="379" r:id="rId37"/>
    <p:sldId id="389" r:id="rId38"/>
    <p:sldId id="442" r:id="rId39"/>
    <p:sldId id="445" r:id="rId40"/>
    <p:sldId id="444" r:id="rId41"/>
    <p:sldId id="441" r:id="rId42"/>
    <p:sldId id="412" r:id="rId43"/>
    <p:sldId id="356" r:id="rId44"/>
    <p:sldId id="413" r:id="rId45"/>
    <p:sldId id="414" r:id="rId46"/>
    <p:sldId id="431" r:id="rId47"/>
    <p:sldId id="415" r:id="rId48"/>
    <p:sldId id="416" r:id="rId49"/>
    <p:sldId id="417" r:id="rId50"/>
    <p:sldId id="418" r:id="rId51"/>
    <p:sldId id="432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</p:sldIdLst>
  <p:sldSz cx="9144000" cy="6858000" type="screen4x3"/>
  <p:notesSz cx="71501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3300"/>
    <a:srgbClr val="00638A"/>
    <a:srgbClr val="006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5862" autoAdjust="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6BB44-30EB-4D4D-926B-F0DF12D38749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8268A25-3B19-4E9B-8C56-769A91014BCF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Sense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9DD833B9-7B5D-49AB-AA21-067006F34401}" type="parTrans" cxnId="{AC06A8D8-06E7-4597-ABAC-B68841CA5054}">
      <dgm:prSet/>
      <dgm:spPr/>
      <dgm:t>
        <a:bodyPr/>
        <a:lstStyle/>
        <a:p>
          <a:endParaRPr lang="en-US"/>
        </a:p>
      </dgm:t>
    </dgm:pt>
    <dgm:pt modelId="{D95D0D95-9884-4BB9-B097-3D56D52C0AC7}" type="sibTrans" cxnId="{AC06A8D8-06E7-4597-ABAC-B68841CA5054}">
      <dgm:prSet/>
      <dgm:spPr/>
      <dgm:t>
        <a:bodyPr/>
        <a:lstStyle/>
        <a:p>
          <a:endParaRPr lang="en-US" dirty="0"/>
        </a:p>
      </dgm:t>
    </dgm:pt>
    <dgm:pt modelId="{266CC202-2880-458F-A99D-46EFB633A455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Think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8744F569-4506-4AA4-B968-1594188B36F3}" type="parTrans" cxnId="{7DF70755-BF5F-4803-AEE4-1A8700EDF6EE}">
      <dgm:prSet/>
      <dgm:spPr/>
      <dgm:t>
        <a:bodyPr/>
        <a:lstStyle/>
        <a:p>
          <a:endParaRPr lang="en-US"/>
        </a:p>
      </dgm:t>
    </dgm:pt>
    <dgm:pt modelId="{038C457E-003C-4525-9985-7145F5DA105D}" type="sibTrans" cxnId="{7DF70755-BF5F-4803-AEE4-1A8700EDF6EE}">
      <dgm:prSet/>
      <dgm:spPr/>
      <dgm:t>
        <a:bodyPr/>
        <a:lstStyle/>
        <a:p>
          <a:endParaRPr lang="en-US" dirty="0"/>
        </a:p>
      </dgm:t>
    </dgm:pt>
    <dgm:pt modelId="{62D20232-336B-45D3-88B2-3CD71EDDE1DC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 Analyze Vector Field Histogram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65684668-1073-47D9-BB8A-66D9690AFF95}" type="parTrans" cxnId="{DD83FEB2-0780-4D0E-8DA8-B701AFACBCEA}">
      <dgm:prSet/>
      <dgm:spPr/>
      <dgm:t>
        <a:bodyPr/>
        <a:lstStyle/>
        <a:p>
          <a:endParaRPr lang="en-US"/>
        </a:p>
      </dgm:t>
    </dgm:pt>
    <dgm:pt modelId="{13FA0A04-7C75-46DD-B465-FAC5B6579B5A}" type="sibTrans" cxnId="{DD83FEB2-0780-4D0E-8DA8-B701AFACBCEA}">
      <dgm:prSet/>
      <dgm:spPr/>
      <dgm:t>
        <a:bodyPr/>
        <a:lstStyle/>
        <a:p>
          <a:endParaRPr lang="en-US"/>
        </a:p>
      </dgm:t>
    </dgm:pt>
    <dgm:pt modelId="{0A9774A6-3F78-4046-8C84-795A62192237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Act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5DDEDE1B-CA1E-4B06-99BD-570FF7FD1C60}" type="parTrans" cxnId="{1496B25F-B383-4513-AE41-7B8B919F55E0}">
      <dgm:prSet/>
      <dgm:spPr/>
      <dgm:t>
        <a:bodyPr/>
        <a:lstStyle/>
        <a:p>
          <a:endParaRPr lang="en-US"/>
        </a:p>
      </dgm:t>
    </dgm:pt>
    <dgm:pt modelId="{C87F5E98-DB85-409B-82C4-7AD7DB75E57B}" type="sibTrans" cxnId="{1496B25F-B383-4513-AE41-7B8B919F55E0}">
      <dgm:prSet/>
      <dgm:spPr/>
      <dgm:t>
        <a:bodyPr/>
        <a:lstStyle/>
        <a:p>
          <a:endParaRPr lang="en-US"/>
        </a:p>
      </dgm:t>
    </dgm:pt>
    <dgm:pt modelId="{A29C2415-C16F-4728-AA12-B20C44348C79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  <a:cs typeface="Calibri" pitchFamily="34" charset="0"/>
            </a:rPr>
            <a:t>Steer motors away from obstacles</a:t>
          </a:r>
          <a:endParaRPr lang="en-US" dirty="0">
            <a:latin typeface="Calibri" pitchFamily="34" charset="0"/>
            <a:cs typeface="Calibri" pitchFamily="34" charset="0"/>
          </a:endParaRPr>
        </a:p>
      </dgm:t>
    </dgm:pt>
    <dgm:pt modelId="{F9F85BB7-CF81-46FC-86A6-58AF12DC65ED}" type="parTrans" cxnId="{D8531DA9-062E-451A-8ADA-894F19B5D86D}">
      <dgm:prSet/>
      <dgm:spPr/>
      <dgm:t>
        <a:bodyPr/>
        <a:lstStyle/>
        <a:p>
          <a:endParaRPr lang="en-US"/>
        </a:p>
      </dgm:t>
    </dgm:pt>
    <dgm:pt modelId="{D3011776-9FF7-4847-8CC8-17F020EE2626}" type="sibTrans" cxnId="{D8531DA9-062E-451A-8ADA-894F19B5D86D}">
      <dgm:prSet/>
      <dgm:spPr/>
      <dgm:t>
        <a:bodyPr/>
        <a:lstStyle/>
        <a:p>
          <a:endParaRPr lang="en-US"/>
        </a:p>
      </dgm:t>
    </dgm:pt>
    <dgm:pt modelId="{BE2FAEDE-D783-4D0E-A369-8111E822BD7D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Sweep ultrasonic sensor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FF456C41-D2B4-4139-AC90-89606DAAA4C1}" type="parTrans" cxnId="{87059D06-1005-4B47-9E61-43A6967080D2}">
      <dgm:prSet/>
      <dgm:spPr/>
      <dgm:t>
        <a:bodyPr/>
        <a:lstStyle/>
        <a:p>
          <a:endParaRPr lang="en-US"/>
        </a:p>
      </dgm:t>
    </dgm:pt>
    <dgm:pt modelId="{E8F1B9BF-92CB-43A4-8B04-60831FAC5D8C}" type="sibTrans" cxnId="{87059D06-1005-4B47-9E61-43A6967080D2}">
      <dgm:prSet/>
      <dgm:spPr/>
      <dgm:t>
        <a:bodyPr/>
        <a:lstStyle/>
        <a:p>
          <a:endParaRPr lang="en-US"/>
        </a:p>
      </dgm:t>
    </dgm:pt>
    <dgm:pt modelId="{53227080-60C8-47C5-8DBE-9CD9BFA96AA6}">
      <dgm:prSet phldrT="[Text]" custT="1"/>
      <dgm:spPr/>
      <dgm:t>
        <a:bodyPr/>
        <a:lstStyle/>
        <a:p>
          <a:r>
            <a:rPr lang="en-US" sz="2000" dirty="0" smtClean="0">
              <a:latin typeface="Calibri" pitchFamily="34" charset="0"/>
              <a:cs typeface="Calibri" pitchFamily="34" charset="0"/>
            </a:rPr>
            <a:t>Build Vector Field Histogram</a:t>
          </a:r>
          <a:endParaRPr lang="en-US" sz="2000" dirty="0">
            <a:latin typeface="Calibri" pitchFamily="34" charset="0"/>
            <a:cs typeface="Calibri" pitchFamily="34" charset="0"/>
          </a:endParaRPr>
        </a:p>
      </dgm:t>
    </dgm:pt>
    <dgm:pt modelId="{29389758-10C1-4B60-879D-D8283386891A}" type="parTrans" cxnId="{B5E7C62F-3F50-400F-A4B8-B06426E588F7}">
      <dgm:prSet/>
      <dgm:spPr/>
      <dgm:t>
        <a:bodyPr/>
        <a:lstStyle/>
        <a:p>
          <a:endParaRPr lang="en-US"/>
        </a:p>
      </dgm:t>
    </dgm:pt>
    <dgm:pt modelId="{5A616720-EAED-4A3A-9578-60EFCACB57E4}" type="sibTrans" cxnId="{B5E7C62F-3F50-400F-A4B8-B06426E588F7}">
      <dgm:prSet/>
      <dgm:spPr/>
      <dgm:t>
        <a:bodyPr/>
        <a:lstStyle/>
        <a:p>
          <a:endParaRPr lang="en-US"/>
        </a:p>
      </dgm:t>
    </dgm:pt>
    <dgm:pt modelId="{5F5A8FB7-44A7-4073-90D0-5BDF53D6FE34}" type="pres">
      <dgm:prSet presAssocID="{2EC6BB44-30EB-4D4D-926B-F0DF12D387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AF818-C6CB-4F71-AF6E-9858A53B0AB9}" type="pres">
      <dgm:prSet presAssocID="{2EC6BB44-30EB-4D4D-926B-F0DF12D38749}" presName="tSp" presStyleCnt="0"/>
      <dgm:spPr/>
      <dgm:t>
        <a:bodyPr/>
        <a:lstStyle/>
        <a:p>
          <a:endParaRPr lang="en-US"/>
        </a:p>
      </dgm:t>
    </dgm:pt>
    <dgm:pt modelId="{0B179113-779F-4CBC-864E-8D6BA26797CC}" type="pres">
      <dgm:prSet presAssocID="{2EC6BB44-30EB-4D4D-926B-F0DF12D38749}" presName="bSp" presStyleCnt="0"/>
      <dgm:spPr/>
      <dgm:t>
        <a:bodyPr/>
        <a:lstStyle/>
        <a:p>
          <a:endParaRPr lang="en-US"/>
        </a:p>
      </dgm:t>
    </dgm:pt>
    <dgm:pt modelId="{AD0170CA-8B72-4458-9798-E9145D8F12AC}" type="pres">
      <dgm:prSet presAssocID="{2EC6BB44-30EB-4D4D-926B-F0DF12D38749}" presName="process" presStyleCnt="0"/>
      <dgm:spPr/>
      <dgm:t>
        <a:bodyPr/>
        <a:lstStyle/>
        <a:p>
          <a:endParaRPr lang="en-US"/>
        </a:p>
      </dgm:t>
    </dgm:pt>
    <dgm:pt modelId="{0D41BD05-B573-4C5C-873D-9A8B4DF08AEB}" type="pres">
      <dgm:prSet presAssocID="{98268A25-3B19-4E9B-8C56-769A91014BCF}" presName="composite1" presStyleCnt="0"/>
      <dgm:spPr/>
      <dgm:t>
        <a:bodyPr/>
        <a:lstStyle/>
        <a:p>
          <a:endParaRPr lang="en-US"/>
        </a:p>
      </dgm:t>
    </dgm:pt>
    <dgm:pt modelId="{9D92E01C-CA8B-471D-BC27-9C1D6E410F29}" type="pres">
      <dgm:prSet presAssocID="{98268A25-3B19-4E9B-8C56-769A91014BCF}" presName="dummyNode1" presStyleLbl="node1" presStyleIdx="0" presStyleCnt="3"/>
      <dgm:spPr/>
      <dgm:t>
        <a:bodyPr/>
        <a:lstStyle/>
        <a:p>
          <a:endParaRPr lang="en-US"/>
        </a:p>
      </dgm:t>
    </dgm:pt>
    <dgm:pt modelId="{82562F0C-C9F9-4F3E-921D-DF4577A53DA8}" type="pres">
      <dgm:prSet presAssocID="{98268A25-3B19-4E9B-8C56-769A91014BC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05CA3-EC3C-4F1D-91B1-300187C2FD09}" type="pres">
      <dgm:prSet presAssocID="{98268A25-3B19-4E9B-8C56-769A91014BC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67379-0471-4D1A-BF1D-E195D77015C6}" type="pres">
      <dgm:prSet presAssocID="{98268A25-3B19-4E9B-8C56-769A91014BC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EED4B-B96E-48D7-83D0-F450F1042903}" type="pres">
      <dgm:prSet presAssocID="{98268A25-3B19-4E9B-8C56-769A91014BCF}" presName="connSite1" presStyleCnt="0"/>
      <dgm:spPr/>
      <dgm:t>
        <a:bodyPr/>
        <a:lstStyle/>
        <a:p>
          <a:endParaRPr lang="en-US"/>
        </a:p>
      </dgm:t>
    </dgm:pt>
    <dgm:pt modelId="{7273295B-EB76-47FB-83DD-1C9EBCF90D0F}" type="pres">
      <dgm:prSet presAssocID="{D95D0D95-9884-4BB9-B097-3D56D52C0AC7}" presName="Name9" presStyleLbl="sibTrans2D1" presStyleIdx="0" presStyleCnt="2"/>
      <dgm:spPr/>
      <dgm:t>
        <a:bodyPr/>
        <a:lstStyle/>
        <a:p>
          <a:endParaRPr lang="en-US"/>
        </a:p>
      </dgm:t>
    </dgm:pt>
    <dgm:pt modelId="{A98776A6-17B4-4F88-AFBE-403063E19FB4}" type="pres">
      <dgm:prSet presAssocID="{266CC202-2880-458F-A99D-46EFB633A455}" presName="composite2" presStyleCnt="0"/>
      <dgm:spPr/>
      <dgm:t>
        <a:bodyPr/>
        <a:lstStyle/>
        <a:p>
          <a:endParaRPr lang="en-US"/>
        </a:p>
      </dgm:t>
    </dgm:pt>
    <dgm:pt modelId="{AB251C95-981D-4DEB-A0B1-99FCF8CCDC5F}" type="pres">
      <dgm:prSet presAssocID="{266CC202-2880-458F-A99D-46EFB633A455}" presName="dummyNode2" presStyleLbl="node1" presStyleIdx="0" presStyleCnt="3"/>
      <dgm:spPr/>
      <dgm:t>
        <a:bodyPr/>
        <a:lstStyle/>
        <a:p>
          <a:endParaRPr lang="en-US"/>
        </a:p>
      </dgm:t>
    </dgm:pt>
    <dgm:pt modelId="{F5C58FE0-E7D5-4423-A02C-E2FC87EF879B}" type="pres">
      <dgm:prSet presAssocID="{266CC202-2880-458F-A99D-46EFB633A45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86230-55CC-4640-A0D4-6EAEED4B2A75}" type="pres">
      <dgm:prSet presAssocID="{266CC202-2880-458F-A99D-46EFB633A45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50A38-8166-4F64-A9A8-A512E0ACBF38}" type="pres">
      <dgm:prSet presAssocID="{266CC202-2880-458F-A99D-46EFB633A45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A529-5080-4298-B0C5-3FA5FA386943}" type="pres">
      <dgm:prSet presAssocID="{266CC202-2880-458F-A99D-46EFB633A455}" presName="connSite2" presStyleCnt="0"/>
      <dgm:spPr/>
      <dgm:t>
        <a:bodyPr/>
        <a:lstStyle/>
        <a:p>
          <a:endParaRPr lang="en-US"/>
        </a:p>
      </dgm:t>
    </dgm:pt>
    <dgm:pt modelId="{AF71CC81-6E42-486F-B997-0A7C9332A8AE}" type="pres">
      <dgm:prSet presAssocID="{038C457E-003C-4525-9985-7145F5DA105D}" presName="Name18" presStyleLbl="sibTrans2D1" presStyleIdx="1" presStyleCnt="2"/>
      <dgm:spPr/>
      <dgm:t>
        <a:bodyPr/>
        <a:lstStyle/>
        <a:p>
          <a:endParaRPr lang="en-US"/>
        </a:p>
      </dgm:t>
    </dgm:pt>
    <dgm:pt modelId="{4FB6B937-6D06-440B-97C7-3EB81BE1CD3B}" type="pres">
      <dgm:prSet presAssocID="{0A9774A6-3F78-4046-8C84-795A62192237}" presName="composite1" presStyleCnt="0"/>
      <dgm:spPr/>
      <dgm:t>
        <a:bodyPr/>
        <a:lstStyle/>
        <a:p>
          <a:endParaRPr lang="en-US"/>
        </a:p>
      </dgm:t>
    </dgm:pt>
    <dgm:pt modelId="{9E87C678-62CA-4625-A942-C7F5B52B53E2}" type="pres">
      <dgm:prSet presAssocID="{0A9774A6-3F78-4046-8C84-795A62192237}" presName="dummyNode1" presStyleLbl="node1" presStyleIdx="1" presStyleCnt="3"/>
      <dgm:spPr/>
      <dgm:t>
        <a:bodyPr/>
        <a:lstStyle/>
        <a:p>
          <a:endParaRPr lang="en-US"/>
        </a:p>
      </dgm:t>
    </dgm:pt>
    <dgm:pt modelId="{2DD72F97-A00E-4C13-9FEE-809463141D13}" type="pres">
      <dgm:prSet presAssocID="{0A9774A6-3F78-4046-8C84-795A6219223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D1839-CCB0-466C-B439-4F6B40DADB2D}" type="pres">
      <dgm:prSet presAssocID="{0A9774A6-3F78-4046-8C84-795A6219223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A7DC8-425B-48FD-BD22-510EBC1F6B38}" type="pres">
      <dgm:prSet presAssocID="{0A9774A6-3F78-4046-8C84-795A6219223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D8826-9EA8-4D91-AC5D-46DB6085F495}" type="pres">
      <dgm:prSet presAssocID="{0A9774A6-3F78-4046-8C84-795A62192237}" presName="connSite1" presStyleCnt="0"/>
      <dgm:spPr/>
      <dgm:t>
        <a:bodyPr/>
        <a:lstStyle/>
        <a:p>
          <a:endParaRPr lang="en-US"/>
        </a:p>
      </dgm:t>
    </dgm:pt>
  </dgm:ptLst>
  <dgm:cxnLst>
    <dgm:cxn modelId="{620F162F-6BDA-47A6-A561-5F150D8D3BE3}" type="presOf" srcId="{0A9774A6-3F78-4046-8C84-795A62192237}" destId="{D86A7DC8-425B-48FD-BD22-510EBC1F6B38}" srcOrd="0" destOrd="0" presId="urn:microsoft.com/office/officeart/2005/8/layout/hProcess4"/>
    <dgm:cxn modelId="{7357033D-B052-41BB-912B-98B71BCFAD6E}" type="presOf" srcId="{A29C2415-C16F-4728-AA12-B20C44348C79}" destId="{004D1839-CCB0-466C-B439-4F6B40DADB2D}" srcOrd="1" destOrd="0" presId="urn:microsoft.com/office/officeart/2005/8/layout/hProcess4"/>
    <dgm:cxn modelId="{D89C077C-930D-4405-A8D6-ABDDDFF30628}" type="presOf" srcId="{62D20232-336B-45D3-88B2-3CD71EDDE1DC}" destId="{E9686230-55CC-4640-A0D4-6EAEED4B2A75}" srcOrd="1" destOrd="0" presId="urn:microsoft.com/office/officeart/2005/8/layout/hProcess4"/>
    <dgm:cxn modelId="{87059D06-1005-4B47-9E61-43A6967080D2}" srcId="{98268A25-3B19-4E9B-8C56-769A91014BCF}" destId="{BE2FAEDE-D783-4D0E-A369-8111E822BD7D}" srcOrd="0" destOrd="0" parTransId="{FF456C41-D2B4-4139-AC90-89606DAAA4C1}" sibTransId="{E8F1B9BF-92CB-43A4-8B04-60831FAC5D8C}"/>
    <dgm:cxn modelId="{AC06A8D8-06E7-4597-ABAC-B68841CA5054}" srcId="{2EC6BB44-30EB-4D4D-926B-F0DF12D38749}" destId="{98268A25-3B19-4E9B-8C56-769A91014BCF}" srcOrd="0" destOrd="0" parTransId="{9DD833B9-7B5D-49AB-AA21-067006F34401}" sibTransId="{D95D0D95-9884-4BB9-B097-3D56D52C0AC7}"/>
    <dgm:cxn modelId="{B855DE9C-46FA-4706-820E-489B2E089674}" type="presOf" srcId="{BE2FAEDE-D783-4D0E-A369-8111E822BD7D}" destId="{82562F0C-C9F9-4F3E-921D-DF4577A53DA8}" srcOrd="0" destOrd="0" presId="urn:microsoft.com/office/officeart/2005/8/layout/hProcess4"/>
    <dgm:cxn modelId="{F5ECC3E6-F75E-4920-8139-C203941124EA}" type="presOf" srcId="{BE2FAEDE-D783-4D0E-A369-8111E822BD7D}" destId="{32E05CA3-EC3C-4F1D-91B1-300187C2FD09}" srcOrd="1" destOrd="0" presId="urn:microsoft.com/office/officeart/2005/8/layout/hProcess4"/>
    <dgm:cxn modelId="{DD83FEB2-0780-4D0E-8DA8-B701AFACBCEA}" srcId="{266CC202-2880-458F-A99D-46EFB633A455}" destId="{62D20232-336B-45D3-88B2-3CD71EDDE1DC}" srcOrd="0" destOrd="0" parTransId="{65684668-1073-47D9-BB8A-66D9690AFF95}" sibTransId="{13FA0A04-7C75-46DD-B465-FAC5B6579B5A}"/>
    <dgm:cxn modelId="{B5E7C62F-3F50-400F-A4B8-B06426E588F7}" srcId="{98268A25-3B19-4E9B-8C56-769A91014BCF}" destId="{53227080-60C8-47C5-8DBE-9CD9BFA96AA6}" srcOrd="1" destOrd="0" parTransId="{29389758-10C1-4B60-879D-D8283386891A}" sibTransId="{5A616720-EAED-4A3A-9578-60EFCACB57E4}"/>
    <dgm:cxn modelId="{F4C0AF9C-9E07-4315-A613-175E1A080C28}" type="presOf" srcId="{53227080-60C8-47C5-8DBE-9CD9BFA96AA6}" destId="{82562F0C-C9F9-4F3E-921D-DF4577A53DA8}" srcOrd="0" destOrd="1" presId="urn:microsoft.com/office/officeart/2005/8/layout/hProcess4"/>
    <dgm:cxn modelId="{9B4C4748-5C3B-45EF-9020-58BF8E1E7C34}" type="presOf" srcId="{038C457E-003C-4525-9985-7145F5DA105D}" destId="{AF71CC81-6E42-486F-B997-0A7C9332A8AE}" srcOrd="0" destOrd="0" presId="urn:microsoft.com/office/officeart/2005/8/layout/hProcess4"/>
    <dgm:cxn modelId="{7DF70755-BF5F-4803-AEE4-1A8700EDF6EE}" srcId="{2EC6BB44-30EB-4D4D-926B-F0DF12D38749}" destId="{266CC202-2880-458F-A99D-46EFB633A455}" srcOrd="1" destOrd="0" parTransId="{8744F569-4506-4AA4-B968-1594188B36F3}" sibTransId="{038C457E-003C-4525-9985-7145F5DA105D}"/>
    <dgm:cxn modelId="{D8531DA9-062E-451A-8ADA-894F19B5D86D}" srcId="{0A9774A6-3F78-4046-8C84-795A62192237}" destId="{A29C2415-C16F-4728-AA12-B20C44348C79}" srcOrd="0" destOrd="0" parTransId="{F9F85BB7-CF81-46FC-86A6-58AF12DC65ED}" sibTransId="{D3011776-9FF7-4847-8CC8-17F020EE2626}"/>
    <dgm:cxn modelId="{BE099762-B2D8-41DD-A03A-C7D9BF97F0DB}" type="presOf" srcId="{53227080-60C8-47C5-8DBE-9CD9BFA96AA6}" destId="{32E05CA3-EC3C-4F1D-91B1-300187C2FD09}" srcOrd="1" destOrd="1" presId="urn:microsoft.com/office/officeart/2005/8/layout/hProcess4"/>
    <dgm:cxn modelId="{E2F7C80B-8803-4056-B6FF-61B332EEF099}" type="presOf" srcId="{A29C2415-C16F-4728-AA12-B20C44348C79}" destId="{2DD72F97-A00E-4C13-9FEE-809463141D13}" srcOrd="0" destOrd="0" presId="urn:microsoft.com/office/officeart/2005/8/layout/hProcess4"/>
    <dgm:cxn modelId="{C5C4404C-D463-4934-95BE-176505CC8B8C}" type="presOf" srcId="{D95D0D95-9884-4BB9-B097-3D56D52C0AC7}" destId="{7273295B-EB76-47FB-83DD-1C9EBCF90D0F}" srcOrd="0" destOrd="0" presId="urn:microsoft.com/office/officeart/2005/8/layout/hProcess4"/>
    <dgm:cxn modelId="{B4447D95-D056-4E22-9658-F43F1DE59D93}" type="presOf" srcId="{98268A25-3B19-4E9B-8C56-769A91014BCF}" destId="{5EA67379-0471-4D1A-BF1D-E195D77015C6}" srcOrd="0" destOrd="0" presId="urn:microsoft.com/office/officeart/2005/8/layout/hProcess4"/>
    <dgm:cxn modelId="{1496B25F-B383-4513-AE41-7B8B919F55E0}" srcId="{2EC6BB44-30EB-4D4D-926B-F0DF12D38749}" destId="{0A9774A6-3F78-4046-8C84-795A62192237}" srcOrd="2" destOrd="0" parTransId="{5DDEDE1B-CA1E-4B06-99BD-570FF7FD1C60}" sibTransId="{C87F5E98-DB85-409B-82C4-7AD7DB75E57B}"/>
    <dgm:cxn modelId="{3E4F4789-CC4B-4C79-884F-0C2AE5E0E807}" type="presOf" srcId="{2EC6BB44-30EB-4D4D-926B-F0DF12D38749}" destId="{5F5A8FB7-44A7-4073-90D0-5BDF53D6FE34}" srcOrd="0" destOrd="0" presId="urn:microsoft.com/office/officeart/2005/8/layout/hProcess4"/>
    <dgm:cxn modelId="{39E363CA-1CA0-4A27-82DE-F724304E7CC3}" type="presOf" srcId="{266CC202-2880-458F-A99D-46EFB633A455}" destId="{72750A38-8166-4F64-A9A8-A512E0ACBF38}" srcOrd="0" destOrd="0" presId="urn:microsoft.com/office/officeart/2005/8/layout/hProcess4"/>
    <dgm:cxn modelId="{9F621EEE-A828-4C87-B295-CF46CCC4371D}" type="presOf" srcId="{62D20232-336B-45D3-88B2-3CD71EDDE1DC}" destId="{F5C58FE0-E7D5-4423-A02C-E2FC87EF879B}" srcOrd="0" destOrd="0" presId="urn:microsoft.com/office/officeart/2005/8/layout/hProcess4"/>
    <dgm:cxn modelId="{BFF80761-5EA1-4D8F-B8B0-837C8769468E}" type="presParOf" srcId="{5F5A8FB7-44A7-4073-90D0-5BDF53D6FE34}" destId="{178AF818-C6CB-4F71-AF6E-9858A53B0AB9}" srcOrd="0" destOrd="0" presId="urn:microsoft.com/office/officeart/2005/8/layout/hProcess4"/>
    <dgm:cxn modelId="{BF3FB99A-B685-4D76-9A38-8CB2D8C1B903}" type="presParOf" srcId="{5F5A8FB7-44A7-4073-90D0-5BDF53D6FE34}" destId="{0B179113-779F-4CBC-864E-8D6BA26797CC}" srcOrd="1" destOrd="0" presId="urn:microsoft.com/office/officeart/2005/8/layout/hProcess4"/>
    <dgm:cxn modelId="{E710D691-6886-42D9-AD7C-65829B05340E}" type="presParOf" srcId="{5F5A8FB7-44A7-4073-90D0-5BDF53D6FE34}" destId="{AD0170CA-8B72-4458-9798-E9145D8F12AC}" srcOrd="2" destOrd="0" presId="urn:microsoft.com/office/officeart/2005/8/layout/hProcess4"/>
    <dgm:cxn modelId="{525601CD-CC9A-4F60-A16D-E17EB91168C0}" type="presParOf" srcId="{AD0170CA-8B72-4458-9798-E9145D8F12AC}" destId="{0D41BD05-B573-4C5C-873D-9A8B4DF08AEB}" srcOrd="0" destOrd="0" presId="urn:microsoft.com/office/officeart/2005/8/layout/hProcess4"/>
    <dgm:cxn modelId="{7D3CE255-D51D-4FC5-A8A6-C6CC838A57D3}" type="presParOf" srcId="{0D41BD05-B573-4C5C-873D-9A8B4DF08AEB}" destId="{9D92E01C-CA8B-471D-BC27-9C1D6E410F29}" srcOrd="0" destOrd="0" presId="urn:microsoft.com/office/officeart/2005/8/layout/hProcess4"/>
    <dgm:cxn modelId="{ADE07457-5CB5-4DCE-82AB-105024F1068A}" type="presParOf" srcId="{0D41BD05-B573-4C5C-873D-9A8B4DF08AEB}" destId="{82562F0C-C9F9-4F3E-921D-DF4577A53DA8}" srcOrd="1" destOrd="0" presId="urn:microsoft.com/office/officeart/2005/8/layout/hProcess4"/>
    <dgm:cxn modelId="{7A7BE804-5A2A-403C-B481-AD615293CC83}" type="presParOf" srcId="{0D41BD05-B573-4C5C-873D-9A8B4DF08AEB}" destId="{32E05CA3-EC3C-4F1D-91B1-300187C2FD09}" srcOrd="2" destOrd="0" presId="urn:microsoft.com/office/officeart/2005/8/layout/hProcess4"/>
    <dgm:cxn modelId="{0A39578F-E20D-411D-B002-E6336D605F58}" type="presParOf" srcId="{0D41BD05-B573-4C5C-873D-9A8B4DF08AEB}" destId="{5EA67379-0471-4D1A-BF1D-E195D77015C6}" srcOrd="3" destOrd="0" presId="urn:microsoft.com/office/officeart/2005/8/layout/hProcess4"/>
    <dgm:cxn modelId="{AC17564E-603E-46B9-9C4A-9D33287C6C38}" type="presParOf" srcId="{0D41BD05-B573-4C5C-873D-9A8B4DF08AEB}" destId="{2F7EED4B-B96E-48D7-83D0-F450F1042903}" srcOrd="4" destOrd="0" presId="urn:microsoft.com/office/officeart/2005/8/layout/hProcess4"/>
    <dgm:cxn modelId="{0DF162D2-C87B-4A1D-85FA-D9F6A5C881CB}" type="presParOf" srcId="{AD0170CA-8B72-4458-9798-E9145D8F12AC}" destId="{7273295B-EB76-47FB-83DD-1C9EBCF90D0F}" srcOrd="1" destOrd="0" presId="urn:microsoft.com/office/officeart/2005/8/layout/hProcess4"/>
    <dgm:cxn modelId="{1807C71C-28C0-462C-8C44-D91EA9B12861}" type="presParOf" srcId="{AD0170CA-8B72-4458-9798-E9145D8F12AC}" destId="{A98776A6-17B4-4F88-AFBE-403063E19FB4}" srcOrd="2" destOrd="0" presId="urn:microsoft.com/office/officeart/2005/8/layout/hProcess4"/>
    <dgm:cxn modelId="{573C12B4-E02F-41F0-9AD5-CCAF3237E1AF}" type="presParOf" srcId="{A98776A6-17B4-4F88-AFBE-403063E19FB4}" destId="{AB251C95-981D-4DEB-A0B1-99FCF8CCDC5F}" srcOrd="0" destOrd="0" presId="urn:microsoft.com/office/officeart/2005/8/layout/hProcess4"/>
    <dgm:cxn modelId="{379F2F96-A7C9-4E92-B830-844339760841}" type="presParOf" srcId="{A98776A6-17B4-4F88-AFBE-403063E19FB4}" destId="{F5C58FE0-E7D5-4423-A02C-E2FC87EF879B}" srcOrd="1" destOrd="0" presId="urn:microsoft.com/office/officeart/2005/8/layout/hProcess4"/>
    <dgm:cxn modelId="{331FE67C-B86C-4408-944E-7CA0C122B505}" type="presParOf" srcId="{A98776A6-17B4-4F88-AFBE-403063E19FB4}" destId="{E9686230-55CC-4640-A0D4-6EAEED4B2A75}" srcOrd="2" destOrd="0" presId="urn:microsoft.com/office/officeart/2005/8/layout/hProcess4"/>
    <dgm:cxn modelId="{9181F9CA-3E8C-4A51-BDBA-4538FFC64F25}" type="presParOf" srcId="{A98776A6-17B4-4F88-AFBE-403063E19FB4}" destId="{72750A38-8166-4F64-A9A8-A512E0ACBF38}" srcOrd="3" destOrd="0" presId="urn:microsoft.com/office/officeart/2005/8/layout/hProcess4"/>
    <dgm:cxn modelId="{3C633B16-2567-428C-A157-D2B5D85F26E8}" type="presParOf" srcId="{A98776A6-17B4-4F88-AFBE-403063E19FB4}" destId="{E290A529-5080-4298-B0C5-3FA5FA386943}" srcOrd="4" destOrd="0" presId="urn:microsoft.com/office/officeart/2005/8/layout/hProcess4"/>
    <dgm:cxn modelId="{60A21A52-F1AD-4251-95F7-1C548DADF876}" type="presParOf" srcId="{AD0170CA-8B72-4458-9798-E9145D8F12AC}" destId="{AF71CC81-6E42-486F-B997-0A7C9332A8AE}" srcOrd="3" destOrd="0" presId="urn:microsoft.com/office/officeart/2005/8/layout/hProcess4"/>
    <dgm:cxn modelId="{699B01F1-622D-4159-BD73-A05ADAC93F35}" type="presParOf" srcId="{AD0170CA-8B72-4458-9798-E9145D8F12AC}" destId="{4FB6B937-6D06-440B-97C7-3EB81BE1CD3B}" srcOrd="4" destOrd="0" presId="urn:microsoft.com/office/officeart/2005/8/layout/hProcess4"/>
    <dgm:cxn modelId="{26BC7BFD-338D-480F-844F-25773AF5A78B}" type="presParOf" srcId="{4FB6B937-6D06-440B-97C7-3EB81BE1CD3B}" destId="{9E87C678-62CA-4625-A942-C7F5B52B53E2}" srcOrd="0" destOrd="0" presId="urn:microsoft.com/office/officeart/2005/8/layout/hProcess4"/>
    <dgm:cxn modelId="{DE17886E-F05B-4B97-BB95-76F28B910D13}" type="presParOf" srcId="{4FB6B937-6D06-440B-97C7-3EB81BE1CD3B}" destId="{2DD72F97-A00E-4C13-9FEE-809463141D13}" srcOrd="1" destOrd="0" presId="urn:microsoft.com/office/officeart/2005/8/layout/hProcess4"/>
    <dgm:cxn modelId="{0061CF67-BEEE-4E2F-83DB-DC00D04014B4}" type="presParOf" srcId="{4FB6B937-6D06-440B-97C7-3EB81BE1CD3B}" destId="{004D1839-CCB0-466C-B439-4F6B40DADB2D}" srcOrd="2" destOrd="0" presId="urn:microsoft.com/office/officeart/2005/8/layout/hProcess4"/>
    <dgm:cxn modelId="{B695CE73-4F23-42B2-9E34-29949ADC7711}" type="presParOf" srcId="{4FB6B937-6D06-440B-97C7-3EB81BE1CD3B}" destId="{D86A7DC8-425B-48FD-BD22-510EBC1F6B38}" srcOrd="3" destOrd="0" presId="urn:microsoft.com/office/officeart/2005/8/layout/hProcess4"/>
    <dgm:cxn modelId="{4EAC3D80-3B74-47CC-B85B-CD7956BD873D}" type="presParOf" srcId="{4FB6B937-6D06-440B-97C7-3EB81BE1CD3B}" destId="{257D8826-9EA8-4D91-AC5D-46DB6085F49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image" Target="../media/image8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98377" cy="472440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0070" y="0"/>
            <a:ext cx="3098377" cy="472440"/>
          </a:xfrm>
          <a:prstGeom prst="rect">
            <a:avLst/>
          </a:prstGeom>
        </p:spPr>
        <p:txBody>
          <a:bodyPr vert="horz" lIns="94843" tIns="47421" rIns="94843" bIns="47421" rtlCol="0"/>
          <a:lstStyle>
            <a:lvl1pPr algn="r">
              <a:defRPr sz="1200"/>
            </a:lvl1pPr>
          </a:lstStyle>
          <a:p>
            <a:fld id="{87044A4F-D824-45DA-B722-AD8B84DDC2D4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74720"/>
            <a:ext cx="3098377" cy="472440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0070" y="8974720"/>
            <a:ext cx="3098377" cy="472440"/>
          </a:xfrm>
          <a:prstGeom prst="rect">
            <a:avLst/>
          </a:prstGeom>
        </p:spPr>
        <p:txBody>
          <a:bodyPr vert="horz" lIns="94843" tIns="47421" rIns="94843" bIns="47421" rtlCol="0" anchor="b"/>
          <a:lstStyle>
            <a:lvl1pPr algn="r">
              <a:defRPr sz="1200"/>
            </a:lvl1pPr>
          </a:lstStyle>
          <a:p>
            <a:fld id="{D754E2CB-F85B-419A-8CDA-95DDE2EF2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98800" cy="4730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49713" y="1"/>
            <a:ext cx="3098800" cy="473075"/>
          </a:xfrm>
          <a:prstGeom prst="rect">
            <a:avLst/>
          </a:prstGeom>
        </p:spPr>
        <p:txBody>
          <a:bodyPr vert="horz" lIns="91432" tIns="45717" rIns="91432" bIns="45717" rtlCol="0"/>
          <a:lstStyle>
            <a:lvl1pPr algn="r">
              <a:defRPr sz="1200"/>
            </a:lvl1pPr>
          </a:lstStyle>
          <a:p>
            <a:fld id="{CC88750C-E546-4232-8FF3-AD8510CC80C8}" type="datetimeFigureOut">
              <a:rPr lang="en-US" smtClean="0"/>
              <a:pPr/>
              <a:t>8/11/2010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7" rIns="91432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4375" y="4487863"/>
            <a:ext cx="5721350" cy="4252912"/>
          </a:xfrm>
          <a:prstGeom prst="rect">
            <a:avLst/>
          </a:prstGeom>
        </p:spPr>
        <p:txBody>
          <a:bodyPr vert="horz" lIns="91432" tIns="45717" rIns="91432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139"/>
            <a:ext cx="3098800" cy="4730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49713" y="8974139"/>
            <a:ext cx="3098800" cy="473075"/>
          </a:xfrm>
          <a:prstGeom prst="rect">
            <a:avLst/>
          </a:prstGeom>
        </p:spPr>
        <p:txBody>
          <a:bodyPr vert="horz" lIns="91432" tIns="45717" rIns="91432" bIns="45717" rtlCol="0" anchor="b"/>
          <a:lstStyle>
            <a:lvl1pPr algn="r">
              <a:defRPr sz="1200"/>
            </a:lvl1pPr>
          </a:lstStyle>
          <a:p>
            <a:fld id="{C4E130E2-6244-4AC0-A95D-069B76B06F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5550" y="717550"/>
            <a:ext cx="4699000" cy="3524250"/>
          </a:xfrm>
          <a:ln/>
        </p:spPr>
      </p:sp>
      <p:sp>
        <p:nvSpPr>
          <p:cNvPr id="131074" name="Rectangle 3"/>
          <p:cNvSpPr>
            <a:spLocks noGrp="1"/>
          </p:cNvSpPr>
          <p:nvPr>
            <p:ph type="body" idx="1"/>
          </p:nvPr>
        </p:nvSpPr>
        <p:spPr>
          <a:xfrm>
            <a:off x="955003" y="4483986"/>
            <a:ext cx="5240096" cy="4254864"/>
          </a:xfrm>
          <a:noFill/>
          <a:ln/>
        </p:spPr>
        <p:txBody>
          <a:bodyPr lIns="94843" tIns="47421" rIns="94843" bIns="4742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tabLst>
                <a:tab pos="40005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A5A5-A52C-42AF-80AE-BA540E85F08E}" type="slidenum">
              <a:rPr lang="en-US"/>
              <a:pPr/>
              <a:t>20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8363" y="465138"/>
            <a:ext cx="5264150" cy="3949700"/>
          </a:xfrm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658" y="4656190"/>
            <a:ext cx="5718785" cy="42501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98377" cy="47276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(C) 2006 National Instruments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E40BC-4BC0-4C99-9801-1B3E3A31071A}" type="datetime1">
              <a:rPr lang="en-US" smtClean="0">
                <a:latin typeface="Arial" pitchFamily="34" charset="0"/>
              </a:rPr>
              <a:pPr/>
              <a:t>8/11/2010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974423"/>
            <a:ext cx="3098377" cy="472764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Signal Processing, Analysis and Math with NI LabVIEW</a:t>
            </a:r>
          </a:p>
        </p:txBody>
      </p:sp>
      <p:sp>
        <p:nvSpPr>
          <p:cNvPr id="665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9B6D6-DD0E-48C1-9727-4E051F31120E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714375"/>
            <a:ext cx="4710113" cy="35321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004" y="4490440"/>
            <a:ext cx="5240096" cy="4251637"/>
          </a:xfrm>
          <a:noFill/>
          <a:ln/>
        </p:spPr>
        <p:txBody>
          <a:bodyPr/>
          <a:lstStyle/>
          <a:p>
            <a:pPr marL="118289" indent="-118289" defTabSz="989028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C738D-DCA1-4AE1-8B0F-56584D54DF4D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09CA-5E64-4C7A-875E-A6088C3E7DD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08025"/>
            <a:ext cx="4724400" cy="3543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BD6A1-F68E-4F9B-9256-D026D8D4289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05923F-224C-4D98-BC3D-BEAC8E01666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44881-09AE-4B9D-90C3-DE4B98FFA5B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336" y="4488504"/>
            <a:ext cx="5719431" cy="425099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7740D-C44E-45D8-B09B-4BA392CCB80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8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8FA8E-B841-4F91-8D21-1388576BCA6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0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6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2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130E2-6244-4AC0-A95D-069B76B06F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2850" y="711200"/>
            <a:ext cx="4724400" cy="3543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336" y="4490120"/>
            <a:ext cx="5719431" cy="4247759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i="1">
                <a:solidFill>
                  <a:srgbClr val="E3E3E3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553200"/>
            <a:ext cx="990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CFDCF87A-CA2C-4C6F-9728-024C617A3B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07 Two Content w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3400" y="1447800"/>
            <a:ext cx="8077200" cy="609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78688" y="6148388"/>
            <a:ext cx="1771650" cy="477837"/>
            <a:chOff x="4288" y="3754"/>
            <a:chExt cx="1228" cy="331"/>
          </a:xfrm>
        </p:grpSpPr>
        <p:sp>
          <p:nvSpPr>
            <p:cNvPr id="2088963" name="Text Box 3"/>
            <p:cNvSpPr txBox="1">
              <a:spLocks noChangeAspect="1" noChangeArrowheads="1"/>
            </p:cNvSpPr>
            <p:nvPr/>
          </p:nvSpPr>
          <p:spPr bwMode="black">
            <a:xfrm>
              <a:off x="5301" y="3883"/>
              <a:ext cx="215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>
                  <a:solidFill>
                    <a:srgbClr val="000000"/>
                  </a:solidFill>
                </a:rPr>
                <a:t>TM</a:t>
              </a:r>
            </a:p>
          </p:txBody>
        </p:sp>
        <p:sp>
          <p:nvSpPr>
            <p:cNvPr id="2088964" name="Freeform 4"/>
            <p:cNvSpPr>
              <a:spLocks noChangeAspect="1"/>
            </p:cNvSpPr>
            <p:nvPr/>
          </p:nvSpPr>
          <p:spPr bwMode="black">
            <a:xfrm>
              <a:off x="4862" y="4049"/>
              <a:ext cx="35" cy="36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4" y="26"/>
                </a:cxn>
                <a:cxn ang="0">
                  <a:pos x="21" y="21"/>
                </a:cxn>
                <a:cxn ang="0">
                  <a:pos x="5" y="8"/>
                </a:cxn>
                <a:cxn ang="0">
                  <a:pos x="17" y="0"/>
                </a:cxn>
                <a:cxn ang="0">
                  <a:pos x="28" y="9"/>
                </a:cxn>
                <a:cxn ang="0">
                  <a:pos x="23" y="10"/>
                </a:cxn>
                <a:cxn ang="0">
                  <a:pos x="17" y="4"/>
                </a:cxn>
                <a:cxn ang="0">
                  <a:pos x="10" y="8"/>
                </a:cxn>
                <a:cxn ang="0">
                  <a:pos x="26" y="21"/>
                </a:cxn>
                <a:cxn ang="0">
                  <a:pos x="12" y="30"/>
                </a:cxn>
                <a:cxn ang="0">
                  <a:pos x="1" y="20"/>
                </a:cxn>
                <a:cxn ang="0">
                  <a:pos x="7" y="19"/>
                </a:cxn>
              </a:cxnLst>
              <a:rect l="0" t="0" r="r" b="b"/>
              <a:pathLst>
                <a:path w="29" h="30">
                  <a:moveTo>
                    <a:pt x="7" y="19"/>
                  </a:moveTo>
                  <a:cubicBezTo>
                    <a:pt x="6" y="25"/>
                    <a:pt x="10" y="26"/>
                    <a:pt x="14" y="26"/>
                  </a:cubicBezTo>
                  <a:cubicBezTo>
                    <a:pt x="16" y="26"/>
                    <a:pt x="20" y="26"/>
                    <a:pt x="21" y="21"/>
                  </a:cubicBezTo>
                  <a:cubicBezTo>
                    <a:pt x="22" y="14"/>
                    <a:pt x="2" y="20"/>
                    <a:pt x="5" y="8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1" y="0"/>
                    <a:pt x="29" y="2"/>
                    <a:pt x="28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6"/>
                    <a:pt x="20" y="4"/>
                    <a:pt x="17" y="4"/>
                  </a:cubicBezTo>
                  <a:cubicBezTo>
                    <a:pt x="14" y="4"/>
                    <a:pt x="10" y="4"/>
                    <a:pt x="10" y="8"/>
                  </a:cubicBezTo>
                  <a:cubicBezTo>
                    <a:pt x="8" y="15"/>
                    <a:pt x="28" y="10"/>
                    <a:pt x="26" y="21"/>
                  </a:cubicBezTo>
                  <a:cubicBezTo>
                    <a:pt x="25" y="27"/>
                    <a:pt x="18" y="30"/>
                    <a:pt x="12" y="30"/>
                  </a:cubicBezTo>
                  <a:cubicBezTo>
                    <a:pt x="6" y="30"/>
                    <a:pt x="0" y="27"/>
                    <a:pt x="1" y="20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65" name="Freeform 5"/>
            <p:cNvSpPr>
              <a:spLocks noChangeAspect="1" noEditPoints="1"/>
            </p:cNvSpPr>
            <p:nvPr/>
          </p:nvSpPr>
          <p:spPr bwMode="black">
            <a:xfrm>
              <a:off x="4899" y="4049"/>
              <a:ext cx="35" cy="36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3" y="26"/>
                </a:cxn>
                <a:cxn ang="0">
                  <a:pos x="23" y="20"/>
                </a:cxn>
                <a:cxn ang="0">
                  <a:pos x="27" y="20"/>
                </a:cxn>
                <a:cxn ang="0">
                  <a:pos x="12" y="30"/>
                </a:cxn>
                <a:cxn ang="0">
                  <a:pos x="1" y="15"/>
                </a:cxn>
                <a:cxn ang="0">
                  <a:pos x="18" y="0"/>
                </a:cxn>
                <a:cxn ang="0">
                  <a:pos x="29" y="15"/>
                </a:cxn>
                <a:cxn ang="0">
                  <a:pos x="28" y="16"/>
                </a:cxn>
                <a:cxn ang="0">
                  <a:pos x="7" y="16"/>
                </a:cxn>
                <a:cxn ang="0">
                  <a:pos x="24" y="12"/>
                </a:cxn>
                <a:cxn ang="0">
                  <a:pos x="17" y="4"/>
                </a:cxn>
                <a:cxn ang="0">
                  <a:pos x="7" y="12"/>
                </a:cxn>
                <a:cxn ang="0">
                  <a:pos x="24" y="12"/>
                </a:cxn>
              </a:cxnLst>
              <a:rect l="0" t="0" r="r" b="b"/>
              <a:pathLst>
                <a:path w="30" h="30">
                  <a:moveTo>
                    <a:pt x="7" y="16"/>
                  </a:moveTo>
                  <a:cubicBezTo>
                    <a:pt x="5" y="22"/>
                    <a:pt x="8" y="26"/>
                    <a:pt x="13" y="26"/>
                  </a:cubicBezTo>
                  <a:cubicBezTo>
                    <a:pt x="18" y="26"/>
                    <a:pt x="21" y="24"/>
                    <a:pt x="2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27"/>
                    <a:pt x="19" y="30"/>
                    <a:pt x="12" y="30"/>
                  </a:cubicBezTo>
                  <a:cubicBezTo>
                    <a:pt x="3" y="30"/>
                    <a:pt x="0" y="23"/>
                    <a:pt x="1" y="15"/>
                  </a:cubicBezTo>
                  <a:cubicBezTo>
                    <a:pt x="3" y="6"/>
                    <a:pt x="9" y="0"/>
                    <a:pt x="18" y="0"/>
                  </a:cubicBezTo>
                  <a:cubicBezTo>
                    <a:pt x="27" y="0"/>
                    <a:pt x="30" y="6"/>
                    <a:pt x="29" y="15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7" y="16"/>
                  </a:lnTo>
                  <a:close/>
                  <a:moveTo>
                    <a:pt x="24" y="12"/>
                  </a:moveTo>
                  <a:cubicBezTo>
                    <a:pt x="24" y="8"/>
                    <a:pt x="22" y="4"/>
                    <a:pt x="17" y="4"/>
                  </a:cubicBezTo>
                  <a:cubicBezTo>
                    <a:pt x="12" y="4"/>
                    <a:pt x="8" y="8"/>
                    <a:pt x="7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66" name="Freeform 6"/>
            <p:cNvSpPr>
              <a:spLocks noChangeAspect="1"/>
            </p:cNvSpPr>
            <p:nvPr/>
          </p:nvSpPr>
          <p:spPr bwMode="black">
            <a:xfrm>
              <a:off x="4937" y="4049"/>
              <a:ext cx="53" cy="3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6" y="5"/>
                </a:cxn>
                <a:cxn ang="0">
                  <a:pos x="35" y="0"/>
                </a:cxn>
                <a:cxn ang="0">
                  <a:pos x="43" y="10"/>
                </a:cxn>
                <a:cxn ang="0">
                  <a:pos x="39" y="29"/>
                </a:cxn>
                <a:cxn ang="0">
                  <a:pos x="34" y="29"/>
                </a:cxn>
                <a:cxn ang="0">
                  <a:pos x="38" y="10"/>
                </a:cxn>
                <a:cxn ang="0">
                  <a:pos x="34" y="4"/>
                </a:cxn>
                <a:cxn ang="0">
                  <a:pos x="26" y="10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21" y="10"/>
                </a:cxn>
                <a:cxn ang="0">
                  <a:pos x="17" y="4"/>
                </a:cxn>
                <a:cxn ang="0">
                  <a:pos x="8" y="10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5" y="1"/>
                </a:cxn>
              </a:cxnLst>
              <a:rect l="0" t="0" r="r" b="b"/>
              <a:pathLst>
                <a:path w="44" h="29">
                  <a:moveTo>
                    <a:pt x="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1" y="0"/>
                    <a:pt x="25" y="1"/>
                    <a:pt x="26" y="5"/>
                  </a:cubicBezTo>
                  <a:cubicBezTo>
                    <a:pt x="28" y="2"/>
                    <a:pt x="32" y="0"/>
                    <a:pt x="35" y="0"/>
                  </a:cubicBezTo>
                  <a:cubicBezTo>
                    <a:pt x="40" y="0"/>
                    <a:pt x="44" y="2"/>
                    <a:pt x="43" y="1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7"/>
                    <a:pt x="37" y="4"/>
                    <a:pt x="34" y="4"/>
                  </a:cubicBezTo>
                  <a:cubicBezTo>
                    <a:pt x="31" y="4"/>
                    <a:pt x="26" y="6"/>
                    <a:pt x="26" y="1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7"/>
                    <a:pt x="20" y="4"/>
                    <a:pt x="17" y="4"/>
                  </a:cubicBezTo>
                  <a:cubicBezTo>
                    <a:pt x="14" y="4"/>
                    <a:pt x="9" y="6"/>
                    <a:pt x="8" y="1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67" name="Freeform 7"/>
            <p:cNvSpPr>
              <a:spLocks noChangeAspect="1" noEditPoints="1"/>
            </p:cNvSpPr>
            <p:nvPr/>
          </p:nvSpPr>
          <p:spPr bwMode="black">
            <a:xfrm>
              <a:off x="4993" y="4033"/>
              <a:ext cx="16" cy="51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20" y="30"/>
                </a:cxn>
                <a:cxn ang="0">
                  <a:pos x="8" y="86"/>
                </a:cxn>
                <a:cxn ang="0">
                  <a:pos x="0" y="86"/>
                </a:cxn>
                <a:cxn ang="0">
                  <a:pos x="10" y="3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12"/>
                </a:cxn>
                <a:cxn ang="0">
                  <a:pos x="14" y="12"/>
                </a:cxn>
                <a:cxn ang="0">
                  <a:pos x="16" y="0"/>
                </a:cxn>
              </a:cxnLst>
              <a:rect l="0" t="0" r="r" b="b"/>
              <a:pathLst>
                <a:path w="26" h="86">
                  <a:moveTo>
                    <a:pt x="10" y="30"/>
                  </a:moveTo>
                  <a:lnTo>
                    <a:pt x="20" y="30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10" y="30"/>
                  </a:lnTo>
                  <a:close/>
                  <a:moveTo>
                    <a:pt x="16" y="0"/>
                  </a:moveTo>
                  <a:lnTo>
                    <a:pt x="26" y="0"/>
                  </a:lnTo>
                  <a:lnTo>
                    <a:pt x="24" y="12"/>
                  </a:lnTo>
                  <a:lnTo>
                    <a:pt x="14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68" name="Freeform 8"/>
            <p:cNvSpPr>
              <a:spLocks noChangeAspect="1"/>
            </p:cNvSpPr>
            <p:nvPr/>
          </p:nvSpPr>
          <p:spPr bwMode="black">
            <a:xfrm>
              <a:off x="5006" y="4049"/>
              <a:ext cx="37" cy="36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9" y="4"/>
                </a:cxn>
                <a:cxn ang="0">
                  <a:pos x="7" y="15"/>
                </a:cxn>
                <a:cxn ang="0">
                  <a:pos x="14" y="26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30" y="10"/>
                </a:cxn>
                <a:cxn ang="0">
                  <a:pos x="25" y="10"/>
                </a:cxn>
              </a:cxnLst>
              <a:rect l="0" t="0" r="r" b="b"/>
              <a:pathLst>
                <a:path w="30" h="30">
                  <a:moveTo>
                    <a:pt x="25" y="10"/>
                  </a:moveTo>
                  <a:cubicBezTo>
                    <a:pt x="25" y="6"/>
                    <a:pt x="22" y="4"/>
                    <a:pt x="19" y="4"/>
                  </a:cubicBezTo>
                  <a:cubicBezTo>
                    <a:pt x="12" y="4"/>
                    <a:pt x="8" y="10"/>
                    <a:pt x="7" y="15"/>
                  </a:cubicBezTo>
                  <a:cubicBezTo>
                    <a:pt x="6" y="21"/>
                    <a:pt x="8" y="26"/>
                    <a:pt x="14" y="26"/>
                  </a:cubicBezTo>
                  <a:cubicBezTo>
                    <a:pt x="19" y="26"/>
                    <a:pt x="23" y="23"/>
                    <a:pt x="24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6"/>
                    <a:pt x="21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ubicBezTo>
                    <a:pt x="25" y="0"/>
                    <a:pt x="30" y="3"/>
                    <a:pt x="30" y="10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69" name="Freeform 9"/>
            <p:cNvSpPr>
              <a:spLocks noChangeAspect="1" noEditPoints="1"/>
            </p:cNvSpPr>
            <p:nvPr/>
          </p:nvSpPr>
          <p:spPr bwMode="black">
            <a:xfrm>
              <a:off x="5046" y="4049"/>
              <a:ext cx="37" cy="36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0" y="15"/>
                </a:cxn>
                <a:cxn ang="0">
                  <a:pos x="13" y="30"/>
                </a:cxn>
                <a:cxn ang="0">
                  <a:pos x="1" y="15"/>
                </a:cxn>
                <a:cxn ang="0">
                  <a:pos x="18" y="0"/>
                </a:cxn>
                <a:cxn ang="0">
                  <a:pos x="13" y="26"/>
                </a:cxn>
                <a:cxn ang="0">
                  <a:pos x="24" y="15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3" y="26"/>
                </a:cxn>
              </a:cxnLst>
              <a:rect l="0" t="0" r="r" b="b"/>
              <a:pathLst>
                <a:path w="31" h="30">
                  <a:moveTo>
                    <a:pt x="18" y="0"/>
                  </a:moveTo>
                  <a:cubicBezTo>
                    <a:pt x="27" y="0"/>
                    <a:pt x="31" y="6"/>
                    <a:pt x="30" y="15"/>
                  </a:cubicBezTo>
                  <a:cubicBezTo>
                    <a:pt x="28" y="24"/>
                    <a:pt x="21" y="30"/>
                    <a:pt x="13" y="30"/>
                  </a:cubicBezTo>
                  <a:cubicBezTo>
                    <a:pt x="4" y="30"/>
                    <a:pt x="0" y="24"/>
                    <a:pt x="1" y="15"/>
                  </a:cubicBezTo>
                  <a:cubicBezTo>
                    <a:pt x="3" y="6"/>
                    <a:pt x="10" y="0"/>
                    <a:pt x="18" y="0"/>
                  </a:cubicBezTo>
                  <a:close/>
                  <a:moveTo>
                    <a:pt x="13" y="26"/>
                  </a:moveTo>
                  <a:cubicBezTo>
                    <a:pt x="20" y="26"/>
                    <a:pt x="23" y="20"/>
                    <a:pt x="24" y="15"/>
                  </a:cubicBezTo>
                  <a:cubicBezTo>
                    <a:pt x="25" y="10"/>
                    <a:pt x="25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0"/>
                    <a:pt x="6" y="26"/>
                    <a:pt x="13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0" name="Freeform 10"/>
            <p:cNvSpPr>
              <a:spLocks noChangeAspect="1"/>
            </p:cNvSpPr>
            <p:nvPr/>
          </p:nvSpPr>
          <p:spPr bwMode="black">
            <a:xfrm>
              <a:off x="5085" y="4049"/>
              <a:ext cx="35" cy="3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9" y="0"/>
                </a:cxn>
                <a:cxn ang="0">
                  <a:pos x="27" y="10"/>
                </a:cxn>
                <a:cxn ang="0">
                  <a:pos x="23" y="29"/>
                </a:cxn>
                <a:cxn ang="0">
                  <a:pos x="18" y="29"/>
                </a:cxn>
                <a:cxn ang="0">
                  <a:pos x="22" y="11"/>
                </a:cxn>
                <a:cxn ang="0">
                  <a:pos x="17" y="4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5" y="1"/>
                </a:cxn>
              </a:cxnLst>
              <a:rect l="0" t="0" r="r" b="b"/>
              <a:pathLst>
                <a:path w="29" h="29">
                  <a:moveTo>
                    <a:pt x="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2"/>
                    <a:pt x="15" y="0"/>
                    <a:pt x="19" y="0"/>
                  </a:cubicBezTo>
                  <a:cubicBezTo>
                    <a:pt x="25" y="0"/>
                    <a:pt x="29" y="2"/>
                    <a:pt x="27" y="1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6"/>
                    <a:pt x="21" y="4"/>
                    <a:pt x="17" y="4"/>
                  </a:cubicBezTo>
                  <a:cubicBezTo>
                    <a:pt x="13" y="4"/>
                    <a:pt x="9" y="7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1" name="Freeform 11"/>
            <p:cNvSpPr>
              <a:spLocks noChangeAspect="1" noEditPoints="1"/>
            </p:cNvSpPr>
            <p:nvPr/>
          </p:nvSpPr>
          <p:spPr bwMode="black">
            <a:xfrm>
              <a:off x="5121" y="4033"/>
              <a:ext cx="42" cy="52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21" y="43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4"/>
                </a:cxn>
                <a:cxn ang="0">
                  <a:pos x="1" y="29"/>
                </a:cxn>
                <a:cxn ang="0">
                  <a:pos x="18" y="14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6" y="43"/>
                </a:cxn>
                <a:cxn ang="0">
                  <a:pos x="13" y="40"/>
                </a:cxn>
                <a:cxn ang="0">
                  <a:pos x="24" y="29"/>
                </a:cxn>
                <a:cxn ang="0">
                  <a:pos x="17" y="18"/>
                </a:cxn>
                <a:cxn ang="0">
                  <a:pos x="6" y="29"/>
                </a:cxn>
                <a:cxn ang="0">
                  <a:pos x="13" y="40"/>
                </a:cxn>
              </a:cxnLst>
              <a:rect l="0" t="0" r="r" b="b"/>
              <a:pathLst>
                <a:path w="35" h="44">
                  <a:moveTo>
                    <a:pt x="26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3"/>
                    <a:pt x="16" y="44"/>
                    <a:pt x="12" y="44"/>
                  </a:cubicBezTo>
                  <a:cubicBezTo>
                    <a:pt x="2" y="44"/>
                    <a:pt x="0" y="37"/>
                    <a:pt x="1" y="29"/>
                  </a:cubicBezTo>
                  <a:cubicBezTo>
                    <a:pt x="3" y="21"/>
                    <a:pt x="8" y="14"/>
                    <a:pt x="18" y="14"/>
                  </a:cubicBezTo>
                  <a:cubicBezTo>
                    <a:pt x="22" y="14"/>
                    <a:pt x="25" y="15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6" y="43"/>
                  </a:lnTo>
                  <a:close/>
                  <a:moveTo>
                    <a:pt x="13" y="40"/>
                  </a:moveTo>
                  <a:cubicBezTo>
                    <a:pt x="20" y="40"/>
                    <a:pt x="23" y="35"/>
                    <a:pt x="24" y="29"/>
                  </a:cubicBezTo>
                  <a:cubicBezTo>
                    <a:pt x="25" y="23"/>
                    <a:pt x="23" y="18"/>
                    <a:pt x="17" y="18"/>
                  </a:cubicBezTo>
                  <a:cubicBezTo>
                    <a:pt x="11" y="18"/>
                    <a:pt x="7" y="23"/>
                    <a:pt x="6" y="29"/>
                  </a:cubicBezTo>
                  <a:cubicBezTo>
                    <a:pt x="5" y="35"/>
                    <a:pt x="7" y="40"/>
                    <a:pt x="13" y="4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2" name="Freeform 12"/>
            <p:cNvSpPr>
              <a:spLocks noChangeAspect="1"/>
            </p:cNvSpPr>
            <p:nvPr/>
          </p:nvSpPr>
          <p:spPr bwMode="black">
            <a:xfrm>
              <a:off x="5163" y="4050"/>
              <a:ext cx="34" cy="35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18" y="28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10" y="29"/>
                </a:cxn>
                <a:cxn ang="0">
                  <a:pos x="1" y="19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11" y="25"/>
                </a:cxn>
                <a:cxn ang="0">
                  <a:pos x="21" y="17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3" y="28"/>
                </a:cxn>
              </a:cxnLst>
              <a:rect l="0" t="0" r="r" b="b"/>
              <a:pathLst>
                <a:path w="29" h="29">
                  <a:moveTo>
                    <a:pt x="23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7" y="27"/>
                    <a:pt x="13" y="29"/>
                    <a:pt x="10" y="29"/>
                  </a:cubicBezTo>
                  <a:cubicBezTo>
                    <a:pt x="4" y="29"/>
                    <a:pt x="0" y="27"/>
                    <a:pt x="1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8" y="25"/>
                    <a:pt x="11" y="25"/>
                  </a:cubicBezTo>
                  <a:cubicBezTo>
                    <a:pt x="16" y="25"/>
                    <a:pt x="20" y="22"/>
                    <a:pt x="21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3" name="Freeform 13"/>
            <p:cNvSpPr>
              <a:spLocks noChangeAspect="1"/>
            </p:cNvSpPr>
            <p:nvPr/>
          </p:nvSpPr>
          <p:spPr bwMode="black">
            <a:xfrm>
              <a:off x="5198" y="4049"/>
              <a:ext cx="37" cy="36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4" y="26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30" y="10"/>
                </a:cxn>
                <a:cxn ang="0">
                  <a:pos x="25" y="10"/>
                </a:cxn>
              </a:cxnLst>
              <a:rect l="0" t="0" r="r" b="b"/>
              <a:pathLst>
                <a:path w="30" h="30">
                  <a:moveTo>
                    <a:pt x="25" y="10"/>
                  </a:moveTo>
                  <a:cubicBezTo>
                    <a:pt x="25" y="6"/>
                    <a:pt x="22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1"/>
                    <a:pt x="7" y="26"/>
                    <a:pt x="14" y="26"/>
                  </a:cubicBezTo>
                  <a:cubicBezTo>
                    <a:pt x="19" y="26"/>
                    <a:pt x="23" y="23"/>
                    <a:pt x="24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6"/>
                    <a:pt x="21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ubicBezTo>
                    <a:pt x="25" y="0"/>
                    <a:pt x="30" y="3"/>
                    <a:pt x="30" y="10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4" name="Freeform 14"/>
            <p:cNvSpPr>
              <a:spLocks noChangeAspect="1"/>
            </p:cNvSpPr>
            <p:nvPr/>
          </p:nvSpPr>
          <p:spPr bwMode="black">
            <a:xfrm>
              <a:off x="5238" y="4040"/>
              <a:ext cx="21" cy="4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6" y="9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1" y="9"/>
                </a:cxn>
                <a:cxn ang="0">
                  <a:pos x="17" y="9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1" y="33"/>
                </a:cxn>
                <a:cxn ang="0">
                  <a:pos x="11" y="38"/>
                </a:cxn>
                <a:cxn ang="0">
                  <a:pos x="6" y="38"/>
                </a:cxn>
                <a:cxn ang="0">
                  <a:pos x="2" y="32"/>
                </a:cxn>
                <a:cxn ang="0">
                  <a:pos x="5" y="13"/>
                </a:cxn>
                <a:cxn ang="0">
                  <a:pos x="1" y="13"/>
                </a:cxn>
                <a:cxn ang="0">
                  <a:pos x="1" y="9"/>
                </a:cxn>
              </a:cxnLst>
              <a:rect l="0" t="0" r="r" b="b"/>
              <a:pathLst>
                <a:path w="17" h="38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6" y="34"/>
                    <a:pt x="8" y="34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38"/>
                    <a:pt x="7" y="38"/>
                    <a:pt x="6" y="38"/>
                  </a:cubicBezTo>
                  <a:cubicBezTo>
                    <a:pt x="0" y="38"/>
                    <a:pt x="1" y="36"/>
                    <a:pt x="2" y="3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5" name="Freeform 15"/>
            <p:cNvSpPr>
              <a:spLocks noChangeAspect="1" noEditPoints="1"/>
            </p:cNvSpPr>
            <p:nvPr/>
          </p:nvSpPr>
          <p:spPr bwMode="black">
            <a:xfrm>
              <a:off x="5256" y="4049"/>
              <a:ext cx="38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0" y="15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14" y="26"/>
                </a:cxn>
                <a:cxn ang="0">
                  <a:pos x="25" y="15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4" y="26"/>
                </a:cxn>
              </a:cxnLst>
              <a:rect l="0" t="0" r="r" b="b"/>
              <a:pathLst>
                <a:path w="32" h="30">
                  <a:moveTo>
                    <a:pt x="19" y="0"/>
                  </a:moveTo>
                  <a:cubicBezTo>
                    <a:pt x="28" y="0"/>
                    <a:pt x="32" y="6"/>
                    <a:pt x="30" y="15"/>
                  </a:cubicBezTo>
                  <a:cubicBezTo>
                    <a:pt x="29" y="24"/>
                    <a:pt x="22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lose/>
                  <a:moveTo>
                    <a:pt x="14" y="26"/>
                  </a:moveTo>
                  <a:cubicBezTo>
                    <a:pt x="21" y="26"/>
                    <a:pt x="24" y="20"/>
                    <a:pt x="25" y="15"/>
                  </a:cubicBezTo>
                  <a:cubicBezTo>
                    <a:pt x="26" y="10"/>
                    <a:pt x="25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0"/>
                    <a:pt x="7" y="26"/>
                    <a:pt x="14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6" name="Freeform 16"/>
            <p:cNvSpPr>
              <a:spLocks noChangeAspect="1"/>
            </p:cNvSpPr>
            <p:nvPr/>
          </p:nvSpPr>
          <p:spPr bwMode="black">
            <a:xfrm>
              <a:off x="5296" y="4049"/>
              <a:ext cx="25" cy="35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1" y="1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1" y="0"/>
                </a:cxn>
                <a:cxn ang="0">
                  <a:pos x="20" y="6"/>
                </a:cxn>
                <a:cxn ang="0">
                  <a:pos x="17" y="6"/>
                </a:cxn>
                <a:cxn ang="0">
                  <a:pos x="8" y="13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6" y="1"/>
                </a:cxn>
              </a:cxnLst>
              <a:rect l="0" t="0" r="r" b="b"/>
              <a:pathLst>
                <a:path w="21" h="29">
                  <a:moveTo>
                    <a:pt x="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2"/>
                    <a:pt x="16" y="0"/>
                    <a:pt x="21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9" y="10"/>
                    <a:pt x="8" y="1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7" name="Freeform 17"/>
            <p:cNvSpPr>
              <a:spLocks noChangeAspect="1"/>
            </p:cNvSpPr>
            <p:nvPr/>
          </p:nvSpPr>
          <p:spPr bwMode="black">
            <a:xfrm>
              <a:off x="4362" y="3754"/>
              <a:ext cx="88" cy="48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8" name="Freeform 18"/>
            <p:cNvSpPr>
              <a:spLocks noChangeAspect="1"/>
            </p:cNvSpPr>
            <p:nvPr/>
          </p:nvSpPr>
          <p:spPr bwMode="black">
            <a:xfrm>
              <a:off x="4413" y="3780"/>
              <a:ext cx="86" cy="49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79" name="Freeform 19"/>
            <p:cNvSpPr>
              <a:spLocks noChangeAspect="1"/>
            </p:cNvSpPr>
            <p:nvPr/>
          </p:nvSpPr>
          <p:spPr bwMode="black">
            <a:xfrm>
              <a:off x="4461" y="3805"/>
              <a:ext cx="88" cy="5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0" name="Freeform 20"/>
            <p:cNvSpPr>
              <a:spLocks noChangeAspect="1"/>
            </p:cNvSpPr>
            <p:nvPr/>
          </p:nvSpPr>
          <p:spPr bwMode="black">
            <a:xfrm>
              <a:off x="4387" y="3850"/>
              <a:ext cx="88" cy="5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1" name="Freeform 21"/>
            <p:cNvSpPr>
              <a:spLocks noChangeAspect="1"/>
            </p:cNvSpPr>
            <p:nvPr/>
          </p:nvSpPr>
          <p:spPr bwMode="black">
            <a:xfrm>
              <a:off x="4437" y="3877"/>
              <a:ext cx="87" cy="48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2" name="Freeform 22"/>
            <p:cNvSpPr>
              <a:spLocks noChangeAspect="1"/>
            </p:cNvSpPr>
            <p:nvPr/>
          </p:nvSpPr>
          <p:spPr bwMode="black">
            <a:xfrm>
              <a:off x="4314" y="3894"/>
              <a:ext cx="86" cy="5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3" name="Freeform 23"/>
            <p:cNvSpPr>
              <a:spLocks noChangeAspect="1"/>
            </p:cNvSpPr>
            <p:nvPr/>
          </p:nvSpPr>
          <p:spPr bwMode="black">
            <a:xfrm>
              <a:off x="4362" y="3920"/>
              <a:ext cx="88" cy="50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ED95E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4" name="Freeform 24"/>
            <p:cNvSpPr>
              <a:spLocks noChangeAspect="1"/>
            </p:cNvSpPr>
            <p:nvPr/>
          </p:nvSpPr>
          <p:spPr bwMode="black">
            <a:xfrm>
              <a:off x="4288" y="3966"/>
              <a:ext cx="88" cy="50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4F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5" name="Freeform 25"/>
            <p:cNvSpPr>
              <a:spLocks noChangeAspect="1"/>
            </p:cNvSpPr>
            <p:nvPr/>
          </p:nvSpPr>
          <p:spPr bwMode="black">
            <a:xfrm>
              <a:off x="4549" y="3884"/>
              <a:ext cx="71" cy="132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6" name="Freeform 26"/>
            <p:cNvSpPr>
              <a:spLocks noChangeAspect="1"/>
            </p:cNvSpPr>
            <p:nvPr/>
          </p:nvSpPr>
          <p:spPr bwMode="black">
            <a:xfrm>
              <a:off x="4608" y="3917"/>
              <a:ext cx="75" cy="9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7" name="Freeform 27"/>
            <p:cNvSpPr>
              <a:spLocks noChangeAspect="1" noEditPoints="1"/>
            </p:cNvSpPr>
            <p:nvPr/>
          </p:nvSpPr>
          <p:spPr bwMode="black">
            <a:xfrm>
              <a:off x="5083" y="3915"/>
              <a:ext cx="104" cy="103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8" name="Freeform 28"/>
            <p:cNvSpPr>
              <a:spLocks noChangeAspect="1"/>
            </p:cNvSpPr>
            <p:nvPr/>
          </p:nvSpPr>
          <p:spPr bwMode="black">
            <a:xfrm>
              <a:off x="5190" y="3885"/>
              <a:ext cx="54" cy="131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89" name="Freeform 29"/>
            <p:cNvSpPr>
              <a:spLocks noChangeAspect="1" noEditPoints="1"/>
            </p:cNvSpPr>
            <p:nvPr/>
          </p:nvSpPr>
          <p:spPr bwMode="black">
            <a:xfrm>
              <a:off x="4674" y="3915"/>
              <a:ext cx="107" cy="103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90" name="Freeform 30"/>
            <p:cNvSpPr>
              <a:spLocks noChangeAspect="1" noEditPoints="1"/>
            </p:cNvSpPr>
            <p:nvPr/>
          </p:nvSpPr>
          <p:spPr bwMode="black">
            <a:xfrm>
              <a:off x="4781" y="3915"/>
              <a:ext cx="107" cy="103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91" name="Freeform 31"/>
            <p:cNvSpPr>
              <a:spLocks noChangeAspect="1" noEditPoints="1"/>
            </p:cNvSpPr>
            <p:nvPr/>
          </p:nvSpPr>
          <p:spPr bwMode="black">
            <a:xfrm>
              <a:off x="5236" y="3915"/>
              <a:ext cx="106" cy="103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92" name="Freeform 32"/>
            <p:cNvSpPr>
              <a:spLocks noChangeAspect="1"/>
            </p:cNvSpPr>
            <p:nvPr/>
          </p:nvSpPr>
          <p:spPr bwMode="black">
            <a:xfrm>
              <a:off x="4983" y="3915"/>
              <a:ext cx="103" cy="103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93" name="Freeform 33"/>
            <p:cNvSpPr>
              <a:spLocks noChangeAspect="1"/>
            </p:cNvSpPr>
            <p:nvPr/>
          </p:nvSpPr>
          <p:spPr bwMode="black">
            <a:xfrm>
              <a:off x="4880" y="3915"/>
              <a:ext cx="109" cy="103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8967788" cy="4062413"/>
            <a:chOff x="0" y="0"/>
            <a:chExt cx="5649" cy="2559"/>
          </a:xfrm>
        </p:grpSpPr>
        <p:grpSp>
          <p:nvGrpSpPr>
            <p:cNvPr id="4" name="Group 35"/>
            <p:cNvGrpSpPr>
              <a:grpSpLocks/>
            </p:cNvGrpSpPr>
            <p:nvPr userDrawn="1"/>
          </p:nvGrpSpPr>
          <p:grpSpPr bwMode="auto">
            <a:xfrm>
              <a:off x="186" y="2448"/>
              <a:ext cx="5460" cy="111"/>
              <a:chOff x="186" y="2448"/>
              <a:chExt cx="5460" cy="111"/>
            </a:xfrm>
          </p:grpSpPr>
          <p:sp>
            <p:nvSpPr>
              <p:cNvPr id="2088996" name="Freeform 36"/>
              <p:cNvSpPr>
                <a:spLocks/>
              </p:cNvSpPr>
              <p:nvPr userDrawn="1"/>
            </p:nvSpPr>
            <p:spPr bwMode="auto">
              <a:xfrm>
                <a:off x="186" y="2448"/>
                <a:ext cx="4123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1"/>
                  </a:cxn>
                  <a:cxn ang="0">
                    <a:pos x="4267" y="111"/>
                  </a:cxn>
                  <a:cxn ang="0">
                    <a:pos x="4334" y="44"/>
                  </a:cxn>
                  <a:cxn ang="0">
                    <a:pos x="4401" y="111"/>
                  </a:cxn>
                  <a:cxn ang="0">
                    <a:pos x="4945" y="111"/>
                  </a:cxn>
                  <a:cxn ang="0">
                    <a:pos x="4945" y="0"/>
                  </a:cxn>
                  <a:cxn ang="0">
                    <a:pos x="0" y="0"/>
                  </a:cxn>
                </a:cxnLst>
                <a:rect l="0" t="0" r="r" b="b"/>
                <a:pathLst>
                  <a:path w="4945" h="111">
                    <a:moveTo>
                      <a:pt x="0" y="0"/>
                    </a:moveTo>
                    <a:lnTo>
                      <a:pt x="0" y="111"/>
                    </a:lnTo>
                    <a:lnTo>
                      <a:pt x="4267" y="111"/>
                    </a:lnTo>
                    <a:lnTo>
                      <a:pt x="4334" y="44"/>
                    </a:lnTo>
                    <a:lnTo>
                      <a:pt x="4401" y="111"/>
                    </a:lnTo>
                    <a:lnTo>
                      <a:pt x="4945" y="111"/>
                    </a:lnTo>
                    <a:lnTo>
                      <a:pt x="49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6D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8997" name="Freeform 37"/>
              <p:cNvSpPr>
                <a:spLocks/>
              </p:cNvSpPr>
              <p:nvPr userDrawn="1"/>
            </p:nvSpPr>
            <p:spPr bwMode="auto">
              <a:xfrm>
                <a:off x="701" y="2448"/>
                <a:ext cx="4945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11"/>
                  </a:cxn>
                  <a:cxn ang="0">
                    <a:pos x="4267" y="111"/>
                  </a:cxn>
                  <a:cxn ang="0">
                    <a:pos x="4334" y="44"/>
                  </a:cxn>
                  <a:cxn ang="0">
                    <a:pos x="4401" y="111"/>
                  </a:cxn>
                  <a:cxn ang="0">
                    <a:pos x="4945" y="111"/>
                  </a:cxn>
                  <a:cxn ang="0">
                    <a:pos x="4945" y="0"/>
                  </a:cxn>
                  <a:cxn ang="0">
                    <a:pos x="0" y="0"/>
                  </a:cxn>
                </a:cxnLst>
                <a:rect l="0" t="0" r="r" b="b"/>
                <a:pathLst>
                  <a:path w="4945" h="111">
                    <a:moveTo>
                      <a:pt x="0" y="0"/>
                    </a:moveTo>
                    <a:lnTo>
                      <a:pt x="0" y="111"/>
                    </a:lnTo>
                    <a:lnTo>
                      <a:pt x="4267" y="111"/>
                    </a:lnTo>
                    <a:lnTo>
                      <a:pt x="4334" y="44"/>
                    </a:lnTo>
                    <a:lnTo>
                      <a:pt x="4401" y="111"/>
                    </a:lnTo>
                    <a:lnTo>
                      <a:pt x="4945" y="111"/>
                    </a:lnTo>
                    <a:lnTo>
                      <a:pt x="49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D6D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8998" name="Freeform 38"/>
            <p:cNvSpPr>
              <a:spLocks/>
            </p:cNvSpPr>
            <p:nvPr/>
          </p:nvSpPr>
          <p:spPr bwMode="white">
            <a:xfrm>
              <a:off x="0" y="0"/>
              <a:ext cx="867" cy="5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7" y="0"/>
                </a:cxn>
                <a:cxn ang="0">
                  <a:pos x="0" y="546"/>
                </a:cxn>
                <a:cxn ang="0">
                  <a:pos x="0" y="0"/>
                </a:cxn>
              </a:cxnLst>
              <a:rect l="0" t="0" r="r" b="b"/>
              <a:pathLst>
                <a:path w="867" h="546">
                  <a:moveTo>
                    <a:pt x="0" y="0"/>
                  </a:moveTo>
                  <a:lnTo>
                    <a:pt x="867" y="0"/>
                  </a:lnTo>
                  <a:lnTo>
                    <a:pt x="0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8999" name="Rectangle 39"/>
            <p:cNvSpPr>
              <a:spLocks noChangeArrowheads="1"/>
            </p:cNvSpPr>
            <p:nvPr userDrawn="1"/>
          </p:nvSpPr>
          <p:spPr bwMode="auto">
            <a:xfrm>
              <a:off x="186" y="298"/>
              <a:ext cx="5460" cy="2149"/>
            </a:xfrm>
            <a:prstGeom prst="rect">
              <a:avLst/>
            </a:prstGeom>
            <a:solidFill>
              <a:srgbClr val="CDD6D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9000" name="Rectangle 40"/>
            <p:cNvSpPr>
              <a:spLocks noChangeArrowheads="1"/>
            </p:cNvSpPr>
            <p:nvPr userDrawn="1"/>
          </p:nvSpPr>
          <p:spPr bwMode="auto">
            <a:xfrm>
              <a:off x="186" y="2122"/>
              <a:ext cx="5460" cy="330"/>
            </a:xfrm>
            <a:prstGeom prst="rect">
              <a:avLst/>
            </a:prstGeom>
            <a:solidFill>
              <a:srgbClr val="99A2A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auto">
            <a:xfrm>
              <a:off x="186" y="157"/>
              <a:ext cx="4836" cy="104"/>
              <a:chOff x="186" y="157"/>
              <a:chExt cx="4836" cy="104"/>
            </a:xfrm>
          </p:grpSpPr>
          <p:sp>
            <p:nvSpPr>
              <p:cNvPr id="2089002" name="Freeform 42"/>
              <p:cNvSpPr>
                <a:spLocks/>
              </p:cNvSpPr>
              <p:nvPr userDrawn="1"/>
            </p:nvSpPr>
            <p:spPr bwMode="auto">
              <a:xfrm>
                <a:off x="240" y="157"/>
                <a:ext cx="4782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4"/>
                  </a:cxn>
                  <a:cxn ang="0">
                    <a:pos x="4330" y="104"/>
                  </a:cxn>
                  <a:cxn ang="0">
                    <a:pos x="4330" y="48"/>
                  </a:cxn>
                  <a:cxn ang="0">
                    <a:pos x="4282" y="0"/>
                  </a:cxn>
                  <a:cxn ang="0">
                    <a:pos x="0" y="0"/>
                  </a:cxn>
                </a:cxnLst>
                <a:rect l="0" t="0" r="r" b="b"/>
                <a:pathLst>
                  <a:path w="4330" h="104">
                    <a:moveTo>
                      <a:pt x="0" y="0"/>
                    </a:moveTo>
                    <a:lnTo>
                      <a:pt x="0" y="104"/>
                    </a:lnTo>
                    <a:lnTo>
                      <a:pt x="4330" y="104"/>
                    </a:lnTo>
                    <a:lnTo>
                      <a:pt x="4330" y="48"/>
                    </a:lnTo>
                    <a:lnTo>
                      <a:pt x="42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61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9003" name="Freeform 43"/>
              <p:cNvSpPr>
                <a:spLocks/>
              </p:cNvSpPr>
              <p:nvPr userDrawn="1"/>
            </p:nvSpPr>
            <p:spPr bwMode="auto">
              <a:xfrm>
                <a:off x="186" y="157"/>
                <a:ext cx="4782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04"/>
                  </a:cxn>
                  <a:cxn ang="0">
                    <a:pos x="4330" y="104"/>
                  </a:cxn>
                  <a:cxn ang="0">
                    <a:pos x="4330" y="48"/>
                  </a:cxn>
                  <a:cxn ang="0">
                    <a:pos x="4282" y="0"/>
                  </a:cxn>
                  <a:cxn ang="0">
                    <a:pos x="0" y="0"/>
                  </a:cxn>
                </a:cxnLst>
                <a:rect l="0" t="0" r="r" b="b"/>
                <a:pathLst>
                  <a:path w="4330" h="104">
                    <a:moveTo>
                      <a:pt x="0" y="0"/>
                    </a:moveTo>
                    <a:lnTo>
                      <a:pt x="0" y="104"/>
                    </a:lnTo>
                    <a:lnTo>
                      <a:pt x="4330" y="104"/>
                    </a:lnTo>
                    <a:lnTo>
                      <a:pt x="4330" y="48"/>
                    </a:lnTo>
                    <a:lnTo>
                      <a:pt x="42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617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89004" name="Freeform 44"/>
            <p:cNvSpPr>
              <a:spLocks/>
            </p:cNvSpPr>
            <p:nvPr/>
          </p:nvSpPr>
          <p:spPr bwMode="auto">
            <a:xfrm>
              <a:off x="5052" y="159"/>
              <a:ext cx="597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597" y="102"/>
                </a:cxn>
                <a:cxn ang="0">
                  <a:pos x="597" y="0"/>
                </a:cxn>
                <a:cxn ang="0">
                  <a:pos x="45" y="0"/>
                </a:cxn>
                <a:cxn ang="0">
                  <a:pos x="0" y="45"/>
                </a:cxn>
                <a:cxn ang="0">
                  <a:pos x="0" y="102"/>
                </a:cxn>
              </a:cxnLst>
              <a:rect l="0" t="0" r="r" b="b"/>
              <a:pathLst>
                <a:path w="597" h="102">
                  <a:moveTo>
                    <a:pt x="0" y="102"/>
                  </a:moveTo>
                  <a:lnTo>
                    <a:pt x="597" y="102"/>
                  </a:lnTo>
                  <a:lnTo>
                    <a:pt x="597" y="0"/>
                  </a:lnTo>
                  <a:lnTo>
                    <a:pt x="45" y="0"/>
                  </a:lnTo>
                  <a:lnTo>
                    <a:pt x="0" y="45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CDD6D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89005" name="Picture 45" descr="Dmd_CHIP_72dpi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9988" y="4519613"/>
            <a:ext cx="962025" cy="966787"/>
          </a:xfrm>
          <a:prstGeom prst="rect">
            <a:avLst/>
          </a:prstGeom>
          <a:noFill/>
        </p:spPr>
      </p:pic>
      <p:sp>
        <p:nvSpPr>
          <p:cNvPr id="2089006" name="Rectangle 46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190500" y="4629150"/>
            <a:ext cx="6353175" cy="566738"/>
          </a:xfrm>
          <a:ln w="25400"/>
        </p:spPr>
        <p:txBody>
          <a:bodyPr tIns="91440" bIns="91440" anchor="b"/>
          <a:lstStyle>
            <a:lvl1pPr algn="l">
              <a:spcBef>
                <a:spcPct val="25000"/>
              </a:spcBef>
              <a:defRPr sz="2700"/>
            </a:lvl1pPr>
          </a:lstStyle>
          <a:p>
            <a:r>
              <a:rPr lang="en-US"/>
              <a:t>Title or Product name</a:t>
            </a:r>
          </a:p>
        </p:txBody>
      </p:sp>
      <p:sp>
        <p:nvSpPr>
          <p:cNvPr id="2089007" name="Rectangle 47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190500" y="5187950"/>
            <a:ext cx="6353175" cy="447675"/>
          </a:xfrm>
          <a:ln w="25400" algn="ctr"/>
        </p:spPr>
        <p:txBody>
          <a:bodyPr tIns="0" bIns="91440"/>
          <a:lstStyle>
            <a:lvl1pPr>
              <a:spcBef>
                <a:spcPct val="0"/>
              </a:spcBef>
              <a:buClrTx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Subhead here.</a:t>
            </a:r>
          </a:p>
        </p:txBody>
      </p:sp>
      <p:sp>
        <p:nvSpPr>
          <p:cNvPr id="2089008" name="Text Box 48"/>
          <p:cNvSpPr txBox="1">
            <a:spLocks noChangeArrowheads="1"/>
          </p:cNvSpPr>
          <p:nvPr/>
        </p:nvSpPr>
        <p:spPr bwMode="black">
          <a:xfrm>
            <a:off x="285750" y="6492875"/>
            <a:ext cx="5438775" cy="184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000000"/>
                </a:solidFill>
              </a:rPr>
              <a:t>Freescale Semiconductor Confidential and Proprietary Information. Freescale™ and the Freescale logo are trademarks </a:t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>of Freescale Semiconductor, Inc. All other product or service names are the property of their respective owners. © Freescale Semiconductor, Inc. 2006.</a:t>
            </a:r>
          </a:p>
        </p:txBody>
      </p:sp>
      <p:sp>
        <p:nvSpPr>
          <p:cNvPr id="2089009" name="Line 49"/>
          <p:cNvSpPr>
            <a:spLocks noChangeShapeType="1"/>
          </p:cNvSpPr>
          <p:nvPr/>
        </p:nvSpPr>
        <p:spPr bwMode="auto">
          <a:xfrm>
            <a:off x="295275" y="5634038"/>
            <a:ext cx="8655050" cy="0"/>
          </a:xfrm>
          <a:prstGeom prst="line">
            <a:avLst/>
          </a:prstGeom>
          <a:noFill/>
          <a:ln w="9525">
            <a:solidFill>
              <a:srgbClr val="4E6172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89010" name="Rectangle 5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22C2461-8F4B-4F1F-824C-193ED2D243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289362-0E7C-44E7-9EC5-BC57785BC2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13083B-F576-4B65-8EC2-2F51C1372F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" y="933450"/>
            <a:ext cx="4365625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933450"/>
            <a:ext cx="4365625" cy="4908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3480E6-A318-4229-9EA6-27AC7537B0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FF637-2944-46B3-B868-39A394F39F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120FB4-6A8F-4679-9389-1B0FFE3914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DB3BEA-6A4F-4A84-8472-E82E7D2AAA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8299A-7E47-42FB-9398-8835611F92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D334AC-144B-4003-8B04-CC66ECED16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D267F4-4ACB-4550-86AA-6001B7E81B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285750"/>
            <a:ext cx="2220912" cy="5556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" y="285750"/>
            <a:ext cx="6510338" cy="5556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0E729-ADE9-4938-BC67-17242B58CA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350" y="933450"/>
            <a:ext cx="4365625" cy="4908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51375" y="933450"/>
            <a:ext cx="4365625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5872163" y="6505575"/>
            <a:ext cx="685800" cy="314325"/>
          </a:xfrm>
        </p:spPr>
        <p:txBody>
          <a:bodyPr/>
          <a:lstStyle>
            <a:lvl1pPr>
              <a:defRPr/>
            </a:lvl1pPr>
          </a:lstStyle>
          <a:p>
            <a:fld id="{37481867-3ACB-42EE-84C6-BDC71AFFAE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3350" y="933450"/>
            <a:ext cx="888365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72163" y="6505575"/>
            <a:ext cx="685800" cy="314325"/>
          </a:xfrm>
        </p:spPr>
        <p:txBody>
          <a:bodyPr/>
          <a:lstStyle>
            <a:lvl1pPr>
              <a:defRPr/>
            </a:lvl1pPr>
          </a:lstStyle>
          <a:p>
            <a:fld id="{DBB76AA1-2046-410A-98D9-C03E41D12A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3350" y="933450"/>
            <a:ext cx="8883650" cy="4908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72163" y="6505575"/>
            <a:ext cx="685800" cy="314325"/>
          </a:xfrm>
        </p:spPr>
        <p:txBody>
          <a:bodyPr/>
          <a:lstStyle>
            <a:lvl1pPr>
              <a:defRPr/>
            </a:lvl1pPr>
          </a:lstStyle>
          <a:p>
            <a:fld id="{DD288255-1D53-48B8-91FC-7AFC0B03F3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81200"/>
            <a:ext cx="8229600" cy="1143000"/>
          </a:xfrm>
        </p:spPr>
        <p:txBody>
          <a:bodyPr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1336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2484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91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91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505200"/>
            <a:ext cx="419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685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608E6B-B3E3-4E16-9CA7-4535ADF2257E}" type="slidenum">
              <a:rPr lang="en-US" altLang="en-US" sz="2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638800" y="65532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7B6C861E-BBCF-4ACB-A974-4E2344AD8156}" type="slidenum">
              <a:rPr lang="en-US" sz="800">
                <a:solidFill>
                  <a:srgbClr val="E3E3E3"/>
                </a:solidFill>
                <a:latin typeface="Arial" charset="0"/>
              </a:rPr>
              <a:pPr algn="r"/>
              <a:t>‹#›</a:t>
            </a:fld>
            <a:endParaRPr lang="en-US" sz="800" dirty="0">
              <a:solidFill>
                <a:srgbClr val="E3E3E3"/>
              </a:solidFill>
              <a:latin typeface="Arial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127375" y="-241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350" y="6000750"/>
            <a:ext cx="8883650" cy="176213"/>
            <a:chOff x="84" y="3792"/>
            <a:chExt cx="5596" cy="111"/>
          </a:xfrm>
        </p:grpSpPr>
        <p:sp>
          <p:nvSpPr>
            <p:cNvPr id="2087939" name="Freeform 3"/>
            <p:cNvSpPr>
              <a:spLocks/>
            </p:cNvSpPr>
            <p:nvPr userDrawn="1"/>
          </p:nvSpPr>
          <p:spPr bwMode="auto">
            <a:xfrm flipH="1">
              <a:off x="873" y="3792"/>
              <a:ext cx="4807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1"/>
                </a:cxn>
                <a:cxn ang="0">
                  <a:pos x="4267" y="111"/>
                </a:cxn>
                <a:cxn ang="0">
                  <a:pos x="4334" y="44"/>
                </a:cxn>
                <a:cxn ang="0">
                  <a:pos x="4401" y="111"/>
                </a:cxn>
                <a:cxn ang="0">
                  <a:pos x="4945" y="111"/>
                </a:cxn>
                <a:cxn ang="0">
                  <a:pos x="4945" y="0"/>
                </a:cxn>
                <a:cxn ang="0">
                  <a:pos x="0" y="0"/>
                </a:cxn>
              </a:cxnLst>
              <a:rect l="0" t="0" r="r" b="b"/>
              <a:pathLst>
                <a:path w="4945" h="111">
                  <a:moveTo>
                    <a:pt x="0" y="0"/>
                  </a:moveTo>
                  <a:lnTo>
                    <a:pt x="0" y="111"/>
                  </a:lnTo>
                  <a:lnTo>
                    <a:pt x="4267" y="111"/>
                  </a:lnTo>
                  <a:lnTo>
                    <a:pt x="4334" y="44"/>
                  </a:lnTo>
                  <a:lnTo>
                    <a:pt x="4401" y="111"/>
                  </a:lnTo>
                  <a:lnTo>
                    <a:pt x="4945" y="111"/>
                  </a:lnTo>
                  <a:lnTo>
                    <a:pt x="49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6D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40" name="Freeform 4"/>
            <p:cNvSpPr>
              <a:spLocks/>
            </p:cNvSpPr>
            <p:nvPr/>
          </p:nvSpPr>
          <p:spPr bwMode="auto">
            <a:xfrm flipH="1">
              <a:off x="84" y="3792"/>
              <a:ext cx="4945" cy="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1"/>
                </a:cxn>
                <a:cxn ang="0">
                  <a:pos x="4267" y="111"/>
                </a:cxn>
                <a:cxn ang="0">
                  <a:pos x="4334" y="44"/>
                </a:cxn>
                <a:cxn ang="0">
                  <a:pos x="4401" y="111"/>
                </a:cxn>
                <a:cxn ang="0">
                  <a:pos x="4945" y="111"/>
                </a:cxn>
                <a:cxn ang="0">
                  <a:pos x="4945" y="0"/>
                </a:cxn>
                <a:cxn ang="0">
                  <a:pos x="0" y="0"/>
                </a:cxn>
              </a:cxnLst>
              <a:rect l="0" t="0" r="r" b="b"/>
              <a:pathLst>
                <a:path w="4945" h="111">
                  <a:moveTo>
                    <a:pt x="0" y="0"/>
                  </a:moveTo>
                  <a:lnTo>
                    <a:pt x="0" y="111"/>
                  </a:lnTo>
                  <a:lnTo>
                    <a:pt x="4267" y="111"/>
                  </a:lnTo>
                  <a:lnTo>
                    <a:pt x="4334" y="44"/>
                  </a:lnTo>
                  <a:lnTo>
                    <a:pt x="4401" y="111"/>
                  </a:lnTo>
                  <a:lnTo>
                    <a:pt x="4945" y="111"/>
                  </a:lnTo>
                  <a:lnTo>
                    <a:pt x="49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6D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79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285750"/>
            <a:ext cx="8882063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879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" y="933450"/>
            <a:ext cx="88836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454900" y="6272213"/>
            <a:ext cx="1595438" cy="430212"/>
            <a:chOff x="4696" y="3903"/>
            <a:chExt cx="1005" cy="271"/>
          </a:xfrm>
        </p:grpSpPr>
        <p:sp>
          <p:nvSpPr>
            <p:cNvPr id="2087944" name="Text Box 8"/>
            <p:cNvSpPr txBox="1">
              <a:spLocks noChangeAspect="1" noChangeArrowheads="1"/>
            </p:cNvSpPr>
            <p:nvPr/>
          </p:nvSpPr>
          <p:spPr bwMode="black">
            <a:xfrm>
              <a:off x="5525" y="4009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" b="1">
                  <a:solidFill>
                    <a:srgbClr val="000000"/>
                  </a:solidFill>
                </a:rPr>
                <a:t>TM</a:t>
              </a:r>
            </a:p>
          </p:txBody>
        </p:sp>
        <p:sp>
          <p:nvSpPr>
            <p:cNvPr id="2087945" name="Freeform 9"/>
            <p:cNvSpPr>
              <a:spLocks noChangeAspect="1"/>
            </p:cNvSpPr>
            <p:nvPr/>
          </p:nvSpPr>
          <p:spPr bwMode="black">
            <a:xfrm>
              <a:off x="5166" y="4145"/>
              <a:ext cx="28" cy="29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14" y="26"/>
                </a:cxn>
                <a:cxn ang="0">
                  <a:pos x="21" y="21"/>
                </a:cxn>
                <a:cxn ang="0">
                  <a:pos x="5" y="8"/>
                </a:cxn>
                <a:cxn ang="0">
                  <a:pos x="17" y="0"/>
                </a:cxn>
                <a:cxn ang="0">
                  <a:pos x="28" y="9"/>
                </a:cxn>
                <a:cxn ang="0">
                  <a:pos x="23" y="10"/>
                </a:cxn>
                <a:cxn ang="0">
                  <a:pos x="17" y="4"/>
                </a:cxn>
                <a:cxn ang="0">
                  <a:pos x="10" y="8"/>
                </a:cxn>
                <a:cxn ang="0">
                  <a:pos x="26" y="21"/>
                </a:cxn>
                <a:cxn ang="0">
                  <a:pos x="12" y="30"/>
                </a:cxn>
                <a:cxn ang="0">
                  <a:pos x="1" y="20"/>
                </a:cxn>
                <a:cxn ang="0">
                  <a:pos x="7" y="19"/>
                </a:cxn>
              </a:cxnLst>
              <a:rect l="0" t="0" r="r" b="b"/>
              <a:pathLst>
                <a:path w="29" h="30">
                  <a:moveTo>
                    <a:pt x="7" y="19"/>
                  </a:moveTo>
                  <a:cubicBezTo>
                    <a:pt x="6" y="25"/>
                    <a:pt x="10" y="26"/>
                    <a:pt x="14" y="26"/>
                  </a:cubicBezTo>
                  <a:cubicBezTo>
                    <a:pt x="16" y="26"/>
                    <a:pt x="20" y="26"/>
                    <a:pt x="21" y="21"/>
                  </a:cubicBezTo>
                  <a:cubicBezTo>
                    <a:pt x="22" y="14"/>
                    <a:pt x="2" y="20"/>
                    <a:pt x="5" y="8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1" y="0"/>
                    <a:pt x="29" y="2"/>
                    <a:pt x="28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6"/>
                    <a:pt x="20" y="4"/>
                    <a:pt x="17" y="4"/>
                  </a:cubicBezTo>
                  <a:cubicBezTo>
                    <a:pt x="14" y="4"/>
                    <a:pt x="10" y="4"/>
                    <a:pt x="10" y="8"/>
                  </a:cubicBezTo>
                  <a:cubicBezTo>
                    <a:pt x="8" y="15"/>
                    <a:pt x="28" y="10"/>
                    <a:pt x="26" y="21"/>
                  </a:cubicBezTo>
                  <a:cubicBezTo>
                    <a:pt x="25" y="27"/>
                    <a:pt x="18" y="30"/>
                    <a:pt x="12" y="30"/>
                  </a:cubicBezTo>
                  <a:cubicBezTo>
                    <a:pt x="6" y="30"/>
                    <a:pt x="0" y="27"/>
                    <a:pt x="1" y="20"/>
                  </a:cubicBezTo>
                  <a:lnTo>
                    <a:pt x="7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46" name="Freeform 10"/>
            <p:cNvSpPr>
              <a:spLocks noChangeAspect="1" noEditPoints="1"/>
            </p:cNvSpPr>
            <p:nvPr/>
          </p:nvSpPr>
          <p:spPr bwMode="black">
            <a:xfrm>
              <a:off x="5196" y="4145"/>
              <a:ext cx="29" cy="29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13" y="26"/>
                </a:cxn>
                <a:cxn ang="0">
                  <a:pos x="23" y="20"/>
                </a:cxn>
                <a:cxn ang="0">
                  <a:pos x="27" y="20"/>
                </a:cxn>
                <a:cxn ang="0">
                  <a:pos x="12" y="30"/>
                </a:cxn>
                <a:cxn ang="0">
                  <a:pos x="1" y="15"/>
                </a:cxn>
                <a:cxn ang="0">
                  <a:pos x="18" y="0"/>
                </a:cxn>
                <a:cxn ang="0">
                  <a:pos x="29" y="15"/>
                </a:cxn>
                <a:cxn ang="0">
                  <a:pos x="28" y="16"/>
                </a:cxn>
                <a:cxn ang="0">
                  <a:pos x="7" y="16"/>
                </a:cxn>
                <a:cxn ang="0">
                  <a:pos x="24" y="12"/>
                </a:cxn>
                <a:cxn ang="0">
                  <a:pos x="17" y="4"/>
                </a:cxn>
                <a:cxn ang="0">
                  <a:pos x="7" y="12"/>
                </a:cxn>
                <a:cxn ang="0">
                  <a:pos x="24" y="12"/>
                </a:cxn>
              </a:cxnLst>
              <a:rect l="0" t="0" r="r" b="b"/>
              <a:pathLst>
                <a:path w="30" h="30">
                  <a:moveTo>
                    <a:pt x="7" y="16"/>
                  </a:moveTo>
                  <a:cubicBezTo>
                    <a:pt x="5" y="22"/>
                    <a:pt x="8" y="26"/>
                    <a:pt x="13" y="26"/>
                  </a:cubicBezTo>
                  <a:cubicBezTo>
                    <a:pt x="18" y="26"/>
                    <a:pt x="21" y="24"/>
                    <a:pt x="23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4" y="27"/>
                    <a:pt x="19" y="30"/>
                    <a:pt x="12" y="30"/>
                  </a:cubicBezTo>
                  <a:cubicBezTo>
                    <a:pt x="3" y="30"/>
                    <a:pt x="0" y="23"/>
                    <a:pt x="1" y="15"/>
                  </a:cubicBezTo>
                  <a:cubicBezTo>
                    <a:pt x="3" y="6"/>
                    <a:pt x="9" y="0"/>
                    <a:pt x="18" y="0"/>
                  </a:cubicBezTo>
                  <a:cubicBezTo>
                    <a:pt x="27" y="0"/>
                    <a:pt x="30" y="6"/>
                    <a:pt x="29" y="15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7" y="16"/>
                  </a:lnTo>
                  <a:close/>
                  <a:moveTo>
                    <a:pt x="24" y="12"/>
                  </a:moveTo>
                  <a:cubicBezTo>
                    <a:pt x="24" y="8"/>
                    <a:pt x="22" y="4"/>
                    <a:pt x="17" y="4"/>
                  </a:cubicBezTo>
                  <a:cubicBezTo>
                    <a:pt x="12" y="4"/>
                    <a:pt x="8" y="8"/>
                    <a:pt x="7" y="12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47" name="Freeform 11"/>
            <p:cNvSpPr>
              <a:spLocks noChangeAspect="1"/>
            </p:cNvSpPr>
            <p:nvPr/>
          </p:nvSpPr>
          <p:spPr bwMode="black">
            <a:xfrm>
              <a:off x="5227" y="4145"/>
              <a:ext cx="44" cy="2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8" y="0"/>
                </a:cxn>
                <a:cxn ang="0">
                  <a:pos x="26" y="5"/>
                </a:cxn>
                <a:cxn ang="0">
                  <a:pos x="35" y="0"/>
                </a:cxn>
                <a:cxn ang="0">
                  <a:pos x="43" y="10"/>
                </a:cxn>
                <a:cxn ang="0">
                  <a:pos x="39" y="29"/>
                </a:cxn>
                <a:cxn ang="0">
                  <a:pos x="34" y="29"/>
                </a:cxn>
                <a:cxn ang="0">
                  <a:pos x="38" y="10"/>
                </a:cxn>
                <a:cxn ang="0">
                  <a:pos x="34" y="4"/>
                </a:cxn>
                <a:cxn ang="0">
                  <a:pos x="26" y="10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21" y="10"/>
                </a:cxn>
                <a:cxn ang="0">
                  <a:pos x="17" y="4"/>
                </a:cxn>
                <a:cxn ang="0">
                  <a:pos x="8" y="10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5" y="1"/>
                </a:cxn>
              </a:cxnLst>
              <a:rect l="0" t="0" r="r" b="b"/>
              <a:pathLst>
                <a:path w="44" h="29">
                  <a:moveTo>
                    <a:pt x="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2" y="2"/>
                    <a:pt x="15" y="0"/>
                    <a:pt x="18" y="0"/>
                  </a:cubicBezTo>
                  <a:cubicBezTo>
                    <a:pt x="21" y="0"/>
                    <a:pt x="25" y="1"/>
                    <a:pt x="26" y="5"/>
                  </a:cubicBezTo>
                  <a:cubicBezTo>
                    <a:pt x="28" y="2"/>
                    <a:pt x="32" y="0"/>
                    <a:pt x="35" y="0"/>
                  </a:cubicBezTo>
                  <a:cubicBezTo>
                    <a:pt x="40" y="0"/>
                    <a:pt x="44" y="2"/>
                    <a:pt x="43" y="1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7"/>
                    <a:pt x="37" y="4"/>
                    <a:pt x="34" y="4"/>
                  </a:cubicBezTo>
                  <a:cubicBezTo>
                    <a:pt x="31" y="4"/>
                    <a:pt x="26" y="6"/>
                    <a:pt x="26" y="1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7"/>
                    <a:pt x="20" y="4"/>
                    <a:pt x="17" y="4"/>
                  </a:cubicBezTo>
                  <a:cubicBezTo>
                    <a:pt x="14" y="4"/>
                    <a:pt x="9" y="6"/>
                    <a:pt x="8" y="1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48" name="Freeform 12"/>
            <p:cNvSpPr>
              <a:spLocks noChangeAspect="1" noEditPoints="1"/>
            </p:cNvSpPr>
            <p:nvPr/>
          </p:nvSpPr>
          <p:spPr bwMode="black">
            <a:xfrm>
              <a:off x="5273" y="4131"/>
              <a:ext cx="13" cy="42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20" y="30"/>
                </a:cxn>
                <a:cxn ang="0">
                  <a:pos x="8" y="86"/>
                </a:cxn>
                <a:cxn ang="0">
                  <a:pos x="0" y="86"/>
                </a:cxn>
                <a:cxn ang="0">
                  <a:pos x="10" y="3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24" y="12"/>
                </a:cxn>
                <a:cxn ang="0">
                  <a:pos x="14" y="12"/>
                </a:cxn>
                <a:cxn ang="0">
                  <a:pos x="16" y="0"/>
                </a:cxn>
              </a:cxnLst>
              <a:rect l="0" t="0" r="r" b="b"/>
              <a:pathLst>
                <a:path w="26" h="86">
                  <a:moveTo>
                    <a:pt x="10" y="30"/>
                  </a:moveTo>
                  <a:lnTo>
                    <a:pt x="20" y="30"/>
                  </a:lnTo>
                  <a:lnTo>
                    <a:pt x="8" y="86"/>
                  </a:lnTo>
                  <a:lnTo>
                    <a:pt x="0" y="86"/>
                  </a:lnTo>
                  <a:lnTo>
                    <a:pt x="10" y="30"/>
                  </a:lnTo>
                  <a:close/>
                  <a:moveTo>
                    <a:pt x="16" y="0"/>
                  </a:moveTo>
                  <a:lnTo>
                    <a:pt x="26" y="0"/>
                  </a:lnTo>
                  <a:lnTo>
                    <a:pt x="24" y="12"/>
                  </a:lnTo>
                  <a:lnTo>
                    <a:pt x="14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49" name="Freeform 13"/>
            <p:cNvSpPr>
              <a:spLocks noChangeAspect="1"/>
            </p:cNvSpPr>
            <p:nvPr/>
          </p:nvSpPr>
          <p:spPr bwMode="black">
            <a:xfrm>
              <a:off x="5284" y="4145"/>
              <a:ext cx="30" cy="29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9" y="4"/>
                </a:cxn>
                <a:cxn ang="0">
                  <a:pos x="7" y="15"/>
                </a:cxn>
                <a:cxn ang="0">
                  <a:pos x="14" y="26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30" y="10"/>
                </a:cxn>
                <a:cxn ang="0">
                  <a:pos x="25" y="10"/>
                </a:cxn>
              </a:cxnLst>
              <a:rect l="0" t="0" r="r" b="b"/>
              <a:pathLst>
                <a:path w="30" h="30">
                  <a:moveTo>
                    <a:pt x="25" y="10"/>
                  </a:moveTo>
                  <a:cubicBezTo>
                    <a:pt x="25" y="6"/>
                    <a:pt x="22" y="4"/>
                    <a:pt x="19" y="4"/>
                  </a:cubicBezTo>
                  <a:cubicBezTo>
                    <a:pt x="12" y="4"/>
                    <a:pt x="8" y="10"/>
                    <a:pt x="7" y="15"/>
                  </a:cubicBezTo>
                  <a:cubicBezTo>
                    <a:pt x="6" y="21"/>
                    <a:pt x="8" y="26"/>
                    <a:pt x="14" y="26"/>
                  </a:cubicBezTo>
                  <a:cubicBezTo>
                    <a:pt x="19" y="26"/>
                    <a:pt x="23" y="23"/>
                    <a:pt x="24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6"/>
                    <a:pt x="21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ubicBezTo>
                    <a:pt x="25" y="0"/>
                    <a:pt x="30" y="3"/>
                    <a:pt x="30" y="10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0" name="Freeform 14"/>
            <p:cNvSpPr>
              <a:spLocks noChangeAspect="1" noEditPoints="1"/>
            </p:cNvSpPr>
            <p:nvPr/>
          </p:nvSpPr>
          <p:spPr bwMode="black">
            <a:xfrm>
              <a:off x="5316" y="4145"/>
              <a:ext cx="31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30" y="15"/>
                </a:cxn>
                <a:cxn ang="0">
                  <a:pos x="13" y="30"/>
                </a:cxn>
                <a:cxn ang="0">
                  <a:pos x="1" y="15"/>
                </a:cxn>
                <a:cxn ang="0">
                  <a:pos x="18" y="0"/>
                </a:cxn>
                <a:cxn ang="0">
                  <a:pos x="13" y="26"/>
                </a:cxn>
                <a:cxn ang="0">
                  <a:pos x="24" y="15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3" y="26"/>
                </a:cxn>
              </a:cxnLst>
              <a:rect l="0" t="0" r="r" b="b"/>
              <a:pathLst>
                <a:path w="31" h="30">
                  <a:moveTo>
                    <a:pt x="18" y="0"/>
                  </a:moveTo>
                  <a:cubicBezTo>
                    <a:pt x="27" y="0"/>
                    <a:pt x="31" y="6"/>
                    <a:pt x="30" y="15"/>
                  </a:cubicBezTo>
                  <a:cubicBezTo>
                    <a:pt x="28" y="24"/>
                    <a:pt x="21" y="30"/>
                    <a:pt x="13" y="30"/>
                  </a:cubicBezTo>
                  <a:cubicBezTo>
                    <a:pt x="4" y="30"/>
                    <a:pt x="0" y="24"/>
                    <a:pt x="1" y="15"/>
                  </a:cubicBezTo>
                  <a:cubicBezTo>
                    <a:pt x="3" y="6"/>
                    <a:pt x="10" y="0"/>
                    <a:pt x="18" y="0"/>
                  </a:cubicBezTo>
                  <a:close/>
                  <a:moveTo>
                    <a:pt x="13" y="26"/>
                  </a:moveTo>
                  <a:cubicBezTo>
                    <a:pt x="20" y="26"/>
                    <a:pt x="23" y="20"/>
                    <a:pt x="24" y="15"/>
                  </a:cubicBezTo>
                  <a:cubicBezTo>
                    <a:pt x="25" y="10"/>
                    <a:pt x="25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0"/>
                    <a:pt x="6" y="26"/>
                    <a:pt x="13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1" name="Freeform 15"/>
            <p:cNvSpPr>
              <a:spLocks noChangeAspect="1"/>
            </p:cNvSpPr>
            <p:nvPr/>
          </p:nvSpPr>
          <p:spPr bwMode="black">
            <a:xfrm>
              <a:off x="5348" y="4145"/>
              <a:ext cx="29" cy="2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10" y="4"/>
                </a:cxn>
                <a:cxn ang="0">
                  <a:pos x="19" y="0"/>
                </a:cxn>
                <a:cxn ang="0">
                  <a:pos x="27" y="10"/>
                </a:cxn>
                <a:cxn ang="0">
                  <a:pos x="23" y="29"/>
                </a:cxn>
                <a:cxn ang="0">
                  <a:pos x="18" y="29"/>
                </a:cxn>
                <a:cxn ang="0">
                  <a:pos x="22" y="11"/>
                </a:cxn>
                <a:cxn ang="0">
                  <a:pos x="17" y="4"/>
                </a:cxn>
                <a:cxn ang="0">
                  <a:pos x="8" y="12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5" y="1"/>
                </a:cxn>
              </a:cxnLst>
              <a:rect l="0" t="0" r="r" b="b"/>
              <a:pathLst>
                <a:path w="29" h="29">
                  <a:moveTo>
                    <a:pt x="5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2"/>
                    <a:pt x="15" y="0"/>
                    <a:pt x="19" y="0"/>
                  </a:cubicBezTo>
                  <a:cubicBezTo>
                    <a:pt x="25" y="0"/>
                    <a:pt x="29" y="2"/>
                    <a:pt x="27" y="10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6"/>
                    <a:pt x="21" y="4"/>
                    <a:pt x="17" y="4"/>
                  </a:cubicBezTo>
                  <a:cubicBezTo>
                    <a:pt x="13" y="4"/>
                    <a:pt x="9" y="7"/>
                    <a:pt x="8" y="1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2" name="Freeform 16"/>
            <p:cNvSpPr>
              <a:spLocks noChangeAspect="1" noEditPoints="1"/>
            </p:cNvSpPr>
            <p:nvPr/>
          </p:nvSpPr>
          <p:spPr bwMode="black">
            <a:xfrm>
              <a:off x="5378" y="4131"/>
              <a:ext cx="34" cy="43"/>
            </a:xfrm>
            <a:custGeom>
              <a:avLst/>
              <a:gdLst/>
              <a:ahLst/>
              <a:cxnLst>
                <a:cxn ang="0">
                  <a:pos x="26" y="43"/>
                </a:cxn>
                <a:cxn ang="0">
                  <a:pos x="21" y="43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4"/>
                </a:cxn>
                <a:cxn ang="0">
                  <a:pos x="1" y="29"/>
                </a:cxn>
                <a:cxn ang="0">
                  <a:pos x="18" y="14"/>
                </a:cxn>
                <a:cxn ang="0">
                  <a:pos x="26" y="18"/>
                </a:cxn>
                <a:cxn ang="0">
                  <a:pos x="26" y="18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26" y="43"/>
                </a:cxn>
                <a:cxn ang="0">
                  <a:pos x="13" y="40"/>
                </a:cxn>
                <a:cxn ang="0">
                  <a:pos x="24" y="29"/>
                </a:cxn>
                <a:cxn ang="0">
                  <a:pos x="17" y="18"/>
                </a:cxn>
                <a:cxn ang="0">
                  <a:pos x="6" y="29"/>
                </a:cxn>
                <a:cxn ang="0">
                  <a:pos x="13" y="40"/>
                </a:cxn>
              </a:cxnLst>
              <a:rect l="0" t="0" r="r" b="b"/>
              <a:pathLst>
                <a:path w="35" h="44">
                  <a:moveTo>
                    <a:pt x="26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3"/>
                    <a:pt x="16" y="44"/>
                    <a:pt x="12" y="44"/>
                  </a:cubicBezTo>
                  <a:cubicBezTo>
                    <a:pt x="2" y="44"/>
                    <a:pt x="0" y="37"/>
                    <a:pt x="1" y="29"/>
                  </a:cubicBezTo>
                  <a:cubicBezTo>
                    <a:pt x="3" y="21"/>
                    <a:pt x="8" y="14"/>
                    <a:pt x="18" y="14"/>
                  </a:cubicBezTo>
                  <a:cubicBezTo>
                    <a:pt x="22" y="14"/>
                    <a:pt x="25" y="15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6" y="43"/>
                  </a:lnTo>
                  <a:close/>
                  <a:moveTo>
                    <a:pt x="13" y="40"/>
                  </a:moveTo>
                  <a:cubicBezTo>
                    <a:pt x="20" y="40"/>
                    <a:pt x="23" y="35"/>
                    <a:pt x="24" y="29"/>
                  </a:cubicBezTo>
                  <a:cubicBezTo>
                    <a:pt x="25" y="23"/>
                    <a:pt x="23" y="18"/>
                    <a:pt x="17" y="18"/>
                  </a:cubicBezTo>
                  <a:cubicBezTo>
                    <a:pt x="11" y="18"/>
                    <a:pt x="7" y="23"/>
                    <a:pt x="6" y="29"/>
                  </a:cubicBezTo>
                  <a:cubicBezTo>
                    <a:pt x="5" y="35"/>
                    <a:pt x="7" y="40"/>
                    <a:pt x="13" y="4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3" name="Freeform 17"/>
            <p:cNvSpPr>
              <a:spLocks noChangeAspect="1"/>
            </p:cNvSpPr>
            <p:nvPr/>
          </p:nvSpPr>
          <p:spPr bwMode="black">
            <a:xfrm>
              <a:off x="5412" y="4145"/>
              <a:ext cx="28" cy="29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18" y="28"/>
                </a:cxn>
                <a:cxn ang="0">
                  <a:pos x="19" y="25"/>
                </a:cxn>
                <a:cxn ang="0">
                  <a:pos x="19" y="25"/>
                </a:cxn>
                <a:cxn ang="0">
                  <a:pos x="10" y="29"/>
                </a:cxn>
                <a:cxn ang="0">
                  <a:pos x="1" y="19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6" y="19"/>
                </a:cxn>
                <a:cxn ang="0">
                  <a:pos x="11" y="25"/>
                </a:cxn>
                <a:cxn ang="0">
                  <a:pos x="21" y="17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3" y="28"/>
                </a:cxn>
              </a:cxnLst>
              <a:rect l="0" t="0" r="r" b="b"/>
              <a:pathLst>
                <a:path w="29" h="29">
                  <a:moveTo>
                    <a:pt x="23" y="28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7" y="27"/>
                    <a:pt x="13" y="29"/>
                    <a:pt x="10" y="29"/>
                  </a:cubicBezTo>
                  <a:cubicBezTo>
                    <a:pt x="4" y="29"/>
                    <a:pt x="0" y="27"/>
                    <a:pt x="1" y="1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3"/>
                    <a:pt x="8" y="25"/>
                    <a:pt x="11" y="25"/>
                  </a:cubicBezTo>
                  <a:cubicBezTo>
                    <a:pt x="16" y="25"/>
                    <a:pt x="20" y="22"/>
                    <a:pt x="21" y="1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4" name="Freeform 18"/>
            <p:cNvSpPr>
              <a:spLocks noChangeAspect="1"/>
            </p:cNvSpPr>
            <p:nvPr/>
          </p:nvSpPr>
          <p:spPr bwMode="black">
            <a:xfrm>
              <a:off x="5441" y="4145"/>
              <a:ext cx="30" cy="29"/>
            </a:xfrm>
            <a:custGeom>
              <a:avLst/>
              <a:gdLst/>
              <a:ahLst/>
              <a:cxnLst>
                <a:cxn ang="0">
                  <a:pos x="25" y="10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4" y="26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30" y="10"/>
                </a:cxn>
                <a:cxn ang="0">
                  <a:pos x="25" y="10"/>
                </a:cxn>
              </a:cxnLst>
              <a:rect l="0" t="0" r="r" b="b"/>
              <a:pathLst>
                <a:path w="30" h="30">
                  <a:moveTo>
                    <a:pt x="25" y="10"/>
                  </a:moveTo>
                  <a:cubicBezTo>
                    <a:pt x="25" y="6"/>
                    <a:pt x="22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1"/>
                    <a:pt x="7" y="26"/>
                    <a:pt x="14" y="26"/>
                  </a:cubicBezTo>
                  <a:cubicBezTo>
                    <a:pt x="19" y="26"/>
                    <a:pt x="23" y="23"/>
                    <a:pt x="24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26"/>
                    <a:pt x="21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ubicBezTo>
                    <a:pt x="25" y="0"/>
                    <a:pt x="30" y="3"/>
                    <a:pt x="30" y="10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5" name="Freeform 19"/>
            <p:cNvSpPr>
              <a:spLocks noChangeAspect="1"/>
            </p:cNvSpPr>
            <p:nvPr/>
          </p:nvSpPr>
          <p:spPr bwMode="black">
            <a:xfrm>
              <a:off x="5473" y="4137"/>
              <a:ext cx="18" cy="3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6" y="9"/>
                </a:cxn>
                <a:cxn ang="0">
                  <a:pos x="8" y="0"/>
                </a:cxn>
                <a:cxn ang="0">
                  <a:pos x="13" y="0"/>
                </a:cxn>
                <a:cxn ang="0">
                  <a:pos x="11" y="9"/>
                </a:cxn>
                <a:cxn ang="0">
                  <a:pos x="17" y="9"/>
                </a:cxn>
                <a:cxn ang="0">
                  <a:pos x="16" y="13"/>
                </a:cxn>
                <a:cxn ang="0">
                  <a:pos x="10" y="13"/>
                </a:cxn>
                <a:cxn ang="0">
                  <a:pos x="7" y="31"/>
                </a:cxn>
                <a:cxn ang="0">
                  <a:pos x="8" y="34"/>
                </a:cxn>
                <a:cxn ang="0">
                  <a:pos x="11" y="33"/>
                </a:cxn>
                <a:cxn ang="0">
                  <a:pos x="11" y="38"/>
                </a:cxn>
                <a:cxn ang="0">
                  <a:pos x="6" y="38"/>
                </a:cxn>
                <a:cxn ang="0">
                  <a:pos x="2" y="32"/>
                </a:cxn>
                <a:cxn ang="0">
                  <a:pos x="5" y="13"/>
                </a:cxn>
                <a:cxn ang="0">
                  <a:pos x="1" y="13"/>
                </a:cxn>
                <a:cxn ang="0">
                  <a:pos x="1" y="9"/>
                </a:cxn>
              </a:cxnLst>
              <a:rect l="0" t="0" r="r" b="b"/>
              <a:pathLst>
                <a:path w="17" h="38">
                  <a:moveTo>
                    <a:pt x="1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6" y="34"/>
                    <a:pt x="8" y="34"/>
                  </a:cubicBezTo>
                  <a:cubicBezTo>
                    <a:pt x="9" y="34"/>
                    <a:pt x="10" y="34"/>
                    <a:pt x="11" y="33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9" y="38"/>
                    <a:pt x="7" y="38"/>
                    <a:pt x="6" y="38"/>
                  </a:cubicBezTo>
                  <a:cubicBezTo>
                    <a:pt x="0" y="38"/>
                    <a:pt x="1" y="36"/>
                    <a:pt x="2" y="3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6" name="Freeform 20"/>
            <p:cNvSpPr>
              <a:spLocks noChangeAspect="1" noEditPoints="1"/>
            </p:cNvSpPr>
            <p:nvPr/>
          </p:nvSpPr>
          <p:spPr bwMode="black">
            <a:xfrm>
              <a:off x="5488" y="4145"/>
              <a:ext cx="31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30" y="15"/>
                </a:cxn>
                <a:cxn ang="0">
                  <a:pos x="13" y="30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14" y="26"/>
                </a:cxn>
                <a:cxn ang="0">
                  <a:pos x="25" y="15"/>
                </a:cxn>
                <a:cxn ang="0">
                  <a:pos x="18" y="4"/>
                </a:cxn>
                <a:cxn ang="0">
                  <a:pos x="7" y="15"/>
                </a:cxn>
                <a:cxn ang="0">
                  <a:pos x="14" y="26"/>
                </a:cxn>
              </a:cxnLst>
              <a:rect l="0" t="0" r="r" b="b"/>
              <a:pathLst>
                <a:path w="32" h="30">
                  <a:moveTo>
                    <a:pt x="19" y="0"/>
                  </a:moveTo>
                  <a:cubicBezTo>
                    <a:pt x="28" y="0"/>
                    <a:pt x="32" y="6"/>
                    <a:pt x="30" y="15"/>
                  </a:cubicBezTo>
                  <a:cubicBezTo>
                    <a:pt x="29" y="24"/>
                    <a:pt x="22" y="30"/>
                    <a:pt x="13" y="30"/>
                  </a:cubicBezTo>
                  <a:cubicBezTo>
                    <a:pt x="4" y="30"/>
                    <a:pt x="0" y="24"/>
                    <a:pt x="2" y="15"/>
                  </a:cubicBezTo>
                  <a:cubicBezTo>
                    <a:pt x="4" y="6"/>
                    <a:pt x="10" y="0"/>
                    <a:pt x="19" y="0"/>
                  </a:cubicBezTo>
                  <a:close/>
                  <a:moveTo>
                    <a:pt x="14" y="26"/>
                  </a:moveTo>
                  <a:cubicBezTo>
                    <a:pt x="21" y="26"/>
                    <a:pt x="24" y="20"/>
                    <a:pt x="25" y="15"/>
                  </a:cubicBezTo>
                  <a:cubicBezTo>
                    <a:pt x="26" y="10"/>
                    <a:pt x="25" y="4"/>
                    <a:pt x="18" y="4"/>
                  </a:cubicBezTo>
                  <a:cubicBezTo>
                    <a:pt x="11" y="4"/>
                    <a:pt x="8" y="10"/>
                    <a:pt x="7" y="15"/>
                  </a:cubicBezTo>
                  <a:cubicBezTo>
                    <a:pt x="6" y="20"/>
                    <a:pt x="7" y="26"/>
                    <a:pt x="14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7" name="Freeform 21"/>
            <p:cNvSpPr>
              <a:spLocks noChangeAspect="1"/>
            </p:cNvSpPr>
            <p:nvPr/>
          </p:nvSpPr>
          <p:spPr bwMode="black">
            <a:xfrm>
              <a:off x="5521" y="4145"/>
              <a:ext cx="20" cy="2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1" y="1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21" y="0"/>
                </a:cxn>
                <a:cxn ang="0">
                  <a:pos x="20" y="6"/>
                </a:cxn>
                <a:cxn ang="0">
                  <a:pos x="17" y="6"/>
                </a:cxn>
                <a:cxn ang="0">
                  <a:pos x="8" y="13"/>
                </a:cxn>
                <a:cxn ang="0">
                  <a:pos x="5" y="29"/>
                </a:cxn>
                <a:cxn ang="0">
                  <a:pos x="0" y="29"/>
                </a:cxn>
                <a:cxn ang="0">
                  <a:pos x="6" y="1"/>
                </a:cxn>
              </a:cxnLst>
              <a:rect l="0" t="0" r="r" b="b"/>
              <a:pathLst>
                <a:path w="21" h="29">
                  <a:moveTo>
                    <a:pt x="6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3" y="2"/>
                    <a:pt x="16" y="0"/>
                    <a:pt x="21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2" y="6"/>
                    <a:pt x="9" y="10"/>
                    <a:pt x="8" y="1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8" name="Freeform 22"/>
            <p:cNvSpPr>
              <a:spLocks noChangeAspect="1"/>
            </p:cNvSpPr>
            <p:nvPr/>
          </p:nvSpPr>
          <p:spPr bwMode="black">
            <a:xfrm>
              <a:off x="4757" y="3903"/>
              <a:ext cx="72" cy="3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2652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59" name="Freeform 23"/>
            <p:cNvSpPr>
              <a:spLocks noChangeAspect="1"/>
            </p:cNvSpPr>
            <p:nvPr/>
          </p:nvSpPr>
          <p:spPr bwMode="black">
            <a:xfrm>
              <a:off x="4798" y="3924"/>
              <a:ext cx="71" cy="40"/>
            </a:xfrm>
            <a:custGeom>
              <a:avLst/>
              <a:gdLst/>
              <a:ahLst/>
              <a:cxnLst>
                <a:cxn ang="0">
                  <a:pos x="54" y="84"/>
                </a:cxn>
                <a:cxn ang="0">
                  <a:pos x="144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4" y="84"/>
                </a:cxn>
              </a:cxnLst>
              <a:rect l="0" t="0" r="r" b="b"/>
              <a:pathLst>
                <a:path w="144" h="84">
                  <a:moveTo>
                    <a:pt x="54" y="84"/>
                  </a:moveTo>
                  <a:lnTo>
                    <a:pt x="144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4" y="84"/>
                  </a:lnTo>
                  <a:close/>
                </a:path>
              </a:pathLst>
            </a:custGeom>
            <a:solidFill>
              <a:srgbClr val="FFD4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0" name="Freeform 24"/>
            <p:cNvSpPr>
              <a:spLocks noChangeAspect="1"/>
            </p:cNvSpPr>
            <p:nvPr/>
          </p:nvSpPr>
          <p:spPr bwMode="black">
            <a:xfrm>
              <a:off x="4838" y="3945"/>
              <a:ext cx="72" cy="4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2652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1" name="Freeform 25"/>
            <p:cNvSpPr>
              <a:spLocks noChangeAspect="1"/>
            </p:cNvSpPr>
            <p:nvPr/>
          </p:nvSpPr>
          <p:spPr bwMode="black">
            <a:xfrm>
              <a:off x="4777" y="3982"/>
              <a:ext cx="72" cy="4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FD4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2" name="Freeform 26"/>
            <p:cNvSpPr>
              <a:spLocks noChangeAspect="1"/>
            </p:cNvSpPr>
            <p:nvPr/>
          </p:nvSpPr>
          <p:spPr bwMode="black">
            <a:xfrm>
              <a:off x="4818" y="4004"/>
              <a:ext cx="71" cy="39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2652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3" name="Freeform 27"/>
            <p:cNvSpPr>
              <a:spLocks noChangeAspect="1"/>
            </p:cNvSpPr>
            <p:nvPr/>
          </p:nvSpPr>
          <p:spPr bwMode="black">
            <a:xfrm>
              <a:off x="4717" y="4018"/>
              <a:ext cx="71" cy="4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6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6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2652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4" name="Freeform 28"/>
            <p:cNvSpPr>
              <a:spLocks noChangeAspect="1"/>
            </p:cNvSpPr>
            <p:nvPr/>
          </p:nvSpPr>
          <p:spPr bwMode="black">
            <a:xfrm>
              <a:off x="4757" y="4039"/>
              <a:ext cx="72" cy="41"/>
            </a:xfrm>
            <a:custGeom>
              <a:avLst/>
              <a:gdLst/>
              <a:ahLst/>
              <a:cxnLst>
                <a:cxn ang="0">
                  <a:pos x="56" y="82"/>
                </a:cxn>
                <a:cxn ang="0">
                  <a:pos x="146" y="28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2"/>
                </a:cxn>
              </a:cxnLst>
              <a:rect l="0" t="0" r="r" b="b"/>
              <a:pathLst>
                <a:path w="146" h="82">
                  <a:moveTo>
                    <a:pt x="56" y="82"/>
                  </a:moveTo>
                  <a:lnTo>
                    <a:pt x="146" y="28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FFD400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5" name="Freeform 29"/>
            <p:cNvSpPr>
              <a:spLocks noChangeAspect="1"/>
            </p:cNvSpPr>
            <p:nvPr/>
          </p:nvSpPr>
          <p:spPr bwMode="black">
            <a:xfrm>
              <a:off x="4696" y="4077"/>
              <a:ext cx="72" cy="41"/>
            </a:xfrm>
            <a:custGeom>
              <a:avLst/>
              <a:gdLst/>
              <a:ahLst/>
              <a:cxnLst>
                <a:cxn ang="0">
                  <a:pos x="56" y="84"/>
                </a:cxn>
                <a:cxn ang="0">
                  <a:pos x="146" y="30"/>
                </a:cxn>
                <a:cxn ang="0">
                  <a:pos x="90" y="0"/>
                </a:cxn>
                <a:cxn ang="0">
                  <a:pos x="0" y="54"/>
                </a:cxn>
                <a:cxn ang="0">
                  <a:pos x="56" y="84"/>
                </a:cxn>
              </a:cxnLst>
              <a:rect l="0" t="0" r="r" b="b"/>
              <a:pathLst>
                <a:path w="146" h="84">
                  <a:moveTo>
                    <a:pt x="56" y="84"/>
                  </a:moveTo>
                  <a:lnTo>
                    <a:pt x="146" y="30"/>
                  </a:lnTo>
                  <a:lnTo>
                    <a:pt x="90" y="0"/>
                  </a:lnTo>
                  <a:lnTo>
                    <a:pt x="0" y="54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F26522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6" name="Freeform 30"/>
            <p:cNvSpPr>
              <a:spLocks noChangeAspect="1"/>
            </p:cNvSpPr>
            <p:nvPr/>
          </p:nvSpPr>
          <p:spPr bwMode="black">
            <a:xfrm>
              <a:off x="4910" y="4009"/>
              <a:ext cx="58" cy="109"/>
            </a:xfrm>
            <a:custGeom>
              <a:avLst/>
              <a:gdLst/>
              <a:ahLst/>
              <a:cxnLst>
                <a:cxn ang="0">
                  <a:pos x="12" y="45"/>
                </a:cxn>
                <a:cxn ang="0">
                  <a:pos x="0" y="45"/>
                </a:cxn>
                <a:cxn ang="0">
                  <a:pos x="3" y="30"/>
                </a:cxn>
                <a:cxn ang="0">
                  <a:pos x="15" y="30"/>
                </a:cxn>
                <a:cxn ang="0">
                  <a:pos x="17" y="22"/>
                </a:cxn>
                <a:cxn ang="0">
                  <a:pos x="44" y="0"/>
                </a:cxn>
                <a:cxn ang="0">
                  <a:pos x="59" y="1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0" y="25"/>
                </a:cxn>
                <a:cxn ang="0">
                  <a:pos x="39" y="30"/>
                </a:cxn>
                <a:cxn ang="0">
                  <a:pos x="54" y="30"/>
                </a:cxn>
                <a:cxn ang="0">
                  <a:pos x="51" y="45"/>
                </a:cxn>
                <a:cxn ang="0">
                  <a:pos x="36" y="45"/>
                </a:cxn>
                <a:cxn ang="0">
                  <a:pos x="23" y="110"/>
                </a:cxn>
                <a:cxn ang="0">
                  <a:pos x="0" y="110"/>
                </a:cxn>
                <a:cxn ang="0">
                  <a:pos x="12" y="45"/>
                </a:cxn>
              </a:cxnLst>
              <a:rect l="0" t="0" r="r" b="b"/>
              <a:pathLst>
                <a:path w="59" h="110">
                  <a:moveTo>
                    <a:pt x="12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13"/>
                    <a:pt x="24" y="0"/>
                    <a:pt x="44" y="0"/>
                  </a:cubicBezTo>
                  <a:cubicBezTo>
                    <a:pt x="49" y="0"/>
                    <a:pt x="57" y="0"/>
                    <a:pt x="59" y="1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5" y="19"/>
                    <a:pt x="41" y="20"/>
                    <a:pt x="40" y="25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7" name="Freeform 31"/>
            <p:cNvSpPr>
              <a:spLocks noChangeAspect="1"/>
            </p:cNvSpPr>
            <p:nvPr/>
          </p:nvSpPr>
          <p:spPr bwMode="black">
            <a:xfrm>
              <a:off x="4958" y="4036"/>
              <a:ext cx="61" cy="8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9" y="0"/>
                </a:cxn>
                <a:cxn ang="0">
                  <a:pos x="38" y="9"/>
                </a:cxn>
                <a:cxn ang="0">
                  <a:pos x="62" y="0"/>
                </a:cxn>
                <a:cxn ang="0">
                  <a:pos x="58" y="21"/>
                </a:cxn>
                <a:cxn ang="0">
                  <a:pos x="55" y="21"/>
                </a:cxn>
                <a:cxn ang="0">
                  <a:pos x="33" y="35"/>
                </a:cxn>
                <a:cxn ang="0">
                  <a:pos x="24" y="82"/>
                </a:cxn>
                <a:cxn ang="0">
                  <a:pos x="0" y="82"/>
                </a:cxn>
                <a:cxn ang="0">
                  <a:pos x="16" y="0"/>
                </a:cxn>
              </a:cxnLst>
              <a:rect l="0" t="0" r="r" b="b"/>
              <a:pathLst>
                <a:path w="62" h="82">
                  <a:moveTo>
                    <a:pt x="1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44" y="4"/>
                    <a:pt x="53" y="1"/>
                    <a:pt x="62" y="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41" y="23"/>
                    <a:pt x="35" y="26"/>
                    <a:pt x="33" y="35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8" name="Freeform 32"/>
            <p:cNvSpPr>
              <a:spLocks noChangeAspect="1" noEditPoints="1"/>
            </p:cNvSpPr>
            <p:nvPr/>
          </p:nvSpPr>
          <p:spPr bwMode="black">
            <a:xfrm>
              <a:off x="5347" y="4035"/>
              <a:ext cx="85" cy="84"/>
            </a:xfrm>
            <a:custGeom>
              <a:avLst/>
              <a:gdLst/>
              <a:ahLst/>
              <a:cxnLst>
                <a:cxn ang="0">
                  <a:pos x="76" y="67"/>
                </a:cxn>
                <a:cxn ang="0">
                  <a:pos x="75" y="84"/>
                </a:cxn>
                <a:cxn ang="0">
                  <a:pos x="53" y="84"/>
                </a:cxn>
                <a:cxn ang="0">
                  <a:pos x="53" y="75"/>
                </a:cxn>
                <a:cxn ang="0">
                  <a:pos x="52" y="75"/>
                </a:cxn>
                <a:cxn ang="0">
                  <a:pos x="26" y="86"/>
                </a:cxn>
                <a:cxn ang="0">
                  <a:pos x="3" y="62"/>
                </a:cxn>
                <a:cxn ang="0">
                  <a:pos x="51" y="32"/>
                </a:cxn>
                <a:cxn ang="0">
                  <a:pos x="60" y="30"/>
                </a:cxn>
                <a:cxn ang="0">
                  <a:pos x="61" y="24"/>
                </a:cxn>
                <a:cxn ang="0">
                  <a:pos x="51" y="15"/>
                </a:cxn>
                <a:cxn ang="0">
                  <a:pos x="37" y="26"/>
                </a:cxn>
                <a:cxn ang="0">
                  <a:pos x="14" y="26"/>
                </a:cxn>
                <a:cxn ang="0">
                  <a:pos x="52" y="0"/>
                </a:cxn>
                <a:cxn ang="0">
                  <a:pos x="84" y="24"/>
                </a:cxn>
                <a:cxn ang="0">
                  <a:pos x="76" y="67"/>
                </a:cxn>
                <a:cxn ang="0">
                  <a:pos x="57" y="44"/>
                </a:cxn>
                <a:cxn ang="0">
                  <a:pos x="40" y="49"/>
                </a:cxn>
                <a:cxn ang="0">
                  <a:pos x="27" y="59"/>
                </a:cxn>
                <a:cxn ang="0">
                  <a:pos x="36" y="68"/>
                </a:cxn>
                <a:cxn ang="0">
                  <a:pos x="56" y="50"/>
                </a:cxn>
                <a:cxn ang="0">
                  <a:pos x="57" y="44"/>
                </a:cxn>
              </a:cxnLst>
              <a:rect l="0" t="0" r="r" b="b"/>
              <a:pathLst>
                <a:path w="87" h="86">
                  <a:moveTo>
                    <a:pt x="76" y="67"/>
                  </a:moveTo>
                  <a:cubicBezTo>
                    <a:pt x="75" y="72"/>
                    <a:pt x="74" y="79"/>
                    <a:pt x="75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1"/>
                    <a:pt x="52" y="78"/>
                    <a:pt x="53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47" y="82"/>
                    <a:pt x="34" y="86"/>
                    <a:pt x="26" y="86"/>
                  </a:cubicBezTo>
                  <a:cubicBezTo>
                    <a:pt x="10" y="86"/>
                    <a:pt x="0" y="77"/>
                    <a:pt x="3" y="62"/>
                  </a:cubicBezTo>
                  <a:cubicBezTo>
                    <a:pt x="7" y="42"/>
                    <a:pt x="24" y="35"/>
                    <a:pt x="51" y="32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2" y="17"/>
                    <a:pt x="58" y="15"/>
                    <a:pt x="51" y="15"/>
                  </a:cubicBezTo>
                  <a:cubicBezTo>
                    <a:pt x="44" y="15"/>
                    <a:pt x="40" y="18"/>
                    <a:pt x="37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2"/>
                    <a:pt x="41" y="0"/>
                    <a:pt x="52" y="0"/>
                  </a:cubicBezTo>
                  <a:cubicBezTo>
                    <a:pt x="75" y="0"/>
                    <a:pt x="87" y="5"/>
                    <a:pt x="84" y="24"/>
                  </a:cubicBezTo>
                  <a:lnTo>
                    <a:pt x="76" y="67"/>
                  </a:lnTo>
                  <a:close/>
                  <a:moveTo>
                    <a:pt x="57" y="44"/>
                  </a:moveTo>
                  <a:cubicBezTo>
                    <a:pt x="40" y="49"/>
                    <a:pt x="40" y="49"/>
                    <a:pt x="40" y="49"/>
                  </a:cubicBezTo>
                  <a:cubicBezTo>
                    <a:pt x="34" y="50"/>
                    <a:pt x="28" y="53"/>
                    <a:pt x="27" y="59"/>
                  </a:cubicBezTo>
                  <a:cubicBezTo>
                    <a:pt x="25" y="66"/>
                    <a:pt x="30" y="68"/>
                    <a:pt x="36" y="68"/>
                  </a:cubicBezTo>
                  <a:cubicBezTo>
                    <a:pt x="45" y="68"/>
                    <a:pt x="54" y="62"/>
                    <a:pt x="56" y="50"/>
                  </a:cubicBezTo>
                  <a:lnTo>
                    <a:pt x="57" y="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69" name="Freeform 33"/>
            <p:cNvSpPr>
              <a:spLocks noChangeAspect="1"/>
            </p:cNvSpPr>
            <p:nvPr/>
          </p:nvSpPr>
          <p:spPr bwMode="black">
            <a:xfrm>
              <a:off x="5434" y="4010"/>
              <a:ext cx="44" cy="10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42" y="0"/>
                </a:cxn>
                <a:cxn ang="0">
                  <a:pos x="90" y="0"/>
                </a:cxn>
                <a:cxn ang="0">
                  <a:pos x="48" y="218"/>
                </a:cxn>
                <a:cxn ang="0">
                  <a:pos x="0" y="218"/>
                </a:cxn>
              </a:cxnLst>
              <a:rect l="0" t="0" r="r" b="b"/>
              <a:pathLst>
                <a:path w="90" h="218">
                  <a:moveTo>
                    <a:pt x="0" y="218"/>
                  </a:moveTo>
                  <a:lnTo>
                    <a:pt x="42" y="0"/>
                  </a:lnTo>
                  <a:lnTo>
                    <a:pt x="90" y="0"/>
                  </a:lnTo>
                  <a:lnTo>
                    <a:pt x="48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0" name="Freeform 34"/>
            <p:cNvSpPr>
              <a:spLocks noChangeAspect="1" noEditPoints="1"/>
            </p:cNvSpPr>
            <p:nvPr/>
          </p:nvSpPr>
          <p:spPr bwMode="black">
            <a:xfrm>
              <a:off x="5012" y="4035"/>
              <a:ext cx="87" cy="84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7" y="86"/>
                </a:cxn>
                <a:cxn ang="0">
                  <a:pos x="80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7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1" name="Freeform 35"/>
            <p:cNvSpPr>
              <a:spLocks noChangeAspect="1" noEditPoints="1"/>
            </p:cNvSpPr>
            <p:nvPr/>
          </p:nvSpPr>
          <p:spPr bwMode="black">
            <a:xfrm>
              <a:off x="5099" y="4035"/>
              <a:ext cx="88" cy="84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5" y="45"/>
                </a:cxn>
                <a:cxn ang="0">
                  <a:pos x="37" y="86"/>
                </a:cxn>
                <a:cxn ang="0">
                  <a:pos x="81" y="63"/>
                </a:cxn>
                <a:cxn ang="0">
                  <a:pos x="64" y="55"/>
                </a:cxn>
                <a:cxn ang="0">
                  <a:pos x="42" y="68"/>
                </a:cxn>
                <a:cxn ang="0">
                  <a:pos x="50" y="18"/>
                </a:cxn>
                <a:cxn ang="0">
                  <a:pos x="63" y="33"/>
                </a:cxn>
                <a:cxn ang="0">
                  <a:pos x="31" y="33"/>
                </a:cxn>
                <a:cxn ang="0">
                  <a:pos x="50" y="18"/>
                </a:cxn>
              </a:cxnLst>
              <a:rect l="0" t="0" r="r" b="b"/>
              <a:pathLst>
                <a:path w="89" h="86">
                  <a:moveTo>
                    <a:pt x="42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9" y="23"/>
                    <a:pt x="83" y="0"/>
                    <a:pt x="53" y="0"/>
                  </a:cubicBezTo>
                  <a:cubicBezTo>
                    <a:pt x="29" y="0"/>
                    <a:pt x="10" y="17"/>
                    <a:pt x="5" y="45"/>
                  </a:cubicBezTo>
                  <a:cubicBezTo>
                    <a:pt x="0" y="68"/>
                    <a:pt x="12" y="86"/>
                    <a:pt x="37" y="86"/>
                  </a:cubicBezTo>
                  <a:cubicBezTo>
                    <a:pt x="55" y="86"/>
                    <a:pt x="69" y="79"/>
                    <a:pt x="81" y="6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55" y="64"/>
                    <a:pt x="50" y="68"/>
                    <a:pt x="42" y="68"/>
                  </a:cubicBezTo>
                  <a:close/>
                  <a:moveTo>
                    <a:pt x="50" y="18"/>
                  </a:moveTo>
                  <a:cubicBezTo>
                    <a:pt x="57" y="18"/>
                    <a:pt x="65" y="21"/>
                    <a:pt x="63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4" y="22"/>
                    <a:pt x="43" y="18"/>
                    <a:pt x="50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2" name="Freeform 36"/>
            <p:cNvSpPr>
              <a:spLocks noChangeAspect="1" noEditPoints="1"/>
            </p:cNvSpPr>
            <p:nvPr/>
          </p:nvSpPr>
          <p:spPr bwMode="black">
            <a:xfrm>
              <a:off x="5472" y="4035"/>
              <a:ext cx="87" cy="84"/>
            </a:xfrm>
            <a:custGeom>
              <a:avLst/>
              <a:gdLst/>
              <a:ahLst/>
              <a:cxnLst>
                <a:cxn ang="0">
                  <a:pos x="41" y="68"/>
                </a:cxn>
                <a:cxn ang="0">
                  <a:pos x="28" y="48"/>
                </a:cxn>
                <a:cxn ang="0">
                  <a:pos x="84" y="48"/>
                </a:cxn>
                <a:cxn ang="0">
                  <a:pos x="53" y="0"/>
                </a:cxn>
                <a:cxn ang="0">
                  <a:pos x="4" y="45"/>
                </a:cxn>
                <a:cxn ang="0">
                  <a:pos x="36" y="86"/>
                </a:cxn>
                <a:cxn ang="0">
                  <a:pos x="80" y="63"/>
                </a:cxn>
                <a:cxn ang="0">
                  <a:pos x="63" y="55"/>
                </a:cxn>
                <a:cxn ang="0">
                  <a:pos x="41" y="68"/>
                </a:cxn>
                <a:cxn ang="0">
                  <a:pos x="49" y="18"/>
                </a:cxn>
                <a:cxn ang="0">
                  <a:pos x="63" y="33"/>
                </a:cxn>
                <a:cxn ang="0">
                  <a:pos x="30" y="33"/>
                </a:cxn>
                <a:cxn ang="0">
                  <a:pos x="49" y="18"/>
                </a:cxn>
              </a:cxnLst>
              <a:rect l="0" t="0" r="r" b="b"/>
              <a:pathLst>
                <a:path w="88" h="86">
                  <a:moveTo>
                    <a:pt x="41" y="68"/>
                  </a:moveTo>
                  <a:cubicBezTo>
                    <a:pt x="34" y="68"/>
                    <a:pt x="25" y="63"/>
                    <a:pt x="28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23"/>
                    <a:pt x="83" y="0"/>
                    <a:pt x="53" y="0"/>
                  </a:cubicBezTo>
                  <a:cubicBezTo>
                    <a:pt x="28" y="0"/>
                    <a:pt x="10" y="17"/>
                    <a:pt x="4" y="45"/>
                  </a:cubicBezTo>
                  <a:cubicBezTo>
                    <a:pt x="0" y="68"/>
                    <a:pt x="11" y="86"/>
                    <a:pt x="36" y="86"/>
                  </a:cubicBezTo>
                  <a:cubicBezTo>
                    <a:pt x="55" y="86"/>
                    <a:pt x="69" y="79"/>
                    <a:pt x="80" y="6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55" y="64"/>
                    <a:pt x="50" y="68"/>
                    <a:pt x="41" y="68"/>
                  </a:cubicBezTo>
                  <a:close/>
                  <a:moveTo>
                    <a:pt x="49" y="18"/>
                  </a:moveTo>
                  <a:cubicBezTo>
                    <a:pt x="56" y="18"/>
                    <a:pt x="64" y="21"/>
                    <a:pt x="63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3" y="22"/>
                    <a:pt x="42" y="18"/>
                    <a:pt x="49" y="1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3" name="Freeform 37"/>
            <p:cNvSpPr>
              <a:spLocks noChangeAspect="1"/>
            </p:cNvSpPr>
            <p:nvPr/>
          </p:nvSpPr>
          <p:spPr bwMode="black">
            <a:xfrm>
              <a:off x="5265" y="4035"/>
              <a:ext cx="84" cy="84"/>
            </a:xfrm>
            <a:custGeom>
              <a:avLst/>
              <a:gdLst/>
              <a:ahLst/>
              <a:cxnLst>
                <a:cxn ang="0">
                  <a:pos x="63" y="56"/>
                </a:cxn>
                <a:cxn ang="0">
                  <a:pos x="44" y="67"/>
                </a:cxn>
                <a:cxn ang="0">
                  <a:pos x="30" y="43"/>
                </a:cxn>
                <a:cxn ang="0">
                  <a:pos x="53" y="19"/>
                </a:cxn>
                <a:cxn ang="0">
                  <a:pos x="67" y="31"/>
                </a:cxn>
                <a:cxn ang="0">
                  <a:pos x="86" y="19"/>
                </a:cxn>
                <a:cxn ang="0">
                  <a:pos x="54" y="0"/>
                </a:cxn>
                <a:cxn ang="0">
                  <a:pos x="5" y="43"/>
                </a:cxn>
                <a:cxn ang="0">
                  <a:pos x="38" y="86"/>
                </a:cxn>
                <a:cxn ang="0">
                  <a:pos x="79" y="64"/>
                </a:cxn>
                <a:cxn ang="0">
                  <a:pos x="63" y="56"/>
                </a:cxn>
              </a:cxnLst>
              <a:rect l="0" t="0" r="r" b="b"/>
              <a:pathLst>
                <a:path w="86" h="86">
                  <a:moveTo>
                    <a:pt x="63" y="56"/>
                  </a:moveTo>
                  <a:cubicBezTo>
                    <a:pt x="57" y="65"/>
                    <a:pt x="51" y="67"/>
                    <a:pt x="44" y="67"/>
                  </a:cubicBezTo>
                  <a:cubicBezTo>
                    <a:pt x="31" y="67"/>
                    <a:pt x="27" y="57"/>
                    <a:pt x="30" y="43"/>
                  </a:cubicBezTo>
                  <a:cubicBezTo>
                    <a:pt x="33" y="29"/>
                    <a:pt x="40" y="19"/>
                    <a:pt x="53" y="19"/>
                  </a:cubicBezTo>
                  <a:cubicBezTo>
                    <a:pt x="57" y="19"/>
                    <a:pt x="65" y="21"/>
                    <a:pt x="67" y="3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1" y="6"/>
                    <a:pt x="69" y="0"/>
                    <a:pt x="54" y="0"/>
                  </a:cubicBezTo>
                  <a:cubicBezTo>
                    <a:pt x="31" y="0"/>
                    <a:pt x="10" y="16"/>
                    <a:pt x="5" y="43"/>
                  </a:cubicBezTo>
                  <a:cubicBezTo>
                    <a:pt x="0" y="70"/>
                    <a:pt x="14" y="86"/>
                    <a:pt x="38" y="86"/>
                  </a:cubicBezTo>
                  <a:cubicBezTo>
                    <a:pt x="54" y="86"/>
                    <a:pt x="69" y="77"/>
                    <a:pt x="79" y="64"/>
                  </a:cubicBezTo>
                  <a:lnTo>
                    <a:pt x="6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4" name="Freeform 38"/>
            <p:cNvSpPr>
              <a:spLocks noChangeAspect="1"/>
            </p:cNvSpPr>
            <p:nvPr/>
          </p:nvSpPr>
          <p:spPr bwMode="black">
            <a:xfrm>
              <a:off x="5180" y="4035"/>
              <a:ext cx="90" cy="84"/>
            </a:xfrm>
            <a:custGeom>
              <a:avLst/>
              <a:gdLst/>
              <a:ahLst/>
              <a:cxnLst>
                <a:cxn ang="0">
                  <a:pos x="38" y="24"/>
                </a:cxn>
                <a:cxn ang="0">
                  <a:pos x="49" y="18"/>
                </a:cxn>
                <a:cxn ang="0">
                  <a:pos x="70" y="26"/>
                </a:cxn>
                <a:cxn ang="0">
                  <a:pos x="90" y="14"/>
                </a:cxn>
                <a:cxn ang="0">
                  <a:pos x="54" y="0"/>
                </a:cxn>
                <a:cxn ang="0">
                  <a:pos x="14" y="29"/>
                </a:cxn>
                <a:cxn ang="0">
                  <a:pos x="56" y="60"/>
                </a:cxn>
                <a:cxn ang="0">
                  <a:pos x="41" y="68"/>
                </a:cxn>
                <a:cxn ang="0">
                  <a:pos x="18" y="57"/>
                </a:cxn>
                <a:cxn ang="0">
                  <a:pos x="0" y="68"/>
                </a:cxn>
                <a:cxn ang="0">
                  <a:pos x="37" y="86"/>
                </a:cxn>
                <a:cxn ang="0">
                  <a:pos x="80" y="57"/>
                </a:cxn>
                <a:cxn ang="0">
                  <a:pos x="38" y="24"/>
                </a:cxn>
              </a:cxnLst>
              <a:rect l="0" t="0" r="r" b="b"/>
              <a:pathLst>
                <a:path w="90" h="86">
                  <a:moveTo>
                    <a:pt x="38" y="24"/>
                  </a:moveTo>
                  <a:cubicBezTo>
                    <a:pt x="39" y="20"/>
                    <a:pt x="43" y="18"/>
                    <a:pt x="49" y="18"/>
                  </a:cubicBezTo>
                  <a:cubicBezTo>
                    <a:pt x="57" y="18"/>
                    <a:pt x="66" y="21"/>
                    <a:pt x="70" y="26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79" y="4"/>
                    <a:pt x="66" y="0"/>
                    <a:pt x="54" y="0"/>
                  </a:cubicBezTo>
                  <a:cubicBezTo>
                    <a:pt x="37" y="0"/>
                    <a:pt x="18" y="8"/>
                    <a:pt x="14" y="29"/>
                  </a:cubicBezTo>
                  <a:cubicBezTo>
                    <a:pt x="8" y="58"/>
                    <a:pt x="59" y="47"/>
                    <a:pt x="56" y="60"/>
                  </a:cubicBezTo>
                  <a:cubicBezTo>
                    <a:pt x="55" y="67"/>
                    <a:pt x="45" y="68"/>
                    <a:pt x="41" y="68"/>
                  </a:cubicBezTo>
                  <a:cubicBezTo>
                    <a:pt x="31" y="68"/>
                    <a:pt x="24" y="64"/>
                    <a:pt x="18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" y="81"/>
                    <a:pt x="20" y="86"/>
                    <a:pt x="37" y="86"/>
                  </a:cubicBezTo>
                  <a:cubicBezTo>
                    <a:pt x="55" y="86"/>
                    <a:pt x="76" y="78"/>
                    <a:pt x="80" y="57"/>
                  </a:cubicBezTo>
                  <a:cubicBezTo>
                    <a:pt x="86" y="26"/>
                    <a:pt x="35" y="38"/>
                    <a:pt x="38" y="2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7975" name="Freeform 39"/>
          <p:cNvSpPr>
            <a:spLocks/>
          </p:cNvSpPr>
          <p:nvPr/>
        </p:nvSpPr>
        <p:spPr bwMode="auto">
          <a:xfrm flipH="1">
            <a:off x="133350" y="122238"/>
            <a:ext cx="947738" cy="16192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597" y="102"/>
              </a:cxn>
              <a:cxn ang="0">
                <a:pos x="597" y="0"/>
              </a:cxn>
              <a:cxn ang="0">
                <a:pos x="45" y="0"/>
              </a:cxn>
              <a:cxn ang="0">
                <a:pos x="0" y="45"/>
              </a:cxn>
              <a:cxn ang="0">
                <a:pos x="0" y="102"/>
              </a:cxn>
            </a:cxnLst>
            <a:rect l="0" t="0" r="r" b="b"/>
            <a:pathLst>
              <a:path w="597" h="102">
                <a:moveTo>
                  <a:pt x="0" y="102"/>
                </a:moveTo>
                <a:lnTo>
                  <a:pt x="597" y="102"/>
                </a:lnTo>
                <a:lnTo>
                  <a:pt x="597" y="0"/>
                </a:lnTo>
                <a:lnTo>
                  <a:pt x="45" y="0"/>
                </a:lnTo>
                <a:lnTo>
                  <a:pt x="0" y="45"/>
                </a:lnTo>
                <a:lnTo>
                  <a:pt x="0" y="102"/>
                </a:lnTo>
                <a:close/>
              </a:path>
            </a:pathLst>
          </a:custGeom>
          <a:solidFill>
            <a:srgbClr val="CDD6D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87976" name="Rectangle 40"/>
          <p:cNvSpPr>
            <a:spLocks noChangeArrowheads="1"/>
          </p:cNvSpPr>
          <p:nvPr/>
        </p:nvSpPr>
        <p:spPr bwMode="auto">
          <a:xfrm>
            <a:off x="133350" y="5870575"/>
            <a:ext cx="8883650" cy="131763"/>
          </a:xfrm>
          <a:prstGeom prst="rect">
            <a:avLst/>
          </a:prstGeom>
          <a:solidFill>
            <a:srgbClr val="99A2A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114425" y="119063"/>
            <a:ext cx="7912100" cy="165100"/>
            <a:chOff x="702" y="75"/>
            <a:chExt cx="4984" cy="104"/>
          </a:xfrm>
        </p:grpSpPr>
        <p:sp>
          <p:nvSpPr>
            <p:cNvPr id="2087978" name="Freeform 42"/>
            <p:cNvSpPr>
              <a:spLocks/>
            </p:cNvSpPr>
            <p:nvPr userDrawn="1"/>
          </p:nvSpPr>
          <p:spPr bwMode="auto">
            <a:xfrm flipH="1">
              <a:off x="1356" y="75"/>
              <a:ext cx="4330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4"/>
                </a:cxn>
                <a:cxn ang="0">
                  <a:pos x="4330" y="104"/>
                </a:cxn>
                <a:cxn ang="0">
                  <a:pos x="4330" y="48"/>
                </a:cxn>
                <a:cxn ang="0">
                  <a:pos x="4282" y="0"/>
                </a:cxn>
                <a:cxn ang="0">
                  <a:pos x="0" y="0"/>
                </a:cxn>
              </a:cxnLst>
              <a:rect l="0" t="0" r="r" b="b"/>
              <a:pathLst>
                <a:path w="4330" h="104">
                  <a:moveTo>
                    <a:pt x="0" y="0"/>
                  </a:moveTo>
                  <a:lnTo>
                    <a:pt x="0" y="104"/>
                  </a:lnTo>
                  <a:lnTo>
                    <a:pt x="4330" y="104"/>
                  </a:lnTo>
                  <a:lnTo>
                    <a:pt x="4330" y="48"/>
                  </a:lnTo>
                  <a:lnTo>
                    <a:pt x="42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17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7979" name="Freeform 43"/>
            <p:cNvSpPr>
              <a:spLocks/>
            </p:cNvSpPr>
            <p:nvPr/>
          </p:nvSpPr>
          <p:spPr bwMode="auto">
            <a:xfrm flipH="1">
              <a:off x="702" y="75"/>
              <a:ext cx="4330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4"/>
                </a:cxn>
                <a:cxn ang="0">
                  <a:pos x="4330" y="104"/>
                </a:cxn>
                <a:cxn ang="0">
                  <a:pos x="4330" y="48"/>
                </a:cxn>
                <a:cxn ang="0">
                  <a:pos x="4282" y="0"/>
                </a:cxn>
                <a:cxn ang="0">
                  <a:pos x="0" y="0"/>
                </a:cxn>
              </a:cxnLst>
              <a:rect l="0" t="0" r="r" b="b"/>
              <a:pathLst>
                <a:path w="4330" h="104">
                  <a:moveTo>
                    <a:pt x="0" y="0"/>
                  </a:moveTo>
                  <a:lnTo>
                    <a:pt x="0" y="104"/>
                  </a:lnTo>
                  <a:lnTo>
                    <a:pt x="4330" y="104"/>
                  </a:lnTo>
                  <a:lnTo>
                    <a:pt x="4330" y="48"/>
                  </a:lnTo>
                  <a:lnTo>
                    <a:pt x="42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17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7980" name="Text Box 44"/>
          <p:cNvSpPr txBox="1">
            <a:spLocks noChangeArrowheads="1"/>
          </p:cNvSpPr>
          <p:nvPr/>
        </p:nvSpPr>
        <p:spPr bwMode="black">
          <a:xfrm>
            <a:off x="285750" y="6492875"/>
            <a:ext cx="5438775" cy="18415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  <a:effectLst/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">
                <a:solidFill>
                  <a:srgbClr val="000000"/>
                </a:solidFill>
              </a:rPr>
              <a:t>Freescale Semiconductor Confidential and Proprietary Information. Freescale™ and the Freescale logo are trademarks </a:t>
            </a:r>
            <a:br>
              <a:rPr lang="en-US" sz="600">
                <a:solidFill>
                  <a:srgbClr val="000000"/>
                </a:solidFill>
              </a:rPr>
            </a:br>
            <a:r>
              <a:rPr lang="en-US" sz="600">
                <a:solidFill>
                  <a:srgbClr val="000000"/>
                </a:solidFill>
              </a:rPr>
              <a:t>of Freescale Semiconductor, Inc. All other product or service names are the property of their respective owners. © Freescale Semiconductor, Inc. 2006.</a:t>
            </a:r>
          </a:p>
        </p:txBody>
      </p:sp>
      <p:sp>
        <p:nvSpPr>
          <p:cNvPr id="20879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2163" y="6505575"/>
            <a:ext cx="685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0E74F1-C4DB-48FA-99B7-275D130E443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/>
  </p:transition>
  <p:hf hdr="0" ftr="0" dt="0"/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algn="l" rtl="0" fontAlgn="base">
        <a:spcBef>
          <a:spcPct val="3000"/>
        </a:spcBef>
        <a:spcAft>
          <a:spcPct val="3000"/>
        </a:spcAft>
        <a:buClr>
          <a:schemeClr val="tx1"/>
        </a:buClr>
        <a:buSzPct val="8000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565150" indent="-225425" algn="l" rtl="0" fontAlgn="base">
        <a:spcBef>
          <a:spcPct val="3000"/>
        </a:spcBef>
        <a:spcAft>
          <a:spcPct val="3000"/>
        </a:spcAft>
        <a:buClr>
          <a:schemeClr val="tx1"/>
        </a:buClr>
        <a:buSzPct val="80000"/>
        <a:buChar char="•"/>
        <a:defRPr sz="2000">
          <a:solidFill>
            <a:srgbClr val="000000"/>
          </a:solidFill>
          <a:latin typeface="+mn-lt"/>
        </a:defRPr>
      </a:lvl2pPr>
      <a:lvl3pPr marL="922338" indent="-228600" algn="l" rtl="0" fontAlgn="base">
        <a:spcBef>
          <a:spcPct val="3000"/>
        </a:spcBef>
        <a:spcAft>
          <a:spcPct val="3000"/>
        </a:spcAft>
        <a:buClr>
          <a:schemeClr val="tx1"/>
        </a:buClr>
        <a:buSzPct val="8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376363" indent="-228600" algn="l" rtl="0" fontAlgn="base">
        <a:spcBef>
          <a:spcPct val="3000"/>
        </a:spcBef>
        <a:spcAft>
          <a:spcPct val="3000"/>
        </a:spcAft>
        <a:buClr>
          <a:schemeClr val="tx1"/>
        </a:buClr>
        <a:buSzPct val="80000"/>
        <a:buFont typeface="HelveticaNeueLT Std" pitchFamily="34" charset="0"/>
        <a:buChar char="–"/>
        <a:defRPr sz="1600">
          <a:solidFill>
            <a:srgbClr val="000000"/>
          </a:solidFill>
          <a:latin typeface="+mn-lt"/>
        </a:defRPr>
      </a:lvl4pPr>
      <a:lvl5pPr marL="1773238" indent="-157163" algn="l" rtl="0" fontAlgn="base">
        <a:spcBef>
          <a:spcPct val="3000"/>
        </a:spcBef>
        <a:spcAft>
          <a:spcPct val="3000"/>
        </a:spcAft>
        <a:buClr>
          <a:schemeClr val="tx1"/>
        </a:buClr>
        <a:buSzPct val="70000"/>
        <a:buFont typeface="Arial" pitchFamily="34" charset="0"/>
        <a:buChar char="►"/>
        <a:defRPr sz="1400">
          <a:solidFill>
            <a:srgbClr val="000000"/>
          </a:solidFill>
          <a:latin typeface="+mn-lt"/>
        </a:defRPr>
      </a:lvl5pPr>
      <a:lvl6pPr marL="2230438" indent="-157163" algn="l" rtl="0" fontAlgn="base">
        <a:spcBef>
          <a:spcPct val="3000"/>
        </a:spcBef>
        <a:spcAft>
          <a:spcPct val="3000"/>
        </a:spcAft>
        <a:buClr>
          <a:schemeClr val="tx1"/>
        </a:buClr>
        <a:buSzPct val="70000"/>
        <a:buFont typeface="Arial" pitchFamily="34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fontAlgn="base">
        <a:spcBef>
          <a:spcPct val="3000"/>
        </a:spcBef>
        <a:spcAft>
          <a:spcPct val="3000"/>
        </a:spcAft>
        <a:buClr>
          <a:schemeClr val="tx1"/>
        </a:buClr>
        <a:buSzPct val="70000"/>
        <a:buFont typeface="Arial" pitchFamily="34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fontAlgn="base">
        <a:spcBef>
          <a:spcPct val="3000"/>
        </a:spcBef>
        <a:spcAft>
          <a:spcPct val="3000"/>
        </a:spcAft>
        <a:buClr>
          <a:schemeClr val="tx1"/>
        </a:buClr>
        <a:buSzPct val="70000"/>
        <a:buFont typeface="Arial" pitchFamily="34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fontAlgn="base">
        <a:spcBef>
          <a:spcPct val="3000"/>
        </a:spcBef>
        <a:spcAft>
          <a:spcPct val="3000"/>
        </a:spcAft>
        <a:buClr>
          <a:schemeClr val="tx1"/>
        </a:buClr>
        <a:buSzPct val="70000"/>
        <a:buFont typeface="Arial" pitchFamily="34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174625" indent="-17462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508000" indent="-217488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857250" indent="-176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206500" indent="-2349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1482725" indent="-16192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1939925" indent="-16192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397125" indent="-16192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54325" indent="-16192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1525" indent="-161925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xilinx.com/" TargetMode="External"/><Relationship Id="rId5" Type="http://schemas.openxmlformats.org/officeDocument/2006/relationships/oleObject" Target="../embeddings/oleObject2.bin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84.png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05.jpeg"/><Relationship Id="rId5" Type="http://schemas.openxmlformats.org/officeDocument/2006/relationships/image" Target="../media/image104.png"/><Relationship Id="rId4" Type="http://schemas.openxmlformats.org/officeDocument/2006/relationships/image" Target="../media/image10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7.png"/><Relationship Id="rId4" Type="http://schemas.openxmlformats.org/officeDocument/2006/relationships/oleObject" Target="../embeddings/oleObject10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/>
            </a:gs>
            <a:gs pos="58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9" name="Picture 8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16" name="Picture 15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27" name="Picture 26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28" name="Picture 27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32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" name="Picture 9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8" name="Picture 7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38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2" name="Picture 21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50" name="Rectangle 49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46" name="Rectangle 45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51" name="Rectangle 50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6" name="Picture 2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Rectangle 61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514600"/>
            <a:ext cx="4953000" cy="139303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6C99"/>
                </a:solidFill>
                <a:latin typeface="Calibri" pitchFamily="34" charset="0"/>
              </a:rPr>
              <a:t>Today’s System: NI Robotics Starter Kit</a:t>
            </a:r>
          </a:p>
        </p:txBody>
      </p:sp>
      <p:pic>
        <p:nvPicPr>
          <p:cNvPr id="218114" name="Picture 2" descr="NI LabVIEW Robotics Star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06025"/>
            <a:ext cx="3810000" cy="2771776"/>
          </a:xfrm>
          <a:prstGeom prst="rect">
            <a:avLst/>
          </a:prstGeom>
          <a:noFill/>
        </p:spPr>
      </p:pic>
      <p:cxnSp>
        <p:nvCxnSpPr>
          <p:cNvPr id="31" name="Straight Connector 30"/>
          <p:cNvCxnSpPr>
            <a:endCxn id="32" idx="0"/>
          </p:cNvCxnSpPr>
          <p:nvPr/>
        </p:nvCxnSpPr>
        <p:spPr bwMode="auto">
          <a:xfrm rot="10800000">
            <a:off x="1739808" y="2158426"/>
            <a:ext cx="2070194" cy="1422975"/>
          </a:xfrm>
          <a:prstGeom prst="line">
            <a:avLst/>
          </a:prstGeom>
          <a:solidFill>
            <a:srgbClr val="5C81B5"/>
          </a:solidFill>
          <a:ln w="38100" cap="flat" cmpd="sng" algn="ctr">
            <a:solidFill>
              <a:srgbClr val="5C81B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04800" y="2158425"/>
            <a:ext cx="2870016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5C81B5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NI Single-Board RIO-based controller</a:t>
            </a:r>
          </a:p>
        </p:txBody>
      </p:sp>
      <p:cxnSp>
        <p:nvCxnSpPr>
          <p:cNvPr id="34" name="Straight Connector 33"/>
          <p:cNvCxnSpPr>
            <a:endCxn id="35" idx="2"/>
          </p:cNvCxnSpPr>
          <p:nvPr/>
        </p:nvCxnSpPr>
        <p:spPr bwMode="auto">
          <a:xfrm rot="16200000" flipH="1">
            <a:off x="3098515" y="4622514"/>
            <a:ext cx="2413573" cy="228598"/>
          </a:xfrm>
          <a:prstGeom prst="line">
            <a:avLst/>
          </a:prstGeom>
          <a:solidFill>
            <a:srgbClr val="5C81B5"/>
          </a:solidFill>
          <a:ln w="38100" cap="flat" cmpd="sng" algn="ctr">
            <a:solidFill>
              <a:srgbClr val="5C81B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2209800" y="5358825"/>
            <a:ext cx="4419600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5C81B5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Ultrasonic sensor, encoders, motors, battery, and charger included</a:t>
            </a:r>
          </a:p>
        </p:txBody>
      </p:sp>
      <p:cxnSp>
        <p:nvCxnSpPr>
          <p:cNvPr id="38" name="Straight Connector 37"/>
          <p:cNvCxnSpPr>
            <a:endCxn id="39" idx="3"/>
          </p:cNvCxnSpPr>
          <p:nvPr/>
        </p:nvCxnSpPr>
        <p:spPr bwMode="auto">
          <a:xfrm>
            <a:off x="5791200" y="3301426"/>
            <a:ext cx="3200400" cy="81408"/>
          </a:xfrm>
          <a:prstGeom prst="line">
            <a:avLst/>
          </a:prstGeom>
          <a:solidFill>
            <a:srgbClr val="5C81B5"/>
          </a:solidFill>
          <a:ln w="38100" cap="flat" cmpd="sng" algn="ctr">
            <a:solidFill>
              <a:srgbClr val="5C81B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705600" y="2844225"/>
            <a:ext cx="2286000" cy="107721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5C81B5"/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0" dirty="0" smtClean="0">
                <a:solidFill>
                  <a:srgbClr val="000000"/>
                </a:solidFill>
                <a:latin typeface="Calibri"/>
              </a:rPr>
              <a:t>LabVIEW Robotics, LabVIEW Real-Time and LabVIEW FPGA software modules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5" name="Title 12"/>
          <p:cNvSpPr txBox="1">
            <a:spLocks/>
          </p:cNvSpPr>
          <p:nvPr/>
        </p:nvSpPr>
        <p:spPr bwMode="auto">
          <a:xfrm>
            <a:off x="152400" y="381000"/>
            <a:ext cx="8991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NI Single-Board </a:t>
            </a:r>
            <a:r>
              <a:rPr lang="en-US" sz="4000" b="1" dirty="0">
                <a:solidFill>
                  <a:srgbClr val="002060"/>
                </a:solidFill>
                <a:cs typeface="Arial" charset="0"/>
              </a:rPr>
              <a:t>RIO </a:t>
            </a: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Platform</a:t>
            </a:r>
            <a:endParaRPr lang="en-US" sz="40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76600" y="1371601"/>
            <a:ext cx="2286000" cy="16002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1371600"/>
            <a:ext cx="2286000" cy="1600201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217092" name="Picture 4" descr="http://quark.natinst.com:9000/qwaf/rootserver/assets/625681?role=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39979"/>
            <a:ext cx="5257800" cy="2675022"/>
          </a:xfrm>
          <a:prstGeom prst="rect">
            <a:avLst/>
          </a:prstGeom>
          <a:noFill/>
        </p:spPr>
      </p:pic>
      <p:pic>
        <p:nvPicPr>
          <p:cNvPr id="7" name="Picture 23" descr="402769?role=previe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612424"/>
            <a:ext cx="914400" cy="811816"/>
          </a:xfrm>
          <a:prstGeom prst="rect">
            <a:avLst/>
          </a:prstGeom>
          <a:solidFill>
            <a:srgbClr val="DADCDE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24" descr="402769?role=previe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-14400"/>
          <a:stretch>
            <a:fillRect/>
          </a:stretch>
        </p:blipFill>
        <p:spPr bwMode="auto">
          <a:xfrm>
            <a:off x="1600200" y="1621665"/>
            <a:ext cx="762342" cy="75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2407415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Real-Time Processor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24192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FPGA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16" name="Elbow Connector 15"/>
          <p:cNvCxnSpPr>
            <a:stCxn id="11" idx="2"/>
          </p:cNvCxnSpPr>
          <p:nvPr/>
        </p:nvCxnSpPr>
        <p:spPr bwMode="auto">
          <a:xfrm rot="16200000" flipH="1">
            <a:off x="1790700" y="3162301"/>
            <a:ext cx="1066800" cy="6858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9" name="Rectangle 18"/>
          <p:cNvSpPr/>
          <p:nvPr/>
        </p:nvSpPr>
        <p:spPr bwMode="auto">
          <a:xfrm>
            <a:off x="5715000" y="1371601"/>
            <a:ext cx="2286000" cy="16002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33975" y="1488375"/>
            <a:ext cx="1828800" cy="40011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Digital I/O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3975" y="1957450"/>
            <a:ext cx="1828800" cy="40011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Analog I/O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975" y="2419290"/>
            <a:ext cx="1828800" cy="400110"/>
          </a:xfrm>
          <a:prstGeom prst="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C Series I/O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25" name="Elbow Connector 24"/>
          <p:cNvCxnSpPr>
            <a:stCxn id="13" idx="2"/>
          </p:cNvCxnSpPr>
          <p:nvPr/>
        </p:nvCxnSpPr>
        <p:spPr bwMode="auto">
          <a:xfrm rot="16200000" flipH="1">
            <a:off x="4152900" y="3238501"/>
            <a:ext cx="1066800" cy="5334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2" name="Elbow Connector 31"/>
          <p:cNvCxnSpPr>
            <a:stCxn id="19" idx="2"/>
          </p:cNvCxnSpPr>
          <p:nvPr/>
        </p:nvCxnSpPr>
        <p:spPr bwMode="auto">
          <a:xfrm rot="5400000">
            <a:off x="5257800" y="3276601"/>
            <a:ext cx="1905000" cy="1295400"/>
          </a:xfrm>
          <a:prstGeom prst="bentConnector3">
            <a:avLst>
              <a:gd name="adj1" fmla="val 50000"/>
            </a:avLst>
          </a:prstGeom>
          <a:ln w="76200"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34" name="Elbow Connector 33"/>
          <p:cNvCxnSpPr/>
          <p:nvPr/>
        </p:nvCxnSpPr>
        <p:spPr bwMode="auto">
          <a:xfrm rot="10800000" flipV="1">
            <a:off x="2895600" y="4267201"/>
            <a:ext cx="2667000" cy="1066800"/>
          </a:xfrm>
          <a:prstGeom prst="bentConnector3">
            <a:avLst>
              <a:gd name="adj1" fmla="val 100254"/>
            </a:avLst>
          </a:prstGeom>
          <a:ln w="76200">
            <a:headEnd type="none" w="med" len="med"/>
            <a:tailEnd type="oval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900" dirty="0" smtClean="0">
                <a:latin typeface="Calibri" pitchFamily="34" charset="0"/>
              </a:rPr>
              <a:t>Exercise 1: Test and Configure the Robotics Starter Kit</a:t>
            </a:r>
            <a:endParaRPr lang="en-US" sz="3900" dirty="0">
              <a:latin typeface="Calibri" pitchFamily="34" charset="0"/>
            </a:endParaRPr>
          </a:p>
        </p:txBody>
      </p:sp>
      <p:pic>
        <p:nvPicPr>
          <p:cNvPr id="8" name="Picture 2" descr="NI LabVIEW Robotics Star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3810000" cy="2771776"/>
          </a:xfrm>
          <a:prstGeom prst="rect">
            <a:avLst/>
          </a:prstGeom>
          <a:noFill/>
        </p:spPr>
      </p:pic>
      <p:pic>
        <p:nvPicPr>
          <p:cNvPr id="9" name="Picture 8" descr="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2362200"/>
            <a:ext cx="3237965" cy="278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7724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Calibri" pitchFamily="34" charset="0"/>
              </a:rPr>
              <a:t>LabVIEW Fundamentals</a:t>
            </a:r>
            <a:endParaRPr lang="en-US" sz="4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The LabVIEW Environment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 descr="VI Defini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981200"/>
            <a:ext cx="6543533" cy="3738264"/>
          </a:xfrm>
          <a:prstGeom prst="rect">
            <a:avLst/>
          </a:prstGeom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ight Brace 8"/>
          <p:cNvSpPr/>
          <p:nvPr/>
        </p:nvSpPr>
        <p:spPr bwMode="auto">
          <a:xfrm rot="16200000">
            <a:off x="4395035" y="-1521271"/>
            <a:ext cx="353933" cy="6553200"/>
          </a:xfrm>
          <a:prstGeom prst="rightBrace">
            <a:avLst>
              <a:gd name="adj1" fmla="val 37890"/>
              <a:gd name="adj2" fmla="val 50000"/>
            </a:avLst>
          </a:prstGeom>
          <a:noFill/>
          <a:ln w="38100" cap="flat" cmpd="sng" algn="ctr">
            <a:solidFill>
              <a:srgbClr val="0063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4267200" y="838200"/>
            <a:ext cx="3429000" cy="609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C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6C99"/>
                </a:solidFill>
                <a:latin typeface="Calibri" pitchFamily="34" charset="0"/>
              </a:rPr>
              <a:t>“VI” = program or function</a:t>
            </a:r>
            <a:endParaRPr lang="en-US" sz="2400" dirty="0">
              <a:solidFill>
                <a:srgbClr val="006C99"/>
              </a:solidFill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16200000" flipV="1">
            <a:off x="5753100" y="5295900"/>
            <a:ext cx="609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38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0" y="5943600"/>
            <a:ext cx="4114800" cy="845641"/>
            <a:chOff x="2711668" y="1295400"/>
            <a:chExt cx="3505200" cy="845641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2895600" y="1295400"/>
              <a:ext cx="32004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00638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638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11668" y="1371600"/>
              <a:ext cx="35052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638A"/>
                  </a:solidFill>
                  <a:latin typeface="Calibri" pitchFamily="34" charset="0"/>
                </a:rPr>
                <a:t>“Front Panel” = user interface</a:t>
              </a:r>
              <a:endParaRPr lang="en-US" sz="2200" dirty="0">
                <a:solidFill>
                  <a:srgbClr val="00638A"/>
                </a:solidFill>
                <a:latin typeface="Calibri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rot="5400000" flipH="1" flipV="1">
            <a:off x="1524000" y="5257801"/>
            <a:ext cx="609601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638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5105400" y="5943600"/>
            <a:ext cx="3505200" cy="609600"/>
            <a:chOff x="2711668" y="1295400"/>
            <a:chExt cx="3505200" cy="609600"/>
          </a:xfrm>
        </p:grpSpPr>
        <p:sp>
          <p:nvSpPr>
            <p:cNvPr id="32" name="Rounded Rectangle 31"/>
            <p:cNvSpPr/>
            <p:nvPr/>
          </p:nvSpPr>
          <p:spPr bwMode="auto">
            <a:xfrm>
              <a:off x="2895600" y="1295400"/>
              <a:ext cx="32004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00638A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638A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11668" y="1371600"/>
              <a:ext cx="3505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00638A"/>
                  </a:solidFill>
                  <a:latin typeface="Calibri" pitchFamily="34" charset="0"/>
                </a:rPr>
                <a:t>“Block Diagram” = code</a:t>
              </a:r>
              <a:endParaRPr lang="en-US" sz="2200" dirty="0">
                <a:solidFill>
                  <a:srgbClr val="00638A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Controls &amp; Indicators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1447800"/>
            <a:ext cx="297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alibri" pitchFamily="34" charset="0"/>
              </a:rPr>
              <a:t>Knobs/Dials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Graphs/Charts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alibri" pitchFamily="34" charset="0"/>
              </a:rPr>
              <a:t>Buttons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alibri" pitchFamily="34" charset="0"/>
              </a:rPr>
              <a:t>Digital Displays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alibri" pitchFamily="34" charset="0"/>
              </a:rPr>
              <a:t>Sliders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Calibri" pitchFamily="34" charset="0"/>
              </a:rPr>
              <a:t>Thermometers</a:t>
            </a:r>
            <a:endParaRPr lang="en-US" sz="2800" dirty="0" smtClean="0">
              <a:latin typeface="Calibri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dirty="0" smtClean="0">
                <a:latin typeface="Calibri" pitchFamily="34" charset="0"/>
              </a:rPr>
              <a:t>Customize and create your own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10800000">
            <a:off x="7543800" y="0"/>
            <a:ext cx="1600200" cy="1600200"/>
          </a:xfrm>
          <a:prstGeom prst="rtTriangle">
            <a:avLst/>
          </a:prstGeom>
          <a:solidFill>
            <a:srgbClr val="006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714113">
            <a:off x="7838028" y="411380"/>
            <a:ext cx="135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Front Panel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Controls_and_Indicator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9021" y="1371600"/>
            <a:ext cx="5217779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sing Express and Standar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8177212" cy="4989047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C99"/>
                </a:solidFill>
                <a:latin typeface="Calibri" pitchFamily="34" charset="0"/>
              </a:rPr>
              <a:t>Functions and VIs</a:t>
            </a:r>
            <a:endParaRPr lang="en-US" b="1" dirty="0" smtClean="0">
              <a:solidFill>
                <a:srgbClr val="006C99"/>
              </a:solidFill>
              <a:latin typeface="Calibri" pitchFamily="34" charset="0"/>
            </a:endParaRPr>
          </a:p>
        </p:txBody>
      </p:sp>
      <p:sp>
        <p:nvSpPr>
          <p:cNvPr id="9" name="Right Triangle 8"/>
          <p:cNvSpPr/>
          <p:nvPr/>
        </p:nvSpPr>
        <p:spPr bwMode="auto">
          <a:xfrm rot="10800000">
            <a:off x="7543800" y="0"/>
            <a:ext cx="1600200" cy="1600200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714113">
            <a:off x="7667367" y="513824"/>
            <a:ext cx="167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Block Diagram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2057400"/>
            <a:ext cx="7848600" cy="358140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181600" y="32004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638A"/>
                </a:solidFill>
                <a:latin typeface="Calibri" pitchFamily="34" charset="0"/>
              </a:rPr>
              <a:t>Configuration </a:t>
            </a:r>
            <a:r>
              <a:rPr lang="en-US" sz="2000" b="1" dirty="0" smtClean="0">
                <a:solidFill>
                  <a:srgbClr val="00638A"/>
                </a:solidFill>
                <a:latin typeface="Calibri" pitchFamily="34" charset="0"/>
              </a:rPr>
              <a:t>Based</a:t>
            </a:r>
          </a:p>
          <a:p>
            <a:pPr algn="ctr"/>
            <a:r>
              <a:rPr lang="en-US" sz="2000" b="1" dirty="0" smtClean="0">
                <a:solidFill>
                  <a:srgbClr val="00638A"/>
                </a:solidFill>
                <a:latin typeface="Calibri" pitchFamily="34" charset="0"/>
              </a:rPr>
              <a:t>Express VI</a:t>
            </a:r>
            <a:endParaRPr lang="en-US" sz="2000" b="1" dirty="0">
              <a:solidFill>
                <a:srgbClr val="00638A"/>
              </a:solidFill>
              <a:latin typeface="Calibri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990600" y="4110335"/>
            <a:ext cx="350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Standard VIs</a:t>
            </a:r>
            <a:endParaRPr lang="en-US" sz="2400" b="1" dirty="0">
              <a:solidFill>
                <a:srgbClr val="006C99"/>
              </a:solidFill>
              <a:latin typeface="Calibri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 rot="16200000" flipH="1">
            <a:off x="3086100" y="2014835"/>
            <a:ext cx="533400" cy="3810000"/>
          </a:xfrm>
          <a:prstGeom prst="rightBrace">
            <a:avLst>
              <a:gd name="adj1" fmla="val 40783"/>
              <a:gd name="adj2" fmla="val 36765"/>
            </a:avLst>
          </a:prstGeom>
          <a:noFill/>
          <a:ln w="38100" cap="flat" cmpd="sng" algn="ctr">
            <a:solidFill>
              <a:srgbClr val="0063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16200000">
            <a:off x="6438902" y="3505200"/>
            <a:ext cx="228599" cy="914400"/>
          </a:xfrm>
          <a:prstGeom prst="rightBrace">
            <a:avLst>
              <a:gd name="adj1" fmla="val 37890"/>
              <a:gd name="adj2" fmla="val 50000"/>
            </a:avLst>
          </a:prstGeom>
          <a:noFill/>
          <a:ln w="38100" cap="flat" cmpd="sng" algn="ctr">
            <a:solidFill>
              <a:srgbClr val="0063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286000"/>
            <a:ext cx="3391616" cy="3355675"/>
            <a:chOff x="2743200" y="2286000"/>
            <a:chExt cx="3391616" cy="3355675"/>
          </a:xfrm>
        </p:grpSpPr>
        <p:pic>
          <p:nvPicPr>
            <p:cNvPr id="12" name="Picture 11" descr="DAQ Assistant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0" y="2286000"/>
              <a:ext cx="2611395" cy="3352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Freeform 13"/>
            <p:cNvSpPr/>
            <p:nvPr/>
          </p:nvSpPr>
          <p:spPr bwMode="auto">
            <a:xfrm>
              <a:off x="5394382" y="2303253"/>
              <a:ext cx="740434" cy="3338422"/>
            </a:xfrm>
            <a:custGeom>
              <a:avLst/>
              <a:gdLst>
                <a:gd name="connsiteX0" fmla="*/ 0 w 793630"/>
                <a:gd name="connsiteY0" fmla="*/ 0 h 3338422"/>
                <a:gd name="connsiteX1" fmla="*/ 793630 w 793630"/>
                <a:gd name="connsiteY1" fmla="*/ 1837426 h 3338422"/>
                <a:gd name="connsiteX2" fmla="*/ 793630 w 793630"/>
                <a:gd name="connsiteY2" fmla="*/ 2769079 h 3338422"/>
                <a:gd name="connsiteX3" fmla="*/ 0 w 793630"/>
                <a:gd name="connsiteY3" fmla="*/ 3338422 h 3338422"/>
                <a:gd name="connsiteX4" fmla="*/ 0 w 793630"/>
                <a:gd name="connsiteY4" fmla="*/ 0 h 333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630" h="3338422">
                  <a:moveTo>
                    <a:pt x="0" y="0"/>
                  </a:moveTo>
                  <a:lnTo>
                    <a:pt x="793630" y="1837426"/>
                  </a:lnTo>
                  <a:lnTo>
                    <a:pt x="793630" y="2769079"/>
                  </a:lnTo>
                  <a:lnTo>
                    <a:pt x="0" y="33384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488C4"/>
                </a:gs>
                <a:gs pos="53000">
                  <a:srgbClr val="D4DEFF">
                    <a:alpha val="57000"/>
                  </a:srgbClr>
                </a:gs>
                <a:gs pos="83000">
                  <a:srgbClr val="D4DEFF">
                    <a:alpha val="57000"/>
                  </a:srgbClr>
                </a:gs>
                <a:gs pos="100000">
                  <a:schemeClr val="bg1">
                    <a:alpha val="42000"/>
                  </a:scheme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lock_Diagram_Menu_Ba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94803"/>
            <a:ext cx="8458200" cy="500119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 bwMode="auto">
          <a:xfrm>
            <a:off x="304800" y="1066800"/>
            <a:ext cx="8458200" cy="50292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 pitchFamily="34" charset="0"/>
              </a:rPr>
              <a:t>Dataflow Programming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723900" y="4762501"/>
            <a:ext cx="342900" cy="3429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29292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23900" y="5219701"/>
            <a:ext cx="342900" cy="3429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292929"/>
                </a:solidFill>
                <a:latin typeface="Calibri" pitchFamily="34" charset="0"/>
              </a:rPr>
              <a:t>2</a:t>
            </a:r>
            <a:endParaRPr lang="en-US" sz="24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723900" y="5676900"/>
            <a:ext cx="342900" cy="3429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292929"/>
                </a:solidFill>
                <a:latin typeface="Calibri" pitchFamily="34" charset="0"/>
              </a:rPr>
              <a:t>3</a:t>
            </a:r>
            <a:endParaRPr lang="en-US" sz="24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2197" y="5177056"/>
            <a:ext cx="7162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Comparison waits until all inputs are present, then executes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2197" y="5614348"/>
            <a:ext cx="7543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Once executed, output from comparison continues through code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2197" y="4717584"/>
            <a:ext cx="70974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Both Simulate Signal Express VIs execute simultaneously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26" name="Picture 25" descr="Dataflow 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1981200"/>
            <a:ext cx="5057775" cy="2612997"/>
          </a:xfrm>
          <a:prstGeom prst="rect">
            <a:avLst/>
          </a:prstGeom>
        </p:spPr>
      </p:pic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1524000" y="2971800"/>
            <a:ext cx="457200" cy="4572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292929"/>
                </a:solidFill>
                <a:latin typeface="Calibri" pitchFamily="34" charset="0"/>
              </a:rPr>
              <a:t>1</a:t>
            </a:r>
            <a:endParaRPr lang="en-US" sz="32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962400" y="2971800"/>
            <a:ext cx="457200" cy="4572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292929"/>
                </a:solidFill>
                <a:latin typeface="Calibri" pitchFamily="34" charset="0"/>
              </a:rPr>
              <a:t>2</a:t>
            </a:r>
            <a:endParaRPr lang="en-US" sz="32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6019800" y="2971800"/>
            <a:ext cx="457200" cy="457200"/>
          </a:xfrm>
          <a:prstGeom prst="ellipse">
            <a:avLst/>
          </a:prstGeom>
          <a:solidFill>
            <a:srgbClr val="FFFF99"/>
          </a:solidFill>
          <a:ln w="34925" algn="ctr">
            <a:solidFill>
              <a:srgbClr val="3333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rgbClr val="292929"/>
                </a:solidFill>
                <a:latin typeface="Calibri" pitchFamily="34" charset="0"/>
              </a:rPr>
              <a:t>3</a:t>
            </a:r>
            <a:endParaRPr lang="en-US" sz="2800" dirty="0">
              <a:solidFill>
                <a:srgbClr val="292929"/>
              </a:solidFill>
              <a:latin typeface="Calibri" pitchFamily="34" charset="0"/>
            </a:endParaRPr>
          </a:p>
        </p:txBody>
      </p:sp>
      <p:sp>
        <p:nvSpPr>
          <p:cNvPr id="22" name="Right Triangle 21"/>
          <p:cNvSpPr/>
          <p:nvPr/>
        </p:nvSpPr>
        <p:spPr bwMode="auto">
          <a:xfrm rot="10800000">
            <a:off x="7543800" y="0"/>
            <a:ext cx="1600200" cy="1600200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714113">
            <a:off x="7667367" y="513824"/>
            <a:ext cx="167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Block Diagram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Wires and Data Types</a:t>
            </a:r>
          </a:p>
        </p:txBody>
      </p:sp>
      <p:sp>
        <p:nvSpPr>
          <p:cNvPr id="2052" name="Rectangle 20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7772400" cy="29718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Transfer data between block diagram objects through wires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Wires are different colors, styles, and thicknesses, depending on their data 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 broken wire appears as a dashed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black line with a red X in the middle</a:t>
            </a: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93A16D-D4F8-46C4-842D-23A8CD706325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2054" name="Picture 7" descr="wirestrgar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88" y="5562600"/>
            <a:ext cx="762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wiren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4991100"/>
            <a:ext cx="7620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wirenum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5295900"/>
            <a:ext cx="762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wirenumary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5581650"/>
            <a:ext cx="762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wirestr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0388" y="4991100"/>
            <a:ext cx="762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wirestrgar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10388" y="5286375"/>
            <a:ext cx="762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wireintary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4388" y="5581650"/>
            <a:ext cx="7620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wirein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24388" y="4991100"/>
            <a:ext cx="76200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wireintar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24388" y="5295900"/>
            <a:ext cx="762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1347788" y="4784725"/>
            <a:ext cx="1086772" cy="10156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Scalar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1D Array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2D Array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2338388" y="4495800"/>
            <a:ext cx="5410455" cy="40011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DBL Numeric	Integer Numeric		String</a:t>
            </a:r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6934200" y="3573462"/>
          <a:ext cx="1676400" cy="465138"/>
        </p:xfrm>
        <a:graphic>
          <a:graphicData uri="http://schemas.openxmlformats.org/presentationml/2006/ole">
            <p:oleObj spid="_x0000_s1026" name="Bitmap Image" r:id="rId13" imgW="619211" imgH="171338" progId="PBrush">
              <p:embed/>
            </p:oleObj>
          </a:graphicData>
        </a:graphic>
      </p:graphicFrame>
      <p:sp>
        <p:nvSpPr>
          <p:cNvPr id="17" name="Rounded Rectangle 16"/>
          <p:cNvSpPr/>
          <p:nvPr/>
        </p:nvSpPr>
        <p:spPr bwMode="auto">
          <a:xfrm>
            <a:off x="1219200" y="4495800"/>
            <a:ext cx="6705600" cy="14478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ight Triangle 19"/>
          <p:cNvSpPr/>
          <p:nvPr/>
        </p:nvSpPr>
        <p:spPr bwMode="auto">
          <a:xfrm rot="10800000">
            <a:off x="7543800" y="0"/>
            <a:ext cx="1600200" cy="1600200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714113">
            <a:off x="7667367" y="513824"/>
            <a:ext cx="167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Block Diagram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" name="Picture 21" descr="Broken Run Arrow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7600" y="2895600"/>
            <a:ext cx="609602" cy="60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709" y="1905000"/>
            <a:ext cx="37338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6C99"/>
                </a:solidFill>
                <a:latin typeface="Calibri" pitchFamily="34" charset="0"/>
              </a:rPr>
              <a:t>Execution Control Structures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92" y="1881188"/>
            <a:ext cx="3260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1066800" y="12954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While Loop</a:t>
            </a:r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5791200" y="1325562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For Loop</a:t>
            </a: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838200" y="22098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Run until stop condition met</a:t>
            </a: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5486400" y="27813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Run N times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5410200" y="2106304"/>
            <a:ext cx="762000" cy="63689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200400" y="3276599"/>
            <a:ext cx="533400" cy="38100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90600" y="47608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Allow same piece of code to run multiple times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Exit conditions different for each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5" name="Right Triangle 14"/>
          <p:cNvSpPr/>
          <p:nvPr/>
        </p:nvSpPr>
        <p:spPr bwMode="auto">
          <a:xfrm rot="10800000">
            <a:off x="7543800" y="0"/>
            <a:ext cx="1600200" cy="1600200"/>
          </a:xfrm>
          <a:prstGeom prst="rtTriangl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714113">
            <a:off x="7667367" y="513824"/>
            <a:ext cx="167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Block Diagram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What You’ll Do Today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60" name="Content Placeholder 259"/>
          <p:cNvSpPr>
            <a:spLocks noGrp="1"/>
          </p:cNvSpPr>
          <p:nvPr>
            <p:ph idx="1"/>
          </p:nvPr>
        </p:nvSpPr>
        <p:spPr>
          <a:xfrm>
            <a:off x="609600" y="1676400"/>
            <a:ext cx="5029200" cy="3276600"/>
          </a:xfrm>
        </p:spPr>
        <p:txBody>
          <a:bodyPr/>
          <a:lstStyle/>
          <a:p>
            <a:r>
              <a:rPr lang="en-US" sz="2800" dirty="0" smtClean="0">
                <a:latin typeface="Calibri" pitchFamily="34" charset="0"/>
              </a:rPr>
              <a:t>Learn LabVIEW fundamentals</a:t>
            </a:r>
          </a:p>
          <a:p>
            <a:r>
              <a:rPr lang="en-US" sz="2800" dirty="0" smtClean="0">
                <a:latin typeface="Calibri" pitchFamily="34" charset="0"/>
              </a:rPr>
              <a:t>Interface to an ultrasonic position sensor</a:t>
            </a:r>
          </a:p>
          <a:p>
            <a:r>
              <a:rPr lang="en-US" sz="2800" dirty="0" smtClean="0">
                <a:latin typeface="Calibri" pitchFamily="34" charset="0"/>
              </a:rPr>
              <a:t>Aim the sensor with a servo motor</a:t>
            </a:r>
          </a:p>
          <a:p>
            <a:r>
              <a:rPr lang="en-US" sz="2800" dirty="0" smtClean="0">
                <a:latin typeface="Calibri" pitchFamily="34" charset="0"/>
              </a:rPr>
              <a:t>Program an FPGA to blink an LED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46084" name="Picture 4" descr="NI LabVIEW Robotics Starter 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3810000" cy="2771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447800"/>
            <a:ext cx="5660486" cy="2754379"/>
          </a:xfrm>
        </p:spPr>
      </p:pic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C99"/>
                </a:solidFill>
                <a:latin typeface="Calibri" pitchFamily="34" charset="0"/>
              </a:rPr>
              <a:t>Timed Loop Structure </a:t>
            </a:r>
            <a:endParaRPr lang="en-US" dirty="0">
              <a:solidFill>
                <a:srgbClr val="006C99"/>
              </a:solidFill>
              <a:latin typeface="Calibri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114800" cy="32766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3200" kern="1200" dirty="0" smtClean="0">
                <a:latin typeface="Calibri" pitchFamily="34" charset="0"/>
                <a:ea typeface="+mn-ea"/>
                <a:cs typeface="+mn-cs"/>
              </a:rPr>
              <a:t>Multirate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kern="1200" dirty="0" smtClean="0">
                <a:latin typeface="Calibri" pitchFamily="34" charset="0"/>
                <a:ea typeface="+mn-ea"/>
                <a:cs typeface="+mn-cs"/>
              </a:rPr>
              <a:t>Dynamic</a:t>
            </a:r>
          </a:p>
          <a:p>
            <a:pPr lvl="1">
              <a:buFont typeface="Arial" pitchFamily="34" charset="0"/>
              <a:buChar char="•"/>
            </a:pPr>
            <a:r>
              <a:rPr lang="en-US" sz="3200" kern="1200" dirty="0" smtClean="0">
                <a:latin typeface="Calibri" pitchFamily="34" charset="0"/>
                <a:ea typeface="+mn-ea"/>
                <a:cs typeface="+mn-cs"/>
              </a:rPr>
              <a:t>Priority Configurable</a:t>
            </a:r>
          </a:p>
          <a:p>
            <a:pPr lvl="1">
              <a:buNone/>
            </a:pPr>
            <a:r>
              <a:rPr lang="en-US" sz="32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4150"/>
            <a:ext cx="2133600" cy="476250"/>
          </a:xfrm>
          <a:prstGeom prst="rect">
            <a:avLst/>
          </a:prstGeom>
        </p:spPr>
        <p:txBody>
          <a:bodyPr/>
          <a:lstStyle/>
          <a:p>
            <a:fld id="{9115D5C4-D2AF-4E87-9B91-D0D875703B99}" type="slidenum">
              <a:rPr lang="en-US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4724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Period = 100 ms, Acquire = 50 ms, Loop idle = 50 ms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LabVIEW executes lower priority tasks during idle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LabVIEW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3733800" cy="3657600"/>
          </a:xfrm>
        </p:spPr>
        <p:txBody>
          <a:bodyPr/>
          <a:lstStyle/>
          <a:p>
            <a:r>
              <a:rPr lang="en-US" dirty="0" smtClean="0"/>
              <a:t>Run VIs on multiple targets</a:t>
            </a:r>
          </a:p>
          <a:p>
            <a:pPr lvl="1"/>
            <a:r>
              <a:rPr lang="en-US" dirty="0" smtClean="0"/>
              <a:t>My Computer</a:t>
            </a:r>
          </a:p>
          <a:p>
            <a:pPr lvl="1"/>
            <a:r>
              <a:rPr lang="en-US" dirty="0" smtClean="0"/>
              <a:t>Single-Board RIO Real-Time Processor</a:t>
            </a:r>
          </a:p>
          <a:p>
            <a:pPr lvl="1"/>
            <a:r>
              <a:rPr lang="en-US" dirty="0" smtClean="0"/>
              <a:t>Single-Board RIO FPGA</a:t>
            </a:r>
            <a:endParaRPr lang="en-US" dirty="0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952875" cy="40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5247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with the FPGA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800" y="3352800"/>
            <a:ext cx="2286000" cy="1066799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Download and run FPGA VI on the Single-Board RIO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3352800"/>
            <a:ext cx="2286000" cy="1066799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Read and write data to the FPGA VI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05600" y="3352800"/>
            <a:ext cx="2286000" cy="1066799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Terminate communication with the FPGA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Exercise 2: Introduction to the LabVIEW Development Environment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" name="Picture 10" descr="2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5943600" cy="260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1981200" y="2438400"/>
            <a:ext cx="54864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C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3695700"/>
            <a:ext cx="54864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C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981200" y="4953000"/>
            <a:ext cx="5486400" cy="990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006C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Built-in Programming Assistance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Content Placeholder 3" descr="Block_Diagram_Menu_Bar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1119"/>
          <a:stretch>
            <a:fillRect/>
          </a:stretch>
        </p:blipFill>
        <p:spPr>
          <a:xfrm>
            <a:off x="838200" y="1295400"/>
            <a:ext cx="7524750" cy="762000"/>
          </a:xfrm>
        </p:spPr>
      </p:pic>
      <p:sp>
        <p:nvSpPr>
          <p:cNvPr id="5" name="Oval 4"/>
          <p:cNvSpPr/>
          <p:nvPr/>
        </p:nvSpPr>
        <p:spPr bwMode="auto">
          <a:xfrm>
            <a:off x="2194034" y="1721068"/>
            <a:ext cx="381000" cy="4572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51634" y="1705302"/>
            <a:ext cx="381000" cy="4572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20000" y="1721068"/>
            <a:ext cx="381000" cy="4572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Picture 7" descr="Highlight Executio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590800"/>
            <a:ext cx="695400" cy="663793"/>
          </a:xfrm>
          <a:prstGeom prst="rect">
            <a:avLst/>
          </a:prstGeom>
        </p:spPr>
      </p:pic>
      <p:pic>
        <p:nvPicPr>
          <p:cNvPr id="9" name="Picture 8" descr="BDCU Icon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685800" cy="582821"/>
          </a:xfrm>
          <a:prstGeom prst="rect">
            <a:avLst/>
          </a:prstGeom>
        </p:spPr>
      </p:pic>
      <p:pic>
        <p:nvPicPr>
          <p:cNvPr id="10" name="Picture 9" descr="Context Help Ico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5105400"/>
            <a:ext cx="695400" cy="663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2800" y="262125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Highlight Execution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878555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Block Diagram Cleanup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135855"/>
            <a:ext cx="279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Context Help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Analysis and</a:t>
            </a:r>
            <a:b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Signal Processing</a:t>
            </a:r>
            <a:endParaRPr lang="en-US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81000" y="685800"/>
            <a:ext cx="8229600" cy="49530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81000" y="1371600"/>
            <a:ext cx="4191000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Signal Processing &amp; Analysis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Waveform Generation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Waveform Conditioning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Waveform Monitoring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Waveform Measurements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Signal Generation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Signal Operations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Windows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Digital Filters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Spectral Analysis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Transforms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Calibri" pitchFamily="34" charset="0"/>
              </a:rPr>
              <a:t>Point-by-Point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724400" y="13716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indent="-1746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alibri" pitchFamily="34" charset="0"/>
              </a:rPr>
              <a:t>Mathematics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Numeric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Elementary and Special Functions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BLAS/LAPAC-based Linear Algebra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Curve Fitting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Interpolation / Extrapolation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Probability and Statistics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Optimization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Ordinary Differential Equations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Geometry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Polynomial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Formula Parsing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alibri" pitchFamily="34" charset="0"/>
              </a:rPr>
              <a:t>1D &amp; 2D Evaluation</a:t>
            </a:r>
          </a:p>
          <a:p>
            <a:pPr marL="508000" lvl="1" indent="-217488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latin typeface="Calibri" pitchFamily="34" charset="0"/>
              </a:rPr>
              <a:t>Calculus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Calibri" pitchFamily="34" charset="0"/>
              </a:rPr>
              <a:t>LabVIEW Signal </a:t>
            </a:r>
            <a:r>
              <a:rPr lang="en-US" sz="3600" dirty="0">
                <a:latin typeface="Calibri" pitchFamily="34" charset="0"/>
              </a:rPr>
              <a:t>Processing, Analysis and </a:t>
            </a:r>
            <a:r>
              <a:rPr lang="en-US" sz="3600" dirty="0" smtClean="0">
                <a:latin typeface="Calibri" pitchFamily="34" charset="0"/>
              </a:rPr>
              <a:t>Math</a:t>
            </a:r>
            <a:endParaRPr lang="en-US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ock_Diagram_Menu_Ba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519" y="1102056"/>
            <a:ext cx="8462963" cy="5004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Using Analysis Functions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" y="1066800"/>
            <a:ext cx="8610600" cy="5029200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C99"/>
                </a:solidFill>
                <a:latin typeface="Calibri" pitchFamily="34" charset="0"/>
              </a:rPr>
              <a:t>Configuration </a:t>
            </a:r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Based</a:t>
            </a:r>
          </a:p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Express VIs</a:t>
            </a:r>
            <a:endParaRPr lang="en-US" sz="2400" b="1" dirty="0">
              <a:solidFill>
                <a:srgbClr val="006C99"/>
              </a:solidFill>
              <a:latin typeface="Calibri" pitchFamily="34" charset="0"/>
            </a:endParaRPr>
          </a:p>
        </p:txBody>
      </p:sp>
      <p:pic>
        <p:nvPicPr>
          <p:cNvPr id="14" name="Picture 13" descr="Analysis exprs or LL.bmp"/>
          <p:cNvPicPr>
            <a:picLocks noChangeAspect="1"/>
          </p:cNvPicPr>
          <p:nvPr/>
        </p:nvPicPr>
        <p:blipFill>
          <a:blip r:embed="rId4" cstate="print"/>
          <a:srcRect r="70803"/>
          <a:stretch>
            <a:fillRect/>
          </a:stretch>
        </p:blipFill>
        <p:spPr>
          <a:xfrm>
            <a:off x="1181100" y="4025900"/>
            <a:ext cx="1524000" cy="1917700"/>
          </a:xfrm>
          <a:prstGeom prst="rect">
            <a:avLst/>
          </a:prstGeom>
        </p:spPr>
      </p:pic>
      <p:pic>
        <p:nvPicPr>
          <p:cNvPr id="15" name="Picture 14" descr="Analysis exprs or LL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15"/>
          <a:stretch>
            <a:fillRect/>
          </a:stretch>
        </p:blipFill>
        <p:spPr>
          <a:xfrm>
            <a:off x="3757613" y="2571446"/>
            <a:ext cx="2238375" cy="154335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124200" y="21336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Programmatic, </a:t>
            </a:r>
          </a:p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Low-Level VIs</a:t>
            </a:r>
            <a:endParaRPr lang="en-US" sz="2400" b="1" dirty="0">
              <a:solidFill>
                <a:srgbClr val="006C99"/>
              </a:solidFill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72000" y="3817203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Text-based </a:t>
            </a:r>
          </a:p>
          <a:p>
            <a:pPr algn="ctr"/>
            <a:r>
              <a:rPr lang="en-US" sz="2400" b="1" dirty="0" smtClean="0">
                <a:solidFill>
                  <a:srgbClr val="006C99"/>
                </a:solidFill>
                <a:latin typeface="Calibri" pitchFamily="34" charset="0"/>
              </a:rPr>
              <a:t>MathScript Node</a:t>
            </a:r>
            <a:endParaRPr lang="en-US" sz="2400" b="1" dirty="0">
              <a:solidFill>
                <a:srgbClr val="006C99"/>
              </a:solidFill>
              <a:latin typeface="Calibri" pitchFamily="34" charset="0"/>
            </a:endParaRPr>
          </a:p>
        </p:txBody>
      </p:sp>
      <p:pic>
        <p:nvPicPr>
          <p:cNvPr id="19" name="Picture 18" descr="mathscript node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450" y="4648200"/>
            <a:ext cx="4095750" cy="105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Exercise 3: Math and Debugging in LabVIEW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3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5943600" cy="4251960"/>
          </a:xfrm>
          <a:prstGeom prst="rect">
            <a:avLst/>
          </a:prstGeom>
        </p:spPr>
      </p:pic>
      <p:pic>
        <p:nvPicPr>
          <p:cNvPr id="5" name="Picture 4" descr="2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2209800"/>
            <a:ext cx="3593082" cy="3084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  <a:alpha val="69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FPGA Programming</a:t>
            </a:r>
            <a:endParaRPr lang="en-US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National Instruments at a Glance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29200" y="3581400"/>
            <a:ext cx="3866831" cy="2514600"/>
            <a:chOff x="4876800" y="2895600"/>
            <a:chExt cx="3866831" cy="2514600"/>
          </a:xfrm>
        </p:grpSpPr>
        <p:graphicFrame>
          <p:nvGraphicFramePr>
            <p:cNvPr id="44034" name="Object 6"/>
            <p:cNvGraphicFramePr>
              <a:graphicFrameLocks noChangeAspect="1"/>
            </p:cNvGraphicFramePr>
            <p:nvPr/>
          </p:nvGraphicFramePr>
          <p:xfrm>
            <a:off x="4876800" y="2895600"/>
            <a:ext cx="3866831" cy="2514600"/>
          </p:xfrm>
          <a:graphic>
            <a:graphicData uri="http://schemas.openxmlformats.org/presentationml/2006/ole">
              <p:oleObj spid="_x0000_s44034" name="Worksheet" r:id="rId4" imgW="4762500" imgH="2943225" progId="Excel.Sheet.8">
                <p:embed/>
              </p:oleObj>
            </a:graphicData>
          </a:graphic>
        </p:graphicFrame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 rot="16200000">
              <a:off x="6424097" y="2872304"/>
              <a:ext cx="369332" cy="224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/>
                <a:t>Net Revenue in Millions</a:t>
              </a:r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401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Leaders in Computer-Based          Measurement and Automation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Long-term Track Record of  Growth and Profitability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Record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Revenue: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$821M in 2008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Fortune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“100 Best Companies to Work For” ten </a:t>
            </a:r>
            <a:r>
              <a:rPr lang="en-US" sz="2000" b="1" kern="0" dirty="0" smtClean="0">
                <a:latin typeface="Calibri" pitchFamily="34" charset="0"/>
              </a:rPr>
              <a:t>years in a row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More than 4,900 employees; operations in 40+ countries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latin typeface="Calibri" pitchFamily="34" charset="0"/>
              </a:rPr>
              <a:t>Founded in 1976 with focus on Instrument Control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9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LabVIEW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1.0 released in 1986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86334" y="1295400"/>
            <a:ext cx="5052866" cy="2286000"/>
            <a:chOff x="0" y="732"/>
            <a:chExt cx="5750" cy="2697"/>
          </a:xfrm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476" y="144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0" y="732"/>
              <a:ext cx="5750" cy="2697"/>
              <a:chOff x="5" y="732"/>
              <a:chExt cx="5750" cy="2697"/>
            </a:xfrm>
          </p:grpSpPr>
          <p:sp>
            <p:nvSpPr>
              <p:cNvPr id="136" name="Freeform 9"/>
              <p:cNvSpPr>
                <a:spLocks/>
              </p:cNvSpPr>
              <p:nvPr/>
            </p:nvSpPr>
            <p:spPr bwMode="auto">
              <a:xfrm>
                <a:off x="1259" y="2066"/>
                <a:ext cx="779" cy="1340"/>
              </a:xfrm>
              <a:custGeom>
                <a:avLst/>
                <a:gdLst/>
                <a:ahLst/>
                <a:cxnLst>
                  <a:cxn ang="0">
                    <a:pos x="99" y="59"/>
                  </a:cxn>
                  <a:cxn ang="0">
                    <a:pos x="126" y="23"/>
                  </a:cxn>
                  <a:cxn ang="0">
                    <a:pos x="176" y="12"/>
                  </a:cxn>
                  <a:cxn ang="0">
                    <a:pos x="167" y="70"/>
                  </a:cxn>
                  <a:cxn ang="0">
                    <a:pos x="192" y="15"/>
                  </a:cxn>
                  <a:cxn ang="0">
                    <a:pos x="230" y="41"/>
                  </a:cxn>
                  <a:cxn ang="0">
                    <a:pos x="293" y="35"/>
                  </a:cxn>
                  <a:cxn ang="0">
                    <a:pos x="346" y="82"/>
                  </a:cxn>
                  <a:cxn ang="0">
                    <a:pos x="444" y="135"/>
                  </a:cxn>
                  <a:cxn ang="0">
                    <a:pos x="507" y="173"/>
                  </a:cxn>
                  <a:cxn ang="0">
                    <a:pos x="502" y="264"/>
                  </a:cxn>
                  <a:cxn ang="0">
                    <a:pos x="502" y="291"/>
                  </a:cxn>
                  <a:cxn ang="0">
                    <a:pos x="560" y="267"/>
                  </a:cxn>
                  <a:cxn ang="0">
                    <a:pos x="612" y="285"/>
                  </a:cxn>
                  <a:cxn ang="0">
                    <a:pos x="702" y="317"/>
                  </a:cxn>
                  <a:cxn ang="0">
                    <a:pos x="773" y="435"/>
                  </a:cxn>
                  <a:cxn ang="0">
                    <a:pos x="716" y="611"/>
                  </a:cxn>
                  <a:cxn ang="0">
                    <a:pos x="636" y="720"/>
                  </a:cxn>
                  <a:cxn ang="0">
                    <a:pos x="576" y="784"/>
                  </a:cxn>
                  <a:cxn ang="0">
                    <a:pos x="551" y="893"/>
                  </a:cxn>
                  <a:cxn ang="0">
                    <a:pos x="455" y="955"/>
                  </a:cxn>
                  <a:cxn ang="0">
                    <a:pos x="469" y="981"/>
                  </a:cxn>
                  <a:cxn ang="0">
                    <a:pos x="428" y="1046"/>
                  </a:cxn>
                  <a:cxn ang="0">
                    <a:pos x="398" y="1090"/>
                  </a:cxn>
                  <a:cxn ang="0">
                    <a:pos x="406" y="1110"/>
                  </a:cxn>
                  <a:cxn ang="0">
                    <a:pos x="403" y="1128"/>
                  </a:cxn>
                  <a:cxn ang="0">
                    <a:pos x="373" y="1187"/>
                  </a:cxn>
                  <a:cxn ang="0">
                    <a:pos x="414" y="1231"/>
                  </a:cxn>
                  <a:cxn ang="0">
                    <a:pos x="384" y="1263"/>
                  </a:cxn>
                  <a:cxn ang="0">
                    <a:pos x="395" y="1296"/>
                  </a:cxn>
                  <a:cxn ang="0">
                    <a:pos x="387" y="1340"/>
                  </a:cxn>
                  <a:cxn ang="0">
                    <a:pos x="351" y="1316"/>
                  </a:cxn>
                  <a:cxn ang="0">
                    <a:pos x="337" y="1298"/>
                  </a:cxn>
                  <a:cxn ang="0">
                    <a:pos x="318" y="1287"/>
                  </a:cxn>
                  <a:cxn ang="0">
                    <a:pos x="307" y="1249"/>
                  </a:cxn>
                  <a:cxn ang="0">
                    <a:pos x="291" y="1234"/>
                  </a:cxn>
                  <a:cxn ang="0">
                    <a:pos x="285" y="1210"/>
                  </a:cxn>
                  <a:cxn ang="0">
                    <a:pos x="261" y="1187"/>
                  </a:cxn>
                  <a:cxn ang="0">
                    <a:pos x="288" y="1184"/>
                  </a:cxn>
                  <a:cxn ang="0">
                    <a:pos x="280" y="1178"/>
                  </a:cxn>
                  <a:cxn ang="0">
                    <a:pos x="288" y="1163"/>
                  </a:cxn>
                  <a:cxn ang="0">
                    <a:pos x="274" y="1116"/>
                  </a:cxn>
                  <a:cxn ang="0">
                    <a:pos x="247" y="1096"/>
                  </a:cxn>
                  <a:cxn ang="0">
                    <a:pos x="228" y="1011"/>
                  </a:cxn>
                  <a:cxn ang="0">
                    <a:pos x="211" y="728"/>
                  </a:cxn>
                  <a:cxn ang="0">
                    <a:pos x="115" y="567"/>
                  </a:cxn>
                  <a:cxn ang="0">
                    <a:pos x="44" y="423"/>
                  </a:cxn>
                  <a:cxn ang="0">
                    <a:pos x="16" y="323"/>
                  </a:cxn>
                  <a:cxn ang="0">
                    <a:pos x="8" y="300"/>
                  </a:cxn>
                  <a:cxn ang="0">
                    <a:pos x="41" y="226"/>
                  </a:cxn>
                  <a:cxn ang="0">
                    <a:pos x="66" y="173"/>
                  </a:cxn>
                  <a:cxn ang="0">
                    <a:pos x="58" y="82"/>
                  </a:cxn>
                </a:cxnLst>
                <a:rect l="0" t="0" r="r" b="b"/>
                <a:pathLst>
                  <a:path w="779" h="1340">
                    <a:moveTo>
                      <a:pt x="69" y="76"/>
                    </a:moveTo>
                    <a:lnTo>
                      <a:pt x="80" y="91"/>
                    </a:lnTo>
                    <a:lnTo>
                      <a:pt x="80" y="76"/>
                    </a:lnTo>
                    <a:lnTo>
                      <a:pt x="99" y="59"/>
                    </a:lnTo>
                    <a:lnTo>
                      <a:pt x="101" y="41"/>
                    </a:lnTo>
                    <a:lnTo>
                      <a:pt x="112" y="29"/>
                    </a:lnTo>
                    <a:lnTo>
                      <a:pt x="121" y="35"/>
                    </a:lnTo>
                    <a:lnTo>
                      <a:pt x="126" y="23"/>
                    </a:lnTo>
                    <a:lnTo>
                      <a:pt x="143" y="23"/>
                    </a:lnTo>
                    <a:lnTo>
                      <a:pt x="170" y="0"/>
                    </a:lnTo>
                    <a:lnTo>
                      <a:pt x="178" y="6"/>
                    </a:lnTo>
                    <a:lnTo>
                      <a:pt x="176" y="12"/>
                    </a:lnTo>
                    <a:lnTo>
                      <a:pt x="167" y="23"/>
                    </a:lnTo>
                    <a:lnTo>
                      <a:pt x="170" y="35"/>
                    </a:lnTo>
                    <a:lnTo>
                      <a:pt x="162" y="50"/>
                    </a:lnTo>
                    <a:lnTo>
                      <a:pt x="167" y="70"/>
                    </a:lnTo>
                    <a:lnTo>
                      <a:pt x="176" y="64"/>
                    </a:lnTo>
                    <a:lnTo>
                      <a:pt x="173" y="35"/>
                    </a:lnTo>
                    <a:lnTo>
                      <a:pt x="200" y="20"/>
                    </a:lnTo>
                    <a:lnTo>
                      <a:pt x="192" y="15"/>
                    </a:lnTo>
                    <a:lnTo>
                      <a:pt x="197" y="6"/>
                    </a:lnTo>
                    <a:lnTo>
                      <a:pt x="203" y="20"/>
                    </a:lnTo>
                    <a:lnTo>
                      <a:pt x="225" y="26"/>
                    </a:lnTo>
                    <a:lnTo>
                      <a:pt x="230" y="41"/>
                    </a:lnTo>
                    <a:lnTo>
                      <a:pt x="261" y="38"/>
                    </a:lnTo>
                    <a:lnTo>
                      <a:pt x="277" y="47"/>
                    </a:lnTo>
                    <a:lnTo>
                      <a:pt x="299" y="41"/>
                    </a:lnTo>
                    <a:lnTo>
                      <a:pt x="293" y="35"/>
                    </a:lnTo>
                    <a:lnTo>
                      <a:pt x="329" y="35"/>
                    </a:lnTo>
                    <a:lnTo>
                      <a:pt x="313" y="44"/>
                    </a:lnTo>
                    <a:lnTo>
                      <a:pt x="346" y="64"/>
                    </a:lnTo>
                    <a:lnTo>
                      <a:pt x="346" y="82"/>
                    </a:lnTo>
                    <a:lnTo>
                      <a:pt x="357" y="79"/>
                    </a:lnTo>
                    <a:lnTo>
                      <a:pt x="365" y="85"/>
                    </a:lnTo>
                    <a:lnTo>
                      <a:pt x="409" y="135"/>
                    </a:lnTo>
                    <a:lnTo>
                      <a:pt x="444" y="135"/>
                    </a:lnTo>
                    <a:lnTo>
                      <a:pt x="461" y="141"/>
                    </a:lnTo>
                    <a:lnTo>
                      <a:pt x="483" y="150"/>
                    </a:lnTo>
                    <a:lnTo>
                      <a:pt x="499" y="170"/>
                    </a:lnTo>
                    <a:lnTo>
                      <a:pt x="507" y="173"/>
                    </a:lnTo>
                    <a:lnTo>
                      <a:pt x="518" y="217"/>
                    </a:lnTo>
                    <a:lnTo>
                      <a:pt x="527" y="220"/>
                    </a:lnTo>
                    <a:lnTo>
                      <a:pt x="524" y="235"/>
                    </a:lnTo>
                    <a:lnTo>
                      <a:pt x="502" y="264"/>
                    </a:lnTo>
                    <a:lnTo>
                      <a:pt x="505" y="276"/>
                    </a:lnTo>
                    <a:lnTo>
                      <a:pt x="513" y="270"/>
                    </a:lnTo>
                    <a:lnTo>
                      <a:pt x="516" y="288"/>
                    </a:lnTo>
                    <a:lnTo>
                      <a:pt x="502" y="291"/>
                    </a:lnTo>
                    <a:lnTo>
                      <a:pt x="499" y="297"/>
                    </a:lnTo>
                    <a:lnTo>
                      <a:pt x="535" y="291"/>
                    </a:lnTo>
                    <a:lnTo>
                      <a:pt x="538" y="305"/>
                    </a:lnTo>
                    <a:lnTo>
                      <a:pt x="560" y="267"/>
                    </a:lnTo>
                    <a:lnTo>
                      <a:pt x="573" y="267"/>
                    </a:lnTo>
                    <a:lnTo>
                      <a:pt x="601" y="282"/>
                    </a:lnTo>
                    <a:lnTo>
                      <a:pt x="603" y="288"/>
                    </a:lnTo>
                    <a:lnTo>
                      <a:pt x="612" y="285"/>
                    </a:lnTo>
                    <a:lnTo>
                      <a:pt x="620" y="300"/>
                    </a:lnTo>
                    <a:lnTo>
                      <a:pt x="617" y="308"/>
                    </a:lnTo>
                    <a:lnTo>
                      <a:pt x="634" y="302"/>
                    </a:lnTo>
                    <a:lnTo>
                      <a:pt x="702" y="317"/>
                    </a:lnTo>
                    <a:lnTo>
                      <a:pt x="741" y="355"/>
                    </a:lnTo>
                    <a:lnTo>
                      <a:pt x="768" y="361"/>
                    </a:lnTo>
                    <a:lnTo>
                      <a:pt x="779" y="399"/>
                    </a:lnTo>
                    <a:lnTo>
                      <a:pt x="773" y="435"/>
                    </a:lnTo>
                    <a:lnTo>
                      <a:pt x="741" y="482"/>
                    </a:lnTo>
                    <a:lnTo>
                      <a:pt x="727" y="514"/>
                    </a:lnTo>
                    <a:lnTo>
                      <a:pt x="716" y="523"/>
                    </a:lnTo>
                    <a:lnTo>
                      <a:pt x="716" y="611"/>
                    </a:lnTo>
                    <a:lnTo>
                      <a:pt x="710" y="649"/>
                    </a:lnTo>
                    <a:lnTo>
                      <a:pt x="691" y="699"/>
                    </a:lnTo>
                    <a:lnTo>
                      <a:pt x="675" y="717"/>
                    </a:lnTo>
                    <a:lnTo>
                      <a:pt x="636" y="720"/>
                    </a:lnTo>
                    <a:lnTo>
                      <a:pt x="636" y="726"/>
                    </a:lnTo>
                    <a:lnTo>
                      <a:pt x="603" y="743"/>
                    </a:lnTo>
                    <a:lnTo>
                      <a:pt x="579" y="770"/>
                    </a:lnTo>
                    <a:lnTo>
                      <a:pt x="576" y="784"/>
                    </a:lnTo>
                    <a:lnTo>
                      <a:pt x="581" y="808"/>
                    </a:lnTo>
                    <a:lnTo>
                      <a:pt x="581" y="828"/>
                    </a:lnTo>
                    <a:lnTo>
                      <a:pt x="565" y="852"/>
                    </a:lnTo>
                    <a:lnTo>
                      <a:pt x="551" y="893"/>
                    </a:lnTo>
                    <a:lnTo>
                      <a:pt x="535" y="911"/>
                    </a:lnTo>
                    <a:lnTo>
                      <a:pt x="524" y="940"/>
                    </a:lnTo>
                    <a:lnTo>
                      <a:pt x="505" y="964"/>
                    </a:lnTo>
                    <a:lnTo>
                      <a:pt x="455" y="955"/>
                    </a:lnTo>
                    <a:lnTo>
                      <a:pt x="444" y="946"/>
                    </a:lnTo>
                    <a:lnTo>
                      <a:pt x="447" y="958"/>
                    </a:lnTo>
                    <a:lnTo>
                      <a:pt x="469" y="972"/>
                    </a:lnTo>
                    <a:lnTo>
                      <a:pt x="469" y="981"/>
                    </a:lnTo>
                    <a:lnTo>
                      <a:pt x="483" y="993"/>
                    </a:lnTo>
                    <a:lnTo>
                      <a:pt x="483" y="1008"/>
                    </a:lnTo>
                    <a:lnTo>
                      <a:pt x="472" y="1034"/>
                    </a:lnTo>
                    <a:lnTo>
                      <a:pt x="428" y="1046"/>
                    </a:lnTo>
                    <a:lnTo>
                      <a:pt x="406" y="1040"/>
                    </a:lnTo>
                    <a:lnTo>
                      <a:pt x="414" y="1058"/>
                    </a:lnTo>
                    <a:lnTo>
                      <a:pt x="417" y="1087"/>
                    </a:lnTo>
                    <a:lnTo>
                      <a:pt x="398" y="1090"/>
                    </a:lnTo>
                    <a:lnTo>
                      <a:pt x="378" y="1081"/>
                    </a:lnTo>
                    <a:lnTo>
                      <a:pt x="384" y="1108"/>
                    </a:lnTo>
                    <a:lnTo>
                      <a:pt x="395" y="1116"/>
                    </a:lnTo>
                    <a:lnTo>
                      <a:pt x="406" y="1110"/>
                    </a:lnTo>
                    <a:lnTo>
                      <a:pt x="409" y="1122"/>
                    </a:lnTo>
                    <a:lnTo>
                      <a:pt x="395" y="1116"/>
                    </a:lnTo>
                    <a:lnTo>
                      <a:pt x="389" y="1122"/>
                    </a:lnTo>
                    <a:lnTo>
                      <a:pt x="403" y="1128"/>
                    </a:lnTo>
                    <a:lnTo>
                      <a:pt x="392" y="1140"/>
                    </a:lnTo>
                    <a:lnTo>
                      <a:pt x="398" y="1169"/>
                    </a:lnTo>
                    <a:lnTo>
                      <a:pt x="378" y="1172"/>
                    </a:lnTo>
                    <a:lnTo>
                      <a:pt x="373" y="1187"/>
                    </a:lnTo>
                    <a:lnTo>
                      <a:pt x="381" y="1199"/>
                    </a:lnTo>
                    <a:lnTo>
                      <a:pt x="406" y="1210"/>
                    </a:lnTo>
                    <a:lnTo>
                      <a:pt x="411" y="1219"/>
                    </a:lnTo>
                    <a:lnTo>
                      <a:pt x="414" y="1231"/>
                    </a:lnTo>
                    <a:lnTo>
                      <a:pt x="395" y="1249"/>
                    </a:lnTo>
                    <a:lnTo>
                      <a:pt x="400" y="1266"/>
                    </a:lnTo>
                    <a:lnTo>
                      <a:pt x="392" y="1269"/>
                    </a:lnTo>
                    <a:lnTo>
                      <a:pt x="384" y="1263"/>
                    </a:lnTo>
                    <a:lnTo>
                      <a:pt x="392" y="1269"/>
                    </a:lnTo>
                    <a:lnTo>
                      <a:pt x="387" y="1275"/>
                    </a:lnTo>
                    <a:lnTo>
                      <a:pt x="387" y="1287"/>
                    </a:lnTo>
                    <a:lnTo>
                      <a:pt x="395" y="1296"/>
                    </a:lnTo>
                    <a:lnTo>
                      <a:pt x="389" y="1298"/>
                    </a:lnTo>
                    <a:lnTo>
                      <a:pt x="411" y="1310"/>
                    </a:lnTo>
                    <a:lnTo>
                      <a:pt x="381" y="1322"/>
                    </a:lnTo>
                    <a:lnTo>
                      <a:pt x="387" y="1340"/>
                    </a:lnTo>
                    <a:lnTo>
                      <a:pt x="378" y="1340"/>
                    </a:lnTo>
                    <a:lnTo>
                      <a:pt x="365" y="1331"/>
                    </a:lnTo>
                    <a:lnTo>
                      <a:pt x="378" y="1322"/>
                    </a:lnTo>
                    <a:lnTo>
                      <a:pt x="351" y="1316"/>
                    </a:lnTo>
                    <a:lnTo>
                      <a:pt x="348" y="1301"/>
                    </a:lnTo>
                    <a:lnTo>
                      <a:pt x="335" y="1296"/>
                    </a:lnTo>
                    <a:lnTo>
                      <a:pt x="346" y="1301"/>
                    </a:lnTo>
                    <a:lnTo>
                      <a:pt x="337" y="1298"/>
                    </a:lnTo>
                    <a:lnTo>
                      <a:pt x="340" y="1304"/>
                    </a:lnTo>
                    <a:lnTo>
                      <a:pt x="335" y="1298"/>
                    </a:lnTo>
                    <a:lnTo>
                      <a:pt x="335" y="1307"/>
                    </a:lnTo>
                    <a:lnTo>
                      <a:pt x="318" y="1287"/>
                    </a:lnTo>
                    <a:lnTo>
                      <a:pt x="321" y="1281"/>
                    </a:lnTo>
                    <a:lnTo>
                      <a:pt x="304" y="1269"/>
                    </a:lnTo>
                    <a:lnTo>
                      <a:pt x="310" y="1257"/>
                    </a:lnTo>
                    <a:lnTo>
                      <a:pt x="307" y="1249"/>
                    </a:lnTo>
                    <a:lnTo>
                      <a:pt x="302" y="1254"/>
                    </a:lnTo>
                    <a:lnTo>
                      <a:pt x="293" y="1237"/>
                    </a:lnTo>
                    <a:lnTo>
                      <a:pt x="302" y="1240"/>
                    </a:lnTo>
                    <a:lnTo>
                      <a:pt x="291" y="1234"/>
                    </a:lnTo>
                    <a:lnTo>
                      <a:pt x="285" y="1228"/>
                    </a:lnTo>
                    <a:lnTo>
                      <a:pt x="304" y="1231"/>
                    </a:lnTo>
                    <a:lnTo>
                      <a:pt x="282" y="1216"/>
                    </a:lnTo>
                    <a:lnTo>
                      <a:pt x="285" y="1210"/>
                    </a:lnTo>
                    <a:lnTo>
                      <a:pt x="280" y="1204"/>
                    </a:lnTo>
                    <a:lnTo>
                      <a:pt x="261" y="1204"/>
                    </a:lnTo>
                    <a:lnTo>
                      <a:pt x="269" y="1193"/>
                    </a:lnTo>
                    <a:lnTo>
                      <a:pt x="261" y="1187"/>
                    </a:lnTo>
                    <a:lnTo>
                      <a:pt x="274" y="1187"/>
                    </a:lnTo>
                    <a:lnTo>
                      <a:pt x="285" y="1199"/>
                    </a:lnTo>
                    <a:lnTo>
                      <a:pt x="288" y="1193"/>
                    </a:lnTo>
                    <a:lnTo>
                      <a:pt x="288" y="1184"/>
                    </a:lnTo>
                    <a:lnTo>
                      <a:pt x="285" y="1193"/>
                    </a:lnTo>
                    <a:lnTo>
                      <a:pt x="282" y="1187"/>
                    </a:lnTo>
                    <a:lnTo>
                      <a:pt x="285" y="1178"/>
                    </a:lnTo>
                    <a:lnTo>
                      <a:pt x="280" y="1178"/>
                    </a:lnTo>
                    <a:lnTo>
                      <a:pt x="285" y="1169"/>
                    </a:lnTo>
                    <a:lnTo>
                      <a:pt x="291" y="1178"/>
                    </a:lnTo>
                    <a:lnTo>
                      <a:pt x="280" y="1169"/>
                    </a:lnTo>
                    <a:lnTo>
                      <a:pt x="288" y="1163"/>
                    </a:lnTo>
                    <a:lnTo>
                      <a:pt x="274" y="1152"/>
                    </a:lnTo>
                    <a:lnTo>
                      <a:pt x="274" y="1119"/>
                    </a:lnTo>
                    <a:lnTo>
                      <a:pt x="269" y="1116"/>
                    </a:lnTo>
                    <a:lnTo>
                      <a:pt x="274" y="1116"/>
                    </a:lnTo>
                    <a:lnTo>
                      <a:pt x="266" y="1108"/>
                    </a:lnTo>
                    <a:lnTo>
                      <a:pt x="272" y="1099"/>
                    </a:lnTo>
                    <a:lnTo>
                      <a:pt x="255" y="1105"/>
                    </a:lnTo>
                    <a:lnTo>
                      <a:pt x="247" y="1096"/>
                    </a:lnTo>
                    <a:lnTo>
                      <a:pt x="236" y="1063"/>
                    </a:lnTo>
                    <a:lnTo>
                      <a:pt x="241" y="1058"/>
                    </a:lnTo>
                    <a:lnTo>
                      <a:pt x="222" y="1011"/>
                    </a:lnTo>
                    <a:lnTo>
                      <a:pt x="228" y="1011"/>
                    </a:lnTo>
                    <a:lnTo>
                      <a:pt x="233" y="940"/>
                    </a:lnTo>
                    <a:lnTo>
                      <a:pt x="214" y="843"/>
                    </a:lnTo>
                    <a:lnTo>
                      <a:pt x="219" y="799"/>
                    </a:lnTo>
                    <a:lnTo>
                      <a:pt x="211" y="728"/>
                    </a:lnTo>
                    <a:lnTo>
                      <a:pt x="214" y="693"/>
                    </a:lnTo>
                    <a:lnTo>
                      <a:pt x="200" y="623"/>
                    </a:lnTo>
                    <a:lnTo>
                      <a:pt x="167" y="593"/>
                    </a:lnTo>
                    <a:lnTo>
                      <a:pt x="115" y="567"/>
                    </a:lnTo>
                    <a:lnTo>
                      <a:pt x="96" y="543"/>
                    </a:lnTo>
                    <a:lnTo>
                      <a:pt x="93" y="523"/>
                    </a:lnTo>
                    <a:lnTo>
                      <a:pt x="69" y="488"/>
                    </a:lnTo>
                    <a:lnTo>
                      <a:pt x="44" y="423"/>
                    </a:lnTo>
                    <a:lnTo>
                      <a:pt x="5" y="373"/>
                    </a:lnTo>
                    <a:lnTo>
                      <a:pt x="8" y="367"/>
                    </a:lnTo>
                    <a:lnTo>
                      <a:pt x="0" y="344"/>
                    </a:lnTo>
                    <a:lnTo>
                      <a:pt x="16" y="323"/>
                    </a:lnTo>
                    <a:lnTo>
                      <a:pt x="25" y="305"/>
                    </a:lnTo>
                    <a:lnTo>
                      <a:pt x="22" y="300"/>
                    </a:lnTo>
                    <a:lnTo>
                      <a:pt x="16" y="308"/>
                    </a:lnTo>
                    <a:lnTo>
                      <a:pt x="8" y="300"/>
                    </a:lnTo>
                    <a:lnTo>
                      <a:pt x="5" y="276"/>
                    </a:lnTo>
                    <a:lnTo>
                      <a:pt x="19" y="252"/>
                    </a:lnTo>
                    <a:lnTo>
                      <a:pt x="19" y="241"/>
                    </a:lnTo>
                    <a:lnTo>
                      <a:pt x="41" y="226"/>
                    </a:lnTo>
                    <a:lnTo>
                      <a:pt x="47" y="203"/>
                    </a:lnTo>
                    <a:lnTo>
                      <a:pt x="60" y="200"/>
                    </a:lnTo>
                    <a:lnTo>
                      <a:pt x="74" y="176"/>
                    </a:lnTo>
                    <a:lnTo>
                      <a:pt x="66" y="173"/>
                    </a:lnTo>
                    <a:lnTo>
                      <a:pt x="69" y="123"/>
                    </a:lnTo>
                    <a:lnTo>
                      <a:pt x="60" y="106"/>
                    </a:lnTo>
                    <a:lnTo>
                      <a:pt x="52" y="91"/>
                    </a:lnTo>
                    <a:lnTo>
                      <a:pt x="58" y="82"/>
                    </a:lnTo>
                    <a:lnTo>
                      <a:pt x="69" y="76"/>
                    </a:lnTo>
                    <a:lnTo>
                      <a:pt x="69" y="7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7" name="Freeform 10"/>
              <p:cNvSpPr>
                <a:spLocks/>
              </p:cNvSpPr>
              <p:nvPr/>
            </p:nvSpPr>
            <p:spPr bwMode="auto">
              <a:xfrm>
                <a:off x="1511" y="1942"/>
                <a:ext cx="28" cy="1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8" y="6"/>
                  </a:cxn>
                  <a:cxn ang="0">
                    <a:pos x="17" y="12"/>
                  </a:cxn>
                  <a:cxn ang="0">
                    <a:pos x="3" y="12"/>
                  </a:cxn>
                  <a:cxn ang="0">
                    <a:pos x="0" y="6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8" h="12">
                    <a:moveTo>
                      <a:pt x="25" y="0"/>
                    </a:moveTo>
                    <a:lnTo>
                      <a:pt x="28" y="6"/>
                    </a:lnTo>
                    <a:lnTo>
                      <a:pt x="17" y="12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8" name="Freeform 11"/>
              <p:cNvSpPr>
                <a:spLocks/>
              </p:cNvSpPr>
              <p:nvPr/>
            </p:nvSpPr>
            <p:spPr bwMode="auto">
              <a:xfrm>
                <a:off x="1725" y="1367"/>
                <a:ext cx="22" cy="2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0" y="26"/>
                  </a:cxn>
                  <a:cxn ang="0">
                    <a:pos x="22" y="17"/>
                  </a:cxn>
                  <a:cxn ang="0">
                    <a:pos x="22" y="11"/>
                  </a:cxn>
                  <a:cxn ang="0">
                    <a:pos x="11" y="17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lnTo>
                      <a:pt x="0" y="14"/>
                    </a:lnTo>
                    <a:lnTo>
                      <a:pt x="0" y="26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11" y="17"/>
                    </a:lnTo>
                    <a:lnTo>
                      <a:pt x="22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9" name="Freeform 12"/>
              <p:cNvSpPr>
                <a:spLocks/>
              </p:cNvSpPr>
              <p:nvPr/>
            </p:nvSpPr>
            <p:spPr bwMode="auto">
              <a:xfrm>
                <a:off x="1607" y="873"/>
                <a:ext cx="294" cy="206"/>
              </a:xfrm>
              <a:custGeom>
                <a:avLst/>
                <a:gdLst/>
                <a:ahLst/>
                <a:cxnLst>
                  <a:cxn ang="0">
                    <a:pos x="187" y="206"/>
                  </a:cxn>
                  <a:cxn ang="0">
                    <a:pos x="151" y="188"/>
                  </a:cxn>
                  <a:cxn ang="0">
                    <a:pos x="135" y="176"/>
                  </a:cxn>
                  <a:cxn ang="0">
                    <a:pos x="107" y="153"/>
                  </a:cxn>
                  <a:cxn ang="0">
                    <a:pos x="88" y="159"/>
                  </a:cxn>
                  <a:cxn ang="0">
                    <a:pos x="77" y="141"/>
                  </a:cxn>
                  <a:cxn ang="0">
                    <a:pos x="162" y="112"/>
                  </a:cxn>
                  <a:cxn ang="0">
                    <a:pos x="157" y="79"/>
                  </a:cxn>
                  <a:cxn ang="0">
                    <a:pos x="143" y="76"/>
                  </a:cxn>
                  <a:cxn ang="0">
                    <a:pos x="121" y="56"/>
                  </a:cxn>
                  <a:cxn ang="0">
                    <a:pos x="83" y="62"/>
                  </a:cxn>
                  <a:cxn ang="0">
                    <a:pos x="28" y="56"/>
                  </a:cxn>
                  <a:cxn ang="0">
                    <a:pos x="28" y="47"/>
                  </a:cxn>
                  <a:cxn ang="0">
                    <a:pos x="17" y="26"/>
                  </a:cxn>
                  <a:cxn ang="0">
                    <a:pos x="36" y="12"/>
                  </a:cxn>
                  <a:cxn ang="0">
                    <a:pos x="58" y="18"/>
                  </a:cxn>
                  <a:cxn ang="0">
                    <a:pos x="58" y="41"/>
                  </a:cxn>
                  <a:cxn ang="0">
                    <a:pos x="66" y="35"/>
                  </a:cxn>
                  <a:cxn ang="0">
                    <a:pos x="69" y="23"/>
                  </a:cxn>
                  <a:cxn ang="0">
                    <a:pos x="80" y="12"/>
                  </a:cxn>
                  <a:cxn ang="0">
                    <a:pos x="135" y="0"/>
                  </a:cxn>
                  <a:cxn ang="0">
                    <a:pos x="135" y="18"/>
                  </a:cxn>
                  <a:cxn ang="0">
                    <a:pos x="143" y="26"/>
                  </a:cxn>
                  <a:cxn ang="0">
                    <a:pos x="190" y="23"/>
                  </a:cxn>
                  <a:cxn ang="0">
                    <a:pos x="181" y="35"/>
                  </a:cxn>
                  <a:cxn ang="0">
                    <a:pos x="198" y="41"/>
                  </a:cxn>
                  <a:cxn ang="0">
                    <a:pos x="222" y="38"/>
                  </a:cxn>
                  <a:cxn ang="0">
                    <a:pos x="228" y="47"/>
                  </a:cxn>
                  <a:cxn ang="0">
                    <a:pos x="222" y="53"/>
                  </a:cxn>
                  <a:cxn ang="0">
                    <a:pos x="239" y="59"/>
                  </a:cxn>
                  <a:cxn ang="0">
                    <a:pos x="255" y="65"/>
                  </a:cxn>
                  <a:cxn ang="0">
                    <a:pos x="231" y="76"/>
                  </a:cxn>
                  <a:cxn ang="0">
                    <a:pos x="236" y="85"/>
                  </a:cxn>
                  <a:cxn ang="0">
                    <a:pos x="239" y="94"/>
                  </a:cxn>
                  <a:cxn ang="0">
                    <a:pos x="258" y="100"/>
                  </a:cxn>
                  <a:cxn ang="0">
                    <a:pos x="277" y="112"/>
                  </a:cxn>
                  <a:cxn ang="0">
                    <a:pos x="294" y="120"/>
                  </a:cxn>
                  <a:cxn ang="0">
                    <a:pos x="277" y="132"/>
                  </a:cxn>
                  <a:cxn ang="0">
                    <a:pos x="255" y="144"/>
                  </a:cxn>
                  <a:cxn ang="0">
                    <a:pos x="206" y="126"/>
                  </a:cxn>
                  <a:cxn ang="0">
                    <a:pos x="201" y="138"/>
                  </a:cxn>
                  <a:cxn ang="0">
                    <a:pos x="225" y="159"/>
                  </a:cxn>
                  <a:cxn ang="0">
                    <a:pos x="220" y="182"/>
                  </a:cxn>
                  <a:cxn ang="0">
                    <a:pos x="209" y="188"/>
                  </a:cxn>
                  <a:cxn ang="0">
                    <a:pos x="190" y="185"/>
                  </a:cxn>
                  <a:cxn ang="0">
                    <a:pos x="176" y="185"/>
                  </a:cxn>
                </a:cxnLst>
                <a:rect l="0" t="0" r="r" b="b"/>
                <a:pathLst>
                  <a:path w="294" h="206">
                    <a:moveTo>
                      <a:pt x="176" y="185"/>
                    </a:moveTo>
                    <a:lnTo>
                      <a:pt x="190" y="200"/>
                    </a:lnTo>
                    <a:lnTo>
                      <a:pt x="187" y="206"/>
                    </a:lnTo>
                    <a:lnTo>
                      <a:pt x="181" y="206"/>
                    </a:lnTo>
                    <a:lnTo>
                      <a:pt x="151" y="197"/>
                    </a:lnTo>
                    <a:lnTo>
                      <a:pt x="151" y="188"/>
                    </a:lnTo>
                    <a:lnTo>
                      <a:pt x="129" y="188"/>
                    </a:lnTo>
                    <a:lnTo>
                      <a:pt x="124" y="176"/>
                    </a:lnTo>
                    <a:lnTo>
                      <a:pt x="135" y="176"/>
                    </a:lnTo>
                    <a:lnTo>
                      <a:pt x="118" y="170"/>
                    </a:lnTo>
                    <a:lnTo>
                      <a:pt x="118" y="159"/>
                    </a:lnTo>
                    <a:lnTo>
                      <a:pt x="107" y="153"/>
                    </a:lnTo>
                    <a:lnTo>
                      <a:pt x="102" y="153"/>
                    </a:lnTo>
                    <a:lnTo>
                      <a:pt x="99" y="162"/>
                    </a:lnTo>
                    <a:lnTo>
                      <a:pt x="88" y="159"/>
                    </a:lnTo>
                    <a:lnTo>
                      <a:pt x="72" y="164"/>
                    </a:lnTo>
                    <a:lnTo>
                      <a:pt x="58" y="156"/>
                    </a:lnTo>
                    <a:lnTo>
                      <a:pt x="77" y="141"/>
                    </a:lnTo>
                    <a:lnTo>
                      <a:pt x="126" y="141"/>
                    </a:lnTo>
                    <a:lnTo>
                      <a:pt x="124" y="129"/>
                    </a:lnTo>
                    <a:lnTo>
                      <a:pt x="162" y="112"/>
                    </a:lnTo>
                    <a:lnTo>
                      <a:pt x="159" y="85"/>
                    </a:lnTo>
                    <a:lnTo>
                      <a:pt x="148" y="82"/>
                    </a:lnTo>
                    <a:lnTo>
                      <a:pt x="157" y="79"/>
                    </a:lnTo>
                    <a:lnTo>
                      <a:pt x="126" y="85"/>
                    </a:lnTo>
                    <a:lnTo>
                      <a:pt x="129" y="79"/>
                    </a:lnTo>
                    <a:lnTo>
                      <a:pt x="143" y="76"/>
                    </a:lnTo>
                    <a:lnTo>
                      <a:pt x="126" y="65"/>
                    </a:lnTo>
                    <a:lnTo>
                      <a:pt x="132" y="59"/>
                    </a:lnTo>
                    <a:lnTo>
                      <a:pt x="121" y="56"/>
                    </a:lnTo>
                    <a:lnTo>
                      <a:pt x="113" y="56"/>
                    </a:lnTo>
                    <a:lnTo>
                      <a:pt x="113" y="65"/>
                    </a:lnTo>
                    <a:lnTo>
                      <a:pt x="83" y="62"/>
                    </a:lnTo>
                    <a:lnTo>
                      <a:pt x="85" y="67"/>
                    </a:lnTo>
                    <a:lnTo>
                      <a:pt x="30" y="62"/>
                    </a:lnTo>
                    <a:lnTo>
                      <a:pt x="28" y="56"/>
                    </a:lnTo>
                    <a:lnTo>
                      <a:pt x="9" y="59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0" y="38"/>
                    </a:lnTo>
                    <a:lnTo>
                      <a:pt x="9" y="29"/>
                    </a:lnTo>
                    <a:lnTo>
                      <a:pt x="17" y="26"/>
                    </a:lnTo>
                    <a:lnTo>
                      <a:pt x="17" y="23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66" y="0"/>
                    </a:lnTo>
                    <a:lnTo>
                      <a:pt x="94" y="0"/>
                    </a:lnTo>
                    <a:lnTo>
                      <a:pt x="58" y="18"/>
                    </a:lnTo>
                    <a:lnTo>
                      <a:pt x="58" y="23"/>
                    </a:lnTo>
                    <a:lnTo>
                      <a:pt x="52" y="32"/>
                    </a:lnTo>
                    <a:lnTo>
                      <a:pt x="58" y="41"/>
                    </a:lnTo>
                    <a:lnTo>
                      <a:pt x="36" y="47"/>
                    </a:lnTo>
                    <a:lnTo>
                      <a:pt x="58" y="47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77" y="23"/>
                    </a:lnTo>
                    <a:lnTo>
                      <a:pt x="69" y="23"/>
                    </a:lnTo>
                    <a:lnTo>
                      <a:pt x="74" y="15"/>
                    </a:lnTo>
                    <a:lnTo>
                      <a:pt x="91" y="18"/>
                    </a:lnTo>
                    <a:lnTo>
                      <a:pt x="80" y="12"/>
                    </a:lnTo>
                    <a:lnTo>
                      <a:pt x="96" y="12"/>
                    </a:lnTo>
                    <a:lnTo>
                      <a:pt x="88" y="9"/>
                    </a:lnTo>
                    <a:lnTo>
                      <a:pt x="135" y="0"/>
                    </a:lnTo>
                    <a:lnTo>
                      <a:pt x="132" y="9"/>
                    </a:lnTo>
                    <a:lnTo>
                      <a:pt x="129" y="9"/>
                    </a:lnTo>
                    <a:lnTo>
                      <a:pt x="135" y="18"/>
                    </a:lnTo>
                    <a:lnTo>
                      <a:pt x="116" y="29"/>
                    </a:lnTo>
                    <a:lnTo>
                      <a:pt x="137" y="20"/>
                    </a:lnTo>
                    <a:lnTo>
                      <a:pt x="143" y="26"/>
                    </a:lnTo>
                    <a:lnTo>
                      <a:pt x="165" y="18"/>
                    </a:lnTo>
                    <a:lnTo>
                      <a:pt x="187" y="20"/>
                    </a:lnTo>
                    <a:lnTo>
                      <a:pt x="190" y="23"/>
                    </a:lnTo>
                    <a:lnTo>
                      <a:pt x="187" y="29"/>
                    </a:lnTo>
                    <a:lnTo>
                      <a:pt x="195" y="29"/>
                    </a:lnTo>
                    <a:lnTo>
                      <a:pt x="181" y="35"/>
                    </a:lnTo>
                    <a:lnTo>
                      <a:pt x="201" y="32"/>
                    </a:lnTo>
                    <a:lnTo>
                      <a:pt x="190" y="38"/>
                    </a:lnTo>
                    <a:lnTo>
                      <a:pt x="198" y="41"/>
                    </a:lnTo>
                    <a:lnTo>
                      <a:pt x="201" y="38"/>
                    </a:lnTo>
                    <a:lnTo>
                      <a:pt x="212" y="35"/>
                    </a:lnTo>
                    <a:lnTo>
                      <a:pt x="222" y="38"/>
                    </a:lnTo>
                    <a:lnTo>
                      <a:pt x="222" y="44"/>
                    </a:lnTo>
                    <a:lnTo>
                      <a:pt x="209" y="47"/>
                    </a:lnTo>
                    <a:lnTo>
                      <a:pt x="228" y="47"/>
                    </a:lnTo>
                    <a:lnTo>
                      <a:pt x="220" y="53"/>
                    </a:lnTo>
                    <a:lnTo>
                      <a:pt x="233" y="50"/>
                    </a:lnTo>
                    <a:lnTo>
                      <a:pt x="222" y="53"/>
                    </a:lnTo>
                    <a:lnTo>
                      <a:pt x="247" y="53"/>
                    </a:lnTo>
                    <a:lnTo>
                      <a:pt x="228" y="59"/>
                    </a:lnTo>
                    <a:lnTo>
                      <a:pt x="239" y="59"/>
                    </a:lnTo>
                    <a:lnTo>
                      <a:pt x="233" y="65"/>
                    </a:lnTo>
                    <a:lnTo>
                      <a:pt x="247" y="59"/>
                    </a:lnTo>
                    <a:lnTo>
                      <a:pt x="255" y="65"/>
                    </a:lnTo>
                    <a:lnTo>
                      <a:pt x="231" y="70"/>
                    </a:lnTo>
                    <a:lnTo>
                      <a:pt x="255" y="76"/>
                    </a:lnTo>
                    <a:lnTo>
                      <a:pt x="231" y="76"/>
                    </a:lnTo>
                    <a:lnTo>
                      <a:pt x="239" y="79"/>
                    </a:lnTo>
                    <a:lnTo>
                      <a:pt x="233" y="82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44" y="91"/>
                    </a:lnTo>
                    <a:lnTo>
                      <a:pt x="239" y="94"/>
                    </a:lnTo>
                    <a:lnTo>
                      <a:pt x="250" y="100"/>
                    </a:lnTo>
                    <a:lnTo>
                      <a:pt x="261" y="97"/>
                    </a:lnTo>
                    <a:lnTo>
                      <a:pt x="258" y="100"/>
                    </a:lnTo>
                    <a:lnTo>
                      <a:pt x="269" y="109"/>
                    </a:lnTo>
                    <a:lnTo>
                      <a:pt x="264" y="112"/>
                    </a:lnTo>
                    <a:lnTo>
                      <a:pt x="277" y="112"/>
                    </a:lnTo>
                    <a:lnTo>
                      <a:pt x="272" y="117"/>
                    </a:lnTo>
                    <a:lnTo>
                      <a:pt x="286" y="114"/>
                    </a:lnTo>
                    <a:lnTo>
                      <a:pt x="294" y="120"/>
                    </a:lnTo>
                    <a:lnTo>
                      <a:pt x="286" y="129"/>
                    </a:lnTo>
                    <a:lnTo>
                      <a:pt x="275" y="126"/>
                    </a:lnTo>
                    <a:lnTo>
                      <a:pt x="277" y="132"/>
                    </a:lnTo>
                    <a:lnTo>
                      <a:pt x="266" y="141"/>
                    </a:lnTo>
                    <a:lnTo>
                      <a:pt x="258" y="138"/>
                    </a:lnTo>
                    <a:lnTo>
                      <a:pt x="255" y="144"/>
                    </a:lnTo>
                    <a:lnTo>
                      <a:pt x="247" y="153"/>
                    </a:lnTo>
                    <a:lnTo>
                      <a:pt x="222" y="123"/>
                    </a:lnTo>
                    <a:lnTo>
                      <a:pt x="206" y="126"/>
                    </a:lnTo>
                    <a:lnTo>
                      <a:pt x="212" y="132"/>
                    </a:lnTo>
                    <a:lnTo>
                      <a:pt x="203" y="135"/>
                    </a:lnTo>
                    <a:lnTo>
                      <a:pt x="201" y="138"/>
                    </a:lnTo>
                    <a:lnTo>
                      <a:pt x="209" y="141"/>
                    </a:lnTo>
                    <a:lnTo>
                      <a:pt x="206" y="153"/>
                    </a:lnTo>
                    <a:lnTo>
                      <a:pt x="225" y="159"/>
                    </a:lnTo>
                    <a:lnTo>
                      <a:pt x="220" y="164"/>
                    </a:lnTo>
                    <a:lnTo>
                      <a:pt x="225" y="173"/>
                    </a:lnTo>
                    <a:lnTo>
                      <a:pt x="220" y="182"/>
                    </a:lnTo>
                    <a:lnTo>
                      <a:pt x="217" y="176"/>
                    </a:lnTo>
                    <a:lnTo>
                      <a:pt x="217" y="185"/>
                    </a:lnTo>
                    <a:lnTo>
                      <a:pt x="209" y="188"/>
                    </a:lnTo>
                    <a:lnTo>
                      <a:pt x="206" y="194"/>
                    </a:lnTo>
                    <a:lnTo>
                      <a:pt x="203" y="188"/>
                    </a:lnTo>
                    <a:lnTo>
                      <a:pt x="190" y="185"/>
                    </a:lnTo>
                    <a:lnTo>
                      <a:pt x="170" y="173"/>
                    </a:lnTo>
                    <a:lnTo>
                      <a:pt x="176" y="185"/>
                    </a:lnTo>
                    <a:lnTo>
                      <a:pt x="176" y="18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0" name="Freeform 13"/>
              <p:cNvSpPr>
                <a:spLocks/>
              </p:cNvSpPr>
              <p:nvPr/>
            </p:nvSpPr>
            <p:spPr bwMode="auto">
              <a:xfrm>
                <a:off x="1201" y="1067"/>
                <a:ext cx="17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0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1" name="Freeform 14"/>
              <p:cNvSpPr>
                <a:spLocks/>
              </p:cNvSpPr>
              <p:nvPr/>
            </p:nvSpPr>
            <p:spPr bwMode="auto">
              <a:xfrm>
                <a:off x="1092" y="1061"/>
                <a:ext cx="148" cy="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8" y="9"/>
                  </a:cxn>
                  <a:cxn ang="0">
                    <a:pos x="79" y="0"/>
                  </a:cxn>
                  <a:cxn ang="0">
                    <a:pos x="76" y="12"/>
                  </a:cxn>
                  <a:cxn ang="0">
                    <a:pos x="85" y="12"/>
                  </a:cxn>
                  <a:cxn ang="0">
                    <a:pos x="85" y="15"/>
                  </a:cxn>
                  <a:cxn ang="0">
                    <a:pos x="126" y="0"/>
                  </a:cxn>
                  <a:cxn ang="0">
                    <a:pos x="148" y="3"/>
                  </a:cxn>
                  <a:cxn ang="0">
                    <a:pos x="129" y="3"/>
                  </a:cxn>
                  <a:cxn ang="0">
                    <a:pos x="134" y="9"/>
                  </a:cxn>
                  <a:cxn ang="0">
                    <a:pos x="118" y="6"/>
                  </a:cxn>
                  <a:cxn ang="0">
                    <a:pos x="57" y="35"/>
                  </a:cxn>
                  <a:cxn ang="0">
                    <a:pos x="22" y="38"/>
                  </a:cxn>
                  <a:cxn ang="0">
                    <a:pos x="0" y="29"/>
                  </a:cxn>
                  <a:cxn ang="0">
                    <a:pos x="11" y="23"/>
                  </a:cxn>
                  <a:cxn ang="0">
                    <a:pos x="35" y="32"/>
                  </a:cxn>
                  <a:cxn ang="0">
                    <a:pos x="52" y="21"/>
                  </a:cxn>
                  <a:cxn ang="0">
                    <a:pos x="60" y="21"/>
                  </a:cxn>
                  <a:cxn ang="0">
                    <a:pos x="65" y="15"/>
                  </a:cxn>
                  <a:cxn ang="0">
                    <a:pos x="57" y="0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148" h="38">
                    <a:moveTo>
                      <a:pt x="65" y="0"/>
                    </a:moveTo>
                    <a:lnTo>
                      <a:pt x="68" y="9"/>
                    </a:lnTo>
                    <a:lnTo>
                      <a:pt x="79" y="0"/>
                    </a:lnTo>
                    <a:lnTo>
                      <a:pt x="76" y="12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126" y="0"/>
                    </a:lnTo>
                    <a:lnTo>
                      <a:pt x="148" y="3"/>
                    </a:lnTo>
                    <a:lnTo>
                      <a:pt x="129" y="3"/>
                    </a:lnTo>
                    <a:lnTo>
                      <a:pt x="134" y="9"/>
                    </a:lnTo>
                    <a:lnTo>
                      <a:pt x="118" y="6"/>
                    </a:lnTo>
                    <a:lnTo>
                      <a:pt x="57" y="35"/>
                    </a:lnTo>
                    <a:lnTo>
                      <a:pt x="22" y="38"/>
                    </a:lnTo>
                    <a:lnTo>
                      <a:pt x="0" y="29"/>
                    </a:lnTo>
                    <a:lnTo>
                      <a:pt x="11" y="23"/>
                    </a:lnTo>
                    <a:lnTo>
                      <a:pt x="35" y="32"/>
                    </a:lnTo>
                    <a:lnTo>
                      <a:pt x="52" y="21"/>
                    </a:lnTo>
                    <a:lnTo>
                      <a:pt x="60" y="21"/>
                    </a:lnTo>
                    <a:lnTo>
                      <a:pt x="65" y="15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2" name="Freeform 15"/>
              <p:cNvSpPr>
                <a:spLocks/>
              </p:cNvSpPr>
              <p:nvPr/>
            </p:nvSpPr>
            <p:spPr bwMode="auto">
              <a:xfrm>
                <a:off x="787" y="1290"/>
                <a:ext cx="44" cy="47"/>
              </a:xfrm>
              <a:custGeom>
                <a:avLst/>
                <a:gdLst/>
                <a:ahLst/>
                <a:cxnLst>
                  <a:cxn ang="0">
                    <a:pos x="8" y="9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36" y="9"/>
                  </a:cxn>
                  <a:cxn ang="0">
                    <a:pos x="44" y="47"/>
                  </a:cxn>
                  <a:cxn ang="0">
                    <a:pos x="17" y="35"/>
                  </a:cxn>
                  <a:cxn ang="0">
                    <a:pos x="11" y="27"/>
                  </a:cxn>
                  <a:cxn ang="0">
                    <a:pos x="19" y="24"/>
                  </a:cxn>
                  <a:cxn ang="0">
                    <a:pos x="0" y="12"/>
                  </a:cxn>
                  <a:cxn ang="0">
                    <a:pos x="3" y="6"/>
                  </a:cxn>
                  <a:cxn ang="0">
                    <a:pos x="8" y="9"/>
                  </a:cxn>
                  <a:cxn ang="0">
                    <a:pos x="8" y="9"/>
                  </a:cxn>
                </a:cxnLst>
                <a:rect l="0" t="0" r="r" b="b"/>
                <a:pathLst>
                  <a:path w="44" h="47">
                    <a:moveTo>
                      <a:pt x="8" y="9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36" y="9"/>
                    </a:lnTo>
                    <a:lnTo>
                      <a:pt x="44" y="47"/>
                    </a:lnTo>
                    <a:lnTo>
                      <a:pt x="17" y="35"/>
                    </a:lnTo>
                    <a:lnTo>
                      <a:pt x="11" y="27"/>
                    </a:lnTo>
                    <a:lnTo>
                      <a:pt x="19" y="24"/>
                    </a:lnTo>
                    <a:lnTo>
                      <a:pt x="0" y="12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" name="Freeform 16"/>
              <p:cNvSpPr>
                <a:spLocks/>
              </p:cNvSpPr>
              <p:nvPr/>
            </p:nvSpPr>
            <p:spPr bwMode="auto">
              <a:xfrm>
                <a:off x="765" y="1243"/>
                <a:ext cx="11" cy="2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3"/>
                  </a:cxn>
                  <a:cxn ang="0">
                    <a:pos x="11" y="0"/>
                  </a:cxn>
                  <a:cxn ang="0">
                    <a:pos x="0" y="12"/>
                  </a:cxn>
                  <a:cxn ang="0">
                    <a:pos x="3" y="2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21">
                    <a:moveTo>
                      <a:pt x="0" y="9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3" y="2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4" name="Freeform 17"/>
              <p:cNvSpPr>
                <a:spLocks/>
              </p:cNvSpPr>
              <p:nvPr/>
            </p:nvSpPr>
            <p:spPr bwMode="auto">
              <a:xfrm>
                <a:off x="768" y="1225"/>
                <a:ext cx="22" cy="18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22" y="3"/>
                  </a:cxn>
                  <a:cxn ang="0">
                    <a:pos x="8" y="15"/>
                  </a:cxn>
                  <a:cxn ang="0">
                    <a:pos x="0" y="18"/>
                  </a:cxn>
                  <a:cxn ang="0">
                    <a:pos x="3" y="3"/>
                  </a:cxn>
                  <a:cxn ang="0">
                    <a:pos x="16" y="0"/>
                  </a:cxn>
                  <a:cxn ang="0">
                    <a:pos x="14" y="6"/>
                  </a:cxn>
                  <a:cxn ang="0">
                    <a:pos x="3" y="9"/>
                  </a:cxn>
                  <a:cxn ang="0">
                    <a:pos x="8" y="1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2" h="18">
                    <a:moveTo>
                      <a:pt x="19" y="3"/>
                    </a:moveTo>
                    <a:lnTo>
                      <a:pt x="22" y="3"/>
                    </a:lnTo>
                    <a:lnTo>
                      <a:pt x="8" y="15"/>
                    </a:lnTo>
                    <a:lnTo>
                      <a:pt x="0" y="18"/>
                    </a:lnTo>
                    <a:lnTo>
                      <a:pt x="3" y="3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3" y="9"/>
                    </a:lnTo>
                    <a:lnTo>
                      <a:pt x="8" y="1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5" name="Freeform 18"/>
              <p:cNvSpPr>
                <a:spLocks/>
              </p:cNvSpPr>
              <p:nvPr/>
            </p:nvSpPr>
            <p:spPr bwMode="auto">
              <a:xfrm>
                <a:off x="1706" y="1308"/>
                <a:ext cx="36" cy="1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36" y="14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36" h="14">
                    <a:moveTo>
                      <a:pt x="8" y="0"/>
                    </a:moveTo>
                    <a:lnTo>
                      <a:pt x="36" y="14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6" name="Freeform 19"/>
              <p:cNvSpPr>
                <a:spLocks/>
              </p:cNvSpPr>
              <p:nvPr/>
            </p:nvSpPr>
            <p:spPr bwMode="auto">
              <a:xfrm>
                <a:off x="1742" y="876"/>
                <a:ext cx="49" cy="1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44" y="3"/>
                  </a:cxn>
                  <a:cxn ang="0">
                    <a:pos x="49" y="12"/>
                  </a:cxn>
                  <a:cxn ang="0">
                    <a:pos x="5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49" h="12">
                    <a:moveTo>
                      <a:pt x="27" y="0"/>
                    </a:moveTo>
                    <a:lnTo>
                      <a:pt x="44" y="3"/>
                    </a:lnTo>
                    <a:lnTo>
                      <a:pt x="49" y="12"/>
                    </a:lnTo>
                    <a:lnTo>
                      <a:pt x="5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7" name="Freeform 20"/>
              <p:cNvSpPr>
                <a:spLocks/>
              </p:cNvSpPr>
              <p:nvPr/>
            </p:nvSpPr>
            <p:spPr bwMode="auto">
              <a:xfrm>
                <a:off x="1695" y="738"/>
                <a:ext cx="384" cy="100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14" y="94"/>
                  </a:cxn>
                  <a:cxn ang="0">
                    <a:pos x="47" y="91"/>
                  </a:cxn>
                  <a:cxn ang="0">
                    <a:pos x="69" y="88"/>
                  </a:cxn>
                  <a:cxn ang="0">
                    <a:pos x="80" y="91"/>
                  </a:cxn>
                  <a:cxn ang="0">
                    <a:pos x="129" y="91"/>
                  </a:cxn>
                  <a:cxn ang="0">
                    <a:pos x="93" y="85"/>
                  </a:cxn>
                  <a:cxn ang="0">
                    <a:pos x="102" y="79"/>
                  </a:cxn>
                  <a:cxn ang="0">
                    <a:pos x="148" y="70"/>
                  </a:cxn>
                  <a:cxn ang="0">
                    <a:pos x="165" y="67"/>
                  </a:cxn>
                  <a:cxn ang="0">
                    <a:pos x="195" y="61"/>
                  </a:cxn>
                  <a:cxn ang="0">
                    <a:pos x="189" y="53"/>
                  </a:cxn>
                  <a:cxn ang="0">
                    <a:pos x="173" y="50"/>
                  </a:cxn>
                  <a:cxn ang="0">
                    <a:pos x="239" y="47"/>
                  </a:cxn>
                  <a:cxn ang="0">
                    <a:pos x="266" y="38"/>
                  </a:cxn>
                  <a:cxn ang="0">
                    <a:pos x="343" y="23"/>
                  </a:cxn>
                  <a:cxn ang="0">
                    <a:pos x="296" y="17"/>
                  </a:cxn>
                  <a:cxn ang="0">
                    <a:pos x="376" y="9"/>
                  </a:cxn>
                  <a:cxn ang="0">
                    <a:pos x="368" y="6"/>
                  </a:cxn>
                  <a:cxn ang="0">
                    <a:pos x="337" y="3"/>
                  </a:cxn>
                  <a:cxn ang="0">
                    <a:pos x="266" y="6"/>
                  </a:cxn>
                  <a:cxn ang="0">
                    <a:pos x="233" y="9"/>
                  </a:cxn>
                  <a:cxn ang="0">
                    <a:pos x="200" y="6"/>
                  </a:cxn>
                  <a:cxn ang="0">
                    <a:pos x="165" y="9"/>
                  </a:cxn>
                  <a:cxn ang="0">
                    <a:pos x="124" y="12"/>
                  </a:cxn>
                  <a:cxn ang="0">
                    <a:pos x="71" y="17"/>
                  </a:cxn>
                  <a:cxn ang="0">
                    <a:pos x="121" y="20"/>
                  </a:cxn>
                  <a:cxn ang="0">
                    <a:pos x="80" y="23"/>
                  </a:cxn>
                  <a:cxn ang="0">
                    <a:pos x="80" y="29"/>
                  </a:cxn>
                  <a:cxn ang="0">
                    <a:pos x="159" y="26"/>
                  </a:cxn>
                  <a:cxn ang="0">
                    <a:pos x="154" y="29"/>
                  </a:cxn>
                  <a:cxn ang="0">
                    <a:pos x="181" y="26"/>
                  </a:cxn>
                  <a:cxn ang="0">
                    <a:pos x="181" y="29"/>
                  </a:cxn>
                  <a:cxn ang="0">
                    <a:pos x="140" y="44"/>
                  </a:cxn>
                  <a:cxn ang="0">
                    <a:pos x="124" y="38"/>
                  </a:cxn>
                  <a:cxn ang="0">
                    <a:pos x="91" y="44"/>
                  </a:cxn>
                  <a:cxn ang="0">
                    <a:pos x="129" y="56"/>
                  </a:cxn>
                  <a:cxn ang="0">
                    <a:pos x="69" y="59"/>
                  </a:cxn>
                  <a:cxn ang="0">
                    <a:pos x="52" y="67"/>
                  </a:cxn>
                  <a:cxn ang="0">
                    <a:pos x="71" y="67"/>
                  </a:cxn>
                  <a:cxn ang="0">
                    <a:pos x="88" y="67"/>
                  </a:cxn>
                  <a:cxn ang="0">
                    <a:pos x="69" y="73"/>
                  </a:cxn>
                  <a:cxn ang="0">
                    <a:pos x="85" y="76"/>
                  </a:cxn>
                  <a:cxn ang="0">
                    <a:pos x="69" y="79"/>
                  </a:cxn>
                  <a:cxn ang="0">
                    <a:pos x="41" y="82"/>
                  </a:cxn>
                </a:cxnLst>
                <a:rect l="0" t="0" r="r" b="b"/>
                <a:pathLst>
                  <a:path w="384" h="100">
                    <a:moveTo>
                      <a:pt x="19" y="85"/>
                    </a:moveTo>
                    <a:lnTo>
                      <a:pt x="3" y="88"/>
                    </a:lnTo>
                    <a:lnTo>
                      <a:pt x="0" y="94"/>
                    </a:lnTo>
                    <a:lnTo>
                      <a:pt x="8" y="94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33" y="91"/>
                    </a:lnTo>
                    <a:lnTo>
                      <a:pt x="49" y="97"/>
                    </a:lnTo>
                    <a:lnTo>
                      <a:pt x="47" y="91"/>
                    </a:lnTo>
                    <a:lnTo>
                      <a:pt x="63" y="94"/>
                    </a:lnTo>
                    <a:lnTo>
                      <a:pt x="69" y="91"/>
                    </a:lnTo>
                    <a:lnTo>
                      <a:pt x="69" y="88"/>
                    </a:lnTo>
                    <a:lnTo>
                      <a:pt x="71" y="94"/>
                    </a:lnTo>
                    <a:lnTo>
                      <a:pt x="80" y="94"/>
                    </a:lnTo>
                    <a:lnTo>
                      <a:pt x="80" y="91"/>
                    </a:lnTo>
                    <a:lnTo>
                      <a:pt x="91" y="94"/>
                    </a:lnTo>
                    <a:lnTo>
                      <a:pt x="88" y="100"/>
                    </a:lnTo>
                    <a:lnTo>
                      <a:pt x="129" y="91"/>
                    </a:lnTo>
                    <a:lnTo>
                      <a:pt x="132" y="85"/>
                    </a:lnTo>
                    <a:lnTo>
                      <a:pt x="121" y="85"/>
                    </a:lnTo>
                    <a:lnTo>
                      <a:pt x="93" y="85"/>
                    </a:lnTo>
                    <a:lnTo>
                      <a:pt x="93" y="82"/>
                    </a:lnTo>
                    <a:lnTo>
                      <a:pt x="104" y="82"/>
                    </a:lnTo>
                    <a:lnTo>
                      <a:pt x="102" y="79"/>
                    </a:lnTo>
                    <a:lnTo>
                      <a:pt x="137" y="79"/>
                    </a:lnTo>
                    <a:lnTo>
                      <a:pt x="148" y="76"/>
                    </a:lnTo>
                    <a:lnTo>
                      <a:pt x="148" y="70"/>
                    </a:lnTo>
                    <a:lnTo>
                      <a:pt x="173" y="70"/>
                    </a:lnTo>
                    <a:lnTo>
                      <a:pt x="178" y="67"/>
                    </a:lnTo>
                    <a:lnTo>
                      <a:pt x="165" y="67"/>
                    </a:lnTo>
                    <a:lnTo>
                      <a:pt x="187" y="64"/>
                    </a:lnTo>
                    <a:lnTo>
                      <a:pt x="176" y="61"/>
                    </a:lnTo>
                    <a:lnTo>
                      <a:pt x="195" y="61"/>
                    </a:lnTo>
                    <a:lnTo>
                      <a:pt x="189" y="56"/>
                    </a:lnTo>
                    <a:lnTo>
                      <a:pt x="167" y="56"/>
                    </a:lnTo>
                    <a:lnTo>
                      <a:pt x="189" y="53"/>
                    </a:lnTo>
                    <a:lnTo>
                      <a:pt x="170" y="53"/>
                    </a:lnTo>
                    <a:lnTo>
                      <a:pt x="206" y="53"/>
                    </a:lnTo>
                    <a:lnTo>
                      <a:pt x="173" y="50"/>
                    </a:lnTo>
                    <a:lnTo>
                      <a:pt x="222" y="47"/>
                    </a:lnTo>
                    <a:lnTo>
                      <a:pt x="214" y="44"/>
                    </a:lnTo>
                    <a:lnTo>
                      <a:pt x="239" y="47"/>
                    </a:lnTo>
                    <a:lnTo>
                      <a:pt x="258" y="41"/>
                    </a:lnTo>
                    <a:lnTo>
                      <a:pt x="244" y="41"/>
                    </a:lnTo>
                    <a:lnTo>
                      <a:pt x="266" y="38"/>
                    </a:lnTo>
                    <a:lnTo>
                      <a:pt x="266" y="35"/>
                    </a:lnTo>
                    <a:lnTo>
                      <a:pt x="274" y="35"/>
                    </a:lnTo>
                    <a:lnTo>
                      <a:pt x="343" y="23"/>
                    </a:lnTo>
                    <a:lnTo>
                      <a:pt x="277" y="26"/>
                    </a:lnTo>
                    <a:lnTo>
                      <a:pt x="318" y="20"/>
                    </a:lnTo>
                    <a:lnTo>
                      <a:pt x="296" y="17"/>
                    </a:lnTo>
                    <a:lnTo>
                      <a:pt x="351" y="17"/>
                    </a:lnTo>
                    <a:lnTo>
                      <a:pt x="384" y="12"/>
                    </a:lnTo>
                    <a:lnTo>
                      <a:pt x="376" y="9"/>
                    </a:lnTo>
                    <a:lnTo>
                      <a:pt x="365" y="9"/>
                    </a:lnTo>
                    <a:lnTo>
                      <a:pt x="370" y="9"/>
                    </a:lnTo>
                    <a:lnTo>
                      <a:pt x="368" y="6"/>
                    </a:lnTo>
                    <a:lnTo>
                      <a:pt x="357" y="3"/>
                    </a:lnTo>
                    <a:lnTo>
                      <a:pt x="310" y="6"/>
                    </a:lnTo>
                    <a:lnTo>
                      <a:pt x="337" y="3"/>
                    </a:lnTo>
                    <a:lnTo>
                      <a:pt x="280" y="0"/>
                    </a:lnTo>
                    <a:lnTo>
                      <a:pt x="263" y="3"/>
                    </a:lnTo>
                    <a:lnTo>
                      <a:pt x="266" y="6"/>
                    </a:lnTo>
                    <a:lnTo>
                      <a:pt x="225" y="3"/>
                    </a:lnTo>
                    <a:lnTo>
                      <a:pt x="241" y="9"/>
                    </a:lnTo>
                    <a:lnTo>
                      <a:pt x="233" y="9"/>
                    </a:lnTo>
                    <a:lnTo>
                      <a:pt x="228" y="3"/>
                    </a:lnTo>
                    <a:lnTo>
                      <a:pt x="200" y="3"/>
                    </a:lnTo>
                    <a:lnTo>
                      <a:pt x="200" y="6"/>
                    </a:lnTo>
                    <a:lnTo>
                      <a:pt x="181" y="6"/>
                    </a:lnTo>
                    <a:lnTo>
                      <a:pt x="189" y="9"/>
                    </a:lnTo>
                    <a:lnTo>
                      <a:pt x="165" y="9"/>
                    </a:lnTo>
                    <a:lnTo>
                      <a:pt x="181" y="14"/>
                    </a:lnTo>
                    <a:lnTo>
                      <a:pt x="140" y="9"/>
                    </a:lnTo>
                    <a:lnTo>
                      <a:pt x="124" y="12"/>
                    </a:lnTo>
                    <a:lnTo>
                      <a:pt x="140" y="14"/>
                    </a:lnTo>
                    <a:lnTo>
                      <a:pt x="110" y="12"/>
                    </a:lnTo>
                    <a:lnTo>
                      <a:pt x="71" y="17"/>
                    </a:lnTo>
                    <a:lnTo>
                      <a:pt x="91" y="20"/>
                    </a:lnTo>
                    <a:lnTo>
                      <a:pt x="80" y="23"/>
                    </a:lnTo>
                    <a:lnTo>
                      <a:pt x="121" y="20"/>
                    </a:lnTo>
                    <a:lnTo>
                      <a:pt x="85" y="23"/>
                    </a:lnTo>
                    <a:lnTo>
                      <a:pt x="93" y="23"/>
                    </a:lnTo>
                    <a:lnTo>
                      <a:pt x="80" y="23"/>
                    </a:lnTo>
                    <a:lnTo>
                      <a:pt x="80" y="26"/>
                    </a:lnTo>
                    <a:lnTo>
                      <a:pt x="137" y="23"/>
                    </a:lnTo>
                    <a:lnTo>
                      <a:pt x="80" y="29"/>
                    </a:lnTo>
                    <a:lnTo>
                      <a:pt x="99" y="32"/>
                    </a:lnTo>
                    <a:lnTo>
                      <a:pt x="124" y="26"/>
                    </a:lnTo>
                    <a:lnTo>
                      <a:pt x="159" y="26"/>
                    </a:lnTo>
                    <a:lnTo>
                      <a:pt x="107" y="32"/>
                    </a:lnTo>
                    <a:lnTo>
                      <a:pt x="124" y="35"/>
                    </a:lnTo>
                    <a:lnTo>
                      <a:pt x="154" y="29"/>
                    </a:lnTo>
                    <a:lnTo>
                      <a:pt x="134" y="35"/>
                    </a:lnTo>
                    <a:lnTo>
                      <a:pt x="176" y="29"/>
                    </a:lnTo>
                    <a:lnTo>
                      <a:pt x="181" y="26"/>
                    </a:lnTo>
                    <a:lnTo>
                      <a:pt x="178" y="23"/>
                    </a:lnTo>
                    <a:lnTo>
                      <a:pt x="209" y="20"/>
                    </a:lnTo>
                    <a:lnTo>
                      <a:pt x="181" y="29"/>
                    </a:lnTo>
                    <a:lnTo>
                      <a:pt x="222" y="29"/>
                    </a:lnTo>
                    <a:lnTo>
                      <a:pt x="132" y="35"/>
                    </a:lnTo>
                    <a:lnTo>
                      <a:pt x="140" y="44"/>
                    </a:lnTo>
                    <a:lnTo>
                      <a:pt x="156" y="47"/>
                    </a:lnTo>
                    <a:lnTo>
                      <a:pt x="145" y="47"/>
                    </a:lnTo>
                    <a:lnTo>
                      <a:pt x="124" y="38"/>
                    </a:lnTo>
                    <a:lnTo>
                      <a:pt x="93" y="38"/>
                    </a:lnTo>
                    <a:lnTo>
                      <a:pt x="104" y="41"/>
                    </a:lnTo>
                    <a:lnTo>
                      <a:pt x="91" y="44"/>
                    </a:lnTo>
                    <a:lnTo>
                      <a:pt x="110" y="53"/>
                    </a:lnTo>
                    <a:lnTo>
                      <a:pt x="96" y="56"/>
                    </a:lnTo>
                    <a:lnTo>
                      <a:pt x="129" y="56"/>
                    </a:lnTo>
                    <a:lnTo>
                      <a:pt x="107" y="59"/>
                    </a:lnTo>
                    <a:lnTo>
                      <a:pt x="113" y="61"/>
                    </a:lnTo>
                    <a:lnTo>
                      <a:pt x="69" y="59"/>
                    </a:lnTo>
                    <a:lnTo>
                      <a:pt x="55" y="64"/>
                    </a:lnTo>
                    <a:lnTo>
                      <a:pt x="58" y="67"/>
                    </a:lnTo>
                    <a:lnTo>
                      <a:pt x="52" y="67"/>
                    </a:lnTo>
                    <a:lnTo>
                      <a:pt x="71" y="64"/>
                    </a:lnTo>
                    <a:lnTo>
                      <a:pt x="63" y="67"/>
                    </a:lnTo>
                    <a:lnTo>
                      <a:pt x="71" y="67"/>
                    </a:lnTo>
                    <a:lnTo>
                      <a:pt x="91" y="61"/>
                    </a:lnTo>
                    <a:lnTo>
                      <a:pt x="80" y="67"/>
                    </a:lnTo>
                    <a:lnTo>
                      <a:pt x="88" y="67"/>
                    </a:lnTo>
                    <a:lnTo>
                      <a:pt x="66" y="70"/>
                    </a:lnTo>
                    <a:lnTo>
                      <a:pt x="77" y="70"/>
                    </a:lnTo>
                    <a:lnTo>
                      <a:pt x="69" y="73"/>
                    </a:lnTo>
                    <a:lnTo>
                      <a:pt x="74" y="73"/>
                    </a:lnTo>
                    <a:lnTo>
                      <a:pt x="69" y="76"/>
                    </a:lnTo>
                    <a:lnTo>
                      <a:pt x="85" y="76"/>
                    </a:lnTo>
                    <a:lnTo>
                      <a:pt x="104" y="70"/>
                    </a:lnTo>
                    <a:lnTo>
                      <a:pt x="80" y="79"/>
                    </a:lnTo>
                    <a:lnTo>
                      <a:pt x="69" y="79"/>
                    </a:lnTo>
                    <a:lnTo>
                      <a:pt x="58" y="70"/>
                    </a:lnTo>
                    <a:lnTo>
                      <a:pt x="36" y="73"/>
                    </a:lnTo>
                    <a:lnTo>
                      <a:pt x="41" y="82"/>
                    </a:lnTo>
                    <a:lnTo>
                      <a:pt x="19" y="85"/>
                    </a:lnTo>
                    <a:lnTo>
                      <a:pt x="19" y="8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8" name="Freeform 21"/>
              <p:cNvSpPr>
                <a:spLocks/>
              </p:cNvSpPr>
              <p:nvPr/>
            </p:nvSpPr>
            <p:spPr bwMode="auto">
              <a:xfrm>
                <a:off x="1149" y="1117"/>
                <a:ext cx="74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4" y="0"/>
                  </a:cxn>
                  <a:cxn ang="0">
                    <a:pos x="55" y="0"/>
                  </a:cxn>
                  <a:cxn ang="0">
                    <a:pos x="41" y="3"/>
                  </a:cxn>
                  <a:cxn ang="0">
                    <a:pos x="47" y="6"/>
                  </a:cxn>
                  <a:cxn ang="0">
                    <a:pos x="41" y="9"/>
                  </a:cxn>
                  <a:cxn ang="0">
                    <a:pos x="74" y="12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74" h="20">
                    <a:moveTo>
                      <a:pt x="0" y="20"/>
                    </a:moveTo>
                    <a:lnTo>
                      <a:pt x="44" y="0"/>
                    </a:lnTo>
                    <a:lnTo>
                      <a:pt x="55" y="0"/>
                    </a:lnTo>
                    <a:lnTo>
                      <a:pt x="41" y="3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74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9" name="Freeform 22"/>
              <p:cNvSpPr>
                <a:spLocks/>
              </p:cNvSpPr>
              <p:nvPr/>
            </p:nvSpPr>
            <p:spPr bwMode="auto">
              <a:xfrm>
                <a:off x="1712" y="964"/>
                <a:ext cx="32" cy="2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2" y="3"/>
                  </a:cxn>
                  <a:cxn ang="0">
                    <a:pos x="24" y="15"/>
                  </a:cxn>
                  <a:cxn ang="0">
                    <a:pos x="0" y="21"/>
                  </a:cxn>
                  <a:cxn ang="0">
                    <a:pos x="2" y="9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2" h="21">
                    <a:moveTo>
                      <a:pt x="19" y="0"/>
                    </a:moveTo>
                    <a:lnTo>
                      <a:pt x="32" y="3"/>
                    </a:lnTo>
                    <a:lnTo>
                      <a:pt x="24" y="15"/>
                    </a:lnTo>
                    <a:lnTo>
                      <a:pt x="0" y="21"/>
                    </a:lnTo>
                    <a:lnTo>
                      <a:pt x="2" y="9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0" name="Freeform 23"/>
              <p:cNvSpPr>
                <a:spLocks/>
              </p:cNvSpPr>
              <p:nvPr/>
            </p:nvSpPr>
            <p:spPr bwMode="auto">
              <a:xfrm>
                <a:off x="1539" y="1008"/>
                <a:ext cx="90" cy="4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90" y="38"/>
                  </a:cxn>
                  <a:cxn ang="0">
                    <a:pos x="74" y="41"/>
                  </a:cxn>
                  <a:cxn ang="0">
                    <a:pos x="60" y="38"/>
                  </a:cxn>
                  <a:cxn ang="0">
                    <a:pos x="55" y="32"/>
                  </a:cxn>
                  <a:cxn ang="0">
                    <a:pos x="60" y="29"/>
                  </a:cxn>
                  <a:cxn ang="0">
                    <a:pos x="16" y="47"/>
                  </a:cxn>
                  <a:cxn ang="0">
                    <a:pos x="19" y="35"/>
                  </a:cxn>
                  <a:cxn ang="0">
                    <a:pos x="0" y="41"/>
                  </a:cxn>
                  <a:cxn ang="0">
                    <a:pos x="2" y="35"/>
                  </a:cxn>
                  <a:cxn ang="0">
                    <a:pos x="16" y="29"/>
                  </a:cxn>
                  <a:cxn ang="0">
                    <a:pos x="35" y="6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90" h="47">
                    <a:moveTo>
                      <a:pt x="44" y="0"/>
                    </a:moveTo>
                    <a:lnTo>
                      <a:pt x="90" y="38"/>
                    </a:lnTo>
                    <a:lnTo>
                      <a:pt x="74" y="41"/>
                    </a:lnTo>
                    <a:lnTo>
                      <a:pt x="60" y="38"/>
                    </a:lnTo>
                    <a:lnTo>
                      <a:pt x="55" y="32"/>
                    </a:lnTo>
                    <a:lnTo>
                      <a:pt x="60" y="29"/>
                    </a:lnTo>
                    <a:lnTo>
                      <a:pt x="16" y="47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2" y="35"/>
                    </a:lnTo>
                    <a:lnTo>
                      <a:pt x="16" y="29"/>
                    </a:lnTo>
                    <a:lnTo>
                      <a:pt x="35" y="6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1" name="Freeform 24"/>
              <p:cNvSpPr>
                <a:spLocks/>
              </p:cNvSpPr>
              <p:nvPr/>
            </p:nvSpPr>
            <p:spPr bwMode="auto">
              <a:xfrm>
                <a:off x="1240" y="1223"/>
                <a:ext cx="33" cy="76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24" y="5"/>
                  </a:cxn>
                  <a:cxn ang="0">
                    <a:pos x="33" y="5"/>
                  </a:cxn>
                  <a:cxn ang="0">
                    <a:pos x="27" y="11"/>
                  </a:cxn>
                  <a:cxn ang="0">
                    <a:pos x="19" y="41"/>
                  </a:cxn>
                  <a:cxn ang="0">
                    <a:pos x="19" y="58"/>
                  </a:cxn>
                  <a:cxn ang="0">
                    <a:pos x="5" y="76"/>
                  </a:cxn>
                  <a:cxn ang="0">
                    <a:pos x="3" y="70"/>
                  </a:cxn>
                  <a:cxn ang="0">
                    <a:pos x="16" y="52"/>
                  </a:cxn>
                  <a:cxn ang="0">
                    <a:pos x="8" y="55"/>
                  </a:cxn>
                  <a:cxn ang="0">
                    <a:pos x="11" y="41"/>
                  </a:cxn>
                  <a:cxn ang="0">
                    <a:pos x="0" y="47"/>
                  </a:cxn>
                  <a:cxn ang="0">
                    <a:pos x="0" y="32"/>
                  </a:cxn>
                  <a:cxn ang="0">
                    <a:pos x="8" y="23"/>
                  </a:cxn>
                  <a:cxn ang="0">
                    <a:pos x="0" y="20"/>
                  </a:cxn>
                  <a:cxn ang="0">
                    <a:pos x="13" y="8"/>
                  </a:cxn>
                  <a:cxn ang="0">
                    <a:pos x="24" y="11"/>
                  </a:cxn>
                  <a:cxn ang="0">
                    <a:pos x="27" y="2"/>
                  </a:cxn>
                  <a:cxn ang="0">
                    <a:pos x="22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3" h="76">
                    <a:moveTo>
                      <a:pt x="30" y="0"/>
                    </a:moveTo>
                    <a:lnTo>
                      <a:pt x="24" y="5"/>
                    </a:lnTo>
                    <a:lnTo>
                      <a:pt x="33" y="5"/>
                    </a:lnTo>
                    <a:lnTo>
                      <a:pt x="27" y="11"/>
                    </a:lnTo>
                    <a:lnTo>
                      <a:pt x="19" y="41"/>
                    </a:lnTo>
                    <a:lnTo>
                      <a:pt x="19" y="58"/>
                    </a:lnTo>
                    <a:lnTo>
                      <a:pt x="5" y="76"/>
                    </a:lnTo>
                    <a:lnTo>
                      <a:pt x="3" y="70"/>
                    </a:lnTo>
                    <a:lnTo>
                      <a:pt x="16" y="52"/>
                    </a:lnTo>
                    <a:lnTo>
                      <a:pt x="8" y="55"/>
                    </a:lnTo>
                    <a:lnTo>
                      <a:pt x="11" y="41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8" y="23"/>
                    </a:lnTo>
                    <a:lnTo>
                      <a:pt x="0" y="20"/>
                    </a:lnTo>
                    <a:lnTo>
                      <a:pt x="13" y="8"/>
                    </a:lnTo>
                    <a:lnTo>
                      <a:pt x="24" y="11"/>
                    </a:lnTo>
                    <a:lnTo>
                      <a:pt x="27" y="2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2" name="Freeform 25"/>
              <p:cNvSpPr>
                <a:spLocks/>
              </p:cNvSpPr>
              <p:nvPr/>
            </p:nvSpPr>
            <p:spPr bwMode="auto">
              <a:xfrm>
                <a:off x="1561" y="867"/>
                <a:ext cx="82" cy="3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82" y="6"/>
                  </a:cxn>
                  <a:cxn ang="0">
                    <a:pos x="44" y="24"/>
                  </a:cxn>
                  <a:cxn ang="0">
                    <a:pos x="16" y="24"/>
                  </a:cxn>
                  <a:cxn ang="0">
                    <a:pos x="22" y="29"/>
                  </a:cxn>
                  <a:cxn ang="0">
                    <a:pos x="0" y="35"/>
                  </a:cxn>
                  <a:cxn ang="0">
                    <a:pos x="2" y="29"/>
                  </a:cxn>
                  <a:cxn ang="0">
                    <a:pos x="8" y="26"/>
                  </a:cxn>
                  <a:cxn ang="0">
                    <a:pos x="5" y="21"/>
                  </a:cxn>
                  <a:cxn ang="0">
                    <a:pos x="19" y="6"/>
                  </a:cxn>
                  <a:cxn ang="0">
                    <a:pos x="30" y="9"/>
                  </a:cxn>
                  <a:cxn ang="0">
                    <a:pos x="24" y="6"/>
                  </a:cxn>
                  <a:cxn ang="0">
                    <a:pos x="33" y="0"/>
                  </a:cxn>
                  <a:cxn ang="0">
                    <a:pos x="33" y="0"/>
                  </a:cxn>
                </a:cxnLst>
                <a:rect l="0" t="0" r="r" b="b"/>
                <a:pathLst>
                  <a:path w="82" h="35">
                    <a:moveTo>
                      <a:pt x="33" y="0"/>
                    </a:moveTo>
                    <a:lnTo>
                      <a:pt x="82" y="6"/>
                    </a:lnTo>
                    <a:lnTo>
                      <a:pt x="44" y="24"/>
                    </a:lnTo>
                    <a:lnTo>
                      <a:pt x="16" y="24"/>
                    </a:lnTo>
                    <a:lnTo>
                      <a:pt x="22" y="29"/>
                    </a:lnTo>
                    <a:lnTo>
                      <a:pt x="0" y="35"/>
                    </a:lnTo>
                    <a:lnTo>
                      <a:pt x="2" y="29"/>
                    </a:lnTo>
                    <a:lnTo>
                      <a:pt x="8" y="26"/>
                    </a:lnTo>
                    <a:lnTo>
                      <a:pt x="5" y="21"/>
                    </a:lnTo>
                    <a:lnTo>
                      <a:pt x="19" y="6"/>
                    </a:lnTo>
                    <a:lnTo>
                      <a:pt x="30" y="9"/>
                    </a:lnTo>
                    <a:lnTo>
                      <a:pt x="24" y="6"/>
                    </a:lnTo>
                    <a:lnTo>
                      <a:pt x="33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3" name="Freeform 26"/>
              <p:cNvSpPr>
                <a:spLocks/>
              </p:cNvSpPr>
              <p:nvPr/>
            </p:nvSpPr>
            <p:spPr bwMode="auto">
              <a:xfrm>
                <a:off x="1594" y="844"/>
                <a:ext cx="35" cy="14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5" y="5"/>
                  </a:cxn>
                  <a:cxn ang="0">
                    <a:pos x="27" y="14"/>
                  </a:cxn>
                  <a:cxn ang="0">
                    <a:pos x="0" y="8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35" h="14">
                    <a:moveTo>
                      <a:pt x="27" y="0"/>
                    </a:moveTo>
                    <a:lnTo>
                      <a:pt x="35" y="5"/>
                    </a:lnTo>
                    <a:lnTo>
                      <a:pt x="27" y="14"/>
                    </a:lnTo>
                    <a:lnTo>
                      <a:pt x="0" y="8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4" name="Freeform 27"/>
              <p:cNvSpPr>
                <a:spLocks/>
              </p:cNvSpPr>
              <p:nvPr/>
            </p:nvSpPr>
            <p:spPr bwMode="auto">
              <a:xfrm>
                <a:off x="1766" y="1275"/>
                <a:ext cx="99" cy="97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50" y="18"/>
                  </a:cxn>
                  <a:cxn ang="0">
                    <a:pos x="47" y="27"/>
                  </a:cxn>
                  <a:cxn ang="0">
                    <a:pos x="31" y="45"/>
                  </a:cxn>
                  <a:cxn ang="0">
                    <a:pos x="28" y="50"/>
                  </a:cxn>
                  <a:cxn ang="0">
                    <a:pos x="9" y="59"/>
                  </a:cxn>
                  <a:cxn ang="0">
                    <a:pos x="20" y="62"/>
                  </a:cxn>
                  <a:cxn ang="0">
                    <a:pos x="0" y="77"/>
                  </a:cxn>
                  <a:cxn ang="0">
                    <a:pos x="39" y="80"/>
                  </a:cxn>
                  <a:cxn ang="0">
                    <a:pos x="55" y="74"/>
                  </a:cxn>
                  <a:cxn ang="0">
                    <a:pos x="47" y="80"/>
                  </a:cxn>
                  <a:cxn ang="0">
                    <a:pos x="66" y="80"/>
                  </a:cxn>
                  <a:cxn ang="0">
                    <a:pos x="50" y="92"/>
                  </a:cxn>
                  <a:cxn ang="0">
                    <a:pos x="80" y="74"/>
                  </a:cxn>
                  <a:cxn ang="0">
                    <a:pos x="72" y="92"/>
                  </a:cxn>
                  <a:cxn ang="0">
                    <a:pos x="83" y="86"/>
                  </a:cxn>
                  <a:cxn ang="0">
                    <a:pos x="80" y="97"/>
                  </a:cxn>
                  <a:cxn ang="0">
                    <a:pos x="88" y="97"/>
                  </a:cxn>
                  <a:cxn ang="0">
                    <a:pos x="96" y="83"/>
                  </a:cxn>
                  <a:cxn ang="0">
                    <a:pos x="96" y="77"/>
                  </a:cxn>
                  <a:cxn ang="0">
                    <a:pos x="91" y="80"/>
                  </a:cxn>
                  <a:cxn ang="0">
                    <a:pos x="99" y="68"/>
                  </a:cxn>
                  <a:cxn ang="0">
                    <a:pos x="85" y="77"/>
                  </a:cxn>
                  <a:cxn ang="0">
                    <a:pos x="85" y="68"/>
                  </a:cxn>
                  <a:cxn ang="0">
                    <a:pos x="99" y="56"/>
                  </a:cxn>
                  <a:cxn ang="0">
                    <a:pos x="85" y="62"/>
                  </a:cxn>
                  <a:cxn ang="0">
                    <a:pos x="96" y="45"/>
                  </a:cxn>
                  <a:cxn ang="0">
                    <a:pos x="69" y="45"/>
                  </a:cxn>
                  <a:cxn ang="0">
                    <a:pos x="74" y="39"/>
                  </a:cxn>
                  <a:cxn ang="0">
                    <a:pos x="63" y="42"/>
                  </a:cxn>
                  <a:cxn ang="0">
                    <a:pos x="63" y="39"/>
                  </a:cxn>
                  <a:cxn ang="0">
                    <a:pos x="72" y="33"/>
                  </a:cxn>
                  <a:cxn ang="0">
                    <a:pos x="63" y="30"/>
                  </a:cxn>
                  <a:cxn ang="0">
                    <a:pos x="53" y="39"/>
                  </a:cxn>
                  <a:cxn ang="0">
                    <a:pos x="83" y="0"/>
                  </a:cxn>
                  <a:cxn ang="0">
                    <a:pos x="72" y="3"/>
                  </a:cxn>
                  <a:cxn ang="0">
                    <a:pos x="72" y="3"/>
                  </a:cxn>
                </a:cxnLst>
                <a:rect l="0" t="0" r="r" b="b"/>
                <a:pathLst>
                  <a:path w="99" h="97">
                    <a:moveTo>
                      <a:pt x="72" y="3"/>
                    </a:moveTo>
                    <a:lnTo>
                      <a:pt x="50" y="18"/>
                    </a:lnTo>
                    <a:lnTo>
                      <a:pt x="47" y="27"/>
                    </a:lnTo>
                    <a:lnTo>
                      <a:pt x="31" y="45"/>
                    </a:lnTo>
                    <a:lnTo>
                      <a:pt x="28" y="50"/>
                    </a:lnTo>
                    <a:lnTo>
                      <a:pt x="9" y="59"/>
                    </a:lnTo>
                    <a:lnTo>
                      <a:pt x="20" y="62"/>
                    </a:lnTo>
                    <a:lnTo>
                      <a:pt x="0" y="77"/>
                    </a:lnTo>
                    <a:lnTo>
                      <a:pt x="39" y="80"/>
                    </a:lnTo>
                    <a:lnTo>
                      <a:pt x="55" y="74"/>
                    </a:lnTo>
                    <a:lnTo>
                      <a:pt x="47" y="80"/>
                    </a:lnTo>
                    <a:lnTo>
                      <a:pt x="66" y="80"/>
                    </a:lnTo>
                    <a:lnTo>
                      <a:pt x="50" y="92"/>
                    </a:lnTo>
                    <a:lnTo>
                      <a:pt x="80" y="74"/>
                    </a:lnTo>
                    <a:lnTo>
                      <a:pt x="72" y="92"/>
                    </a:lnTo>
                    <a:lnTo>
                      <a:pt x="83" y="86"/>
                    </a:lnTo>
                    <a:lnTo>
                      <a:pt x="80" y="97"/>
                    </a:lnTo>
                    <a:lnTo>
                      <a:pt x="88" y="97"/>
                    </a:lnTo>
                    <a:lnTo>
                      <a:pt x="96" y="83"/>
                    </a:lnTo>
                    <a:lnTo>
                      <a:pt x="96" y="77"/>
                    </a:lnTo>
                    <a:lnTo>
                      <a:pt x="91" y="80"/>
                    </a:lnTo>
                    <a:lnTo>
                      <a:pt x="99" y="68"/>
                    </a:lnTo>
                    <a:lnTo>
                      <a:pt x="85" y="77"/>
                    </a:lnTo>
                    <a:lnTo>
                      <a:pt x="85" y="68"/>
                    </a:lnTo>
                    <a:lnTo>
                      <a:pt x="99" y="56"/>
                    </a:lnTo>
                    <a:lnTo>
                      <a:pt x="85" y="62"/>
                    </a:lnTo>
                    <a:lnTo>
                      <a:pt x="96" y="45"/>
                    </a:lnTo>
                    <a:lnTo>
                      <a:pt x="69" y="45"/>
                    </a:lnTo>
                    <a:lnTo>
                      <a:pt x="74" y="39"/>
                    </a:lnTo>
                    <a:lnTo>
                      <a:pt x="63" y="42"/>
                    </a:lnTo>
                    <a:lnTo>
                      <a:pt x="63" y="39"/>
                    </a:lnTo>
                    <a:lnTo>
                      <a:pt x="72" y="33"/>
                    </a:lnTo>
                    <a:lnTo>
                      <a:pt x="63" y="30"/>
                    </a:lnTo>
                    <a:lnTo>
                      <a:pt x="53" y="39"/>
                    </a:lnTo>
                    <a:lnTo>
                      <a:pt x="83" y="0"/>
                    </a:lnTo>
                    <a:lnTo>
                      <a:pt x="72" y="3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5" name="Freeform 28"/>
              <p:cNvSpPr>
                <a:spLocks/>
              </p:cNvSpPr>
              <p:nvPr/>
            </p:nvSpPr>
            <p:spPr bwMode="auto">
              <a:xfrm>
                <a:off x="1687" y="1367"/>
                <a:ext cx="30" cy="1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8"/>
                  </a:cxn>
                  <a:cxn ang="0">
                    <a:pos x="30" y="11"/>
                  </a:cxn>
                  <a:cxn ang="0">
                    <a:pos x="19" y="17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30" h="17">
                    <a:moveTo>
                      <a:pt x="5" y="0"/>
                    </a:moveTo>
                    <a:lnTo>
                      <a:pt x="5" y="8"/>
                    </a:lnTo>
                    <a:lnTo>
                      <a:pt x="30" y="11"/>
                    </a:lnTo>
                    <a:lnTo>
                      <a:pt x="19" y="17"/>
                    </a:lnTo>
                    <a:lnTo>
                      <a:pt x="8" y="14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6" name="Freeform 29"/>
              <p:cNvSpPr>
                <a:spLocks/>
              </p:cNvSpPr>
              <p:nvPr/>
            </p:nvSpPr>
            <p:spPr bwMode="auto">
              <a:xfrm>
                <a:off x="1687" y="761"/>
                <a:ext cx="107" cy="44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38" y="12"/>
                  </a:cxn>
                  <a:cxn ang="0">
                    <a:pos x="33" y="6"/>
                  </a:cxn>
                  <a:cxn ang="0">
                    <a:pos x="60" y="3"/>
                  </a:cxn>
                  <a:cxn ang="0">
                    <a:pos x="44" y="0"/>
                  </a:cxn>
                  <a:cxn ang="0">
                    <a:pos x="66" y="0"/>
                  </a:cxn>
                  <a:cxn ang="0">
                    <a:pos x="68" y="12"/>
                  </a:cxn>
                  <a:cxn ang="0">
                    <a:pos x="85" y="12"/>
                  </a:cxn>
                  <a:cxn ang="0">
                    <a:pos x="82" y="18"/>
                  </a:cxn>
                  <a:cxn ang="0">
                    <a:pos x="88" y="18"/>
                  </a:cxn>
                  <a:cxn ang="0">
                    <a:pos x="90" y="12"/>
                  </a:cxn>
                  <a:cxn ang="0">
                    <a:pos x="99" y="12"/>
                  </a:cxn>
                  <a:cxn ang="0">
                    <a:pos x="88" y="18"/>
                  </a:cxn>
                  <a:cxn ang="0">
                    <a:pos x="96" y="18"/>
                  </a:cxn>
                  <a:cxn ang="0">
                    <a:pos x="85" y="24"/>
                  </a:cxn>
                  <a:cxn ang="0">
                    <a:pos x="107" y="27"/>
                  </a:cxn>
                  <a:cxn ang="0">
                    <a:pos x="79" y="30"/>
                  </a:cxn>
                  <a:cxn ang="0">
                    <a:pos x="66" y="36"/>
                  </a:cxn>
                  <a:cxn ang="0">
                    <a:pos x="68" y="30"/>
                  </a:cxn>
                  <a:cxn ang="0">
                    <a:pos x="60" y="36"/>
                  </a:cxn>
                  <a:cxn ang="0">
                    <a:pos x="57" y="41"/>
                  </a:cxn>
                  <a:cxn ang="0">
                    <a:pos x="55" y="38"/>
                  </a:cxn>
                  <a:cxn ang="0">
                    <a:pos x="46" y="44"/>
                  </a:cxn>
                  <a:cxn ang="0">
                    <a:pos x="38" y="38"/>
                  </a:cxn>
                  <a:cxn ang="0">
                    <a:pos x="38" y="44"/>
                  </a:cxn>
                  <a:cxn ang="0">
                    <a:pos x="11" y="44"/>
                  </a:cxn>
                  <a:cxn ang="0">
                    <a:pos x="8" y="41"/>
                  </a:cxn>
                  <a:cxn ang="0">
                    <a:pos x="22" y="38"/>
                  </a:cxn>
                  <a:cxn ang="0">
                    <a:pos x="8" y="33"/>
                  </a:cxn>
                  <a:cxn ang="0">
                    <a:pos x="52" y="27"/>
                  </a:cxn>
                  <a:cxn ang="0">
                    <a:pos x="0" y="27"/>
                  </a:cxn>
                  <a:cxn ang="0">
                    <a:pos x="22" y="24"/>
                  </a:cxn>
                  <a:cxn ang="0">
                    <a:pos x="3" y="24"/>
                  </a:cxn>
                  <a:cxn ang="0">
                    <a:pos x="5" y="15"/>
                  </a:cxn>
                  <a:cxn ang="0">
                    <a:pos x="33" y="15"/>
                  </a:cxn>
                  <a:cxn ang="0">
                    <a:pos x="8" y="15"/>
                  </a:cxn>
                  <a:cxn ang="0">
                    <a:pos x="22" y="12"/>
                  </a:cxn>
                  <a:cxn ang="0">
                    <a:pos x="14" y="12"/>
                  </a:cxn>
                  <a:cxn ang="0">
                    <a:pos x="22" y="9"/>
                  </a:cxn>
                  <a:cxn ang="0">
                    <a:pos x="22" y="9"/>
                  </a:cxn>
                </a:cxnLst>
                <a:rect l="0" t="0" r="r" b="b"/>
                <a:pathLst>
                  <a:path w="107" h="44">
                    <a:moveTo>
                      <a:pt x="22" y="9"/>
                    </a:moveTo>
                    <a:lnTo>
                      <a:pt x="38" y="12"/>
                    </a:lnTo>
                    <a:lnTo>
                      <a:pt x="33" y="6"/>
                    </a:lnTo>
                    <a:lnTo>
                      <a:pt x="60" y="3"/>
                    </a:lnTo>
                    <a:lnTo>
                      <a:pt x="44" y="0"/>
                    </a:lnTo>
                    <a:lnTo>
                      <a:pt x="66" y="0"/>
                    </a:lnTo>
                    <a:lnTo>
                      <a:pt x="68" y="12"/>
                    </a:lnTo>
                    <a:lnTo>
                      <a:pt x="85" y="12"/>
                    </a:lnTo>
                    <a:lnTo>
                      <a:pt x="82" y="18"/>
                    </a:lnTo>
                    <a:lnTo>
                      <a:pt x="88" y="18"/>
                    </a:lnTo>
                    <a:lnTo>
                      <a:pt x="90" y="12"/>
                    </a:lnTo>
                    <a:lnTo>
                      <a:pt x="99" y="12"/>
                    </a:lnTo>
                    <a:lnTo>
                      <a:pt x="88" y="18"/>
                    </a:lnTo>
                    <a:lnTo>
                      <a:pt x="96" y="18"/>
                    </a:lnTo>
                    <a:lnTo>
                      <a:pt x="85" y="24"/>
                    </a:lnTo>
                    <a:lnTo>
                      <a:pt x="107" y="27"/>
                    </a:lnTo>
                    <a:lnTo>
                      <a:pt x="79" y="30"/>
                    </a:lnTo>
                    <a:lnTo>
                      <a:pt x="66" y="36"/>
                    </a:lnTo>
                    <a:lnTo>
                      <a:pt x="68" y="30"/>
                    </a:lnTo>
                    <a:lnTo>
                      <a:pt x="60" y="36"/>
                    </a:lnTo>
                    <a:lnTo>
                      <a:pt x="57" y="41"/>
                    </a:lnTo>
                    <a:lnTo>
                      <a:pt x="55" y="38"/>
                    </a:lnTo>
                    <a:lnTo>
                      <a:pt x="46" y="44"/>
                    </a:lnTo>
                    <a:lnTo>
                      <a:pt x="38" y="38"/>
                    </a:lnTo>
                    <a:lnTo>
                      <a:pt x="38" y="44"/>
                    </a:lnTo>
                    <a:lnTo>
                      <a:pt x="11" y="44"/>
                    </a:lnTo>
                    <a:lnTo>
                      <a:pt x="8" y="41"/>
                    </a:lnTo>
                    <a:lnTo>
                      <a:pt x="22" y="38"/>
                    </a:lnTo>
                    <a:lnTo>
                      <a:pt x="8" y="33"/>
                    </a:lnTo>
                    <a:lnTo>
                      <a:pt x="52" y="27"/>
                    </a:lnTo>
                    <a:lnTo>
                      <a:pt x="0" y="27"/>
                    </a:lnTo>
                    <a:lnTo>
                      <a:pt x="22" y="24"/>
                    </a:lnTo>
                    <a:lnTo>
                      <a:pt x="3" y="24"/>
                    </a:lnTo>
                    <a:lnTo>
                      <a:pt x="5" y="15"/>
                    </a:lnTo>
                    <a:lnTo>
                      <a:pt x="33" y="15"/>
                    </a:lnTo>
                    <a:lnTo>
                      <a:pt x="8" y="15"/>
                    </a:lnTo>
                    <a:lnTo>
                      <a:pt x="22" y="12"/>
                    </a:lnTo>
                    <a:lnTo>
                      <a:pt x="14" y="12"/>
                    </a:lnTo>
                    <a:lnTo>
                      <a:pt x="22" y="9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7" name="Freeform 30"/>
              <p:cNvSpPr>
                <a:spLocks/>
              </p:cNvSpPr>
              <p:nvPr/>
            </p:nvSpPr>
            <p:spPr bwMode="auto">
              <a:xfrm>
                <a:off x="1459" y="808"/>
                <a:ext cx="47" cy="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47" y="0"/>
                  </a:cxn>
                  <a:cxn ang="0">
                    <a:pos x="22" y="3"/>
                  </a:cxn>
                  <a:cxn ang="0">
                    <a:pos x="36" y="3"/>
                  </a:cxn>
                  <a:cxn ang="0">
                    <a:pos x="28" y="6"/>
                  </a:cxn>
                  <a:cxn ang="0">
                    <a:pos x="3" y="9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7" h="9">
                    <a:moveTo>
                      <a:pt x="22" y="0"/>
                    </a:moveTo>
                    <a:lnTo>
                      <a:pt x="47" y="0"/>
                    </a:lnTo>
                    <a:lnTo>
                      <a:pt x="22" y="3"/>
                    </a:lnTo>
                    <a:lnTo>
                      <a:pt x="36" y="3"/>
                    </a:lnTo>
                    <a:lnTo>
                      <a:pt x="28" y="6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31"/>
              <p:cNvSpPr>
                <a:spLocks/>
              </p:cNvSpPr>
              <p:nvPr/>
            </p:nvSpPr>
            <p:spPr bwMode="auto">
              <a:xfrm>
                <a:off x="1319" y="814"/>
                <a:ext cx="105" cy="27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102" y="0"/>
                  </a:cxn>
                  <a:cxn ang="0">
                    <a:pos x="105" y="6"/>
                  </a:cxn>
                  <a:cxn ang="0">
                    <a:pos x="94" y="6"/>
                  </a:cxn>
                  <a:cxn ang="0">
                    <a:pos x="88" y="12"/>
                  </a:cxn>
                  <a:cxn ang="0">
                    <a:pos x="66" y="18"/>
                  </a:cxn>
                  <a:cxn ang="0">
                    <a:pos x="61" y="18"/>
                  </a:cxn>
                  <a:cxn ang="0">
                    <a:pos x="72" y="12"/>
                  </a:cxn>
                  <a:cxn ang="0">
                    <a:pos x="63" y="12"/>
                  </a:cxn>
                  <a:cxn ang="0">
                    <a:pos x="50" y="18"/>
                  </a:cxn>
                  <a:cxn ang="0">
                    <a:pos x="52" y="18"/>
                  </a:cxn>
                  <a:cxn ang="0">
                    <a:pos x="41" y="24"/>
                  </a:cxn>
                  <a:cxn ang="0">
                    <a:pos x="39" y="18"/>
                  </a:cxn>
                  <a:cxn ang="0">
                    <a:pos x="36" y="21"/>
                  </a:cxn>
                  <a:cxn ang="0">
                    <a:pos x="33" y="24"/>
                  </a:cxn>
                  <a:cxn ang="0">
                    <a:pos x="33" y="24"/>
                  </a:cxn>
                  <a:cxn ang="0">
                    <a:pos x="22" y="27"/>
                  </a:cxn>
                  <a:cxn ang="0">
                    <a:pos x="25" y="21"/>
                  </a:cxn>
                  <a:cxn ang="0">
                    <a:pos x="14" y="24"/>
                  </a:cxn>
                  <a:cxn ang="0">
                    <a:pos x="0" y="21"/>
                  </a:cxn>
                  <a:cxn ang="0">
                    <a:pos x="50" y="9"/>
                  </a:cxn>
                  <a:cxn ang="0">
                    <a:pos x="50" y="9"/>
                  </a:cxn>
                </a:cxnLst>
                <a:rect l="0" t="0" r="r" b="b"/>
                <a:pathLst>
                  <a:path w="105" h="27">
                    <a:moveTo>
                      <a:pt x="50" y="9"/>
                    </a:moveTo>
                    <a:lnTo>
                      <a:pt x="102" y="0"/>
                    </a:lnTo>
                    <a:lnTo>
                      <a:pt x="105" y="6"/>
                    </a:lnTo>
                    <a:lnTo>
                      <a:pt x="94" y="6"/>
                    </a:lnTo>
                    <a:lnTo>
                      <a:pt x="88" y="12"/>
                    </a:lnTo>
                    <a:lnTo>
                      <a:pt x="66" y="18"/>
                    </a:lnTo>
                    <a:lnTo>
                      <a:pt x="61" y="18"/>
                    </a:lnTo>
                    <a:lnTo>
                      <a:pt x="72" y="12"/>
                    </a:lnTo>
                    <a:lnTo>
                      <a:pt x="63" y="12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41" y="24"/>
                    </a:lnTo>
                    <a:lnTo>
                      <a:pt x="39" y="18"/>
                    </a:lnTo>
                    <a:lnTo>
                      <a:pt x="36" y="21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22" y="27"/>
                    </a:lnTo>
                    <a:lnTo>
                      <a:pt x="25" y="21"/>
                    </a:lnTo>
                    <a:lnTo>
                      <a:pt x="14" y="24"/>
                    </a:lnTo>
                    <a:lnTo>
                      <a:pt x="0" y="21"/>
                    </a:lnTo>
                    <a:lnTo>
                      <a:pt x="50" y="9"/>
                    </a:lnTo>
                    <a:lnTo>
                      <a:pt x="50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32"/>
              <p:cNvSpPr>
                <a:spLocks/>
              </p:cNvSpPr>
              <p:nvPr/>
            </p:nvSpPr>
            <p:spPr bwMode="auto">
              <a:xfrm>
                <a:off x="1358" y="826"/>
                <a:ext cx="148" cy="35"/>
              </a:xfrm>
              <a:custGeom>
                <a:avLst/>
                <a:gdLst/>
                <a:ahLst/>
                <a:cxnLst>
                  <a:cxn ang="0">
                    <a:pos x="112" y="6"/>
                  </a:cxn>
                  <a:cxn ang="0">
                    <a:pos x="131" y="0"/>
                  </a:cxn>
                  <a:cxn ang="0">
                    <a:pos x="129" y="6"/>
                  </a:cxn>
                  <a:cxn ang="0">
                    <a:pos x="120" y="12"/>
                  </a:cxn>
                  <a:cxn ang="0">
                    <a:pos x="129" y="12"/>
                  </a:cxn>
                  <a:cxn ang="0">
                    <a:pos x="120" y="15"/>
                  </a:cxn>
                  <a:cxn ang="0">
                    <a:pos x="148" y="12"/>
                  </a:cxn>
                  <a:cxn ang="0">
                    <a:pos x="145" y="18"/>
                  </a:cxn>
                  <a:cxn ang="0">
                    <a:pos x="126" y="26"/>
                  </a:cxn>
                  <a:cxn ang="0">
                    <a:pos x="98" y="26"/>
                  </a:cxn>
                  <a:cxn ang="0">
                    <a:pos x="41" y="35"/>
                  </a:cxn>
                  <a:cxn ang="0">
                    <a:pos x="27" y="32"/>
                  </a:cxn>
                  <a:cxn ang="0">
                    <a:pos x="77" y="23"/>
                  </a:cxn>
                  <a:cxn ang="0">
                    <a:pos x="38" y="26"/>
                  </a:cxn>
                  <a:cxn ang="0">
                    <a:pos x="52" y="20"/>
                  </a:cxn>
                  <a:cxn ang="0">
                    <a:pos x="44" y="20"/>
                  </a:cxn>
                  <a:cxn ang="0">
                    <a:pos x="19" y="29"/>
                  </a:cxn>
                  <a:cxn ang="0">
                    <a:pos x="0" y="23"/>
                  </a:cxn>
                  <a:cxn ang="0">
                    <a:pos x="38" y="18"/>
                  </a:cxn>
                  <a:cxn ang="0">
                    <a:pos x="13" y="18"/>
                  </a:cxn>
                  <a:cxn ang="0">
                    <a:pos x="46" y="12"/>
                  </a:cxn>
                  <a:cxn ang="0">
                    <a:pos x="22" y="15"/>
                  </a:cxn>
                  <a:cxn ang="0">
                    <a:pos x="33" y="9"/>
                  </a:cxn>
                  <a:cxn ang="0">
                    <a:pos x="52" y="9"/>
                  </a:cxn>
                  <a:cxn ang="0">
                    <a:pos x="41" y="6"/>
                  </a:cxn>
                  <a:cxn ang="0">
                    <a:pos x="57" y="3"/>
                  </a:cxn>
                  <a:cxn ang="0">
                    <a:pos x="77" y="9"/>
                  </a:cxn>
                  <a:cxn ang="0">
                    <a:pos x="77" y="18"/>
                  </a:cxn>
                  <a:cxn ang="0">
                    <a:pos x="104" y="18"/>
                  </a:cxn>
                  <a:cxn ang="0">
                    <a:pos x="101" y="12"/>
                  </a:cxn>
                  <a:cxn ang="0">
                    <a:pos x="109" y="12"/>
                  </a:cxn>
                  <a:cxn ang="0">
                    <a:pos x="104" y="6"/>
                  </a:cxn>
                  <a:cxn ang="0">
                    <a:pos x="112" y="6"/>
                  </a:cxn>
                  <a:cxn ang="0">
                    <a:pos x="112" y="6"/>
                  </a:cxn>
                </a:cxnLst>
                <a:rect l="0" t="0" r="r" b="b"/>
                <a:pathLst>
                  <a:path w="148" h="35">
                    <a:moveTo>
                      <a:pt x="112" y="6"/>
                    </a:moveTo>
                    <a:lnTo>
                      <a:pt x="131" y="0"/>
                    </a:lnTo>
                    <a:lnTo>
                      <a:pt x="129" y="6"/>
                    </a:lnTo>
                    <a:lnTo>
                      <a:pt x="120" y="12"/>
                    </a:lnTo>
                    <a:lnTo>
                      <a:pt x="129" y="12"/>
                    </a:lnTo>
                    <a:lnTo>
                      <a:pt x="120" y="15"/>
                    </a:lnTo>
                    <a:lnTo>
                      <a:pt x="148" y="12"/>
                    </a:lnTo>
                    <a:lnTo>
                      <a:pt x="145" y="18"/>
                    </a:lnTo>
                    <a:lnTo>
                      <a:pt x="126" y="26"/>
                    </a:lnTo>
                    <a:lnTo>
                      <a:pt x="98" y="26"/>
                    </a:lnTo>
                    <a:lnTo>
                      <a:pt x="41" y="35"/>
                    </a:lnTo>
                    <a:lnTo>
                      <a:pt x="27" y="32"/>
                    </a:lnTo>
                    <a:lnTo>
                      <a:pt x="77" y="23"/>
                    </a:lnTo>
                    <a:lnTo>
                      <a:pt x="38" y="26"/>
                    </a:lnTo>
                    <a:lnTo>
                      <a:pt x="52" y="20"/>
                    </a:lnTo>
                    <a:lnTo>
                      <a:pt x="44" y="20"/>
                    </a:lnTo>
                    <a:lnTo>
                      <a:pt x="19" y="29"/>
                    </a:lnTo>
                    <a:lnTo>
                      <a:pt x="0" y="23"/>
                    </a:lnTo>
                    <a:lnTo>
                      <a:pt x="38" y="18"/>
                    </a:lnTo>
                    <a:lnTo>
                      <a:pt x="13" y="18"/>
                    </a:lnTo>
                    <a:lnTo>
                      <a:pt x="46" y="12"/>
                    </a:lnTo>
                    <a:lnTo>
                      <a:pt x="22" y="15"/>
                    </a:lnTo>
                    <a:lnTo>
                      <a:pt x="33" y="9"/>
                    </a:lnTo>
                    <a:lnTo>
                      <a:pt x="52" y="9"/>
                    </a:lnTo>
                    <a:lnTo>
                      <a:pt x="41" y="6"/>
                    </a:lnTo>
                    <a:lnTo>
                      <a:pt x="57" y="3"/>
                    </a:lnTo>
                    <a:lnTo>
                      <a:pt x="77" y="9"/>
                    </a:lnTo>
                    <a:lnTo>
                      <a:pt x="77" y="18"/>
                    </a:lnTo>
                    <a:lnTo>
                      <a:pt x="104" y="18"/>
                    </a:lnTo>
                    <a:lnTo>
                      <a:pt x="101" y="12"/>
                    </a:lnTo>
                    <a:lnTo>
                      <a:pt x="109" y="12"/>
                    </a:lnTo>
                    <a:lnTo>
                      <a:pt x="104" y="6"/>
                    </a:lnTo>
                    <a:lnTo>
                      <a:pt x="112" y="6"/>
                    </a:lnTo>
                    <a:lnTo>
                      <a:pt x="112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33"/>
              <p:cNvSpPr>
                <a:spLocks/>
              </p:cNvSpPr>
              <p:nvPr/>
            </p:nvSpPr>
            <p:spPr bwMode="auto">
              <a:xfrm>
                <a:off x="1566" y="788"/>
                <a:ext cx="61" cy="23"/>
              </a:xfrm>
              <a:custGeom>
                <a:avLst/>
                <a:gdLst/>
                <a:ahLst/>
                <a:cxnLst>
                  <a:cxn ang="0">
                    <a:pos x="58" y="9"/>
                  </a:cxn>
                  <a:cxn ang="0">
                    <a:pos x="61" y="9"/>
                  </a:cxn>
                  <a:cxn ang="0">
                    <a:pos x="52" y="14"/>
                  </a:cxn>
                  <a:cxn ang="0">
                    <a:pos x="55" y="17"/>
                  </a:cxn>
                  <a:cxn ang="0">
                    <a:pos x="39" y="23"/>
                  </a:cxn>
                  <a:cxn ang="0">
                    <a:pos x="36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22" y="9"/>
                  </a:cxn>
                  <a:cxn ang="0">
                    <a:pos x="6" y="9"/>
                  </a:cxn>
                  <a:cxn ang="0">
                    <a:pos x="14" y="3"/>
                  </a:cxn>
                  <a:cxn ang="0">
                    <a:pos x="6" y="3"/>
                  </a:cxn>
                  <a:cxn ang="0">
                    <a:pos x="28" y="0"/>
                  </a:cxn>
                  <a:cxn ang="0">
                    <a:pos x="30" y="6"/>
                  </a:cxn>
                  <a:cxn ang="0">
                    <a:pos x="41" y="3"/>
                  </a:cxn>
                  <a:cxn ang="0">
                    <a:pos x="58" y="9"/>
                  </a:cxn>
                  <a:cxn ang="0">
                    <a:pos x="58" y="9"/>
                  </a:cxn>
                </a:cxnLst>
                <a:rect l="0" t="0" r="r" b="b"/>
                <a:pathLst>
                  <a:path w="61" h="23">
                    <a:moveTo>
                      <a:pt x="58" y="9"/>
                    </a:moveTo>
                    <a:lnTo>
                      <a:pt x="61" y="9"/>
                    </a:lnTo>
                    <a:lnTo>
                      <a:pt x="52" y="14"/>
                    </a:lnTo>
                    <a:lnTo>
                      <a:pt x="55" y="17"/>
                    </a:lnTo>
                    <a:lnTo>
                      <a:pt x="39" y="23"/>
                    </a:lnTo>
                    <a:lnTo>
                      <a:pt x="36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22" y="9"/>
                    </a:lnTo>
                    <a:lnTo>
                      <a:pt x="6" y="9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28" y="0"/>
                    </a:lnTo>
                    <a:lnTo>
                      <a:pt x="30" y="6"/>
                    </a:lnTo>
                    <a:lnTo>
                      <a:pt x="41" y="3"/>
                    </a:lnTo>
                    <a:lnTo>
                      <a:pt x="58" y="9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34"/>
              <p:cNvSpPr>
                <a:spLocks/>
              </p:cNvSpPr>
              <p:nvPr/>
            </p:nvSpPr>
            <p:spPr bwMode="auto">
              <a:xfrm>
                <a:off x="1635" y="794"/>
                <a:ext cx="38" cy="1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13" y="11"/>
                  </a:cxn>
                  <a:cxn ang="0">
                    <a:pos x="2" y="5"/>
                  </a:cxn>
                  <a:cxn ang="0">
                    <a:pos x="13" y="0"/>
                  </a:cxn>
                  <a:cxn ang="0">
                    <a:pos x="30" y="3"/>
                  </a:cxn>
                  <a:cxn ang="0">
                    <a:pos x="38" y="8"/>
                  </a:cxn>
                  <a:cxn ang="0">
                    <a:pos x="27" y="14"/>
                  </a:cxn>
                  <a:cxn ang="0">
                    <a:pos x="27" y="14"/>
                  </a:cxn>
                </a:cxnLst>
                <a:rect l="0" t="0" r="r" b="b"/>
                <a:pathLst>
                  <a:path w="38" h="17">
                    <a:moveTo>
                      <a:pt x="27" y="14"/>
                    </a:moveTo>
                    <a:lnTo>
                      <a:pt x="2" y="17"/>
                    </a:lnTo>
                    <a:lnTo>
                      <a:pt x="0" y="11"/>
                    </a:lnTo>
                    <a:lnTo>
                      <a:pt x="13" y="11"/>
                    </a:lnTo>
                    <a:lnTo>
                      <a:pt x="2" y="5"/>
                    </a:lnTo>
                    <a:lnTo>
                      <a:pt x="13" y="0"/>
                    </a:lnTo>
                    <a:lnTo>
                      <a:pt x="30" y="3"/>
                    </a:lnTo>
                    <a:lnTo>
                      <a:pt x="38" y="8"/>
                    </a:lnTo>
                    <a:lnTo>
                      <a:pt x="2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35"/>
              <p:cNvSpPr>
                <a:spLocks/>
              </p:cNvSpPr>
              <p:nvPr/>
            </p:nvSpPr>
            <p:spPr bwMode="auto">
              <a:xfrm>
                <a:off x="1533" y="826"/>
                <a:ext cx="72" cy="26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55" y="15"/>
                  </a:cxn>
                  <a:cxn ang="0">
                    <a:pos x="61" y="15"/>
                  </a:cxn>
                  <a:cxn ang="0">
                    <a:pos x="55" y="20"/>
                  </a:cxn>
                  <a:cxn ang="0">
                    <a:pos x="52" y="18"/>
                  </a:cxn>
                  <a:cxn ang="0">
                    <a:pos x="44" y="23"/>
                  </a:cxn>
                  <a:cxn ang="0">
                    <a:pos x="47" y="23"/>
                  </a:cxn>
                  <a:cxn ang="0">
                    <a:pos x="41" y="26"/>
                  </a:cxn>
                  <a:cxn ang="0">
                    <a:pos x="14" y="26"/>
                  </a:cxn>
                  <a:cxn ang="0">
                    <a:pos x="22" y="23"/>
                  </a:cxn>
                  <a:cxn ang="0">
                    <a:pos x="19" y="20"/>
                  </a:cxn>
                  <a:cxn ang="0">
                    <a:pos x="44" y="15"/>
                  </a:cxn>
                  <a:cxn ang="0">
                    <a:pos x="0" y="18"/>
                  </a:cxn>
                  <a:cxn ang="0">
                    <a:pos x="22" y="15"/>
                  </a:cxn>
                  <a:cxn ang="0">
                    <a:pos x="17" y="9"/>
                  </a:cxn>
                  <a:cxn ang="0">
                    <a:pos x="28" y="6"/>
                  </a:cxn>
                  <a:cxn ang="0">
                    <a:pos x="41" y="12"/>
                  </a:cxn>
                  <a:cxn ang="0">
                    <a:pos x="36" y="6"/>
                  </a:cxn>
                  <a:cxn ang="0">
                    <a:pos x="44" y="3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63" y="12"/>
                  </a:cxn>
                  <a:cxn ang="0">
                    <a:pos x="63" y="12"/>
                  </a:cxn>
                </a:cxnLst>
                <a:rect l="0" t="0" r="r" b="b"/>
                <a:pathLst>
                  <a:path w="72" h="26">
                    <a:moveTo>
                      <a:pt x="63" y="12"/>
                    </a:moveTo>
                    <a:lnTo>
                      <a:pt x="55" y="15"/>
                    </a:lnTo>
                    <a:lnTo>
                      <a:pt x="61" y="15"/>
                    </a:lnTo>
                    <a:lnTo>
                      <a:pt x="55" y="20"/>
                    </a:lnTo>
                    <a:lnTo>
                      <a:pt x="52" y="18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41" y="26"/>
                    </a:lnTo>
                    <a:lnTo>
                      <a:pt x="14" y="26"/>
                    </a:lnTo>
                    <a:lnTo>
                      <a:pt x="22" y="23"/>
                    </a:lnTo>
                    <a:lnTo>
                      <a:pt x="19" y="20"/>
                    </a:lnTo>
                    <a:lnTo>
                      <a:pt x="44" y="15"/>
                    </a:lnTo>
                    <a:lnTo>
                      <a:pt x="0" y="18"/>
                    </a:lnTo>
                    <a:lnTo>
                      <a:pt x="22" y="15"/>
                    </a:lnTo>
                    <a:lnTo>
                      <a:pt x="17" y="9"/>
                    </a:lnTo>
                    <a:lnTo>
                      <a:pt x="28" y="6"/>
                    </a:lnTo>
                    <a:lnTo>
                      <a:pt x="41" y="12"/>
                    </a:lnTo>
                    <a:lnTo>
                      <a:pt x="36" y="6"/>
                    </a:lnTo>
                    <a:lnTo>
                      <a:pt x="44" y="3"/>
                    </a:lnTo>
                    <a:lnTo>
                      <a:pt x="66" y="0"/>
                    </a:lnTo>
                    <a:lnTo>
                      <a:pt x="72" y="6"/>
                    </a:lnTo>
                    <a:lnTo>
                      <a:pt x="63" y="12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36"/>
              <p:cNvSpPr>
                <a:spLocks/>
              </p:cNvSpPr>
              <p:nvPr/>
            </p:nvSpPr>
            <p:spPr bwMode="auto">
              <a:xfrm>
                <a:off x="1456" y="938"/>
                <a:ext cx="53" cy="23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0"/>
                  </a:cxn>
                  <a:cxn ang="0">
                    <a:pos x="0" y="17"/>
                  </a:cxn>
                  <a:cxn ang="0">
                    <a:pos x="33" y="23"/>
                  </a:cxn>
                  <a:cxn ang="0">
                    <a:pos x="53" y="17"/>
                  </a:cxn>
                  <a:cxn ang="0">
                    <a:pos x="42" y="5"/>
                  </a:cxn>
                  <a:cxn ang="0">
                    <a:pos x="42" y="5"/>
                  </a:cxn>
                </a:cxnLst>
                <a:rect l="0" t="0" r="r" b="b"/>
                <a:pathLst>
                  <a:path w="53" h="23">
                    <a:moveTo>
                      <a:pt x="42" y="5"/>
                    </a:moveTo>
                    <a:lnTo>
                      <a:pt x="33" y="0"/>
                    </a:lnTo>
                    <a:lnTo>
                      <a:pt x="0" y="17"/>
                    </a:lnTo>
                    <a:lnTo>
                      <a:pt x="33" y="23"/>
                    </a:lnTo>
                    <a:lnTo>
                      <a:pt x="53" y="17"/>
                    </a:lnTo>
                    <a:lnTo>
                      <a:pt x="42" y="5"/>
                    </a:ln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37"/>
              <p:cNvSpPr>
                <a:spLocks/>
              </p:cNvSpPr>
              <p:nvPr/>
            </p:nvSpPr>
            <p:spPr bwMode="auto">
              <a:xfrm>
                <a:off x="1484" y="873"/>
                <a:ext cx="79" cy="41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0" y="18"/>
                  </a:cxn>
                  <a:cxn ang="0">
                    <a:pos x="11" y="15"/>
                  </a:cxn>
                  <a:cxn ang="0">
                    <a:pos x="14" y="20"/>
                  </a:cxn>
                  <a:cxn ang="0">
                    <a:pos x="27" y="18"/>
                  </a:cxn>
                  <a:cxn ang="0">
                    <a:pos x="30" y="12"/>
                  </a:cxn>
                  <a:cxn ang="0">
                    <a:pos x="38" y="12"/>
                  </a:cxn>
                  <a:cxn ang="0">
                    <a:pos x="25" y="6"/>
                  </a:cxn>
                  <a:cxn ang="0">
                    <a:pos x="33" y="6"/>
                  </a:cxn>
                  <a:cxn ang="0">
                    <a:pos x="30" y="3"/>
                  </a:cxn>
                  <a:cxn ang="0">
                    <a:pos x="44" y="0"/>
                  </a:cxn>
                  <a:cxn ang="0">
                    <a:pos x="77" y="0"/>
                  </a:cxn>
                  <a:cxn ang="0">
                    <a:pos x="79" y="0"/>
                  </a:cxn>
                  <a:cxn ang="0">
                    <a:pos x="68" y="6"/>
                  </a:cxn>
                  <a:cxn ang="0">
                    <a:pos x="71" y="9"/>
                  </a:cxn>
                  <a:cxn ang="0">
                    <a:pos x="49" y="15"/>
                  </a:cxn>
                  <a:cxn ang="0">
                    <a:pos x="60" y="12"/>
                  </a:cxn>
                  <a:cxn ang="0">
                    <a:pos x="66" y="23"/>
                  </a:cxn>
                  <a:cxn ang="0">
                    <a:pos x="60" y="23"/>
                  </a:cxn>
                  <a:cxn ang="0">
                    <a:pos x="55" y="32"/>
                  </a:cxn>
                  <a:cxn ang="0">
                    <a:pos x="33" y="35"/>
                  </a:cxn>
                  <a:cxn ang="0">
                    <a:pos x="33" y="38"/>
                  </a:cxn>
                  <a:cxn ang="0">
                    <a:pos x="22" y="41"/>
                  </a:cxn>
                  <a:cxn ang="0">
                    <a:pos x="16" y="32"/>
                  </a:cxn>
                  <a:cxn ang="0">
                    <a:pos x="16" y="32"/>
                  </a:cxn>
                </a:cxnLst>
                <a:rect l="0" t="0" r="r" b="b"/>
                <a:pathLst>
                  <a:path w="79" h="41">
                    <a:moveTo>
                      <a:pt x="16" y="32"/>
                    </a:moveTo>
                    <a:lnTo>
                      <a:pt x="0" y="18"/>
                    </a:lnTo>
                    <a:lnTo>
                      <a:pt x="11" y="15"/>
                    </a:lnTo>
                    <a:lnTo>
                      <a:pt x="14" y="20"/>
                    </a:lnTo>
                    <a:lnTo>
                      <a:pt x="27" y="18"/>
                    </a:lnTo>
                    <a:lnTo>
                      <a:pt x="30" y="12"/>
                    </a:lnTo>
                    <a:lnTo>
                      <a:pt x="38" y="12"/>
                    </a:lnTo>
                    <a:lnTo>
                      <a:pt x="25" y="6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44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68" y="6"/>
                    </a:lnTo>
                    <a:lnTo>
                      <a:pt x="71" y="9"/>
                    </a:lnTo>
                    <a:lnTo>
                      <a:pt x="49" y="15"/>
                    </a:lnTo>
                    <a:lnTo>
                      <a:pt x="60" y="12"/>
                    </a:lnTo>
                    <a:lnTo>
                      <a:pt x="66" y="23"/>
                    </a:lnTo>
                    <a:lnTo>
                      <a:pt x="60" y="23"/>
                    </a:lnTo>
                    <a:lnTo>
                      <a:pt x="55" y="32"/>
                    </a:lnTo>
                    <a:lnTo>
                      <a:pt x="33" y="35"/>
                    </a:lnTo>
                    <a:lnTo>
                      <a:pt x="33" y="38"/>
                    </a:lnTo>
                    <a:lnTo>
                      <a:pt x="22" y="41"/>
                    </a:lnTo>
                    <a:lnTo>
                      <a:pt x="16" y="3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38"/>
              <p:cNvSpPr>
                <a:spLocks/>
              </p:cNvSpPr>
              <p:nvPr/>
            </p:nvSpPr>
            <p:spPr bwMode="auto">
              <a:xfrm>
                <a:off x="1445" y="876"/>
                <a:ext cx="31" cy="12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31" y="0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9" y="12"/>
                  </a:cxn>
                  <a:cxn ang="0">
                    <a:pos x="17" y="9"/>
                  </a:cxn>
                  <a:cxn ang="0">
                    <a:pos x="17" y="9"/>
                  </a:cxn>
                </a:cxnLst>
                <a:rect l="0" t="0" r="r" b="b"/>
                <a:pathLst>
                  <a:path w="31" h="12">
                    <a:moveTo>
                      <a:pt x="17" y="9"/>
                    </a:moveTo>
                    <a:lnTo>
                      <a:pt x="31" y="0"/>
                    </a:lnTo>
                    <a:lnTo>
                      <a:pt x="28" y="0"/>
                    </a:lnTo>
                    <a:lnTo>
                      <a:pt x="0" y="3"/>
                    </a:lnTo>
                    <a:lnTo>
                      <a:pt x="9" y="12"/>
                    </a:lnTo>
                    <a:lnTo>
                      <a:pt x="17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39"/>
              <p:cNvSpPr>
                <a:spLocks/>
              </p:cNvSpPr>
              <p:nvPr/>
            </p:nvSpPr>
            <p:spPr bwMode="auto">
              <a:xfrm>
                <a:off x="1259" y="879"/>
                <a:ext cx="197" cy="82"/>
              </a:xfrm>
              <a:custGeom>
                <a:avLst/>
                <a:gdLst/>
                <a:ahLst/>
                <a:cxnLst>
                  <a:cxn ang="0">
                    <a:pos x="16" y="70"/>
                  </a:cxn>
                  <a:cxn ang="0">
                    <a:pos x="0" y="64"/>
                  </a:cxn>
                  <a:cxn ang="0">
                    <a:pos x="0" y="56"/>
                  </a:cxn>
                  <a:cxn ang="0">
                    <a:pos x="71" y="50"/>
                  </a:cxn>
                  <a:cxn ang="0">
                    <a:pos x="11" y="47"/>
                  </a:cxn>
                  <a:cxn ang="0">
                    <a:pos x="8" y="41"/>
                  </a:cxn>
                  <a:cxn ang="0">
                    <a:pos x="49" y="29"/>
                  </a:cxn>
                  <a:cxn ang="0">
                    <a:pos x="16" y="35"/>
                  </a:cxn>
                  <a:cxn ang="0">
                    <a:pos x="25" y="29"/>
                  </a:cxn>
                  <a:cxn ang="0">
                    <a:pos x="14" y="26"/>
                  </a:cxn>
                  <a:cxn ang="0">
                    <a:pos x="33" y="20"/>
                  </a:cxn>
                  <a:cxn ang="0">
                    <a:pos x="33" y="17"/>
                  </a:cxn>
                  <a:cxn ang="0">
                    <a:pos x="38" y="12"/>
                  </a:cxn>
                  <a:cxn ang="0">
                    <a:pos x="93" y="0"/>
                  </a:cxn>
                  <a:cxn ang="0">
                    <a:pos x="93" y="6"/>
                  </a:cxn>
                  <a:cxn ang="0">
                    <a:pos x="80" y="14"/>
                  </a:cxn>
                  <a:cxn ang="0">
                    <a:pos x="107" y="6"/>
                  </a:cxn>
                  <a:cxn ang="0">
                    <a:pos x="121" y="12"/>
                  </a:cxn>
                  <a:cxn ang="0">
                    <a:pos x="107" y="17"/>
                  </a:cxn>
                  <a:cxn ang="0">
                    <a:pos x="134" y="14"/>
                  </a:cxn>
                  <a:cxn ang="0">
                    <a:pos x="137" y="6"/>
                  </a:cxn>
                  <a:cxn ang="0">
                    <a:pos x="145" y="9"/>
                  </a:cxn>
                  <a:cxn ang="0">
                    <a:pos x="148" y="14"/>
                  </a:cxn>
                  <a:cxn ang="0">
                    <a:pos x="140" y="29"/>
                  </a:cxn>
                  <a:cxn ang="0">
                    <a:pos x="154" y="23"/>
                  </a:cxn>
                  <a:cxn ang="0">
                    <a:pos x="170" y="3"/>
                  </a:cxn>
                  <a:cxn ang="0">
                    <a:pos x="186" y="3"/>
                  </a:cxn>
                  <a:cxn ang="0">
                    <a:pos x="192" y="12"/>
                  </a:cxn>
                  <a:cxn ang="0">
                    <a:pos x="181" y="23"/>
                  </a:cxn>
                  <a:cxn ang="0">
                    <a:pos x="181" y="29"/>
                  </a:cxn>
                  <a:cxn ang="0">
                    <a:pos x="173" y="38"/>
                  </a:cxn>
                  <a:cxn ang="0">
                    <a:pos x="197" y="56"/>
                  </a:cxn>
                  <a:cxn ang="0">
                    <a:pos x="192" y="61"/>
                  </a:cxn>
                  <a:cxn ang="0">
                    <a:pos x="184" y="59"/>
                  </a:cxn>
                  <a:cxn ang="0">
                    <a:pos x="165" y="64"/>
                  </a:cxn>
                  <a:cxn ang="0">
                    <a:pos x="159" y="70"/>
                  </a:cxn>
                  <a:cxn ang="0">
                    <a:pos x="176" y="64"/>
                  </a:cxn>
                  <a:cxn ang="0">
                    <a:pos x="170" y="70"/>
                  </a:cxn>
                  <a:cxn ang="0">
                    <a:pos x="176" y="70"/>
                  </a:cxn>
                  <a:cxn ang="0">
                    <a:pos x="154" y="76"/>
                  </a:cxn>
                  <a:cxn ang="0">
                    <a:pos x="129" y="76"/>
                  </a:cxn>
                  <a:cxn ang="0">
                    <a:pos x="134" y="73"/>
                  </a:cxn>
                  <a:cxn ang="0">
                    <a:pos x="121" y="70"/>
                  </a:cxn>
                  <a:cxn ang="0">
                    <a:pos x="121" y="64"/>
                  </a:cxn>
                  <a:cxn ang="0">
                    <a:pos x="104" y="73"/>
                  </a:cxn>
                  <a:cxn ang="0">
                    <a:pos x="71" y="79"/>
                  </a:cxn>
                  <a:cxn ang="0">
                    <a:pos x="22" y="82"/>
                  </a:cxn>
                  <a:cxn ang="0">
                    <a:pos x="27" y="82"/>
                  </a:cxn>
                  <a:cxn ang="0">
                    <a:pos x="27" y="73"/>
                  </a:cxn>
                  <a:cxn ang="0">
                    <a:pos x="16" y="70"/>
                  </a:cxn>
                  <a:cxn ang="0">
                    <a:pos x="16" y="70"/>
                  </a:cxn>
                </a:cxnLst>
                <a:rect l="0" t="0" r="r" b="b"/>
                <a:pathLst>
                  <a:path w="197" h="82">
                    <a:moveTo>
                      <a:pt x="16" y="70"/>
                    </a:moveTo>
                    <a:lnTo>
                      <a:pt x="0" y="64"/>
                    </a:lnTo>
                    <a:lnTo>
                      <a:pt x="0" y="56"/>
                    </a:lnTo>
                    <a:lnTo>
                      <a:pt x="71" y="50"/>
                    </a:lnTo>
                    <a:lnTo>
                      <a:pt x="11" y="47"/>
                    </a:lnTo>
                    <a:lnTo>
                      <a:pt x="8" y="41"/>
                    </a:lnTo>
                    <a:lnTo>
                      <a:pt x="49" y="29"/>
                    </a:lnTo>
                    <a:lnTo>
                      <a:pt x="16" y="35"/>
                    </a:lnTo>
                    <a:lnTo>
                      <a:pt x="25" y="29"/>
                    </a:lnTo>
                    <a:lnTo>
                      <a:pt x="14" y="26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8" y="12"/>
                    </a:lnTo>
                    <a:lnTo>
                      <a:pt x="93" y="0"/>
                    </a:lnTo>
                    <a:lnTo>
                      <a:pt x="93" y="6"/>
                    </a:lnTo>
                    <a:lnTo>
                      <a:pt x="80" y="14"/>
                    </a:lnTo>
                    <a:lnTo>
                      <a:pt x="107" y="6"/>
                    </a:lnTo>
                    <a:lnTo>
                      <a:pt x="121" y="12"/>
                    </a:lnTo>
                    <a:lnTo>
                      <a:pt x="107" y="17"/>
                    </a:lnTo>
                    <a:lnTo>
                      <a:pt x="134" y="14"/>
                    </a:lnTo>
                    <a:lnTo>
                      <a:pt x="137" y="6"/>
                    </a:lnTo>
                    <a:lnTo>
                      <a:pt x="145" y="9"/>
                    </a:lnTo>
                    <a:lnTo>
                      <a:pt x="148" y="14"/>
                    </a:lnTo>
                    <a:lnTo>
                      <a:pt x="140" y="29"/>
                    </a:lnTo>
                    <a:lnTo>
                      <a:pt x="154" y="23"/>
                    </a:lnTo>
                    <a:lnTo>
                      <a:pt x="170" y="3"/>
                    </a:lnTo>
                    <a:lnTo>
                      <a:pt x="186" y="3"/>
                    </a:lnTo>
                    <a:lnTo>
                      <a:pt x="192" y="12"/>
                    </a:lnTo>
                    <a:lnTo>
                      <a:pt x="181" y="23"/>
                    </a:lnTo>
                    <a:lnTo>
                      <a:pt x="181" y="29"/>
                    </a:lnTo>
                    <a:lnTo>
                      <a:pt x="173" y="38"/>
                    </a:lnTo>
                    <a:lnTo>
                      <a:pt x="197" y="56"/>
                    </a:lnTo>
                    <a:lnTo>
                      <a:pt x="192" y="61"/>
                    </a:lnTo>
                    <a:lnTo>
                      <a:pt x="184" y="59"/>
                    </a:lnTo>
                    <a:lnTo>
                      <a:pt x="165" y="64"/>
                    </a:lnTo>
                    <a:lnTo>
                      <a:pt x="159" y="70"/>
                    </a:lnTo>
                    <a:lnTo>
                      <a:pt x="176" y="64"/>
                    </a:lnTo>
                    <a:lnTo>
                      <a:pt x="170" y="70"/>
                    </a:lnTo>
                    <a:lnTo>
                      <a:pt x="176" y="70"/>
                    </a:lnTo>
                    <a:lnTo>
                      <a:pt x="154" y="76"/>
                    </a:lnTo>
                    <a:lnTo>
                      <a:pt x="129" y="76"/>
                    </a:lnTo>
                    <a:lnTo>
                      <a:pt x="134" y="73"/>
                    </a:lnTo>
                    <a:lnTo>
                      <a:pt x="121" y="70"/>
                    </a:lnTo>
                    <a:lnTo>
                      <a:pt x="121" y="64"/>
                    </a:lnTo>
                    <a:lnTo>
                      <a:pt x="104" y="73"/>
                    </a:lnTo>
                    <a:lnTo>
                      <a:pt x="71" y="79"/>
                    </a:lnTo>
                    <a:lnTo>
                      <a:pt x="22" y="82"/>
                    </a:lnTo>
                    <a:lnTo>
                      <a:pt x="27" y="82"/>
                    </a:lnTo>
                    <a:lnTo>
                      <a:pt x="27" y="73"/>
                    </a:lnTo>
                    <a:lnTo>
                      <a:pt x="16" y="70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40"/>
              <p:cNvSpPr>
                <a:spLocks/>
              </p:cNvSpPr>
              <p:nvPr/>
            </p:nvSpPr>
            <p:spPr bwMode="auto">
              <a:xfrm>
                <a:off x="1193" y="861"/>
                <a:ext cx="154" cy="56"/>
              </a:xfrm>
              <a:custGeom>
                <a:avLst/>
                <a:gdLst/>
                <a:ahLst/>
                <a:cxnLst>
                  <a:cxn ang="0">
                    <a:pos x="63" y="9"/>
                  </a:cxn>
                  <a:cxn ang="0">
                    <a:pos x="66" y="12"/>
                  </a:cxn>
                  <a:cxn ang="0">
                    <a:pos x="39" y="24"/>
                  </a:cxn>
                  <a:cxn ang="0">
                    <a:pos x="39" y="24"/>
                  </a:cxn>
                  <a:cxn ang="0">
                    <a:pos x="30" y="27"/>
                  </a:cxn>
                  <a:cxn ang="0">
                    <a:pos x="25" y="32"/>
                  </a:cxn>
                  <a:cxn ang="0">
                    <a:pos x="0" y="41"/>
                  </a:cxn>
                  <a:cxn ang="0">
                    <a:pos x="17" y="47"/>
                  </a:cxn>
                  <a:cxn ang="0">
                    <a:pos x="17" y="56"/>
                  </a:cxn>
                  <a:cxn ang="0">
                    <a:pos x="55" y="47"/>
                  </a:cxn>
                  <a:cxn ang="0">
                    <a:pos x="74" y="35"/>
                  </a:cxn>
                  <a:cxn ang="0">
                    <a:pos x="96" y="30"/>
                  </a:cxn>
                  <a:cxn ang="0">
                    <a:pos x="154" y="18"/>
                  </a:cxn>
                  <a:cxn ang="0">
                    <a:pos x="146" y="6"/>
                  </a:cxn>
                  <a:cxn ang="0">
                    <a:pos x="121" y="9"/>
                  </a:cxn>
                  <a:cxn ang="0">
                    <a:pos x="107" y="0"/>
                  </a:cxn>
                  <a:cxn ang="0">
                    <a:pos x="66" y="3"/>
                  </a:cxn>
                  <a:cxn ang="0">
                    <a:pos x="63" y="9"/>
                  </a:cxn>
                  <a:cxn ang="0">
                    <a:pos x="63" y="9"/>
                  </a:cxn>
                </a:cxnLst>
                <a:rect l="0" t="0" r="r" b="b"/>
                <a:pathLst>
                  <a:path w="154" h="56">
                    <a:moveTo>
                      <a:pt x="63" y="9"/>
                    </a:moveTo>
                    <a:lnTo>
                      <a:pt x="66" y="12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0" y="27"/>
                    </a:lnTo>
                    <a:lnTo>
                      <a:pt x="25" y="32"/>
                    </a:lnTo>
                    <a:lnTo>
                      <a:pt x="0" y="41"/>
                    </a:lnTo>
                    <a:lnTo>
                      <a:pt x="17" y="47"/>
                    </a:lnTo>
                    <a:lnTo>
                      <a:pt x="17" y="56"/>
                    </a:lnTo>
                    <a:lnTo>
                      <a:pt x="55" y="47"/>
                    </a:lnTo>
                    <a:lnTo>
                      <a:pt x="74" y="35"/>
                    </a:lnTo>
                    <a:lnTo>
                      <a:pt x="96" y="30"/>
                    </a:lnTo>
                    <a:lnTo>
                      <a:pt x="154" y="18"/>
                    </a:lnTo>
                    <a:lnTo>
                      <a:pt x="146" y="6"/>
                    </a:lnTo>
                    <a:lnTo>
                      <a:pt x="121" y="9"/>
                    </a:lnTo>
                    <a:lnTo>
                      <a:pt x="107" y="0"/>
                    </a:lnTo>
                    <a:lnTo>
                      <a:pt x="66" y="3"/>
                    </a:lnTo>
                    <a:lnTo>
                      <a:pt x="63" y="9"/>
                    </a:lnTo>
                    <a:lnTo>
                      <a:pt x="63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41"/>
              <p:cNvSpPr>
                <a:spLocks/>
              </p:cNvSpPr>
              <p:nvPr/>
            </p:nvSpPr>
            <p:spPr bwMode="auto">
              <a:xfrm>
                <a:off x="1092" y="987"/>
                <a:ext cx="104" cy="4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15"/>
                  </a:cxn>
                  <a:cxn ang="0">
                    <a:pos x="46" y="18"/>
                  </a:cxn>
                  <a:cxn ang="0">
                    <a:pos x="30" y="18"/>
                  </a:cxn>
                  <a:cxn ang="0">
                    <a:pos x="27" y="27"/>
                  </a:cxn>
                  <a:cxn ang="0">
                    <a:pos x="2" y="33"/>
                  </a:cxn>
                  <a:cxn ang="0">
                    <a:pos x="16" y="39"/>
                  </a:cxn>
                  <a:cxn ang="0">
                    <a:pos x="46" y="27"/>
                  </a:cxn>
                  <a:cxn ang="0">
                    <a:pos x="24" y="42"/>
                  </a:cxn>
                  <a:cxn ang="0">
                    <a:pos x="57" y="33"/>
                  </a:cxn>
                  <a:cxn ang="0">
                    <a:pos x="55" y="27"/>
                  </a:cxn>
                  <a:cxn ang="0">
                    <a:pos x="63" y="24"/>
                  </a:cxn>
                  <a:cxn ang="0">
                    <a:pos x="82" y="24"/>
                  </a:cxn>
                  <a:cxn ang="0">
                    <a:pos x="76" y="24"/>
                  </a:cxn>
                  <a:cxn ang="0">
                    <a:pos x="96" y="15"/>
                  </a:cxn>
                  <a:cxn ang="0">
                    <a:pos x="104" y="6"/>
                  </a:cxn>
                  <a:cxn ang="0">
                    <a:pos x="65" y="12"/>
                  </a:cxn>
                  <a:cxn ang="0">
                    <a:pos x="90" y="3"/>
                  </a:cxn>
                  <a:cxn ang="0">
                    <a:pos x="79" y="0"/>
                  </a:cxn>
                  <a:cxn ang="0">
                    <a:pos x="79" y="0"/>
                  </a:cxn>
                </a:cxnLst>
                <a:rect l="0" t="0" r="r" b="b"/>
                <a:pathLst>
                  <a:path w="104" h="42">
                    <a:moveTo>
                      <a:pt x="79" y="0"/>
                    </a:moveTo>
                    <a:lnTo>
                      <a:pt x="0" y="15"/>
                    </a:lnTo>
                    <a:lnTo>
                      <a:pt x="46" y="18"/>
                    </a:lnTo>
                    <a:lnTo>
                      <a:pt x="30" y="18"/>
                    </a:lnTo>
                    <a:lnTo>
                      <a:pt x="27" y="27"/>
                    </a:lnTo>
                    <a:lnTo>
                      <a:pt x="2" y="33"/>
                    </a:lnTo>
                    <a:lnTo>
                      <a:pt x="16" y="39"/>
                    </a:lnTo>
                    <a:lnTo>
                      <a:pt x="46" y="27"/>
                    </a:lnTo>
                    <a:lnTo>
                      <a:pt x="24" y="42"/>
                    </a:lnTo>
                    <a:lnTo>
                      <a:pt x="57" y="33"/>
                    </a:lnTo>
                    <a:lnTo>
                      <a:pt x="55" y="27"/>
                    </a:lnTo>
                    <a:lnTo>
                      <a:pt x="63" y="24"/>
                    </a:lnTo>
                    <a:lnTo>
                      <a:pt x="82" y="24"/>
                    </a:lnTo>
                    <a:lnTo>
                      <a:pt x="76" y="24"/>
                    </a:lnTo>
                    <a:lnTo>
                      <a:pt x="96" y="15"/>
                    </a:lnTo>
                    <a:lnTo>
                      <a:pt x="104" y="6"/>
                    </a:lnTo>
                    <a:lnTo>
                      <a:pt x="65" y="12"/>
                    </a:lnTo>
                    <a:lnTo>
                      <a:pt x="90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42"/>
              <p:cNvSpPr>
                <a:spLocks/>
              </p:cNvSpPr>
              <p:nvPr/>
            </p:nvSpPr>
            <p:spPr bwMode="auto">
              <a:xfrm>
                <a:off x="1029" y="940"/>
                <a:ext cx="22" cy="12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9" y="0"/>
                  </a:cxn>
                  <a:cxn ang="0">
                    <a:pos x="22" y="3"/>
                  </a:cxn>
                  <a:cxn ang="0">
                    <a:pos x="0" y="12"/>
                  </a:cxn>
                  <a:cxn ang="0">
                    <a:pos x="5" y="6"/>
                  </a:cxn>
                  <a:cxn ang="0">
                    <a:pos x="5" y="6"/>
                  </a:cxn>
                </a:cxnLst>
                <a:rect l="0" t="0" r="r" b="b"/>
                <a:pathLst>
                  <a:path w="22" h="12">
                    <a:moveTo>
                      <a:pt x="5" y="6"/>
                    </a:moveTo>
                    <a:lnTo>
                      <a:pt x="19" y="0"/>
                    </a:lnTo>
                    <a:lnTo>
                      <a:pt x="22" y="3"/>
                    </a:lnTo>
                    <a:lnTo>
                      <a:pt x="0" y="12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43"/>
              <p:cNvSpPr>
                <a:spLocks/>
              </p:cNvSpPr>
              <p:nvPr/>
            </p:nvSpPr>
            <p:spPr bwMode="auto">
              <a:xfrm>
                <a:off x="1232" y="1848"/>
                <a:ext cx="170" cy="68"/>
              </a:xfrm>
              <a:custGeom>
                <a:avLst/>
                <a:gdLst/>
                <a:ahLst/>
                <a:cxnLst>
                  <a:cxn ang="0">
                    <a:pos x="123" y="30"/>
                  </a:cxn>
                  <a:cxn ang="0">
                    <a:pos x="170" y="59"/>
                  </a:cxn>
                  <a:cxn ang="0">
                    <a:pos x="112" y="68"/>
                  </a:cxn>
                  <a:cxn ang="0">
                    <a:pos x="123" y="53"/>
                  </a:cxn>
                  <a:cxn ang="0">
                    <a:pos x="109" y="50"/>
                  </a:cxn>
                  <a:cxn ang="0">
                    <a:pos x="98" y="33"/>
                  </a:cxn>
                  <a:cxn ang="0">
                    <a:pos x="49" y="21"/>
                  </a:cxn>
                  <a:cxn ang="0">
                    <a:pos x="49" y="12"/>
                  </a:cxn>
                  <a:cxn ang="0">
                    <a:pos x="35" y="9"/>
                  </a:cxn>
                  <a:cxn ang="0">
                    <a:pos x="5" y="30"/>
                  </a:cxn>
                  <a:cxn ang="0">
                    <a:pos x="0" y="27"/>
                  </a:cxn>
                  <a:cxn ang="0">
                    <a:pos x="19" y="6"/>
                  </a:cxn>
                  <a:cxn ang="0">
                    <a:pos x="54" y="0"/>
                  </a:cxn>
                  <a:cxn ang="0">
                    <a:pos x="79" y="3"/>
                  </a:cxn>
                  <a:cxn ang="0">
                    <a:pos x="123" y="30"/>
                  </a:cxn>
                  <a:cxn ang="0">
                    <a:pos x="123" y="30"/>
                  </a:cxn>
                </a:cxnLst>
                <a:rect l="0" t="0" r="r" b="b"/>
                <a:pathLst>
                  <a:path w="170" h="68">
                    <a:moveTo>
                      <a:pt x="123" y="30"/>
                    </a:moveTo>
                    <a:lnTo>
                      <a:pt x="170" y="59"/>
                    </a:lnTo>
                    <a:lnTo>
                      <a:pt x="112" y="68"/>
                    </a:lnTo>
                    <a:lnTo>
                      <a:pt x="123" y="53"/>
                    </a:lnTo>
                    <a:lnTo>
                      <a:pt x="109" y="50"/>
                    </a:lnTo>
                    <a:lnTo>
                      <a:pt x="98" y="33"/>
                    </a:lnTo>
                    <a:lnTo>
                      <a:pt x="49" y="21"/>
                    </a:lnTo>
                    <a:lnTo>
                      <a:pt x="49" y="12"/>
                    </a:lnTo>
                    <a:lnTo>
                      <a:pt x="35" y="9"/>
                    </a:lnTo>
                    <a:lnTo>
                      <a:pt x="5" y="30"/>
                    </a:lnTo>
                    <a:lnTo>
                      <a:pt x="0" y="27"/>
                    </a:lnTo>
                    <a:lnTo>
                      <a:pt x="19" y="6"/>
                    </a:lnTo>
                    <a:lnTo>
                      <a:pt x="54" y="0"/>
                    </a:lnTo>
                    <a:lnTo>
                      <a:pt x="79" y="3"/>
                    </a:lnTo>
                    <a:lnTo>
                      <a:pt x="123" y="30"/>
                    </a:lnTo>
                    <a:lnTo>
                      <a:pt x="123" y="3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44"/>
              <p:cNvSpPr>
                <a:spLocks/>
              </p:cNvSpPr>
              <p:nvPr/>
            </p:nvSpPr>
            <p:spPr bwMode="auto">
              <a:xfrm>
                <a:off x="1934" y="820"/>
                <a:ext cx="3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3"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45"/>
              <p:cNvSpPr>
                <a:spLocks/>
              </p:cNvSpPr>
              <p:nvPr/>
            </p:nvSpPr>
            <p:spPr bwMode="auto">
              <a:xfrm>
                <a:off x="2071" y="1114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46"/>
              <p:cNvSpPr>
                <a:spLocks/>
              </p:cNvSpPr>
              <p:nvPr/>
            </p:nvSpPr>
            <p:spPr bwMode="auto">
              <a:xfrm>
                <a:off x="1904" y="732"/>
                <a:ext cx="666" cy="382"/>
              </a:xfrm>
              <a:custGeom>
                <a:avLst/>
                <a:gdLst/>
                <a:ahLst/>
                <a:cxnLst>
                  <a:cxn ang="0">
                    <a:pos x="183" y="370"/>
                  </a:cxn>
                  <a:cxn ang="0">
                    <a:pos x="156" y="373"/>
                  </a:cxn>
                  <a:cxn ang="0">
                    <a:pos x="109" y="355"/>
                  </a:cxn>
                  <a:cxn ang="0">
                    <a:pos x="115" y="344"/>
                  </a:cxn>
                  <a:cxn ang="0">
                    <a:pos x="101" y="329"/>
                  </a:cxn>
                  <a:cxn ang="0">
                    <a:pos x="115" y="294"/>
                  </a:cxn>
                  <a:cxn ang="0">
                    <a:pos x="90" y="279"/>
                  </a:cxn>
                  <a:cxn ang="0">
                    <a:pos x="101" y="258"/>
                  </a:cxn>
                  <a:cxn ang="0">
                    <a:pos x="115" y="238"/>
                  </a:cxn>
                  <a:cxn ang="0">
                    <a:pos x="117" y="232"/>
                  </a:cxn>
                  <a:cxn ang="0">
                    <a:pos x="161" y="203"/>
                  </a:cxn>
                  <a:cxn ang="0">
                    <a:pos x="164" y="191"/>
                  </a:cxn>
                  <a:cxn ang="0">
                    <a:pos x="148" y="185"/>
                  </a:cxn>
                  <a:cxn ang="0">
                    <a:pos x="131" y="176"/>
                  </a:cxn>
                  <a:cxn ang="0">
                    <a:pos x="131" y="164"/>
                  </a:cxn>
                  <a:cxn ang="0">
                    <a:pos x="134" y="135"/>
                  </a:cxn>
                  <a:cxn ang="0">
                    <a:pos x="120" y="117"/>
                  </a:cxn>
                  <a:cxn ang="0">
                    <a:pos x="38" y="103"/>
                  </a:cxn>
                  <a:cxn ang="0">
                    <a:pos x="0" y="91"/>
                  </a:cxn>
                  <a:cxn ang="0">
                    <a:pos x="21" y="82"/>
                  </a:cxn>
                  <a:cxn ang="0">
                    <a:pos x="2" y="70"/>
                  </a:cxn>
                  <a:cxn ang="0">
                    <a:pos x="115" y="47"/>
                  </a:cxn>
                  <a:cxn ang="0">
                    <a:pos x="134" y="32"/>
                  </a:cxn>
                  <a:cxn ang="0">
                    <a:pos x="178" y="20"/>
                  </a:cxn>
                  <a:cxn ang="0">
                    <a:pos x="238" y="26"/>
                  </a:cxn>
                  <a:cxn ang="0">
                    <a:pos x="274" y="15"/>
                  </a:cxn>
                  <a:cxn ang="0">
                    <a:pos x="337" y="18"/>
                  </a:cxn>
                  <a:cxn ang="0">
                    <a:pos x="362" y="6"/>
                  </a:cxn>
                  <a:cxn ang="0">
                    <a:pos x="482" y="0"/>
                  </a:cxn>
                  <a:cxn ang="0">
                    <a:pos x="534" y="6"/>
                  </a:cxn>
                  <a:cxn ang="0">
                    <a:pos x="460" y="18"/>
                  </a:cxn>
                  <a:cxn ang="0">
                    <a:pos x="507" y="29"/>
                  </a:cxn>
                  <a:cxn ang="0">
                    <a:pos x="584" y="23"/>
                  </a:cxn>
                  <a:cxn ang="0">
                    <a:pos x="666" y="26"/>
                  </a:cxn>
                  <a:cxn ang="0">
                    <a:pos x="573" y="47"/>
                  </a:cxn>
                  <a:cxn ang="0">
                    <a:pos x="584" y="56"/>
                  </a:cxn>
                  <a:cxn ang="0">
                    <a:pos x="559" y="76"/>
                  </a:cxn>
                  <a:cxn ang="0">
                    <a:pos x="581" y="85"/>
                  </a:cxn>
                  <a:cxn ang="0">
                    <a:pos x="545" y="106"/>
                  </a:cxn>
                  <a:cxn ang="0">
                    <a:pos x="534" y="123"/>
                  </a:cxn>
                  <a:cxn ang="0">
                    <a:pos x="518" y="132"/>
                  </a:cxn>
                  <a:cxn ang="0">
                    <a:pos x="474" y="150"/>
                  </a:cxn>
                  <a:cxn ang="0">
                    <a:pos x="474" y="164"/>
                  </a:cxn>
                  <a:cxn ang="0">
                    <a:pos x="512" y="176"/>
                  </a:cxn>
                  <a:cxn ang="0">
                    <a:pos x="501" y="191"/>
                  </a:cxn>
                  <a:cxn ang="0">
                    <a:pos x="444" y="176"/>
                  </a:cxn>
                  <a:cxn ang="0">
                    <a:pos x="422" y="197"/>
                  </a:cxn>
                  <a:cxn ang="0">
                    <a:pos x="444" y="226"/>
                  </a:cxn>
                  <a:cxn ang="0">
                    <a:pos x="370" y="238"/>
                  </a:cxn>
                  <a:cxn ang="0">
                    <a:pos x="309" y="276"/>
                  </a:cxn>
                  <a:cxn ang="0">
                    <a:pos x="288" y="264"/>
                  </a:cxn>
                  <a:cxn ang="0">
                    <a:pos x="252" y="282"/>
                  </a:cxn>
                  <a:cxn ang="0">
                    <a:pos x="244" y="303"/>
                  </a:cxn>
                  <a:cxn ang="0">
                    <a:pos x="233" y="317"/>
                  </a:cxn>
                  <a:cxn ang="0">
                    <a:pos x="216" y="329"/>
                  </a:cxn>
                </a:cxnLst>
                <a:rect l="0" t="0" r="r" b="b"/>
                <a:pathLst>
                  <a:path w="666" h="382">
                    <a:moveTo>
                      <a:pt x="216" y="329"/>
                    </a:moveTo>
                    <a:lnTo>
                      <a:pt x="200" y="335"/>
                    </a:lnTo>
                    <a:lnTo>
                      <a:pt x="205" y="338"/>
                    </a:lnTo>
                    <a:lnTo>
                      <a:pt x="203" y="350"/>
                    </a:lnTo>
                    <a:lnTo>
                      <a:pt x="183" y="370"/>
                    </a:lnTo>
                    <a:lnTo>
                      <a:pt x="172" y="373"/>
                    </a:lnTo>
                    <a:lnTo>
                      <a:pt x="178" y="379"/>
                    </a:lnTo>
                    <a:lnTo>
                      <a:pt x="156" y="382"/>
                    </a:lnTo>
                    <a:lnTo>
                      <a:pt x="150" y="379"/>
                    </a:lnTo>
                    <a:lnTo>
                      <a:pt x="156" y="373"/>
                    </a:lnTo>
                    <a:lnTo>
                      <a:pt x="148" y="370"/>
                    </a:lnTo>
                    <a:lnTo>
                      <a:pt x="153" y="364"/>
                    </a:lnTo>
                    <a:lnTo>
                      <a:pt x="117" y="367"/>
                    </a:lnTo>
                    <a:lnTo>
                      <a:pt x="126" y="364"/>
                    </a:lnTo>
                    <a:lnTo>
                      <a:pt x="109" y="355"/>
                    </a:lnTo>
                    <a:lnTo>
                      <a:pt x="120" y="352"/>
                    </a:lnTo>
                    <a:lnTo>
                      <a:pt x="107" y="352"/>
                    </a:lnTo>
                    <a:lnTo>
                      <a:pt x="112" y="352"/>
                    </a:lnTo>
                    <a:lnTo>
                      <a:pt x="107" y="347"/>
                    </a:lnTo>
                    <a:lnTo>
                      <a:pt x="115" y="344"/>
                    </a:lnTo>
                    <a:lnTo>
                      <a:pt x="107" y="347"/>
                    </a:lnTo>
                    <a:lnTo>
                      <a:pt x="109" y="344"/>
                    </a:lnTo>
                    <a:lnTo>
                      <a:pt x="101" y="335"/>
                    </a:lnTo>
                    <a:lnTo>
                      <a:pt x="107" y="332"/>
                    </a:lnTo>
                    <a:lnTo>
                      <a:pt x="101" y="329"/>
                    </a:lnTo>
                    <a:lnTo>
                      <a:pt x="98" y="308"/>
                    </a:lnTo>
                    <a:lnTo>
                      <a:pt x="117" y="300"/>
                    </a:lnTo>
                    <a:lnTo>
                      <a:pt x="115" y="297"/>
                    </a:lnTo>
                    <a:lnTo>
                      <a:pt x="120" y="297"/>
                    </a:lnTo>
                    <a:lnTo>
                      <a:pt x="115" y="294"/>
                    </a:lnTo>
                    <a:lnTo>
                      <a:pt x="93" y="305"/>
                    </a:lnTo>
                    <a:lnTo>
                      <a:pt x="101" y="294"/>
                    </a:lnTo>
                    <a:lnTo>
                      <a:pt x="96" y="285"/>
                    </a:lnTo>
                    <a:lnTo>
                      <a:pt x="101" y="282"/>
                    </a:lnTo>
                    <a:lnTo>
                      <a:pt x="90" y="279"/>
                    </a:lnTo>
                    <a:lnTo>
                      <a:pt x="96" y="276"/>
                    </a:lnTo>
                    <a:lnTo>
                      <a:pt x="90" y="273"/>
                    </a:lnTo>
                    <a:lnTo>
                      <a:pt x="98" y="270"/>
                    </a:lnTo>
                    <a:lnTo>
                      <a:pt x="90" y="267"/>
                    </a:lnTo>
                    <a:lnTo>
                      <a:pt x="101" y="258"/>
                    </a:lnTo>
                    <a:lnTo>
                      <a:pt x="93" y="255"/>
                    </a:lnTo>
                    <a:lnTo>
                      <a:pt x="104" y="247"/>
                    </a:lnTo>
                    <a:lnTo>
                      <a:pt x="101" y="247"/>
                    </a:lnTo>
                    <a:lnTo>
                      <a:pt x="107" y="241"/>
                    </a:lnTo>
                    <a:lnTo>
                      <a:pt x="115" y="238"/>
                    </a:lnTo>
                    <a:lnTo>
                      <a:pt x="109" y="235"/>
                    </a:lnTo>
                    <a:lnTo>
                      <a:pt x="139" y="235"/>
                    </a:lnTo>
                    <a:lnTo>
                      <a:pt x="134" y="235"/>
                    </a:lnTo>
                    <a:lnTo>
                      <a:pt x="139" y="229"/>
                    </a:lnTo>
                    <a:lnTo>
                      <a:pt x="117" y="232"/>
                    </a:lnTo>
                    <a:lnTo>
                      <a:pt x="139" y="229"/>
                    </a:lnTo>
                    <a:lnTo>
                      <a:pt x="145" y="220"/>
                    </a:lnTo>
                    <a:lnTo>
                      <a:pt x="153" y="220"/>
                    </a:lnTo>
                    <a:lnTo>
                      <a:pt x="148" y="217"/>
                    </a:lnTo>
                    <a:lnTo>
                      <a:pt x="161" y="203"/>
                    </a:lnTo>
                    <a:lnTo>
                      <a:pt x="139" y="203"/>
                    </a:lnTo>
                    <a:lnTo>
                      <a:pt x="117" y="194"/>
                    </a:lnTo>
                    <a:lnTo>
                      <a:pt x="161" y="200"/>
                    </a:lnTo>
                    <a:lnTo>
                      <a:pt x="156" y="194"/>
                    </a:lnTo>
                    <a:lnTo>
                      <a:pt x="164" y="191"/>
                    </a:lnTo>
                    <a:lnTo>
                      <a:pt x="153" y="188"/>
                    </a:lnTo>
                    <a:lnTo>
                      <a:pt x="161" y="185"/>
                    </a:lnTo>
                    <a:lnTo>
                      <a:pt x="150" y="185"/>
                    </a:lnTo>
                    <a:lnTo>
                      <a:pt x="159" y="182"/>
                    </a:lnTo>
                    <a:lnTo>
                      <a:pt x="148" y="185"/>
                    </a:lnTo>
                    <a:lnTo>
                      <a:pt x="156" y="179"/>
                    </a:lnTo>
                    <a:lnTo>
                      <a:pt x="145" y="179"/>
                    </a:lnTo>
                    <a:lnTo>
                      <a:pt x="159" y="176"/>
                    </a:lnTo>
                    <a:lnTo>
                      <a:pt x="142" y="170"/>
                    </a:lnTo>
                    <a:lnTo>
                      <a:pt x="131" y="176"/>
                    </a:lnTo>
                    <a:lnTo>
                      <a:pt x="131" y="179"/>
                    </a:lnTo>
                    <a:lnTo>
                      <a:pt x="115" y="176"/>
                    </a:lnTo>
                    <a:lnTo>
                      <a:pt x="128" y="170"/>
                    </a:lnTo>
                    <a:lnTo>
                      <a:pt x="120" y="170"/>
                    </a:lnTo>
                    <a:lnTo>
                      <a:pt x="131" y="164"/>
                    </a:lnTo>
                    <a:lnTo>
                      <a:pt x="139" y="156"/>
                    </a:lnTo>
                    <a:lnTo>
                      <a:pt x="128" y="153"/>
                    </a:lnTo>
                    <a:lnTo>
                      <a:pt x="139" y="147"/>
                    </a:lnTo>
                    <a:lnTo>
                      <a:pt x="131" y="147"/>
                    </a:lnTo>
                    <a:lnTo>
                      <a:pt x="134" y="135"/>
                    </a:lnTo>
                    <a:lnTo>
                      <a:pt x="131" y="132"/>
                    </a:lnTo>
                    <a:lnTo>
                      <a:pt x="137" y="132"/>
                    </a:lnTo>
                    <a:lnTo>
                      <a:pt x="128" y="129"/>
                    </a:lnTo>
                    <a:lnTo>
                      <a:pt x="137" y="129"/>
                    </a:lnTo>
                    <a:lnTo>
                      <a:pt x="120" y="117"/>
                    </a:lnTo>
                    <a:lnTo>
                      <a:pt x="126" y="114"/>
                    </a:lnTo>
                    <a:lnTo>
                      <a:pt x="126" y="112"/>
                    </a:lnTo>
                    <a:lnTo>
                      <a:pt x="79" y="100"/>
                    </a:lnTo>
                    <a:lnTo>
                      <a:pt x="52" y="106"/>
                    </a:lnTo>
                    <a:lnTo>
                      <a:pt x="38" y="103"/>
                    </a:lnTo>
                    <a:lnTo>
                      <a:pt x="41" y="109"/>
                    </a:lnTo>
                    <a:lnTo>
                      <a:pt x="21" y="106"/>
                    </a:lnTo>
                    <a:lnTo>
                      <a:pt x="11" y="100"/>
                    </a:lnTo>
                    <a:lnTo>
                      <a:pt x="30" y="94"/>
                    </a:lnTo>
                    <a:lnTo>
                      <a:pt x="0" y="91"/>
                    </a:lnTo>
                    <a:lnTo>
                      <a:pt x="65" y="88"/>
                    </a:lnTo>
                    <a:lnTo>
                      <a:pt x="60" y="85"/>
                    </a:lnTo>
                    <a:lnTo>
                      <a:pt x="68" y="82"/>
                    </a:lnTo>
                    <a:lnTo>
                      <a:pt x="68" y="79"/>
                    </a:lnTo>
                    <a:lnTo>
                      <a:pt x="21" y="82"/>
                    </a:lnTo>
                    <a:lnTo>
                      <a:pt x="30" y="79"/>
                    </a:lnTo>
                    <a:lnTo>
                      <a:pt x="19" y="79"/>
                    </a:lnTo>
                    <a:lnTo>
                      <a:pt x="27" y="76"/>
                    </a:lnTo>
                    <a:lnTo>
                      <a:pt x="5" y="76"/>
                    </a:lnTo>
                    <a:lnTo>
                      <a:pt x="2" y="70"/>
                    </a:lnTo>
                    <a:lnTo>
                      <a:pt x="57" y="59"/>
                    </a:lnTo>
                    <a:lnTo>
                      <a:pt x="87" y="59"/>
                    </a:lnTo>
                    <a:lnTo>
                      <a:pt x="107" y="53"/>
                    </a:lnTo>
                    <a:lnTo>
                      <a:pt x="107" y="50"/>
                    </a:lnTo>
                    <a:lnTo>
                      <a:pt x="115" y="47"/>
                    </a:lnTo>
                    <a:lnTo>
                      <a:pt x="109" y="47"/>
                    </a:lnTo>
                    <a:lnTo>
                      <a:pt x="123" y="44"/>
                    </a:lnTo>
                    <a:lnTo>
                      <a:pt x="98" y="47"/>
                    </a:lnTo>
                    <a:lnTo>
                      <a:pt x="85" y="41"/>
                    </a:lnTo>
                    <a:lnTo>
                      <a:pt x="134" y="32"/>
                    </a:lnTo>
                    <a:lnTo>
                      <a:pt x="161" y="32"/>
                    </a:lnTo>
                    <a:lnTo>
                      <a:pt x="161" y="29"/>
                    </a:lnTo>
                    <a:lnTo>
                      <a:pt x="167" y="26"/>
                    </a:lnTo>
                    <a:lnTo>
                      <a:pt x="164" y="23"/>
                    </a:lnTo>
                    <a:lnTo>
                      <a:pt x="178" y="20"/>
                    </a:lnTo>
                    <a:lnTo>
                      <a:pt x="203" y="29"/>
                    </a:lnTo>
                    <a:lnTo>
                      <a:pt x="186" y="20"/>
                    </a:lnTo>
                    <a:lnTo>
                      <a:pt x="238" y="18"/>
                    </a:lnTo>
                    <a:lnTo>
                      <a:pt x="246" y="20"/>
                    </a:lnTo>
                    <a:lnTo>
                      <a:pt x="238" y="26"/>
                    </a:lnTo>
                    <a:lnTo>
                      <a:pt x="252" y="20"/>
                    </a:lnTo>
                    <a:lnTo>
                      <a:pt x="277" y="23"/>
                    </a:lnTo>
                    <a:lnTo>
                      <a:pt x="271" y="20"/>
                    </a:lnTo>
                    <a:lnTo>
                      <a:pt x="285" y="20"/>
                    </a:lnTo>
                    <a:lnTo>
                      <a:pt x="274" y="15"/>
                    </a:lnTo>
                    <a:lnTo>
                      <a:pt x="331" y="23"/>
                    </a:lnTo>
                    <a:lnTo>
                      <a:pt x="334" y="23"/>
                    </a:lnTo>
                    <a:lnTo>
                      <a:pt x="329" y="20"/>
                    </a:lnTo>
                    <a:lnTo>
                      <a:pt x="342" y="20"/>
                    </a:lnTo>
                    <a:lnTo>
                      <a:pt x="337" y="18"/>
                    </a:lnTo>
                    <a:lnTo>
                      <a:pt x="356" y="18"/>
                    </a:lnTo>
                    <a:lnTo>
                      <a:pt x="329" y="12"/>
                    </a:lnTo>
                    <a:lnTo>
                      <a:pt x="384" y="15"/>
                    </a:lnTo>
                    <a:lnTo>
                      <a:pt x="334" y="6"/>
                    </a:lnTo>
                    <a:lnTo>
                      <a:pt x="362" y="6"/>
                    </a:lnTo>
                    <a:lnTo>
                      <a:pt x="397" y="12"/>
                    </a:lnTo>
                    <a:lnTo>
                      <a:pt x="395" y="9"/>
                    </a:lnTo>
                    <a:lnTo>
                      <a:pt x="414" y="6"/>
                    </a:lnTo>
                    <a:lnTo>
                      <a:pt x="400" y="3"/>
                    </a:lnTo>
                    <a:lnTo>
                      <a:pt x="482" y="0"/>
                    </a:lnTo>
                    <a:lnTo>
                      <a:pt x="523" y="6"/>
                    </a:lnTo>
                    <a:lnTo>
                      <a:pt x="449" y="6"/>
                    </a:lnTo>
                    <a:lnTo>
                      <a:pt x="458" y="9"/>
                    </a:lnTo>
                    <a:lnTo>
                      <a:pt x="430" y="12"/>
                    </a:lnTo>
                    <a:lnTo>
                      <a:pt x="534" y="6"/>
                    </a:lnTo>
                    <a:lnTo>
                      <a:pt x="537" y="9"/>
                    </a:lnTo>
                    <a:lnTo>
                      <a:pt x="521" y="12"/>
                    </a:lnTo>
                    <a:lnTo>
                      <a:pt x="573" y="15"/>
                    </a:lnTo>
                    <a:lnTo>
                      <a:pt x="529" y="18"/>
                    </a:lnTo>
                    <a:lnTo>
                      <a:pt x="460" y="18"/>
                    </a:lnTo>
                    <a:lnTo>
                      <a:pt x="474" y="20"/>
                    </a:lnTo>
                    <a:lnTo>
                      <a:pt x="447" y="23"/>
                    </a:lnTo>
                    <a:lnTo>
                      <a:pt x="523" y="20"/>
                    </a:lnTo>
                    <a:lnTo>
                      <a:pt x="526" y="23"/>
                    </a:lnTo>
                    <a:lnTo>
                      <a:pt x="507" y="29"/>
                    </a:lnTo>
                    <a:lnTo>
                      <a:pt x="562" y="20"/>
                    </a:lnTo>
                    <a:lnTo>
                      <a:pt x="562" y="23"/>
                    </a:lnTo>
                    <a:lnTo>
                      <a:pt x="559" y="26"/>
                    </a:lnTo>
                    <a:lnTo>
                      <a:pt x="529" y="41"/>
                    </a:lnTo>
                    <a:lnTo>
                      <a:pt x="584" y="23"/>
                    </a:lnTo>
                    <a:lnTo>
                      <a:pt x="581" y="29"/>
                    </a:lnTo>
                    <a:lnTo>
                      <a:pt x="606" y="26"/>
                    </a:lnTo>
                    <a:lnTo>
                      <a:pt x="611" y="23"/>
                    </a:lnTo>
                    <a:lnTo>
                      <a:pt x="639" y="20"/>
                    </a:lnTo>
                    <a:lnTo>
                      <a:pt x="666" y="26"/>
                    </a:lnTo>
                    <a:lnTo>
                      <a:pt x="633" y="32"/>
                    </a:lnTo>
                    <a:lnTo>
                      <a:pt x="636" y="35"/>
                    </a:lnTo>
                    <a:lnTo>
                      <a:pt x="567" y="38"/>
                    </a:lnTo>
                    <a:lnTo>
                      <a:pt x="619" y="38"/>
                    </a:lnTo>
                    <a:lnTo>
                      <a:pt x="573" y="47"/>
                    </a:lnTo>
                    <a:lnTo>
                      <a:pt x="576" y="50"/>
                    </a:lnTo>
                    <a:lnTo>
                      <a:pt x="606" y="47"/>
                    </a:lnTo>
                    <a:lnTo>
                      <a:pt x="581" y="53"/>
                    </a:lnTo>
                    <a:lnTo>
                      <a:pt x="576" y="59"/>
                    </a:lnTo>
                    <a:lnTo>
                      <a:pt x="584" y="56"/>
                    </a:lnTo>
                    <a:lnTo>
                      <a:pt x="559" y="65"/>
                    </a:lnTo>
                    <a:lnTo>
                      <a:pt x="556" y="65"/>
                    </a:lnTo>
                    <a:lnTo>
                      <a:pt x="562" y="67"/>
                    </a:lnTo>
                    <a:lnTo>
                      <a:pt x="545" y="79"/>
                    </a:lnTo>
                    <a:lnTo>
                      <a:pt x="559" y="76"/>
                    </a:lnTo>
                    <a:lnTo>
                      <a:pt x="576" y="79"/>
                    </a:lnTo>
                    <a:lnTo>
                      <a:pt x="559" y="79"/>
                    </a:lnTo>
                    <a:lnTo>
                      <a:pt x="562" y="82"/>
                    </a:lnTo>
                    <a:lnTo>
                      <a:pt x="556" y="85"/>
                    </a:lnTo>
                    <a:lnTo>
                      <a:pt x="581" y="85"/>
                    </a:lnTo>
                    <a:lnTo>
                      <a:pt x="581" y="91"/>
                    </a:lnTo>
                    <a:lnTo>
                      <a:pt x="529" y="94"/>
                    </a:lnTo>
                    <a:lnTo>
                      <a:pt x="540" y="103"/>
                    </a:lnTo>
                    <a:lnTo>
                      <a:pt x="559" y="106"/>
                    </a:lnTo>
                    <a:lnTo>
                      <a:pt x="545" y="106"/>
                    </a:lnTo>
                    <a:lnTo>
                      <a:pt x="559" y="112"/>
                    </a:lnTo>
                    <a:lnTo>
                      <a:pt x="556" y="120"/>
                    </a:lnTo>
                    <a:lnTo>
                      <a:pt x="529" y="114"/>
                    </a:lnTo>
                    <a:lnTo>
                      <a:pt x="545" y="117"/>
                    </a:lnTo>
                    <a:lnTo>
                      <a:pt x="534" y="123"/>
                    </a:lnTo>
                    <a:lnTo>
                      <a:pt x="543" y="123"/>
                    </a:lnTo>
                    <a:lnTo>
                      <a:pt x="537" y="129"/>
                    </a:lnTo>
                    <a:lnTo>
                      <a:pt x="559" y="132"/>
                    </a:lnTo>
                    <a:lnTo>
                      <a:pt x="526" y="129"/>
                    </a:lnTo>
                    <a:lnTo>
                      <a:pt x="518" y="132"/>
                    </a:lnTo>
                    <a:lnTo>
                      <a:pt x="540" y="141"/>
                    </a:lnTo>
                    <a:lnTo>
                      <a:pt x="537" y="147"/>
                    </a:lnTo>
                    <a:lnTo>
                      <a:pt x="515" y="150"/>
                    </a:lnTo>
                    <a:lnTo>
                      <a:pt x="496" y="141"/>
                    </a:lnTo>
                    <a:lnTo>
                      <a:pt x="474" y="150"/>
                    </a:lnTo>
                    <a:lnTo>
                      <a:pt x="463" y="150"/>
                    </a:lnTo>
                    <a:lnTo>
                      <a:pt x="485" y="153"/>
                    </a:lnTo>
                    <a:lnTo>
                      <a:pt x="460" y="159"/>
                    </a:lnTo>
                    <a:lnTo>
                      <a:pt x="485" y="159"/>
                    </a:lnTo>
                    <a:lnTo>
                      <a:pt x="474" y="164"/>
                    </a:lnTo>
                    <a:lnTo>
                      <a:pt x="471" y="170"/>
                    </a:lnTo>
                    <a:lnTo>
                      <a:pt x="485" y="164"/>
                    </a:lnTo>
                    <a:lnTo>
                      <a:pt x="507" y="170"/>
                    </a:lnTo>
                    <a:lnTo>
                      <a:pt x="496" y="176"/>
                    </a:lnTo>
                    <a:lnTo>
                      <a:pt x="512" y="176"/>
                    </a:lnTo>
                    <a:lnTo>
                      <a:pt x="501" y="182"/>
                    </a:lnTo>
                    <a:lnTo>
                      <a:pt x="512" y="179"/>
                    </a:lnTo>
                    <a:lnTo>
                      <a:pt x="507" y="188"/>
                    </a:lnTo>
                    <a:lnTo>
                      <a:pt x="510" y="197"/>
                    </a:lnTo>
                    <a:lnTo>
                      <a:pt x="501" y="191"/>
                    </a:lnTo>
                    <a:lnTo>
                      <a:pt x="499" y="197"/>
                    </a:lnTo>
                    <a:lnTo>
                      <a:pt x="488" y="197"/>
                    </a:lnTo>
                    <a:lnTo>
                      <a:pt x="477" y="182"/>
                    </a:lnTo>
                    <a:lnTo>
                      <a:pt x="447" y="173"/>
                    </a:lnTo>
                    <a:lnTo>
                      <a:pt x="444" y="176"/>
                    </a:lnTo>
                    <a:lnTo>
                      <a:pt x="447" y="179"/>
                    </a:lnTo>
                    <a:lnTo>
                      <a:pt x="469" y="182"/>
                    </a:lnTo>
                    <a:lnTo>
                      <a:pt x="433" y="188"/>
                    </a:lnTo>
                    <a:lnTo>
                      <a:pt x="433" y="194"/>
                    </a:lnTo>
                    <a:lnTo>
                      <a:pt x="422" y="197"/>
                    </a:lnTo>
                    <a:lnTo>
                      <a:pt x="449" y="197"/>
                    </a:lnTo>
                    <a:lnTo>
                      <a:pt x="430" y="203"/>
                    </a:lnTo>
                    <a:lnTo>
                      <a:pt x="463" y="197"/>
                    </a:lnTo>
                    <a:lnTo>
                      <a:pt x="501" y="200"/>
                    </a:lnTo>
                    <a:lnTo>
                      <a:pt x="444" y="226"/>
                    </a:lnTo>
                    <a:lnTo>
                      <a:pt x="400" y="232"/>
                    </a:lnTo>
                    <a:lnTo>
                      <a:pt x="392" y="235"/>
                    </a:lnTo>
                    <a:lnTo>
                      <a:pt x="375" y="238"/>
                    </a:lnTo>
                    <a:lnTo>
                      <a:pt x="367" y="229"/>
                    </a:lnTo>
                    <a:lnTo>
                      <a:pt x="370" y="238"/>
                    </a:lnTo>
                    <a:lnTo>
                      <a:pt x="353" y="244"/>
                    </a:lnTo>
                    <a:lnTo>
                      <a:pt x="345" y="255"/>
                    </a:lnTo>
                    <a:lnTo>
                      <a:pt x="326" y="267"/>
                    </a:lnTo>
                    <a:lnTo>
                      <a:pt x="315" y="264"/>
                    </a:lnTo>
                    <a:lnTo>
                      <a:pt x="309" y="276"/>
                    </a:lnTo>
                    <a:lnTo>
                      <a:pt x="293" y="270"/>
                    </a:lnTo>
                    <a:lnTo>
                      <a:pt x="293" y="276"/>
                    </a:lnTo>
                    <a:lnTo>
                      <a:pt x="288" y="273"/>
                    </a:lnTo>
                    <a:lnTo>
                      <a:pt x="296" y="267"/>
                    </a:lnTo>
                    <a:lnTo>
                      <a:pt x="288" y="264"/>
                    </a:lnTo>
                    <a:lnTo>
                      <a:pt x="282" y="273"/>
                    </a:lnTo>
                    <a:lnTo>
                      <a:pt x="279" y="273"/>
                    </a:lnTo>
                    <a:lnTo>
                      <a:pt x="277" y="279"/>
                    </a:lnTo>
                    <a:lnTo>
                      <a:pt x="260" y="279"/>
                    </a:lnTo>
                    <a:lnTo>
                      <a:pt x="252" y="282"/>
                    </a:lnTo>
                    <a:lnTo>
                      <a:pt x="255" y="288"/>
                    </a:lnTo>
                    <a:lnTo>
                      <a:pt x="249" y="291"/>
                    </a:lnTo>
                    <a:lnTo>
                      <a:pt x="238" y="288"/>
                    </a:lnTo>
                    <a:lnTo>
                      <a:pt x="235" y="294"/>
                    </a:lnTo>
                    <a:lnTo>
                      <a:pt x="244" y="303"/>
                    </a:lnTo>
                    <a:lnTo>
                      <a:pt x="227" y="303"/>
                    </a:lnTo>
                    <a:lnTo>
                      <a:pt x="238" y="305"/>
                    </a:lnTo>
                    <a:lnTo>
                      <a:pt x="235" y="314"/>
                    </a:lnTo>
                    <a:lnTo>
                      <a:pt x="227" y="311"/>
                    </a:lnTo>
                    <a:lnTo>
                      <a:pt x="233" y="317"/>
                    </a:lnTo>
                    <a:lnTo>
                      <a:pt x="219" y="320"/>
                    </a:lnTo>
                    <a:lnTo>
                      <a:pt x="222" y="326"/>
                    </a:lnTo>
                    <a:lnTo>
                      <a:pt x="211" y="323"/>
                    </a:lnTo>
                    <a:lnTo>
                      <a:pt x="216" y="329"/>
                    </a:lnTo>
                    <a:lnTo>
                      <a:pt x="216" y="32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47"/>
              <p:cNvSpPr>
                <a:spLocks/>
              </p:cNvSpPr>
              <p:nvPr/>
            </p:nvSpPr>
            <p:spPr bwMode="auto">
              <a:xfrm>
                <a:off x="2008" y="932"/>
                <a:ext cx="35" cy="14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5" y="11"/>
                  </a:cxn>
                  <a:cxn ang="0">
                    <a:pos x="8" y="14"/>
                  </a:cxn>
                  <a:cxn ang="0">
                    <a:pos x="16" y="11"/>
                  </a:cxn>
                  <a:cxn ang="0">
                    <a:pos x="0" y="11"/>
                  </a:cxn>
                  <a:cxn ang="0">
                    <a:pos x="8" y="8"/>
                  </a:cxn>
                  <a:cxn ang="0">
                    <a:pos x="3" y="6"/>
                  </a:cxn>
                  <a:cxn ang="0">
                    <a:pos x="11" y="6"/>
                  </a:cxn>
                  <a:cxn ang="0">
                    <a:pos x="8" y="3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35" h="14">
                    <a:moveTo>
                      <a:pt x="13" y="0"/>
                    </a:moveTo>
                    <a:lnTo>
                      <a:pt x="35" y="11"/>
                    </a:lnTo>
                    <a:lnTo>
                      <a:pt x="8" y="14"/>
                    </a:lnTo>
                    <a:lnTo>
                      <a:pt x="16" y="11"/>
                    </a:lnTo>
                    <a:lnTo>
                      <a:pt x="0" y="11"/>
                    </a:lnTo>
                    <a:lnTo>
                      <a:pt x="8" y="8"/>
                    </a:lnTo>
                    <a:lnTo>
                      <a:pt x="3" y="6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48"/>
              <p:cNvSpPr>
                <a:spLocks/>
              </p:cNvSpPr>
              <p:nvPr/>
            </p:nvSpPr>
            <p:spPr bwMode="auto">
              <a:xfrm>
                <a:off x="2482" y="776"/>
                <a:ext cx="11" cy="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1" h="3">
                    <a:moveTo>
                      <a:pt x="6" y="0"/>
                    </a:moveTo>
                    <a:lnTo>
                      <a:pt x="11" y="0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49"/>
              <p:cNvSpPr>
                <a:spLocks/>
              </p:cNvSpPr>
              <p:nvPr/>
            </p:nvSpPr>
            <p:spPr bwMode="auto">
              <a:xfrm>
                <a:off x="2288" y="735"/>
                <a:ext cx="1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50"/>
              <p:cNvSpPr>
                <a:spLocks/>
              </p:cNvSpPr>
              <p:nvPr/>
            </p:nvSpPr>
            <p:spPr bwMode="auto">
              <a:xfrm>
                <a:off x="2285" y="738"/>
                <a:ext cx="1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51"/>
              <p:cNvSpPr>
                <a:spLocks/>
              </p:cNvSpPr>
              <p:nvPr/>
            </p:nvSpPr>
            <p:spPr bwMode="auto">
              <a:xfrm>
                <a:off x="2277" y="738"/>
                <a:ext cx="1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52"/>
              <p:cNvSpPr>
                <a:spLocks/>
              </p:cNvSpPr>
              <p:nvPr/>
            </p:nvSpPr>
            <p:spPr bwMode="auto">
              <a:xfrm>
                <a:off x="2224" y="741"/>
                <a:ext cx="17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lnTo>
                      <a:pt x="17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53"/>
              <p:cNvSpPr>
                <a:spLocks/>
              </p:cNvSpPr>
              <p:nvPr/>
            </p:nvSpPr>
            <p:spPr bwMode="auto">
              <a:xfrm>
                <a:off x="2213" y="744"/>
                <a:ext cx="2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2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28" y="6"/>
                    </a:lnTo>
                    <a:lnTo>
                      <a:pt x="2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54"/>
              <p:cNvSpPr>
                <a:spLocks/>
              </p:cNvSpPr>
              <p:nvPr/>
            </p:nvSpPr>
            <p:spPr bwMode="auto">
              <a:xfrm>
                <a:off x="2159" y="750"/>
                <a:ext cx="1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13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55"/>
              <p:cNvSpPr>
                <a:spLocks/>
              </p:cNvSpPr>
              <p:nvPr/>
            </p:nvSpPr>
            <p:spPr bwMode="auto">
              <a:xfrm>
                <a:off x="1415" y="1934"/>
                <a:ext cx="6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6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56"/>
              <p:cNvSpPr>
                <a:spLocks/>
              </p:cNvSpPr>
              <p:nvPr/>
            </p:nvSpPr>
            <p:spPr bwMode="auto">
              <a:xfrm>
                <a:off x="1330" y="1942"/>
                <a:ext cx="33" cy="1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3" y="12"/>
                  </a:cxn>
                  <a:cxn ang="0">
                    <a:pos x="17" y="15"/>
                  </a:cxn>
                  <a:cxn ang="0">
                    <a:pos x="0" y="3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33" h="15">
                    <a:moveTo>
                      <a:pt x="19" y="0"/>
                    </a:moveTo>
                    <a:lnTo>
                      <a:pt x="33" y="12"/>
                    </a:lnTo>
                    <a:lnTo>
                      <a:pt x="17" y="15"/>
                    </a:lnTo>
                    <a:lnTo>
                      <a:pt x="0" y="3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57"/>
              <p:cNvSpPr>
                <a:spLocks/>
              </p:cNvSpPr>
              <p:nvPr/>
            </p:nvSpPr>
            <p:spPr bwMode="auto">
              <a:xfrm>
                <a:off x="1426" y="1414"/>
                <a:ext cx="74" cy="26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47" y="8"/>
                  </a:cxn>
                  <a:cxn ang="0">
                    <a:pos x="47" y="14"/>
                  </a:cxn>
                  <a:cxn ang="0">
                    <a:pos x="14" y="17"/>
                  </a:cxn>
                  <a:cxn ang="0">
                    <a:pos x="0" y="26"/>
                  </a:cxn>
                  <a:cxn ang="0">
                    <a:pos x="11" y="26"/>
                  </a:cxn>
                  <a:cxn ang="0">
                    <a:pos x="58" y="20"/>
                  </a:cxn>
                  <a:cxn ang="0">
                    <a:pos x="61" y="8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74" h="26">
                    <a:moveTo>
                      <a:pt x="74" y="0"/>
                    </a:moveTo>
                    <a:lnTo>
                      <a:pt x="47" y="8"/>
                    </a:lnTo>
                    <a:lnTo>
                      <a:pt x="47" y="14"/>
                    </a:lnTo>
                    <a:lnTo>
                      <a:pt x="14" y="17"/>
                    </a:lnTo>
                    <a:lnTo>
                      <a:pt x="0" y="26"/>
                    </a:lnTo>
                    <a:lnTo>
                      <a:pt x="11" y="26"/>
                    </a:lnTo>
                    <a:lnTo>
                      <a:pt x="58" y="20"/>
                    </a:lnTo>
                    <a:lnTo>
                      <a:pt x="61" y="8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58"/>
              <p:cNvSpPr>
                <a:spLocks/>
              </p:cNvSpPr>
              <p:nvPr/>
            </p:nvSpPr>
            <p:spPr bwMode="auto">
              <a:xfrm>
                <a:off x="527" y="1155"/>
                <a:ext cx="46" cy="21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9" y="3"/>
                  </a:cxn>
                  <a:cxn ang="0">
                    <a:pos x="19" y="9"/>
                  </a:cxn>
                  <a:cxn ang="0">
                    <a:pos x="27" y="0"/>
                  </a:cxn>
                  <a:cxn ang="0">
                    <a:pos x="46" y="0"/>
                  </a:cxn>
                  <a:cxn ang="0">
                    <a:pos x="44" y="6"/>
                  </a:cxn>
                  <a:cxn ang="0">
                    <a:pos x="33" y="6"/>
                  </a:cxn>
                  <a:cxn ang="0">
                    <a:pos x="33" y="12"/>
                  </a:cxn>
                  <a:cxn ang="0">
                    <a:pos x="2" y="21"/>
                  </a:cxn>
                  <a:cxn ang="0">
                    <a:pos x="8" y="12"/>
                  </a:cxn>
                  <a:cxn ang="0">
                    <a:pos x="0" y="18"/>
                  </a:cxn>
                  <a:cxn ang="0">
                    <a:pos x="2" y="9"/>
                  </a:cxn>
                  <a:cxn ang="0">
                    <a:pos x="2" y="9"/>
                  </a:cxn>
                </a:cxnLst>
                <a:rect l="0" t="0" r="r" b="b"/>
                <a:pathLst>
                  <a:path w="46" h="21">
                    <a:moveTo>
                      <a:pt x="2" y="9"/>
                    </a:moveTo>
                    <a:lnTo>
                      <a:pt x="19" y="3"/>
                    </a:lnTo>
                    <a:lnTo>
                      <a:pt x="19" y="9"/>
                    </a:lnTo>
                    <a:lnTo>
                      <a:pt x="27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33" y="6"/>
                    </a:lnTo>
                    <a:lnTo>
                      <a:pt x="33" y="12"/>
                    </a:lnTo>
                    <a:lnTo>
                      <a:pt x="2" y="21"/>
                    </a:lnTo>
                    <a:lnTo>
                      <a:pt x="8" y="12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59"/>
              <p:cNvSpPr>
                <a:spLocks/>
              </p:cNvSpPr>
              <p:nvPr/>
            </p:nvSpPr>
            <p:spPr bwMode="auto">
              <a:xfrm>
                <a:off x="332" y="1208"/>
                <a:ext cx="27" cy="1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27" h="12">
                    <a:moveTo>
                      <a:pt x="0" y="9"/>
                    </a:moveTo>
                    <a:lnTo>
                      <a:pt x="27" y="0"/>
                    </a:lnTo>
                    <a:lnTo>
                      <a:pt x="27" y="6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60"/>
              <p:cNvSpPr>
                <a:spLocks/>
              </p:cNvSpPr>
              <p:nvPr/>
            </p:nvSpPr>
            <p:spPr bwMode="auto">
              <a:xfrm>
                <a:off x="266" y="1228"/>
                <a:ext cx="33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2" y="6"/>
                  </a:cxn>
                  <a:cxn ang="0">
                    <a:pos x="22" y="0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3" h="15">
                    <a:moveTo>
                      <a:pt x="0" y="15"/>
                    </a:moveTo>
                    <a:lnTo>
                      <a:pt x="22" y="6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61"/>
              <p:cNvSpPr>
                <a:spLocks/>
              </p:cNvSpPr>
              <p:nvPr/>
            </p:nvSpPr>
            <p:spPr bwMode="auto">
              <a:xfrm>
                <a:off x="52" y="1913"/>
                <a:ext cx="17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7" y="3"/>
                  </a:cxn>
                  <a:cxn ang="0">
                    <a:pos x="17" y="18"/>
                  </a:cxn>
                  <a:cxn ang="0">
                    <a:pos x="0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7" h="24">
                    <a:moveTo>
                      <a:pt x="6" y="0"/>
                    </a:moveTo>
                    <a:lnTo>
                      <a:pt x="17" y="3"/>
                    </a:lnTo>
                    <a:lnTo>
                      <a:pt x="17" y="18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62"/>
              <p:cNvSpPr>
                <a:spLocks/>
              </p:cNvSpPr>
              <p:nvPr/>
            </p:nvSpPr>
            <p:spPr bwMode="auto">
              <a:xfrm>
                <a:off x="47" y="1895"/>
                <a:ext cx="1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6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11" y="6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63"/>
              <p:cNvSpPr>
                <a:spLocks/>
              </p:cNvSpPr>
              <p:nvPr/>
            </p:nvSpPr>
            <p:spPr bwMode="auto">
              <a:xfrm>
                <a:off x="5" y="1869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64"/>
              <p:cNvSpPr>
                <a:spLocks/>
              </p:cNvSpPr>
              <p:nvPr/>
            </p:nvSpPr>
            <p:spPr bwMode="auto">
              <a:xfrm>
                <a:off x="793" y="1184"/>
                <a:ext cx="16" cy="30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3" y="21"/>
                  </a:cxn>
                  <a:cxn ang="0">
                    <a:pos x="5" y="30"/>
                  </a:cxn>
                  <a:cxn ang="0">
                    <a:pos x="0" y="18"/>
                  </a:cxn>
                  <a:cxn ang="0">
                    <a:pos x="5" y="12"/>
                  </a:cxn>
                  <a:cxn ang="0">
                    <a:pos x="2" y="12"/>
                  </a:cxn>
                  <a:cxn ang="0">
                    <a:pos x="11" y="3"/>
                  </a:cxn>
                  <a:cxn ang="0">
                    <a:pos x="2" y="6"/>
                  </a:cxn>
                  <a:cxn ang="0">
                    <a:pos x="11" y="0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30">
                    <a:moveTo>
                      <a:pt x="16" y="6"/>
                    </a:moveTo>
                    <a:lnTo>
                      <a:pt x="13" y="21"/>
                    </a:lnTo>
                    <a:lnTo>
                      <a:pt x="5" y="30"/>
                    </a:lnTo>
                    <a:lnTo>
                      <a:pt x="0" y="18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" y="6"/>
                    </a:lnTo>
                    <a:lnTo>
                      <a:pt x="11" y="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65"/>
              <p:cNvSpPr>
                <a:spLocks/>
              </p:cNvSpPr>
              <p:nvPr/>
            </p:nvSpPr>
            <p:spPr bwMode="auto">
              <a:xfrm>
                <a:off x="420" y="1108"/>
                <a:ext cx="22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0"/>
                  </a:cxn>
                  <a:cxn ang="0">
                    <a:pos x="22" y="6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" h="12">
                    <a:moveTo>
                      <a:pt x="0" y="0"/>
                    </a:moveTo>
                    <a:lnTo>
                      <a:pt x="22" y="0"/>
                    </a:lnTo>
                    <a:lnTo>
                      <a:pt x="22" y="6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66"/>
              <p:cNvSpPr>
                <a:spLocks/>
              </p:cNvSpPr>
              <p:nvPr/>
            </p:nvSpPr>
            <p:spPr bwMode="auto">
              <a:xfrm>
                <a:off x="1201" y="1067"/>
                <a:ext cx="17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0"/>
                  </a:cxn>
                  <a:cxn ang="0">
                    <a:pos x="0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3">
                    <a:moveTo>
                      <a:pt x="9" y="0"/>
                    </a:moveTo>
                    <a:lnTo>
                      <a:pt x="17" y="0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67"/>
              <p:cNvSpPr>
                <a:spLocks/>
              </p:cNvSpPr>
              <p:nvPr/>
            </p:nvSpPr>
            <p:spPr bwMode="auto">
              <a:xfrm>
                <a:off x="1092" y="1061"/>
                <a:ext cx="148" cy="3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8" y="9"/>
                  </a:cxn>
                  <a:cxn ang="0">
                    <a:pos x="79" y="0"/>
                  </a:cxn>
                  <a:cxn ang="0">
                    <a:pos x="76" y="12"/>
                  </a:cxn>
                  <a:cxn ang="0">
                    <a:pos x="85" y="12"/>
                  </a:cxn>
                  <a:cxn ang="0">
                    <a:pos x="85" y="15"/>
                  </a:cxn>
                  <a:cxn ang="0">
                    <a:pos x="126" y="0"/>
                  </a:cxn>
                  <a:cxn ang="0">
                    <a:pos x="148" y="3"/>
                  </a:cxn>
                  <a:cxn ang="0">
                    <a:pos x="129" y="3"/>
                  </a:cxn>
                  <a:cxn ang="0">
                    <a:pos x="134" y="9"/>
                  </a:cxn>
                  <a:cxn ang="0">
                    <a:pos x="118" y="6"/>
                  </a:cxn>
                  <a:cxn ang="0">
                    <a:pos x="57" y="35"/>
                  </a:cxn>
                  <a:cxn ang="0">
                    <a:pos x="22" y="38"/>
                  </a:cxn>
                  <a:cxn ang="0">
                    <a:pos x="0" y="29"/>
                  </a:cxn>
                  <a:cxn ang="0">
                    <a:pos x="11" y="23"/>
                  </a:cxn>
                  <a:cxn ang="0">
                    <a:pos x="35" y="32"/>
                  </a:cxn>
                  <a:cxn ang="0">
                    <a:pos x="52" y="21"/>
                  </a:cxn>
                  <a:cxn ang="0">
                    <a:pos x="60" y="21"/>
                  </a:cxn>
                  <a:cxn ang="0">
                    <a:pos x="65" y="15"/>
                  </a:cxn>
                  <a:cxn ang="0">
                    <a:pos x="57" y="0"/>
                  </a:cxn>
                  <a:cxn ang="0">
                    <a:pos x="65" y="0"/>
                  </a:cxn>
                  <a:cxn ang="0">
                    <a:pos x="65" y="0"/>
                  </a:cxn>
                </a:cxnLst>
                <a:rect l="0" t="0" r="r" b="b"/>
                <a:pathLst>
                  <a:path w="148" h="38">
                    <a:moveTo>
                      <a:pt x="65" y="0"/>
                    </a:moveTo>
                    <a:lnTo>
                      <a:pt x="68" y="9"/>
                    </a:lnTo>
                    <a:lnTo>
                      <a:pt x="79" y="0"/>
                    </a:lnTo>
                    <a:lnTo>
                      <a:pt x="76" y="12"/>
                    </a:lnTo>
                    <a:lnTo>
                      <a:pt x="85" y="12"/>
                    </a:lnTo>
                    <a:lnTo>
                      <a:pt x="85" y="15"/>
                    </a:lnTo>
                    <a:lnTo>
                      <a:pt x="126" y="0"/>
                    </a:lnTo>
                    <a:lnTo>
                      <a:pt x="148" y="3"/>
                    </a:lnTo>
                    <a:lnTo>
                      <a:pt x="129" y="3"/>
                    </a:lnTo>
                    <a:lnTo>
                      <a:pt x="134" y="9"/>
                    </a:lnTo>
                    <a:lnTo>
                      <a:pt x="118" y="6"/>
                    </a:lnTo>
                    <a:lnTo>
                      <a:pt x="57" y="35"/>
                    </a:lnTo>
                    <a:lnTo>
                      <a:pt x="22" y="38"/>
                    </a:lnTo>
                    <a:lnTo>
                      <a:pt x="0" y="29"/>
                    </a:lnTo>
                    <a:lnTo>
                      <a:pt x="11" y="23"/>
                    </a:lnTo>
                    <a:lnTo>
                      <a:pt x="35" y="32"/>
                    </a:lnTo>
                    <a:lnTo>
                      <a:pt x="52" y="21"/>
                    </a:lnTo>
                    <a:lnTo>
                      <a:pt x="60" y="21"/>
                    </a:lnTo>
                    <a:lnTo>
                      <a:pt x="65" y="15"/>
                    </a:lnTo>
                    <a:lnTo>
                      <a:pt x="5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68"/>
              <p:cNvSpPr>
                <a:spLocks/>
              </p:cNvSpPr>
              <p:nvPr/>
            </p:nvSpPr>
            <p:spPr bwMode="auto">
              <a:xfrm>
                <a:off x="1149" y="1117"/>
                <a:ext cx="74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44" y="0"/>
                  </a:cxn>
                  <a:cxn ang="0">
                    <a:pos x="55" y="0"/>
                  </a:cxn>
                  <a:cxn ang="0">
                    <a:pos x="41" y="3"/>
                  </a:cxn>
                  <a:cxn ang="0">
                    <a:pos x="47" y="6"/>
                  </a:cxn>
                  <a:cxn ang="0">
                    <a:pos x="41" y="9"/>
                  </a:cxn>
                  <a:cxn ang="0">
                    <a:pos x="74" y="12"/>
                  </a:cxn>
                  <a:cxn ang="0">
                    <a:pos x="0" y="20"/>
                  </a:cxn>
                  <a:cxn ang="0">
                    <a:pos x="0" y="20"/>
                  </a:cxn>
                </a:cxnLst>
                <a:rect l="0" t="0" r="r" b="b"/>
                <a:pathLst>
                  <a:path w="74" h="20">
                    <a:moveTo>
                      <a:pt x="0" y="20"/>
                    </a:moveTo>
                    <a:lnTo>
                      <a:pt x="44" y="0"/>
                    </a:lnTo>
                    <a:lnTo>
                      <a:pt x="55" y="0"/>
                    </a:lnTo>
                    <a:lnTo>
                      <a:pt x="41" y="3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74" y="12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69"/>
              <p:cNvSpPr>
                <a:spLocks/>
              </p:cNvSpPr>
              <p:nvPr/>
            </p:nvSpPr>
            <p:spPr bwMode="auto">
              <a:xfrm>
                <a:off x="1539" y="1008"/>
                <a:ext cx="90" cy="47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90" y="38"/>
                  </a:cxn>
                  <a:cxn ang="0">
                    <a:pos x="74" y="41"/>
                  </a:cxn>
                  <a:cxn ang="0">
                    <a:pos x="60" y="38"/>
                  </a:cxn>
                  <a:cxn ang="0">
                    <a:pos x="55" y="32"/>
                  </a:cxn>
                  <a:cxn ang="0">
                    <a:pos x="60" y="29"/>
                  </a:cxn>
                  <a:cxn ang="0">
                    <a:pos x="16" y="47"/>
                  </a:cxn>
                  <a:cxn ang="0">
                    <a:pos x="19" y="35"/>
                  </a:cxn>
                  <a:cxn ang="0">
                    <a:pos x="0" y="41"/>
                  </a:cxn>
                  <a:cxn ang="0">
                    <a:pos x="2" y="35"/>
                  </a:cxn>
                  <a:cxn ang="0">
                    <a:pos x="16" y="29"/>
                  </a:cxn>
                  <a:cxn ang="0">
                    <a:pos x="35" y="6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90" h="47">
                    <a:moveTo>
                      <a:pt x="44" y="0"/>
                    </a:moveTo>
                    <a:lnTo>
                      <a:pt x="90" y="38"/>
                    </a:lnTo>
                    <a:lnTo>
                      <a:pt x="74" y="41"/>
                    </a:lnTo>
                    <a:lnTo>
                      <a:pt x="60" y="38"/>
                    </a:lnTo>
                    <a:lnTo>
                      <a:pt x="55" y="32"/>
                    </a:lnTo>
                    <a:lnTo>
                      <a:pt x="60" y="29"/>
                    </a:lnTo>
                    <a:lnTo>
                      <a:pt x="16" y="47"/>
                    </a:lnTo>
                    <a:lnTo>
                      <a:pt x="19" y="35"/>
                    </a:lnTo>
                    <a:lnTo>
                      <a:pt x="0" y="41"/>
                    </a:lnTo>
                    <a:lnTo>
                      <a:pt x="2" y="35"/>
                    </a:lnTo>
                    <a:lnTo>
                      <a:pt x="16" y="29"/>
                    </a:lnTo>
                    <a:lnTo>
                      <a:pt x="35" y="6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70"/>
              <p:cNvSpPr>
                <a:spLocks noEditPoints="1"/>
              </p:cNvSpPr>
              <p:nvPr/>
            </p:nvSpPr>
            <p:spPr bwMode="auto">
              <a:xfrm>
                <a:off x="362" y="902"/>
                <a:ext cx="1495" cy="1270"/>
              </a:xfrm>
              <a:custGeom>
                <a:avLst/>
                <a:gdLst/>
                <a:ahLst/>
                <a:cxnLst>
                  <a:cxn ang="0">
                    <a:pos x="1454" y="309"/>
                  </a:cxn>
                  <a:cxn ang="0">
                    <a:pos x="1443" y="247"/>
                  </a:cxn>
                  <a:cxn ang="0">
                    <a:pos x="1415" y="218"/>
                  </a:cxn>
                  <a:cxn ang="0">
                    <a:pos x="1358" y="229"/>
                  </a:cxn>
                  <a:cxn ang="0">
                    <a:pos x="1347" y="182"/>
                  </a:cxn>
                  <a:cxn ang="0">
                    <a:pos x="1262" y="200"/>
                  </a:cxn>
                  <a:cxn ang="0">
                    <a:pos x="1234" y="276"/>
                  </a:cxn>
                  <a:cxn ang="0">
                    <a:pos x="1111" y="385"/>
                  </a:cxn>
                  <a:cxn ang="0">
                    <a:pos x="1040" y="265"/>
                  </a:cxn>
                  <a:cxn ang="0">
                    <a:pos x="1083" y="174"/>
                  </a:cxn>
                  <a:cxn ang="0">
                    <a:pos x="1196" y="115"/>
                  </a:cxn>
                  <a:cxn ang="0">
                    <a:pos x="1311" y="59"/>
                  </a:cxn>
                  <a:cxn ang="0">
                    <a:pos x="1221" y="83"/>
                  </a:cxn>
                  <a:cxn ang="0">
                    <a:pos x="1199" y="30"/>
                  </a:cxn>
                  <a:cxn ang="0">
                    <a:pos x="1149" y="56"/>
                  </a:cxn>
                  <a:cxn ang="0">
                    <a:pos x="1097" y="62"/>
                  </a:cxn>
                  <a:cxn ang="0">
                    <a:pos x="971" y="83"/>
                  </a:cxn>
                  <a:cxn ang="0">
                    <a:pos x="839" y="36"/>
                  </a:cxn>
                  <a:cxn ang="0">
                    <a:pos x="776" y="30"/>
                  </a:cxn>
                  <a:cxn ang="0">
                    <a:pos x="469" y="15"/>
                  </a:cxn>
                  <a:cxn ang="0">
                    <a:pos x="359" y="36"/>
                  </a:cxn>
                  <a:cxn ang="0">
                    <a:pos x="291" y="85"/>
                  </a:cxn>
                  <a:cxn ang="0">
                    <a:pos x="255" y="91"/>
                  </a:cxn>
                  <a:cxn ang="0">
                    <a:pos x="217" y="147"/>
                  </a:cxn>
                  <a:cxn ang="0">
                    <a:pos x="134" y="200"/>
                  </a:cxn>
                  <a:cxn ang="0">
                    <a:pos x="151" y="238"/>
                  </a:cxn>
                  <a:cxn ang="0">
                    <a:pos x="38" y="294"/>
                  </a:cxn>
                  <a:cxn ang="0">
                    <a:pos x="250" y="212"/>
                  </a:cxn>
                  <a:cxn ang="0">
                    <a:pos x="269" y="224"/>
                  </a:cxn>
                  <a:cxn ang="0">
                    <a:pos x="354" y="197"/>
                  </a:cxn>
                  <a:cxn ang="0">
                    <a:pos x="425" y="229"/>
                  </a:cxn>
                  <a:cxn ang="0">
                    <a:pos x="469" y="259"/>
                  </a:cxn>
                  <a:cxn ang="0">
                    <a:pos x="458" y="335"/>
                  </a:cxn>
                  <a:cxn ang="0">
                    <a:pos x="475" y="394"/>
                  </a:cxn>
                  <a:cxn ang="0">
                    <a:pos x="464" y="456"/>
                  </a:cxn>
                  <a:cxn ang="0">
                    <a:pos x="365" y="647"/>
                  </a:cxn>
                  <a:cxn ang="0">
                    <a:pos x="417" y="852"/>
                  </a:cxn>
                  <a:cxn ang="0">
                    <a:pos x="439" y="832"/>
                  </a:cxn>
                  <a:cxn ang="0">
                    <a:pos x="535" y="1026"/>
                  </a:cxn>
                  <a:cxn ang="0">
                    <a:pos x="804" y="1155"/>
                  </a:cxn>
                  <a:cxn ang="0">
                    <a:pos x="913" y="1252"/>
                  </a:cxn>
                  <a:cxn ang="0">
                    <a:pos x="795" y="1096"/>
                  </a:cxn>
                  <a:cxn ang="0">
                    <a:pos x="763" y="1023"/>
                  </a:cxn>
                  <a:cxn ang="0">
                    <a:pos x="705" y="841"/>
                  </a:cxn>
                  <a:cxn ang="0">
                    <a:pos x="828" y="805"/>
                  </a:cxn>
                  <a:cxn ang="0">
                    <a:pos x="924" y="861"/>
                  </a:cxn>
                  <a:cxn ang="0">
                    <a:pos x="1073" y="691"/>
                  </a:cxn>
                  <a:cxn ang="0">
                    <a:pos x="1089" y="626"/>
                  </a:cxn>
                  <a:cxn ang="0">
                    <a:pos x="1215" y="529"/>
                  </a:cxn>
                  <a:cxn ang="0">
                    <a:pos x="1278" y="526"/>
                  </a:cxn>
                  <a:cxn ang="0">
                    <a:pos x="1325" y="447"/>
                  </a:cxn>
                  <a:cxn ang="0">
                    <a:pos x="1443" y="379"/>
                  </a:cxn>
                  <a:cxn ang="0">
                    <a:pos x="1100" y="71"/>
                  </a:cxn>
                  <a:cxn ang="0">
                    <a:pos x="883" y="397"/>
                  </a:cxn>
                  <a:cxn ang="0">
                    <a:pos x="911" y="326"/>
                  </a:cxn>
                  <a:cxn ang="0">
                    <a:pos x="1004" y="429"/>
                  </a:cxn>
                  <a:cxn ang="0">
                    <a:pos x="1004" y="564"/>
                  </a:cxn>
                  <a:cxn ang="0">
                    <a:pos x="1053" y="497"/>
                  </a:cxn>
                  <a:cxn ang="0">
                    <a:pos x="966" y="529"/>
                  </a:cxn>
                  <a:cxn ang="0">
                    <a:pos x="1073" y="485"/>
                  </a:cxn>
                </a:cxnLst>
                <a:rect l="0" t="0" r="r" b="b"/>
                <a:pathLst>
                  <a:path w="1495" h="1270">
                    <a:moveTo>
                      <a:pt x="1495" y="335"/>
                    </a:moveTo>
                    <a:lnTo>
                      <a:pt x="1484" y="329"/>
                    </a:lnTo>
                    <a:lnTo>
                      <a:pt x="1476" y="338"/>
                    </a:lnTo>
                    <a:lnTo>
                      <a:pt x="1481" y="323"/>
                    </a:lnTo>
                    <a:lnTo>
                      <a:pt x="1473" y="323"/>
                    </a:lnTo>
                    <a:lnTo>
                      <a:pt x="1432" y="341"/>
                    </a:lnTo>
                    <a:lnTo>
                      <a:pt x="1435" y="335"/>
                    </a:lnTo>
                    <a:lnTo>
                      <a:pt x="1424" y="332"/>
                    </a:lnTo>
                    <a:lnTo>
                      <a:pt x="1437" y="332"/>
                    </a:lnTo>
                    <a:lnTo>
                      <a:pt x="1484" y="315"/>
                    </a:lnTo>
                    <a:lnTo>
                      <a:pt x="1462" y="303"/>
                    </a:lnTo>
                    <a:lnTo>
                      <a:pt x="1454" y="309"/>
                    </a:lnTo>
                    <a:lnTo>
                      <a:pt x="1457" y="300"/>
                    </a:lnTo>
                    <a:lnTo>
                      <a:pt x="1446" y="300"/>
                    </a:lnTo>
                    <a:lnTo>
                      <a:pt x="1451" y="291"/>
                    </a:lnTo>
                    <a:lnTo>
                      <a:pt x="1435" y="282"/>
                    </a:lnTo>
                    <a:lnTo>
                      <a:pt x="1440" y="276"/>
                    </a:lnTo>
                    <a:lnTo>
                      <a:pt x="1424" y="276"/>
                    </a:lnTo>
                    <a:lnTo>
                      <a:pt x="1440" y="274"/>
                    </a:lnTo>
                    <a:lnTo>
                      <a:pt x="1448" y="268"/>
                    </a:lnTo>
                    <a:lnTo>
                      <a:pt x="1437" y="262"/>
                    </a:lnTo>
                    <a:lnTo>
                      <a:pt x="1446" y="256"/>
                    </a:lnTo>
                    <a:lnTo>
                      <a:pt x="1440" y="253"/>
                    </a:lnTo>
                    <a:lnTo>
                      <a:pt x="1443" y="247"/>
                    </a:lnTo>
                    <a:lnTo>
                      <a:pt x="1432" y="250"/>
                    </a:lnTo>
                    <a:lnTo>
                      <a:pt x="1446" y="241"/>
                    </a:lnTo>
                    <a:lnTo>
                      <a:pt x="1432" y="241"/>
                    </a:lnTo>
                    <a:lnTo>
                      <a:pt x="1443" y="238"/>
                    </a:lnTo>
                    <a:lnTo>
                      <a:pt x="1440" y="229"/>
                    </a:lnTo>
                    <a:lnTo>
                      <a:pt x="1426" y="232"/>
                    </a:lnTo>
                    <a:lnTo>
                      <a:pt x="1440" y="227"/>
                    </a:lnTo>
                    <a:lnTo>
                      <a:pt x="1435" y="224"/>
                    </a:lnTo>
                    <a:lnTo>
                      <a:pt x="1440" y="221"/>
                    </a:lnTo>
                    <a:lnTo>
                      <a:pt x="1432" y="215"/>
                    </a:lnTo>
                    <a:lnTo>
                      <a:pt x="1435" y="206"/>
                    </a:lnTo>
                    <a:lnTo>
                      <a:pt x="1415" y="218"/>
                    </a:lnTo>
                    <a:lnTo>
                      <a:pt x="1418" y="224"/>
                    </a:lnTo>
                    <a:lnTo>
                      <a:pt x="1402" y="232"/>
                    </a:lnTo>
                    <a:lnTo>
                      <a:pt x="1402" y="235"/>
                    </a:lnTo>
                    <a:lnTo>
                      <a:pt x="1396" y="241"/>
                    </a:lnTo>
                    <a:lnTo>
                      <a:pt x="1396" y="235"/>
                    </a:lnTo>
                    <a:lnTo>
                      <a:pt x="1371" y="247"/>
                    </a:lnTo>
                    <a:lnTo>
                      <a:pt x="1374" y="238"/>
                    </a:lnTo>
                    <a:lnTo>
                      <a:pt x="1363" y="247"/>
                    </a:lnTo>
                    <a:lnTo>
                      <a:pt x="1369" y="232"/>
                    </a:lnTo>
                    <a:lnTo>
                      <a:pt x="1333" y="241"/>
                    </a:lnTo>
                    <a:lnTo>
                      <a:pt x="1347" y="229"/>
                    </a:lnTo>
                    <a:lnTo>
                      <a:pt x="1358" y="229"/>
                    </a:lnTo>
                    <a:lnTo>
                      <a:pt x="1363" y="224"/>
                    </a:lnTo>
                    <a:lnTo>
                      <a:pt x="1358" y="224"/>
                    </a:lnTo>
                    <a:lnTo>
                      <a:pt x="1363" y="218"/>
                    </a:lnTo>
                    <a:lnTo>
                      <a:pt x="1363" y="215"/>
                    </a:lnTo>
                    <a:lnTo>
                      <a:pt x="1341" y="212"/>
                    </a:lnTo>
                    <a:lnTo>
                      <a:pt x="1369" y="212"/>
                    </a:lnTo>
                    <a:lnTo>
                      <a:pt x="1369" y="203"/>
                    </a:lnTo>
                    <a:lnTo>
                      <a:pt x="1374" y="194"/>
                    </a:lnTo>
                    <a:lnTo>
                      <a:pt x="1350" y="191"/>
                    </a:lnTo>
                    <a:lnTo>
                      <a:pt x="1350" y="185"/>
                    </a:lnTo>
                    <a:lnTo>
                      <a:pt x="1355" y="182"/>
                    </a:lnTo>
                    <a:lnTo>
                      <a:pt x="1347" y="182"/>
                    </a:lnTo>
                    <a:lnTo>
                      <a:pt x="1350" y="177"/>
                    </a:lnTo>
                    <a:lnTo>
                      <a:pt x="1341" y="180"/>
                    </a:lnTo>
                    <a:lnTo>
                      <a:pt x="1347" y="174"/>
                    </a:lnTo>
                    <a:lnTo>
                      <a:pt x="1333" y="168"/>
                    </a:lnTo>
                    <a:lnTo>
                      <a:pt x="1314" y="171"/>
                    </a:lnTo>
                    <a:lnTo>
                      <a:pt x="1286" y="165"/>
                    </a:lnTo>
                    <a:lnTo>
                      <a:pt x="1275" y="171"/>
                    </a:lnTo>
                    <a:lnTo>
                      <a:pt x="1270" y="180"/>
                    </a:lnTo>
                    <a:lnTo>
                      <a:pt x="1278" y="180"/>
                    </a:lnTo>
                    <a:lnTo>
                      <a:pt x="1259" y="197"/>
                    </a:lnTo>
                    <a:lnTo>
                      <a:pt x="1267" y="200"/>
                    </a:lnTo>
                    <a:lnTo>
                      <a:pt x="1262" y="200"/>
                    </a:lnTo>
                    <a:lnTo>
                      <a:pt x="1259" y="209"/>
                    </a:lnTo>
                    <a:lnTo>
                      <a:pt x="1254" y="212"/>
                    </a:lnTo>
                    <a:lnTo>
                      <a:pt x="1262" y="212"/>
                    </a:lnTo>
                    <a:lnTo>
                      <a:pt x="1256" y="218"/>
                    </a:lnTo>
                    <a:lnTo>
                      <a:pt x="1259" y="221"/>
                    </a:lnTo>
                    <a:lnTo>
                      <a:pt x="1251" y="218"/>
                    </a:lnTo>
                    <a:lnTo>
                      <a:pt x="1248" y="227"/>
                    </a:lnTo>
                    <a:lnTo>
                      <a:pt x="1232" y="229"/>
                    </a:lnTo>
                    <a:lnTo>
                      <a:pt x="1226" y="235"/>
                    </a:lnTo>
                    <a:lnTo>
                      <a:pt x="1240" y="244"/>
                    </a:lnTo>
                    <a:lnTo>
                      <a:pt x="1229" y="282"/>
                    </a:lnTo>
                    <a:lnTo>
                      <a:pt x="1234" y="276"/>
                    </a:lnTo>
                    <a:lnTo>
                      <a:pt x="1234" y="282"/>
                    </a:lnTo>
                    <a:lnTo>
                      <a:pt x="1169" y="318"/>
                    </a:lnTo>
                    <a:lnTo>
                      <a:pt x="1171" y="326"/>
                    </a:lnTo>
                    <a:lnTo>
                      <a:pt x="1163" y="356"/>
                    </a:lnTo>
                    <a:lnTo>
                      <a:pt x="1171" y="362"/>
                    </a:lnTo>
                    <a:lnTo>
                      <a:pt x="1149" y="368"/>
                    </a:lnTo>
                    <a:lnTo>
                      <a:pt x="1152" y="373"/>
                    </a:lnTo>
                    <a:lnTo>
                      <a:pt x="1147" y="379"/>
                    </a:lnTo>
                    <a:lnTo>
                      <a:pt x="1144" y="373"/>
                    </a:lnTo>
                    <a:lnTo>
                      <a:pt x="1133" y="382"/>
                    </a:lnTo>
                    <a:lnTo>
                      <a:pt x="1127" y="379"/>
                    </a:lnTo>
                    <a:lnTo>
                      <a:pt x="1111" y="385"/>
                    </a:lnTo>
                    <a:lnTo>
                      <a:pt x="1125" y="376"/>
                    </a:lnTo>
                    <a:lnTo>
                      <a:pt x="1122" y="365"/>
                    </a:lnTo>
                    <a:lnTo>
                      <a:pt x="1108" y="365"/>
                    </a:lnTo>
                    <a:lnTo>
                      <a:pt x="1122" y="359"/>
                    </a:lnTo>
                    <a:lnTo>
                      <a:pt x="1116" y="347"/>
                    </a:lnTo>
                    <a:lnTo>
                      <a:pt x="1138" y="306"/>
                    </a:lnTo>
                    <a:lnTo>
                      <a:pt x="1097" y="303"/>
                    </a:lnTo>
                    <a:lnTo>
                      <a:pt x="1086" y="312"/>
                    </a:lnTo>
                    <a:lnTo>
                      <a:pt x="1097" y="300"/>
                    </a:lnTo>
                    <a:lnTo>
                      <a:pt x="1073" y="288"/>
                    </a:lnTo>
                    <a:lnTo>
                      <a:pt x="1062" y="274"/>
                    </a:lnTo>
                    <a:lnTo>
                      <a:pt x="1040" y="265"/>
                    </a:lnTo>
                    <a:lnTo>
                      <a:pt x="1012" y="271"/>
                    </a:lnTo>
                    <a:lnTo>
                      <a:pt x="1023" y="259"/>
                    </a:lnTo>
                    <a:lnTo>
                      <a:pt x="1031" y="235"/>
                    </a:lnTo>
                    <a:lnTo>
                      <a:pt x="1018" y="235"/>
                    </a:lnTo>
                    <a:lnTo>
                      <a:pt x="1012" y="241"/>
                    </a:lnTo>
                    <a:lnTo>
                      <a:pt x="1012" y="229"/>
                    </a:lnTo>
                    <a:lnTo>
                      <a:pt x="1034" y="203"/>
                    </a:lnTo>
                    <a:lnTo>
                      <a:pt x="1051" y="191"/>
                    </a:lnTo>
                    <a:lnTo>
                      <a:pt x="1048" y="188"/>
                    </a:lnTo>
                    <a:lnTo>
                      <a:pt x="1064" y="182"/>
                    </a:lnTo>
                    <a:lnTo>
                      <a:pt x="1081" y="171"/>
                    </a:lnTo>
                    <a:lnTo>
                      <a:pt x="1083" y="174"/>
                    </a:lnTo>
                    <a:lnTo>
                      <a:pt x="1089" y="165"/>
                    </a:lnTo>
                    <a:lnTo>
                      <a:pt x="1100" y="165"/>
                    </a:lnTo>
                    <a:lnTo>
                      <a:pt x="1094" y="159"/>
                    </a:lnTo>
                    <a:lnTo>
                      <a:pt x="1122" y="159"/>
                    </a:lnTo>
                    <a:lnTo>
                      <a:pt x="1125" y="147"/>
                    </a:lnTo>
                    <a:lnTo>
                      <a:pt x="1127" y="147"/>
                    </a:lnTo>
                    <a:lnTo>
                      <a:pt x="1147" y="135"/>
                    </a:lnTo>
                    <a:lnTo>
                      <a:pt x="1171" y="135"/>
                    </a:lnTo>
                    <a:lnTo>
                      <a:pt x="1199" y="118"/>
                    </a:lnTo>
                    <a:lnTo>
                      <a:pt x="1174" y="115"/>
                    </a:lnTo>
                    <a:lnTo>
                      <a:pt x="1169" y="106"/>
                    </a:lnTo>
                    <a:lnTo>
                      <a:pt x="1196" y="115"/>
                    </a:lnTo>
                    <a:lnTo>
                      <a:pt x="1221" y="100"/>
                    </a:lnTo>
                    <a:lnTo>
                      <a:pt x="1218" y="97"/>
                    </a:lnTo>
                    <a:lnTo>
                      <a:pt x="1223" y="94"/>
                    </a:lnTo>
                    <a:lnTo>
                      <a:pt x="1251" y="100"/>
                    </a:lnTo>
                    <a:lnTo>
                      <a:pt x="1254" y="91"/>
                    </a:lnTo>
                    <a:lnTo>
                      <a:pt x="1259" y="97"/>
                    </a:lnTo>
                    <a:lnTo>
                      <a:pt x="1270" y="94"/>
                    </a:lnTo>
                    <a:lnTo>
                      <a:pt x="1295" y="83"/>
                    </a:lnTo>
                    <a:lnTo>
                      <a:pt x="1295" y="71"/>
                    </a:lnTo>
                    <a:lnTo>
                      <a:pt x="1300" y="65"/>
                    </a:lnTo>
                    <a:lnTo>
                      <a:pt x="1295" y="59"/>
                    </a:lnTo>
                    <a:lnTo>
                      <a:pt x="1311" y="59"/>
                    </a:lnTo>
                    <a:lnTo>
                      <a:pt x="1308" y="53"/>
                    </a:lnTo>
                    <a:lnTo>
                      <a:pt x="1319" y="50"/>
                    </a:lnTo>
                    <a:lnTo>
                      <a:pt x="1308" y="47"/>
                    </a:lnTo>
                    <a:lnTo>
                      <a:pt x="1311" y="38"/>
                    </a:lnTo>
                    <a:lnTo>
                      <a:pt x="1278" y="36"/>
                    </a:lnTo>
                    <a:lnTo>
                      <a:pt x="1270" y="47"/>
                    </a:lnTo>
                    <a:lnTo>
                      <a:pt x="1275" y="50"/>
                    </a:lnTo>
                    <a:lnTo>
                      <a:pt x="1270" y="53"/>
                    </a:lnTo>
                    <a:lnTo>
                      <a:pt x="1273" y="53"/>
                    </a:lnTo>
                    <a:lnTo>
                      <a:pt x="1259" y="56"/>
                    </a:lnTo>
                    <a:lnTo>
                      <a:pt x="1232" y="80"/>
                    </a:lnTo>
                    <a:lnTo>
                      <a:pt x="1221" y="83"/>
                    </a:lnTo>
                    <a:lnTo>
                      <a:pt x="1215" y="68"/>
                    </a:lnTo>
                    <a:lnTo>
                      <a:pt x="1226" y="62"/>
                    </a:lnTo>
                    <a:lnTo>
                      <a:pt x="1229" y="62"/>
                    </a:lnTo>
                    <a:lnTo>
                      <a:pt x="1232" y="53"/>
                    </a:lnTo>
                    <a:lnTo>
                      <a:pt x="1221" y="47"/>
                    </a:lnTo>
                    <a:lnTo>
                      <a:pt x="1199" y="62"/>
                    </a:lnTo>
                    <a:lnTo>
                      <a:pt x="1204" y="53"/>
                    </a:lnTo>
                    <a:lnTo>
                      <a:pt x="1199" y="44"/>
                    </a:lnTo>
                    <a:lnTo>
                      <a:pt x="1210" y="41"/>
                    </a:lnTo>
                    <a:lnTo>
                      <a:pt x="1188" y="38"/>
                    </a:lnTo>
                    <a:lnTo>
                      <a:pt x="1201" y="36"/>
                    </a:lnTo>
                    <a:lnTo>
                      <a:pt x="1199" y="30"/>
                    </a:lnTo>
                    <a:lnTo>
                      <a:pt x="1210" y="33"/>
                    </a:lnTo>
                    <a:lnTo>
                      <a:pt x="1201" y="21"/>
                    </a:lnTo>
                    <a:lnTo>
                      <a:pt x="1210" y="12"/>
                    </a:lnTo>
                    <a:lnTo>
                      <a:pt x="1196" y="0"/>
                    </a:lnTo>
                    <a:lnTo>
                      <a:pt x="1182" y="6"/>
                    </a:lnTo>
                    <a:lnTo>
                      <a:pt x="1179" y="12"/>
                    </a:lnTo>
                    <a:lnTo>
                      <a:pt x="1171" y="12"/>
                    </a:lnTo>
                    <a:lnTo>
                      <a:pt x="1160" y="21"/>
                    </a:lnTo>
                    <a:lnTo>
                      <a:pt x="1163" y="24"/>
                    </a:lnTo>
                    <a:lnTo>
                      <a:pt x="1149" y="33"/>
                    </a:lnTo>
                    <a:lnTo>
                      <a:pt x="1174" y="41"/>
                    </a:lnTo>
                    <a:lnTo>
                      <a:pt x="1149" y="56"/>
                    </a:lnTo>
                    <a:lnTo>
                      <a:pt x="1163" y="50"/>
                    </a:lnTo>
                    <a:lnTo>
                      <a:pt x="1163" y="59"/>
                    </a:lnTo>
                    <a:lnTo>
                      <a:pt x="1141" y="68"/>
                    </a:lnTo>
                    <a:lnTo>
                      <a:pt x="1130" y="65"/>
                    </a:lnTo>
                    <a:lnTo>
                      <a:pt x="1122" y="83"/>
                    </a:lnTo>
                    <a:lnTo>
                      <a:pt x="1114" y="77"/>
                    </a:lnTo>
                    <a:lnTo>
                      <a:pt x="1119" y="74"/>
                    </a:lnTo>
                    <a:lnTo>
                      <a:pt x="1127" y="65"/>
                    </a:lnTo>
                    <a:lnTo>
                      <a:pt x="1116" y="68"/>
                    </a:lnTo>
                    <a:lnTo>
                      <a:pt x="1122" y="62"/>
                    </a:lnTo>
                    <a:lnTo>
                      <a:pt x="1116" y="59"/>
                    </a:lnTo>
                    <a:lnTo>
                      <a:pt x="1097" y="62"/>
                    </a:lnTo>
                    <a:lnTo>
                      <a:pt x="1097" y="65"/>
                    </a:lnTo>
                    <a:lnTo>
                      <a:pt x="1094" y="65"/>
                    </a:lnTo>
                    <a:lnTo>
                      <a:pt x="1092" y="71"/>
                    </a:lnTo>
                    <a:lnTo>
                      <a:pt x="1040" y="74"/>
                    </a:lnTo>
                    <a:lnTo>
                      <a:pt x="1037" y="65"/>
                    </a:lnTo>
                    <a:lnTo>
                      <a:pt x="1018" y="65"/>
                    </a:lnTo>
                    <a:lnTo>
                      <a:pt x="1012" y="50"/>
                    </a:lnTo>
                    <a:lnTo>
                      <a:pt x="971" y="62"/>
                    </a:lnTo>
                    <a:lnTo>
                      <a:pt x="979" y="65"/>
                    </a:lnTo>
                    <a:lnTo>
                      <a:pt x="1012" y="56"/>
                    </a:lnTo>
                    <a:lnTo>
                      <a:pt x="971" y="71"/>
                    </a:lnTo>
                    <a:lnTo>
                      <a:pt x="971" y="83"/>
                    </a:lnTo>
                    <a:lnTo>
                      <a:pt x="957" y="88"/>
                    </a:lnTo>
                    <a:lnTo>
                      <a:pt x="957" y="83"/>
                    </a:lnTo>
                    <a:lnTo>
                      <a:pt x="963" y="83"/>
                    </a:lnTo>
                    <a:lnTo>
                      <a:pt x="966" y="80"/>
                    </a:lnTo>
                    <a:lnTo>
                      <a:pt x="952" y="68"/>
                    </a:lnTo>
                    <a:lnTo>
                      <a:pt x="889" y="71"/>
                    </a:lnTo>
                    <a:lnTo>
                      <a:pt x="881" y="68"/>
                    </a:lnTo>
                    <a:lnTo>
                      <a:pt x="908" y="62"/>
                    </a:lnTo>
                    <a:lnTo>
                      <a:pt x="908" y="59"/>
                    </a:lnTo>
                    <a:lnTo>
                      <a:pt x="902" y="53"/>
                    </a:lnTo>
                    <a:lnTo>
                      <a:pt x="881" y="53"/>
                    </a:lnTo>
                    <a:lnTo>
                      <a:pt x="839" y="36"/>
                    </a:lnTo>
                    <a:lnTo>
                      <a:pt x="798" y="44"/>
                    </a:lnTo>
                    <a:lnTo>
                      <a:pt x="809" y="38"/>
                    </a:lnTo>
                    <a:lnTo>
                      <a:pt x="804" y="38"/>
                    </a:lnTo>
                    <a:lnTo>
                      <a:pt x="815" y="33"/>
                    </a:lnTo>
                    <a:lnTo>
                      <a:pt x="804" y="33"/>
                    </a:lnTo>
                    <a:lnTo>
                      <a:pt x="806" y="36"/>
                    </a:lnTo>
                    <a:lnTo>
                      <a:pt x="793" y="41"/>
                    </a:lnTo>
                    <a:lnTo>
                      <a:pt x="785" y="44"/>
                    </a:lnTo>
                    <a:lnTo>
                      <a:pt x="779" y="44"/>
                    </a:lnTo>
                    <a:lnTo>
                      <a:pt x="779" y="24"/>
                    </a:lnTo>
                    <a:lnTo>
                      <a:pt x="774" y="27"/>
                    </a:lnTo>
                    <a:lnTo>
                      <a:pt x="776" y="30"/>
                    </a:lnTo>
                    <a:lnTo>
                      <a:pt x="749" y="36"/>
                    </a:lnTo>
                    <a:lnTo>
                      <a:pt x="754" y="30"/>
                    </a:lnTo>
                    <a:lnTo>
                      <a:pt x="683" y="44"/>
                    </a:lnTo>
                    <a:lnTo>
                      <a:pt x="669" y="50"/>
                    </a:lnTo>
                    <a:lnTo>
                      <a:pt x="664" y="59"/>
                    </a:lnTo>
                    <a:lnTo>
                      <a:pt x="606" y="38"/>
                    </a:lnTo>
                    <a:lnTo>
                      <a:pt x="587" y="33"/>
                    </a:lnTo>
                    <a:lnTo>
                      <a:pt x="494" y="27"/>
                    </a:lnTo>
                    <a:lnTo>
                      <a:pt x="488" y="24"/>
                    </a:lnTo>
                    <a:lnTo>
                      <a:pt x="494" y="24"/>
                    </a:lnTo>
                    <a:lnTo>
                      <a:pt x="497" y="21"/>
                    </a:lnTo>
                    <a:lnTo>
                      <a:pt x="469" y="15"/>
                    </a:lnTo>
                    <a:lnTo>
                      <a:pt x="455" y="21"/>
                    </a:lnTo>
                    <a:lnTo>
                      <a:pt x="447" y="18"/>
                    </a:lnTo>
                    <a:lnTo>
                      <a:pt x="464" y="15"/>
                    </a:lnTo>
                    <a:lnTo>
                      <a:pt x="455" y="12"/>
                    </a:lnTo>
                    <a:lnTo>
                      <a:pt x="428" y="18"/>
                    </a:lnTo>
                    <a:lnTo>
                      <a:pt x="403" y="21"/>
                    </a:lnTo>
                    <a:lnTo>
                      <a:pt x="403" y="24"/>
                    </a:lnTo>
                    <a:lnTo>
                      <a:pt x="390" y="30"/>
                    </a:lnTo>
                    <a:lnTo>
                      <a:pt x="395" y="24"/>
                    </a:lnTo>
                    <a:lnTo>
                      <a:pt x="365" y="30"/>
                    </a:lnTo>
                    <a:lnTo>
                      <a:pt x="357" y="33"/>
                    </a:lnTo>
                    <a:lnTo>
                      <a:pt x="359" y="36"/>
                    </a:lnTo>
                    <a:lnTo>
                      <a:pt x="354" y="33"/>
                    </a:lnTo>
                    <a:lnTo>
                      <a:pt x="343" y="36"/>
                    </a:lnTo>
                    <a:lnTo>
                      <a:pt x="348" y="38"/>
                    </a:lnTo>
                    <a:lnTo>
                      <a:pt x="340" y="38"/>
                    </a:lnTo>
                    <a:lnTo>
                      <a:pt x="340" y="41"/>
                    </a:lnTo>
                    <a:lnTo>
                      <a:pt x="310" y="50"/>
                    </a:lnTo>
                    <a:lnTo>
                      <a:pt x="280" y="53"/>
                    </a:lnTo>
                    <a:lnTo>
                      <a:pt x="272" y="59"/>
                    </a:lnTo>
                    <a:lnTo>
                      <a:pt x="258" y="62"/>
                    </a:lnTo>
                    <a:lnTo>
                      <a:pt x="274" y="74"/>
                    </a:lnTo>
                    <a:lnTo>
                      <a:pt x="269" y="83"/>
                    </a:lnTo>
                    <a:lnTo>
                      <a:pt x="291" y="85"/>
                    </a:lnTo>
                    <a:lnTo>
                      <a:pt x="283" y="88"/>
                    </a:lnTo>
                    <a:lnTo>
                      <a:pt x="283" y="94"/>
                    </a:lnTo>
                    <a:lnTo>
                      <a:pt x="307" y="94"/>
                    </a:lnTo>
                    <a:lnTo>
                      <a:pt x="288" y="97"/>
                    </a:lnTo>
                    <a:lnTo>
                      <a:pt x="283" y="94"/>
                    </a:lnTo>
                    <a:lnTo>
                      <a:pt x="277" y="91"/>
                    </a:lnTo>
                    <a:lnTo>
                      <a:pt x="272" y="97"/>
                    </a:lnTo>
                    <a:lnTo>
                      <a:pt x="283" y="97"/>
                    </a:lnTo>
                    <a:lnTo>
                      <a:pt x="263" y="103"/>
                    </a:lnTo>
                    <a:lnTo>
                      <a:pt x="244" y="100"/>
                    </a:lnTo>
                    <a:lnTo>
                      <a:pt x="241" y="100"/>
                    </a:lnTo>
                    <a:lnTo>
                      <a:pt x="255" y="91"/>
                    </a:lnTo>
                    <a:lnTo>
                      <a:pt x="244" y="94"/>
                    </a:lnTo>
                    <a:lnTo>
                      <a:pt x="178" y="109"/>
                    </a:lnTo>
                    <a:lnTo>
                      <a:pt x="192" y="115"/>
                    </a:lnTo>
                    <a:lnTo>
                      <a:pt x="181" y="118"/>
                    </a:lnTo>
                    <a:lnTo>
                      <a:pt x="176" y="130"/>
                    </a:lnTo>
                    <a:lnTo>
                      <a:pt x="217" y="127"/>
                    </a:lnTo>
                    <a:lnTo>
                      <a:pt x="214" y="135"/>
                    </a:lnTo>
                    <a:lnTo>
                      <a:pt x="239" y="124"/>
                    </a:lnTo>
                    <a:lnTo>
                      <a:pt x="250" y="124"/>
                    </a:lnTo>
                    <a:lnTo>
                      <a:pt x="236" y="130"/>
                    </a:lnTo>
                    <a:lnTo>
                      <a:pt x="230" y="141"/>
                    </a:lnTo>
                    <a:lnTo>
                      <a:pt x="217" y="147"/>
                    </a:lnTo>
                    <a:lnTo>
                      <a:pt x="170" y="159"/>
                    </a:lnTo>
                    <a:lnTo>
                      <a:pt x="134" y="168"/>
                    </a:lnTo>
                    <a:lnTo>
                      <a:pt x="104" y="185"/>
                    </a:lnTo>
                    <a:lnTo>
                      <a:pt x="113" y="185"/>
                    </a:lnTo>
                    <a:lnTo>
                      <a:pt x="104" y="194"/>
                    </a:lnTo>
                    <a:lnTo>
                      <a:pt x="123" y="197"/>
                    </a:lnTo>
                    <a:lnTo>
                      <a:pt x="99" y="206"/>
                    </a:lnTo>
                    <a:lnTo>
                      <a:pt x="102" y="212"/>
                    </a:lnTo>
                    <a:lnTo>
                      <a:pt x="96" y="215"/>
                    </a:lnTo>
                    <a:lnTo>
                      <a:pt x="96" y="218"/>
                    </a:lnTo>
                    <a:lnTo>
                      <a:pt x="104" y="218"/>
                    </a:lnTo>
                    <a:lnTo>
                      <a:pt x="134" y="200"/>
                    </a:lnTo>
                    <a:lnTo>
                      <a:pt x="151" y="197"/>
                    </a:lnTo>
                    <a:lnTo>
                      <a:pt x="126" y="206"/>
                    </a:lnTo>
                    <a:lnTo>
                      <a:pt x="121" y="221"/>
                    </a:lnTo>
                    <a:lnTo>
                      <a:pt x="110" y="227"/>
                    </a:lnTo>
                    <a:lnTo>
                      <a:pt x="113" y="229"/>
                    </a:lnTo>
                    <a:lnTo>
                      <a:pt x="96" y="238"/>
                    </a:lnTo>
                    <a:lnTo>
                      <a:pt x="134" y="227"/>
                    </a:lnTo>
                    <a:lnTo>
                      <a:pt x="126" y="232"/>
                    </a:lnTo>
                    <a:lnTo>
                      <a:pt x="134" y="232"/>
                    </a:lnTo>
                    <a:lnTo>
                      <a:pt x="132" y="241"/>
                    </a:lnTo>
                    <a:lnTo>
                      <a:pt x="151" y="229"/>
                    </a:lnTo>
                    <a:lnTo>
                      <a:pt x="151" y="238"/>
                    </a:lnTo>
                    <a:lnTo>
                      <a:pt x="178" y="229"/>
                    </a:lnTo>
                    <a:lnTo>
                      <a:pt x="156" y="238"/>
                    </a:lnTo>
                    <a:lnTo>
                      <a:pt x="123" y="262"/>
                    </a:lnTo>
                    <a:lnTo>
                      <a:pt x="74" y="279"/>
                    </a:lnTo>
                    <a:lnTo>
                      <a:pt x="60" y="288"/>
                    </a:lnTo>
                    <a:lnTo>
                      <a:pt x="60" y="291"/>
                    </a:lnTo>
                    <a:lnTo>
                      <a:pt x="52" y="288"/>
                    </a:lnTo>
                    <a:lnTo>
                      <a:pt x="6" y="303"/>
                    </a:lnTo>
                    <a:lnTo>
                      <a:pt x="0" y="309"/>
                    </a:lnTo>
                    <a:lnTo>
                      <a:pt x="17" y="300"/>
                    </a:lnTo>
                    <a:lnTo>
                      <a:pt x="22" y="303"/>
                    </a:lnTo>
                    <a:lnTo>
                      <a:pt x="38" y="294"/>
                    </a:lnTo>
                    <a:lnTo>
                      <a:pt x="36" y="300"/>
                    </a:lnTo>
                    <a:lnTo>
                      <a:pt x="69" y="291"/>
                    </a:lnTo>
                    <a:lnTo>
                      <a:pt x="63" y="294"/>
                    </a:lnTo>
                    <a:lnTo>
                      <a:pt x="88" y="285"/>
                    </a:lnTo>
                    <a:lnTo>
                      <a:pt x="91" y="276"/>
                    </a:lnTo>
                    <a:lnTo>
                      <a:pt x="107" y="276"/>
                    </a:lnTo>
                    <a:lnTo>
                      <a:pt x="165" y="253"/>
                    </a:lnTo>
                    <a:lnTo>
                      <a:pt x="195" y="247"/>
                    </a:lnTo>
                    <a:lnTo>
                      <a:pt x="217" y="235"/>
                    </a:lnTo>
                    <a:lnTo>
                      <a:pt x="211" y="229"/>
                    </a:lnTo>
                    <a:lnTo>
                      <a:pt x="219" y="224"/>
                    </a:lnTo>
                    <a:lnTo>
                      <a:pt x="250" y="212"/>
                    </a:lnTo>
                    <a:lnTo>
                      <a:pt x="250" y="206"/>
                    </a:lnTo>
                    <a:lnTo>
                      <a:pt x="255" y="209"/>
                    </a:lnTo>
                    <a:lnTo>
                      <a:pt x="305" y="188"/>
                    </a:lnTo>
                    <a:lnTo>
                      <a:pt x="326" y="182"/>
                    </a:lnTo>
                    <a:lnTo>
                      <a:pt x="310" y="191"/>
                    </a:lnTo>
                    <a:lnTo>
                      <a:pt x="318" y="194"/>
                    </a:lnTo>
                    <a:lnTo>
                      <a:pt x="285" y="197"/>
                    </a:lnTo>
                    <a:lnTo>
                      <a:pt x="255" y="218"/>
                    </a:lnTo>
                    <a:lnTo>
                      <a:pt x="269" y="218"/>
                    </a:lnTo>
                    <a:lnTo>
                      <a:pt x="252" y="224"/>
                    </a:lnTo>
                    <a:lnTo>
                      <a:pt x="247" y="227"/>
                    </a:lnTo>
                    <a:lnTo>
                      <a:pt x="269" y="224"/>
                    </a:lnTo>
                    <a:lnTo>
                      <a:pt x="296" y="212"/>
                    </a:lnTo>
                    <a:lnTo>
                      <a:pt x="305" y="212"/>
                    </a:lnTo>
                    <a:lnTo>
                      <a:pt x="324" y="203"/>
                    </a:lnTo>
                    <a:lnTo>
                      <a:pt x="315" y="203"/>
                    </a:lnTo>
                    <a:lnTo>
                      <a:pt x="324" y="200"/>
                    </a:lnTo>
                    <a:lnTo>
                      <a:pt x="321" y="197"/>
                    </a:lnTo>
                    <a:lnTo>
                      <a:pt x="340" y="188"/>
                    </a:lnTo>
                    <a:lnTo>
                      <a:pt x="332" y="194"/>
                    </a:lnTo>
                    <a:lnTo>
                      <a:pt x="340" y="191"/>
                    </a:lnTo>
                    <a:lnTo>
                      <a:pt x="359" y="191"/>
                    </a:lnTo>
                    <a:lnTo>
                      <a:pt x="348" y="197"/>
                    </a:lnTo>
                    <a:lnTo>
                      <a:pt x="354" y="197"/>
                    </a:lnTo>
                    <a:lnTo>
                      <a:pt x="343" y="200"/>
                    </a:lnTo>
                    <a:lnTo>
                      <a:pt x="362" y="203"/>
                    </a:lnTo>
                    <a:lnTo>
                      <a:pt x="365" y="212"/>
                    </a:lnTo>
                    <a:lnTo>
                      <a:pt x="406" y="218"/>
                    </a:lnTo>
                    <a:lnTo>
                      <a:pt x="428" y="212"/>
                    </a:lnTo>
                    <a:lnTo>
                      <a:pt x="431" y="215"/>
                    </a:lnTo>
                    <a:lnTo>
                      <a:pt x="422" y="221"/>
                    </a:lnTo>
                    <a:lnTo>
                      <a:pt x="428" y="212"/>
                    </a:lnTo>
                    <a:lnTo>
                      <a:pt x="414" y="221"/>
                    </a:lnTo>
                    <a:lnTo>
                      <a:pt x="422" y="229"/>
                    </a:lnTo>
                    <a:lnTo>
                      <a:pt x="442" y="221"/>
                    </a:lnTo>
                    <a:lnTo>
                      <a:pt x="425" y="229"/>
                    </a:lnTo>
                    <a:lnTo>
                      <a:pt x="433" y="244"/>
                    </a:lnTo>
                    <a:lnTo>
                      <a:pt x="444" y="241"/>
                    </a:lnTo>
                    <a:lnTo>
                      <a:pt x="442" y="229"/>
                    </a:lnTo>
                    <a:lnTo>
                      <a:pt x="453" y="232"/>
                    </a:lnTo>
                    <a:lnTo>
                      <a:pt x="447" y="241"/>
                    </a:lnTo>
                    <a:lnTo>
                      <a:pt x="453" y="244"/>
                    </a:lnTo>
                    <a:lnTo>
                      <a:pt x="469" y="224"/>
                    </a:lnTo>
                    <a:lnTo>
                      <a:pt x="461" y="241"/>
                    </a:lnTo>
                    <a:lnTo>
                      <a:pt x="475" y="247"/>
                    </a:lnTo>
                    <a:lnTo>
                      <a:pt x="466" y="253"/>
                    </a:lnTo>
                    <a:lnTo>
                      <a:pt x="469" y="253"/>
                    </a:lnTo>
                    <a:lnTo>
                      <a:pt x="469" y="259"/>
                    </a:lnTo>
                    <a:lnTo>
                      <a:pt x="464" y="256"/>
                    </a:lnTo>
                    <a:lnTo>
                      <a:pt x="466" y="262"/>
                    </a:lnTo>
                    <a:lnTo>
                      <a:pt x="458" y="265"/>
                    </a:lnTo>
                    <a:lnTo>
                      <a:pt x="469" y="282"/>
                    </a:lnTo>
                    <a:lnTo>
                      <a:pt x="461" y="285"/>
                    </a:lnTo>
                    <a:lnTo>
                      <a:pt x="447" y="297"/>
                    </a:lnTo>
                    <a:lnTo>
                      <a:pt x="472" y="285"/>
                    </a:lnTo>
                    <a:lnTo>
                      <a:pt x="464" y="306"/>
                    </a:lnTo>
                    <a:lnTo>
                      <a:pt x="453" y="312"/>
                    </a:lnTo>
                    <a:lnTo>
                      <a:pt x="469" y="306"/>
                    </a:lnTo>
                    <a:lnTo>
                      <a:pt x="453" y="318"/>
                    </a:lnTo>
                    <a:lnTo>
                      <a:pt x="458" y="335"/>
                    </a:lnTo>
                    <a:lnTo>
                      <a:pt x="447" y="356"/>
                    </a:lnTo>
                    <a:lnTo>
                      <a:pt x="458" y="356"/>
                    </a:lnTo>
                    <a:lnTo>
                      <a:pt x="447" y="373"/>
                    </a:lnTo>
                    <a:lnTo>
                      <a:pt x="453" y="376"/>
                    </a:lnTo>
                    <a:lnTo>
                      <a:pt x="444" y="376"/>
                    </a:lnTo>
                    <a:lnTo>
                      <a:pt x="447" y="379"/>
                    </a:lnTo>
                    <a:lnTo>
                      <a:pt x="442" y="382"/>
                    </a:lnTo>
                    <a:lnTo>
                      <a:pt x="461" y="385"/>
                    </a:lnTo>
                    <a:lnTo>
                      <a:pt x="461" y="388"/>
                    </a:lnTo>
                    <a:lnTo>
                      <a:pt x="461" y="391"/>
                    </a:lnTo>
                    <a:lnTo>
                      <a:pt x="453" y="394"/>
                    </a:lnTo>
                    <a:lnTo>
                      <a:pt x="475" y="394"/>
                    </a:lnTo>
                    <a:lnTo>
                      <a:pt x="469" y="406"/>
                    </a:lnTo>
                    <a:lnTo>
                      <a:pt x="480" y="403"/>
                    </a:lnTo>
                    <a:lnTo>
                      <a:pt x="477" y="415"/>
                    </a:lnTo>
                    <a:lnTo>
                      <a:pt x="486" y="409"/>
                    </a:lnTo>
                    <a:lnTo>
                      <a:pt x="480" y="418"/>
                    </a:lnTo>
                    <a:lnTo>
                      <a:pt x="488" y="418"/>
                    </a:lnTo>
                    <a:lnTo>
                      <a:pt x="483" y="420"/>
                    </a:lnTo>
                    <a:lnTo>
                      <a:pt x="483" y="423"/>
                    </a:lnTo>
                    <a:lnTo>
                      <a:pt x="486" y="429"/>
                    </a:lnTo>
                    <a:lnTo>
                      <a:pt x="480" y="435"/>
                    </a:lnTo>
                    <a:lnTo>
                      <a:pt x="477" y="444"/>
                    </a:lnTo>
                    <a:lnTo>
                      <a:pt x="464" y="456"/>
                    </a:lnTo>
                    <a:lnTo>
                      <a:pt x="475" y="441"/>
                    </a:lnTo>
                    <a:lnTo>
                      <a:pt x="447" y="438"/>
                    </a:lnTo>
                    <a:lnTo>
                      <a:pt x="442" y="465"/>
                    </a:lnTo>
                    <a:lnTo>
                      <a:pt x="433" y="476"/>
                    </a:lnTo>
                    <a:lnTo>
                      <a:pt x="442" y="479"/>
                    </a:lnTo>
                    <a:lnTo>
                      <a:pt x="431" y="482"/>
                    </a:lnTo>
                    <a:lnTo>
                      <a:pt x="384" y="547"/>
                    </a:lnTo>
                    <a:lnTo>
                      <a:pt x="376" y="567"/>
                    </a:lnTo>
                    <a:lnTo>
                      <a:pt x="357" y="597"/>
                    </a:lnTo>
                    <a:lnTo>
                      <a:pt x="354" y="644"/>
                    </a:lnTo>
                    <a:lnTo>
                      <a:pt x="370" y="641"/>
                    </a:lnTo>
                    <a:lnTo>
                      <a:pt x="365" y="647"/>
                    </a:lnTo>
                    <a:lnTo>
                      <a:pt x="362" y="653"/>
                    </a:lnTo>
                    <a:lnTo>
                      <a:pt x="359" y="653"/>
                    </a:lnTo>
                    <a:lnTo>
                      <a:pt x="362" y="667"/>
                    </a:lnTo>
                    <a:lnTo>
                      <a:pt x="357" y="679"/>
                    </a:lnTo>
                    <a:lnTo>
                      <a:pt x="365" y="703"/>
                    </a:lnTo>
                    <a:lnTo>
                      <a:pt x="362" y="714"/>
                    </a:lnTo>
                    <a:lnTo>
                      <a:pt x="390" y="726"/>
                    </a:lnTo>
                    <a:lnTo>
                      <a:pt x="401" y="744"/>
                    </a:lnTo>
                    <a:lnTo>
                      <a:pt x="398" y="755"/>
                    </a:lnTo>
                    <a:lnTo>
                      <a:pt x="403" y="811"/>
                    </a:lnTo>
                    <a:lnTo>
                      <a:pt x="422" y="841"/>
                    </a:lnTo>
                    <a:lnTo>
                      <a:pt x="417" y="852"/>
                    </a:lnTo>
                    <a:lnTo>
                      <a:pt x="403" y="855"/>
                    </a:lnTo>
                    <a:lnTo>
                      <a:pt x="420" y="873"/>
                    </a:lnTo>
                    <a:lnTo>
                      <a:pt x="431" y="870"/>
                    </a:lnTo>
                    <a:lnTo>
                      <a:pt x="439" y="893"/>
                    </a:lnTo>
                    <a:lnTo>
                      <a:pt x="433" y="914"/>
                    </a:lnTo>
                    <a:lnTo>
                      <a:pt x="458" y="938"/>
                    </a:lnTo>
                    <a:lnTo>
                      <a:pt x="464" y="952"/>
                    </a:lnTo>
                    <a:lnTo>
                      <a:pt x="475" y="941"/>
                    </a:lnTo>
                    <a:lnTo>
                      <a:pt x="458" y="923"/>
                    </a:lnTo>
                    <a:lnTo>
                      <a:pt x="453" y="876"/>
                    </a:lnTo>
                    <a:lnTo>
                      <a:pt x="447" y="876"/>
                    </a:lnTo>
                    <a:lnTo>
                      <a:pt x="439" y="832"/>
                    </a:lnTo>
                    <a:lnTo>
                      <a:pt x="425" y="814"/>
                    </a:lnTo>
                    <a:lnTo>
                      <a:pt x="431" y="767"/>
                    </a:lnTo>
                    <a:lnTo>
                      <a:pt x="453" y="785"/>
                    </a:lnTo>
                    <a:lnTo>
                      <a:pt x="458" y="835"/>
                    </a:lnTo>
                    <a:lnTo>
                      <a:pt x="491" y="882"/>
                    </a:lnTo>
                    <a:lnTo>
                      <a:pt x="486" y="899"/>
                    </a:lnTo>
                    <a:lnTo>
                      <a:pt x="499" y="905"/>
                    </a:lnTo>
                    <a:lnTo>
                      <a:pt x="532" y="958"/>
                    </a:lnTo>
                    <a:lnTo>
                      <a:pt x="535" y="988"/>
                    </a:lnTo>
                    <a:lnTo>
                      <a:pt x="532" y="999"/>
                    </a:lnTo>
                    <a:lnTo>
                      <a:pt x="527" y="1005"/>
                    </a:lnTo>
                    <a:lnTo>
                      <a:pt x="535" y="1026"/>
                    </a:lnTo>
                    <a:lnTo>
                      <a:pt x="557" y="1046"/>
                    </a:lnTo>
                    <a:lnTo>
                      <a:pt x="642" y="1093"/>
                    </a:lnTo>
                    <a:lnTo>
                      <a:pt x="667" y="1099"/>
                    </a:lnTo>
                    <a:lnTo>
                      <a:pt x="686" y="1087"/>
                    </a:lnTo>
                    <a:lnTo>
                      <a:pt x="710" y="1096"/>
                    </a:lnTo>
                    <a:lnTo>
                      <a:pt x="730" y="1120"/>
                    </a:lnTo>
                    <a:lnTo>
                      <a:pt x="741" y="1134"/>
                    </a:lnTo>
                    <a:lnTo>
                      <a:pt x="763" y="1137"/>
                    </a:lnTo>
                    <a:lnTo>
                      <a:pt x="785" y="1149"/>
                    </a:lnTo>
                    <a:lnTo>
                      <a:pt x="801" y="1146"/>
                    </a:lnTo>
                    <a:lnTo>
                      <a:pt x="806" y="1152"/>
                    </a:lnTo>
                    <a:lnTo>
                      <a:pt x="804" y="1155"/>
                    </a:lnTo>
                    <a:lnTo>
                      <a:pt x="831" y="1193"/>
                    </a:lnTo>
                    <a:lnTo>
                      <a:pt x="831" y="1214"/>
                    </a:lnTo>
                    <a:lnTo>
                      <a:pt x="839" y="1223"/>
                    </a:lnTo>
                    <a:lnTo>
                      <a:pt x="842" y="1211"/>
                    </a:lnTo>
                    <a:lnTo>
                      <a:pt x="861" y="1231"/>
                    </a:lnTo>
                    <a:lnTo>
                      <a:pt x="861" y="1243"/>
                    </a:lnTo>
                    <a:lnTo>
                      <a:pt x="867" y="1240"/>
                    </a:lnTo>
                    <a:lnTo>
                      <a:pt x="872" y="1246"/>
                    </a:lnTo>
                    <a:lnTo>
                      <a:pt x="891" y="1252"/>
                    </a:lnTo>
                    <a:lnTo>
                      <a:pt x="913" y="1270"/>
                    </a:lnTo>
                    <a:lnTo>
                      <a:pt x="919" y="1264"/>
                    </a:lnTo>
                    <a:lnTo>
                      <a:pt x="913" y="1252"/>
                    </a:lnTo>
                    <a:lnTo>
                      <a:pt x="935" y="1234"/>
                    </a:lnTo>
                    <a:lnTo>
                      <a:pt x="955" y="1246"/>
                    </a:lnTo>
                    <a:lnTo>
                      <a:pt x="966" y="1240"/>
                    </a:lnTo>
                    <a:lnTo>
                      <a:pt x="955" y="1228"/>
                    </a:lnTo>
                    <a:lnTo>
                      <a:pt x="938" y="1223"/>
                    </a:lnTo>
                    <a:lnTo>
                      <a:pt x="902" y="1237"/>
                    </a:lnTo>
                    <a:lnTo>
                      <a:pt x="886" y="1234"/>
                    </a:lnTo>
                    <a:lnTo>
                      <a:pt x="881" y="1223"/>
                    </a:lnTo>
                    <a:lnTo>
                      <a:pt x="864" y="1196"/>
                    </a:lnTo>
                    <a:lnTo>
                      <a:pt x="878" y="1111"/>
                    </a:lnTo>
                    <a:lnTo>
                      <a:pt x="850" y="1093"/>
                    </a:lnTo>
                    <a:lnTo>
                      <a:pt x="795" y="1096"/>
                    </a:lnTo>
                    <a:lnTo>
                      <a:pt x="787" y="1093"/>
                    </a:lnTo>
                    <a:lnTo>
                      <a:pt x="798" y="1073"/>
                    </a:lnTo>
                    <a:lnTo>
                      <a:pt x="806" y="1046"/>
                    </a:lnTo>
                    <a:lnTo>
                      <a:pt x="801" y="1040"/>
                    </a:lnTo>
                    <a:lnTo>
                      <a:pt x="809" y="1035"/>
                    </a:lnTo>
                    <a:lnTo>
                      <a:pt x="809" y="1049"/>
                    </a:lnTo>
                    <a:lnTo>
                      <a:pt x="817" y="1017"/>
                    </a:lnTo>
                    <a:lnTo>
                      <a:pt x="837" y="988"/>
                    </a:lnTo>
                    <a:lnTo>
                      <a:pt x="834" y="979"/>
                    </a:lnTo>
                    <a:lnTo>
                      <a:pt x="815" y="976"/>
                    </a:lnTo>
                    <a:lnTo>
                      <a:pt x="776" y="988"/>
                    </a:lnTo>
                    <a:lnTo>
                      <a:pt x="763" y="1023"/>
                    </a:lnTo>
                    <a:lnTo>
                      <a:pt x="749" y="1040"/>
                    </a:lnTo>
                    <a:lnTo>
                      <a:pt x="738" y="1035"/>
                    </a:lnTo>
                    <a:lnTo>
                      <a:pt x="699" y="1046"/>
                    </a:lnTo>
                    <a:lnTo>
                      <a:pt x="694" y="1037"/>
                    </a:lnTo>
                    <a:lnTo>
                      <a:pt x="678" y="1026"/>
                    </a:lnTo>
                    <a:lnTo>
                      <a:pt x="661" y="967"/>
                    </a:lnTo>
                    <a:lnTo>
                      <a:pt x="667" y="917"/>
                    </a:lnTo>
                    <a:lnTo>
                      <a:pt x="683" y="891"/>
                    </a:lnTo>
                    <a:lnTo>
                      <a:pt x="683" y="864"/>
                    </a:lnTo>
                    <a:lnTo>
                      <a:pt x="689" y="864"/>
                    </a:lnTo>
                    <a:lnTo>
                      <a:pt x="689" y="852"/>
                    </a:lnTo>
                    <a:lnTo>
                      <a:pt x="705" y="841"/>
                    </a:lnTo>
                    <a:lnTo>
                      <a:pt x="705" y="835"/>
                    </a:lnTo>
                    <a:lnTo>
                      <a:pt x="719" y="835"/>
                    </a:lnTo>
                    <a:lnTo>
                      <a:pt x="710" y="841"/>
                    </a:lnTo>
                    <a:lnTo>
                      <a:pt x="730" y="829"/>
                    </a:lnTo>
                    <a:lnTo>
                      <a:pt x="738" y="811"/>
                    </a:lnTo>
                    <a:lnTo>
                      <a:pt x="738" y="817"/>
                    </a:lnTo>
                    <a:lnTo>
                      <a:pt x="785" y="811"/>
                    </a:lnTo>
                    <a:lnTo>
                      <a:pt x="801" y="823"/>
                    </a:lnTo>
                    <a:lnTo>
                      <a:pt x="815" y="817"/>
                    </a:lnTo>
                    <a:lnTo>
                      <a:pt x="826" y="826"/>
                    </a:lnTo>
                    <a:lnTo>
                      <a:pt x="820" y="817"/>
                    </a:lnTo>
                    <a:lnTo>
                      <a:pt x="828" y="805"/>
                    </a:lnTo>
                    <a:lnTo>
                      <a:pt x="812" y="805"/>
                    </a:lnTo>
                    <a:lnTo>
                      <a:pt x="812" y="799"/>
                    </a:lnTo>
                    <a:lnTo>
                      <a:pt x="848" y="799"/>
                    </a:lnTo>
                    <a:lnTo>
                      <a:pt x="853" y="788"/>
                    </a:lnTo>
                    <a:lnTo>
                      <a:pt x="850" y="802"/>
                    </a:lnTo>
                    <a:lnTo>
                      <a:pt x="878" y="797"/>
                    </a:lnTo>
                    <a:lnTo>
                      <a:pt x="891" y="811"/>
                    </a:lnTo>
                    <a:lnTo>
                      <a:pt x="913" y="805"/>
                    </a:lnTo>
                    <a:lnTo>
                      <a:pt x="930" y="823"/>
                    </a:lnTo>
                    <a:lnTo>
                      <a:pt x="924" y="852"/>
                    </a:lnTo>
                    <a:lnTo>
                      <a:pt x="927" y="849"/>
                    </a:lnTo>
                    <a:lnTo>
                      <a:pt x="924" y="861"/>
                    </a:lnTo>
                    <a:lnTo>
                      <a:pt x="933" y="888"/>
                    </a:lnTo>
                    <a:lnTo>
                      <a:pt x="941" y="905"/>
                    </a:lnTo>
                    <a:lnTo>
                      <a:pt x="955" y="899"/>
                    </a:lnTo>
                    <a:lnTo>
                      <a:pt x="963" y="870"/>
                    </a:lnTo>
                    <a:lnTo>
                      <a:pt x="957" y="794"/>
                    </a:lnTo>
                    <a:lnTo>
                      <a:pt x="974" y="764"/>
                    </a:lnTo>
                    <a:lnTo>
                      <a:pt x="1015" y="732"/>
                    </a:lnTo>
                    <a:lnTo>
                      <a:pt x="1062" y="711"/>
                    </a:lnTo>
                    <a:lnTo>
                      <a:pt x="1059" y="697"/>
                    </a:lnTo>
                    <a:lnTo>
                      <a:pt x="1078" y="694"/>
                    </a:lnTo>
                    <a:lnTo>
                      <a:pt x="1078" y="688"/>
                    </a:lnTo>
                    <a:lnTo>
                      <a:pt x="1073" y="691"/>
                    </a:lnTo>
                    <a:lnTo>
                      <a:pt x="1064" y="688"/>
                    </a:lnTo>
                    <a:lnTo>
                      <a:pt x="1067" y="679"/>
                    </a:lnTo>
                    <a:lnTo>
                      <a:pt x="1078" y="682"/>
                    </a:lnTo>
                    <a:lnTo>
                      <a:pt x="1078" y="667"/>
                    </a:lnTo>
                    <a:lnTo>
                      <a:pt x="1073" y="664"/>
                    </a:lnTo>
                    <a:lnTo>
                      <a:pt x="1078" y="664"/>
                    </a:lnTo>
                    <a:lnTo>
                      <a:pt x="1081" y="647"/>
                    </a:lnTo>
                    <a:lnTo>
                      <a:pt x="1070" y="632"/>
                    </a:lnTo>
                    <a:lnTo>
                      <a:pt x="1081" y="641"/>
                    </a:lnTo>
                    <a:lnTo>
                      <a:pt x="1086" y="620"/>
                    </a:lnTo>
                    <a:lnTo>
                      <a:pt x="1097" y="614"/>
                    </a:lnTo>
                    <a:lnTo>
                      <a:pt x="1089" y="626"/>
                    </a:lnTo>
                    <a:lnTo>
                      <a:pt x="1086" y="635"/>
                    </a:lnTo>
                    <a:lnTo>
                      <a:pt x="1092" y="647"/>
                    </a:lnTo>
                    <a:lnTo>
                      <a:pt x="1083" y="661"/>
                    </a:lnTo>
                    <a:lnTo>
                      <a:pt x="1105" y="635"/>
                    </a:lnTo>
                    <a:lnTo>
                      <a:pt x="1105" y="611"/>
                    </a:lnTo>
                    <a:lnTo>
                      <a:pt x="1111" y="623"/>
                    </a:lnTo>
                    <a:lnTo>
                      <a:pt x="1133" y="600"/>
                    </a:lnTo>
                    <a:lnTo>
                      <a:pt x="1133" y="591"/>
                    </a:lnTo>
                    <a:lnTo>
                      <a:pt x="1155" y="579"/>
                    </a:lnTo>
                    <a:lnTo>
                      <a:pt x="1204" y="570"/>
                    </a:lnTo>
                    <a:lnTo>
                      <a:pt x="1193" y="559"/>
                    </a:lnTo>
                    <a:lnTo>
                      <a:pt x="1215" y="529"/>
                    </a:lnTo>
                    <a:lnTo>
                      <a:pt x="1232" y="523"/>
                    </a:lnTo>
                    <a:lnTo>
                      <a:pt x="1243" y="514"/>
                    </a:lnTo>
                    <a:lnTo>
                      <a:pt x="1248" y="517"/>
                    </a:lnTo>
                    <a:lnTo>
                      <a:pt x="1267" y="512"/>
                    </a:lnTo>
                    <a:lnTo>
                      <a:pt x="1273" y="500"/>
                    </a:lnTo>
                    <a:lnTo>
                      <a:pt x="1295" y="497"/>
                    </a:lnTo>
                    <a:lnTo>
                      <a:pt x="1314" y="485"/>
                    </a:lnTo>
                    <a:lnTo>
                      <a:pt x="1308" y="497"/>
                    </a:lnTo>
                    <a:lnTo>
                      <a:pt x="1330" y="494"/>
                    </a:lnTo>
                    <a:lnTo>
                      <a:pt x="1281" y="512"/>
                    </a:lnTo>
                    <a:lnTo>
                      <a:pt x="1286" y="512"/>
                    </a:lnTo>
                    <a:lnTo>
                      <a:pt x="1278" y="526"/>
                    </a:lnTo>
                    <a:lnTo>
                      <a:pt x="1286" y="535"/>
                    </a:lnTo>
                    <a:lnTo>
                      <a:pt x="1314" y="512"/>
                    </a:lnTo>
                    <a:lnTo>
                      <a:pt x="1319" y="514"/>
                    </a:lnTo>
                    <a:lnTo>
                      <a:pt x="1322" y="509"/>
                    </a:lnTo>
                    <a:lnTo>
                      <a:pt x="1363" y="497"/>
                    </a:lnTo>
                    <a:lnTo>
                      <a:pt x="1355" y="485"/>
                    </a:lnTo>
                    <a:lnTo>
                      <a:pt x="1341" y="488"/>
                    </a:lnTo>
                    <a:lnTo>
                      <a:pt x="1325" y="485"/>
                    </a:lnTo>
                    <a:lnTo>
                      <a:pt x="1317" y="473"/>
                    </a:lnTo>
                    <a:lnTo>
                      <a:pt x="1319" y="462"/>
                    </a:lnTo>
                    <a:lnTo>
                      <a:pt x="1314" y="462"/>
                    </a:lnTo>
                    <a:lnTo>
                      <a:pt x="1325" y="447"/>
                    </a:lnTo>
                    <a:lnTo>
                      <a:pt x="1300" y="444"/>
                    </a:lnTo>
                    <a:lnTo>
                      <a:pt x="1319" y="441"/>
                    </a:lnTo>
                    <a:lnTo>
                      <a:pt x="1339" y="432"/>
                    </a:lnTo>
                    <a:lnTo>
                      <a:pt x="1341" y="423"/>
                    </a:lnTo>
                    <a:lnTo>
                      <a:pt x="1330" y="418"/>
                    </a:lnTo>
                    <a:lnTo>
                      <a:pt x="1278" y="432"/>
                    </a:lnTo>
                    <a:lnTo>
                      <a:pt x="1223" y="467"/>
                    </a:lnTo>
                    <a:lnTo>
                      <a:pt x="1273" y="426"/>
                    </a:lnTo>
                    <a:lnTo>
                      <a:pt x="1300" y="418"/>
                    </a:lnTo>
                    <a:lnTo>
                      <a:pt x="1322" y="400"/>
                    </a:lnTo>
                    <a:lnTo>
                      <a:pt x="1413" y="400"/>
                    </a:lnTo>
                    <a:lnTo>
                      <a:pt x="1443" y="379"/>
                    </a:lnTo>
                    <a:lnTo>
                      <a:pt x="1470" y="373"/>
                    </a:lnTo>
                    <a:lnTo>
                      <a:pt x="1489" y="362"/>
                    </a:lnTo>
                    <a:lnTo>
                      <a:pt x="1487" y="359"/>
                    </a:lnTo>
                    <a:lnTo>
                      <a:pt x="1492" y="359"/>
                    </a:lnTo>
                    <a:lnTo>
                      <a:pt x="1487" y="353"/>
                    </a:lnTo>
                    <a:lnTo>
                      <a:pt x="1492" y="353"/>
                    </a:lnTo>
                    <a:lnTo>
                      <a:pt x="1487" y="341"/>
                    </a:lnTo>
                    <a:lnTo>
                      <a:pt x="1495" y="341"/>
                    </a:lnTo>
                    <a:lnTo>
                      <a:pt x="1495" y="335"/>
                    </a:lnTo>
                    <a:close/>
                    <a:moveTo>
                      <a:pt x="1108" y="68"/>
                    </a:moveTo>
                    <a:lnTo>
                      <a:pt x="1103" y="74"/>
                    </a:lnTo>
                    <a:lnTo>
                      <a:pt x="1100" y="71"/>
                    </a:lnTo>
                    <a:lnTo>
                      <a:pt x="1108" y="68"/>
                    </a:lnTo>
                    <a:close/>
                    <a:moveTo>
                      <a:pt x="716" y="47"/>
                    </a:moveTo>
                    <a:lnTo>
                      <a:pt x="721" y="41"/>
                    </a:lnTo>
                    <a:lnTo>
                      <a:pt x="727" y="41"/>
                    </a:lnTo>
                    <a:lnTo>
                      <a:pt x="716" y="47"/>
                    </a:lnTo>
                    <a:close/>
                    <a:moveTo>
                      <a:pt x="908" y="321"/>
                    </a:moveTo>
                    <a:lnTo>
                      <a:pt x="905" y="323"/>
                    </a:lnTo>
                    <a:lnTo>
                      <a:pt x="900" y="321"/>
                    </a:lnTo>
                    <a:lnTo>
                      <a:pt x="908" y="321"/>
                    </a:lnTo>
                    <a:close/>
                    <a:moveTo>
                      <a:pt x="897" y="362"/>
                    </a:moveTo>
                    <a:lnTo>
                      <a:pt x="897" y="379"/>
                    </a:lnTo>
                    <a:lnTo>
                      <a:pt x="883" y="397"/>
                    </a:lnTo>
                    <a:lnTo>
                      <a:pt x="881" y="391"/>
                    </a:lnTo>
                    <a:lnTo>
                      <a:pt x="894" y="373"/>
                    </a:lnTo>
                    <a:lnTo>
                      <a:pt x="886" y="376"/>
                    </a:lnTo>
                    <a:lnTo>
                      <a:pt x="889" y="362"/>
                    </a:lnTo>
                    <a:lnTo>
                      <a:pt x="878" y="368"/>
                    </a:lnTo>
                    <a:lnTo>
                      <a:pt x="878" y="353"/>
                    </a:lnTo>
                    <a:lnTo>
                      <a:pt x="886" y="344"/>
                    </a:lnTo>
                    <a:lnTo>
                      <a:pt x="878" y="341"/>
                    </a:lnTo>
                    <a:lnTo>
                      <a:pt x="891" y="329"/>
                    </a:lnTo>
                    <a:lnTo>
                      <a:pt x="902" y="332"/>
                    </a:lnTo>
                    <a:lnTo>
                      <a:pt x="905" y="326"/>
                    </a:lnTo>
                    <a:lnTo>
                      <a:pt x="911" y="326"/>
                    </a:lnTo>
                    <a:lnTo>
                      <a:pt x="905" y="332"/>
                    </a:lnTo>
                    <a:lnTo>
                      <a:pt x="897" y="362"/>
                    </a:lnTo>
                    <a:close/>
                    <a:moveTo>
                      <a:pt x="927" y="473"/>
                    </a:moveTo>
                    <a:lnTo>
                      <a:pt x="930" y="465"/>
                    </a:lnTo>
                    <a:lnTo>
                      <a:pt x="911" y="470"/>
                    </a:lnTo>
                    <a:lnTo>
                      <a:pt x="957" y="444"/>
                    </a:lnTo>
                    <a:lnTo>
                      <a:pt x="985" y="429"/>
                    </a:lnTo>
                    <a:lnTo>
                      <a:pt x="982" y="435"/>
                    </a:lnTo>
                    <a:lnTo>
                      <a:pt x="990" y="423"/>
                    </a:lnTo>
                    <a:lnTo>
                      <a:pt x="998" y="426"/>
                    </a:lnTo>
                    <a:lnTo>
                      <a:pt x="998" y="438"/>
                    </a:lnTo>
                    <a:lnTo>
                      <a:pt x="1004" y="429"/>
                    </a:lnTo>
                    <a:lnTo>
                      <a:pt x="1012" y="429"/>
                    </a:lnTo>
                    <a:lnTo>
                      <a:pt x="1015" y="444"/>
                    </a:lnTo>
                    <a:lnTo>
                      <a:pt x="1029" y="444"/>
                    </a:lnTo>
                    <a:lnTo>
                      <a:pt x="1020" y="473"/>
                    </a:lnTo>
                    <a:lnTo>
                      <a:pt x="963" y="467"/>
                    </a:lnTo>
                    <a:lnTo>
                      <a:pt x="979" y="453"/>
                    </a:lnTo>
                    <a:lnTo>
                      <a:pt x="938" y="470"/>
                    </a:lnTo>
                    <a:lnTo>
                      <a:pt x="927" y="473"/>
                    </a:lnTo>
                    <a:close/>
                    <a:moveTo>
                      <a:pt x="1020" y="573"/>
                    </a:moveTo>
                    <a:lnTo>
                      <a:pt x="1001" y="573"/>
                    </a:lnTo>
                    <a:lnTo>
                      <a:pt x="996" y="570"/>
                    </a:lnTo>
                    <a:lnTo>
                      <a:pt x="1004" y="564"/>
                    </a:lnTo>
                    <a:lnTo>
                      <a:pt x="1015" y="564"/>
                    </a:lnTo>
                    <a:lnTo>
                      <a:pt x="1040" y="550"/>
                    </a:lnTo>
                    <a:lnTo>
                      <a:pt x="1075" y="547"/>
                    </a:lnTo>
                    <a:lnTo>
                      <a:pt x="1020" y="573"/>
                    </a:lnTo>
                    <a:close/>
                    <a:moveTo>
                      <a:pt x="1009" y="556"/>
                    </a:moveTo>
                    <a:lnTo>
                      <a:pt x="1018" y="553"/>
                    </a:lnTo>
                    <a:lnTo>
                      <a:pt x="1018" y="559"/>
                    </a:lnTo>
                    <a:lnTo>
                      <a:pt x="1009" y="556"/>
                    </a:lnTo>
                    <a:close/>
                    <a:moveTo>
                      <a:pt x="1073" y="506"/>
                    </a:moveTo>
                    <a:lnTo>
                      <a:pt x="1070" y="512"/>
                    </a:lnTo>
                    <a:lnTo>
                      <a:pt x="1059" y="512"/>
                    </a:lnTo>
                    <a:lnTo>
                      <a:pt x="1053" y="497"/>
                    </a:lnTo>
                    <a:lnTo>
                      <a:pt x="1053" y="509"/>
                    </a:lnTo>
                    <a:lnTo>
                      <a:pt x="1034" y="535"/>
                    </a:lnTo>
                    <a:lnTo>
                      <a:pt x="1023" y="541"/>
                    </a:lnTo>
                    <a:lnTo>
                      <a:pt x="1023" y="523"/>
                    </a:lnTo>
                    <a:lnTo>
                      <a:pt x="1007" y="529"/>
                    </a:lnTo>
                    <a:lnTo>
                      <a:pt x="1020" y="514"/>
                    </a:lnTo>
                    <a:lnTo>
                      <a:pt x="1026" y="500"/>
                    </a:lnTo>
                    <a:lnTo>
                      <a:pt x="1007" y="488"/>
                    </a:lnTo>
                    <a:lnTo>
                      <a:pt x="993" y="506"/>
                    </a:lnTo>
                    <a:lnTo>
                      <a:pt x="990" y="500"/>
                    </a:lnTo>
                    <a:lnTo>
                      <a:pt x="979" y="512"/>
                    </a:lnTo>
                    <a:lnTo>
                      <a:pt x="966" y="529"/>
                    </a:lnTo>
                    <a:lnTo>
                      <a:pt x="960" y="550"/>
                    </a:lnTo>
                    <a:lnTo>
                      <a:pt x="949" y="564"/>
                    </a:lnTo>
                    <a:lnTo>
                      <a:pt x="933" y="567"/>
                    </a:lnTo>
                    <a:lnTo>
                      <a:pt x="941" y="538"/>
                    </a:lnTo>
                    <a:lnTo>
                      <a:pt x="971" y="500"/>
                    </a:lnTo>
                    <a:lnTo>
                      <a:pt x="957" y="506"/>
                    </a:lnTo>
                    <a:lnTo>
                      <a:pt x="985" y="488"/>
                    </a:lnTo>
                    <a:lnTo>
                      <a:pt x="982" y="491"/>
                    </a:lnTo>
                    <a:lnTo>
                      <a:pt x="1004" y="482"/>
                    </a:lnTo>
                    <a:lnTo>
                      <a:pt x="1023" y="485"/>
                    </a:lnTo>
                    <a:lnTo>
                      <a:pt x="1023" y="473"/>
                    </a:lnTo>
                    <a:lnTo>
                      <a:pt x="1073" y="485"/>
                    </a:lnTo>
                    <a:lnTo>
                      <a:pt x="1078" y="506"/>
                    </a:lnTo>
                    <a:lnTo>
                      <a:pt x="1073" y="50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71"/>
              <p:cNvSpPr>
                <a:spLocks/>
              </p:cNvSpPr>
              <p:nvPr/>
            </p:nvSpPr>
            <p:spPr bwMode="auto">
              <a:xfrm>
                <a:off x="1533" y="826"/>
                <a:ext cx="72" cy="26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55" y="15"/>
                  </a:cxn>
                  <a:cxn ang="0">
                    <a:pos x="61" y="15"/>
                  </a:cxn>
                  <a:cxn ang="0">
                    <a:pos x="55" y="20"/>
                  </a:cxn>
                  <a:cxn ang="0">
                    <a:pos x="52" y="18"/>
                  </a:cxn>
                  <a:cxn ang="0">
                    <a:pos x="44" y="23"/>
                  </a:cxn>
                  <a:cxn ang="0">
                    <a:pos x="47" y="23"/>
                  </a:cxn>
                  <a:cxn ang="0">
                    <a:pos x="41" y="26"/>
                  </a:cxn>
                  <a:cxn ang="0">
                    <a:pos x="14" y="26"/>
                  </a:cxn>
                  <a:cxn ang="0">
                    <a:pos x="22" y="23"/>
                  </a:cxn>
                  <a:cxn ang="0">
                    <a:pos x="19" y="20"/>
                  </a:cxn>
                  <a:cxn ang="0">
                    <a:pos x="44" y="15"/>
                  </a:cxn>
                  <a:cxn ang="0">
                    <a:pos x="0" y="18"/>
                  </a:cxn>
                  <a:cxn ang="0">
                    <a:pos x="22" y="15"/>
                  </a:cxn>
                  <a:cxn ang="0">
                    <a:pos x="17" y="9"/>
                  </a:cxn>
                  <a:cxn ang="0">
                    <a:pos x="28" y="6"/>
                  </a:cxn>
                  <a:cxn ang="0">
                    <a:pos x="41" y="12"/>
                  </a:cxn>
                  <a:cxn ang="0">
                    <a:pos x="36" y="6"/>
                  </a:cxn>
                  <a:cxn ang="0">
                    <a:pos x="44" y="3"/>
                  </a:cxn>
                  <a:cxn ang="0">
                    <a:pos x="66" y="0"/>
                  </a:cxn>
                  <a:cxn ang="0">
                    <a:pos x="72" y="6"/>
                  </a:cxn>
                  <a:cxn ang="0">
                    <a:pos x="63" y="12"/>
                  </a:cxn>
                  <a:cxn ang="0">
                    <a:pos x="63" y="12"/>
                  </a:cxn>
                </a:cxnLst>
                <a:rect l="0" t="0" r="r" b="b"/>
                <a:pathLst>
                  <a:path w="72" h="26">
                    <a:moveTo>
                      <a:pt x="63" y="12"/>
                    </a:moveTo>
                    <a:lnTo>
                      <a:pt x="55" y="15"/>
                    </a:lnTo>
                    <a:lnTo>
                      <a:pt x="61" y="15"/>
                    </a:lnTo>
                    <a:lnTo>
                      <a:pt x="55" y="20"/>
                    </a:lnTo>
                    <a:lnTo>
                      <a:pt x="52" y="18"/>
                    </a:lnTo>
                    <a:lnTo>
                      <a:pt x="44" y="23"/>
                    </a:lnTo>
                    <a:lnTo>
                      <a:pt x="47" y="23"/>
                    </a:lnTo>
                    <a:lnTo>
                      <a:pt x="41" y="26"/>
                    </a:lnTo>
                    <a:lnTo>
                      <a:pt x="14" y="26"/>
                    </a:lnTo>
                    <a:lnTo>
                      <a:pt x="22" y="23"/>
                    </a:lnTo>
                    <a:lnTo>
                      <a:pt x="19" y="20"/>
                    </a:lnTo>
                    <a:lnTo>
                      <a:pt x="44" y="15"/>
                    </a:lnTo>
                    <a:lnTo>
                      <a:pt x="0" y="18"/>
                    </a:lnTo>
                    <a:lnTo>
                      <a:pt x="22" y="15"/>
                    </a:lnTo>
                    <a:lnTo>
                      <a:pt x="17" y="9"/>
                    </a:lnTo>
                    <a:lnTo>
                      <a:pt x="28" y="6"/>
                    </a:lnTo>
                    <a:lnTo>
                      <a:pt x="41" y="12"/>
                    </a:lnTo>
                    <a:lnTo>
                      <a:pt x="36" y="6"/>
                    </a:lnTo>
                    <a:lnTo>
                      <a:pt x="44" y="3"/>
                    </a:lnTo>
                    <a:lnTo>
                      <a:pt x="66" y="0"/>
                    </a:lnTo>
                    <a:lnTo>
                      <a:pt x="72" y="6"/>
                    </a:lnTo>
                    <a:lnTo>
                      <a:pt x="63" y="12"/>
                    </a:lnTo>
                    <a:lnTo>
                      <a:pt x="63" y="12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72"/>
              <p:cNvSpPr>
                <a:spLocks/>
              </p:cNvSpPr>
              <p:nvPr/>
            </p:nvSpPr>
            <p:spPr bwMode="auto">
              <a:xfrm>
                <a:off x="1092" y="987"/>
                <a:ext cx="104" cy="42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15"/>
                  </a:cxn>
                  <a:cxn ang="0">
                    <a:pos x="46" y="18"/>
                  </a:cxn>
                  <a:cxn ang="0">
                    <a:pos x="30" y="18"/>
                  </a:cxn>
                  <a:cxn ang="0">
                    <a:pos x="27" y="27"/>
                  </a:cxn>
                  <a:cxn ang="0">
                    <a:pos x="2" y="33"/>
                  </a:cxn>
                  <a:cxn ang="0">
                    <a:pos x="16" y="39"/>
                  </a:cxn>
                  <a:cxn ang="0">
                    <a:pos x="46" y="27"/>
                  </a:cxn>
                  <a:cxn ang="0">
                    <a:pos x="24" y="42"/>
                  </a:cxn>
                  <a:cxn ang="0">
                    <a:pos x="57" y="33"/>
                  </a:cxn>
                  <a:cxn ang="0">
                    <a:pos x="55" y="27"/>
                  </a:cxn>
                  <a:cxn ang="0">
                    <a:pos x="63" y="24"/>
                  </a:cxn>
                  <a:cxn ang="0">
                    <a:pos x="82" y="24"/>
                  </a:cxn>
                  <a:cxn ang="0">
                    <a:pos x="76" y="24"/>
                  </a:cxn>
                  <a:cxn ang="0">
                    <a:pos x="96" y="15"/>
                  </a:cxn>
                  <a:cxn ang="0">
                    <a:pos x="104" y="6"/>
                  </a:cxn>
                  <a:cxn ang="0">
                    <a:pos x="65" y="12"/>
                  </a:cxn>
                  <a:cxn ang="0">
                    <a:pos x="90" y="3"/>
                  </a:cxn>
                  <a:cxn ang="0">
                    <a:pos x="79" y="0"/>
                  </a:cxn>
                  <a:cxn ang="0">
                    <a:pos x="79" y="0"/>
                  </a:cxn>
                </a:cxnLst>
                <a:rect l="0" t="0" r="r" b="b"/>
                <a:pathLst>
                  <a:path w="104" h="42">
                    <a:moveTo>
                      <a:pt x="79" y="0"/>
                    </a:moveTo>
                    <a:lnTo>
                      <a:pt x="0" y="15"/>
                    </a:lnTo>
                    <a:lnTo>
                      <a:pt x="46" y="18"/>
                    </a:lnTo>
                    <a:lnTo>
                      <a:pt x="30" y="18"/>
                    </a:lnTo>
                    <a:lnTo>
                      <a:pt x="27" y="27"/>
                    </a:lnTo>
                    <a:lnTo>
                      <a:pt x="2" y="33"/>
                    </a:lnTo>
                    <a:lnTo>
                      <a:pt x="16" y="39"/>
                    </a:lnTo>
                    <a:lnTo>
                      <a:pt x="46" y="27"/>
                    </a:lnTo>
                    <a:lnTo>
                      <a:pt x="24" y="42"/>
                    </a:lnTo>
                    <a:lnTo>
                      <a:pt x="57" y="33"/>
                    </a:lnTo>
                    <a:lnTo>
                      <a:pt x="55" y="27"/>
                    </a:lnTo>
                    <a:lnTo>
                      <a:pt x="63" y="24"/>
                    </a:lnTo>
                    <a:lnTo>
                      <a:pt x="82" y="24"/>
                    </a:lnTo>
                    <a:lnTo>
                      <a:pt x="76" y="24"/>
                    </a:lnTo>
                    <a:lnTo>
                      <a:pt x="96" y="15"/>
                    </a:lnTo>
                    <a:lnTo>
                      <a:pt x="104" y="6"/>
                    </a:lnTo>
                    <a:lnTo>
                      <a:pt x="65" y="12"/>
                    </a:lnTo>
                    <a:lnTo>
                      <a:pt x="90" y="3"/>
                    </a:lnTo>
                    <a:lnTo>
                      <a:pt x="79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73"/>
              <p:cNvSpPr>
                <a:spLocks/>
              </p:cNvSpPr>
              <p:nvPr/>
            </p:nvSpPr>
            <p:spPr bwMode="auto">
              <a:xfrm>
                <a:off x="2071" y="1114"/>
                <a:ext cx="11" cy="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Freeform 74"/>
              <p:cNvSpPr>
                <a:spLocks/>
              </p:cNvSpPr>
              <p:nvPr/>
            </p:nvSpPr>
            <p:spPr bwMode="auto">
              <a:xfrm>
                <a:off x="2277" y="738"/>
                <a:ext cx="1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75"/>
              <p:cNvSpPr>
                <a:spLocks/>
              </p:cNvSpPr>
              <p:nvPr/>
            </p:nvSpPr>
            <p:spPr bwMode="auto">
              <a:xfrm>
                <a:off x="2213" y="744"/>
                <a:ext cx="2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6"/>
                  </a:cxn>
                  <a:cxn ang="0">
                    <a:pos x="20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lnTo>
                      <a:pt x="28" y="6"/>
                    </a:lnTo>
                    <a:lnTo>
                      <a:pt x="20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76"/>
              <p:cNvSpPr>
                <a:spLocks/>
              </p:cNvSpPr>
              <p:nvPr/>
            </p:nvSpPr>
            <p:spPr bwMode="auto">
              <a:xfrm>
                <a:off x="266" y="1228"/>
                <a:ext cx="33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2" y="6"/>
                  </a:cxn>
                  <a:cxn ang="0">
                    <a:pos x="22" y="0"/>
                  </a:cxn>
                  <a:cxn ang="0">
                    <a:pos x="33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3" h="15">
                    <a:moveTo>
                      <a:pt x="0" y="15"/>
                    </a:moveTo>
                    <a:lnTo>
                      <a:pt x="22" y="6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52" y="1913"/>
                <a:ext cx="17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7" y="3"/>
                  </a:cxn>
                  <a:cxn ang="0">
                    <a:pos x="17" y="18"/>
                  </a:cxn>
                  <a:cxn ang="0">
                    <a:pos x="0" y="24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7" h="24">
                    <a:moveTo>
                      <a:pt x="6" y="0"/>
                    </a:moveTo>
                    <a:lnTo>
                      <a:pt x="17" y="3"/>
                    </a:lnTo>
                    <a:lnTo>
                      <a:pt x="17" y="18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78"/>
              <p:cNvSpPr>
                <a:spLocks/>
              </p:cNvSpPr>
              <p:nvPr/>
            </p:nvSpPr>
            <p:spPr bwMode="auto">
              <a:xfrm>
                <a:off x="47" y="1895"/>
                <a:ext cx="1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6"/>
                  </a:cxn>
                  <a:cxn ang="0">
                    <a:pos x="5" y="9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11" y="6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79"/>
              <p:cNvSpPr>
                <a:spLocks/>
              </p:cNvSpPr>
              <p:nvPr/>
            </p:nvSpPr>
            <p:spPr bwMode="auto">
              <a:xfrm>
                <a:off x="5" y="1869"/>
                <a:ext cx="6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3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6" y="3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7" name="Freeform 80"/>
              <p:cNvSpPr>
                <a:spLocks/>
              </p:cNvSpPr>
              <p:nvPr/>
            </p:nvSpPr>
            <p:spPr bwMode="auto">
              <a:xfrm>
                <a:off x="1086" y="2316"/>
                <a:ext cx="11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1" y="20"/>
                  </a:cxn>
                  <a:cxn ang="0">
                    <a:pos x="6" y="26"/>
                  </a:cxn>
                  <a:cxn ang="0">
                    <a:pos x="8" y="14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26">
                    <a:moveTo>
                      <a:pt x="3" y="0"/>
                    </a:moveTo>
                    <a:lnTo>
                      <a:pt x="11" y="20"/>
                    </a:lnTo>
                    <a:lnTo>
                      <a:pt x="6" y="26"/>
                    </a:lnTo>
                    <a:lnTo>
                      <a:pt x="8" y="1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8" name="Freeform 81"/>
              <p:cNvSpPr>
                <a:spLocks/>
              </p:cNvSpPr>
              <p:nvPr/>
            </p:nvSpPr>
            <p:spPr bwMode="auto">
              <a:xfrm>
                <a:off x="2115" y="3411"/>
                <a:ext cx="3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0"/>
                  </a:cxn>
                  <a:cxn ang="0">
                    <a:pos x="35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12">
                    <a:moveTo>
                      <a:pt x="0" y="0"/>
                    </a:moveTo>
                    <a:lnTo>
                      <a:pt x="19" y="0"/>
                    </a:lnTo>
                    <a:lnTo>
                      <a:pt x="35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Freeform 82"/>
              <p:cNvSpPr>
                <a:spLocks/>
              </p:cNvSpPr>
              <p:nvPr/>
            </p:nvSpPr>
            <p:spPr bwMode="auto">
              <a:xfrm>
                <a:off x="1775" y="2324"/>
                <a:ext cx="35" cy="30"/>
              </a:xfrm>
              <a:custGeom>
                <a:avLst/>
                <a:gdLst/>
                <a:ahLst/>
                <a:cxnLst>
                  <a:cxn ang="0">
                    <a:pos x="35" y="3"/>
                  </a:cxn>
                  <a:cxn ang="0">
                    <a:pos x="24" y="27"/>
                  </a:cxn>
                  <a:cxn ang="0">
                    <a:pos x="0" y="30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35" y="3"/>
                  </a:cxn>
                  <a:cxn ang="0">
                    <a:pos x="35" y="3"/>
                  </a:cxn>
                </a:cxnLst>
                <a:rect l="0" t="0" r="r" b="b"/>
                <a:pathLst>
                  <a:path w="35" h="30">
                    <a:moveTo>
                      <a:pt x="35" y="3"/>
                    </a:moveTo>
                    <a:lnTo>
                      <a:pt x="24" y="27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35" y="3"/>
                    </a:lnTo>
                    <a:lnTo>
                      <a:pt x="35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" name="Freeform 83"/>
              <p:cNvSpPr>
                <a:spLocks/>
              </p:cNvSpPr>
              <p:nvPr/>
            </p:nvSpPr>
            <p:spPr bwMode="auto">
              <a:xfrm>
                <a:off x="1646" y="3382"/>
                <a:ext cx="90" cy="47"/>
              </a:xfrm>
              <a:custGeom>
                <a:avLst/>
                <a:gdLst/>
                <a:ahLst/>
                <a:cxnLst>
                  <a:cxn ang="0">
                    <a:pos x="44" y="47"/>
                  </a:cxn>
                  <a:cxn ang="0">
                    <a:pos x="11" y="44"/>
                  </a:cxn>
                  <a:cxn ang="0">
                    <a:pos x="2" y="38"/>
                  </a:cxn>
                  <a:cxn ang="0">
                    <a:pos x="11" y="35"/>
                  </a:cxn>
                  <a:cxn ang="0">
                    <a:pos x="5" y="29"/>
                  </a:cxn>
                  <a:cxn ang="0">
                    <a:pos x="19" y="38"/>
                  </a:cxn>
                  <a:cxn ang="0">
                    <a:pos x="30" y="35"/>
                  </a:cxn>
                  <a:cxn ang="0">
                    <a:pos x="13" y="24"/>
                  </a:cxn>
                  <a:cxn ang="0">
                    <a:pos x="22" y="18"/>
                  </a:cxn>
                  <a:cxn ang="0">
                    <a:pos x="5" y="15"/>
                  </a:cxn>
                  <a:cxn ang="0">
                    <a:pos x="5" y="9"/>
                  </a:cxn>
                  <a:cxn ang="0">
                    <a:pos x="0" y="6"/>
                  </a:cxn>
                  <a:cxn ang="0">
                    <a:pos x="11" y="0"/>
                  </a:cxn>
                  <a:cxn ang="0">
                    <a:pos x="24" y="3"/>
                  </a:cxn>
                  <a:cxn ang="0">
                    <a:pos x="44" y="24"/>
                  </a:cxn>
                  <a:cxn ang="0">
                    <a:pos x="90" y="41"/>
                  </a:cxn>
                  <a:cxn ang="0">
                    <a:pos x="77" y="47"/>
                  </a:cxn>
                  <a:cxn ang="0">
                    <a:pos x="44" y="47"/>
                  </a:cxn>
                  <a:cxn ang="0">
                    <a:pos x="44" y="47"/>
                  </a:cxn>
                </a:cxnLst>
                <a:rect l="0" t="0" r="r" b="b"/>
                <a:pathLst>
                  <a:path w="90" h="47">
                    <a:moveTo>
                      <a:pt x="44" y="47"/>
                    </a:moveTo>
                    <a:lnTo>
                      <a:pt x="11" y="44"/>
                    </a:lnTo>
                    <a:lnTo>
                      <a:pt x="2" y="38"/>
                    </a:lnTo>
                    <a:lnTo>
                      <a:pt x="11" y="35"/>
                    </a:lnTo>
                    <a:lnTo>
                      <a:pt x="5" y="29"/>
                    </a:lnTo>
                    <a:lnTo>
                      <a:pt x="19" y="38"/>
                    </a:lnTo>
                    <a:lnTo>
                      <a:pt x="30" y="35"/>
                    </a:lnTo>
                    <a:lnTo>
                      <a:pt x="13" y="24"/>
                    </a:lnTo>
                    <a:lnTo>
                      <a:pt x="22" y="18"/>
                    </a:lnTo>
                    <a:lnTo>
                      <a:pt x="5" y="15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44" y="24"/>
                    </a:lnTo>
                    <a:lnTo>
                      <a:pt x="90" y="41"/>
                    </a:lnTo>
                    <a:lnTo>
                      <a:pt x="77" y="47"/>
                    </a:lnTo>
                    <a:lnTo>
                      <a:pt x="44" y="47"/>
                    </a:lnTo>
                    <a:lnTo>
                      <a:pt x="44" y="47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84"/>
              <p:cNvSpPr>
                <a:spLocks/>
              </p:cNvSpPr>
              <p:nvPr/>
            </p:nvSpPr>
            <p:spPr bwMode="auto">
              <a:xfrm>
                <a:off x="1596" y="3373"/>
                <a:ext cx="36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14" y="3"/>
                  </a:cxn>
                  <a:cxn ang="0">
                    <a:pos x="14" y="12"/>
                  </a:cxn>
                  <a:cxn ang="0">
                    <a:pos x="36" y="15"/>
                  </a:cxn>
                  <a:cxn ang="0">
                    <a:pos x="25" y="27"/>
                  </a:cxn>
                  <a:cxn ang="0">
                    <a:pos x="14" y="21"/>
                  </a:cxn>
                  <a:cxn ang="0">
                    <a:pos x="20" y="21"/>
                  </a:cxn>
                  <a:cxn ang="0">
                    <a:pos x="17" y="18"/>
                  </a:cxn>
                  <a:cxn ang="0">
                    <a:pos x="3" y="15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36" h="27">
                    <a:moveTo>
                      <a:pt x="0" y="3"/>
                    </a:moveTo>
                    <a:lnTo>
                      <a:pt x="9" y="6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4" y="12"/>
                    </a:lnTo>
                    <a:lnTo>
                      <a:pt x="36" y="15"/>
                    </a:lnTo>
                    <a:lnTo>
                      <a:pt x="25" y="27"/>
                    </a:lnTo>
                    <a:lnTo>
                      <a:pt x="14" y="21"/>
                    </a:lnTo>
                    <a:lnTo>
                      <a:pt x="20" y="21"/>
                    </a:lnTo>
                    <a:lnTo>
                      <a:pt x="17" y="18"/>
                    </a:lnTo>
                    <a:lnTo>
                      <a:pt x="3" y="15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Freeform 85"/>
              <p:cNvSpPr>
                <a:spLocks/>
              </p:cNvSpPr>
              <p:nvPr/>
            </p:nvSpPr>
            <p:spPr bwMode="auto">
              <a:xfrm>
                <a:off x="1544" y="3306"/>
                <a:ext cx="17" cy="2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0"/>
                  </a:cxn>
                  <a:cxn ang="0">
                    <a:pos x="8" y="6"/>
                  </a:cxn>
                  <a:cxn ang="0">
                    <a:pos x="17" y="26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7" h="26">
                    <a:moveTo>
                      <a:pt x="0" y="6"/>
                    </a:moveTo>
                    <a:lnTo>
                      <a:pt x="3" y="0"/>
                    </a:lnTo>
                    <a:lnTo>
                      <a:pt x="8" y="6"/>
                    </a:lnTo>
                    <a:lnTo>
                      <a:pt x="17" y="2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" name="Freeform 86"/>
              <p:cNvSpPr>
                <a:spLocks/>
              </p:cNvSpPr>
              <p:nvPr/>
            </p:nvSpPr>
            <p:spPr bwMode="auto">
              <a:xfrm>
                <a:off x="1506" y="3168"/>
                <a:ext cx="1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4"/>
                  </a:cxn>
                  <a:cxn ang="0">
                    <a:pos x="8" y="17"/>
                  </a:cxn>
                  <a:cxn ang="0">
                    <a:pos x="14" y="35"/>
                  </a:cxn>
                  <a:cxn ang="0">
                    <a:pos x="3" y="2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35">
                    <a:moveTo>
                      <a:pt x="0" y="0"/>
                    </a:moveTo>
                    <a:lnTo>
                      <a:pt x="11" y="14"/>
                    </a:lnTo>
                    <a:lnTo>
                      <a:pt x="8" y="17"/>
                    </a:lnTo>
                    <a:lnTo>
                      <a:pt x="14" y="35"/>
                    </a:lnTo>
                    <a:lnTo>
                      <a:pt x="3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" name="Freeform 87"/>
              <p:cNvSpPr>
                <a:spLocks/>
              </p:cNvSpPr>
              <p:nvPr/>
            </p:nvSpPr>
            <p:spPr bwMode="auto">
              <a:xfrm>
                <a:off x="1794" y="3359"/>
                <a:ext cx="22" cy="20"/>
              </a:xfrm>
              <a:custGeom>
                <a:avLst/>
                <a:gdLst/>
                <a:ahLst/>
                <a:cxnLst>
                  <a:cxn ang="0">
                    <a:pos x="22" y="8"/>
                  </a:cxn>
                  <a:cxn ang="0">
                    <a:pos x="11" y="11"/>
                  </a:cxn>
                  <a:cxn ang="0">
                    <a:pos x="14" y="14"/>
                  </a:cxn>
                  <a:cxn ang="0">
                    <a:pos x="5" y="20"/>
                  </a:cxn>
                  <a:cxn ang="0">
                    <a:pos x="0" y="14"/>
                  </a:cxn>
                  <a:cxn ang="0">
                    <a:pos x="8" y="8"/>
                  </a:cxn>
                  <a:cxn ang="0">
                    <a:pos x="5" y="0"/>
                  </a:cxn>
                  <a:cxn ang="0">
                    <a:pos x="19" y="3"/>
                  </a:cxn>
                  <a:cxn ang="0">
                    <a:pos x="22" y="8"/>
                  </a:cxn>
                  <a:cxn ang="0">
                    <a:pos x="22" y="8"/>
                  </a:cxn>
                </a:cxnLst>
                <a:rect l="0" t="0" r="r" b="b"/>
                <a:pathLst>
                  <a:path w="22" h="20">
                    <a:moveTo>
                      <a:pt x="22" y="8"/>
                    </a:moveTo>
                    <a:lnTo>
                      <a:pt x="11" y="11"/>
                    </a:lnTo>
                    <a:lnTo>
                      <a:pt x="14" y="14"/>
                    </a:lnTo>
                    <a:lnTo>
                      <a:pt x="5" y="20"/>
                    </a:lnTo>
                    <a:lnTo>
                      <a:pt x="0" y="14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19" y="3"/>
                    </a:lnTo>
                    <a:lnTo>
                      <a:pt x="22" y="8"/>
                    </a:lnTo>
                    <a:lnTo>
                      <a:pt x="22" y="8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" name="Freeform 88"/>
              <p:cNvSpPr>
                <a:spLocks/>
              </p:cNvSpPr>
              <p:nvPr/>
            </p:nvSpPr>
            <p:spPr bwMode="auto">
              <a:xfrm>
                <a:off x="1775" y="3359"/>
                <a:ext cx="19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6" y="11"/>
                  </a:cxn>
                  <a:cxn ang="0">
                    <a:pos x="0" y="14"/>
                  </a:cxn>
                  <a:cxn ang="0">
                    <a:pos x="11" y="5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16" y="11"/>
                    </a:lnTo>
                    <a:lnTo>
                      <a:pt x="0" y="14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" name="Freeform 89"/>
              <p:cNvSpPr>
                <a:spLocks/>
              </p:cNvSpPr>
              <p:nvPr/>
            </p:nvSpPr>
            <p:spPr bwMode="auto">
              <a:xfrm>
                <a:off x="1591" y="2101"/>
                <a:ext cx="14" cy="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1" y="12"/>
                  </a:cxn>
                  <a:cxn ang="0">
                    <a:pos x="0" y="15"/>
                  </a:cxn>
                  <a:cxn ang="0">
                    <a:pos x="5" y="9"/>
                  </a:cxn>
                  <a:cxn ang="0">
                    <a:pos x="3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4" h="15">
                    <a:moveTo>
                      <a:pt x="14" y="0"/>
                    </a:moveTo>
                    <a:lnTo>
                      <a:pt x="11" y="12"/>
                    </a:lnTo>
                    <a:lnTo>
                      <a:pt x="0" y="15"/>
                    </a:lnTo>
                    <a:lnTo>
                      <a:pt x="5" y="9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" name="Freeform 90"/>
              <p:cNvSpPr>
                <a:spLocks/>
              </p:cNvSpPr>
              <p:nvPr/>
            </p:nvSpPr>
            <p:spPr bwMode="auto">
              <a:xfrm>
                <a:off x="3141" y="1593"/>
                <a:ext cx="35" cy="23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35" y="0"/>
                  </a:cxn>
                  <a:cxn ang="0">
                    <a:pos x="27" y="14"/>
                  </a:cxn>
                  <a:cxn ang="0">
                    <a:pos x="13" y="23"/>
                  </a:cxn>
                  <a:cxn ang="0">
                    <a:pos x="0" y="14"/>
                  </a:cxn>
                  <a:cxn ang="0">
                    <a:pos x="27" y="3"/>
                  </a:cxn>
                  <a:cxn ang="0">
                    <a:pos x="27" y="3"/>
                  </a:cxn>
                </a:cxnLst>
                <a:rect l="0" t="0" r="r" b="b"/>
                <a:pathLst>
                  <a:path w="35" h="23">
                    <a:moveTo>
                      <a:pt x="27" y="3"/>
                    </a:moveTo>
                    <a:lnTo>
                      <a:pt x="35" y="0"/>
                    </a:lnTo>
                    <a:lnTo>
                      <a:pt x="27" y="14"/>
                    </a:lnTo>
                    <a:lnTo>
                      <a:pt x="13" y="23"/>
                    </a:lnTo>
                    <a:lnTo>
                      <a:pt x="0" y="14"/>
                    </a:lnTo>
                    <a:lnTo>
                      <a:pt x="27" y="3"/>
                    </a:ln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" name="Freeform 91"/>
              <p:cNvSpPr>
                <a:spLocks/>
              </p:cNvSpPr>
              <p:nvPr/>
            </p:nvSpPr>
            <p:spPr bwMode="auto">
              <a:xfrm>
                <a:off x="3069" y="1578"/>
                <a:ext cx="6" cy="1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12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" name="Freeform 92"/>
              <p:cNvSpPr>
                <a:spLocks/>
              </p:cNvSpPr>
              <p:nvPr/>
            </p:nvSpPr>
            <p:spPr bwMode="auto">
              <a:xfrm>
                <a:off x="2353" y="996"/>
                <a:ext cx="140" cy="56"/>
              </a:xfrm>
              <a:custGeom>
                <a:avLst/>
                <a:gdLst/>
                <a:ahLst/>
                <a:cxnLst>
                  <a:cxn ang="0">
                    <a:pos x="50" y="53"/>
                  </a:cxn>
                  <a:cxn ang="0">
                    <a:pos x="17" y="47"/>
                  </a:cxn>
                  <a:cxn ang="0">
                    <a:pos x="17" y="44"/>
                  </a:cxn>
                  <a:cxn ang="0">
                    <a:pos x="31" y="41"/>
                  </a:cxn>
                  <a:cxn ang="0">
                    <a:pos x="25" y="39"/>
                  </a:cxn>
                  <a:cxn ang="0">
                    <a:pos x="31" y="36"/>
                  </a:cxn>
                  <a:cxn ang="0">
                    <a:pos x="3" y="30"/>
                  </a:cxn>
                  <a:cxn ang="0">
                    <a:pos x="36" y="24"/>
                  </a:cxn>
                  <a:cxn ang="0">
                    <a:pos x="25" y="24"/>
                  </a:cxn>
                  <a:cxn ang="0">
                    <a:pos x="36" y="18"/>
                  </a:cxn>
                  <a:cxn ang="0">
                    <a:pos x="28" y="15"/>
                  </a:cxn>
                  <a:cxn ang="0">
                    <a:pos x="0" y="18"/>
                  </a:cxn>
                  <a:cxn ang="0">
                    <a:pos x="11" y="18"/>
                  </a:cxn>
                  <a:cxn ang="0">
                    <a:pos x="6" y="12"/>
                  </a:cxn>
                  <a:cxn ang="0">
                    <a:pos x="17" y="15"/>
                  </a:cxn>
                  <a:cxn ang="0">
                    <a:pos x="11" y="12"/>
                  </a:cxn>
                  <a:cxn ang="0">
                    <a:pos x="14" y="6"/>
                  </a:cxn>
                  <a:cxn ang="0">
                    <a:pos x="28" y="12"/>
                  </a:cxn>
                  <a:cxn ang="0">
                    <a:pos x="25" y="6"/>
                  </a:cxn>
                  <a:cxn ang="0">
                    <a:pos x="31" y="3"/>
                  </a:cxn>
                  <a:cxn ang="0">
                    <a:pos x="22" y="0"/>
                  </a:cxn>
                  <a:cxn ang="0">
                    <a:pos x="42" y="9"/>
                  </a:cxn>
                  <a:cxn ang="0">
                    <a:pos x="36" y="12"/>
                  </a:cxn>
                  <a:cxn ang="0">
                    <a:pos x="42" y="24"/>
                  </a:cxn>
                  <a:cxn ang="0">
                    <a:pos x="50" y="15"/>
                  </a:cxn>
                  <a:cxn ang="0">
                    <a:pos x="52" y="15"/>
                  </a:cxn>
                  <a:cxn ang="0">
                    <a:pos x="58" y="6"/>
                  </a:cxn>
                  <a:cxn ang="0">
                    <a:pos x="66" y="12"/>
                  </a:cxn>
                  <a:cxn ang="0">
                    <a:pos x="77" y="6"/>
                  </a:cxn>
                  <a:cxn ang="0">
                    <a:pos x="83" y="15"/>
                  </a:cxn>
                  <a:cxn ang="0">
                    <a:pos x="83" y="6"/>
                  </a:cxn>
                  <a:cxn ang="0">
                    <a:pos x="105" y="6"/>
                  </a:cxn>
                  <a:cxn ang="0">
                    <a:pos x="105" y="0"/>
                  </a:cxn>
                  <a:cxn ang="0">
                    <a:pos x="110" y="0"/>
                  </a:cxn>
                  <a:cxn ang="0">
                    <a:pos x="118" y="6"/>
                  </a:cxn>
                  <a:cxn ang="0">
                    <a:pos x="129" y="0"/>
                  </a:cxn>
                  <a:cxn ang="0">
                    <a:pos x="124" y="9"/>
                  </a:cxn>
                  <a:cxn ang="0">
                    <a:pos x="140" y="24"/>
                  </a:cxn>
                  <a:cxn ang="0">
                    <a:pos x="118" y="41"/>
                  </a:cxn>
                  <a:cxn ang="0">
                    <a:pos x="113" y="36"/>
                  </a:cxn>
                  <a:cxn ang="0">
                    <a:pos x="66" y="56"/>
                  </a:cxn>
                  <a:cxn ang="0">
                    <a:pos x="50" y="53"/>
                  </a:cxn>
                  <a:cxn ang="0">
                    <a:pos x="50" y="53"/>
                  </a:cxn>
                </a:cxnLst>
                <a:rect l="0" t="0" r="r" b="b"/>
                <a:pathLst>
                  <a:path w="140" h="56">
                    <a:moveTo>
                      <a:pt x="50" y="53"/>
                    </a:moveTo>
                    <a:lnTo>
                      <a:pt x="17" y="47"/>
                    </a:lnTo>
                    <a:lnTo>
                      <a:pt x="17" y="44"/>
                    </a:lnTo>
                    <a:lnTo>
                      <a:pt x="31" y="41"/>
                    </a:lnTo>
                    <a:lnTo>
                      <a:pt x="25" y="39"/>
                    </a:lnTo>
                    <a:lnTo>
                      <a:pt x="31" y="36"/>
                    </a:lnTo>
                    <a:lnTo>
                      <a:pt x="3" y="30"/>
                    </a:lnTo>
                    <a:lnTo>
                      <a:pt x="36" y="24"/>
                    </a:lnTo>
                    <a:lnTo>
                      <a:pt x="25" y="24"/>
                    </a:lnTo>
                    <a:lnTo>
                      <a:pt x="36" y="18"/>
                    </a:lnTo>
                    <a:lnTo>
                      <a:pt x="28" y="15"/>
                    </a:lnTo>
                    <a:lnTo>
                      <a:pt x="0" y="18"/>
                    </a:lnTo>
                    <a:lnTo>
                      <a:pt x="11" y="18"/>
                    </a:lnTo>
                    <a:lnTo>
                      <a:pt x="6" y="12"/>
                    </a:lnTo>
                    <a:lnTo>
                      <a:pt x="17" y="15"/>
                    </a:lnTo>
                    <a:lnTo>
                      <a:pt x="11" y="12"/>
                    </a:lnTo>
                    <a:lnTo>
                      <a:pt x="14" y="6"/>
                    </a:lnTo>
                    <a:lnTo>
                      <a:pt x="28" y="12"/>
                    </a:lnTo>
                    <a:lnTo>
                      <a:pt x="25" y="6"/>
                    </a:lnTo>
                    <a:lnTo>
                      <a:pt x="31" y="3"/>
                    </a:lnTo>
                    <a:lnTo>
                      <a:pt x="22" y="0"/>
                    </a:lnTo>
                    <a:lnTo>
                      <a:pt x="42" y="9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8" y="6"/>
                    </a:lnTo>
                    <a:lnTo>
                      <a:pt x="66" y="12"/>
                    </a:lnTo>
                    <a:lnTo>
                      <a:pt x="77" y="6"/>
                    </a:lnTo>
                    <a:lnTo>
                      <a:pt x="83" y="15"/>
                    </a:lnTo>
                    <a:lnTo>
                      <a:pt x="83" y="6"/>
                    </a:lnTo>
                    <a:lnTo>
                      <a:pt x="105" y="6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18" y="6"/>
                    </a:lnTo>
                    <a:lnTo>
                      <a:pt x="129" y="0"/>
                    </a:lnTo>
                    <a:lnTo>
                      <a:pt x="124" y="9"/>
                    </a:lnTo>
                    <a:lnTo>
                      <a:pt x="140" y="24"/>
                    </a:lnTo>
                    <a:lnTo>
                      <a:pt x="118" y="41"/>
                    </a:lnTo>
                    <a:lnTo>
                      <a:pt x="113" y="36"/>
                    </a:lnTo>
                    <a:lnTo>
                      <a:pt x="66" y="56"/>
                    </a:lnTo>
                    <a:lnTo>
                      <a:pt x="50" y="53"/>
                    </a:lnTo>
                    <a:lnTo>
                      <a:pt x="50" y="5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" name="Freeform 93"/>
              <p:cNvSpPr>
                <a:spLocks/>
              </p:cNvSpPr>
              <p:nvPr/>
            </p:nvSpPr>
            <p:spPr bwMode="auto">
              <a:xfrm>
                <a:off x="2872" y="770"/>
                <a:ext cx="99" cy="21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0" y="3"/>
                  </a:cxn>
                  <a:cxn ang="0">
                    <a:pos x="57" y="6"/>
                  </a:cxn>
                  <a:cxn ang="0">
                    <a:pos x="77" y="3"/>
                  </a:cxn>
                  <a:cxn ang="0">
                    <a:pos x="71" y="6"/>
                  </a:cxn>
                  <a:cxn ang="0">
                    <a:pos x="99" y="9"/>
                  </a:cxn>
                  <a:cxn ang="0">
                    <a:pos x="88" y="18"/>
                  </a:cxn>
                  <a:cxn ang="0">
                    <a:pos x="68" y="21"/>
                  </a:cxn>
                  <a:cxn ang="0">
                    <a:pos x="24" y="15"/>
                  </a:cxn>
                  <a:cxn ang="0">
                    <a:pos x="46" y="12"/>
                  </a:cxn>
                  <a:cxn ang="0">
                    <a:pos x="13" y="12"/>
                  </a:cxn>
                  <a:cxn ang="0">
                    <a:pos x="5" y="9"/>
                  </a:cxn>
                  <a:cxn ang="0">
                    <a:pos x="13" y="9"/>
                  </a:cxn>
                  <a:cxn ang="0">
                    <a:pos x="0" y="6"/>
                  </a:cxn>
                  <a:cxn ang="0">
                    <a:pos x="19" y="9"/>
                  </a:cxn>
                  <a:cxn ang="0">
                    <a:pos x="16" y="3"/>
                  </a:cxn>
                  <a:cxn ang="0">
                    <a:pos x="24" y="6"/>
                  </a:cxn>
                  <a:cxn ang="0">
                    <a:pos x="19" y="3"/>
                  </a:cxn>
                  <a:cxn ang="0">
                    <a:pos x="22" y="0"/>
                  </a:cxn>
                  <a:cxn ang="0">
                    <a:pos x="49" y="9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99" h="21">
                    <a:moveTo>
                      <a:pt x="55" y="0"/>
                    </a:moveTo>
                    <a:lnTo>
                      <a:pt x="60" y="3"/>
                    </a:lnTo>
                    <a:lnTo>
                      <a:pt x="57" y="6"/>
                    </a:lnTo>
                    <a:lnTo>
                      <a:pt x="77" y="3"/>
                    </a:lnTo>
                    <a:lnTo>
                      <a:pt x="71" y="6"/>
                    </a:lnTo>
                    <a:lnTo>
                      <a:pt x="99" y="9"/>
                    </a:lnTo>
                    <a:lnTo>
                      <a:pt x="88" y="18"/>
                    </a:lnTo>
                    <a:lnTo>
                      <a:pt x="68" y="21"/>
                    </a:lnTo>
                    <a:lnTo>
                      <a:pt x="24" y="15"/>
                    </a:lnTo>
                    <a:lnTo>
                      <a:pt x="46" y="12"/>
                    </a:lnTo>
                    <a:lnTo>
                      <a:pt x="13" y="12"/>
                    </a:lnTo>
                    <a:lnTo>
                      <a:pt x="5" y="9"/>
                    </a:lnTo>
                    <a:lnTo>
                      <a:pt x="13" y="9"/>
                    </a:lnTo>
                    <a:lnTo>
                      <a:pt x="0" y="6"/>
                    </a:lnTo>
                    <a:lnTo>
                      <a:pt x="19" y="9"/>
                    </a:lnTo>
                    <a:lnTo>
                      <a:pt x="16" y="3"/>
                    </a:lnTo>
                    <a:lnTo>
                      <a:pt x="24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49" y="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" name="Freeform 94"/>
              <p:cNvSpPr>
                <a:spLocks/>
              </p:cNvSpPr>
              <p:nvPr/>
            </p:nvSpPr>
            <p:spPr bwMode="auto">
              <a:xfrm>
                <a:off x="2910" y="802"/>
                <a:ext cx="44" cy="18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8" y="3"/>
                  </a:cxn>
                  <a:cxn ang="0">
                    <a:pos x="25" y="6"/>
                  </a:cxn>
                  <a:cxn ang="0">
                    <a:pos x="44" y="9"/>
                  </a:cxn>
                  <a:cxn ang="0">
                    <a:pos x="22" y="18"/>
                  </a:cxn>
                  <a:cxn ang="0">
                    <a:pos x="19" y="15"/>
                  </a:cxn>
                  <a:cxn ang="0">
                    <a:pos x="22" y="12"/>
                  </a:cxn>
                  <a:cxn ang="0">
                    <a:pos x="0" y="12"/>
                  </a:cxn>
                  <a:cxn ang="0">
                    <a:pos x="8" y="6"/>
                  </a:cxn>
                  <a:cxn ang="0">
                    <a:pos x="0" y="3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4" h="18">
                    <a:moveTo>
                      <a:pt x="22" y="0"/>
                    </a:moveTo>
                    <a:lnTo>
                      <a:pt x="28" y="3"/>
                    </a:lnTo>
                    <a:lnTo>
                      <a:pt x="25" y="6"/>
                    </a:lnTo>
                    <a:lnTo>
                      <a:pt x="44" y="9"/>
                    </a:lnTo>
                    <a:lnTo>
                      <a:pt x="22" y="18"/>
                    </a:lnTo>
                    <a:lnTo>
                      <a:pt x="19" y="15"/>
                    </a:lnTo>
                    <a:lnTo>
                      <a:pt x="22" y="12"/>
                    </a:lnTo>
                    <a:lnTo>
                      <a:pt x="0" y="12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" name="Freeform 95"/>
              <p:cNvSpPr>
                <a:spLocks/>
              </p:cNvSpPr>
              <p:nvPr/>
            </p:nvSpPr>
            <p:spPr bwMode="auto">
              <a:xfrm>
                <a:off x="2902" y="797"/>
                <a:ext cx="25" cy="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" y="2"/>
                  </a:cxn>
                  <a:cxn ang="0">
                    <a:pos x="22" y="5"/>
                  </a:cxn>
                  <a:cxn ang="0">
                    <a:pos x="0" y="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5" h="5">
                    <a:moveTo>
                      <a:pt x="14" y="0"/>
                    </a:moveTo>
                    <a:lnTo>
                      <a:pt x="25" y="2"/>
                    </a:lnTo>
                    <a:lnTo>
                      <a:pt x="22" y="5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2800" y="779"/>
                <a:ext cx="116" cy="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61" y="15"/>
                  </a:cxn>
                  <a:cxn ang="0">
                    <a:pos x="53" y="3"/>
                  </a:cxn>
                  <a:cxn ang="0">
                    <a:pos x="61" y="0"/>
                  </a:cxn>
                  <a:cxn ang="0">
                    <a:pos x="77" y="3"/>
                  </a:cxn>
                  <a:cxn ang="0">
                    <a:pos x="72" y="9"/>
                  </a:cxn>
                  <a:cxn ang="0">
                    <a:pos x="83" y="6"/>
                  </a:cxn>
                  <a:cxn ang="0">
                    <a:pos x="85" y="12"/>
                  </a:cxn>
                  <a:cxn ang="0">
                    <a:pos x="116" y="18"/>
                  </a:cxn>
                  <a:cxn ang="0">
                    <a:pos x="91" y="23"/>
                  </a:cxn>
                  <a:cxn ang="0">
                    <a:pos x="91" y="29"/>
                  </a:cxn>
                  <a:cxn ang="0">
                    <a:pos x="83" y="29"/>
                  </a:cxn>
                  <a:cxn ang="0">
                    <a:pos x="83" y="35"/>
                  </a:cxn>
                  <a:cxn ang="0">
                    <a:pos x="77" y="35"/>
                  </a:cxn>
                  <a:cxn ang="0">
                    <a:pos x="77" y="38"/>
                  </a:cxn>
                  <a:cxn ang="0">
                    <a:pos x="72" y="50"/>
                  </a:cxn>
                  <a:cxn ang="0">
                    <a:pos x="64" y="50"/>
                  </a:cxn>
                  <a:cxn ang="0">
                    <a:pos x="55" y="44"/>
                  </a:cxn>
                  <a:cxn ang="0">
                    <a:pos x="64" y="44"/>
                  </a:cxn>
                  <a:cxn ang="0">
                    <a:pos x="42" y="41"/>
                  </a:cxn>
                  <a:cxn ang="0">
                    <a:pos x="36" y="35"/>
                  </a:cxn>
                  <a:cxn ang="0">
                    <a:pos x="58" y="35"/>
                  </a:cxn>
                  <a:cxn ang="0">
                    <a:pos x="44" y="32"/>
                  </a:cxn>
                  <a:cxn ang="0">
                    <a:pos x="66" y="29"/>
                  </a:cxn>
                  <a:cxn ang="0">
                    <a:pos x="36" y="32"/>
                  </a:cxn>
                  <a:cxn ang="0">
                    <a:pos x="33" y="29"/>
                  </a:cxn>
                  <a:cxn ang="0">
                    <a:pos x="72" y="23"/>
                  </a:cxn>
                  <a:cxn ang="0">
                    <a:pos x="61" y="20"/>
                  </a:cxn>
                  <a:cxn ang="0">
                    <a:pos x="64" y="18"/>
                  </a:cxn>
                  <a:cxn ang="0">
                    <a:pos x="53" y="20"/>
                  </a:cxn>
                  <a:cxn ang="0">
                    <a:pos x="50" y="15"/>
                  </a:cxn>
                  <a:cxn ang="0">
                    <a:pos x="44" y="18"/>
                  </a:cxn>
                  <a:cxn ang="0">
                    <a:pos x="42" y="20"/>
                  </a:cxn>
                  <a:cxn ang="0">
                    <a:pos x="44" y="23"/>
                  </a:cxn>
                  <a:cxn ang="0">
                    <a:pos x="25" y="23"/>
                  </a:cxn>
                  <a:cxn ang="0">
                    <a:pos x="20" y="20"/>
                  </a:cxn>
                  <a:cxn ang="0">
                    <a:pos x="28" y="20"/>
                  </a:cxn>
                  <a:cxn ang="0">
                    <a:pos x="9" y="15"/>
                  </a:cxn>
                  <a:cxn ang="0">
                    <a:pos x="20" y="15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39" y="12"/>
                  </a:cxn>
                  <a:cxn ang="0">
                    <a:pos x="33" y="6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116" h="50">
                    <a:moveTo>
                      <a:pt x="44" y="3"/>
                    </a:moveTo>
                    <a:lnTo>
                      <a:pt x="61" y="15"/>
                    </a:lnTo>
                    <a:lnTo>
                      <a:pt x="53" y="3"/>
                    </a:lnTo>
                    <a:lnTo>
                      <a:pt x="61" y="0"/>
                    </a:lnTo>
                    <a:lnTo>
                      <a:pt x="77" y="3"/>
                    </a:lnTo>
                    <a:lnTo>
                      <a:pt x="72" y="9"/>
                    </a:lnTo>
                    <a:lnTo>
                      <a:pt x="83" y="6"/>
                    </a:lnTo>
                    <a:lnTo>
                      <a:pt x="85" y="12"/>
                    </a:lnTo>
                    <a:lnTo>
                      <a:pt x="116" y="18"/>
                    </a:lnTo>
                    <a:lnTo>
                      <a:pt x="91" y="23"/>
                    </a:lnTo>
                    <a:lnTo>
                      <a:pt x="91" y="29"/>
                    </a:lnTo>
                    <a:lnTo>
                      <a:pt x="83" y="29"/>
                    </a:lnTo>
                    <a:lnTo>
                      <a:pt x="83" y="35"/>
                    </a:lnTo>
                    <a:lnTo>
                      <a:pt x="77" y="35"/>
                    </a:lnTo>
                    <a:lnTo>
                      <a:pt x="77" y="38"/>
                    </a:lnTo>
                    <a:lnTo>
                      <a:pt x="72" y="50"/>
                    </a:lnTo>
                    <a:lnTo>
                      <a:pt x="64" y="50"/>
                    </a:lnTo>
                    <a:lnTo>
                      <a:pt x="55" y="44"/>
                    </a:lnTo>
                    <a:lnTo>
                      <a:pt x="64" y="44"/>
                    </a:lnTo>
                    <a:lnTo>
                      <a:pt x="42" y="41"/>
                    </a:lnTo>
                    <a:lnTo>
                      <a:pt x="36" y="35"/>
                    </a:lnTo>
                    <a:lnTo>
                      <a:pt x="58" y="35"/>
                    </a:lnTo>
                    <a:lnTo>
                      <a:pt x="44" y="32"/>
                    </a:lnTo>
                    <a:lnTo>
                      <a:pt x="66" y="29"/>
                    </a:lnTo>
                    <a:lnTo>
                      <a:pt x="36" y="32"/>
                    </a:lnTo>
                    <a:lnTo>
                      <a:pt x="33" y="29"/>
                    </a:lnTo>
                    <a:lnTo>
                      <a:pt x="72" y="23"/>
                    </a:lnTo>
                    <a:lnTo>
                      <a:pt x="61" y="20"/>
                    </a:lnTo>
                    <a:lnTo>
                      <a:pt x="64" y="18"/>
                    </a:lnTo>
                    <a:lnTo>
                      <a:pt x="53" y="20"/>
                    </a:lnTo>
                    <a:lnTo>
                      <a:pt x="50" y="15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44" y="23"/>
                    </a:lnTo>
                    <a:lnTo>
                      <a:pt x="25" y="23"/>
                    </a:lnTo>
                    <a:lnTo>
                      <a:pt x="20" y="20"/>
                    </a:lnTo>
                    <a:lnTo>
                      <a:pt x="28" y="20"/>
                    </a:lnTo>
                    <a:lnTo>
                      <a:pt x="9" y="15"/>
                    </a:lnTo>
                    <a:lnTo>
                      <a:pt x="20" y="15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33" y="0"/>
                    </a:lnTo>
                    <a:lnTo>
                      <a:pt x="17" y="6"/>
                    </a:lnTo>
                    <a:lnTo>
                      <a:pt x="39" y="12"/>
                    </a:lnTo>
                    <a:lnTo>
                      <a:pt x="33" y="6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Freeform 97"/>
              <p:cNvSpPr>
                <a:spLocks/>
              </p:cNvSpPr>
              <p:nvPr/>
            </p:nvSpPr>
            <p:spPr bwMode="auto">
              <a:xfrm>
                <a:off x="2625" y="1293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5" name="Freeform 98"/>
              <p:cNvSpPr>
                <a:spLocks/>
              </p:cNvSpPr>
              <p:nvPr/>
            </p:nvSpPr>
            <p:spPr bwMode="auto">
              <a:xfrm>
                <a:off x="3955" y="2119"/>
                <a:ext cx="36" cy="7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9"/>
                  </a:cxn>
                  <a:cxn ang="0">
                    <a:pos x="0" y="35"/>
                  </a:cxn>
                  <a:cxn ang="0">
                    <a:pos x="3" y="61"/>
                  </a:cxn>
                  <a:cxn ang="0">
                    <a:pos x="11" y="79"/>
                  </a:cxn>
                  <a:cxn ang="0">
                    <a:pos x="19" y="79"/>
                  </a:cxn>
                  <a:cxn ang="0">
                    <a:pos x="36" y="64"/>
                  </a:cxn>
                  <a:cxn ang="0">
                    <a:pos x="36" y="47"/>
                  </a:cxn>
                  <a:cxn ang="0">
                    <a:pos x="19" y="14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6" h="79">
                    <a:moveTo>
                      <a:pt x="3" y="0"/>
                    </a:moveTo>
                    <a:lnTo>
                      <a:pt x="8" y="9"/>
                    </a:lnTo>
                    <a:lnTo>
                      <a:pt x="0" y="35"/>
                    </a:lnTo>
                    <a:lnTo>
                      <a:pt x="3" y="61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36" y="64"/>
                    </a:lnTo>
                    <a:lnTo>
                      <a:pt x="36" y="47"/>
                    </a:lnTo>
                    <a:lnTo>
                      <a:pt x="19" y="1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Freeform 99"/>
              <p:cNvSpPr>
                <a:spLocks/>
              </p:cNvSpPr>
              <p:nvPr/>
            </p:nvSpPr>
            <p:spPr bwMode="auto">
              <a:xfrm>
                <a:off x="4416" y="1913"/>
                <a:ext cx="38" cy="3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8" y="6"/>
                  </a:cxn>
                  <a:cxn ang="0">
                    <a:pos x="33" y="24"/>
                  </a:cxn>
                  <a:cxn ang="0">
                    <a:pos x="22" y="35"/>
                  </a:cxn>
                  <a:cxn ang="0">
                    <a:pos x="5" y="29"/>
                  </a:cxn>
                  <a:cxn ang="0">
                    <a:pos x="0" y="15"/>
                  </a:cxn>
                  <a:cxn ang="0">
                    <a:pos x="14" y="0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38" h="35">
                    <a:moveTo>
                      <a:pt x="30" y="0"/>
                    </a:moveTo>
                    <a:lnTo>
                      <a:pt x="38" y="6"/>
                    </a:lnTo>
                    <a:lnTo>
                      <a:pt x="33" y="24"/>
                    </a:lnTo>
                    <a:lnTo>
                      <a:pt x="22" y="35"/>
                    </a:lnTo>
                    <a:lnTo>
                      <a:pt x="5" y="29"/>
                    </a:lnTo>
                    <a:lnTo>
                      <a:pt x="0" y="15"/>
                    </a:lnTo>
                    <a:lnTo>
                      <a:pt x="14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7" name="Freeform 100"/>
              <p:cNvSpPr>
                <a:spLocks/>
              </p:cNvSpPr>
              <p:nvPr/>
            </p:nvSpPr>
            <p:spPr bwMode="auto">
              <a:xfrm>
                <a:off x="4592" y="1804"/>
                <a:ext cx="24" cy="6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4" y="6"/>
                  </a:cxn>
                  <a:cxn ang="0">
                    <a:pos x="24" y="15"/>
                  </a:cxn>
                  <a:cxn ang="0">
                    <a:pos x="19" y="68"/>
                  </a:cxn>
                  <a:cxn ang="0">
                    <a:pos x="0" y="36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4" h="68">
                    <a:moveTo>
                      <a:pt x="16" y="0"/>
                    </a:moveTo>
                    <a:lnTo>
                      <a:pt x="24" y="6"/>
                    </a:lnTo>
                    <a:lnTo>
                      <a:pt x="24" y="15"/>
                    </a:lnTo>
                    <a:lnTo>
                      <a:pt x="19" y="68"/>
                    </a:lnTo>
                    <a:lnTo>
                      <a:pt x="0" y="3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8" name="Freeform 101"/>
              <p:cNvSpPr>
                <a:spLocks/>
              </p:cNvSpPr>
              <p:nvPr/>
            </p:nvSpPr>
            <p:spPr bwMode="auto">
              <a:xfrm>
                <a:off x="4770" y="1396"/>
                <a:ext cx="85" cy="82"/>
              </a:xfrm>
              <a:custGeom>
                <a:avLst/>
                <a:gdLst/>
                <a:ahLst/>
                <a:cxnLst>
                  <a:cxn ang="0">
                    <a:pos x="63" y="29"/>
                  </a:cxn>
                  <a:cxn ang="0">
                    <a:pos x="66" y="26"/>
                  </a:cxn>
                  <a:cxn ang="0">
                    <a:pos x="68" y="35"/>
                  </a:cxn>
                  <a:cxn ang="0">
                    <a:pos x="85" y="44"/>
                  </a:cxn>
                  <a:cxn ang="0">
                    <a:pos x="60" y="53"/>
                  </a:cxn>
                  <a:cxn ang="0">
                    <a:pos x="60" y="70"/>
                  </a:cxn>
                  <a:cxn ang="0">
                    <a:pos x="33" y="59"/>
                  </a:cxn>
                  <a:cxn ang="0">
                    <a:pos x="14" y="59"/>
                  </a:cxn>
                  <a:cxn ang="0">
                    <a:pos x="16" y="67"/>
                  </a:cxn>
                  <a:cxn ang="0">
                    <a:pos x="30" y="73"/>
                  </a:cxn>
                  <a:cxn ang="0">
                    <a:pos x="19" y="82"/>
                  </a:cxn>
                  <a:cxn ang="0">
                    <a:pos x="3" y="59"/>
                  </a:cxn>
                  <a:cxn ang="0">
                    <a:pos x="8" y="53"/>
                  </a:cxn>
                  <a:cxn ang="0">
                    <a:pos x="3" y="44"/>
                  </a:cxn>
                  <a:cxn ang="0">
                    <a:pos x="16" y="41"/>
                  </a:cxn>
                  <a:cxn ang="0">
                    <a:pos x="0" y="0"/>
                  </a:cxn>
                  <a:cxn ang="0">
                    <a:pos x="38" y="23"/>
                  </a:cxn>
                  <a:cxn ang="0">
                    <a:pos x="63" y="29"/>
                  </a:cxn>
                  <a:cxn ang="0">
                    <a:pos x="63" y="29"/>
                  </a:cxn>
                </a:cxnLst>
                <a:rect l="0" t="0" r="r" b="b"/>
                <a:pathLst>
                  <a:path w="85" h="82">
                    <a:moveTo>
                      <a:pt x="63" y="29"/>
                    </a:moveTo>
                    <a:lnTo>
                      <a:pt x="66" y="26"/>
                    </a:lnTo>
                    <a:lnTo>
                      <a:pt x="68" y="35"/>
                    </a:lnTo>
                    <a:lnTo>
                      <a:pt x="85" y="44"/>
                    </a:lnTo>
                    <a:lnTo>
                      <a:pt x="60" y="53"/>
                    </a:lnTo>
                    <a:lnTo>
                      <a:pt x="60" y="70"/>
                    </a:lnTo>
                    <a:lnTo>
                      <a:pt x="33" y="59"/>
                    </a:lnTo>
                    <a:lnTo>
                      <a:pt x="14" y="59"/>
                    </a:lnTo>
                    <a:lnTo>
                      <a:pt x="16" y="67"/>
                    </a:lnTo>
                    <a:lnTo>
                      <a:pt x="30" y="73"/>
                    </a:lnTo>
                    <a:lnTo>
                      <a:pt x="19" y="82"/>
                    </a:lnTo>
                    <a:lnTo>
                      <a:pt x="3" y="59"/>
                    </a:lnTo>
                    <a:lnTo>
                      <a:pt x="8" y="53"/>
                    </a:lnTo>
                    <a:lnTo>
                      <a:pt x="3" y="44"/>
                    </a:lnTo>
                    <a:lnTo>
                      <a:pt x="16" y="41"/>
                    </a:lnTo>
                    <a:lnTo>
                      <a:pt x="0" y="0"/>
                    </a:lnTo>
                    <a:lnTo>
                      <a:pt x="38" y="23"/>
                    </a:lnTo>
                    <a:lnTo>
                      <a:pt x="63" y="29"/>
                    </a:lnTo>
                    <a:lnTo>
                      <a:pt x="63" y="2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9" name="Freeform 102"/>
              <p:cNvSpPr>
                <a:spLocks/>
              </p:cNvSpPr>
              <p:nvPr/>
            </p:nvSpPr>
            <p:spPr bwMode="auto">
              <a:xfrm>
                <a:off x="4696" y="1631"/>
                <a:ext cx="41" cy="59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5"/>
                  </a:cxn>
                  <a:cxn ang="0">
                    <a:pos x="8" y="26"/>
                  </a:cxn>
                  <a:cxn ang="0">
                    <a:pos x="13" y="23"/>
                  </a:cxn>
                  <a:cxn ang="0">
                    <a:pos x="11" y="15"/>
                  </a:cxn>
                  <a:cxn ang="0">
                    <a:pos x="19" y="23"/>
                  </a:cxn>
                  <a:cxn ang="0">
                    <a:pos x="24" y="53"/>
                  </a:cxn>
                  <a:cxn ang="0">
                    <a:pos x="30" y="56"/>
                  </a:cxn>
                  <a:cxn ang="0">
                    <a:pos x="30" y="47"/>
                  </a:cxn>
                  <a:cxn ang="0">
                    <a:pos x="33" y="59"/>
                  </a:cxn>
                  <a:cxn ang="0">
                    <a:pos x="41" y="50"/>
                  </a:cxn>
                  <a:cxn ang="0">
                    <a:pos x="41" y="21"/>
                  </a:cxn>
                  <a:cxn ang="0">
                    <a:pos x="30" y="6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41" h="59">
                    <a:moveTo>
                      <a:pt x="13" y="0"/>
                    </a:moveTo>
                    <a:lnTo>
                      <a:pt x="0" y="15"/>
                    </a:lnTo>
                    <a:lnTo>
                      <a:pt x="8" y="26"/>
                    </a:lnTo>
                    <a:lnTo>
                      <a:pt x="13" y="23"/>
                    </a:lnTo>
                    <a:lnTo>
                      <a:pt x="11" y="15"/>
                    </a:lnTo>
                    <a:lnTo>
                      <a:pt x="19" y="23"/>
                    </a:lnTo>
                    <a:lnTo>
                      <a:pt x="24" y="53"/>
                    </a:lnTo>
                    <a:lnTo>
                      <a:pt x="30" y="56"/>
                    </a:lnTo>
                    <a:lnTo>
                      <a:pt x="30" y="47"/>
                    </a:lnTo>
                    <a:lnTo>
                      <a:pt x="33" y="59"/>
                    </a:lnTo>
                    <a:lnTo>
                      <a:pt x="41" y="50"/>
                    </a:lnTo>
                    <a:lnTo>
                      <a:pt x="41" y="21"/>
                    </a:lnTo>
                    <a:lnTo>
                      <a:pt x="30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0" name="Freeform 103"/>
              <p:cNvSpPr>
                <a:spLocks/>
              </p:cNvSpPr>
              <p:nvPr/>
            </p:nvSpPr>
            <p:spPr bwMode="auto">
              <a:xfrm>
                <a:off x="4737" y="1622"/>
                <a:ext cx="36" cy="32"/>
              </a:xfrm>
              <a:custGeom>
                <a:avLst/>
                <a:gdLst/>
                <a:ahLst/>
                <a:cxnLst>
                  <a:cxn ang="0">
                    <a:pos x="33" y="21"/>
                  </a:cxn>
                  <a:cxn ang="0">
                    <a:pos x="19" y="18"/>
                  </a:cxn>
                  <a:cxn ang="0">
                    <a:pos x="14" y="32"/>
                  </a:cxn>
                  <a:cxn ang="0">
                    <a:pos x="0" y="18"/>
                  </a:cxn>
                  <a:cxn ang="0">
                    <a:pos x="5" y="6"/>
                  </a:cxn>
                  <a:cxn ang="0">
                    <a:pos x="22" y="0"/>
                  </a:cxn>
                  <a:cxn ang="0">
                    <a:pos x="36" y="9"/>
                  </a:cxn>
                  <a:cxn ang="0">
                    <a:pos x="33" y="21"/>
                  </a:cxn>
                  <a:cxn ang="0">
                    <a:pos x="33" y="21"/>
                  </a:cxn>
                </a:cxnLst>
                <a:rect l="0" t="0" r="r" b="b"/>
                <a:pathLst>
                  <a:path w="36" h="32">
                    <a:moveTo>
                      <a:pt x="33" y="21"/>
                    </a:moveTo>
                    <a:lnTo>
                      <a:pt x="19" y="18"/>
                    </a:lnTo>
                    <a:lnTo>
                      <a:pt x="14" y="32"/>
                    </a:lnTo>
                    <a:lnTo>
                      <a:pt x="0" y="18"/>
                    </a:lnTo>
                    <a:lnTo>
                      <a:pt x="5" y="6"/>
                    </a:lnTo>
                    <a:lnTo>
                      <a:pt x="22" y="0"/>
                    </a:lnTo>
                    <a:lnTo>
                      <a:pt x="36" y="9"/>
                    </a:lnTo>
                    <a:lnTo>
                      <a:pt x="33" y="21"/>
                    </a:lnTo>
                    <a:lnTo>
                      <a:pt x="33" y="21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1" name="Freeform 104"/>
              <p:cNvSpPr>
                <a:spLocks/>
              </p:cNvSpPr>
              <p:nvPr/>
            </p:nvSpPr>
            <p:spPr bwMode="auto">
              <a:xfrm>
                <a:off x="4709" y="1478"/>
                <a:ext cx="146" cy="162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9" y="0"/>
                  </a:cxn>
                  <a:cxn ang="0">
                    <a:pos x="129" y="38"/>
                  </a:cxn>
                  <a:cxn ang="0">
                    <a:pos x="132" y="62"/>
                  </a:cxn>
                  <a:cxn ang="0">
                    <a:pos x="127" y="65"/>
                  </a:cxn>
                  <a:cxn ang="0">
                    <a:pos x="146" y="115"/>
                  </a:cxn>
                  <a:cxn ang="0">
                    <a:pos x="143" y="127"/>
                  </a:cxn>
                  <a:cxn ang="0">
                    <a:pos x="138" y="132"/>
                  </a:cxn>
                  <a:cxn ang="0">
                    <a:pos x="135" y="118"/>
                  </a:cxn>
                  <a:cxn ang="0">
                    <a:pos x="132" y="118"/>
                  </a:cxn>
                  <a:cxn ang="0">
                    <a:pos x="127" y="138"/>
                  </a:cxn>
                  <a:cxn ang="0">
                    <a:pos x="118" y="129"/>
                  </a:cxn>
                  <a:cxn ang="0">
                    <a:pos x="116" y="138"/>
                  </a:cxn>
                  <a:cxn ang="0">
                    <a:pos x="96" y="138"/>
                  </a:cxn>
                  <a:cxn ang="0">
                    <a:pos x="99" y="135"/>
                  </a:cxn>
                  <a:cxn ang="0">
                    <a:pos x="88" y="129"/>
                  </a:cxn>
                  <a:cxn ang="0">
                    <a:pos x="88" y="138"/>
                  </a:cxn>
                  <a:cxn ang="0">
                    <a:pos x="96" y="147"/>
                  </a:cxn>
                  <a:cxn ang="0">
                    <a:pos x="88" y="147"/>
                  </a:cxn>
                  <a:cxn ang="0">
                    <a:pos x="83" y="162"/>
                  </a:cxn>
                  <a:cxn ang="0">
                    <a:pos x="69" y="150"/>
                  </a:cxn>
                  <a:cxn ang="0">
                    <a:pos x="69" y="135"/>
                  </a:cxn>
                  <a:cxn ang="0">
                    <a:pos x="25" y="144"/>
                  </a:cxn>
                  <a:cxn ang="0">
                    <a:pos x="22" y="153"/>
                  </a:cxn>
                  <a:cxn ang="0">
                    <a:pos x="3" y="150"/>
                  </a:cxn>
                  <a:cxn ang="0">
                    <a:pos x="0" y="144"/>
                  </a:cxn>
                  <a:cxn ang="0">
                    <a:pos x="22" y="121"/>
                  </a:cxn>
                  <a:cxn ang="0">
                    <a:pos x="66" y="121"/>
                  </a:cxn>
                  <a:cxn ang="0">
                    <a:pos x="72" y="80"/>
                  </a:cxn>
                  <a:cxn ang="0">
                    <a:pos x="77" y="94"/>
                  </a:cxn>
                  <a:cxn ang="0">
                    <a:pos x="94" y="82"/>
                  </a:cxn>
                  <a:cxn ang="0">
                    <a:pos x="99" y="53"/>
                  </a:cxn>
                  <a:cxn ang="0">
                    <a:pos x="86" y="15"/>
                  </a:cxn>
                  <a:cxn ang="0">
                    <a:pos x="88" y="6"/>
                  </a:cxn>
                  <a:cxn ang="0">
                    <a:pos x="96" y="12"/>
                  </a:cxn>
                  <a:cxn ang="0">
                    <a:pos x="99" y="12"/>
                  </a:cxn>
                  <a:cxn ang="0">
                    <a:pos x="99" y="3"/>
                  </a:cxn>
                  <a:cxn ang="0">
                    <a:pos x="91" y="3"/>
                  </a:cxn>
                  <a:cxn ang="0">
                    <a:pos x="96" y="0"/>
                  </a:cxn>
                  <a:cxn ang="0">
                    <a:pos x="96" y="0"/>
                  </a:cxn>
                </a:cxnLst>
                <a:rect l="0" t="0" r="r" b="b"/>
                <a:pathLst>
                  <a:path w="146" h="162">
                    <a:moveTo>
                      <a:pt x="96" y="0"/>
                    </a:moveTo>
                    <a:lnTo>
                      <a:pt x="99" y="0"/>
                    </a:lnTo>
                    <a:lnTo>
                      <a:pt x="129" y="38"/>
                    </a:lnTo>
                    <a:lnTo>
                      <a:pt x="132" y="62"/>
                    </a:lnTo>
                    <a:lnTo>
                      <a:pt x="127" y="65"/>
                    </a:lnTo>
                    <a:lnTo>
                      <a:pt x="146" y="115"/>
                    </a:lnTo>
                    <a:lnTo>
                      <a:pt x="143" y="127"/>
                    </a:lnTo>
                    <a:lnTo>
                      <a:pt x="138" y="132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27" y="138"/>
                    </a:lnTo>
                    <a:lnTo>
                      <a:pt x="118" y="129"/>
                    </a:lnTo>
                    <a:lnTo>
                      <a:pt x="116" y="138"/>
                    </a:lnTo>
                    <a:lnTo>
                      <a:pt x="96" y="138"/>
                    </a:lnTo>
                    <a:lnTo>
                      <a:pt x="99" y="135"/>
                    </a:lnTo>
                    <a:lnTo>
                      <a:pt x="88" y="129"/>
                    </a:lnTo>
                    <a:lnTo>
                      <a:pt x="88" y="138"/>
                    </a:lnTo>
                    <a:lnTo>
                      <a:pt x="96" y="147"/>
                    </a:lnTo>
                    <a:lnTo>
                      <a:pt x="88" y="147"/>
                    </a:lnTo>
                    <a:lnTo>
                      <a:pt x="83" y="162"/>
                    </a:lnTo>
                    <a:lnTo>
                      <a:pt x="69" y="150"/>
                    </a:lnTo>
                    <a:lnTo>
                      <a:pt x="69" y="135"/>
                    </a:lnTo>
                    <a:lnTo>
                      <a:pt x="25" y="144"/>
                    </a:lnTo>
                    <a:lnTo>
                      <a:pt x="22" y="153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22" y="121"/>
                    </a:lnTo>
                    <a:lnTo>
                      <a:pt x="66" y="121"/>
                    </a:lnTo>
                    <a:lnTo>
                      <a:pt x="72" y="80"/>
                    </a:lnTo>
                    <a:lnTo>
                      <a:pt x="77" y="94"/>
                    </a:lnTo>
                    <a:lnTo>
                      <a:pt x="94" y="82"/>
                    </a:lnTo>
                    <a:lnTo>
                      <a:pt x="99" y="53"/>
                    </a:lnTo>
                    <a:lnTo>
                      <a:pt x="86" y="15"/>
                    </a:lnTo>
                    <a:lnTo>
                      <a:pt x="88" y="6"/>
                    </a:lnTo>
                    <a:lnTo>
                      <a:pt x="96" y="12"/>
                    </a:lnTo>
                    <a:lnTo>
                      <a:pt x="99" y="12"/>
                    </a:lnTo>
                    <a:lnTo>
                      <a:pt x="99" y="3"/>
                    </a:lnTo>
                    <a:lnTo>
                      <a:pt x="91" y="3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2" name="Freeform 105"/>
              <p:cNvSpPr>
                <a:spLocks/>
              </p:cNvSpPr>
              <p:nvPr/>
            </p:nvSpPr>
            <p:spPr bwMode="auto">
              <a:xfrm>
                <a:off x="4858" y="1399"/>
                <a:ext cx="16" cy="1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7"/>
                  </a:cxn>
                  <a:cxn ang="0">
                    <a:pos x="2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lnTo>
                      <a:pt x="0" y="17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3" name="Freeform 106"/>
              <p:cNvSpPr>
                <a:spLocks/>
              </p:cNvSpPr>
              <p:nvPr/>
            </p:nvSpPr>
            <p:spPr bwMode="auto">
              <a:xfrm>
                <a:off x="4847" y="1416"/>
                <a:ext cx="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3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5">
                    <a:moveTo>
                      <a:pt x="0" y="0"/>
                    </a:moveTo>
                    <a:lnTo>
                      <a:pt x="2" y="3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4" name="Freeform 107"/>
              <p:cNvSpPr>
                <a:spLocks/>
              </p:cNvSpPr>
              <p:nvPr/>
            </p:nvSpPr>
            <p:spPr bwMode="auto">
              <a:xfrm>
                <a:off x="3579" y="893"/>
                <a:ext cx="14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4" y="0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6">
                    <a:moveTo>
                      <a:pt x="3" y="0"/>
                    </a:moveTo>
                    <a:lnTo>
                      <a:pt x="14" y="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5" name="Freeform 108"/>
              <p:cNvSpPr>
                <a:spLocks/>
              </p:cNvSpPr>
              <p:nvPr/>
            </p:nvSpPr>
            <p:spPr bwMode="auto">
              <a:xfrm>
                <a:off x="3596" y="885"/>
                <a:ext cx="8" cy="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6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8" h="6">
                    <a:moveTo>
                      <a:pt x="3" y="0"/>
                    </a:moveTo>
                    <a:lnTo>
                      <a:pt x="8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6" name="Freeform 109"/>
              <p:cNvSpPr>
                <a:spLocks/>
              </p:cNvSpPr>
              <p:nvPr/>
            </p:nvSpPr>
            <p:spPr bwMode="auto">
              <a:xfrm>
                <a:off x="3492" y="879"/>
                <a:ext cx="16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16" h="6">
                    <a:moveTo>
                      <a:pt x="2" y="6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7" name="Freeform 110"/>
              <p:cNvSpPr>
                <a:spLocks/>
              </p:cNvSpPr>
              <p:nvPr/>
            </p:nvSpPr>
            <p:spPr bwMode="auto">
              <a:xfrm>
                <a:off x="3376" y="929"/>
                <a:ext cx="31" cy="11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31" y="11"/>
                  </a:cxn>
                  <a:cxn ang="0">
                    <a:pos x="6" y="9"/>
                  </a:cxn>
                  <a:cxn ang="0">
                    <a:pos x="6" y="9"/>
                  </a:cxn>
                </a:cxnLst>
                <a:rect l="0" t="0" r="r" b="b"/>
                <a:pathLst>
                  <a:path w="31" h="11">
                    <a:moveTo>
                      <a:pt x="6" y="9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31" y="11"/>
                    </a:lnTo>
                    <a:lnTo>
                      <a:pt x="6" y="9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8" name="Freeform 111"/>
              <p:cNvSpPr>
                <a:spLocks/>
              </p:cNvSpPr>
              <p:nvPr/>
            </p:nvSpPr>
            <p:spPr bwMode="auto">
              <a:xfrm>
                <a:off x="3297" y="914"/>
                <a:ext cx="1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4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6">
                    <a:moveTo>
                      <a:pt x="0" y="0"/>
                    </a:moveTo>
                    <a:lnTo>
                      <a:pt x="8" y="0"/>
                    </a:lnTo>
                    <a:lnTo>
                      <a:pt x="14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9" name="Freeform 112"/>
              <p:cNvSpPr>
                <a:spLocks/>
              </p:cNvSpPr>
              <p:nvPr/>
            </p:nvSpPr>
            <p:spPr bwMode="auto">
              <a:xfrm>
                <a:off x="3297" y="823"/>
                <a:ext cx="151" cy="59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5" y="47"/>
                  </a:cxn>
                  <a:cxn ang="0">
                    <a:pos x="14" y="44"/>
                  </a:cxn>
                  <a:cxn ang="0">
                    <a:pos x="22" y="41"/>
                  </a:cxn>
                  <a:cxn ang="0">
                    <a:pos x="14" y="38"/>
                  </a:cxn>
                  <a:cxn ang="0">
                    <a:pos x="27" y="35"/>
                  </a:cxn>
                  <a:cxn ang="0">
                    <a:pos x="16" y="35"/>
                  </a:cxn>
                  <a:cxn ang="0">
                    <a:pos x="16" y="32"/>
                  </a:cxn>
                  <a:cxn ang="0">
                    <a:pos x="14" y="29"/>
                  </a:cxn>
                  <a:cxn ang="0">
                    <a:pos x="33" y="26"/>
                  </a:cxn>
                  <a:cxn ang="0">
                    <a:pos x="41" y="18"/>
                  </a:cxn>
                  <a:cxn ang="0">
                    <a:pos x="66" y="15"/>
                  </a:cxn>
                  <a:cxn ang="0">
                    <a:pos x="63" y="12"/>
                  </a:cxn>
                  <a:cxn ang="0">
                    <a:pos x="101" y="12"/>
                  </a:cxn>
                  <a:cxn ang="0">
                    <a:pos x="129" y="0"/>
                  </a:cxn>
                  <a:cxn ang="0">
                    <a:pos x="151" y="6"/>
                  </a:cxn>
                  <a:cxn ang="0">
                    <a:pos x="145" y="15"/>
                  </a:cxn>
                  <a:cxn ang="0">
                    <a:pos x="96" y="21"/>
                  </a:cxn>
                  <a:cxn ang="0">
                    <a:pos x="68" y="29"/>
                  </a:cxn>
                  <a:cxn ang="0">
                    <a:pos x="71" y="32"/>
                  </a:cxn>
                  <a:cxn ang="0">
                    <a:pos x="68" y="35"/>
                  </a:cxn>
                  <a:cxn ang="0">
                    <a:pos x="58" y="35"/>
                  </a:cxn>
                  <a:cxn ang="0">
                    <a:pos x="66" y="38"/>
                  </a:cxn>
                  <a:cxn ang="0">
                    <a:pos x="47" y="38"/>
                  </a:cxn>
                  <a:cxn ang="0">
                    <a:pos x="55" y="44"/>
                  </a:cxn>
                  <a:cxn ang="0">
                    <a:pos x="49" y="47"/>
                  </a:cxn>
                  <a:cxn ang="0">
                    <a:pos x="41" y="44"/>
                  </a:cxn>
                  <a:cxn ang="0">
                    <a:pos x="38" y="47"/>
                  </a:cxn>
                  <a:cxn ang="0">
                    <a:pos x="47" y="50"/>
                  </a:cxn>
                  <a:cxn ang="0">
                    <a:pos x="36" y="50"/>
                  </a:cxn>
                  <a:cxn ang="0">
                    <a:pos x="47" y="53"/>
                  </a:cxn>
                  <a:cxn ang="0">
                    <a:pos x="36" y="53"/>
                  </a:cxn>
                  <a:cxn ang="0">
                    <a:pos x="41" y="56"/>
                  </a:cxn>
                  <a:cxn ang="0">
                    <a:pos x="38" y="59"/>
                  </a:cxn>
                  <a:cxn ang="0">
                    <a:pos x="8" y="56"/>
                  </a:cxn>
                  <a:cxn ang="0">
                    <a:pos x="16" y="53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151" h="59">
                    <a:moveTo>
                      <a:pt x="0" y="50"/>
                    </a:moveTo>
                    <a:lnTo>
                      <a:pt x="25" y="47"/>
                    </a:lnTo>
                    <a:lnTo>
                      <a:pt x="14" y="44"/>
                    </a:lnTo>
                    <a:lnTo>
                      <a:pt x="22" y="41"/>
                    </a:lnTo>
                    <a:lnTo>
                      <a:pt x="14" y="38"/>
                    </a:lnTo>
                    <a:lnTo>
                      <a:pt x="27" y="35"/>
                    </a:lnTo>
                    <a:lnTo>
                      <a:pt x="16" y="35"/>
                    </a:lnTo>
                    <a:lnTo>
                      <a:pt x="16" y="32"/>
                    </a:lnTo>
                    <a:lnTo>
                      <a:pt x="14" y="29"/>
                    </a:lnTo>
                    <a:lnTo>
                      <a:pt x="33" y="26"/>
                    </a:lnTo>
                    <a:lnTo>
                      <a:pt x="41" y="18"/>
                    </a:lnTo>
                    <a:lnTo>
                      <a:pt x="66" y="15"/>
                    </a:lnTo>
                    <a:lnTo>
                      <a:pt x="63" y="12"/>
                    </a:lnTo>
                    <a:lnTo>
                      <a:pt x="101" y="12"/>
                    </a:lnTo>
                    <a:lnTo>
                      <a:pt x="129" y="0"/>
                    </a:lnTo>
                    <a:lnTo>
                      <a:pt x="151" y="6"/>
                    </a:lnTo>
                    <a:lnTo>
                      <a:pt x="145" y="15"/>
                    </a:lnTo>
                    <a:lnTo>
                      <a:pt x="96" y="21"/>
                    </a:lnTo>
                    <a:lnTo>
                      <a:pt x="68" y="29"/>
                    </a:lnTo>
                    <a:lnTo>
                      <a:pt x="71" y="32"/>
                    </a:lnTo>
                    <a:lnTo>
                      <a:pt x="68" y="35"/>
                    </a:lnTo>
                    <a:lnTo>
                      <a:pt x="58" y="35"/>
                    </a:lnTo>
                    <a:lnTo>
                      <a:pt x="66" y="38"/>
                    </a:lnTo>
                    <a:lnTo>
                      <a:pt x="47" y="38"/>
                    </a:lnTo>
                    <a:lnTo>
                      <a:pt x="55" y="44"/>
                    </a:lnTo>
                    <a:lnTo>
                      <a:pt x="49" y="47"/>
                    </a:lnTo>
                    <a:lnTo>
                      <a:pt x="41" y="44"/>
                    </a:lnTo>
                    <a:lnTo>
                      <a:pt x="38" y="47"/>
                    </a:lnTo>
                    <a:lnTo>
                      <a:pt x="47" y="50"/>
                    </a:lnTo>
                    <a:lnTo>
                      <a:pt x="36" y="50"/>
                    </a:lnTo>
                    <a:lnTo>
                      <a:pt x="47" y="53"/>
                    </a:lnTo>
                    <a:lnTo>
                      <a:pt x="36" y="53"/>
                    </a:lnTo>
                    <a:lnTo>
                      <a:pt x="41" y="56"/>
                    </a:lnTo>
                    <a:lnTo>
                      <a:pt x="38" y="59"/>
                    </a:lnTo>
                    <a:lnTo>
                      <a:pt x="8" y="56"/>
                    </a:lnTo>
                    <a:lnTo>
                      <a:pt x="16" y="53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0" name="Freeform 113"/>
              <p:cNvSpPr>
                <a:spLocks/>
              </p:cNvSpPr>
              <p:nvPr/>
            </p:nvSpPr>
            <p:spPr bwMode="auto">
              <a:xfrm>
                <a:off x="3283" y="882"/>
                <a:ext cx="82" cy="4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50" y="3"/>
                  </a:cxn>
                  <a:cxn ang="0">
                    <a:pos x="41" y="9"/>
                  </a:cxn>
                  <a:cxn ang="0">
                    <a:pos x="47" y="9"/>
                  </a:cxn>
                  <a:cxn ang="0">
                    <a:pos x="44" y="14"/>
                  </a:cxn>
                  <a:cxn ang="0">
                    <a:pos x="47" y="20"/>
                  </a:cxn>
                  <a:cxn ang="0">
                    <a:pos x="61" y="35"/>
                  </a:cxn>
                  <a:cxn ang="0">
                    <a:pos x="82" y="41"/>
                  </a:cxn>
                  <a:cxn ang="0">
                    <a:pos x="52" y="44"/>
                  </a:cxn>
                  <a:cxn ang="0">
                    <a:pos x="33" y="41"/>
                  </a:cxn>
                  <a:cxn ang="0">
                    <a:pos x="33" y="38"/>
                  </a:cxn>
                  <a:cxn ang="0">
                    <a:pos x="39" y="35"/>
                  </a:cxn>
                  <a:cxn ang="0">
                    <a:pos x="28" y="32"/>
                  </a:cxn>
                  <a:cxn ang="0">
                    <a:pos x="33" y="29"/>
                  </a:cxn>
                  <a:cxn ang="0">
                    <a:pos x="6" y="26"/>
                  </a:cxn>
                  <a:cxn ang="0">
                    <a:pos x="0" y="20"/>
                  </a:cxn>
                  <a:cxn ang="0">
                    <a:pos x="8" y="20"/>
                  </a:cxn>
                  <a:cxn ang="0">
                    <a:pos x="14" y="11"/>
                  </a:cxn>
                  <a:cxn ang="0">
                    <a:pos x="6" y="9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82" h="44">
                    <a:moveTo>
                      <a:pt x="17" y="0"/>
                    </a:moveTo>
                    <a:lnTo>
                      <a:pt x="50" y="3"/>
                    </a:lnTo>
                    <a:lnTo>
                      <a:pt x="41" y="9"/>
                    </a:lnTo>
                    <a:lnTo>
                      <a:pt x="47" y="9"/>
                    </a:lnTo>
                    <a:lnTo>
                      <a:pt x="44" y="14"/>
                    </a:lnTo>
                    <a:lnTo>
                      <a:pt x="47" y="20"/>
                    </a:lnTo>
                    <a:lnTo>
                      <a:pt x="61" y="35"/>
                    </a:lnTo>
                    <a:lnTo>
                      <a:pt x="82" y="41"/>
                    </a:lnTo>
                    <a:lnTo>
                      <a:pt x="52" y="44"/>
                    </a:lnTo>
                    <a:lnTo>
                      <a:pt x="33" y="41"/>
                    </a:lnTo>
                    <a:lnTo>
                      <a:pt x="33" y="38"/>
                    </a:lnTo>
                    <a:lnTo>
                      <a:pt x="39" y="35"/>
                    </a:lnTo>
                    <a:lnTo>
                      <a:pt x="28" y="32"/>
                    </a:lnTo>
                    <a:lnTo>
                      <a:pt x="33" y="29"/>
                    </a:lnTo>
                    <a:lnTo>
                      <a:pt x="6" y="26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14" y="11"/>
                    </a:lnTo>
                    <a:lnTo>
                      <a:pt x="6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1" name="Freeform 114"/>
              <p:cNvSpPr>
                <a:spLocks/>
              </p:cNvSpPr>
              <p:nvPr/>
            </p:nvSpPr>
            <p:spPr bwMode="auto">
              <a:xfrm>
                <a:off x="3261" y="946"/>
                <a:ext cx="25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5" y="6"/>
                  </a:cxn>
                  <a:cxn ang="0">
                    <a:pos x="3" y="12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25" h="12">
                    <a:moveTo>
                      <a:pt x="3" y="0"/>
                    </a:moveTo>
                    <a:lnTo>
                      <a:pt x="25" y="6"/>
                    </a:lnTo>
                    <a:lnTo>
                      <a:pt x="3" y="1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2" name="Freeform 115"/>
              <p:cNvSpPr>
                <a:spLocks/>
              </p:cNvSpPr>
              <p:nvPr/>
            </p:nvSpPr>
            <p:spPr bwMode="auto">
              <a:xfrm>
                <a:off x="4907" y="1293"/>
                <a:ext cx="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5" y="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12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3" name="Freeform 116"/>
              <p:cNvSpPr>
                <a:spLocks/>
              </p:cNvSpPr>
              <p:nvPr/>
            </p:nvSpPr>
            <p:spPr bwMode="auto">
              <a:xfrm>
                <a:off x="4295" y="873"/>
                <a:ext cx="44" cy="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0" y="0"/>
                  </a:cxn>
                  <a:cxn ang="0">
                    <a:pos x="44" y="9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44" h="9">
                    <a:moveTo>
                      <a:pt x="6" y="0"/>
                    </a:moveTo>
                    <a:lnTo>
                      <a:pt x="20" y="0"/>
                    </a:lnTo>
                    <a:lnTo>
                      <a:pt x="44" y="9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4" name="Freeform 117"/>
              <p:cNvSpPr>
                <a:spLocks/>
              </p:cNvSpPr>
              <p:nvPr/>
            </p:nvSpPr>
            <p:spPr bwMode="auto">
              <a:xfrm>
                <a:off x="4323" y="844"/>
                <a:ext cx="63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3" y="8"/>
                  </a:cxn>
                  <a:cxn ang="0">
                    <a:pos x="49" y="14"/>
                  </a:cxn>
                  <a:cxn ang="0">
                    <a:pos x="19" y="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3" h="14">
                    <a:moveTo>
                      <a:pt x="0" y="0"/>
                    </a:moveTo>
                    <a:lnTo>
                      <a:pt x="63" y="8"/>
                    </a:lnTo>
                    <a:lnTo>
                      <a:pt x="49" y="14"/>
                    </a:lnTo>
                    <a:lnTo>
                      <a:pt x="19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5" name="Freeform 118"/>
              <p:cNvSpPr>
                <a:spLocks/>
              </p:cNvSpPr>
              <p:nvPr/>
            </p:nvSpPr>
            <p:spPr bwMode="auto">
              <a:xfrm>
                <a:off x="4254" y="838"/>
                <a:ext cx="6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1" y="8"/>
                  </a:cxn>
                  <a:cxn ang="0">
                    <a:pos x="41" y="14"/>
                  </a:cxn>
                  <a:cxn ang="0">
                    <a:pos x="28" y="8"/>
                  </a:cxn>
                  <a:cxn ang="0">
                    <a:pos x="22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1" h="14">
                    <a:moveTo>
                      <a:pt x="0" y="0"/>
                    </a:moveTo>
                    <a:lnTo>
                      <a:pt x="61" y="8"/>
                    </a:lnTo>
                    <a:lnTo>
                      <a:pt x="41" y="14"/>
                    </a:lnTo>
                    <a:lnTo>
                      <a:pt x="28" y="8"/>
                    </a:lnTo>
                    <a:lnTo>
                      <a:pt x="2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6" name="Freeform 119"/>
              <p:cNvSpPr>
                <a:spLocks/>
              </p:cNvSpPr>
              <p:nvPr/>
            </p:nvSpPr>
            <p:spPr bwMode="auto">
              <a:xfrm>
                <a:off x="4210" y="835"/>
                <a:ext cx="91" cy="20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50" y="9"/>
                  </a:cxn>
                  <a:cxn ang="0">
                    <a:pos x="39" y="3"/>
                  </a:cxn>
                  <a:cxn ang="0">
                    <a:pos x="50" y="3"/>
                  </a:cxn>
                  <a:cxn ang="0">
                    <a:pos x="66" y="9"/>
                  </a:cxn>
                  <a:cxn ang="0">
                    <a:pos x="69" y="11"/>
                  </a:cxn>
                  <a:cxn ang="0">
                    <a:pos x="77" y="17"/>
                  </a:cxn>
                  <a:cxn ang="0">
                    <a:pos x="91" y="20"/>
                  </a:cxn>
                  <a:cxn ang="0">
                    <a:pos x="33" y="20"/>
                  </a:cxn>
                  <a:cxn ang="0">
                    <a:pos x="9" y="14"/>
                  </a:cxn>
                  <a:cxn ang="0">
                    <a:pos x="14" y="14"/>
                  </a:cxn>
                  <a:cxn ang="0">
                    <a:pos x="6" y="9"/>
                  </a:cxn>
                  <a:cxn ang="0">
                    <a:pos x="9" y="6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3" y="6"/>
                  </a:cxn>
                  <a:cxn ang="0">
                    <a:pos x="33" y="6"/>
                  </a:cxn>
                </a:cxnLst>
                <a:rect l="0" t="0" r="r" b="b"/>
                <a:pathLst>
                  <a:path w="91" h="20">
                    <a:moveTo>
                      <a:pt x="33" y="6"/>
                    </a:moveTo>
                    <a:lnTo>
                      <a:pt x="50" y="9"/>
                    </a:lnTo>
                    <a:lnTo>
                      <a:pt x="39" y="3"/>
                    </a:lnTo>
                    <a:lnTo>
                      <a:pt x="50" y="3"/>
                    </a:lnTo>
                    <a:lnTo>
                      <a:pt x="66" y="9"/>
                    </a:lnTo>
                    <a:lnTo>
                      <a:pt x="69" y="11"/>
                    </a:lnTo>
                    <a:lnTo>
                      <a:pt x="77" y="17"/>
                    </a:lnTo>
                    <a:lnTo>
                      <a:pt x="91" y="20"/>
                    </a:lnTo>
                    <a:lnTo>
                      <a:pt x="33" y="20"/>
                    </a:lnTo>
                    <a:lnTo>
                      <a:pt x="9" y="14"/>
                    </a:lnTo>
                    <a:lnTo>
                      <a:pt x="14" y="14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3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" name="Freeform 120"/>
              <p:cNvSpPr>
                <a:spLocks/>
              </p:cNvSpPr>
              <p:nvPr/>
            </p:nvSpPr>
            <p:spPr bwMode="auto">
              <a:xfrm>
                <a:off x="4871" y="1131"/>
                <a:ext cx="14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3"/>
                  </a:cxn>
                  <a:cxn ang="0">
                    <a:pos x="6" y="12"/>
                  </a:cxn>
                  <a:cxn ang="0">
                    <a:pos x="14" y="3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lnTo>
                      <a:pt x="0" y="3"/>
                    </a:lnTo>
                    <a:lnTo>
                      <a:pt x="6" y="12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8" name="Freeform 121"/>
              <p:cNvSpPr>
                <a:spLocks/>
              </p:cNvSpPr>
              <p:nvPr/>
            </p:nvSpPr>
            <p:spPr bwMode="auto">
              <a:xfrm>
                <a:off x="4578" y="1205"/>
                <a:ext cx="11" cy="1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12"/>
                  </a:cxn>
                  <a:cxn ang="0">
                    <a:pos x="11" y="3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12">
                    <a:moveTo>
                      <a:pt x="0" y="9"/>
                    </a:moveTo>
                    <a:lnTo>
                      <a:pt x="11" y="12"/>
                    </a:lnTo>
                    <a:lnTo>
                      <a:pt x="11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9" name="Freeform 122"/>
              <p:cNvSpPr>
                <a:spLocks/>
              </p:cNvSpPr>
              <p:nvPr/>
            </p:nvSpPr>
            <p:spPr bwMode="auto">
              <a:xfrm>
                <a:off x="4657" y="1223"/>
                <a:ext cx="129" cy="16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6" y="29"/>
                  </a:cxn>
                  <a:cxn ang="0">
                    <a:pos x="55" y="52"/>
                  </a:cxn>
                  <a:cxn ang="0">
                    <a:pos x="113" y="108"/>
                  </a:cxn>
                  <a:cxn ang="0">
                    <a:pos x="94" y="97"/>
                  </a:cxn>
                  <a:cxn ang="0">
                    <a:pos x="83" y="99"/>
                  </a:cxn>
                  <a:cxn ang="0">
                    <a:pos x="96" y="129"/>
                  </a:cxn>
                  <a:cxn ang="0">
                    <a:pos x="121" y="149"/>
                  </a:cxn>
                  <a:cxn ang="0">
                    <a:pos x="129" y="158"/>
                  </a:cxn>
                  <a:cxn ang="0">
                    <a:pos x="107" y="149"/>
                  </a:cxn>
                  <a:cxn ang="0">
                    <a:pos x="110" y="164"/>
                  </a:cxn>
                  <a:cxn ang="0">
                    <a:pos x="96" y="149"/>
                  </a:cxn>
                  <a:cxn ang="0">
                    <a:pos x="85" y="123"/>
                  </a:cxn>
                  <a:cxn ang="0">
                    <a:pos x="74" y="108"/>
                  </a:cxn>
                  <a:cxn ang="0">
                    <a:pos x="44" y="58"/>
                  </a:cxn>
                  <a:cxn ang="0">
                    <a:pos x="20" y="38"/>
                  </a:cxn>
                  <a:cxn ang="0">
                    <a:pos x="6" y="14"/>
                  </a:cxn>
                  <a:cxn ang="0">
                    <a:pos x="14" y="1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29" h="164">
                    <a:moveTo>
                      <a:pt x="3" y="0"/>
                    </a:moveTo>
                    <a:lnTo>
                      <a:pt x="36" y="29"/>
                    </a:lnTo>
                    <a:lnTo>
                      <a:pt x="55" y="52"/>
                    </a:lnTo>
                    <a:lnTo>
                      <a:pt x="113" y="108"/>
                    </a:lnTo>
                    <a:lnTo>
                      <a:pt x="94" y="97"/>
                    </a:lnTo>
                    <a:lnTo>
                      <a:pt x="83" y="99"/>
                    </a:lnTo>
                    <a:lnTo>
                      <a:pt x="96" y="129"/>
                    </a:lnTo>
                    <a:lnTo>
                      <a:pt x="121" y="149"/>
                    </a:lnTo>
                    <a:lnTo>
                      <a:pt x="129" y="158"/>
                    </a:lnTo>
                    <a:lnTo>
                      <a:pt x="107" y="149"/>
                    </a:lnTo>
                    <a:lnTo>
                      <a:pt x="110" y="164"/>
                    </a:lnTo>
                    <a:lnTo>
                      <a:pt x="96" y="149"/>
                    </a:lnTo>
                    <a:lnTo>
                      <a:pt x="85" y="123"/>
                    </a:lnTo>
                    <a:lnTo>
                      <a:pt x="74" y="108"/>
                    </a:lnTo>
                    <a:lnTo>
                      <a:pt x="44" y="58"/>
                    </a:lnTo>
                    <a:lnTo>
                      <a:pt x="20" y="38"/>
                    </a:lnTo>
                    <a:lnTo>
                      <a:pt x="6" y="14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0" name="Freeform 123"/>
              <p:cNvSpPr>
                <a:spLocks/>
              </p:cNvSpPr>
              <p:nvPr/>
            </p:nvSpPr>
            <p:spPr bwMode="auto">
              <a:xfrm>
                <a:off x="3758" y="788"/>
                <a:ext cx="55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3" y="3"/>
                  </a:cxn>
                  <a:cxn ang="0">
                    <a:pos x="55" y="9"/>
                  </a:cxn>
                  <a:cxn ang="0">
                    <a:pos x="55" y="14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55" h="20">
                    <a:moveTo>
                      <a:pt x="0" y="14"/>
                    </a:moveTo>
                    <a:lnTo>
                      <a:pt x="11" y="0"/>
                    </a:lnTo>
                    <a:lnTo>
                      <a:pt x="19" y="0"/>
                    </a:lnTo>
                    <a:lnTo>
                      <a:pt x="22" y="6"/>
                    </a:lnTo>
                    <a:lnTo>
                      <a:pt x="33" y="3"/>
                    </a:lnTo>
                    <a:lnTo>
                      <a:pt x="55" y="9"/>
                    </a:lnTo>
                    <a:lnTo>
                      <a:pt x="55" y="1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1" name="Freeform 124"/>
              <p:cNvSpPr>
                <a:spLocks/>
              </p:cNvSpPr>
              <p:nvPr/>
            </p:nvSpPr>
            <p:spPr bwMode="auto">
              <a:xfrm>
                <a:off x="3664" y="776"/>
                <a:ext cx="85" cy="21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42" y="0"/>
                  </a:cxn>
                  <a:cxn ang="0">
                    <a:pos x="53" y="3"/>
                  </a:cxn>
                  <a:cxn ang="0">
                    <a:pos x="42" y="6"/>
                  </a:cxn>
                  <a:cxn ang="0">
                    <a:pos x="53" y="3"/>
                  </a:cxn>
                  <a:cxn ang="0">
                    <a:pos x="77" y="9"/>
                  </a:cxn>
                  <a:cxn ang="0">
                    <a:pos x="77" y="15"/>
                  </a:cxn>
                  <a:cxn ang="0">
                    <a:pos x="69" y="12"/>
                  </a:cxn>
                  <a:cxn ang="0">
                    <a:pos x="85" y="18"/>
                  </a:cxn>
                  <a:cxn ang="0">
                    <a:pos x="64" y="21"/>
                  </a:cxn>
                  <a:cxn ang="0">
                    <a:pos x="0" y="9"/>
                  </a:cxn>
                  <a:cxn ang="0">
                    <a:pos x="17" y="3"/>
                  </a:cxn>
                  <a:cxn ang="0">
                    <a:pos x="17" y="3"/>
                  </a:cxn>
                </a:cxnLst>
                <a:rect l="0" t="0" r="r" b="b"/>
                <a:pathLst>
                  <a:path w="85" h="21">
                    <a:moveTo>
                      <a:pt x="17" y="3"/>
                    </a:moveTo>
                    <a:lnTo>
                      <a:pt x="42" y="0"/>
                    </a:lnTo>
                    <a:lnTo>
                      <a:pt x="53" y="3"/>
                    </a:lnTo>
                    <a:lnTo>
                      <a:pt x="42" y="6"/>
                    </a:lnTo>
                    <a:lnTo>
                      <a:pt x="53" y="3"/>
                    </a:lnTo>
                    <a:lnTo>
                      <a:pt x="77" y="9"/>
                    </a:lnTo>
                    <a:lnTo>
                      <a:pt x="77" y="15"/>
                    </a:lnTo>
                    <a:lnTo>
                      <a:pt x="69" y="12"/>
                    </a:lnTo>
                    <a:lnTo>
                      <a:pt x="85" y="18"/>
                    </a:lnTo>
                    <a:lnTo>
                      <a:pt x="64" y="21"/>
                    </a:lnTo>
                    <a:lnTo>
                      <a:pt x="0" y="9"/>
                    </a:lnTo>
                    <a:lnTo>
                      <a:pt x="17" y="3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2" name="Freeform 125"/>
              <p:cNvSpPr>
                <a:spLocks/>
              </p:cNvSpPr>
              <p:nvPr/>
            </p:nvSpPr>
            <p:spPr bwMode="auto">
              <a:xfrm>
                <a:off x="3640" y="761"/>
                <a:ext cx="60" cy="18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30" y="0"/>
                  </a:cxn>
                  <a:cxn ang="0">
                    <a:pos x="60" y="9"/>
                  </a:cxn>
                  <a:cxn ang="0">
                    <a:pos x="55" y="9"/>
                  </a:cxn>
                  <a:cxn ang="0">
                    <a:pos x="60" y="15"/>
                  </a:cxn>
                  <a:cxn ang="0">
                    <a:pos x="30" y="18"/>
                  </a:cxn>
                  <a:cxn ang="0">
                    <a:pos x="0" y="15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60" h="18">
                    <a:moveTo>
                      <a:pt x="24" y="3"/>
                    </a:moveTo>
                    <a:lnTo>
                      <a:pt x="30" y="0"/>
                    </a:lnTo>
                    <a:lnTo>
                      <a:pt x="60" y="9"/>
                    </a:lnTo>
                    <a:lnTo>
                      <a:pt x="55" y="9"/>
                    </a:lnTo>
                    <a:lnTo>
                      <a:pt x="60" y="15"/>
                    </a:lnTo>
                    <a:lnTo>
                      <a:pt x="30" y="18"/>
                    </a:lnTo>
                    <a:lnTo>
                      <a:pt x="0" y="15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3" name="Freeform 126"/>
              <p:cNvSpPr>
                <a:spLocks/>
              </p:cNvSpPr>
              <p:nvPr/>
            </p:nvSpPr>
            <p:spPr bwMode="auto">
              <a:xfrm>
                <a:off x="3643" y="779"/>
                <a:ext cx="2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" y="0"/>
                  </a:cxn>
                  <a:cxn ang="0">
                    <a:pos x="10" y="6"/>
                  </a:cxn>
                  <a:cxn ang="0">
                    <a:pos x="13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6">
                    <a:moveTo>
                      <a:pt x="0" y="0"/>
                    </a:moveTo>
                    <a:lnTo>
                      <a:pt x="27" y="0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4" name="Freeform 127"/>
              <p:cNvSpPr>
                <a:spLocks/>
              </p:cNvSpPr>
              <p:nvPr/>
            </p:nvSpPr>
            <p:spPr bwMode="auto">
              <a:xfrm>
                <a:off x="3058" y="1084"/>
                <a:ext cx="39" cy="3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30" y="9"/>
                  </a:cxn>
                  <a:cxn ang="0">
                    <a:pos x="39" y="21"/>
                  </a:cxn>
                  <a:cxn ang="0">
                    <a:pos x="17" y="33"/>
                  </a:cxn>
                  <a:cxn ang="0">
                    <a:pos x="0" y="6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39" h="33">
                    <a:moveTo>
                      <a:pt x="11" y="0"/>
                    </a:moveTo>
                    <a:lnTo>
                      <a:pt x="30" y="9"/>
                    </a:lnTo>
                    <a:lnTo>
                      <a:pt x="39" y="21"/>
                    </a:lnTo>
                    <a:lnTo>
                      <a:pt x="17" y="33"/>
                    </a:lnTo>
                    <a:lnTo>
                      <a:pt x="0" y="6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5" name="Freeform 128"/>
              <p:cNvSpPr>
                <a:spLocks/>
              </p:cNvSpPr>
              <p:nvPr/>
            </p:nvSpPr>
            <p:spPr bwMode="auto">
              <a:xfrm>
                <a:off x="2789" y="1196"/>
                <a:ext cx="17" cy="12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1" y="0"/>
                  </a:cxn>
                  <a:cxn ang="0">
                    <a:pos x="17" y="9"/>
                  </a:cxn>
                  <a:cxn ang="0">
                    <a:pos x="6" y="12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3" y="3"/>
                  </a:cxn>
                </a:cxnLst>
                <a:rect l="0" t="0" r="r" b="b"/>
                <a:pathLst>
                  <a:path w="17" h="12">
                    <a:moveTo>
                      <a:pt x="3" y="3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2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6" name="Freeform 129"/>
              <p:cNvSpPr>
                <a:spLocks/>
              </p:cNvSpPr>
              <p:nvPr/>
            </p:nvSpPr>
            <p:spPr bwMode="auto">
              <a:xfrm>
                <a:off x="2806" y="1187"/>
                <a:ext cx="25" cy="2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16" y="9"/>
                  </a:cxn>
                  <a:cxn ang="0">
                    <a:pos x="14" y="3"/>
                  </a:cxn>
                  <a:cxn ang="0">
                    <a:pos x="19" y="0"/>
                  </a:cxn>
                  <a:cxn ang="0">
                    <a:pos x="25" y="9"/>
                  </a:cxn>
                  <a:cxn ang="0">
                    <a:pos x="16" y="21"/>
                  </a:cxn>
                  <a:cxn ang="0">
                    <a:pos x="11" y="21"/>
                  </a:cxn>
                  <a:cxn ang="0">
                    <a:pos x="0" y="9"/>
                  </a:cxn>
                  <a:cxn ang="0">
                    <a:pos x="5" y="3"/>
                  </a:cxn>
                  <a:cxn ang="0">
                    <a:pos x="5" y="3"/>
                  </a:cxn>
                </a:cxnLst>
                <a:rect l="0" t="0" r="r" b="b"/>
                <a:pathLst>
                  <a:path w="25" h="21">
                    <a:moveTo>
                      <a:pt x="5" y="3"/>
                    </a:moveTo>
                    <a:lnTo>
                      <a:pt x="16" y="9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25" y="9"/>
                    </a:lnTo>
                    <a:lnTo>
                      <a:pt x="16" y="21"/>
                    </a:lnTo>
                    <a:lnTo>
                      <a:pt x="11" y="21"/>
                    </a:lnTo>
                    <a:lnTo>
                      <a:pt x="0" y="9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7" name="Freeform 130"/>
              <p:cNvSpPr>
                <a:spLocks/>
              </p:cNvSpPr>
              <p:nvPr/>
            </p:nvSpPr>
            <p:spPr bwMode="auto">
              <a:xfrm>
                <a:off x="2770" y="1446"/>
                <a:ext cx="14" cy="32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" y="15"/>
                  </a:cxn>
                  <a:cxn ang="0">
                    <a:pos x="9" y="32"/>
                  </a:cxn>
                  <a:cxn ang="0">
                    <a:pos x="0" y="1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4" h="32">
                    <a:moveTo>
                      <a:pt x="11" y="0"/>
                    </a:moveTo>
                    <a:lnTo>
                      <a:pt x="14" y="15"/>
                    </a:lnTo>
                    <a:lnTo>
                      <a:pt x="9" y="32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8" name="Freeform 131"/>
              <p:cNvSpPr>
                <a:spLocks/>
              </p:cNvSpPr>
              <p:nvPr/>
            </p:nvSpPr>
            <p:spPr bwMode="auto">
              <a:xfrm>
                <a:off x="2965" y="1540"/>
                <a:ext cx="36" cy="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2"/>
                  </a:cxn>
                  <a:cxn ang="0">
                    <a:pos x="8" y="20"/>
                  </a:cxn>
                  <a:cxn ang="0">
                    <a:pos x="8" y="29"/>
                  </a:cxn>
                  <a:cxn ang="0">
                    <a:pos x="14" y="26"/>
                  </a:cxn>
                  <a:cxn ang="0">
                    <a:pos x="19" y="38"/>
                  </a:cxn>
                  <a:cxn ang="0">
                    <a:pos x="25" y="32"/>
                  </a:cxn>
                  <a:cxn ang="0">
                    <a:pos x="30" y="38"/>
                  </a:cxn>
                  <a:cxn ang="0">
                    <a:pos x="25" y="18"/>
                  </a:cxn>
                  <a:cxn ang="0">
                    <a:pos x="30" y="20"/>
                  </a:cxn>
                  <a:cxn ang="0">
                    <a:pos x="36" y="18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36" h="38">
                    <a:moveTo>
                      <a:pt x="14" y="0"/>
                    </a:moveTo>
                    <a:lnTo>
                      <a:pt x="0" y="12"/>
                    </a:lnTo>
                    <a:lnTo>
                      <a:pt x="8" y="20"/>
                    </a:lnTo>
                    <a:lnTo>
                      <a:pt x="8" y="29"/>
                    </a:lnTo>
                    <a:lnTo>
                      <a:pt x="14" y="26"/>
                    </a:lnTo>
                    <a:lnTo>
                      <a:pt x="19" y="38"/>
                    </a:lnTo>
                    <a:lnTo>
                      <a:pt x="25" y="32"/>
                    </a:lnTo>
                    <a:lnTo>
                      <a:pt x="30" y="38"/>
                    </a:lnTo>
                    <a:lnTo>
                      <a:pt x="25" y="18"/>
                    </a:lnTo>
                    <a:lnTo>
                      <a:pt x="30" y="20"/>
                    </a:lnTo>
                    <a:lnTo>
                      <a:pt x="36" y="18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9" name="Freeform 132"/>
              <p:cNvSpPr>
                <a:spLocks/>
              </p:cNvSpPr>
              <p:nvPr/>
            </p:nvSpPr>
            <p:spPr bwMode="auto">
              <a:xfrm>
                <a:off x="3003" y="1596"/>
                <a:ext cx="44" cy="11"/>
              </a:xfrm>
              <a:custGeom>
                <a:avLst/>
                <a:gdLst/>
                <a:ahLst/>
                <a:cxnLst>
                  <a:cxn ang="0">
                    <a:pos x="25" y="6"/>
                  </a:cxn>
                  <a:cxn ang="0">
                    <a:pos x="3" y="0"/>
                  </a:cxn>
                  <a:cxn ang="0">
                    <a:pos x="0" y="9"/>
                  </a:cxn>
                  <a:cxn ang="0">
                    <a:pos x="44" y="11"/>
                  </a:cxn>
                  <a:cxn ang="0">
                    <a:pos x="44" y="6"/>
                  </a:cxn>
                  <a:cxn ang="0">
                    <a:pos x="25" y="6"/>
                  </a:cxn>
                  <a:cxn ang="0">
                    <a:pos x="25" y="6"/>
                  </a:cxn>
                </a:cxnLst>
                <a:rect l="0" t="0" r="r" b="b"/>
                <a:pathLst>
                  <a:path w="44" h="11">
                    <a:moveTo>
                      <a:pt x="25" y="6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44" y="11"/>
                    </a:lnTo>
                    <a:lnTo>
                      <a:pt x="44" y="6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0" name="Freeform 133"/>
              <p:cNvSpPr>
                <a:spLocks/>
              </p:cNvSpPr>
              <p:nvPr/>
            </p:nvSpPr>
            <p:spPr bwMode="auto">
              <a:xfrm>
                <a:off x="2992" y="1525"/>
                <a:ext cx="25" cy="21"/>
              </a:xfrm>
              <a:custGeom>
                <a:avLst/>
                <a:gdLst/>
                <a:ahLst/>
                <a:cxnLst>
                  <a:cxn ang="0">
                    <a:pos x="25" y="21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5" y="21"/>
                  </a:cxn>
                  <a:cxn ang="0">
                    <a:pos x="25" y="21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5" y="21"/>
                    </a:ln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reeform 134"/>
              <p:cNvSpPr>
                <a:spLocks/>
              </p:cNvSpPr>
              <p:nvPr/>
            </p:nvSpPr>
            <p:spPr bwMode="auto">
              <a:xfrm>
                <a:off x="2762" y="1478"/>
                <a:ext cx="25" cy="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5" y="15"/>
                  </a:cxn>
                  <a:cxn ang="0">
                    <a:pos x="22" y="41"/>
                  </a:cxn>
                  <a:cxn ang="0">
                    <a:pos x="11" y="50"/>
                  </a:cxn>
                  <a:cxn ang="0">
                    <a:pos x="0" y="9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25" h="50">
                    <a:moveTo>
                      <a:pt x="17" y="0"/>
                    </a:moveTo>
                    <a:lnTo>
                      <a:pt x="25" y="15"/>
                    </a:lnTo>
                    <a:lnTo>
                      <a:pt x="22" y="41"/>
                    </a:lnTo>
                    <a:lnTo>
                      <a:pt x="11" y="50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" name="Freeform 135"/>
              <p:cNvSpPr>
                <a:spLocks/>
              </p:cNvSpPr>
              <p:nvPr/>
            </p:nvSpPr>
            <p:spPr bwMode="auto">
              <a:xfrm>
                <a:off x="2828" y="1540"/>
                <a:ext cx="49" cy="3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4" y="18"/>
                  </a:cxn>
                  <a:cxn ang="0">
                    <a:pos x="44" y="32"/>
                  </a:cxn>
                  <a:cxn ang="0">
                    <a:pos x="0" y="9"/>
                  </a:cxn>
                  <a:cxn ang="0">
                    <a:pos x="5" y="3"/>
                  </a:cxn>
                  <a:cxn ang="0">
                    <a:pos x="22" y="9"/>
                  </a:cxn>
                  <a:cxn ang="0">
                    <a:pos x="49" y="0"/>
                  </a:cxn>
                  <a:cxn ang="0">
                    <a:pos x="49" y="0"/>
                  </a:cxn>
                </a:cxnLst>
                <a:rect l="0" t="0" r="r" b="b"/>
                <a:pathLst>
                  <a:path w="49" h="32">
                    <a:moveTo>
                      <a:pt x="49" y="0"/>
                    </a:moveTo>
                    <a:lnTo>
                      <a:pt x="44" y="18"/>
                    </a:lnTo>
                    <a:lnTo>
                      <a:pt x="44" y="32"/>
                    </a:lnTo>
                    <a:lnTo>
                      <a:pt x="0" y="9"/>
                    </a:lnTo>
                    <a:lnTo>
                      <a:pt x="5" y="3"/>
                    </a:lnTo>
                    <a:lnTo>
                      <a:pt x="22" y="9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" name="Freeform 136"/>
              <p:cNvSpPr>
                <a:spLocks/>
              </p:cNvSpPr>
              <p:nvPr/>
            </p:nvSpPr>
            <p:spPr bwMode="auto">
              <a:xfrm>
                <a:off x="2674" y="1508"/>
                <a:ext cx="17" cy="1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7" y="5"/>
                  </a:cxn>
                  <a:cxn ang="0">
                    <a:pos x="11" y="11"/>
                  </a:cxn>
                  <a:cxn ang="0">
                    <a:pos x="0" y="5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7" h="11">
                    <a:moveTo>
                      <a:pt x="14" y="0"/>
                    </a:moveTo>
                    <a:lnTo>
                      <a:pt x="17" y="5"/>
                    </a:lnTo>
                    <a:lnTo>
                      <a:pt x="11" y="11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4" name="Freeform 137"/>
              <p:cNvSpPr>
                <a:spLocks/>
              </p:cNvSpPr>
              <p:nvPr/>
            </p:nvSpPr>
            <p:spPr bwMode="auto">
              <a:xfrm>
                <a:off x="2902" y="1155"/>
                <a:ext cx="11" cy="1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11" h="18">
                    <a:moveTo>
                      <a:pt x="0" y="18"/>
                    </a:moveTo>
                    <a:lnTo>
                      <a:pt x="11" y="9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5" name="Freeform 138"/>
              <p:cNvSpPr>
                <a:spLocks/>
              </p:cNvSpPr>
              <p:nvPr/>
            </p:nvSpPr>
            <p:spPr bwMode="auto">
              <a:xfrm>
                <a:off x="2639" y="1102"/>
                <a:ext cx="5" cy="1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5">
                    <a:moveTo>
                      <a:pt x="5" y="0"/>
                    </a:moveTo>
                    <a:lnTo>
                      <a:pt x="0" y="9"/>
                    </a:lnTo>
                    <a:lnTo>
                      <a:pt x="2" y="1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6" name="Freeform 139"/>
              <p:cNvSpPr>
                <a:spLocks/>
              </p:cNvSpPr>
              <p:nvPr/>
            </p:nvSpPr>
            <p:spPr bwMode="auto">
              <a:xfrm>
                <a:off x="2501" y="1202"/>
                <a:ext cx="75" cy="73"/>
              </a:xfrm>
              <a:custGeom>
                <a:avLst/>
                <a:gdLst/>
                <a:ahLst/>
                <a:cxnLst>
                  <a:cxn ang="0">
                    <a:pos x="64" y="26"/>
                  </a:cxn>
                  <a:cxn ang="0">
                    <a:pos x="75" y="18"/>
                  </a:cxn>
                  <a:cxn ang="0">
                    <a:pos x="66" y="6"/>
                  </a:cxn>
                  <a:cxn ang="0">
                    <a:pos x="53" y="6"/>
                  </a:cxn>
                  <a:cxn ang="0">
                    <a:pos x="50" y="0"/>
                  </a:cxn>
                  <a:cxn ang="0">
                    <a:pos x="47" y="9"/>
                  </a:cxn>
                  <a:cxn ang="0">
                    <a:pos x="47" y="3"/>
                  </a:cxn>
                  <a:cxn ang="0">
                    <a:pos x="39" y="6"/>
                  </a:cxn>
                  <a:cxn ang="0">
                    <a:pos x="31" y="15"/>
                  </a:cxn>
                  <a:cxn ang="0">
                    <a:pos x="36" y="15"/>
                  </a:cxn>
                  <a:cxn ang="0">
                    <a:pos x="31" y="23"/>
                  </a:cxn>
                  <a:cxn ang="0">
                    <a:pos x="14" y="21"/>
                  </a:cxn>
                  <a:cxn ang="0">
                    <a:pos x="9" y="26"/>
                  </a:cxn>
                  <a:cxn ang="0">
                    <a:pos x="17" y="29"/>
                  </a:cxn>
                  <a:cxn ang="0">
                    <a:pos x="9" y="35"/>
                  </a:cxn>
                  <a:cxn ang="0">
                    <a:pos x="11" y="41"/>
                  </a:cxn>
                  <a:cxn ang="0">
                    <a:pos x="22" y="41"/>
                  </a:cxn>
                  <a:cxn ang="0">
                    <a:pos x="9" y="53"/>
                  </a:cxn>
                  <a:cxn ang="0">
                    <a:pos x="25" y="53"/>
                  </a:cxn>
                  <a:cxn ang="0">
                    <a:pos x="0" y="62"/>
                  </a:cxn>
                  <a:cxn ang="0">
                    <a:pos x="9" y="65"/>
                  </a:cxn>
                  <a:cxn ang="0">
                    <a:pos x="0" y="71"/>
                  </a:cxn>
                  <a:cxn ang="0">
                    <a:pos x="9" y="71"/>
                  </a:cxn>
                  <a:cxn ang="0">
                    <a:pos x="3" y="73"/>
                  </a:cxn>
                  <a:cxn ang="0">
                    <a:pos x="58" y="62"/>
                  </a:cxn>
                  <a:cxn ang="0">
                    <a:pos x="64" y="26"/>
                  </a:cxn>
                  <a:cxn ang="0">
                    <a:pos x="64" y="26"/>
                  </a:cxn>
                </a:cxnLst>
                <a:rect l="0" t="0" r="r" b="b"/>
                <a:pathLst>
                  <a:path w="75" h="73">
                    <a:moveTo>
                      <a:pt x="64" y="26"/>
                    </a:moveTo>
                    <a:lnTo>
                      <a:pt x="75" y="18"/>
                    </a:lnTo>
                    <a:lnTo>
                      <a:pt x="66" y="6"/>
                    </a:lnTo>
                    <a:lnTo>
                      <a:pt x="53" y="6"/>
                    </a:lnTo>
                    <a:lnTo>
                      <a:pt x="50" y="0"/>
                    </a:lnTo>
                    <a:lnTo>
                      <a:pt x="47" y="9"/>
                    </a:lnTo>
                    <a:lnTo>
                      <a:pt x="47" y="3"/>
                    </a:lnTo>
                    <a:lnTo>
                      <a:pt x="39" y="6"/>
                    </a:lnTo>
                    <a:lnTo>
                      <a:pt x="31" y="15"/>
                    </a:lnTo>
                    <a:lnTo>
                      <a:pt x="36" y="15"/>
                    </a:lnTo>
                    <a:lnTo>
                      <a:pt x="31" y="23"/>
                    </a:lnTo>
                    <a:lnTo>
                      <a:pt x="14" y="21"/>
                    </a:lnTo>
                    <a:lnTo>
                      <a:pt x="9" y="26"/>
                    </a:lnTo>
                    <a:lnTo>
                      <a:pt x="17" y="29"/>
                    </a:lnTo>
                    <a:lnTo>
                      <a:pt x="9" y="35"/>
                    </a:lnTo>
                    <a:lnTo>
                      <a:pt x="11" y="41"/>
                    </a:lnTo>
                    <a:lnTo>
                      <a:pt x="22" y="41"/>
                    </a:lnTo>
                    <a:lnTo>
                      <a:pt x="9" y="53"/>
                    </a:lnTo>
                    <a:lnTo>
                      <a:pt x="25" y="53"/>
                    </a:lnTo>
                    <a:lnTo>
                      <a:pt x="0" y="62"/>
                    </a:lnTo>
                    <a:lnTo>
                      <a:pt x="9" y="65"/>
                    </a:lnTo>
                    <a:lnTo>
                      <a:pt x="0" y="71"/>
                    </a:lnTo>
                    <a:lnTo>
                      <a:pt x="9" y="71"/>
                    </a:lnTo>
                    <a:lnTo>
                      <a:pt x="3" y="73"/>
                    </a:lnTo>
                    <a:lnTo>
                      <a:pt x="58" y="62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7" name="Freeform 140"/>
              <p:cNvSpPr>
                <a:spLocks/>
              </p:cNvSpPr>
              <p:nvPr/>
            </p:nvSpPr>
            <p:spPr bwMode="auto">
              <a:xfrm>
                <a:off x="2565" y="1158"/>
                <a:ext cx="11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6"/>
                  </a:cxn>
                  <a:cxn ang="0">
                    <a:pos x="11" y="12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1" h="12">
                    <a:moveTo>
                      <a:pt x="5" y="0"/>
                    </a:moveTo>
                    <a:lnTo>
                      <a:pt x="0" y="6"/>
                    </a:lnTo>
                    <a:lnTo>
                      <a:pt x="11" y="1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8" name="Freeform 141"/>
              <p:cNvSpPr>
                <a:spLocks/>
              </p:cNvSpPr>
              <p:nvPr/>
            </p:nvSpPr>
            <p:spPr bwMode="auto">
              <a:xfrm>
                <a:off x="2567" y="1178"/>
                <a:ext cx="9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9" y="6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9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9" name="Freeform 142"/>
              <p:cNvSpPr>
                <a:spLocks/>
              </p:cNvSpPr>
              <p:nvPr/>
            </p:nvSpPr>
            <p:spPr bwMode="auto">
              <a:xfrm>
                <a:off x="2565" y="1140"/>
                <a:ext cx="109" cy="168"/>
              </a:xfrm>
              <a:custGeom>
                <a:avLst/>
                <a:gdLst/>
                <a:ahLst/>
                <a:cxnLst>
                  <a:cxn ang="0">
                    <a:pos x="46" y="156"/>
                  </a:cxn>
                  <a:cxn ang="0">
                    <a:pos x="98" y="150"/>
                  </a:cxn>
                  <a:cxn ang="0">
                    <a:pos x="104" y="141"/>
                  </a:cxn>
                  <a:cxn ang="0">
                    <a:pos x="93" y="138"/>
                  </a:cxn>
                  <a:cxn ang="0">
                    <a:pos x="109" y="127"/>
                  </a:cxn>
                  <a:cxn ang="0">
                    <a:pos x="109" y="115"/>
                  </a:cxn>
                  <a:cxn ang="0">
                    <a:pos x="87" y="112"/>
                  </a:cxn>
                  <a:cxn ang="0">
                    <a:pos x="93" y="103"/>
                  </a:cxn>
                  <a:cxn ang="0">
                    <a:pos x="82" y="94"/>
                  </a:cxn>
                  <a:cxn ang="0">
                    <a:pos x="87" y="91"/>
                  </a:cxn>
                  <a:cxn ang="0">
                    <a:pos x="71" y="77"/>
                  </a:cxn>
                  <a:cxn ang="0">
                    <a:pos x="65" y="59"/>
                  </a:cxn>
                  <a:cxn ang="0">
                    <a:pos x="43" y="50"/>
                  </a:cxn>
                  <a:cxn ang="0">
                    <a:pos x="54" y="44"/>
                  </a:cxn>
                  <a:cxn ang="0">
                    <a:pos x="49" y="41"/>
                  </a:cxn>
                  <a:cxn ang="0">
                    <a:pos x="60" y="33"/>
                  </a:cxn>
                  <a:cxn ang="0">
                    <a:pos x="65" y="18"/>
                  </a:cxn>
                  <a:cxn ang="0">
                    <a:pos x="35" y="21"/>
                  </a:cxn>
                  <a:cxn ang="0">
                    <a:pos x="38" y="15"/>
                  </a:cxn>
                  <a:cxn ang="0">
                    <a:pos x="35" y="15"/>
                  </a:cxn>
                  <a:cxn ang="0">
                    <a:pos x="49" y="6"/>
                  </a:cxn>
                  <a:cxn ang="0">
                    <a:pos x="49" y="0"/>
                  </a:cxn>
                  <a:cxn ang="0">
                    <a:pos x="27" y="3"/>
                  </a:cxn>
                  <a:cxn ang="0">
                    <a:pos x="22" y="9"/>
                  </a:cxn>
                  <a:cxn ang="0">
                    <a:pos x="22" y="15"/>
                  </a:cxn>
                  <a:cxn ang="0">
                    <a:pos x="11" y="21"/>
                  </a:cxn>
                  <a:cxn ang="0">
                    <a:pos x="16" y="27"/>
                  </a:cxn>
                  <a:cxn ang="0">
                    <a:pos x="5" y="38"/>
                  </a:cxn>
                  <a:cxn ang="0">
                    <a:pos x="16" y="38"/>
                  </a:cxn>
                  <a:cxn ang="0">
                    <a:pos x="8" y="62"/>
                  </a:cxn>
                  <a:cxn ang="0">
                    <a:pos x="19" y="47"/>
                  </a:cxn>
                  <a:cxn ang="0">
                    <a:pos x="16" y="53"/>
                  </a:cxn>
                  <a:cxn ang="0">
                    <a:pos x="24" y="50"/>
                  </a:cxn>
                  <a:cxn ang="0">
                    <a:pos x="16" y="77"/>
                  </a:cxn>
                  <a:cxn ang="0">
                    <a:pos x="43" y="71"/>
                  </a:cxn>
                  <a:cxn ang="0">
                    <a:pos x="38" y="80"/>
                  </a:cxn>
                  <a:cxn ang="0">
                    <a:pos x="41" y="85"/>
                  </a:cxn>
                  <a:cxn ang="0">
                    <a:pos x="49" y="85"/>
                  </a:cxn>
                  <a:cxn ang="0">
                    <a:pos x="46" y="100"/>
                  </a:cxn>
                  <a:cxn ang="0">
                    <a:pos x="19" y="112"/>
                  </a:cxn>
                  <a:cxn ang="0">
                    <a:pos x="27" y="109"/>
                  </a:cxn>
                  <a:cxn ang="0">
                    <a:pos x="30" y="118"/>
                  </a:cxn>
                  <a:cxn ang="0">
                    <a:pos x="11" y="130"/>
                  </a:cxn>
                  <a:cxn ang="0">
                    <a:pos x="35" y="138"/>
                  </a:cxn>
                  <a:cxn ang="0">
                    <a:pos x="49" y="135"/>
                  </a:cxn>
                  <a:cxn ang="0">
                    <a:pos x="41" y="144"/>
                  </a:cxn>
                  <a:cxn ang="0">
                    <a:pos x="24" y="144"/>
                  </a:cxn>
                  <a:cxn ang="0">
                    <a:pos x="0" y="168"/>
                  </a:cxn>
                  <a:cxn ang="0">
                    <a:pos x="30" y="162"/>
                  </a:cxn>
                  <a:cxn ang="0">
                    <a:pos x="32" y="156"/>
                  </a:cxn>
                  <a:cxn ang="0">
                    <a:pos x="46" y="156"/>
                  </a:cxn>
                  <a:cxn ang="0">
                    <a:pos x="46" y="156"/>
                  </a:cxn>
                </a:cxnLst>
                <a:rect l="0" t="0" r="r" b="b"/>
                <a:pathLst>
                  <a:path w="109" h="168">
                    <a:moveTo>
                      <a:pt x="46" y="156"/>
                    </a:moveTo>
                    <a:lnTo>
                      <a:pt x="98" y="150"/>
                    </a:lnTo>
                    <a:lnTo>
                      <a:pt x="104" y="141"/>
                    </a:lnTo>
                    <a:lnTo>
                      <a:pt x="93" y="138"/>
                    </a:lnTo>
                    <a:lnTo>
                      <a:pt x="109" y="127"/>
                    </a:lnTo>
                    <a:lnTo>
                      <a:pt x="109" y="115"/>
                    </a:lnTo>
                    <a:lnTo>
                      <a:pt x="87" y="112"/>
                    </a:lnTo>
                    <a:lnTo>
                      <a:pt x="93" y="103"/>
                    </a:lnTo>
                    <a:lnTo>
                      <a:pt x="82" y="94"/>
                    </a:lnTo>
                    <a:lnTo>
                      <a:pt x="87" y="91"/>
                    </a:lnTo>
                    <a:lnTo>
                      <a:pt x="71" y="77"/>
                    </a:lnTo>
                    <a:lnTo>
                      <a:pt x="65" y="59"/>
                    </a:lnTo>
                    <a:lnTo>
                      <a:pt x="43" y="50"/>
                    </a:lnTo>
                    <a:lnTo>
                      <a:pt x="54" y="44"/>
                    </a:lnTo>
                    <a:lnTo>
                      <a:pt x="49" y="41"/>
                    </a:lnTo>
                    <a:lnTo>
                      <a:pt x="60" y="33"/>
                    </a:lnTo>
                    <a:lnTo>
                      <a:pt x="65" y="18"/>
                    </a:lnTo>
                    <a:lnTo>
                      <a:pt x="35" y="21"/>
                    </a:lnTo>
                    <a:lnTo>
                      <a:pt x="38" y="15"/>
                    </a:lnTo>
                    <a:lnTo>
                      <a:pt x="35" y="15"/>
                    </a:lnTo>
                    <a:lnTo>
                      <a:pt x="49" y="6"/>
                    </a:lnTo>
                    <a:lnTo>
                      <a:pt x="49" y="0"/>
                    </a:lnTo>
                    <a:lnTo>
                      <a:pt x="27" y="3"/>
                    </a:lnTo>
                    <a:lnTo>
                      <a:pt x="22" y="9"/>
                    </a:lnTo>
                    <a:lnTo>
                      <a:pt x="22" y="15"/>
                    </a:lnTo>
                    <a:lnTo>
                      <a:pt x="11" y="21"/>
                    </a:lnTo>
                    <a:lnTo>
                      <a:pt x="16" y="27"/>
                    </a:lnTo>
                    <a:lnTo>
                      <a:pt x="5" y="38"/>
                    </a:lnTo>
                    <a:lnTo>
                      <a:pt x="16" y="38"/>
                    </a:lnTo>
                    <a:lnTo>
                      <a:pt x="8" y="62"/>
                    </a:lnTo>
                    <a:lnTo>
                      <a:pt x="19" y="47"/>
                    </a:lnTo>
                    <a:lnTo>
                      <a:pt x="16" y="53"/>
                    </a:lnTo>
                    <a:lnTo>
                      <a:pt x="24" y="50"/>
                    </a:lnTo>
                    <a:lnTo>
                      <a:pt x="16" y="77"/>
                    </a:lnTo>
                    <a:lnTo>
                      <a:pt x="43" y="71"/>
                    </a:lnTo>
                    <a:lnTo>
                      <a:pt x="38" y="80"/>
                    </a:lnTo>
                    <a:lnTo>
                      <a:pt x="41" y="85"/>
                    </a:lnTo>
                    <a:lnTo>
                      <a:pt x="49" y="85"/>
                    </a:lnTo>
                    <a:lnTo>
                      <a:pt x="46" y="100"/>
                    </a:lnTo>
                    <a:lnTo>
                      <a:pt x="19" y="112"/>
                    </a:lnTo>
                    <a:lnTo>
                      <a:pt x="27" y="109"/>
                    </a:lnTo>
                    <a:lnTo>
                      <a:pt x="30" y="118"/>
                    </a:lnTo>
                    <a:lnTo>
                      <a:pt x="11" y="130"/>
                    </a:lnTo>
                    <a:lnTo>
                      <a:pt x="35" y="138"/>
                    </a:lnTo>
                    <a:lnTo>
                      <a:pt x="49" y="135"/>
                    </a:lnTo>
                    <a:lnTo>
                      <a:pt x="41" y="144"/>
                    </a:lnTo>
                    <a:lnTo>
                      <a:pt x="24" y="144"/>
                    </a:lnTo>
                    <a:lnTo>
                      <a:pt x="0" y="168"/>
                    </a:lnTo>
                    <a:lnTo>
                      <a:pt x="30" y="162"/>
                    </a:lnTo>
                    <a:lnTo>
                      <a:pt x="32" y="156"/>
                    </a:lnTo>
                    <a:lnTo>
                      <a:pt x="46" y="156"/>
                    </a:lnTo>
                    <a:lnTo>
                      <a:pt x="46" y="15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0" name="Freeform 143"/>
              <p:cNvSpPr>
                <a:spLocks/>
              </p:cNvSpPr>
              <p:nvPr/>
            </p:nvSpPr>
            <p:spPr bwMode="auto">
              <a:xfrm>
                <a:off x="2562" y="1143"/>
                <a:ext cx="11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6"/>
                  </a:cxn>
                  <a:cxn ang="0">
                    <a:pos x="0" y="15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0" y="6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1" name="Freeform 144"/>
              <p:cNvSpPr>
                <a:spLocks/>
              </p:cNvSpPr>
              <p:nvPr/>
            </p:nvSpPr>
            <p:spPr bwMode="auto">
              <a:xfrm>
                <a:off x="2954" y="1140"/>
                <a:ext cx="19" cy="12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3"/>
                  </a:cxn>
                  <a:cxn ang="0">
                    <a:pos x="6" y="12"/>
                  </a:cxn>
                  <a:cxn ang="0">
                    <a:pos x="19" y="3"/>
                  </a:cxn>
                  <a:cxn ang="0">
                    <a:pos x="17" y="0"/>
                  </a:cxn>
                  <a:cxn ang="0">
                    <a:pos x="17" y="0"/>
                  </a:cxn>
                </a:cxnLst>
                <a:rect l="0" t="0" r="r" b="b"/>
                <a:pathLst>
                  <a:path w="19" h="12">
                    <a:moveTo>
                      <a:pt x="17" y="0"/>
                    </a:moveTo>
                    <a:lnTo>
                      <a:pt x="0" y="3"/>
                    </a:lnTo>
                    <a:lnTo>
                      <a:pt x="6" y="12"/>
                    </a:lnTo>
                    <a:lnTo>
                      <a:pt x="19" y="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2" name="Freeform 145"/>
              <p:cNvSpPr>
                <a:spLocks/>
              </p:cNvSpPr>
              <p:nvPr/>
            </p:nvSpPr>
            <p:spPr bwMode="auto">
              <a:xfrm>
                <a:off x="3333" y="2565"/>
                <a:ext cx="123" cy="274"/>
              </a:xfrm>
              <a:custGeom>
                <a:avLst/>
                <a:gdLst/>
                <a:ahLst/>
                <a:cxnLst>
                  <a:cxn ang="0">
                    <a:pos x="24" y="83"/>
                  </a:cxn>
                  <a:cxn ang="0">
                    <a:pos x="52" y="74"/>
                  </a:cxn>
                  <a:cxn ang="0">
                    <a:pos x="60" y="80"/>
                  </a:cxn>
                  <a:cxn ang="0">
                    <a:pos x="57" y="71"/>
                  </a:cxn>
                  <a:cxn ang="0">
                    <a:pos x="65" y="65"/>
                  </a:cxn>
                  <a:cxn ang="0">
                    <a:pos x="71" y="68"/>
                  </a:cxn>
                  <a:cxn ang="0">
                    <a:pos x="71" y="53"/>
                  </a:cxn>
                  <a:cxn ang="0">
                    <a:pos x="74" y="59"/>
                  </a:cxn>
                  <a:cxn ang="0">
                    <a:pos x="85" y="53"/>
                  </a:cxn>
                  <a:cxn ang="0">
                    <a:pos x="79" y="47"/>
                  </a:cxn>
                  <a:cxn ang="0">
                    <a:pos x="85" y="41"/>
                  </a:cxn>
                  <a:cxn ang="0">
                    <a:pos x="82" y="30"/>
                  </a:cxn>
                  <a:cxn ang="0">
                    <a:pos x="87" y="36"/>
                  </a:cxn>
                  <a:cxn ang="0">
                    <a:pos x="98" y="24"/>
                  </a:cxn>
                  <a:cxn ang="0">
                    <a:pos x="98" y="6"/>
                  </a:cxn>
                  <a:cxn ang="0">
                    <a:pos x="104" y="0"/>
                  </a:cxn>
                  <a:cxn ang="0">
                    <a:pos x="115" y="18"/>
                  </a:cxn>
                  <a:cxn ang="0">
                    <a:pos x="123" y="68"/>
                  </a:cxn>
                  <a:cxn ang="0">
                    <a:pos x="118" y="77"/>
                  </a:cxn>
                  <a:cxn ang="0">
                    <a:pos x="112" y="68"/>
                  </a:cxn>
                  <a:cxn ang="0">
                    <a:pos x="112" y="91"/>
                  </a:cxn>
                  <a:cxn ang="0">
                    <a:pos x="63" y="253"/>
                  </a:cxn>
                  <a:cxn ang="0">
                    <a:pos x="54" y="265"/>
                  </a:cxn>
                  <a:cxn ang="0">
                    <a:pos x="27" y="274"/>
                  </a:cxn>
                  <a:cxn ang="0">
                    <a:pos x="5" y="253"/>
                  </a:cxn>
                  <a:cxn ang="0">
                    <a:pos x="0" y="215"/>
                  </a:cxn>
                  <a:cxn ang="0">
                    <a:pos x="0" y="200"/>
                  </a:cxn>
                  <a:cxn ang="0">
                    <a:pos x="22" y="156"/>
                  </a:cxn>
                  <a:cxn ang="0">
                    <a:pos x="13" y="109"/>
                  </a:cxn>
                  <a:cxn ang="0">
                    <a:pos x="24" y="83"/>
                  </a:cxn>
                  <a:cxn ang="0">
                    <a:pos x="24" y="83"/>
                  </a:cxn>
                </a:cxnLst>
                <a:rect l="0" t="0" r="r" b="b"/>
                <a:pathLst>
                  <a:path w="123" h="274">
                    <a:moveTo>
                      <a:pt x="24" y="83"/>
                    </a:moveTo>
                    <a:lnTo>
                      <a:pt x="52" y="74"/>
                    </a:lnTo>
                    <a:lnTo>
                      <a:pt x="60" y="80"/>
                    </a:lnTo>
                    <a:lnTo>
                      <a:pt x="57" y="71"/>
                    </a:lnTo>
                    <a:lnTo>
                      <a:pt x="65" y="65"/>
                    </a:lnTo>
                    <a:lnTo>
                      <a:pt x="71" y="68"/>
                    </a:lnTo>
                    <a:lnTo>
                      <a:pt x="71" y="53"/>
                    </a:lnTo>
                    <a:lnTo>
                      <a:pt x="74" y="59"/>
                    </a:lnTo>
                    <a:lnTo>
                      <a:pt x="85" y="53"/>
                    </a:lnTo>
                    <a:lnTo>
                      <a:pt x="79" y="47"/>
                    </a:lnTo>
                    <a:lnTo>
                      <a:pt x="85" y="41"/>
                    </a:lnTo>
                    <a:lnTo>
                      <a:pt x="82" y="30"/>
                    </a:lnTo>
                    <a:lnTo>
                      <a:pt x="87" y="36"/>
                    </a:lnTo>
                    <a:lnTo>
                      <a:pt x="98" y="24"/>
                    </a:lnTo>
                    <a:lnTo>
                      <a:pt x="98" y="6"/>
                    </a:lnTo>
                    <a:lnTo>
                      <a:pt x="104" y="0"/>
                    </a:lnTo>
                    <a:lnTo>
                      <a:pt x="115" y="18"/>
                    </a:lnTo>
                    <a:lnTo>
                      <a:pt x="123" y="68"/>
                    </a:lnTo>
                    <a:lnTo>
                      <a:pt x="118" y="77"/>
                    </a:lnTo>
                    <a:lnTo>
                      <a:pt x="112" y="68"/>
                    </a:lnTo>
                    <a:lnTo>
                      <a:pt x="112" y="91"/>
                    </a:lnTo>
                    <a:lnTo>
                      <a:pt x="63" y="253"/>
                    </a:lnTo>
                    <a:lnTo>
                      <a:pt x="54" y="265"/>
                    </a:lnTo>
                    <a:lnTo>
                      <a:pt x="27" y="274"/>
                    </a:lnTo>
                    <a:lnTo>
                      <a:pt x="5" y="253"/>
                    </a:lnTo>
                    <a:lnTo>
                      <a:pt x="0" y="215"/>
                    </a:lnTo>
                    <a:lnTo>
                      <a:pt x="0" y="200"/>
                    </a:lnTo>
                    <a:lnTo>
                      <a:pt x="22" y="156"/>
                    </a:lnTo>
                    <a:lnTo>
                      <a:pt x="13" y="109"/>
                    </a:lnTo>
                    <a:lnTo>
                      <a:pt x="24" y="83"/>
                    </a:lnTo>
                    <a:lnTo>
                      <a:pt x="24" y="8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3" name="Freeform 146"/>
              <p:cNvSpPr>
                <a:spLocks/>
              </p:cNvSpPr>
              <p:nvPr/>
            </p:nvSpPr>
            <p:spPr bwMode="auto">
              <a:xfrm>
                <a:off x="2356" y="1737"/>
                <a:ext cx="8" cy="11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6" y="11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11">
                    <a:moveTo>
                      <a:pt x="8" y="0"/>
                    </a:moveTo>
                    <a:lnTo>
                      <a:pt x="0" y="9"/>
                    </a:lnTo>
                    <a:lnTo>
                      <a:pt x="6" y="1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4" name="Freeform 147"/>
              <p:cNvSpPr>
                <a:spLocks/>
              </p:cNvSpPr>
              <p:nvPr/>
            </p:nvSpPr>
            <p:spPr bwMode="auto">
              <a:xfrm>
                <a:off x="2373" y="1746"/>
                <a:ext cx="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8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2" y="8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5" name="Freeform 148"/>
              <p:cNvSpPr>
                <a:spLocks/>
              </p:cNvSpPr>
              <p:nvPr/>
            </p:nvSpPr>
            <p:spPr bwMode="auto">
              <a:xfrm>
                <a:off x="4457" y="2539"/>
                <a:ext cx="664" cy="579"/>
              </a:xfrm>
              <a:custGeom>
                <a:avLst/>
                <a:gdLst/>
                <a:ahLst/>
                <a:cxnLst>
                  <a:cxn ang="0">
                    <a:pos x="50" y="226"/>
                  </a:cxn>
                  <a:cxn ang="0">
                    <a:pos x="129" y="188"/>
                  </a:cxn>
                  <a:cxn ang="0">
                    <a:pos x="192" y="129"/>
                  </a:cxn>
                  <a:cxn ang="0">
                    <a:pos x="217" y="129"/>
                  </a:cxn>
                  <a:cxn ang="0">
                    <a:pos x="233" y="97"/>
                  </a:cxn>
                  <a:cxn ang="0">
                    <a:pos x="247" y="91"/>
                  </a:cxn>
                  <a:cxn ang="0">
                    <a:pos x="261" y="67"/>
                  </a:cxn>
                  <a:cxn ang="0">
                    <a:pos x="288" y="70"/>
                  </a:cxn>
                  <a:cxn ang="0">
                    <a:pos x="302" y="85"/>
                  </a:cxn>
                  <a:cxn ang="0">
                    <a:pos x="327" y="56"/>
                  </a:cxn>
                  <a:cxn ang="0">
                    <a:pos x="340" y="38"/>
                  </a:cxn>
                  <a:cxn ang="0">
                    <a:pos x="376" y="29"/>
                  </a:cxn>
                  <a:cxn ang="0">
                    <a:pos x="370" y="9"/>
                  </a:cxn>
                  <a:cxn ang="0">
                    <a:pos x="431" y="38"/>
                  </a:cxn>
                  <a:cxn ang="0">
                    <a:pos x="447" y="32"/>
                  </a:cxn>
                  <a:cxn ang="0">
                    <a:pos x="417" y="88"/>
                  </a:cxn>
                  <a:cxn ang="0">
                    <a:pos x="444" y="106"/>
                  </a:cxn>
                  <a:cxn ang="0">
                    <a:pos x="508" y="120"/>
                  </a:cxn>
                  <a:cxn ang="0">
                    <a:pos x="540" y="6"/>
                  </a:cxn>
                  <a:cxn ang="0">
                    <a:pos x="557" y="73"/>
                  </a:cxn>
                  <a:cxn ang="0">
                    <a:pos x="584" y="170"/>
                  </a:cxn>
                  <a:cxn ang="0">
                    <a:pos x="620" y="197"/>
                  </a:cxn>
                  <a:cxn ang="0">
                    <a:pos x="626" y="238"/>
                  </a:cxn>
                  <a:cxn ang="0">
                    <a:pos x="639" y="261"/>
                  </a:cxn>
                  <a:cxn ang="0">
                    <a:pos x="656" y="367"/>
                  </a:cxn>
                  <a:cxn ang="0">
                    <a:pos x="582" y="464"/>
                  </a:cxn>
                  <a:cxn ang="0">
                    <a:pos x="527" y="543"/>
                  </a:cxn>
                  <a:cxn ang="0">
                    <a:pos x="453" y="579"/>
                  </a:cxn>
                  <a:cxn ang="0">
                    <a:pos x="442" y="552"/>
                  </a:cxn>
                  <a:cxn ang="0">
                    <a:pos x="368" y="543"/>
                  </a:cxn>
                  <a:cxn ang="0">
                    <a:pos x="368" y="488"/>
                  </a:cxn>
                  <a:cxn ang="0">
                    <a:pos x="340" y="496"/>
                  </a:cxn>
                  <a:cxn ang="0">
                    <a:pos x="373" y="444"/>
                  </a:cxn>
                  <a:cxn ang="0">
                    <a:pos x="327" y="493"/>
                  </a:cxn>
                  <a:cxn ang="0">
                    <a:pos x="324" y="479"/>
                  </a:cxn>
                  <a:cxn ang="0">
                    <a:pos x="318" y="444"/>
                  </a:cxn>
                  <a:cxn ang="0">
                    <a:pos x="189" y="438"/>
                  </a:cxn>
                  <a:cxn ang="0">
                    <a:pos x="82" y="470"/>
                  </a:cxn>
                  <a:cxn ang="0">
                    <a:pos x="0" y="479"/>
                  </a:cxn>
                  <a:cxn ang="0">
                    <a:pos x="28" y="426"/>
                  </a:cxn>
                  <a:cxn ang="0">
                    <a:pos x="22" y="320"/>
                  </a:cxn>
                  <a:cxn ang="0">
                    <a:pos x="30" y="311"/>
                  </a:cxn>
                  <a:cxn ang="0">
                    <a:pos x="39" y="226"/>
                  </a:cxn>
                </a:cxnLst>
                <a:rect l="0" t="0" r="r" b="b"/>
                <a:pathLst>
                  <a:path w="664" h="579">
                    <a:moveTo>
                      <a:pt x="39" y="226"/>
                    </a:moveTo>
                    <a:lnTo>
                      <a:pt x="41" y="241"/>
                    </a:lnTo>
                    <a:lnTo>
                      <a:pt x="50" y="226"/>
                    </a:lnTo>
                    <a:lnTo>
                      <a:pt x="88" y="200"/>
                    </a:lnTo>
                    <a:lnTo>
                      <a:pt x="104" y="203"/>
                    </a:lnTo>
                    <a:lnTo>
                      <a:pt x="129" y="188"/>
                    </a:lnTo>
                    <a:lnTo>
                      <a:pt x="162" y="182"/>
                    </a:lnTo>
                    <a:lnTo>
                      <a:pt x="189" y="150"/>
                    </a:lnTo>
                    <a:lnTo>
                      <a:pt x="192" y="129"/>
                    </a:lnTo>
                    <a:lnTo>
                      <a:pt x="203" y="114"/>
                    </a:lnTo>
                    <a:lnTo>
                      <a:pt x="209" y="138"/>
                    </a:lnTo>
                    <a:lnTo>
                      <a:pt x="217" y="129"/>
                    </a:lnTo>
                    <a:lnTo>
                      <a:pt x="214" y="112"/>
                    </a:lnTo>
                    <a:lnTo>
                      <a:pt x="231" y="117"/>
                    </a:lnTo>
                    <a:lnTo>
                      <a:pt x="233" y="97"/>
                    </a:lnTo>
                    <a:lnTo>
                      <a:pt x="242" y="97"/>
                    </a:lnTo>
                    <a:lnTo>
                      <a:pt x="242" y="88"/>
                    </a:lnTo>
                    <a:lnTo>
                      <a:pt x="247" y="91"/>
                    </a:lnTo>
                    <a:lnTo>
                      <a:pt x="247" y="79"/>
                    </a:lnTo>
                    <a:lnTo>
                      <a:pt x="258" y="76"/>
                    </a:lnTo>
                    <a:lnTo>
                      <a:pt x="261" y="67"/>
                    </a:lnTo>
                    <a:lnTo>
                      <a:pt x="263" y="73"/>
                    </a:lnTo>
                    <a:lnTo>
                      <a:pt x="277" y="62"/>
                    </a:lnTo>
                    <a:lnTo>
                      <a:pt x="288" y="70"/>
                    </a:lnTo>
                    <a:lnTo>
                      <a:pt x="296" y="82"/>
                    </a:lnTo>
                    <a:lnTo>
                      <a:pt x="288" y="100"/>
                    </a:lnTo>
                    <a:lnTo>
                      <a:pt x="302" y="85"/>
                    </a:lnTo>
                    <a:lnTo>
                      <a:pt x="318" y="91"/>
                    </a:lnTo>
                    <a:lnTo>
                      <a:pt x="316" y="73"/>
                    </a:lnTo>
                    <a:lnTo>
                      <a:pt x="327" y="56"/>
                    </a:lnTo>
                    <a:lnTo>
                      <a:pt x="335" y="56"/>
                    </a:lnTo>
                    <a:lnTo>
                      <a:pt x="335" y="41"/>
                    </a:lnTo>
                    <a:lnTo>
                      <a:pt x="340" y="38"/>
                    </a:lnTo>
                    <a:lnTo>
                      <a:pt x="346" y="41"/>
                    </a:lnTo>
                    <a:lnTo>
                      <a:pt x="348" y="32"/>
                    </a:lnTo>
                    <a:lnTo>
                      <a:pt x="376" y="29"/>
                    </a:lnTo>
                    <a:lnTo>
                      <a:pt x="376" y="20"/>
                    </a:lnTo>
                    <a:lnTo>
                      <a:pt x="365" y="15"/>
                    </a:lnTo>
                    <a:lnTo>
                      <a:pt x="370" y="9"/>
                    </a:lnTo>
                    <a:lnTo>
                      <a:pt x="417" y="32"/>
                    </a:lnTo>
                    <a:lnTo>
                      <a:pt x="431" y="26"/>
                    </a:lnTo>
                    <a:lnTo>
                      <a:pt x="431" y="38"/>
                    </a:lnTo>
                    <a:lnTo>
                      <a:pt x="439" y="26"/>
                    </a:lnTo>
                    <a:lnTo>
                      <a:pt x="442" y="32"/>
                    </a:lnTo>
                    <a:lnTo>
                      <a:pt x="447" y="32"/>
                    </a:lnTo>
                    <a:lnTo>
                      <a:pt x="439" y="50"/>
                    </a:lnTo>
                    <a:lnTo>
                      <a:pt x="428" y="53"/>
                    </a:lnTo>
                    <a:lnTo>
                      <a:pt x="417" y="88"/>
                    </a:lnTo>
                    <a:lnTo>
                      <a:pt x="428" y="97"/>
                    </a:lnTo>
                    <a:lnTo>
                      <a:pt x="431" y="109"/>
                    </a:lnTo>
                    <a:lnTo>
                      <a:pt x="444" y="106"/>
                    </a:lnTo>
                    <a:lnTo>
                      <a:pt x="483" y="144"/>
                    </a:lnTo>
                    <a:lnTo>
                      <a:pt x="497" y="138"/>
                    </a:lnTo>
                    <a:lnTo>
                      <a:pt x="508" y="120"/>
                    </a:lnTo>
                    <a:lnTo>
                      <a:pt x="519" y="88"/>
                    </a:lnTo>
                    <a:lnTo>
                      <a:pt x="527" y="35"/>
                    </a:lnTo>
                    <a:lnTo>
                      <a:pt x="540" y="6"/>
                    </a:lnTo>
                    <a:lnTo>
                      <a:pt x="546" y="0"/>
                    </a:lnTo>
                    <a:lnTo>
                      <a:pt x="549" y="6"/>
                    </a:lnTo>
                    <a:lnTo>
                      <a:pt x="557" y="73"/>
                    </a:lnTo>
                    <a:lnTo>
                      <a:pt x="571" y="73"/>
                    </a:lnTo>
                    <a:lnTo>
                      <a:pt x="582" y="88"/>
                    </a:lnTo>
                    <a:lnTo>
                      <a:pt x="584" y="170"/>
                    </a:lnTo>
                    <a:lnTo>
                      <a:pt x="601" y="173"/>
                    </a:lnTo>
                    <a:lnTo>
                      <a:pt x="604" y="185"/>
                    </a:lnTo>
                    <a:lnTo>
                      <a:pt x="620" y="197"/>
                    </a:lnTo>
                    <a:lnTo>
                      <a:pt x="617" y="203"/>
                    </a:lnTo>
                    <a:lnTo>
                      <a:pt x="626" y="220"/>
                    </a:lnTo>
                    <a:lnTo>
                      <a:pt x="626" y="238"/>
                    </a:lnTo>
                    <a:lnTo>
                      <a:pt x="631" y="232"/>
                    </a:lnTo>
                    <a:lnTo>
                      <a:pt x="642" y="238"/>
                    </a:lnTo>
                    <a:lnTo>
                      <a:pt x="639" y="261"/>
                    </a:lnTo>
                    <a:lnTo>
                      <a:pt x="658" y="285"/>
                    </a:lnTo>
                    <a:lnTo>
                      <a:pt x="664" y="308"/>
                    </a:lnTo>
                    <a:lnTo>
                      <a:pt x="656" y="367"/>
                    </a:lnTo>
                    <a:lnTo>
                      <a:pt x="626" y="420"/>
                    </a:lnTo>
                    <a:lnTo>
                      <a:pt x="609" y="444"/>
                    </a:lnTo>
                    <a:lnTo>
                      <a:pt x="582" y="464"/>
                    </a:lnTo>
                    <a:lnTo>
                      <a:pt x="560" y="499"/>
                    </a:lnTo>
                    <a:lnTo>
                      <a:pt x="543" y="508"/>
                    </a:lnTo>
                    <a:lnTo>
                      <a:pt x="527" y="543"/>
                    </a:lnTo>
                    <a:lnTo>
                      <a:pt x="455" y="570"/>
                    </a:lnTo>
                    <a:lnTo>
                      <a:pt x="461" y="570"/>
                    </a:lnTo>
                    <a:lnTo>
                      <a:pt x="453" y="579"/>
                    </a:lnTo>
                    <a:lnTo>
                      <a:pt x="447" y="558"/>
                    </a:lnTo>
                    <a:lnTo>
                      <a:pt x="436" y="561"/>
                    </a:lnTo>
                    <a:lnTo>
                      <a:pt x="442" y="552"/>
                    </a:lnTo>
                    <a:lnTo>
                      <a:pt x="409" y="573"/>
                    </a:lnTo>
                    <a:lnTo>
                      <a:pt x="384" y="561"/>
                    </a:lnTo>
                    <a:lnTo>
                      <a:pt x="368" y="543"/>
                    </a:lnTo>
                    <a:lnTo>
                      <a:pt x="376" y="502"/>
                    </a:lnTo>
                    <a:lnTo>
                      <a:pt x="357" y="505"/>
                    </a:lnTo>
                    <a:lnTo>
                      <a:pt x="368" y="488"/>
                    </a:lnTo>
                    <a:lnTo>
                      <a:pt x="368" y="479"/>
                    </a:lnTo>
                    <a:lnTo>
                      <a:pt x="354" y="496"/>
                    </a:lnTo>
                    <a:lnTo>
                      <a:pt x="340" y="496"/>
                    </a:lnTo>
                    <a:lnTo>
                      <a:pt x="351" y="491"/>
                    </a:lnTo>
                    <a:lnTo>
                      <a:pt x="368" y="464"/>
                    </a:lnTo>
                    <a:lnTo>
                      <a:pt x="373" y="444"/>
                    </a:lnTo>
                    <a:lnTo>
                      <a:pt x="357" y="467"/>
                    </a:lnTo>
                    <a:lnTo>
                      <a:pt x="329" y="485"/>
                    </a:lnTo>
                    <a:lnTo>
                      <a:pt x="327" y="493"/>
                    </a:lnTo>
                    <a:lnTo>
                      <a:pt x="316" y="485"/>
                    </a:lnTo>
                    <a:lnTo>
                      <a:pt x="321" y="485"/>
                    </a:lnTo>
                    <a:lnTo>
                      <a:pt x="324" y="479"/>
                    </a:lnTo>
                    <a:lnTo>
                      <a:pt x="321" y="455"/>
                    </a:lnTo>
                    <a:lnTo>
                      <a:pt x="313" y="452"/>
                    </a:lnTo>
                    <a:lnTo>
                      <a:pt x="318" y="444"/>
                    </a:lnTo>
                    <a:lnTo>
                      <a:pt x="291" y="432"/>
                    </a:lnTo>
                    <a:lnTo>
                      <a:pt x="272" y="423"/>
                    </a:lnTo>
                    <a:lnTo>
                      <a:pt x="189" y="438"/>
                    </a:lnTo>
                    <a:lnTo>
                      <a:pt x="154" y="452"/>
                    </a:lnTo>
                    <a:lnTo>
                      <a:pt x="140" y="467"/>
                    </a:lnTo>
                    <a:lnTo>
                      <a:pt x="82" y="470"/>
                    </a:lnTo>
                    <a:lnTo>
                      <a:pt x="39" y="496"/>
                    </a:lnTo>
                    <a:lnTo>
                      <a:pt x="14" y="491"/>
                    </a:lnTo>
                    <a:lnTo>
                      <a:pt x="0" y="479"/>
                    </a:lnTo>
                    <a:lnTo>
                      <a:pt x="6" y="464"/>
                    </a:lnTo>
                    <a:lnTo>
                      <a:pt x="19" y="455"/>
                    </a:lnTo>
                    <a:lnTo>
                      <a:pt x="28" y="426"/>
                    </a:lnTo>
                    <a:lnTo>
                      <a:pt x="22" y="332"/>
                    </a:lnTo>
                    <a:lnTo>
                      <a:pt x="14" y="314"/>
                    </a:lnTo>
                    <a:lnTo>
                      <a:pt x="22" y="320"/>
                    </a:lnTo>
                    <a:lnTo>
                      <a:pt x="19" y="302"/>
                    </a:lnTo>
                    <a:lnTo>
                      <a:pt x="22" y="317"/>
                    </a:lnTo>
                    <a:lnTo>
                      <a:pt x="30" y="311"/>
                    </a:lnTo>
                    <a:lnTo>
                      <a:pt x="22" y="279"/>
                    </a:lnTo>
                    <a:lnTo>
                      <a:pt x="39" y="226"/>
                    </a:lnTo>
                    <a:lnTo>
                      <a:pt x="39" y="22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6" name="Freeform 149"/>
              <p:cNvSpPr>
                <a:spLocks/>
              </p:cNvSpPr>
              <p:nvPr/>
            </p:nvSpPr>
            <p:spPr bwMode="auto">
              <a:xfrm>
                <a:off x="4797" y="2551"/>
                <a:ext cx="1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17" y="5"/>
                  </a:cxn>
                  <a:cxn ang="0">
                    <a:pos x="8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1">
                    <a:moveTo>
                      <a:pt x="0" y="0"/>
                    </a:moveTo>
                    <a:lnTo>
                      <a:pt x="14" y="0"/>
                    </a:lnTo>
                    <a:lnTo>
                      <a:pt x="17" y="5"/>
                    </a:lnTo>
                    <a:lnTo>
                      <a:pt x="8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7" name="Freeform 150"/>
              <p:cNvSpPr>
                <a:spLocks/>
              </p:cNvSpPr>
              <p:nvPr/>
            </p:nvSpPr>
            <p:spPr bwMode="auto">
              <a:xfrm>
                <a:off x="4792" y="2554"/>
                <a:ext cx="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0"/>
                  </a:cxn>
                  <a:cxn ang="0">
                    <a:pos x="5" y="8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5" h="8">
                    <a:moveTo>
                      <a:pt x="0" y="8"/>
                    </a:moveTo>
                    <a:lnTo>
                      <a:pt x="3" y="0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8" name="Freeform 151"/>
              <p:cNvSpPr>
                <a:spLocks/>
              </p:cNvSpPr>
              <p:nvPr/>
            </p:nvSpPr>
            <p:spPr bwMode="auto">
              <a:xfrm>
                <a:off x="5121" y="2824"/>
                <a:ext cx="5" cy="1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17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9" name="Freeform 152"/>
              <p:cNvSpPr>
                <a:spLocks/>
              </p:cNvSpPr>
              <p:nvPr/>
            </p:nvSpPr>
            <p:spPr bwMode="auto">
              <a:xfrm>
                <a:off x="4786" y="3044"/>
                <a:ext cx="2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4" y="0"/>
                  </a:cxn>
                  <a:cxn ang="0">
                    <a:pos x="22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22" h="6">
                    <a:moveTo>
                      <a:pt x="0" y="6"/>
                    </a:moveTo>
                    <a:lnTo>
                      <a:pt x="14" y="0"/>
                    </a:lnTo>
                    <a:lnTo>
                      <a:pt x="2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0" name="Freeform 153"/>
              <p:cNvSpPr>
                <a:spLocks/>
              </p:cNvSpPr>
              <p:nvPr/>
            </p:nvSpPr>
            <p:spPr bwMode="auto">
              <a:xfrm>
                <a:off x="4855" y="3147"/>
                <a:ext cx="63" cy="5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36" y="12"/>
                  </a:cxn>
                  <a:cxn ang="0">
                    <a:pos x="63" y="3"/>
                  </a:cxn>
                  <a:cxn ang="0">
                    <a:pos x="49" y="35"/>
                  </a:cxn>
                  <a:cxn ang="0">
                    <a:pos x="52" y="27"/>
                  </a:cxn>
                  <a:cxn ang="0">
                    <a:pos x="38" y="41"/>
                  </a:cxn>
                  <a:cxn ang="0">
                    <a:pos x="14" y="59"/>
                  </a:cxn>
                  <a:cxn ang="0">
                    <a:pos x="3" y="59"/>
                  </a:cxn>
                  <a:cxn ang="0">
                    <a:pos x="5" y="53"/>
                  </a:cxn>
                  <a:cxn ang="0">
                    <a:pos x="0" y="41"/>
                  </a:cxn>
                  <a:cxn ang="0">
                    <a:pos x="3" y="29"/>
                  </a:cxn>
                  <a:cxn ang="0">
                    <a:pos x="8" y="32"/>
                  </a:cxn>
                  <a:cxn ang="0">
                    <a:pos x="8" y="12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63" h="59">
                    <a:moveTo>
                      <a:pt x="14" y="0"/>
                    </a:moveTo>
                    <a:lnTo>
                      <a:pt x="36" y="12"/>
                    </a:lnTo>
                    <a:lnTo>
                      <a:pt x="63" y="3"/>
                    </a:lnTo>
                    <a:lnTo>
                      <a:pt x="49" y="35"/>
                    </a:lnTo>
                    <a:lnTo>
                      <a:pt x="52" y="27"/>
                    </a:lnTo>
                    <a:lnTo>
                      <a:pt x="38" y="41"/>
                    </a:lnTo>
                    <a:lnTo>
                      <a:pt x="14" y="59"/>
                    </a:lnTo>
                    <a:lnTo>
                      <a:pt x="3" y="59"/>
                    </a:lnTo>
                    <a:lnTo>
                      <a:pt x="5" y="53"/>
                    </a:lnTo>
                    <a:lnTo>
                      <a:pt x="0" y="41"/>
                    </a:lnTo>
                    <a:lnTo>
                      <a:pt x="3" y="29"/>
                    </a:lnTo>
                    <a:lnTo>
                      <a:pt x="8" y="32"/>
                    </a:lnTo>
                    <a:lnTo>
                      <a:pt x="8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1" name="Freeform 154"/>
              <p:cNvSpPr>
                <a:spLocks/>
              </p:cNvSpPr>
              <p:nvPr/>
            </p:nvSpPr>
            <p:spPr bwMode="auto">
              <a:xfrm>
                <a:off x="5409" y="2128"/>
                <a:ext cx="1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14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8" y="0"/>
                    </a:lnTo>
                    <a:lnTo>
                      <a:pt x="14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2" name="Freeform 155"/>
              <p:cNvSpPr>
                <a:spLocks/>
              </p:cNvSpPr>
              <p:nvPr/>
            </p:nvSpPr>
            <p:spPr bwMode="auto">
              <a:xfrm>
                <a:off x="5288" y="2507"/>
                <a:ext cx="1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1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11">
                    <a:moveTo>
                      <a:pt x="0" y="0"/>
                    </a:moveTo>
                    <a:lnTo>
                      <a:pt x="19" y="1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3" name="Freeform 156"/>
              <p:cNvSpPr>
                <a:spLocks/>
              </p:cNvSpPr>
              <p:nvPr/>
            </p:nvSpPr>
            <p:spPr bwMode="auto">
              <a:xfrm>
                <a:off x="5253" y="2480"/>
                <a:ext cx="8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8" y="9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2" y="0"/>
                    </a:lnTo>
                    <a:lnTo>
                      <a:pt x="8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4" name="Freeform 157"/>
              <p:cNvSpPr>
                <a:spLocks/>
              </p:cNvSpPr>
              <p:nvPr/>
            </p:nvSpPr>
            <p:spPr bwMode="auto">
              <a:xfrm>
                <a:off x="5552" y="2671"/>
                <a:ext cx="19" cy="1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9" y="3"/>
                  </a:cxn>
                  <a:cxn ang="0">
                    <a:pos x="19" y="15"/>
                  </a:cxn>
                  <a:cxn ang="0">
                    <a:pos x="0" y="12"/>
                  </a:cxn>
                  <a:cxn ang="0">
                    <a:pos x="2" y="6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9" h="15">
                    <a:moveTo>
                      <a:pt x="13" y="0"/>
                    </a:moveTo>
                    <a:lnTo>
                      <a:pt x="19" y="3"/>
                    </a:lnTo>
                    <a:lnTo>
                      <a:pt x="19" y="15"/>
                    </a:lnTo>
                    <a:lnTo>
                      <a:pt x="0" y="12"/>
                    </a:lnTo>
                    <a:lnTo>
                      <a:pt x="2" y="6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5" name="Freeform 158"/>
              <p:cNvSpPr>
                <a:spLocks/>
              </p:cNvSpPr>
              <p:nvPr/>
            </p:nvSpPr>
            <p:spPr bwMode="auto">
              <a:xfrm>
                <a:off x="5576" y="2648"/>
                <a:ext cx="28" cy="14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28" y="0"/>
                  </a:cxn>
                  <a:cxn ang="0">
                    <a:pos x="17" y="8"/>
                  </a:cxn>
                  <a:cxn ang="0">
                    <a:pos x="22" y="5"/>
                  </a:cxn>
                  <a:cxn ang="0">
                    <a:pos x="22" y="11"/>
                  </a:cxn>
                  <a:cxn ang="0">
                    <a:pos x="11" y="8"/>
                  </a:cxn>
                  <a:cxn ang="0">
                    <a:pos x="3" y="14"/>
                  </a:cxn>
                  <a:cxn ang="0">
                    <a:pos x="0" y="8"/>
                  </a:cxn>
                  <a:cxn ang="0">
                    <a:pos x="8" y="5"/>
                  </a:cxn>
                  <a:cxn ang="0">
                    <a:pos x="8" y="5"/>
                  </a:cxn>
                </a:cxnLst>
                <a:rect l="0" t="0" r="r" b="b"/>
                <a:pathLst>
                  <a:path w="28" h="14">
                    <a:moveTo>
                      <a:pt x="8" y="5"/>
                    </a:moveTo>
                    <a:lnTo>
                      <a:pt x="28" y="0"/>
                    </a:lnTo>
                    <a:lnTo>
                      <a:pt x="17" y="8"/>
                    </a:lnTo>
                    <a:lnTo>
                      <a:pt x="22" y="5"/>
                    </a:lnTo>
                    <a:lnTo>
                      <a:pt x="22" y="11"/>
                    </a:lnTo>
                    <a:lnTo>
                      <a:pt x="11" y="8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6" name="Freeform 159"/>
              <p:cNvSpPr>
                <a:spLocks/>
              </p:cNvSpPr>
              <p:nvPr/>
            </p:nvSpPr>
            <p:spPr bwMode="auto">
              <a:xfrm>
                <a:off x="4216" y="2204"/>
                <a:ext cx="181" cy="2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9"/>
                  </a:cxn>
                  <a:cxn ang="0">
                    <a:pos x="93" y="67"/>
                  </a:cxn>
                  <a:cxn ang="0">
                    <a:pos x="99" y="67"/>
                  </a:cxn>
                  <a:cxn ang="0">
                    <a:pos x="120" y="88"/>
                  </a:cxn>
                  <a:cxn ang="0">
                    <a:pos x="134" y="91"/>
                  </a:cxn>
                  <a:cxn ang="0">
                    <a:pos x="129" y="109"/>
                  </a:cxn>
                  <a:cxn ang="0">
                    <a:pos x="142" y="106"/>
                  </a:cxn>
                  <a:cxn ang="0">
                    <a:pos x="142" y="129"/>
                  </a:cxn>
                  <a:cxn ang="0">
                    <a:pos x="156" y="135"/>
                  </a:cxn>
                  <a:cxn ang="0">
                    <a:pos x="162" y="162"/>
                  </a:cxn>
                  <a:cxn ang="0">
                    <a:pos x="175" y="162"/>
                  </a:cxn>
                  <a:cxn ang="0">
                    <a:pos x="181" y="173"/>
                  </a:cxn>
                  <a:cxn ang="0">
                    <a:pos x="175" y="232"/>
                  </a:cxn>
                  <a:cxn ang="0">
                    <a:pos x="159" y="226"/>
                  </a:cxn>
                  <a:cxn ang="0">
                    <a:pos x="159" y="232"/>
                  </a:cxn>
                  <a:cxn ang="0">
                    <a:pos x="123" y="197"/>
                  </a:cxn>
                  <a:cxn ang="0">
                    <a:pos x="99" y="162"/>
                  </a:cxn>
                  <a:cxn ang="0">
                    <a:pos x="88" y="126"/>
                  </a:cxn>
                  <a:cxn ang="0">
                    <a:pos x="71" y="109"/>
                  </a:cxn>
                  <a:cxn ang="0">
                    <a:pos x="63" y="79"/>
                  </a:cxn>
                  <a:cxn ang="0">
                    <a:pos x="44" y="65"/>
                  </a:cxn>
                  <a:cxn ang="0">
                    <a:pos x="33" y="44"/>
                  </a:cxn>
                  <a:cxn ang="0">
                    <a:pos x="5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81" h="232">
                    <a:moveTo>
                      <a:pt x="0" y="0"/>
                    </a:moveTo>
                    <a:lnTo>
                      <a:pt x="41" y="9"/>
                    </a:lnTo>
                    <a:lnTo>
                      <a:pt x="93" y="67"/>
                    </a:lnTo>
                    <a:lnTo>
                      <a:pt x="99" y="67"/>
                    </a:lnTo>
                    <a:lnTo>
                      <a:pt x="120" y="88"/>
                    </a:lnTo>
                    <a:lnTo>
                      <a:pt x="134" y="91"/>
                    </a:lnTo>
                    <a:lnTo>
                      <a:pt x="129" y="109"/>
                    </a:lnTo>
                    <a:lnTo>
                      <a:pt x="142" y="106"/>
                    </a:lnTo>
                    <a:lnTo>
                      <a:pt x="142" y="129"/>
                    </a:lnTo>
                    <a:lnTo>
                      <a:pt x="156" y="135"/>
                    </a:lnTo>
                    <a:lnTo>
                      <a:pt x="162" y="162"/>
                    </a:lnTo>
                    <a:lnTo>
                      <a:pt x="175" y="162"/>
                    </a:lnTo>
                    <a:lnTo>
                      <a:pt x="181" y="173"/>
                    </a:lnTo>
                    <a:lnTo>
                      <a:pt x="175" y="232"/>
                    </a:lnTo>
                    <a:lnTo>
                      <a:pt x="159" y="226"/>
                    </a:lnTo>
                    <a:lnTo>
                      <a:pt x="159" y="232"/>
                    </a:lnTo>
                    <a:lnTo>
                      <a:pt x="123" y="197"/>
                    </a:lnTo>
                    <a:lnTo>
                      <a:pt x="99" y="162"/>
                    </a:lnTo>
                    <a:lnTo>
                      <a:pt x="88" y="126"/>
                    </a:lnTo>
                    <a:lnTo>
                      <a:pt x="71" y="109"/>
                    </a:lnTo>
                    <a:lnTo>
                      <a:pt x="63" y="79"/>
                    </a:lnTo>
                    <a:lnTo>
                      <a:pt x="44" y="65"/>
                    </a:lnTo>
                    <a:lnTo>
                      <a:pt x="33" y="44"/>
                    </a:lnTo>
                    <a:lnTo>
                      <a:pt x="5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7" name="Freeform 160"/>
              <p:cNvSpPr>
                <a:spLocks/>
              </p:cNvSpPr>
              <p:nvPr/>
            </p:nvSpPr>
            <p:spPr bwMode="auto">
              <a:xfrm>
                <a:off x="4756" y="2271"/>
                <a:ext cx="25" cy="6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21"/>
                  </a:cxn>
                  <a:cxn ang="0">
                    <a:pos x="3" y="30"/>
                  </a:cxn>
                  <a:cxn ang="0">
                    <a:pos x="17" y="15"/>
                  </a:cxn>
                  <a:cxn ang="0">
                    <a:pos x="22" y="18"/>
                  </a:cxn>
                  <a:cxn ang="0">
                    <a:pos x="17" y="30"/>
                  </a:cxn>
                  <a:cxn ang="0">
                    <a:pos x="25" y="42"/>
                  </a:cxn>
                  <a:cxn ang="0">
                    <a:pos x="8" y="39"/>
                  </a:cxn>
                  <a:cxn ang="0">
                    <a:pos x="14" y="65"/>
                  </a:cxn>
                  <a:cxn ang="0">
                    <a:pos x="6" y="53"/>
                  </a:cxn>
                  <a:cxn ang="0">
                    <a:pos x="0" y="2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25" h="65">
                    <a:moveTo>
                      <a:pt x="8" y="0"/>
                    </a:moveTo>
                    <a:lnTo>
                      <a:pt x="11" y="21"/>
                    </a:lnTo>
                    <a:lnTo>
                      <a:pt x="3" y="30"/>
                    </a:lnTo>
                    <a:lnTo>
                      <a:pt x="17" y="15"/>
                    </a:lnTo>
                    <a:lnTo>
                      <a:pt x="22" y="18"/>
                    </a:lnTo>
                    <a:lnTo>
                      <a:pt x="17" y="30"/>
                    </a:lnTo>
                    <a:lnTo>
                      <a:pt x="25" y="42"/>
                    </a:lnTo>
                    <a:lnTo>
                      <a:pt x="8" y="39"/>
                    </a:lnTo>
                    <a:lnTo>
                      <a:pt x="14" y="65"/>
                    </a:lnTo>
                    <a:lnTo>
                      <a:pt x="6" y="53"/>
                    </a:lnTo>
                    <a:lnTo>
                      <a:pt x="0" y="2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8" name="Freeform 161"/>
              <p:cNvSpPr>
                <a:spLocks/>
              </p:cNvSpPr>
              <p:nvPr/>
            </p:nvSpPr>
            <p:spPr bwMode="auto">
              <a:xfrm>
                <a:off x="4731" y="2377"/>
                <a:ext cx="22" cy="1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0"/>
                  </a:cxn>
                  <a:cxn ang="0">
                    <a:pos x="22" y="12"/>
                  </a:cxn>
                  <a:cxn ang="0">
                    <a:pos x="9" y="18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22" h="18">
                    <a:moveTo>
                      <a:pt x="0" y="3"/>
                    </a:moveTo>
                    <a:lnTo>
                      <a:pt x="14" y="0"/>
                    </a:lnTo>
                    <a:lnTo>
                      <a:pt x="22" y="12"/>
                    </a:lnTo>
                    <a:lnTo>
                      <a:pt x="9" y="18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9" name="Freeform 162"/>
              <p:cNvSpPr>
                <a:spLocks/>
              </p:cNvSpPr>
              <p:nvPr/>
            </p:nvSpPr>
            <p:spPr bwMode="auto">
              <a:xfrm>
                <a:off x="4677" y="2407"/>
                <a:ext cx="8" cy="26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5" y="0"/>
                  </a:cxn>
                  <a:cxn ang="0">
                    <a:pos x="8" y="6"/>
                  </a:cxn>
                  <a:cxn ang="0">
                    <a:pos x="0" y="26"/>
                  </a:cxn>
                  <a:cxn ang="0">
                    <a:pos x="0" y="11"/>
                  </a:cxn>
                  <a:cxn ang="0">
                    <a:pos x="0" y="11"/>
                  </a:cxn>
                </a:cxnLst>
                <a:rect l="0" t="0" r="r" b="b"/>
                <a:pathLst>
                  <a:path w="8" h="26">
                    <a:moveTo>
                      <a:pt x="0" y="11"/>
                    </a:moveTo>
                    <a:lnTo>
                      <a:pt x="5" y="0"/>
                    </a:lnTo>
                    <a:lnTo>
                      <a:pt x="8" y="6"/>
                    </a:lnTo>
                    <a:lnTo>
                      <a:pt x="0" y="26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0" name="Freeform 163"/>
              <p:cNvSpPr>
                <a:spLocks/>
              </p:cNvSpPr>
              <p:nvPr/>
            </p:nvSpPr>
            <p:spPr bwMode="auto">
              <a:xfrm>
                <a:off x="4668" y="2413"/>
                <a:ext cx="9" cy="1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0"/>
                  </a:cxn>
                  <a:cxn ang="0">
                    <a:pos x="6" y="14"/>
                  </a:cxn>
                  <a:cxn ang="0">
                    <a:pos x="0" y="11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14">
                    <a:moveTo>
                      <a:pt x="3" y="0"/>
                    </a:moveTo>
                    <a:lnTo>
                      <a:pt x="9" y="0"/>
                    </a:lnTo>
                    <a:lnTo>
                      <a:pt x="6" y="14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164"/>
              <p:cNvSpPr>
                <a:spLocks/>
              </p:cNvSpPr>
              <p:nvPr/>
            </p:nvSpPr>
            <p:spPr bwMode="auto">
              <a:xfrm>
                <a:off x="4613" y="2283"/>
                <a:ext cx="107" cy="150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86" y="15"/>
                  </a:cxn>
                  <a:cxn ang="0">
                    <a:pos x="102" y="0"/>
                  </a:cxn>
                  <a:cxn ang="0">
                    <a:pos x="107" y="6"/>
                  </a:cxn>
                  <a:cxn ang="0">
                    <a:pos x="91" y="27"/>
                  </a:cxn>
                  <a:cxn ang="0">
                    <a:pos x="25" y="30"/>
                  </a:cxn>
                  <a:cxn ang="0">
                    <a:pos x="22" y="50"/>
                  </a:cxn>
                  <a:cxn ang="0">
                    <a:pos x="31" y="62"/>
                  </a:cxn>
                  <a:cxn ang="0">
                    <a:pos x="72" y="44"/>
                  </a:cxn>
                  <a:cxn ang="0">
                    <a:pos x="77" y="53"/>
                  </a:cxn>
                  <a:cxn ang="0">
                    <a:pos x="42" y="71"/>
                  </a:cxn>
                  <a:cxn ang="0">
                    <a:pos x="61" y="100"/>
                  </a:cxn>
                  <a:cxn ang="0">
                    <a:pos x="55" y="109"/>
                  </a:cxn>
                  <a:cxn ang="0">
                    <a:pos x="64" y="124"/>
                  </a:cxn>
                  <a:cxn ang="0">
                    <a:pos x="44" y="132"/>
                  </a:cxn>
                  <a:cxn ang="0">
                    <a:pos x="33" y="88"/>
                  </a:cxn>
                  <a:cxn ang="0">
                    <a:pos x="22" y="97"/>
                  </a:cxn>
                  <a:cxn ang="0">
                    <a:pos x="25" y="147"/>
                  </a:cxn>
                  <a:cxn ang="0">
                    <a:pos x="11" y="150"/>
                  </a:cxn>
                  <a:cxn ang="0">
                    <a:pos x="6" y="141"/>
                  </a:cxn>
                  <a:cxn ang="0">
                    <a:pos x="11" y="106"/>
                  </a:cxn>
                  <a:cxn ang="0">
                    <a:pos x="3" y="106"/>
                  </a:cxn>
                  <a:cxn ang="0">
                    <a:pos x="0" y="88"/>
                  </a:cxn>
                  <a:cxn ang="0">
                    <a:pos x="17" y="50"/>
                  </a:cxn>
                  <a:cxn ang="0">
                    <a:pos x="20" y="21"/>
                  </a:cxn>
                  <a:cxn ang="0">
                    <a:pos x="36" y="6"/>
                  </a:cxn>
                  <a:cxn ang="0">
                    <a:pos x="36" y="6"/>
                  </a:cxn>
                </a:cxnLst>
                <a:rect l="0" t="0" r="r" b="b"/>
                <a:pathLst>
                  <a:path w="107" h="150">
                    <a:moveTo>
                      <a:pt x="36" y="6"/>
                    </a:moveTo>
                    <a:lnTo>
                      <a:pt x="86" y="15"/>
                    </a:lnTo>
                    <a:lnTo>
                      <a:pt x="102" y="0"/>
                    </a:lnTo>
                    <a:lnTo>
                      <a:pt x="107" y="6"/>
                    </a:lnTo>
                    <a:lnTo>
                      <a:pt x="91" y="27"/>
                    </a:lnTo>
                    <a:lnTo>
                      <a:pt x="25" y="30"/>
                    </a:lnTo>
                    <a:lnTo>
                      <a:pt x="22" y="50"/>
                    </a:lnTo>
                    <a:lnTo>
                      <a:pt x="31" y="62"/>
                    </a:lnTo>
                    <a:lnTo>
                      <a:pt x="72" y="44"/>
                    </a:lnTo>
                    <a:lnTo>
                      <a:pt x="77" y="53"/>
                    </a:lnTo>
                    <a:lnTo>
                      <a:pt x="42" y="71"/>
                    </a:lnTo>
                    <a:lnTo>
                      <a:pt x="61" y="100"/>
                    </a:lnTo>
                    <a:lnTo>
                      <a:pt x="55" y="109"/>
                    </a:lnTo>
                    <a:lnTo>
                      <a:pt x="64" y="124"/>
                    </a:lnTo>
                    <a:lnTo>
                      <a:pt x="44" y="132"/>
                    </a:lnTo>
                    <a:lnTo>
                      <a:pt x="33" y="88"/>
                    </a:lnTo>
                    <a:lnTo>
                      <a:pt x="22" y="97"/>
                    </a:lnTo>
                    <a:lnTo>
                      <a:pt x="25" y="147"/>
                    </a:lnTo>
                    <a:lnTo>
                      <a:pt x="11" y="150"/>
                    </a:lnTo>
                    <a:lnTo>
                      <a:pt x="6" y="141"/>
                    </a:lnTo>
                    <a:lnTo>
                      <a:pt x="11" y="106"/>
                    </a:lnTo>
                    <a:lnTo>
                      <a:pt x="3" y="106"/>
                    </a:lnTo>
                    <a:lnTo>
                      <a:pt x="0" y="88"/>
                    </a:lnTo>
                    <a:lnTo>
                      <a:pt x="17" y="50"/>
                    </a:lnTo>
                    <a:lnTo>
                      <a:pt x="20" y="21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2" name="Freeform 165"/>
              <p:cNvSpPr>
                <a:spLocks/>
              </p:cNvSpPr>
              <p:nvPr/>
            </p:nvSpPr>
            <p:spPr bwMode="auto">
              <a:xfrm>
                <a:off x="4537" y="2483"/>
                <a:ext cx="16" cy="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3"/>
                  </a:cxn>
                  <a:cxn ang="0">
                    <a:pos x="11" y="12"/>
                  </a:cxn>
                  <a:cxn ang="0">
                    <a:pos x="0" y="3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2">
                    <a:moveTo>
                      <a:pt x="8" y="0"/>
                    </a:moveTo>
                    <a:lnTo>
                      <a:pt x="16" y="3"/>
                    </a:lnTo>
                    <a:lnTo>
                      <a:pt x="11" y="12"/>
                    </a:lnTo>
                    <a:lnTo>
                      <a:pt x="0" y="3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3" name="Freeform 166"/>
              <p:cNvSpPr>
                <a:spLocks/>
              </p:cNvSpPr>
              <p:nvPr/>
            </p:nvSpPr>
            <p:spPr bwMode="auto">
              <a:xfrm>
                <a:off x="4559" y="2486"/>
                <a:ext cx="13" cy="1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13" y="0"/>
                  </a:cxn>
                  <a:cxn ang="0">
                    <a:pos x="11" y="12"/>
                  </a:cxn>
                  <a:cxn ang="0">
                    <a:pos x="0" y="12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13" y="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4" name="Freeform 167"/>
              <p:cNvSpPr>
                <a:spLocks/>
              </p:cNvSpPr>
              <p:nvPr/>
            </p:nvSpPr>
            <p:spPr bwMode="auto">
              <a:xfrm>
                <a:off x="4572" y="2483"/>
                <a:ext cx="41" cy="1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5" y="9"/>
                  </a:cxn>
                  <a:cxn ang="0">
                    <a:pos x="22" y="0"/>
                  </a:cxn>
                  <a:cxn ang="0">
                    <a:pos x="33" y="6"/>
                  </a:cxn>
                  <a:cxn ang="0">
                    <a:pos x="36" y="3"/>
                  </a:cxn>
                  <a:cxn ang="0">
                    <a:pos x="41" y="12"/>
                  </a:cxn>
                  <a:cxn ang="0">
                    <a:pos x="6" y="18"/>
                  </a:cxn>
                  <a:cxn ang="0">
                    <a:pos x="0" y="9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1" h="18">
                    <a:moveTo>
                      <a:pt x="6" y="6"/>
                    </a:moveTo>
                    <a:lnTo>
                      <a:pt x="25" y="9"/>
                    </a:lnTo>
                    <a:lnTo>
                      <a:pt x="22" y="0"/>
                    </a:lnTo>
                    <a:lnTo>
                      <a:pt x="33" y="6"/>
                    </a:lnTo>
                    <a:lnTo>
                      <a:pt x="36" y="3"/>
                    </a:lnTo>
                    <a:lnTo>
                      <a:pt x="41" y="12"/>
                    </a:lnTo>
                    <a:lnTo>
                      <a:pt x="6" y="18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168"/>
              <p:cNvSpPr>
                <a:spLocks/>
              </p:cNvSpPr>
              <p:nvPr/>
            </p:nvSpPr>
            <p:spPr bwMode="auto">
              <a:xfrm>
                <a:off x="4611" y="2507"/>
                <a:ext cx="27" cy="2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7" y="17"/>
                  </a:cxn>
                  <a:cxn ang="0">
                    <a:pos x="19" y="20"/>
                  </a:cxn>
                  <a:cxn ang="0">
                    <a:pos x="0" y="8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7" h="20">
                    <a:moveTo>
                      <a:pt x="13" y="0"/>
                    </a:moveTo>
                    <a:lnTo>
                      <a:pt x="27" y="17"/>
                    </a:lnTo>
                    <a:lnTo>
                      <a:pt x="19" y="20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6" name="Freeform 169"/>
              <p:cNvSpPr>
                <a:spLocks/>
              </p:cNvSpPr>
              <p:nvPr/>
            </p:nvSpPr>
            <p:spPr bwMode="auto">
              <a:xfrm>
                <a:off x="4624" y="2480"/>
                <a:ext cx="53" cy="21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14" y="3"/>
                  </a:cxn>
                  <a:cxn ang="0">
                    <a:pos x="42" y="12"/>
                  </a:cxn>
                  <a:cxn ang="0">
                    <a:pos x="50" y="0"/>
                  </a:cxn>
                  <a:cxn ang="0">
                    <a:pos x="53" y="6"/>
                  </a:cxn>
                  <a:cxn ang="0">
                    <a:pos x="44" y="15"/>
                  </a:cxn>
                  <a:cxn ang="0">
                    <a:pos x="20" y="21"/>
                  </a:cxn>
                  <a:cxn ang="0">
                    <a:pos x="0" y="15"/>
                  </a:cxn>
                  <a:cxn ang="0">
                    <a:pos x="3" y="9"/>
                  </a:cxn>
                  <a:cxn ang="0">
                    <a:pos x="3" y="9"/>
                  </a:cxn>
                </a:cxnLst>
                <a:rect l="0" t="0" r="r" b="b"/>
                <a:pathLst>
                  <a:path w="53" h="21">
                    <a:moveTo>
                      <a:pt x="3" y="9"/>
                    </a:moveTo>
                    <a:lnTo>
                      <a:pt x="14" y="3"/>
                    </a:lnTo>
                    <a:lnTo>
                      <a:pt x="42" y="12"/>
                    </a:lnTo>
                    <a:lnTo>
                      <a:pt x="50" y="0"/>
                    </a:lnTo>
                    <a:lnTo>
                      <a:pt x="53" y="6"/>
                    </a:lnTo>
                    <a:lnTo>
                      <a:pt x="44" y="15"/>
                    </a:lnTo>
                    <a:lnTo>
                      <a:pt x="20" y="21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7" name="Freeform 170"/>
              <p:cNvSpPr>
                <a:spLocks/>
              </p:cNvSpPr>
              <p:nvPr/>
            </p:nvSpPr>
            <p:spPr bwMode="auto">
              <a:xfrm>
                <a:off x="4682" y="2489"/>
                <a:ext cx="66" cy="35"/>
              </a:xfrm>
              <a:custGeom>
                <a:avLst/>
                <a:gdLst/>
                <a:ahLst/>
                <a:cxnLst>
                  <a:cxn ang="0">
                    <a:pos x="27" y="20"/>
                  </a:cxn>
                  <a:cxn ang="0">
                    <a:pos x="22" y="32"/>
                  </a:cxn>
                  <a:cxn ang="0">
                    <a:pos x="0" y="35"/>
                  </a:cxn>
                  <a:cxn ang="0">
                    <a:pos x="6" y="20"/>
                  </a:cxn>
                  <a:cxn ang="0">
                    <a:pos x="22" y="12"/>
                  </a:cxn>
                  <a:cxn ang="0">
                    <a:pos x="30" y="6"/>
                  </a:cxn>
                  <a:cxn ang="0">
                    <a:pos x="66" y="0"/>
                  </a:cxn>
                  <a:cxn ang="0">
                    <a:pos x="63" y="6"/>
                  </a:cxn>
                  <a:cxn ang="0">
                    <a:pos x="27" y="20"/>
                  </a:cxn>
                  <a:cxn ang="0">
                    <a:pos x="27" y="20"/>
                  </a:cxn>
                </a:cxnLst>
                <a:rect l="0" t="0" r="r" b="b"/>
                <a:pathLst>
                  <a:path w="66" h="35">
                    <a:moveTo>
                      <a:pt x="27" y="20"/>
                    </a:moveTo>
                    <a:lnTo>
                      <a:pt x="22" y="32"/>
                    </a:lnTo>
                    <a:lnTo>
                      <a:pt x="0" y="35"/>
                    </a:lnTo>
                    <a:lnTo>
                      <a:pt x="6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66" y="0"/>
                    </a:lnTo>
                    <a:lnTo>
                      <a:pt x="63" y="6"/>
                    </a:lnTo>
                    <a:lnTo>
                      <a:pt x="27" y="2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8" name="Freeform 171"/>
              <p:cNvSpPr>
                <a:spLocks/>
              </p:cNvSpPr>
              <p:nvPr/>
            </p:nvSpPr>
            <p:spPr bwMode="auto">
              <a:xfrm>
                <a:off x="4764" y="2374"/>
                <a:ext cx="50" cy="1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0"/>
                  </a:cxn>
                  <a:cxn ang="0">
                    <a:pos x="28" y="0"/>
                  </a:cxn>
                  <a:cxn ang="0">
                    <a:pos x="44" y="6"/>
                  </a:cxn>
                  <a:cxn ang="0">
                    <a:pos x="50" y="18"/>
                  </a:cxn>
                  <a:cxn ang="0">
                    <a:pos x="3" y="9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50" h="18">
                    <a:moveTo>
                      <a:pt x="0" y="15"/>
                    </a:moveTo>
                    <a:lnTo>
                      <a:pt x="6" y="0"/>
                    </a:lnTo>
                    <a:lnTo>
                      <a:pt x="28" y="0"/>
                    </a:lnTo>
                    <a:lnTo>
                      <a:pt x="44" y="6"/>
                    </a:lnTo>
                    <a:lnTo>
                      <a:pt x="50" y="18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9" name="Freeform 172"/>
              <p:cNvSpPr>
                <a:spLocks/>
              </p:cNvSpPr>
              <p:nvPr/>
            </p:nvSpPr>
            <p:spPr bwMode="auto">
              <a:xfrm>
                <a:off x="4383" y="2436"/>
                <a:ext cx="151" cy="59"/>
              </a:xfrm>
              <a:custGeom>
                <a:avLst/>
                <a:gdLst/>
                <a:ahLst/>
                <a:cxnLst>
                  <a:cxn ang="0">
                    <a:pos x="113" y="50"/>
                  </a:cxn>
                  <a:cxn ang="0">
                    <a:pos x="28" y="32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7" y="0"/>
                  </a:cxn>
                  <a:cxn ang="0">
                    <a:pos x="36" y="0"/>
                  </a:cxn>
                  <a:cxn ang="0">
                    <a:pos x="60" y="18"/>
                  </a:cxn>
                  <a:cxn ang="0">
                    <a:pos x="85" y="24"/>
                  </a:cxn>
                  <a:cxn ang="0">
                    <a:pos x="96" y="12"/>
                  </a:cxn>
                  <a:cxn ang="0">
                    <a:pos x="121" y="21"/>
                  </a:cxn>
                  <a:cxn ang="0">
                    <a:pos x="129" y="35"/>
                  </a:cxn>
                  <a:cxn ang="0">
                    <a:pos x="151" y="38"/>
                  </a:cxn>
                  <a:cxn ang="0">
                    <a:pos x="151" y="59"/>
                  </a:cxn>
                  <a:cxn ang="0">
                    <a:pos x="113" y="50"/>
                  </a:cxn>
                  <a:cxn ang="0">
                    <a:pos x="113" y="50"/>
                  </a:cxn>
                </a:cxnLst>
                <a:rect l="0" t="0" r="r" b="b"/>
                <a:pathLst>
                  <a:path w="151" h="59">
                    <a:moveTo>
                      <a:pt x="113" y="50"/>
                    </a:moveTo>
                    <a:lnTo>
                      <a:pt x="28" y="32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7" y="0"/>
                    </a:lnTo>
                    <a:lnTo>
                      <a:pt x="36" y="0"/>
                    </a:lnTo>
                    <a:lnTo>
                      <a:pt x="60" y="18"/>
                    </a:lnTo>
                    <a:lnTo>
                      <a:pt x="85" y="24"/>
                    </a:lnTo>
                    <a:lnTo>
                      <a:pt x="96" y="12"/>
                    </a:lnTo>
                    <a:lnTo>
                      <a:pt x="121" y="21"/>
                    </a:lnTo>
                    <a:lnTo>
                      <a:pt x="129" y="35"/>
                    </a:lnTo>
                    <a:lnTo>
                      <a:pt x="151" y="38"/>
                    </a:lnTo>
                    <a:lnTo>
                      <a:pt x="151" y="59"/>
                    </a:lnTo>
                    <a:lnTo>
                      <a:pt x="113" y="50"/>
                    </a:lnTo>
                    <a:lnTo>
                      <a:pt x="113" y="5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0" name="Freeform 173"/>
              <p:cNvSpPr>
                <a:spLocks/>
              </p:cNvSpPr>
              <p:nvPr/>
            </p:nvSpPr>
            <p:spPr bwMode="auto">
              <a:xfrm>
                <a:off x="4424" y="2368"/>
                <a:ext cx="11" cy="1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1" y="6"/>
                  </a:cxn>
                  <a:cxn ang="0">
                    <a:pos x="11" y="12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lnTo>
                      <a:pt x="11" y="6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1" name="Freeform 174"/>
              <p:cNvSpPr>
                <a:spLocks/>
              </p:cNvSpPr>
              <p:nvPr/>
            </p:nvSpPr>
            <p:spPr bwMode="auto">
              <a:xfrm>
                <a:off x="4386" y="2348"/>
                <a:ext cx="25" cy="2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16" y="18"/>
                  </a:cxn>
                  <a:cxn ang="0">
                    <a:pos x="25" y="20"/>
                  </a:cxn>
                  <a:cxn ang="0">
                    <a:pos x="25" y="2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25" h="29">
                    <a:moveTo>
                      <a:pt x="0" y="9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25" y="20"/>
                    </a:lnTo>
                    <a:lnTo>
                      <a:pt x="25" y="2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2" name="Freeform 175"/>
              <p:cNvSpPr>
                <a:spLocks/>
              </p:cNvSpPr>
              <p:nvPr/>
            </p:nvSpPr>
            <p:spPr bwMode="auto">
              <a:xfrm>
                <a:off x="4369" y="2292"/>
                <a:ext cx="6" cy="9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6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3" name="Freeform 176"/>
              <p:cNvSpPr>
                <a:spLocks/>
              </p:cNvSpPr>
              <p:nvPr/>
            </p:nvSpPr>
            <p:spPr bwMode="auto">
              <a:xfrm>
                <a:off x="4276" y="2336"/>
                <a:ext cx="11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" h="15">
                    <a:moveTo>
                      <a:pt x="0" y="0"/>
                    </a:moveTo>
                    <a:lnTo>
                      <a:pt x="11" y="15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4" name="Freeform 177"/>
              <p:cNvSpPr>
                <a:spLocks/>
              </p:cNvSpPr>
              <p:nvPr/>
            </p:nvSpPr>
            <p:spPr bwMode="auto">
              <a:xfrm>
                <a:off x="4323" y="2274"/>
                <a:ext cx="5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2" y="6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5" name="Freeform 178"/>
              <p:cNvSpPr>
                <a:spLocks/>
              </p:cNvSpPr>
              <p:nvPr/>
            </p:nvSpPr>
            <p:spPr bwMode="auto">
              <a:xfrm>
                <a:off x="4251" y="2289"/>
                <a:ext cx="1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6"/>
                  </a:cxn>
                  <a:cxn ang="0">
                    <a:pos x="11" y="1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5">
                    <a:moveTo>
                      <a:pt x="0" y="0"/>
                    </a:moveTo>
                    <a:lnTo>
                      <a:pt x="14" y="6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6" name="Freeform 179"/>
              <p:cNvSpPr>
                <a:spLocks/>
              </p:cNvSpPr>
              <p:nvPr/>
            </p:nvSpPr>
            <p:spPr bwMode="auto">
              <a:xfrm>
                <a:off x="4449" y="2177"/>
                <a:ext cx="167" cy="224"/>
              </a:xfrm>
              <a:custGeom>
                <a:avLst/>
                <a:gdLst/>
                <a:ahLst/>
                <a:cxnLst>
                  <a:cxn ang="0">
                    <a:pos x="79" y="47"/>
                  </a:cxn>
                  <a:cxn ang="0">
                    <a:pos x="63" y="77"/>
                  </a:cxn>
                  <a:cxn ang="0">
                    <a:pos x="41" y="83"/>
                  </a:cxn>
                  <a:cxn ang="0">
                    <a:pos x="36" y="106"/>
                  </a:cxn>
                  <a:cxn ang="0">
                    <a:pos x="11" y="97"/>
                  </a:cxn>
                  <a:cxn ang="0">
                    <a:pos x="8" y="100"/>
                  </a:cxn>
                  <a:cxn ang="0">
                    <a:pos x="3" y="106"/>
                  </a:cxn>
                  <a:cxn ang="0">
                    <a:pos x="0" y="130"/>
                  </a:cxn>
                  <a:cxn ang="0">
                    <a:pos x="3" y="150"/>
                  </a:cxn>
                  <a:cxn ang="0">
                    <a:pos x="16" y="165"/>
                  </a:cxn>
                  <a:cxn ang="0">
                    <a:pos x="19" y="200"/>
                  </a:cxn>
                  <a:cxn ang="0">
                    <a:pos x="44" y="197"/>
                  </a:cxn>
                  <a:cxn ang="0">
                    <a:pos x="47" y="212"/>
                  </a:cxn>
                  <a:cxn ang="0">
                    <a:pos x="66" y="200"/>
                  </a:cxn>
                  <a:cxn ang="0">
                    <a:pos x="88" y="209"/>
                  </a:cxn>
                  <a:cxn ang="0">
                    <a:pos x="96" y="224"/>
                  </a:cxn>
                  <a:cxn ang="0">
                    <a:pos x="115" y="212"/>
                  </a:cxn>
                  <a:cxn ang="0">
                    <a:pos x="129" y="186"/>
                  </a:cxn>
                  <a:cxn ang="0">
                    <a:pos x="121" y="177"/>
                  </a:cxn>
                  <a:cxn ang="0">
                    <a:pos x="134" y="165"/>
                  </a:cxn>
                  <a:cxn ang="0">
                    <a:pos x="151" y="118"/>
                  </a:cxn>
                  <a:cxn ang="0">
                    <a:pos x="167" y="121"/>
                  </a:cxn>
                  <a:cxn ang="0">
                    <a:pos x="148" y="100"/>
                  </a:cxn>
                  <a:cxn ang="0">
                    <a:pos x="151" y="94"/>
                  </a:cxn>
                  <a:cxn ang="0">
                    <a:pos x="134" y="68"/>
                  </a:cxn>
                  <a:cxn ang="0">
                    <a:pos x="145" y="65"/>
                  </a:cxn>
                  <a:cxn ang="0">
                    <a:pos x="143" y="53"/>
                  </a:cxn>
                  <a:cxn ang="0">
                    <a:pos x="156" y="50"/>
                  </a:cxn>
                  <a:cxn ang="0">
                    <a:pos x="151" y="42"/>
                  </a:cxn>
                  <a:cxn ang="0">
                    <a:pos x="167" y="36"/>
                  </a:cxn>
                  <a:cxn ang="0">
                    <a:pos x="140" y="18"/>
                  </a:cxn>
                  <a:cxn ang="0">
                    <a:pos x="140" y="9"/>
                  </a:cxn>
                  <a:cxn ang="0">
                    <a:pos x="132" y="0"/>
                  </a:cxn>
                  <a:cxn ang="0">
                    <a:pos x="126" y="6"/>
                  </a:cxn>
                  <a:cxn ang="0">
                    <a:pos x="123" y="0"/>
                  </a:cxn>
                  <a:cxn ang="0">
                    <a:pos x="101" y="39"/>
                  </a:cxn>
                  <a:cxn ang="0">
                    <a:pos x="79" y="47"/>
                  </a:cxn>
                  <a:cxn ang="0">
                    <a:pos x="79" y="47"/>
                  </a:cxn>
                </a:cxnLst>
                <a:rect l="0" t="0" r="r" b="b"/>
                <a:pathLst>
                  <a:path w="167" h="224">
                    <a:moveTo>
                      <a:pt x="79" y="47"/>
                    </a:moveTo>
                    <a:lnTo>
                      <a:pt x="63" y="77"/>
                    </a:lnTo>
                    <a:lnTo>
                      <a:pt x="41" y="83"/>
                    </a:lnTo>
                    <a:lnTo>
                      <a:pt x="36" y="106"/>
                    </a:lnTo>
                    <a:lnTo>
                      <a:pt x="11" y="97"/>
                    </a:lnTo>
                    <a:lnTo>
                      <a:pt x="8" y="100"/>
                    </a:lnTo>
                    <a:lnTo>
                      <a:pt x="3" y="106"/>
                    </a:lnTo>
                    <a:lnTo>
                      <a:pt x="0" y="130"/>
                    </a:lnTo>
                    <a:lnTo>
                      <a:pt x="3" y="150"/>
                    </a:lnTo>
                    <a:lnTo>
                      <a:pt x="16" y="165"/>
                    </a:lnTo>
                    <a:lnTo>
                      <a:pt x="19" y="200"/>
                    </a:lnTo>
                    <a:lnTo>
                      <a:pt x="44" y="197"/>
                    </a:lnTo>
                    <a:lnTo>
                      <a:pt x="47" y="212"/>
                    </a:lnTo>
                    <a:lnTo>
                      <a:pt x="66" y="200"/>
                    </a:lnTo>
                    <a:lnTo>
                      <a:pt x="88" y="209"/>
                    </a:lnTo>
                    <a:lnTo>
                      <a:pt x="96" y="224"/>
                    </a:lnTo>
                    <a:lnTo>
                      <a:pt x="115" y="212"/>
                    </a:lnTo>
                    <a:lnTo>
                      <a:pt x="129" y="186"/>
                    </a:lnTo>
                    <a:lnTo>
                      <a:pt x="121" y="177"/>
                    </a:lnTo>
                    <a:lnTo>
                      <a:pt x="134" y="165"/>
                    </a:lnTo>
                    <a:lnTo>
                      <a:pt x="151" y="118"/>
                    </a:lnTo>
                    <a:lnTo>
                      <a:pt x="167" y="121"/>
                    </a:lnTo>
                    <a:lnTo>
                      <a:pt x="148" y="100"/>
                    </a:lnTo>
                    <a:lnTo>
                      <a:pt x="151" y="94"/>
                    </a:lnTo>
                    <a:lnTo>
                      <a:pt x="134" y="68"/>
                    </a:lnTo>
                    <a:lnTo>
                      <a:pt x="145" y="65"/>
                    </a:lnTo>
                    <a:lnTo>
                      <a:pt x="143" y="53"/>
                    </a:lnTo>
                    <a:lnTo>
                      <a:pt x="156" y="50"/>
                    </a:lnTo>
                    <a:lnTo>
                      <a:pt x="151" y="42"/>
                    </a:lnTo>
                    <a:lnTo>
                      <a:pt x="167" y="36"/>
                    </a:lnTo>
                    <a:lnTo>
                      <a:pt x="140" y="18"/>
                    </a:lnTo>
                    <a:lnTo>
                      <a:pt x="140" y="9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3" y="0"/>
                    </a:lnTo>
                    <a:lnTo>
                      <a:pt x="101" y="39"/>
                    </a:lnTo>
                    <a:lnTo>
                      <a:pt x="79" y="47"/>
                    </a:lnTo>
                    <a:lnTo>
                      <a:pt x="79" y="47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7" name="Freeform 180"/>
              <p:cNvSpPr>
                <a:spLocks/>
              </p:cNvSpPr>
              <p:nvPr/>
            </p:nvSpPr>
            <p:spPr bwMode="auto">
              <a:xfrm>
                <a:off x="5324" y="2730"/>
                <a:ext cx="38" cy="41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38" y="41"/>
                  </a:cxn>
                  <a:cxn ang="0">
                    <a:pos x="11" y="23"/>
                  </a:cxn>
                  <a:cxn ang="0">
                    <a:pos x="11" y="23"/>
                  </a:cxn>
                </a:cxnLst>
                <a:rect l="0" t="0" r="r" b="b"/>
                <a:pathLst>
                  <a:path w="38" h="41">
                    <a:moveTo>
                      <a:pt x="11" y="23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38" y="41"/>
                    </a:lnTo>
                    <a:lnTo>
                      <a:pt x="11" y="23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8" name="Freeform 181"/>
              <p:cNvSpPr>
                <a:spLocks/>
              </p:cNvSpPr>
              <p:nvPr/>
            </p:nvSpPr>
            <p:spPr bwMode="auto">
              <a:xfrm>
                <a:off x="5387" y="2618"/>
                <a:ext cx="5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5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8">
                    <a:moveTo>
                      <a:pt x="0" y="0"/>
                    </a:moveTo>
                    <a:lnTo>
                      <a:pt x="5" y="1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9" name="Freeform 182"/>
              <p:cNvSpPr>
                <a:spLocks/>
              </p:cNvSpPr>
              <p:nvPr/>
            </p:nvSpPr>
            <p:spPr bwMode="auto">
              <a:xfrm>
                <a:off x="5392" y="2642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11"/>
                  </a:cxn>
                  <a:cxn ang="0">
                    <a:pos x="3" y="1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3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183"/>
              <p:cNvSpPr>
                <a:spLocks/>
              </p:cNvSpPr>
              <p:nvPr/>
            </p:nvSpPr>
            <p:spPr bwMode="auto">
              <a:xfrm>
                <a:off x="5318" y="3018"/>
                <a:ext cx="102" cy="144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12"/>
                  </a:cxn>
                  <a:cxn ang="0">
                    <a:pos x="63" y="17"/>
                  </a:cxn>
                  <a:cxn ang="0">
                    <a:pos x="61" y="41"/>
                  </a:cxn>
                  <a:cxn ang="0">
                    <a:pos x="53" y="50"/>
                  </a:cxn>
                  <a:cxn ang="0">
                    <a:pos x="61" y="56"/>
                  </a:cxn>
                  <a:cxn ang="0">
                    <a:pos x="66" y="41"/>
                  </a:cxn>
                  <a:cxn ang="0">
                    <a:pos x="63" y="64"/>
                  </a:cxn>
                  <a:cxn ang="0">
                    <a:pos x="77" y="70"/>
                  </a:cxn>
                  <a:cxn ang="0">
                    <a:pos x="99" y="61"/>
                  </a:cxn>
                  <a:cxn ang="0">
                    <a:pos x="102" y="64"/>
                  </a:cxn>
                  <a:cxn ang="0">
                    <a:pos x="77" y="94"/>
                  </a:cxn>
                  <a:cxn ang="0">
                    <a:pos x="63" y="97"/>
                  </a:cxn>
                  <a:cxn ang="0">
                    <a:pos x="39" y="120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2" y="114"/>
                  </a:cxn>
                  <a:cxn ang="0">
                    <a:pos x="9" y="100"/>
                  </a:cxn>
                  <a:cxn ang="0">
                    <a:pos x="42" y="73"/>
                  </a:cxn>
                  <a:cxn ang="0">
                    <a:pos x="53" y="53"/>
                  </a:cxn>
                  <a:cxn ang="0">
                    <a:pos x="50" y="47"/>
                  </a:cxn>
                  <a:cxn ang="0">
                    <a:pos x="55" y="35"/>
                  </a:cxn>
                  <a:cxn ang="0">
                    <a:pos x="50" y="38"/>
                  </a:cxn>
                  <a:cxn ang="0">
                    <a:pos x="47" y="26"/>
                  </a:cxn>
                  <a:cxn ang="0">
                    <a:pos x="53" y="17"/>
                  </a:cxn>
                  <a:cxn ang="0">
                    <a:pos x="47" y="17"/>
                  </a:cxn>
                  <a:cxn ang="0">
                    <a:pos x="50" y="0"/>
                  </a:cxn>
                  <a:cxn ang="0">
                    <a:pos x="50" y="0"/>
                  </a:cxn>
                </a:cxnLst>
                <a:rect l="0" t="0" r="r" b="b"/>
                <a:pathLst>
                  <a:path w="102" h="144">
                    <a:moveTo>
                      <a:pt x="50" y="0"/>
                    </a:moveTo>
                    <a:lnTo>
                      <a:pt x="50" y="12"/>
                    </a:lnTo>
                    <a:lnTo>
                      <a:pt x="63" y="17"/>
                    </a:lnTo>
                    <a:lnTo>
                      <a:pt x="61" y="41"/>
                    </a:lnTo>
                    <a:lnTo>
                      <a:pt x="53" y="50"/>
                    </a:lnTo>
                    <a:lnTo>
                      <a:pt x="61" y="56"/>
                    </a:lnTo>
                    <a:lnTo>
                      <a:pt x="66" y="41"/>
                    </a:lnTo>
                    <a:lnTo>
                      <a:pt x="63" y="64"/>
                    </a:lnTo>
                    <a:lnTo>
                      <a:pt x="77" y="70"/>
                    </a:lnTo>
                    <a:lnTo>
                      <a:pt x="99" y="61"/>
                    </a:lnTo>
                    <a:lnTo>
                      <a:pt x="102" y="64"/>
                    </a:lnTo>
                    <a:lnTo>
                      <a:pt x="77" y="94"/>
                    </a:lnTo>
                    <a:lnTo>
                      <a:pt x="63" y="97"/>
                    </a:lnTo>
                    <a:lnTo>
                      <a:pt x="39" y="120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2" y="114"/>
                    </a:lnTo>
                    <a:lnTo>
                      <a:pt x="9" y="100"/>
                    </a:lnTo>
                    <a:lnTo>
                      <a:pt x="42" y="73"/>
                    </a:lnTo>
                    <a:lnTo>
                      <a:pt x="53" y="53"/>
                    </a:lnTo>
                    <a:lnTo>
                      <a:pt x="50" y="47"/>
                    </a:lnTo>
                    <a:lnTo>
                      <a:pt x="55" y="35"/>
                    </a:lnTo>
                    <a:lnTo>
                      <a:pt x="50" y="38"/>
                    </a:lnTo>
                    <a:lnTo>
                      <a:pt x="47" y="26"/>
                    </a:lnTo>
                    <a:lnTo>
                      <a:pt x="53" y="17"/>
                    </a:lnTo>
                    <a:lnTo>
                      <a:pt x="47" y="17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1" name="Freeform 184"/>
              <p:cNvSpPr>
                <a:spLocks/>
              </p:cNvSpPr>
              <p:nvPr/>
            </p:nvSpPr>
            <p:spPr bwMode="auto">
              <a:xfrm>
                <a:off x="5126" y="3141"/>
                <a:ext cx="187" cy="121"/>
              </a:xfrm>
              <a:custGeom>
                <a:avLst/>
                <a:gdLst/>
                <a:ahLst/>
                <a:cxnLst>
                  <a:cxn ang="0">
                    <a:pos x="154" y="12"/>
                  </a:cxn>
                  <a:cxn ang="0">
                    <a:pos x="170" y="0"/>
                  </a:cxn>
                  <a:cxn ang="0">
                    <a:pos x="168" y="18"/>
                  </a:cxn>
                  <a:cxn ang="0">
                    <a:pos x="181" y="9"/>
                  </a:cxn>
                  <a:cxn ang="0">
                    <a:pos x="176" y="15"/>
                  </a:cxn>
                  <a:cxn ang="0">
                    <a:pos x="187" y="12"/>
                  </a:cxn>
                  <a:cxn ang="0">
                    <a:pos x="176" y="27"/>
                  </a:cxn>
                  <a:cxn ang="0">
                    <a:pos x="138" y="53"/>
                  </a:cxn>
                  <a:cxn ang="0">
                    <a:pos x="127" y="65"/>
                  </a:cxn>
                  <a:cxn ang="0">
                    <a:pos x="129" y="68"/>
                  </a:cxn>
                  <a:cxn ang="0">
                    <a:pos x="105" y="71"/>
                  </a:cxn>
                  <a:cxn ang="0">
                    <a:pos x="63" y="112"/>
                  </a:cxn>
                  <a:cxn ang="0">
                    <a:pos x="39" y="121"/>
                  </a:cxn>
                  <a:cxn ang="0">
                    <a:pos x="0" y="112"/>
                  </a:cxn>
                  <a:cxn ang="0">
                    <a:pos x="9" y="109"/>
                  </a:cxn>
                  <a:cxn ang="0">
                    <a:pos x="3" y="109"/>
                  </a:cxn>
                  <a:cxn ang="0">
                    <a:pos x="22" y="97"/>
                  </a:cxn>
                  <a:cxn ang="0">
                    <a:pos x="25" y="88"/>
                  </a:cxn>
                  <a:cxn ang="0">
                    <a:pos x="28" y="91"/>
                  </a:cxn>
                  <a:cxn ang="0">
                    <a:pos x="53" y="71"/>
                  </a:cxn>
                  <a:cxn ang="0">
                    <a:pos x="113" y="47"/>
                  </a:cxn>
                  <a:cxn ang="0">
                    <a:pos x="154" y="12"/>
                  </a:cxn>
                  <a:cxn ang="0">
                    <a:pos x="154" y="12"/>
                  </a:cxn>
                </a:cxnLst>
                <a:rect l="0" t="0" r="r" b="b"/>
                <a:pathLst>
                  <a:path w="187" h="121">
                    <a:moveTo>
                      <a:pt x="154" y="12"/>
                    </a:moveTo>
                    <a:lnTo>
                      <a:pt x="170" y="0"/>
                    </a:lnTo>
                    <a:lnTo>
                      <a:pt x="168" y="18"/>
                    </a:lnTo>
                    <a:lnTo>
                      <a:pt x="181" y="9"/>
                    </a:lnTo>
                    <a:lnTo>
                      <a:pt x="176" y="15"/>
                    </a:lnTo>
                    <a:lnTo>
                      <a:pt x="187" y="12"/>
                    </a:lnTo>
                    <a:lnTo>
                      <a:pt x="176" y="27"/>
                    </a:lnTo>
                    <a:lnTo>
                      <a:pt x="138" y="53"/>
                    </a:lnTo>
                    <a:lnTo>
                      <a:pt x="127" y="65"/>
                    </a:lnTo>
                    <a:lnTo>
                      <a:pt x="129" y="68"/>
                    </a:lnTo>
                    <a:lnTo>
                      <a:pt x="105" y="71"/>
                    </a:lnTo>
                    <a:lnTo>
                      <a:pt x="63" y="112"/>
                    </a:lnTo>
                    <a:lnTo>
                      <a:pt x="39" y="121"/>
                    </a:lnTo>
                    <a:lnTo>
                      <a:pt x="0" y="112"/>
                    </a:lnTo>
                    <a:lnTo>
                      <a:pt x="9" y="109"/>
                    </a:lnTo>
                    <a:lnTo>
                      <a:pt x="3" y="109"/>
                    </a:lnTo>
                    <a:lnTo>
                      <a:pt x="22" y="97"/>
                    </a:lnTo>
                    <a:lnTo>
                      <a:pt x="25" y="88"/>
                    </a:lnTo>
                    <a:lnTo>
                      <a:pt x="28" y="91"/>
                    </a:lnTo>
                    <a:lnTo>
                      <a:pt x="53" y="71"/>
                    </a:lnTo>
                    <a:lnTo>
                      <a:pt x="113" y="47"/>
                    </a:lnTo>
                    <a:lnTo>
                      <a:pt x="154" y="12"/>
                    </a:lnTo>
                    <a:lnTo>
                      <a:pt x="154" y="12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2" name="Freeform 185"/>
              <p:cNvSpPr>
                <a:spLocks/>
              </p:cNvSpPr>
              <p:nvPr/>
            </p:nvSpPr>
            <p:spPr bwMode="auto">
              <a:xfrm>
                <a:off x="4816" y="2324"/>
                <a:ext cx="324" cy="212"/>
              </a:xfrm>
              <a:custGeom>
                <a:avLst/>
                <a:gdLst/>
                <a:ahLst/>
                <a:cxnLst>
                  <a:cxn ang="0">
                    <a:pos x="171" y="44"/>
                  </a:cxn>
                  <a:cxn ang="0">
                    <a:pos x="225" y="71"/>
                  </a:cxn>
                  <a:cxn ang="0">
                    <a:pos x="245" y="89"/>
                  </a:cxn>
                  <a:cxn ang="0">
                    <a:pos x="250" y="106"/>
                  </a:cxn>
                  <a:cxn ang="0">
                    <a:pos x="277" y="118"/>
                  </a:cxn>
                  <a:cxn ang="0">
                    <a:pos x="280" y="130"/>
                  </a:cxn>
                  <a:cxn ang="0">
                    <a:pos x="267" y="133"/>
                  </a:cxn>
                  <a:cxn ang="0">
                    <a:pos x="283" y="156"/>
                  </a:cxn>
                  <a:cxn ang="0">
                    <a:pos x="288" y="177"/>
                  </a:cxn>
                  <a:cxn ang="0">
                    <a:pos x="299" y="177"/>
                  </a:cxn>
                  <a:cxn ang="0">
                    <a:pos x="299" y="185"/>
                  </a:cxn>
                  <a:cxn ang="0">
                    <a:pos x="310" y="191"/>
                  </a:cxn>
                  <a:cxn ang="0">
                    <a:pos x="308" y="194"/>
                  </a:cxn>
                  <a:cxn ang="0">
                    <a:pos x="324" y="200"/>
                  </a:cxn>
                  <a:cxn ang="0">
                    <a:pos x="316" y="212"/>
                  </a:cxn>
                  <a:cxn ang="0">
                    <a:pos x="275" y="197"/>
                  </a:cxn>
                  <a:cxn ang="0">
                    <a:pos x="250" y="162"/>
                  </a:cxn>
                  <a:cxn ang="0">
                    <a:pos x="223" y="147"/>
                  </a:cxn>
                  <a:cxn ang="0">
                    <a:pos x="212" y="147"/>
                  </a:cxn>
                  <a:cxn ang="0">
                    <a:pos x="212" y="156"/>
                  </a:cxn>
                  <a:cxn ang="0">
                    <a:pos x="198" y="165"/>
                  </a:cxn>
                  <a:cxn ang="0">
                    <a:pos x="201" y="174"/>
                  </a:cxn>
                  <a:cxn ang="0">
                    <a:pos x="192" y="183"/>
                  </a:cxn>
                  <a:cxn ang="0">
                    <a:pos x="165" y="180"/>
                  </a:cxn>
                  <a:cxn ang="0">
                    <a:pos x="146" y="156"/>
                  </a:cxn>
                  <a:cxn ang="0">
                    <a:pos x="107" y="165"/>
                  </a:cxn>
                  <a:cxn ang="0">
                    <a:pos x="118" y="144"/>
                  </a:cxn>
                  <a:cxn ang="0">
                    <a:pos x="129" y="147"/>
                  </a:cxn>
                  <a:cxn ang="0">
                    <a:pos x="118" y="103"/>
                  </a:cxn>
                  <a:cxn ang="0">
                    <a:pos x="55" y="77"/>
                  </a:cxn>
                  <a:cxn ang="0">
                    <a:pos x="47" y="68"/>
                  </a:cxn>
                  <a:cxn ang="0">
                    <a:pos x="47" y="53"/>
                  </a:cxn>
                  <a:cxn ang="0">
                    <a:pos x="42" y="74"/>
                  </a:cxn>
                  <a:cxn ang="0">
                    <a:pos x="31" y="77"/>
                  </a:cxn>
                  <a:cxn ang="0">
                    <a:pos x="31" y="62"/>
                  </a:cxn>
                  <a:cxn ang="0">
                    <a:pos x="17" y="50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22" y="42"/>
                  </a:cxn>
                  <a:cxn ang="0">
                    <a:pos x="14" y="27"/>
                  </a:cxn>
                  <a:cxn ang="0">
                    <a:pos x="0" y="24"/>
                  </a:cxn>
                  <a:cxn ang="0">
                    <a:pos x="3" y="12"/>
                  </a:cxn>
                  <a:cxn ang="0">
                    <a:pos x="25" y="0"/>
                  </a:cxn>
                  <a:cxn ang="0">
                    <a:pos x="53" y="9"/>
                  </a:cxn>
                  <a:cxn ang="0">
                    <a:pos x="55" y="42"/>
                  </a:cxn>
                  <a:cxn ang="0">
                    <a:pos x="69" y="62"/>
                  </a:cxn>
                  <a:cxn ang="0">
                    <a:pos x="116" y="21"/>
                  </a:cxn>
                  <a:cxn ang="0">
                    <a:pos x="171" y="44"/>
                  </a:cxn>
                  <a:cxn ang="0">
                    <a:pos x="171" y="44"/>
                  </a:cxn>
                </a:cxnLst>
                <a:rect l="0" t="0" r="r" b="b"/>
                <a:pathLst>
                  <a:path w="324" h="212">
                    <a:moveTo>
                      <a:pt x="171" y="44"/>
                    </a:moveTo>
                    <a:lnTo>
                      <a:pt x="225" y="71"/>
                    </a:lnTo>
                    <a:lnTo>
                      <a:pt x="245" y="89"/>
                    </a:lnTo>
                    <a:lnTo>
                      <a:pt x="250" y="106"/>
                    </a:lnTo>
                    <a:lnTo>
                      <a:pt x="277" y="118"/>
                    </a:lnTo>
                    <a:lnTo>
                      <a:pt x="280" y="130"/>
                    </a:lnTo>
                    <a:lnTo>
                      <a:pt x="267" y="133"/>
                    </a:lnTo>
                    <a:lnTo>
                      <a:pt x="283" y="156"/>
                    </a:lnTo>
                    <a:lnTo>
                      <a:pt x="288" y="177"/>
                    </a:lnTo>
                    <a:lnTo>
                      <a:pt x="299" y="177"/>
                    </a:lnTo>
                    <a:lnTo>
                      <a:pt x="299" y="185"/>
                    </a:lnTo>
                    <a:lnTo>
                      <a:pt x="310" y="191"/>
                    </a:lnTo>
                    <a:lnTo>
                      <a:pt x="308" y="194"/>
                    </a:lnTo>
                    <a:lnTo>
                      <a:pt x="324" y="200"/>
                    </a:lnTo>
                    <a:lnTo>
                      <a:pt x="316" y="212"/>
                    </a:lnTo>
                    <a:lnTo>
                      <a:pt x="275" y="197"/>
                    </a:lnTo>
                    <a:lnTo>
                      <a:pt x="250" y="162"/>
                    </a:lnTo>
                    <a:lnTo>
                      <a:pt x="223" y="147"/>
                    </a:lnTo>
                    <a:lnTo>
                      <a:pt x="212" y="147"/>
                    </a:lnTo>
                    <a:lnTo>
                      <a:pt x="212" y="156"/>
                    </a:lnTo>
                    <a:lnTo>
                      <a:pt x="198" y="165"/>
                    </a:lnTo>
                    <a:lnTo>
                      <a:pt x="201" y="174"/>
                    </a:lnTo>
                    <a:lnTo>
                      <a:pt x="192" y="183"/>
                    </a:lnTo>
                    <a:lnTo>
                      <a:pt x="165" y="180"/>
                    </a:lnTo>
                    <a:lnTo>
                      <a:pt x="146" y="156"/>
                    </a:lnTo>
                    <a:lnTo>
                      <a:pt x="107" y="165"/>
                    </a:lnTo>
                    <a:lnTo>
                      <a:pt x="118" y="144"/>
                    </a:lnTo>
                    <a:lnTo>
                      <a:pt x="129" y="147"/>
                    </a:lnTo>
                    <a:lnTo>
                      <a:pt x="118" y="103"/>
                    </a:lnTo>
                    <a:lnTo>
                      <a:pt x="55" y="77"/>
                    </a:lnTo>
                    <a:lnTo>
                      <a:pt x="47" y="68"/>
                    </a:lnTo>
                    <a:lnTo>
                      <a:pt x="47" y="53"/>
                    </a:lnTo>
                    <a:lnTo>
                      <a:pt x="42" y="74"/>
                    </a:lnTo>
                    <a:lnTo>
                      <a:pt x="31" y="77"/>
                    </a:lnTo>
                    <a:lnTo>
                      <a:pt x="31" y="62"/>
                    </a:lnTo>
                    <a:lnTo>
                      <a:pt x="17" y="50"/>
                    </a:lnTo>
                    <a:lnTo>
                      <a:pt x="44" y="44"/>
                    </a:lnTo>
                    <a:lnTo>
                      <a:pt x="50" y="36"/>
                    </a:lnTo>
                    <a:lnTo>
                      <a:pt x="22" y="42"/>
                    </a:lnTo>
                    <a:lnTo>
                      <a:pt x="14" y="27"/>
                    </a:lnTo>
                    <a:lnTo>
                      <a:pt x="0" y="24"/>
                    </a:lnTo>
                    <a:lnTo>
                      <a:pt x="3" y="12"/>
                    </a:lnTo>
                    <a:lnTo>
                      <a:pt x="25" y="0"/>
                    </a:lnTo>
                    <a:lnTo>
                      <a:pt x="53" y="9"/>
                    </a:lnTo>
                    <a:lnTo>
                      <a:pt x="55" y="42"/>
                    </a:lnTo>
                    <a:lnTo>
                      <a:pt x="69" y="62"/>
                    </a:lnTo>
                    <a:lnTo>
                      <a:pt x="116" y="21"/>
                    </a:lnTo>
                    <a:lnTo>
                      <a:pt x="171" y="44"/>
                    </a:lnTo>
                    <a:lnTo>
                      <a:pt x="171" y="44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3" name="Freeform 186"/>
              <p:cNvSpPr>
                <a:spLocks/>
              </p:cNvSpPr>
              <p:nvPr/>
            </p:nvSpPr>
            <p:spPr bwMode="auto">
              <a:xfrm>
                <a:off x="5214" y="2427"/>
                <a:ext cx="17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27"/>
                  </a:cxn>
                  <a:cxn ang="0">
                    <a:pos x="6" y="2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27">
                    <a:moveTo>
                      <a:pt x="0" y="0"/>
                    </a:moveTo>
                    <a:lnTo>
                      <a:pt x="17" y="27"/>
                    </a:lnTo>
                    <a:lnTo>
                      <a:pt x="6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4" name="Freeform 187"/>
              <p:cNvSpPr>
                <a:spLocks/>
              </p:cNvSpPr>
              <p:nvPr/>
            </p:nvSpPr>
            <p:spPr bwMode="auto">
              <a:xfrm>
                <a:off x="5104" y="2404"/>
                <a:ext cx="72" cy="4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8" y="26"/>
                  </a:cxn>
                  <a:cxn ang="0">
                    <a:pos x="33" y="14"/>
                  </a:cxn>
                  <a:cxn ang="0">
                    <a:pos x="31" y="23"/>
                  </a:cxn>
                  <a:cxn ang="0">
                    <a:pos x="44" y="26"/>
                  </a:cxn>
                  <a:cxn ang="0">
                    <a:pos x="58" y="11"/>
                  </a:cxn>
                  <a:cxn ang="0">
                    <a:pos x="58" y="0"/>
                  </a:cxn>
                  <a:cxn ang="0">
                    <a:pos x="72" y="3"/>
                  </a:cxn>
                  <a:cxn ang="0">
                    <a:pos x="64" y="26"/>
                  </a:cxn>
                  <a:cxn ang="0">
                    <a:pos x="42" y="41"/>
                  </a:cxn>
                  <a:cxn ang="0">
                    <a:pos x="17" y="38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72" h="41">
                    <a:moveTo>
                      <a:pt x="0" y="26"/>
                    </a:moveTo>
                    <a:lnTo>
                      <a:pt x="28" y="26"/>
                    </a:lnTo>
                    <a:lnTo>
                      <a:pt x="33" y="14"/>
                    </a:lnTo>
                    <a:lnTo>
                      <a:pt x="31" y="23"/>
                    </a:lnTo>
                    <a:lnTo>
                      <a:pt x="44" y="26"/>
                    </a:lnTo>
                    <a:lnTo>
                      <a:pt x="58" y="11"/>
                    </a:lnTo>
                    <a:lnTo>
                      <a:pt x="58" y="0"/>
                    </a:lnTo>
                    <a:lnTo>
                      <a:pt x="72" y="3"/>
                    </a:lnTo>
                    <a:lnTo>
                      <a:pt x="64" y="26"/>
                    </a:lnTo>
                    <a:lnTo>
                      <a:pt x="42" y="41"/>
                    </a:lnTo>
                    <a:lnTo>
                      <a:pt x="17" y="3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5" name="Freeform 188"/>
              <p:cNvSpPr>
                <a:spLocks/>
              </p:cNvSpPr>
              <p:nvPr/>
            </p:nvSpPr>
            <p:spPr bwMode="auto">
              <a:xfrm>
                <a:off x="5176" y="2389"/>
                <a:ext cx="11" cy="24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11" y="9"/>
                  </a:cxn>
                  <a:cxn ang="0">
                    <a:pos x="11" y="9"/>
                  </a:cxn>
                </a:cxnLst>
                <a:rect l="0" t="0" r="r" b="b"/>
                <a:pathLst>
                  <a:path w="11" h="24">
                    <a:moveTo>
                      <a:pt x="11" y="9"/>
                    </a:moveTo>
                    <a:lnTo>
                      <a:pt x="11" y="24"/>
                    </a:lnTo>
                    <a:lnTo>
                      <a:pt x="0" y="0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6" name="Freeform 189"/>
              <p:cNvSpPr>
                <a:spLocks/>
              </p:cNvSpPr>
              <p:nvPr/>
            </p:nvSpPr>
            <p:spPr bwMode="auto">
              <a:xfrm>
                <a:off x="4581" y="2086"/>
                <a:ext cx="35" cy="5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5" y="18"/>
                  </a:cxn>
                  <a:cxn ang="0">
                    <a:pos x="0" y="59"/>
                  </a:cxn>
                  <a:cxn ang="0">
                    <a:pos x="30" y="18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0" t="0" r="r" b="b"/>
                <a:pathLst>
                  <a:path w="35" h="59">
                    <a:moveTo>
                      <a:pt x="32" y="0"/>
                    </a:moveTo>
                    <a:lnTo>
                      <a:pt x="35" y="18"/>
                    </a:lnTo>
                    <a:lnTo>
                      <a:pt x="0" y="59"/>
                    </a:lnTo>
                    <a:lnTo>
                      <a:pt x="30" y="18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7" name="Freeform 190"/>
              <p:cNvSpPr>
                <a:spLocks/>
              </p:cNvSpPr>
              <p:nvPr/>
            </p:nvSpPr>
            <p:spPr bwMode="auto">
              <a:xfrm>
                <a:off x="4660" y="2119"/>
                <a:ext cx="77" cy="85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11"/>
                  </a:cxn>
                  <a:cxn ang="0">
                    <a:pos x="77" y="47"/>
                  </a:cxn>
                  <a:cxn ang="0">
                    <a:pos x="74" y="70"/>
                  </a:cxn>
                  <a:cxn ang="0">
                    <a:pos x="66" y="50"/>
                  </a:cxn>
                  <a:cxn ang="0">
                    <a:pos x="60" y="58"/>
                  </a:cxn>
                  <a:cxn ang="0">
                    <a:pos x="66" y="76"/>
                  </a:cxn>
                  <a:cxn ang="0">
                    <a:pos x="60" y="85"/>
                  </a:cxn>
                  <a:cxn ang="0">
                    <a:pos x="58" y="76"/>
                  </a:cxn>
                  <a:cxn ang="0">
                    <a:pos x="39" y="70"/>
                  </a:cxn>
                  <a:cxn ang="0">
                    <a:pos x="39" y="47"/>
                  </a:cxn>
                  <a:cxn ang="0">
                    <a:pos x="28" y="38"/>
                  </a:cxn>
                  <a:cxn ang="0">
                    <a:pos x="17" y="50"/>
                  </a:cxn>
                  <a:cxn ang="0">
                    <a:pos x="11" y="41"/>
                  </a:cxn>
                  <a:cxn ang="0">
                    <a:pos x="0" y="58"/>
                  </a:cxn>
                  <a:cxn ang="0">
                    <a:pos x="6" y="35"/>
                  </a:cxn>
                  <a:cxn ang="0">
                    <a:pos x="22" y="20"/>
                  </a:cxn>
                  <a:cxn ang="0">
                    <a:pos x="28" y="23"/>
                  </a:cxn>
                  <a:cxn ang="0">
                    <a:pos x="30" y="35"/>
                  </a:cxn>
                  <a:cxn ang="0">
                    <a:pos x="36" y="32"/>
                  </a:cxn>
                  <a:cxn ang="0">
                    <a:pos x="47" y="17"/>
                  </a:cxn>
                  <a:cxn ang="0">
                    <a:pos x="58" y="14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77" h="85">
                    <a:moveTo>
                      <a:pt x="55" y="0"/>
                    </a:moveTo>
                    <a:lnTo>
                      <a:pt x="69" y="11"/>
                    </a:lnTo>
                    <a:lnTo>
                      <a:pt x="77" y="47"/>
                    </a:lnTo>
                    <a:lnTo>
                      <a:pt x="74" y="70"/>
                    </a:lnTo>
                    <a:lnTo>
                      <a:pt x="66" y="50"/>
                    </a:lnTo>
                    <a:lnTo>
                      <a:pt x="60" y="58"/>
                    </a:lnTo>
                    <a:lnTo>
                      <a:pt x="66" y="76"/>
                    </a:lnTo>
                    <a:lnTo>
                      <a:pt x="60" y="85"/>
                    </a:lnTo>
                    <a:lnTo>
                      <a:pt x="58" y="76"/>
                    </a:lnTo>
                    <a:lnTo>
                      <a:pt x="39" y="70"/>
                    </a:lnTo>
                    <a:lnTo>
                      <a:pt x="39" y="47"/>
                    </a:lnTo>
                    <a:lnTo>
                      <a:pt x="28" y="38"/>
                    </a:lnTo>
                    <a:lnTo>
                      <a:pt x="17" y="50"/>
                    </a:lnTo>
                    <a:lnTo>
                      <a:pt x="11" y="41"/>
                    </a:lnTo>
                    <a:lnTo>
                      <a:pt x="0" y="58"/>
                    </a:lnTo>
                    <a:lnTo>
                      <a:pt x="6" y="35"/>
                    </a:lnTo>
                    <a:lnTo>
                      <a:pt x="22" y="20"/>
                    </a:lnTo>
                    <a:lnTo>
                      <a:pt x="28" y="23"/>
                    </a:lnTo>
                    <a:lnTo>
                      <a:pt x="30" y="35"/>
                    </a:lnTo>
                    <a:lnTo>
                      <a:pt x="36" y="32"/>
                    </a:lnTo>
                    <a:lnTo>
                      <a:pt x="47" y="17"/>
                    </a:lnTo>
                    <a:lnTo>
                      <a:pt x="58" y="14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8" name="Freeform 191"/>
              <p:cNvSpPr>
                <a:spLocks/>
              </p:cNvSpPr>
              <p:nvPr/>
            </p:nvSpPr>
            <p:spPr bwMode="auto">
              <a:xfrm>
                <a:off x="4688" y="2113"/>
                <a:ext cx="11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11" y="9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9">
                    <a:moveTo>
                      <a:pt x="0" y="3"/>
                    </a:moveTo>
                    <a:lnTo>
                      <a:pt x="11" y="0"/>
                    </a:lnTo>
                    <a:lnTo>
                      <a:pt x="11" y="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9" name="Freeform 192"/>
              <p:cNvSpPr>
                <a:spLocks/>
              </p:cNvSpPr>
              <p:nvPr/>
            </p:nvSpPr>
            <p:spPr bwMode="auto">
              <a:xfrm>
                <a:off x="4682" y="2089"/>
                <a:ext cx="8" cy="3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8" y="18"/>
                  </a:cxn>
                  <a:cxn ang="0">
                    <a:pos x="0" y="3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8" h="36">
                    <a:moveTo>
                      <a:pt x="6" y="0"/>
                    </a:moveTo>
                    <a:lnTo>
                      <a:pt x="8" y="18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0" name="Freeform 193"/>
              <p:cNvSpPr>
                <a:spLocks/>
              </p:cNvSpPr>
              <p:nvPr/>
            </p:nvSpPr>
            <p:spPr bwMode="auto">
              <a:xfrm>
                <a:off x="4693" y="2083"/>
                <a:ext cx="19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19" y="27"/>
                  </a:cxn>
                  <a:cxn ang="0">
                    <a:pos x="14" y="3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30">
                    <a:moveTo>
                      <a:pt x="0" y="0"/>
                    </a:moveTo>
                    <a:lnTo>
                      <a:pt x="11" y="6"/>
                    </a:lnTo>
                    <a:lnTo>
                      <a:pt x="19" y="27"/>
                    </a:lnTo>
                    <a:lnTo>
                      <a:pt x="14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1" name="Freeform 194"/>
              <p:cNvSpPr>
                <a:spLocks/>
              </p:cNvSpPr>
              <p:nvPr/>
            </p:nvSpPr>
            <p:spPr bwMode="auto">
              <a:xfrm>
                <a:off x="4666" y="2098"/>
                <a:ext cx="16" cy="3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" y="0"/>
                  </a:cxn>
                  <a:cxn ang="0">
                    <a:pos x="11" y="35"/>
                  </a:cxn>
                  <a:cxn ang="0">
                    <a:pos x="0" y="21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6" h="35">
                    <a:moveTo>
                      <a:pt x="5" y="0"/>
                    </a:moveTo>
                    <a:lnTo>
                      <a:pt x="16" y="0"/>
                    </a:lnTo>
                    <a:lnTo>
                      <a:pt x="11" y="35"/>
                    </a:lnTo>
                    <a:lnTo>
                      <a:pt x="0" y="2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2" name="Freeform 195"/>
              <p:cNvSpPr>
                <a:spLocks/>
              </p:cNvSpPr>
              <p:nvPr/>
            </p:nvSpPr>
            <p:spPr bwMode="auto">
              <a:xfrm>
                <a:off x="4655" y="2075"/>
                <a:ext cx="19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"/>
                  </a:cxn>
                  <a:cxn ang="0">
                    <a:pos x="19" y="17"/>
                  </a:cxn>
                  <a:cxn ang="0">
                    <a:pos x="2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9" h="32">
                    <a:moveTo>
                      <a:pt x="0" y="0"/>
                    </a:moveTo>
                    <a:lnTo>
                      <a:pt x="19" y="8"/>
                    </a:lnTo>
                    <a:lnTo>
                      <a:pt x="19" y="17"/>
                    </a:lnTo>
                    <a:lnTo>
                      <a:pt x="2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3" name="Freeform 196"/>
              <p:cNvSpPr>
                <a:spLocks/>
              </p:cNvSpPr>
              <p:nvPr/>
            </p:nvSpPr>
            <p:spPr bwMode="auto">
              <a:xfrm>
                <a:off x="4693" y="2063"/>
                <a:ext cx="2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0"/>
                  </a:cxn>
                  <a:cxn ang="0">
                    <a:pos x="25" y="29"/>
                  </a:cxn>
                  <a:cxn ang="0">
                    <a:pos x="16" y="29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" h="29">
                    <a:moveTo>
                      <a:pt x="0" y="0"/>
                    </a:moveTo>
                    <a:lnTo>
                      <a:pt x="14" y="0"/>
                    </a:lnTo>
                    <a:lnTo>
                      <a:pt x="25" y="29"/>
                    </a:lnTo>
                    <a:lnTo>
                      <a:pt x="16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4" name="Freeform 197"/>
              <p:cNvSpPr>
                <a:spLocks/>
              </p:cNvSpPr>
              <p:nvPr/>
            </p:nvSpPr>
            <p:spPr bwMode="auto">
              <a:xfrm>
                <a:off x="4674" y="2060"/>
                <a:ext cx="1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18"/>
                  </a:cxn>
                  <a:cxn ang="0">
                    <a:pos x="5" y="9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8">
                    <a:moveTo>
                      <a:pt x="0" y="0"/>
                    </a:moveTo>
                    <a:lnTo>
                      <a:pt x="14" y="18"/>
                    </a:lnTo>
                    <a:lnTo>
                      <a:pt x="5" y="9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5" name="Freeform 198"/>
              <p:cNvSpPr>
                <a:spLocks/>
              </p:cNvSpPr>
              <p:nvPr/>
            </p:nvSpPr>
            <p:spPr bwMode="auto">
              <a:xfrm>
                <a:off x="4608" y="1942"/>
                <a:ext cx="80" cy="1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6" y="21"/>
                  </a:cxn>
                  <a:cxn ang="0">
                    <a:pos x="41" y="30"/>
                  </a:cxn>
                  <a:cxn ang="0">
                    <a:pos x="30" y="65"/>
                  </a:cxn>
                  <a:cxn ang="0">
                    <a:pos x="36" y="83"/>
                  </a:cxn>
                  <a:cxn ang="0">
                    <a:pos x="41" y="91"/>
                  </a:cxn>
                  <a:cxn ang="0">
                    <a:pos x="52" y="83"/>
                  </a:cxn>
                  <a:cxn ang="0">
                    <a:pos x="63" y="94"/>
                  </a:cxn>
                  <a:cxn ang="0">
                    <a:pos x="63" y="89"/>
                  </a:cxn>
                  <a:cxn ang="0">
                    <a:pos x="74" y="94"/>
                  </a:cxn>
                  <a:cxn ang="0">
                    <a:pos x="69" y="100"/>
                  </a:cxn>
                  <a:cxn ang="0">
                    <a:pos x="80" y="112"/>
                  </a:cxn>
                  <a:cxn ang="0">
                    <a:pos x="80" y="121"/>
                  </a:cxn>
                  <a:cxn ang="0">
                    <a:pos x="52" y="94"/>
                  </a:cxn>
                  <a:cxn ang="0">
                    <a:pos x="55" y="106"/>
                  </a:cxn>
                  <a:cxn ang="0">
                    <a:pos x="41" y="94"/>
                  </a:cxn>
                  <a:cxn ang="0">
                    <a:pos x="22" y="94"/>
                  </a:cxn>
                  <a:cxn ang="0">
                    <a:pos x="22" y="77"/>
                  </a:cxn>
                  <a:cxn ang="0">
                    <a:pos x="16" y="77"/>
                  </a:cxn>
                  <a:cxn ang="0">
                    <a:pos x="16" y="83"/>
                  </a:cxn>
                  <a:cxn ang="0">
                    <a:pos x="8" y="68"/>
                  </a:cxn>
                  <a:cxn ang="0">
                    <a:pos x="0" y="44"/>
                  </a:cxn>
                  <a:cxn ang="0">
                    <a:pos x="8" y="47"/>
                  </a:cxn>
                  <a:cxn ang="0">
                    <a:pos x="8" y="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80" h="121">
                    <a:moveTo>
                      <a:pt x="36" y="0"/>
                    </a:moveTo>
                    <a:lnTo>
                      <a:pt x="36" y="21"/>
                    </a:lnTo>
                    <a:lnTo>
                      <a:pt x="41" y="30"/>
                    </a:lnTo>
                    <a:lnTo>
                      <a:pt x="30" y="65"/>
                    </a:lnTo>
                    <a:lnTo>
                      <a:pt x="36" y="83"/>
                    </a:lnTo>
                    <a:lnTo>
                      <a:pt x="41" y="91"/>
                    </a:lnTo>
                    <a:lnTo>
                      <a:pt x="52" y="83"/>
                    </a:lnTo>
                    <a:lnTo>
                      <a:pt x="63" y="94"/>
                    </a:lnTo>
                    <a:lnTo>
                      <a:pt x="63" y="89"/>
                    </a:lnTo>
                    <a:lnTo>
                      <a:pt x="74" y="94"/>
                    </a:lnTo>
                    <a:lnTo>
                      <a:pt x="69" y="100"/>
                    </a:lnTo>
                    <a:lnTo>
                      <a:pt x="80" y="112"/>
                    </a:lnTo>
                    <a:lnTo>
                      <a:pt x="80" y="121"/>
                    </a:lnTo>
                    <a:lnTo>
                      <a:pt x="52" y="94"/>
                    </a:lnTo>
                    <a:lnTo>
                      <a:pt x="55" y="106"/>
                    </a:lnTo>
                    <a:lnTo>
                      <a:pt x="41" y="94"/>
                    </a:lnTo>
                    <a:lnTo>
                      <a:pt x="22" y="94"/>
                    </a:lnTo>
                    <a:lnTo>
                      <a:pt x="22" y="77"/>
                    </a:lnTo>
                    <a:lnTo>
                      <a:pt x="16" y="77"/>
                    </a:lnTo>
                    <a:lnTo>
                      <a:pt x="16" y="83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8" y="47"/>
                    </a:lnTo>
                    <a:lnTo>
                      <a:pt x="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6" name="Freeform 199"/>
              <p:cNvSpPr>
                <a:spLocks/>
              </p:cNvSpPr>
              <p:nvPr/>
            </p:nvSpPr>
            <p:spPr bwMode="auto">
              <a:xfrm>
                <a:off x="4624" y="2045"/>
                <a:ext cx="20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"/>
                  </a:cxn>
                  <a:cxn ang="0">
                    <a:pos x="20" y="21"/>
                  </a:cxn>
                  <a:cxn ang="0">
                    <a:pos x="17" y="2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4">
                    <a:moveTo>
                      <a:pt x="0" y="0"/>
                    </a:moveTo>
                    <a:lnTo>
                      <a:pt x="20" y="3"/>
                    </a:lnTo>
                    <a:lnTo>
                      <a:pt x="20" y="21"/>
                    </a:lnTo>
                    <a:lnTo>
                      <a:pt x="17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7" name="Freeform 200"/>
              <p:cNvSpPr>
                <a:spLocks/>
              </p:cNvSpPr>
              <p:nvPr/>
            </p:nvSpPr>
            <p:spPr bwMode="auto">
              <a:xfrm>
                <a:off x="5730" y="2592"/>
                <a:ext cx="11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1" y="9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" y="0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11" y="9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" name="Freeform 201"/>
              <p:cNvSpPr>
                <a:spLocks/>
              </p:cNvSpPr>
              <p:nvPr/>
            </p:nvSpPr>
            <p:spPr bwMode="auto">
              <a:xfrm>
                <a:off x="5746" y="2598"/>
                <a:ext cx="9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9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9" h="5">
                    <a:moveTo>
                      <a:pt x="3" y="0"/>
                    </a:moveTo>
                    <a:lnTo>
                      <a:pt x="9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" name="Freeform 202"/>
              <p:cNvSpPr>
                <a:spLocks/>
              </p:cNvSpPr>
              <p:nvPr/>
            </p:nvSpPr>
            <p:spPr bwMode="auto">
              <a:xfrm>
                <a:off x="1618" y="823"/>
                <a:ext cx="168" cy="3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0" y="3"/>
                  </a:cxn>
                  <a:cxn ang="0">
                    <a:pos x="11" y="12"/>
                  </a:cxn>
                  <a:cxn ang="0">
                    <a:pos x="33" y="9"/>
                  </a:cxn>
                  <a:cxn ang="0">
                    <a:pos x="33" y="21"/>
                  </a:cxn>
                  <a:cxn ang="0">
                    <a:pos x="19" y="26"/>
                  </a:cxn>
                  <a:cxn ang="0">
                    <a:pos x="28" y="29"/>
                  </a:cxn>
                  <a:cxn ang="0">
                    <a:pos x="19" y="32"/>
                  </a:cxn>
                  <a:cxn ang="0">
                    <a:pos x="22" y="38"/>
                  </a:cxn>
                  <a:cxn ang="0">
                    <a:pos x="33" y="32"/>
                  </a:cxn>
                  <a:cxn ang="0">
                    <a:pos x="41" y="38"/>
                  </a:cxn>
                  <a:cxn ang="0">
                    <a:pos x="58" y="32"/>
                  </a:cxn>
                  <a:cxn ang="0">
                    <a:pos x="83" y="38"/>
                  </a:cxn>
                  <a:cxn ang="0">
                    <a:pos x="58" y="32"/>
                  </a:cxn>
                  <a:cxn ang="0">
                    <a:pos x="55" y="38"/>
                  </a:cxn>
                  <a:cxn ang="0">
                    <a:pos x="91" y="38"/>
                  </a:cxn>
                  <a:cxn ang="0">
                    <a:pos x="113" y="38"/>
                  </a:cxn>
                  <a:cxn ang="0">
                    <a:pos x="118" y="35"/>
                  </a:cxn>
                  <a:cxn ang="0">
                    <a:pos x="115" y="32"/>
                  </a:cxn>
                  <a:cxn ang="0">
                    <a:pos x="129" y="38"/>
                  </a:cxn>
                  <a:cxn ang="0">
                    <a:pos x="151" y="38"/>
                  </a:cxn>
                  <a:cxn ang="0">
                    <a:pos x="154" y="29"/>
                  </a:cxn>
                  <a:cxn ang="0">
                    <a:pos x="168" y="26"/>
                  </a:cxn>
                  <a:cxn ang="0">
                    <a:pos x="146" y="18"/>
                  </a:cxn>
                  <a:cxn ang="0">
                    <a:pos x="102" y="26"/>
                  </a:cxn>
                  <a:cxn ang="0">
                    <a:pos x="69" y="21"/>
                  </a:cxn>
                  <a:cxn ang="0">
                    <a:pos x="63" y="26"/>
                  </a:cxn>
                  <a:cxn ang="0">
                    <a:pos x="58" y="23"/>
                  </a:cxn>
                  <a:cxn ang="0">
                    <a:pos x="66" y="18"/>
                  </a:cxn>
                  <a:cxn ang="0">
                    <a:pos x="44" y="18"/>
                  </a:cxn>
                  <a:cxn ang="0">
                    <a:pos x="58" y="15"/>
                  </a:cxn>
                  <a:cxn ang="0">
                    <a:pos x="47" y="15"/>
                  </a:cxn>
                  <a:cxn ang="0">
                    <a:pos x="74" y="12"/>
                  </a:cxn>
                  <a:cxn ang="0">
                    <a:pos x="52" y="9"/>
                  </a:cxn>
                  <a:cxn ang="0">
                    <a:pos x="66" y="9"/>
                  </a:cxn>
                  <a:cxn ang="0">
                    <a:pos x="58" y="3"/>
                  </a:cxn>
                  <a:cxn ang="0">
                    <a:pos x="30" y="9"/>
                  </a:cxn>
                  <a:cxn ang="0">
                    <a:pos x="39" y="3"/>
                  </a:cxn>
                  <a:cxn ang="0">
                    <a:pos x="28" y="0"/>
                  </a:cxn>
                  <a:cxn ang="0">
                    <a:pos x="28" y="0"/>
                  </a:cxn>
                </a:cxnLst>
                <a:rect l="0" t="0" r="r" b="b"/>
                <a:pathLst>
                  <a:path w="168" h="38">
                    <a:moveTo>
                      <a:pt x="28" y="0"/>
                    </a:moveTo>
                    <a:lnTo>
                      <a:pt x="0" y="3"/>
                    </a:lnTo>
                    <a:lnTo>
                      <a:pt x="11" y="12"/>
                    </a:lnTo>
                    <a:lnTo>
                      <a:pt x="33" y="9"/>
                    </a:lnTo>
                    <a:lnTo>
                      <a:pt x="33" y="21"/>
                    </a:lnTo>
                    <a:lnTo>
                      <a:pt x="19" y="26"/>
                    </a:lnTo>
                    <a:lnTo>
                      <a:pt x="28" y="29"/>
                    </a:lnTo>
                    <a:lnTo>
                      <a:pt x="19" y="32"/>
                    </a:lnTo>
                    <a:lnTo>
                      <a:pt x="22" y="38"/>
                    </a:lnTo>
                    <a:lnTo>
                      <a:pt x="33" y="32"/>
                    </a:lnTo>
                    <a:lnTo>
                      <a:pt x="41" y="38"/>
                    </a:lnTo>
                    <a:lnTo>
                      <a:pt x="58" y="32"/>
                    </a:lnTo>
                    <a:lnTo>
                      <a:pt x="83" y="38"/>
                    </a:lnTo>
                    <a:lnTo>
                      <a:pt x="58" y="32"/>
                    </a:lnTo>
                    <a:lnTo>
                      <a:pt x="55" y="38"/>
                    </a:lnTo>
                    <a:lnTo>
                      <a:pt x="91" y="38"/>
                    </a:lnTo>
                    <a:lnTo>
                      <a:pt x="113" y="38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29" y="38"/>
                    </a:lnTo>
                    <a:lnTo>
                      <a:pt x="151" y="38"/>
                    </a:lnTo>
                    <a:lnTo>
                      <a:pt x="154" y="29"/>
                    </a:lnTo>
                    <a:lnTo>
                      <a:pt x="168" y="26"/>
                    </a:lnTo>
                    <a:lnTo>
                      <a:pt x="146" y="18"/>
                    </a:lnTo>
                    <a:lnTo>
                      <a:pt x="102" y="26"/>
                    </a:lnTo>
                    <a:lnTo>
                      <a:pt x="69" y="21"/>
                    </a:lnTo>
                    <a:lnTo>
                      <a:pt x="63" y="26"/>
                    </a:lnTo>
                    <a:lnTo>
                      <a:pt x="58" y="23"/>
                    </a:lnTo>
                    <a:lnTo>
                      <a:pt x="66" y="18"/>
                    </a:lnTo>
                    <a:lnTo>
                      <a:pt x="44" y="18"/>
                    </a:lnTo>
                    <a:lnTo>
                      <a:pt x="58" y="15"/>
                    </a:lnTo>
                    <a:lnTo>
                      <a:pt x="47" y="15"/>
                    </a:lnTo>
                    <a:lnTo>
                      <a:pt x="74" y="12"/>
                    </a:lnTo>
                    <a:lnTo>
                      <a:pt x="52" y="9"/>
                    </a:lnTo>
                    <a:lnTo>
                      <a:pt x="66" y="9"/>
                    </a:lnTo>
                    <a:lnTo>
                      <a:pt x="58" y="3"/>
                    </a:lnTo>
                    <a:lnTo>
                      <a:pt x="30" y="9"/>
                    </a:lnTo>
                    <a:lnTo>
                      <a:pt x="39" y="3"/>
                    </a:lnTo>
                    <a:lnTo>
                      <a:pt x="28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" name="Freeform 203"/>
              <p:cNvSpPr>
                <a:spLocks/>
              </p:cNvSpPr>
              <p:nvPr/>
            </p:nvSpPr>
            <p:spPr bwMode="auto">
              <a:xfrm>
                <a:off x="1396" y="1916"/>
                <a:ext cx="99" cy="44"/>
              </a:xfrm>
              <a:custGeom>
                <a:avLst/>
                <a:gdLst/>
                <a:ahLst/>
                <a:cxnLst>
                  <a:cxn ang="0">
                    <a:pos x="41" y="35"/>
                  </a:cxn>
                  <a:cxn ang="0">
                    <a:pos x="6" y="35"/>
                  </a:cxn>
                  <a:cxn ang="0">
                    <a:pos x="0" y="26"/>
                  </a:cxn>
                  <a:cxn ang="0">
                    <a:pos x="33" y="26"/>
                  </a:cxn>
                  <a:cxn ang="0">
                    <a:pos x="28" y="6"/>
                  </a:cxn>
                  <a:cxn ang="0">
                    <a:pos x="17" y="3"/>
                  </a:cxn>
                  <a:cxn ang="0">
                    <a:pos x="44" y="0"/>
                  </a:cxn>
                  <a:cxn ang="0">
                    <a:pos x="74" y="3"/>
                  </a:cxn>
                  <a:cxn ang="0">
                    <a:pos x="88" y="12"/>
                  </a:cxn>
                  <a:cxn ang="0">
                    <a:pos x="82" y="15"/>
                  </a:cxn>
                  <a:cxn ang="0">
                    <a:pos x="99" y="23"/>
                  </a:cxn>
                  <a:cxn ang="0">
                    <a:pos x="93" y="32"/>
                  </a:cxn>
                  <a:cxn ang="0">
                    <a:pos x="80" y="26"/>
                  </a:cxn>
                  <a:cxn ang="0">
                    <a:pos x="60" y="35"/>
                  </a:cxn>
                  <a:cxn ang="0">
                    <a:pos x="58" y="29"/>
                  </a:cxn>
                  <a:cxn ang="0">
                    <a:pos x="44" y="44"/>
                  </a:cxn>
                  <a:cxn ang="0">
                    <a:pos x="41" y="35"/>
                  </a:cxn>
                  <a:cxn ang="0">
                    <a:pos x="41" y="35"/>
                  </a:cxn>
                </a:cxnLst>
                <a:rect l="0" t="0" r="r" b="b"/>
                <a:pathLst>
                  <a:path w="99" h="44">
                    <a:moveTo>
                      <a:pt x="41" y="35"/>
                    </a:moveTo>
                    <a:lnTo>
                      <a:pt x="6" y="35"/>
                    </a:lnTo>
                    <a:lnTo>
                      <a:pt x="0" y="26"/>
                    </a:lnTo>
                    <a:lnTo>
                      <a:pt x="33" y="26"/>
                    </a:lnTo>
                    <a:lnTo>
                      <a:pt x="28" y="6"/>
                    </a:lnTo>
                    <a:lnTo>
                      <a:pt x="17" y="3"/>
                    </a:lnTo>
                    <a:lnTo>
                      <a:pt x="44" y="0"/>
                    </a:lnTo>
                    <a:lnTo>
                      <a:pt x="74" y="3"/>
                    </a:lnTo>
                    <a:lnTo>
                      <a:pt x="88" y="12"/>
                    </a:lnTo>
                    <a:lnTo>
                      <a:pt x="82" y="15"/>
                    </a:lnTo>
                    <a:lnTo>
                      <a:pt x="99" y="23"/>
                    </a:lnTo>
                    <a:lnTo>
                      <a:pt x="93" y="32"/>
                    </a:lnTo>
                    <a:lnTo>
                      <a:pt x="80" y="26"/>
                    </a:lnTo>
                    <a:lnTo>
                      <a:pt x="60" y="35"/>
                    </a:lnTo>
                    <a:lnTo>
                      <a:pt x="58" y="29"/>
                    </a:lnTo>
                    <a:lnTo>
                      <a:pt x="44" y="44"/>
                    </a:lnTo>
                    <a:lnTo>
                      <a:pt x="41" y="35"/>
                    </a:ln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1" name="Freeform 204"/>
              <p:cNvSpPr>
                <a:spLocks/>
              </p:cNvSpPr>
              <p:nvPr/>
            </p:nvSpPr>
            <p:spPr bwMode="auto">
              <a:xfrm>
                <a:off x="2918" y="1508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2" name="Freeform 205"/>
              <p:cNvSpPr>
                <a:spLocks/>
              </p:cNvSpPr>
              <p:nvPr/>
            </p:nvSpPr>
            <p:spPr bwMode="auto">
              <a:xfrm>
                <a:off x="4592" y="1552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3" name="Freeform 206"/>
              <p:cNvSpPr>
                <a:spLocks/>
              </p:cNvSpPr>
              <p:nvPr/>
            </p:nvSpPr>
            <p:spPr bwMode="auto">
              <a:xfrm>
                <a:off x="2331" y="1560"/>
                <a:ext cx="1147" cy="1464"/>
              </a:xfrm>
              <a:custGeom>
                <a:avLst/>
                <a:gdLst/>
                <a:ahLst/>
                <a:cxnLst>
                  <a:cxn ang="0">
                    <a:pos x="788" y="118"/>
                  </a:cxn>
                  <a:cxn ang="0">
                    <a:pos x="667" y="103"/>
                  </a:cxn>
                  <a:cxn ang="0">
                    <a:pos x="615" y="106"/>
                  </a:cxn>
                  <a:cxn ang="0">
                    <a:pos x="579" y="130"/>
                  </a:cxn>
                  <a:cxn ang="0">
                    <a:pos x="478" y="83"/>
                  </a:cxn>
                  <a:cxn ang="0">
                    <a:pos x="467" y="24"/>
                  </a:cxn>
                  <a:cxn ang="0">
                    <a:pos x="453" y="0"/>
                  </a:cxn>
                  <a:cxn ang="0">
                    <a:pos x="321" y="15"/>
                  </a:cxn>
                  <a:cxn ang="0">
                    <a:pos x="217" y="27"/>
                  </a:cxn>
                  <a:cxn ang="0">
                    <a:pos x="154" y="97"/>
                  </a:cxn>
                  <a:cxn ang="0">
                    <a:pos x="135" y="156"/>
                  </a:cxn>
                  <a:cxn ang="0">
                    <a:pos x="77" y="212"/>
                  </a:cxn>
                  <a:cxn ang="0">
                    <a:pos x="20" y="306"/>
                  </a:cxn>
                  <a:cxn ang="0">
                    <a:pos x="20" y="365"/>
                  </a:cxn>
                  <a:cxn ang="0">
                    <a:pos x="11" y="450"/>
                  </a:cxn>
                  <a:cxn ang="0">
                    <a:pos x="11" y="491"/>
                  </a:cxn>
                  <a:cxn ang="0">
                    <a:pos x="42" y="515"/>
                  </a:cxn>
                  <a:cxn ang="0">
                    <a:pos x="69" y="573"/>
                  </a:cxn>
                  <a:cxn ang="0">
                    <a:pos x="135" y="653"/>
                  </a:cxn>
                  <a:cxn ang="0">
                    <a:pos x="239" y="656"/>
                  </a:cxn>
                  <a:cxn ang="0">
                    <a:pos x="321" y="632"/>
                  </a:cxn>
                  <a:cxn ang="0">
                    <a:pos x="373" y="641"/>
                  </a:cxn>
                  <a:cxn ang="0">
                    <a:pos x="393" y="673"/>
                  </a:cxn>
                  <a:cxn ang="0">
                    <a:pos x="450" y="676"/>
                  </a:cxn>
                  <a:cxn ang="0">
                    <a:pos x="445" y="735"/>
                  </a:cxn>
                  <a:cxn ang="0">
                    <a:pos x="453" y="756"/>
                  </a:cxn>
                  <a:cxn ang="0">
                    <a:pos x="437" y="773"/>
                  </a:cxn>
                  <a:cxn ang="0">
                    <a:pos x="491" y="861"/>
                  </a:cxn>
                  <a:cxn ang="0">
                    <a:pos x="511" y="926"/>
                  </a:cxn>
                  <a:cxn ang="0">
                    <a:pos x="516" y="1008"/>
                  </a:cxn>
                  <a:cxn ang="0">
                    <a:pos x="486" y="1129"/>
                  </a:cxn>
                  <a:cxn ang="0">
                    <a:pos x="541" y="1317"/>
                  </a:cxn>
                  <a:cxn ang="0">
                    <a:pos x="590" y="1420"/>
                  </a:cxn>
                  <a:cxn ang="0">
                    <a:pos x="590" y="1458"/>
                  </a:cxn>
                  <a:cxn ang="0">
                    <a:pos x="615" y="1464"/>
                  </a:cxn>
                  <a:cxn ang="0">
                    <a:pos x="730" y="1440"/>
                  </a:cxn>
                  <a:cxn ang="0">
                    <a:pos x="821" y="1337"/>
                  </a:cxn>
                  <a:cxn ang="0">
                    <a:pos x="823" y="1287"/>
                  </a:cxn>
                  <a:cxn ang="0">
                    <a:pos x="873" y="1249"/>
                  </a:cxn>
                  <a:cxn ang="0">
                    <a:pos x="864" y="1164"/>
                  </a:cxn>
                  <a:cxn ang="0">
                    <a:pos x="963" y="1076"/>
                  </a:cxn>
                  <a:cxn ang="0">
                    <a:pos x="949" y="941"/>
                  </a:cxn>
                  <a:cxn ang="0">
                    <a:pos x="949" y="853"/>
                  </a:cxn>
                  <a:cxn ang="0">
                    <a:pos x="1004" y="761"/>
                  </a:cxn>
                  <a:cxn ang="0">
                    <a:pos x="1109" y="644"/>
                  </a:cxn>
                  <a:cxn ang="0">
                    <a:pos x="1147" y="550"/>
                  </a:cxn>
                  <a:cxn ang="0">
                    <a:pos x="1133" y="518"/>
                  </a:cxn>
                  <a:cxn ang="0">
                    <a:pos x="1013" y="526"/>
                  </a:cxn>
                  <a:cxn ang="0">
                    <a:pos x="1007" y="497"/>
                  </a:cxn>
                  <a:cxn ang="0">
                    <a:pos x="952" y="444"/>
                  </a:cxn>
                  <a:cxn ang="0">
                    <a:pos x="908" y="374"/>
                  </a:cxn>
                  <a:cxn ang="0">
                    <a:pos x="873" y="274"/>
                  </a:cxn>
                  <a:cxn ang="0">
                    <a:pos x="837" y="188"/>
                  </a:cxn>
                  <a:cxn ang="0">
                    <a:pos x="848" y="194"/>
                  </a:cxn>
                  <a:cxn ang="0">
                    <a:pos x="845" y="124"/>
                  </a:cxn>
                  <a:cxn ang="0">
                    <a:pos x="812" y="124"/>
                  </a:cxn>
                </a:cxnLst>
                <a:rect l="0" t="0" r="r" b="b"/>
                <a:pathLst>
                  <a:path w="1147" h="1464">
                    <a:moveTo>
                      <a:pt x="812" y="124"/>
                    </a:moveTo>
                    <a:lnTo>
                      <a:pt x="807" y="118"/>
                    </a:lnTo>
                    <a:lnTo>
                      <a:pt x="788" y="118"/>
                    </a:lnTo>
                    <a:lnTo>
                      <a:pt x="760" y="133"/>
                    </a:lnTo>
                    <a:lnTo>
                      <a:pt x="700" y="115"/>
                    </a:lnTo>
                    <a:lnTo>
                      <a:pt x="667" y="103"/>
                    </a:lnTo>
                    <a:lnTo>
                      <a:pt x="661" y="94"/>
                    </a:lnTo>
                    <a:lnTo>
                      <a:pt x="631" y="92"/>
                    </a:lnTo>
                    <a:lnTo>
                      <a:pt x="615" y="106"/>
                    </a:lnTo>
                    <a:lnTo>
                      <a:pt x="615" y="136"/>
                    </a:lnTo>
                    <a:lnTo>
                      <a:pt x="598" y="141"/>
                    </a:lnTo>
                    <a:lnTo>
                      <a:pt x="579" y="130"/>
                    </a:lnTo>
                    <a:lnTo>
                      <a:pt x="549" y="121"/>
                    </a:lnTo>
                    <a:lnTo>
                      <a:pt x="538" y="100"/>
                    </a:lnTo>
                    <a:lnTo>
                      <a:pt x="478" y="83"/>
                    </a:lnTo>
                    <a:lnTo>
                      <a:pt x="456" y="68"/>
                    </a:lnTo>
                    <a:lnTo>
                      <a:pt x="475" y="42"/>
                    </a:lnTo>
                    <a:lnTo>
                      <a:pt x="467" y="24"/>
                    </a:lnTo>
                    <a:lnTo>
                      <a:pt x="475" y="6"/>
                    </a:lnTo>
                    <a:lnTo>
                      <a:pt x="464" y="9"/>
                    </a:lnTo>
                    <a:lnTo>
                      <a:pt x="453" y="0"/>
                    </a:lnTo>
                    <a:lnTo>
                      <a:pt x="437" y="6"/>
                    </a:lnTo>
                    <a:lnTo>
                      <a:pt x="379" y="6"/>
                    </a:lnTo>
                    <a:lnTo>
                      <a:pt x="321" y="15"/>
                    </a:lnTo>
                    <a:lnTo>
                      <a:pt x="269" y="45"/>
                    </a:lnTo>
                    <a:lnTo>
                      <a:pt x="234" y="42"/>
                    </a:lnTo>
                    <a:lnTo>
                      <a:pt x="217" y="27"/>
                    </a:lnTo>
                    <a:lnTo>
                      <a:pt x="209" y="30"/>
                    </a:lnTo>
                    <a:lnTo>
                      <a:pt x="195" y="65"/>
                    </a:lnTo>
                    <a:lnTo>
                      <a:pt x="154" y="97"/>
                    </a:lnTo>
                    <a:lnTo>
                      <a:pt x="140" y="121"/>
                    </a:lnTo>
                    <a:lnTo>
                      <a:pt x="143" y="147"/>
                    </a:lnTo>
                    <a:lnTo>
                      <a:pt x="135" y="156"/>
                    </a:lnTo>
                    <a:lnTo>
                      <a:pt x="129" y="165"/>
                    </a:lnTo>
                    <a:lnTo>
                      <a:pt x="85" y="194"/>
                    </a:lnTo>
                    <a:lnTo>
                      <a:pt x="77" y="212"/>
                    </a:lnTo>
                    <a:lnTo>
                      <a:pt x="61" y="227"/>
                    </a:lnTo>
                    <a:lnTo>
                      <a:pt x="53" y="247"/>
                    </a:lnTo>
                    <a:lnTo>
                      <a:pt x="20" y="306"/>
                    </a:lnTo>
                    <a:lnTo>
                      <a:pt x="14" y="330"/>
                    </a:lnTo>
                    <a:lnTo>
                      <a:pt x="25" y="344"/>
                    </a:lnTo>
                    <a:lnTo>
                      <a:pt x="20" y="365"/>
                    </a:lnTo>
                    <a:lnTo>
                      <a:pt x="28" y="382"/>
                    </a:lnTo>
                    <a:lnTo>
                      <a:pt x="17" y="429"/>
                    </a:lnTo>
                    <a:lnTo>
                      <a:pt x="11" y="450"/>
                    </a:lnTo>
                    <a:lnTo>
                      <a:pt x="0" y="459"/>
                    </a:lnTo>
                    <a:lnTo>
                      <a:pt x="17" y="482"/>
                    </a:lnTo>
                    <a:lnTo>
                      <a:pt x="11" y="491"/>
                    </a:lnTo>
                    <a:lnTo>
                      <a:pt x="11" y="506"/>
                    </a:lnTo>
                    <a:lnTo>
                      <a:pt x="25" y="521"/>
                    </a:lnTo>
                    <a:lnTo>
                      <a:pt x="42" y="515"/>
                    </a:lnTo>
                    <a:lnTo>
                      <a:pt x="33" y="521"/>
                    </a:lnTo>
                    <a:lnTo>
                      <a:pt x="39" y="535"/>
                    </a:lnTo>
                    <a:lnTo>
                      <a:pt x="69" y="573"/>
                    </a:lnTo>
                    <a:lnTo>
                      <a:pt x="74" y="597"/>
                    </a:lnTo>
                    <a:lnTo>
                      <a:pt x="99" y="617"/>
                    </a:lnTo>
                    <a:lnTo>
                      <a:pt x="135" y="653"/>
                    </a:lnTo>
                    <a:lnTo>
                      <a:pt x="162" y="667"/>
                    </a:lnTo>
                    <a:lnTo>
                      <a:pt x="209" y="653"/>
                    </a:lnTo>
                    <a:lnTo>
                      <a:pt x="239" y="656"/>
                    </a:lnTo>
                    <a:lnTo>
                      <a:pt x="256" y="664"/>
                    </a:lnTo>
                    <a:lnTo>
                      <a:pt x="310" y="635"/>
                    </a:lnTo>
                    <a:lnTo>
                      <a:pt x="321" y="632"/>
                    </a:lnTo>
                    <a:lnTo>
                      <a:pt x="338" y="629"/>
                    </a:lnTo>
                    <a:lnTo>
                      <a:pt x="360" y="629"/>
                    </a:lnTo>
                    <a:lnTo>
                      <a:pt x="373" y="641"/>
                    </a:lnTo>
                    <a:lnTo>
                      <a:pt x="382" y="647"/>
                    </a:lnTo>
                    <a:lnTo>
                      <a:pt x="382" y="662"/>
                    </a:lnTo>
                    <a:lnTo>
                      <a:pt x="393" y="673"/>
                    </a:lnTo>
                    <a:lnTo>
                      <a:pt x="431" y="662"/>
                    </a:lnTo>
                    <a:lnTo>
                      <a:pt x="439" y="676"/>
                    </a:lnTo>
                    <a:lnTo>
                      <a:pt x="450" y="676"/>
                    </a:lnTo>
                    <a:lnTo>
                      <a:pt x="456" y="694"/>
                    </a:lnTo>
                    <a:lnTo>
                      <a:pt x="453" y="714"/>
                    </a:lnTo>
                    <a:lnTo>
                      <a:pt x="445" y="735"/>
                    </a:lnTo>
                    <a:lnTo>
                      <a:pt x="448" y="738"/>
                    </a:lnTo>
                    <a:lnTo>
                      <a:pt x="445" y="747"/>
                    </a:lnTo>
                    <a:lnTo>
                      <a:pt x="453" y="756"/>
                    </a:lnTo>
                    <a:lnTo>
                      <a:pt x="445" y="753"/>
                    </a:lnTo>
                    <a:lnTo>
                      <a:pt x="442" y="767"/>
                    </a:lnTo>
                    <a:lnTo>
                      <a:pt x="437" y="773"/>
                    </a:lnTo>
                    <a:lnTo>
                      <a:pt x="445" y="797"/>
                    </a:lnTo>
                    <a:lnTo>
                      <a:pt x="475" y="841"/>
                    </a:lnTo>
                    <a:lnTo>
                      <a:pt x="491" y="861"/>
                    </a:lnTo>
                    <a:lnTo>
                      <a:pt x="494" y="876"/>
                    </a:lnTo>
                    <a:lnTo>
                      <a:pt x="497" y="885"/>
                    </a:lnTo>
                    <a:lnTo>
                      <a:pt x="511" y="926"/>
                    </a:lnTo>
                    <a:lnTo>
                      <a:pt x="508" y="947"/>
                    </a:lnTo>
                    <a:lnTo>
                      <a:pt x="519" y="982"/>
                    </a:lnTo>
                    <a:lnTo>
                      <a:pt x="516" y="1008"/>
                    </a:lnTo>
                    <a:lnTo>
                      <a:pt x="497" y="1038"/>
                    </a:lnTo>
                    <a:lnTo>
                      <a:pt x="483" y="1111"/>
                    </a:lnTo>
                    <a:lnTo>
                      <a:pt x="486" y="1129"/>
                    </a:lnTo>
                    <a:lnTo>
                      <a:pt x="530" y="1217"/>
                    </a:lnTo>
                    <a:lnTo>
                      <a:pt x="530" y="1249"/>
                    </a:lnTo>
                    <a:lnTo>
                      <a:pt x="541" y="1317"/>
                    </a:lnTo>
                    <a:lnTo>
                      <a:pt x="563" y="1340"/>
                    </a:lnTo>
                    <a:lnTo>
                      <a:pt x="590" y="1408"/>
                    </a:lnTo>
                    <a:lnTo>
                      <a:pt x="590" y="1420"/>
                    </a:lnTo>
                    <a:lnTo>
                      <a:pt x="582" y="1428"/>
                    </a:lnTo>
                    <a:lnTo>
                      <a:pt x="590" y="1446"/>
                    </a:lnTo>
                    <a:lnTo>
                      <a:pt x="590" y="1458"/>
                    </a:lnTo>
                    <a:lnTo>
                      <a:pt x="596" y="1452"/>
                    </a:lnTo>
                    <a:lnTo>
                      <a:pt x="596" y="1458"/>
                    </a:lnTo>
                    <a:lnTo>
                      <a:pt x="615" y="1464"/>
                    </a:lnTo>
                    <a:lnTo>
                      <a:pt x="656" y="1452"/>
                    </a:lnTo>
                    <a:lnTo>
                      <a:pt x="694" y="1455"/>
                    </a:lnTo>
                    <a:lnTo>
                      <a:pt x="730" y="1440"/>
                    </a:lnTo>
                    <a:lnTo>
                      <a:pt x="779" y="1393"/>
                    </a:lnTo>
                    <a:lnTo>
                      <a:pt x="804" y="1352"/>
                    </a:lnTo>
                    <a:lnTo>
                      <a:pt x="821" y="1337"/>
                    </a:lnTo>
                    <a:lnTo>
                      <a:pt x="829" y="1302"/>
                    </a:lnTo>
                    <a:lnTo>
                      <a:pt x="829" y="1290"/>
                    </a:lnTo>
                    <a:lnTo>
                      <a:pt x="823" y="1287"/>
                    </a:lnTo>
                    <a:lnTo>
                      <a:pt x="829" y="1279"/>
                    </a:lnTo>
                    <a:lnTo>
                      <a:pt x="862" y="1264"/>
                    </a:lnTo>
                    <a:lnTo>
                      <a:pt x="873" y="1249"/>
                    </a:lnTo>
                    <a:lnTo>
                      <a:pt x="875" y="1211"/>
                    </a:lnTo>
                    <a:lnTo>
                      <a:pt x="862" y="1179"/>
                    </a:lnTo>
                    <a:lnTo>
                      <a:pt x="864" y="1164"/>
                    </a:lnTo>
                    <a:lnTo>
                      <a:pt x="908" y="1117"/>
                    </a:lnTo>
                    <a:lnTo>
                      <a:pt x="936" y="1105"/>
                    </a:lnTo>
                    <a:lnTo>
                      <a:pt x="963" y="1076"/>
                    </a:lnTo>
                    <a:lnTo>
                      <a:pt x="966" y="970"/>
                    </a:lnTo>
                    <a:lnTo>
                      <a:pt x="958" y="961"/>
                    </a:lnTo>
                    <a:lnTo>
                      <a:pt x="949" y="941"/>
                    </a:lnTo>
                    <a:lnTo>
                      <a:pt x="952" y="902"/>
                    </a:lnTo>
                    <a:lnTo>
                      <a:pt x="941" y="888"/>
                    </a:lnTo>
                    <a:lnTo>
                      <a:pt x="949" y="853"/>
                    </a:lnTo>
                    <a:lnTo>
                      <a:pt x="966" y="814"/>
                    </a:lnTo>
                    <a:lnTo>
                      <a:pt x="985" y="791"/>
                    </a:lnTo>
                    <a:lnTo>
                      <a:pt x="1004" y="761"/>
                    </a:lnTo>
                    <a:lnTo>
                      <a:pt x="1056" y="714"/>
                    </a:lnTo>
                    <a:lnTo>
                      <a:pt x="1089" y="676"/>
                    </a:lnTo>
                    <a:lnTo>
                      <a:pt x="1109" y="644"/>
                    </a:lnTo>
                    <a:lnTo>
                      <a:pt x="1128" y="591"/>
                    </a:lnTo>
                    <a:lnTo>
                      <a:pt x="1139" y="550"/>
                    </a:lnTo>
                    <a:lnTo>
                      <a:pt x="1147" y="550"/>
                    </a:lnTo>
                    <a:lnTo>
                      <a:pt x="1141" y="547"/>
                    </a:lnTo>
                    <a:lnTo>
                      <a:pt x="1144" y="521"/>
                    </a:lnTo>
                    <a:lnTo>
                      <a:pt x="1133" y="518"/>
                    </a:lnTo>
                    <a:lnTo>
                      <a:pt x="1111" y="526"/>
                    </a:lnTo>
                    <a:lnTo>
                      <a:pt x="1032" y="547"/>
                    </a:lnTo>
                    <a:lnTo>
                      <a:pt x="1013" y="526"/>
                    </a:lnTo>
                    <a:lnTo>
                      <a:pt x="999" y="523"/>
                    </a:lnTo>
                    <a:lnTo>
                      <a:pt x="1013" y="515"/>
                    </a:lnTo>
                    <a:lnTo>
                      <a:pt x="1007" y="497"/>
                    </a:lnTo>
                    <a:lnTo>
                      <a:pt x="977" y="462"/>
                    </a:lnTo>
                    <a:lnTo>
                      <a:pt x="958" y="456"/>
                    </a:lnTo>
                    <a:lnTo>
                      <a:pt x="952" y="444"/>
                    </a:lnTo>
                    <a:lnTo>
                      <a:pt x="949" y="450"/>
                    </a:lnTo>
                    <a:lnTo>
                      <a:pt x="928" y="391"/>
                    </a:lnTo>
                    <a:lnTo>
                      <a:pt x="908" y="374"/>
                    </a:lnTo>
                    <a:lnTo>
                      <a:pt x="897" y="312"/>
                    </a:lnTo>
                    <a:lnTo>
                      <a:pt x="875" y="288"/>
                    </a:lnTo>
                    <a:lnTo>
                      <a:pt x="873" y="274"/>
                    </a:lnTo>
                    <a:lnTo>
                      <a:pt x="878" y="271"/>
                    </a:lnTo>
                    <a:lnTo>
                      <a:pt x="867" y="262"/>
                    </a:lnTo>
                    <a:lnTo>
                      <a:pt x="837" y="188"/>
                    </a:lnTo>
                    <a:lnTo>
                      <a:pt x="823" y="171"/>
                    </a:lnTo>
                    <a:lnTo>
                      <a:pt x="821" y="147"/>
                    </a:lnTo>
                    <a:lnTo>
                      <a:pt x="848" y="194"/>
                    </a:lnTo>
                    <a:lnTo>
                      <a:pt x="853" y="191"/>
                    </a:lnTo>
                    <a:lnTo>
                      <a:pt x="859" y="162"/>
                    </a:lnTo>
                    <a:lnTo>
                      <a:pt x="845" y="124"/>
                    </a:lnTo>
                    <a:lnTo>
                      <a:pt x="829" y="127"/>
                    </a:lnTo>
                    <a:lnTo>
                      <a:pt x="812" y="124"/>
                    </a:lnTo>
                    <a:lnTo>
                      <a:pt x="812" y="124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4" name="Freeform 207"/>
              <p:cNvSpPr>
                <a:spLocks noEditPoints="1"/>
              </p:cNvSpPr>
              <p:nvPr/>
            </p:nvSpPr>
            <p:spPr bwMode="auto">
              <a:xfrm>
                <a:off x="2491" y="811"/>
                <a:ext cx="2581" cy="1481"/>
              </a:xfrm>
              <a:custGeom>
                <a:avLst/>
                <a:gdLst/>
                <a:ahLst/>
                <a:cxnLst>
                  <a:cxn ang="0">
                    <a:pos x="2122" y="761"/>
                  </a:cxn>
                  <a:cxn ang="0">
                    <a:pos x="1994" y="699"/>
                  </a:cxn>
                  <a:cxn ang="0">
                    <a:pos x="2092" y="864"/>
                  </a:cxn>
                  <a:cxn ang="0">
                    <a:pos x="1996" y="1043"/>
                  </a:cxn>
                  <a:cxn ang="0">
                    <a:pos x="1933" y="1290"/>
                  </a:cxn>
                  <a:cxn ang="0">
                    <a:pos x="1802" y="1234"/>
                  </a:cxn>
                  <a:cxn ang="0">
                    <a:pos x="1810" y="1378"/>
                  </a:cxn>
                  <a:cxn ang="0">
                    <a:pos x="1678" y="1117"/>
                  </a:cxn>
                  <a:cxn ang="0">
                    <a:pos x="1464" y="1190"/>
                  </a:cxn>
                  <a:cxn ang="0">
                    <a:pos x="1316" y="1079"/>
                  </a:cxn>
                  <a:cxn ang="0">
                    <a:pos x="970" y="943"/>
                  </a:cxn>
                  <a:cxn ang="0">
                    <a:pos x="984" y="1020"/>
                  </a:cxn>
                  <a:cxn ang="0">
                    <a:pos x="1012" y="1173"/>
                  </a:cxn>
                  <a:cxn ang="0">
                    <a:pos x="699" y="937"/>
                  </a:cxn>
                  <a:cxn ang="0">
                    <a:pos x="573" y="755"/>
                  </a:cxn>
                  <a:cxn ang="0">
                    <a:pos x="704" y="667"/>
                  </a:cxn>
                  <a:cxn ang="0">
                    <a:pos x="674" y="576"/>
                  </a:cxn>
                  <a:cxn ang="0">
                    <a:pos x="633" y="564"/>
                  </a:cxn>
                  <a:cxn ang="0">
                    <a:pos x="551" y="694"/>
                  </a:cxn>
                  <a:cxn ang="0">
                    <a:pos x="518" y="732"/>
                  </a:cxn>
                  <a:cxn ang="0">
                    <a:pos x="353" y="585"/>
                  </a:cxn>
                  <a:cxn ang="0">
                    <a:pos x="394" y="738"/>
                  </a:cxn>
                  <a:cxn ang="0">
                    <a:pos x="148" y="723"/>
                  </a:cxn>
                  <a:cxn ang="0">
                    <a:pos x="137" y="585"/>
                  </a:cxn>
                  <a:cxn ang="0">
                    <a:pos x="197" y="473"/>
                  </a:cxn>
                  <a:cxn ang="0">
                    <a:pos x="288" y="409"/>
                  </a:cxn>
                  <a:cxn ang="0">
                    <a:pos x="359" y="420"/>
                  </a:cxn>
                  <a:cxn ang="0">
                    <a:pos x="540" y="315"/>
                  </a:cxn>
                  <a:cxn ang="0">
                    <a:pos x="480" y="197"/>
                  </a:cxn>
                  <a:cxn ang="0">
                    <a:pos x="392" y="335"/>
                  </a:cxn>
                  <a:cxn ang="0">
                    <a:pos x="304" y="309"/>
                  </a:cxn>
                  <a:cxn ang="0">
                    <a:pos x="244" y="291"/>
                  </a:cxn>
                  <a:cxn ang="0">
                    <a:pos x="271" y="256"/>
                  </a:cxn>
                  <a:cxn ang="0">
                    <a:pos x="345" y="191"/>
                  </a:cxn>
                  <a:cxn ang="0">
                    <a:pos x="419" y="129"/>
                  </a:cxn>
                  <a:cxn ang="0">
                    <a:pos x="518" y="112"/>
                  </a:cxn>
                  <a:cxn ang="0">
                    <a:pos x="688" y="165"/>
                  </a:cxn>
                  <a:cxn ang="0">
                    <a:pos x="699" y="221"/>
                  </a:cxn>
                  <a:cxn ang="0">
                    <a:pos x="839" y="144"/>
                  </a:cxn>
                  <a:cxn ang="0">
                    <a:pos x="1009" y="132"/>
                  </a:cxn>
                  <a:cxn ang="0">
                    <a:pos x="1083" y="153"/>
                  </a:cxn>
                  <a:cxn ang="0">
                    <a:pos x="1135" y="156"/>
                  </a:cxn>
                  <a:cxn ang="0">
                    <a:pos x="1105" y="91"/>
                  </a:cxn>
                  <a:cxn ang="0">
                    <a:pos x="1182" y="62"/>
                  </a:cxn>
                  <a:cxn ang="0">
                    <a:pos x="1302" y="27"/>
                  </a:cxn>
                  <a:cxn ang="0">
                    <a:pos x="1467" y="41"/>
                  </a:cxn>
                  <a:cxn ang="0">
                    <a:pos x="1560" y="68"/>
                  </a:cxn>
                  <a:cxn ang="0">
                    <a:pos x="1788" y="97"/>
                  </a:cxn>
                  <a:cxn ang="0">
                    <a:pos x="2112" y="129"/>
                  </a:cxn>
                  <a:cxn ang="0">
                    <a:pos x="2454" y="162"/>
                  </a:cxn>
                  <a:cxn ang="0">
                    <a:pos x="2570" y="221"/>
                  </a:cxn>
                  <a:cxn ang="0">
                    <a:pos x="2443" y="218"/>
                  </a:cxn>
                  <a:cxn ang="0">
                    <a:pos x="2397" y="309"/>
                  </a:cxn>
                  <a:cxn ang="0">
                    <a:pos x="2432" y="435"/>
                  </a:cxn>
                  <a:cxn ang="0">
                    <a:pos x="2312" y="273"/>
                  </a:cxn>
                  <a:cxn ang="0">
                    <a:pos x="2098" y="315"/>
                  </a:cxn>
                  <a:cxn ang="0">
                    <a:pos x="2191" y="482"/>
                  </a:cxn>
                  <a:cxn ang="0">
                    <a:pos x="1272" y="561"/>
                  </a:cxn>
                  <a:cxn ang="0">
                    <a:pos x="1703" y="414"/>
                  </a:cxn>
                  <a:cxn ang="0">
                    <a:pos x="965" y="702"/>
                  </a:cxn>
                  <a:cxn ang="0">
                    <a:pos x="998" y="594"/>
                  </a:cxn>
                </a:cxnLst>
                <a:rect l="0" t="0" r="r" b="b"/>
                <a:pathLst>
                  <a:path w="2581" h="1481">
                    <a:moveTo>
                      <a:pt x="2147" y="638"/>
                    </a:moveTo>
                    <a:lnTo>
                      <a:pt x="2142" y="647"/>
                    </a:lnTo>
                    <a:lnTo>
                      <a:pt x="2136" y="664"/>
                    </a:lnTo>
                    <a:lnTo>
                      <a:pt x="2142" y="679"/>
                    </a:lnTo>
                    <a:lnTo>
                      <a:pt x="2120" y="699"/>
                    </a:lnTo>
                    <a:lnTo>
                      <a:pt x="2122" y="711"/>
                    </a:lnTo>
                    <a:lnTo>
                      <a:pt x="2144" y="726"/>
                    </a:lnTo>
                    <a:lnTo>
                      <a:pt x="2166" y="747"/>
                    </a:lnTo>
                    <a:lnTo>
                      <a:pt x="2183" y="776"/>
                    </a:lnTo>
                    <a:lnTo>
                      <a:pt x="2183" y="791"/>
                    </a:lnTo>
                    <a:lnTo>
                      <a:pt x="2172" y="799"/>
                    </a:lnTo>
                    <a:lnTo>
                      <a:pt x="2164" y="796"/>
                    </a:lnTo>
                    <a:lnTo>
                      <a:pt x="2158" y="808"/>
                    </a:lnTo>
                    <a:lnTo>
                      <a:pt x="2142" y="808"/>
                    </a:lnTo>
                    <a:lnTo>
                      <a:pt x="2139" y="779"/>
                    </a:lnTo>
                    <a:lnTo>
                      <a:pt x="2122" y="761"/>
                    </a:lnTo>
                    <a:lnTo>
                      <a:pt x="2133" y="761"/>
                    </a:lnTo>
                    <a:lnTo>
                      <a:pt x="2122" y="741"/>
                    </a:lnTo>
                    <a:lnTo>
                      <a:pt x="2106" y="738"/>
                    </a:lnTo>
                    <a:lnTo>
                      <a:pt x="2103" y="744"/>
                    </a:lnTo>
                    <a:lnTo>
                      <a:pt x="2098" y="735"/>
                    </a:lnTo>
                    <a:lnTo>
                      <a:pt x="2092" y="735"/>
                    </a:lnTo>
                    <a:lnTo>
                      <a:pt x="2098" y="723"/>
                    </a:lnTo>
                    <a:lnTo>
                      <a:pt x="2090" y="705"/>
                    </a:lnTo>
                    <a:lnTo>
                      <a:pt x="2076" y="705"/>
                    </a:lnTo>
                    <a:lnTo>
                      <a:pt x="2070" y="697"/>
                    </a:lnTo>
                    <a:lnTo>
                      <a:pt x="2032" y="720"/>
                    </a:lnTo>
                    <a:lnTo>
                      <a:pt x="2032" y="708"/>
                    </a:lnTo>
                    <a:lnTo>
                      <a:pt x="2026" y="705"/>
                    </a:lnTo>
                    <a:lnTo>
                      <a:pt x="2032" y="688"/>
                    </a:lnTo>
                    <a:lnTo>
                      <a:pt x="2021" y="676"/>
                    </a:lnTo>
                    <a:lnTo>
                      <a:pt x="1994" y="699"/>
                    </a:lnTo>
                    <a:lnTo>
                      <a:pt x="1994" y="711"/>
                    </a:lnTo>
                    <a:lnTo>
                      <a:pt x="1977" y="714"/>
                    </a:lnTo>
                    <a:lnTo>
                      <a:pt x="1977" y="720"/>
                    </a:lnTo>
                    <a:lnTo>
                      <a:pt x="1985" y="735"/>
                    </a:lnTo>
                    <a:lnTo>
                      <a:pt x="2016" y="755"/>
                    </a:lnTo>
                    <a:lnTo>
                      <a:pt x="2032" y="741"/>
                    </a:lnTo>
                    <a:lnTo>
                      <a:pt x="2065" y="749"/>
                    </a:lnTo>
                    <a:lnTo>
                      <a:pt x="2062" y="761"/>
                    </a:lnTo>
                    <a:lnTo>
                      <a:pt x="2057" y="758"/>
                    </a:lnTo>
                    <a:lnTo>
                      <a:pt x="2043" y="764"/>
                    </a:lnTo>
                    <a:lnTo>
                      <a:pt x="2043" y="776"/>
                    </a:lnTo>
                    <a:lnTo>
                      <a:pt x="2035" y="773"/>
                    </a:lnTo>
                    <a:lnTo>
                      <a:pt x="2029" y="799"/>
                    </a:lnTo>
                    <a:lnTo>
                      <a:pt x="2048" y="811"/>
                    </a:lnTo>
                    <a:lnTo>
                      <a:pt x="2070" y="843"/>
                    </a:lnTo>
                    <a:lnTo>
                      <a:pt x="2092" y="864"/>
                    </a:lnTo>
                    <a:lnTo>
                      <a:pt x="2062" y="858"/>
                    </a:lnTo>
                    <a:lnTo>
                      <a:pt x="2098" y="879"/>
                    </a:lnTo>
                    <a:lnTo>
                      <a:pt x="2073" y="896"/>
                    </a:lnTo>
                    <a:lnTo>
                      <a:pt x="2087" y="893"/>
                    </a:lnTo>
                    <a:lnTo>
                      <a:pt x="2103" y="902"/>
                    </a:lnTo>
                    <a:lnTo>
                      <a:pt x="2098" y="908"/>
                    </a:lnTo>
                    <a:lnTo>
                      <a:pt x="2103" y="911"/>
                    </a:lnTo>
                    <a:lnTo>
                      <a:pt x="2098" y="914"/>
                    </a:lnTo>
                    <a:lnTo>
                      <a:pt x="2103" y="937"/>
                    </a:lnTo>
                    <a:lnTo>
                      <a:pt x="2098" y="935"/>
                    </a:lnTo>
                    <a:lnTo>
                      <a:pt x="2087" y="970"/>
                    </a:lnTo>
                    <a:lnTo>
                      <a:pt x="2081" y="967"/>
                    </a:lnTo>
                    <a:lnTo>
                      <a:pt x="2084" y="990"/>
                    </a:lnTo>
                    <a:lnTo>
                      <a:pt x="2043" y="1040"/>
                    </a:lnTo>
                    <a:lnTo>
                      <a:pt x="2005" y="1055"/>
                    </a:lnTo>
                    <a:lnTo>
                      <a:pt x="1996" y="1043"/>
                    </a:lnTo>
                    <a:lnTo>
                      <a:pt x="1996" y="1055"/>
                    </a:lnTo>
                    <a:lnTo>
                      <a:pt x="1988" y="1049"/>
                    </a:lnTo>
                    <a:lnTo>
                      <a:pt x="1988" y="1061"/>
                    </a:lnTo>
                    <a:lnTo>
                      <a:pt x="1950" y="1073"/>
                    </a:lnTo>
                    <a:lnTo>
                      <a:pt x="1952" y="1093"/>
                    </a:lnTo>
                    <a:lnTo>
                      <a:pt x="1947" y="1096"/>
                    </a:lnTo>
                    <a:lnTo>
                      <a:pt x="1939" y="1084"/>
                    </a:lnTo>
                    <a:lnTo>
                      <a:pt x="1936" y="1070"/>
                    </a:lnTo>
                    <a:lnTo>
                      <a:pt x="1909" y="1073"/>
                    </a:lnTo>
                    <a:lnTo>
                      <a:pt x="1889" y="1090"/>
                    </a:lnTo>
                    <a:lnTo>
                      <a:pt x="1878" y="1123"/>
                    </a:lnTo>
                    <a:lnTo>
                      <a:pt x="1906" y="1161"/>
                    </a:lnTo>
                    <a:lnTo>
                      <a:pt x="1939" y="1196"/>
                    </a:lnTo>
                    <a:lnTo>
                      <a:pt x="1952" y="1249"/>
                    </a:lnTo>
                    <a:lnTo>
                      <a:pt x="1952" y="1272"/>
                    </a:lnTo>
                    <a:lnTo>
                      <a:pt x="1933" y="1290"/>
                    </a:lnTo>
                    <a:lnTo>
                      <a:pt x="1914" y="1296"/>
                    </a:lnTo>
                    <a:lnTo>
                      <a:pt x="1911" y="1314"/>
                    </a:lnTo>
                    <a:lnTo>
                      <a:pt x="1900" y="1308"/>
                    </a:lnTo>
                    <a:lnTo>
                      <a:pt x="1906" y="1317"/>
                    </a:lnTo>
                    <a:lnTo>
                      <a:pt x="1889" y="1334"/>
                    </a:lnTo>
                    <a:lnTo>
                      <a:pt x="1884" y="1317"/>
                    </a:lnTo>
                    <a:lnTo>
                      <a:pt x="1887" y="1305"/>
                    </a:lnTo>
                    <a:lnTo>
                      <a:pt x="1876" y="1296"/>
                    </a:lnTo>
                    <a:lnTo>
                      <a:pt x="1862" y="1293"/>
                    </a:lnTo>
                    <a:lnTo>
                      <a:pt x="1862" y="1284"/>
                    </a:lnTo>
                    <a:lnTo>
                      <a:pt x="1854" y="1287"/>
                    </a:lnTo>
                    <a:lnTo>
                      <a:pt x="1848" y="1272"/>
                    </a:lnTo>
                    <a:lnTo>
                      <a:pt x="1829" y="1252"/>
                    </a:lnTo>
                    <a:lnTo>
                      <a:pt x="1813" y="1252"/>
                    </a:lnTo>
                    <a:lnTo>
                      <a:pt x="1813" y="1234"/>
                    </a:lnTo>
                    <a:lnTo>
                      <a:pt x="1802" y="1234"/>
                    </a:lnTo>
                    <a:lnTo>
                      <a:pt x="1788" y="1299"/>
                    </a:lnTo>
                    <a:lnTo>
                      <a:pt x="1791" y="1319"/>
                    </a:lnTo>
                    <a:lnTo>
                      <a:pt x="1802" y="1319"/>
                    </a:lnTo>
                    <a:lnTo>
                      <a:pt x="1815" y="1361"/>
                    </a:lnTo>
                    <a:lnTo>
                      <a:pt x="1843" y="1384"/>
                    </a:lnTo>
                    <a:lnTo>
                      <a:pt x="1865" y="1408"/>
                    </a:lnTo>
                    <a:lnTo>
                      <a:pt x="1867" y="1443"/>
                    </a:lnTo>
                    <a:lnTo>
                      <a:pt x="1881" y="1472"/>
                    </a:lnTo>
                    <a:lnTo>
                      <a:pt x="1878" y="1478"/>
                    </a:lnTo>
                    <a:lnTo>
                      <a:pt x="1873" y="1475"/>
                    </a:lnTo>
                    <a:lnTo>
                      <a:pt x="1870" y="1481"/>
                    </a:lnTo>
                    <a:lnTo>
                      <a:pt x="1832" y="1449"/>
                    </a:lnTo>
                    <a:lnTo>
                      <a:pt x="1818" y="1419"/>
                    </a:lnTo>
                    <a:lnTo>
                      <a:pt x="1810" y="1378"/>
                    </a:lnTo>
                    <a:lnTo>
                      <a:pt x="1807" y="1372"/>
                    </a:lnTo>
                    <a:lnTo>
                      <a:pt x="1810" y="1378"/>
                    </a:lnTo>
                    <a:lnTo>
                      <a:pt x="1782" y="1340"/>
                    </a:lnTo>
                    <a:lnTo>
                      <a:pt x="1777" y="1343"/>
                    </a:lnTo>
                    <a:lnTo>
                      <a:pt x="1780" y="1302"/>
                    </a:lnTo>
                    <a:lnTo>
                      <a:pt x="1780" y="1270"/>
                    </a:lnTo>
                    <a:lnTo>
                      <a:pt x="1774" y="1267"/>
                    </a:lnTo>
                    <a:lnTo>
                      <a:pt x="1774" y="1246"/>
                    </a:lnTo>
                    <a:lnTo>
                      <a:pt x="1758" y="1205"/>
                    </a:lnTo>
                    <a:lnTo>
                      <a:pt x="1752" y="1173"/>
                    </a:lnTo>
                    <a:lnTo>
                      <a:pt x="1738" y="1164"/>
                    </a:lnTo>
                    <a:lnTo>
                      <a:pt x="1736" y="1155"/>
                    </a:lnTo>
                    <a:lnTo>
                      <a:pt x="1736" y="1170"/>
                    </a:lnTo>
                    <a:lnTo>
                      <a:pt x="1714" y="1187"/>
                    </a:lnTo>
                    <a:lnTo>
                      <a:pt x="1697" y="1181"/>
                    </a:lnTo>
                    <a:lnTo>
                      <a:pt x="1697" y="1161"/>
                    </a:lnTo>
                    <a:lnTo>
                      <a:pt x="1692" y="1137"/>
                    </a:lnTo>
                    <a:lnTo>
                      <a:pt x="1678" y="1117"/>
                    </a:lnTo>
                    <a:lnTo>
                      <a:pt x="1681" y="1117"/>
                    </a:lnTo>
                    <a:lnTo>
                      <a:pt x="1678" y="1108"/>
                    </a:lnTo>
                    <a:lnTo>
                      <a:pt x="1653" y="1084"/>
                    </a:lnTo>
                    <a:lnTo>
                      <a:pt x="1637" y="1046"/>
                    </a:lnTo>
                    <a:lnTo>
                      <a:pt x="1623" y="1043"/>
                    </a:lnTo>
                    <a:lnTo>
                      <a:pt x="1615" y="1067"/>
                    </a:lnTo>
                    <a:lnTo>
                      <a:pt x="1610" y="1061"/>
                    </a:lnTo>
                    <a:lnTo>
                      <a:pt x="1596" y="1070"/>
                    </a:lnTo>
                    <a:lnTo>
                      <a:pt x="1585" y="1070"/>
                    </a:lnTo>
                    <a:lnTo>
                      <a:pt x="1579" y="1058"/>
                    </a:lnTo>
                    <a:lnTo>
                      <a:pt x="1563" y="1073"/>
                    </a:lnTo>
                    <a:lnTo>
                      <a:pt x="1566" y="1087"/>
                    </a:lnTo>
                    <a:lnTo>
                      <a:pt x="1555" y="1102"/>
                    </a:lnTo>
                    <a:lnTo>
                      <a:pt x="1536" y="1117"/>
                    </a:lnTo>
                    <a:lnTo>
                      <a:pt x="1494" y="1173"/>
                    </a:lnTo>
                    <a:lnTo>
                      <a:pt x="1464" y="1190"/>
                    </a:lnTo>
                    <a:lnTo>
                      <a:pt x="1461" y="1196"/>
                    </a:lnTo>
                    <a:lnTo>
                      <a:pt x="1467" y="1240"/>
                    </a:lnTo>
                    <a:lnTo>
                      <a:pt x="1461" y="1272"/>
                    </a:lnTo>
                    <a:lnTo>
                      <a:pt x="1464" y="1299"/>
                    </a:lnTo>
                    <a:lnTo>
                      <a:pt x="1456" y="1299"/>
                    </a:lnTo>
                    <a:lnTo>
                      <a:pt x="1450" y="1319"/>
                    </a:lnTo>
                    <a:lnTo>
                      <a:pt x="1440" y="1325"/>
                    </a:lnTo>
                    <a:lnTo>
                      <a:pt x="1429" y="1343"/>
                    </a:lnTo>
                    <a:lnTo>
                      <a:pt x="1412" y="1325"/>
                    </a:lnTo>
                    <a:lnTo>
                      <a:pt x="1360" y="1205"/>
                    </a:lnTo>
                    <a:lnTo>
                      <a:pt x="1354" y="1187"/>
                    </a:lnTo>
                    <a:lnTo>
                      <a:pt x="1330" y="1108"/>
                    </a:lnTo>
                    <a:lnTo>
                      <a:pt x="1324" y="1061"/>
                    </a:lnTo>
                    <a:lnTo>
                      <a:pt x="1330" y="1055"/>
                    </a:lnTo>
                    <a:lnTo>
                      <a:pt x="1319" y="1052"/>
                    </a:lnTo>
                    <a:lnTo>
                      <a:pt x="1316" y="1079"/>
                    </a:lnTo>
                    <a:lnTo>
                      <a:pt x="1291" y="1084"/>
                    </a:lnTo>
                    <a:lnTo>
                      <a:pt x="1264" y="1055"/>
                    </a:lnTo>
                    <a:lnTo>
                      <a:pt x="1280" y="1052"/>
                    </a:lnTo>
                    <a:lnTo>
                      <a:pt x="1286" y="1037"/>
                    </a:lnTo>
                    <a:lnTo>
                      <a:pt x="1264" y="1043"/>
                    </a:lnTo>
                    <a:lnTo>
                      <a:pt x="1248" y="1026"/>
                    </a:lnTo>
                    <a:lnTo>
                      <a:pt x="1239" y="1023"/>
                    </a:lnTo>
                    <a:lnTo>
                      <a:pt x="1220" y="993"/>
                    </a:lnTo>
                    <a:lnTo>
                      <a:pt x="1195" y="993"/>
                    </a:lnTo>
                    <a:lnTo>
                      <a:pt x="1141" y="996"/>
                    </a:lnTo>
                    <a:lnTo>
                      <a:pt x="1072" y="984"/>
                    </a:lnTo>
                    <a:lnTo>
                      <a:pt x="1061" y="961"/>
                    </a:lnTo>
                    <a:lnTo>
                      <a:pt x="1053" y="955"/>
                    </a:lnTo>
                    <a:lnTo>
                      <a:pt x="1025" y="970"/>
                    </a:lnTo>
                    <a:lnTo>
                      <a:pt x="1009" y="967"/>
                    </a:lnTo>
                    <a:lnTo>
                      <a:pt x="970" y="943"/>
                    </a:lnTo>
                    <a:lnTo>
                      <a:pt x="943" y="896"/>
                    </a:lnTo>
                    <a:lnTo>
                      <a:pt x="935" y="899"/>
                    </a:lnTo>
                    <a:lnTo>
                      <a:pt x="924" y="888"/>
                    </a:lnTo>
                    <a:lnTo>
                      <a:pt x="921" y="896"/>
                    </a:lnTo>
                    <a:lnTo>
                      <a:pt x="913" y="899"/>
                    </a:lnTo>
                    <a:lnTo>
                      <a:pt x="916" y="905"/>
                    </a:lnTo>
                    <a:lnTo>
                      <a:pt x="907" y="911"/>
                    </a:lnTo>
                    <a:lnTo>
                      <a:pt x="918" y="926"/>
                    </a:lnTo>
                    <a:lnTo>
                      <a:pt x="949" y="964"/>
                    </a:lnTo>
                    <a:lnTo>
                      <a:pt x="951" y="984"/>
                    </a:lnTo>
                    <a:lnTo>
                      <a:pt x="965" y="1005"/>
                    </a:lnTo>
                    <a:lnTo>
                      <a:pt x="968" y="976"/>
                    </a:lnTo>
                    <a:lnTo>
                      <a:pt x="976" y="982"/>
                    </a:lnTo>
                    <a:lnTo>
                      <a:pt x="976" y="1008"/>
                    </a:lnTo>
                    <a:lnTo>
                      <a:pt x="973" y="1014"/>
                    </a:lnTo>
                    <a:lnTo>
                      <a:pt x="984" y="1020"/>
                    </a:lnTo>
                    <a:lnTo>
                      <a:pt x="1017" y="1020"/>
                    </a:lnTo>
                    <a:lnTo>
                      <a:pt x="1047" y="979"/>
                    </a:lnTo>
                    <a:lnTo>
                      <a:pt x="1053" y="973"/>
                    </a:lnTo>
                    <a:lnTo>
                      <a:pt x="1053" y="987"/>
                    </a:lnTo>
                    <a:lnTo>
                      <a:pt x="1056" y="1002"/>
                    </a:lnTo>
                    <a:lnTo>
                      <a:pt x="1064" y="1017"/>
                    </a:lnTo>
                    <a:lnTo>
                      <a:pt x="1097" y="1029"/>
                    </a:lnTo>
                    <a:lnTo>
                      <a:pt x="1116" y="1052"/>
                    </a:lnTo>
                    <a:lnTo>
                      <a:pt x="1097" y="1093"/>
                    </a:lnTo>
                    <a:lnTo>
                      <a:pt x="1088" y="1093"/>
                    </a:lnTo>
                    <a:lnTo>
                      <a:pt x="1088" y="1120"/>
                    </a:lnTo>
                    <a:lnTo>
                      <a:pt x="1072" y="1128"/>
                    </a:lnTo>
                    <a:lnTo>
                      <a:pt x="1066" y="1143"/>
                    </a:lnTo>
                    <a:lnTo>
                      <a:pt x="1053" y="1146"/>
                    </a:lnTo>
                    <a:lnTo>
                      <a:pt x="1042" y="1164"/>
                    </a:lnTo>
                    <a:lnTo>
                      <a:pt x="1012" y="1173"/>
                    </a:lnTo>
                    <a:lnTo>
                      <a:pt x="1001" y="1178"/>
                    </a:lnTo>
                    <a:lnTo>
                      <a:pt x="1001" y="1190"/>
                    </a:lnTo>
                    <a:lnTo>
                      <a:pt x="957" y="1208"/>
                    </a:lnTo>
                    <a:lnTo>
                      <a:pt x="943" y="1222"/>
                    </a:lnTo>
                    <a:lnTo>
                      <a:pt x="894" y="1237"/>
                    </a:lnTo>
                    <a:lnTo>
                      <a:pt x="880" y="1249"/>
                    </a:lnTo>
                    <a:lnTo>
                      <a:pt x="858" y="1249"/>
                    </a:lnTo>
                    <a:lnTo>
                      <a:pt x="842" y="1196"/>
                    </a:lnTo>
                    <a:lnTo>
                      <a:pt x="842" y="1175"/>
                    </a:lnTo>
                    <a:lnTo>
                      <a:pt x="809" y="1111"/>
                    </a:lnTo>
                    <a:lnTo>
                      <a:pt x="781" y="1087"/>
                    </a:lnTo>
                    <a:lnTo>
                      <a:pt x="776" y="1052"/>
                    </a:lnTo>
                    <a:lnTo>
                      <a:pt x="765" y="1026"/>
                    </a:lnTo>
                    <a:lnTo>
                      <a:pt x="748" y="1014"/>
                    </a:lnTo>
                    <a:lnTo>
                      <a:pt x="707" y="937"/>
                    </a:lnTo>
                    <a:lnTo>
                      <a:pt x="699" y="937"/>
                    </a:lnTo>
                    <a:lnTo>
                      <a:pt x="702" y="911"/>
                    </a:lnTo>
                    <a:lnTo>
                      <a:pt x="699" y="911"/>
                    </a:lnTo>
                    <a:lnTo>
                      <a:pt x="685" y="873"/>
                    </a:lnTo>
                    <a:lnTo>
                      <a:pt x="699" y="835"/>
                    </a:lnTo>
                    <a:lnTo>
                      <a:pt x="710" y="802"/>
                    </a:lnTo>
                    <a:lnTo>
                      <a:pt x="710" y="779"/>
                    </a:lnTo>
                    <a:lnTo>
                      <a:pt x="710" y="758"/>
                    </a:lnTo>
                    <a:lnTo>
                      <a:pt x="702" y="764"/>
                    </a:lnTo>
                    <a:lnTo>
                      <a:pt x="688" y="758"/>
                    </a:lnTo>
                    <a:lnTo>
                      <a:pt x="661" y="776"/>
                    </a:lnTo>
                    <a:lnTo>
                      <a:pt x="630" y="758"/>
                    </a:lnTo>
                    <a:lnTo>
                      <a:pt x="614" y="773"/>
                    </a:lnTo>
                    <a:lnTo>
                      <a:pt x="592" y="758"/>
                    </a:lnTo>
                    <a:lnTo>
                      <a:pt x="576" y="761"/>
                    </a:lnTo>
                    <a:lnTo>
                      <a:pt x="589" y="755"/>
                    </a:lnTo>
                    <a:lnTo>
                      <a:pt x="573" y="755"/>
                    </a:lnTo>
                    <a:lnTo>
                      <a:pt x="567" y="735"/>
                    </a:lnTo>
                    <a:lnTo>
                      <a:pt x="556" y="729"/>
                    </a:lnTo>
                    <a:lnTo>
                      <a:pt x="556" y="720"/>
                    </a:lnTo>
                    <a:lnTo>
                      <a:pt x="567" y="726"/>
                    </a:lnTo>
                    <a:lnTo>
                      <a:pt x="562" y="720"/>
                    </a:lnTo>
                    <a:lnTo>
                      <a:pt x="562" y="702"/>
                    </a:lnTo>
                    <a:lnTo>
                      <a:pt x="551" y="705"/>
                    </a:lnTo>
                    <a:lnTo>
                      <a:pt x="554" y="694"/>
                    </a:lnTo>
                    <a:lnTo>
                      <a:pt x="559" y="685"/>
                    </a:lnTo>
                    <a:lnTo>
                      <a:pt x="606" y="679"/>
                    </a:lnTo>
                    <a:lnTo>
                      <a:pt x="597" y="676"/>
                    </a:lnTo>
                    <a:lnTo>
                      <a:pt x="595" y="670"/>
                    </a:lnTo>
                    <a:lnTo>
                      <a:pt x="625" y="673"/>
                    </a:lnTo>
                    <a:lnTo>
                      <a:pt x="658" y="655"/>
                    </a:lnTo>
                    <a:lnTo>
                      <a:pt x="685" y="652"/>
                    </a:lnTo>
                    <a:lnTo>
                      <a:pt x="704" y="667"/>
                    </a:lnTo>
                    <a:lnTo>
                      <a:pt x="732" y="676"/>
                    </a:lnTo>
                    <a:lnTo>
                      <a:pt x="768" y="673"/>
                    </a:lnTo>
                    <a:lnTo>
                      <a:pt x="784" y="661"/>
                    </a:lnTo>
                    <a:lnTo>
                      <a:pt x="784" y="652"/>
                    </a:lnTo>
                    <a:lnTo>
                      <a:pt x="776" y="638"/>
                    </a:lnTo>
                    <a:lnTo>
                      <a:pt x="776" y="638"/>
                    </a:lnTo>
                    <a:lnTo>
                      <a:pt x="702" y="591"/>
                    </a:lnTo>
                    <a:lnTo>
                      <a:pt x="726" y="573"/>
                    </a:lnTo>
                    <a:lnTo>
                      <a:pt x="715" y="561"/>
                    </a:lnTo>
                    <a:lnTo>
                      <a:pt x="726" y="561"/>
                    </a:lnTo>
                    <a:lnTo>
                      <a:pt x="737" y="553"/>
                    </a:lnTo>
                    <a:lnTo>
                      <a:pt x="732" y="550"/>
                    </a:lnTo>
                    <a:lnTo>
                      <a:pt x="685" y="561"/>
                    </a:lnTo>
                    <a:lnTo>
                      <a:pt x="677" y="573"/>
                    </a:lnTo>
                    <a:lnTo>
                      <a:pt x="677" y="564"/>
                    </a:lnTo>
                    <a:lnTo>
                      <a:pt x="674" y="576"/>
                    </a:lnTo>
                    <a:lnTo>
                      <a:pt x="661" y="567"/>
                    </a:lnTo>
                    <a:lnTo>
                      <a:pt x="655" y="570"/>
                    </a:lnTo>
                    <a:lnTo>
                      <a:pt x="669" y="576"/>
                    </a:lnTo>
                    <a:lnTo>
                      <a:pt x="677" y="588"/>
                    </a:lnTo>
                    <a:lnTo>
                      <a:pt x="699" y="585"/>
                    </a:lnTo>
                    <a:lnTo>
                      <a:pt x="699" y="594"/>
                    </a:lnTo>
                    <a:lnTo>
                      <a:pt x="685" y="591"/>
                    </a:lnTo>
                    <a:lnTo>
                      <a:pt x="663" y="605"/>
                    </a:lnTo>
                    <a:lnTo>
                      <a:pt x="655" y="603"/>
                    </a:lnTo>
                    <a:lnTo>
                      <a:pt x="652" y="591"/>
                    </a:lnTo>
                    <a:lnTo>
                      <a:pt x="639" y="585"/>
                    </a:lnTo>
                    <a:lnTo>
                      <a:pt x="655" y="573"/>
                    </a:lnTo>
                    <a:lnTo>
                      <a:pt x="628" y="570"/>
                    </a:lnTo>
                    <a:lnTo>
                      <a:pt x="630" y="567"/>
                    </a:lnTo>
                    <a:lnTo>
                      <a:pt x="622" y="564"/>
                    </a:lnTo>
                    <a:lnTo>
                      <a:pt x="633" y="564"/>
                    </a:lnTo>
                    <a:lnTo>
                      <a:pt x="628" y="558"/>
                    </a:lnTo>
                    <a:lnTo>
                      <a:pt x="606" y="570"/>
                    </a:lnTo>
                    <a:lnTo>
                      <a:pt x="600" y="567"/>
                    </a:lnTo>
                    <a:lnTo>
                      <a:pt x="606" y="573"/>
                    </a:lnTo>
                    <a:lnTo>
                      <a:pt x="595" y="588"/>
                    </a:lnTo>
                    <a:lnTo>
                      <a:pt x="595" y="597"/>
                    </a:lnTo>
                    <a:lnTo>
                      <a:pt x="584" y="605"/>
                    </a:lnTo>
                    <a:lnTo>
                      <a:pt x="584" y="594"/>
                    </a:lnTo>
                    <a:lnTo>
                      <a:pt x="584" y="620"/>
                    </a:lnTo>
                    <a:lnTo>
                      <a:pt x="567" y="644"/>
                    </a:lnTo>
                    <a:lnTo>
                      <a:pt x="576" y="655"/>
                    </a:lnTo>
                    <a:lnTo>
                      <a:pt x="578" y="664"/>
                    </a:lnTo>
                    <a:lnTo>
                      <a:pt x="592" y="670"/>
                    </a:lnTo>
                    <a:lnTo>
                      <a:pt x="592" y="673"/>
                    </a:lnTo>
                    <a:lnTo>
                      <a:pt x="570" y="676"/>
                    </a:lnTo>
                    <a:lnTo>
                      <a:pt x="551" y="694"/>
                    </a:lnTo>
                    <a:lnTo>
                      <a:pt x="559" y="682"/>
                    </a:lnTo>
                    <a:lnTo>
                      <a:pt x="548" y="679"/>
                    </a:lnTo>
                    <a:lnTo>
                      <a:pt x="521" y="676"/>
                    </a:lnTo>
                    <a:lnTo>
                      <a:pt x="510" y="682"/>
                    </a:lnTo>
                    <a:lnTo>
                      <a:pt x="521" y="691"/>
                    </a:lnTo>
                    <a:lnTo>
                      <a:pt x="512" y="688"/>
                    </a:lnTo>
                    <a:lnTo>
                      <a:pt x="515" y="697"/>
                    </a:lnTo>
                    <a:lnTo>
                      <a:pt x="507" y="691"/>
                    </a:lnTo>
                    <a:lnTo>
                      <a:pt x="510" y="697"/>
                    </a:lnTo>
                    <a:lnTo>
                      <a:pt x="496" y="685"/>
                    </a:lnTo>
                    <a:lnTo>
                      <a:pt x="496" y="697"/>
                    </a:lnTo>
                    <a:lnTo>
                      <a:pt x="507" y="711"/>
                    </a:lnTo>
                    <a:lnTo>
                      <a:pt x="501" y="708"/>
                    </a:lnTo>
                    <a:lnTo>
                      <a:pt x="501" y="714"/>
                    </a:lnTo>
                    <a:lnTo>
                      <a:pt x="496" y="717"/>
                    </a:lnTo>
                    <a:lnTo>
                      <a:pt x="518" y="732"/>
                    </a:lnTo>
                    <a:lnTo>
                      <a:pt x="518" y="744"/>
                    </a:lnTo>
                    <a:lnTo>
                      <a:pt x="496" y="729"/>
                    </a:lnTo>
                    <a:lnTo>
                      <a:pt x="474" y="729"/>
                    </a:lnTo>
                    <a:lnTo>
                      <a:pt x="466" y="717"/>
                    </a:lnTo>
                    <a:lnTo>
                      <a:pt x="471" y="714"/>
                    </a:lnTo>
                    <a:lnTo>
                      <a:pt x="458" y="702"/>
                    </a:lnTo>
                    <a:lnTo>
                      <a:pt x="444" y="685"/>
                    </a:lnTo>
                    <a:lnTo>
                      <a:pt x="447" y="658"/>
                    </a:lnTo>
                    <a:lnTo>
                      <a:pt x="441" y="655"/>
                    </a:lnTo>
                    <a:lnTo>
                      <a:pt x="408" y="635"/>
                    </a:lnTo>
                    <a:lnTo>
                      <a:pt x="414" y="635"/>
                    </a:lnTo>
                    <a:lnTo>
                      <a:pt x="403" y="626"/>
                    </a:lnTo>
                    <a:lnTo>
                      <a:pt x="392" y="623"/>
                    </a:lnTo>
                    <a:lnTo>
                      <a:pt x="370" y="588"/>
                    </a:lnTo>
                    <a:lnTo>
                      <a:pt x="359" y="597"/>
                    </a:lnTo>
                    <a:lnTo>
                      <a:pt x="353" y="585"/>
                    </a:lnTo>
                    <a:lnTo>
                      <a:pt x="334" y="588"/>
                    </a:lnTo>
                    <a:lnTo>
                      <a:pt x="337" y="611"/>
                    </a:lnTo>
                    <a:lnTo>
                      <a:pt x="353" y="623"/>
                    </a:lnTo>
                    <a:lnTo>
                      <a:pt x="373" y="652"/>
                    </a:lnTo>
                    <a:lnTo>
                      <a:pt x="381" y="658"/>
                    </a:lnTo>
                    <a:lnTo>
                      <a:pt x="392" y="655"/>
                    </a:lnTo>
                    <a:lnTo>
                      <a:pt x="392" y="667"/>
                    </a:lnTo>
                    <a:lnTo>
                      <a:pt x="422" y="679"/>
                    </a:lnTo>
                    <a:lnTo>
                      <a:pt x="430" y="694"/>
                    </a:lnTo>
                    <a:lnTo>
                      <a:pt x="430" y="697"/>
                    </a:lnTo>
                    <a:lnTo>
                      <a:pt x="411" y="685"/>
                    </a:lnTo>
                    <a:lnTo>
                      <a:pt x="403" y="688"/>
                    </a:lnTo>
                    <a:lnTo>
                      <a:pt x="400" y="699"/>
                    </a:lnTo>
                    <a:lnTo>
                      <a:pt x="408" y="705"/>
                    </a:lnTo>
                    <a:lnTo>
                      <a:pt x="411" y="714"/>
                    </a:lnTo>
                    <a:lnTo>
                      <a:pt x="394" y="738"/>
                    </a:lnTo>
                    <a:lnTo>
                      <a:pt x="389" y="732"/>
                    </a:lnTo>
                    <a:lnTo>
                      <a:pt x="397" y="720"/>
                    </a:lnTo>
                    <a:lnTo>
                      <a:pt x="386" y="694"/>
                    </a:lnTo>
                    <a:lnTo>
                      <a:pt x="318" y="647"/>
                    </a:lnTo>
                    <a:lnTo>
                      <a:pt x="304" y="614"/>
                    </a:lnTo>
                    <a:lnTo>
                      <a:pt x="282" y="605"/>
                    </a:lnTo>
                    <a:lnTo>
                      <a:pt x="263" y="617"/>
                    </a:lnTo>
                    <a:lnTo>
                      <a:pt x="244" y="632"/>
                    </a:lnTo>
                    <a:lnTo>
                      <a:pt x="227" y="626"/>
                    </a:lnTo>
                    <a:lnTo>
                      <a:pt x="211" y="626"/>
                    </a:lnTo>
                    <a:lnTo>
                      <a:pt x="197" y="632"/>
                    </a:lnTo>
                    <a:lnTo>
                      <a:pt x="197" y="647"/>
                    </a:lnTo>
                    <a:lnTo>
                      <a:pt x="194" y="658"/>
                    </a:lnTo>
                    <a:lnTo>
                      <a:pt x="161" y="679"/>
                    </a:lnTo>
                    <a:lnTo>
                      <a:pt x="142" y="708"/>
                    </a:lnTo>
                    <a:lnTo>
                      <a:pt x="148" y="723"/>
                    </a:lnTo>
                    <a:lnTo>
                      <a:pt x="112" y="761"/>
                    </a:lnTo>
                    <a:lnTo>
                      <a:pt x="76" y="761"/>
                    </a:lnTo>
                    <a:lnTo>
                      <a:pt x="57" y="773"/>
                    </a:lnTo>
                    <a:lnTo>
                      <a:pt x="41" y="755"/>
                    </a:lnTo>
                    <a:lnTo>
                      <a:pt x="30" y="752"/>
                    </a:lnTo>
                    <a:lnTo>
                      <a:pt x="8" y="755"/>
                    </a:lnTo>
                    <a:lnTo>
                      <a:pt x="10" y="726"/>
                    </a:lnTo>
                    <a:lnTo>
                      <a:pt x="0" y="720"/>
                    </a:lnTo>
                    <a:lnTo>
                      <a:pt x="16" y="676"/>
                    </a:lnTo>
                    <a:lnTo>
                      <a:pt x="13" y="658"/>
                    </a:lnTo>
                    <a:lnTo>
                      <a:pt x="19" y="650"/>
                    </a:lnTo>
                    <a:lnTo>
                      <a:pt x="8" y="635"/>
                    </a:lnTo>
                    <a:lnTo>
                      <a:pt x="27" y="620"/>
                    </a:lnTo>
                    <a:lnTo>
                      <a:pt x="123" y="626"/>
                    </a:lnTo>
                    <a:lnTo>
                      <a:pt x="128" y="623"/>
                    </a:lnTo>
                    <a:lnTo>
                      <a:pt x="137" y="585"/>
                    </a:lnTo>
                    <a:lnTo>
                      <a:pt x="142" y="591"/>
                    </a:lnTo>
                    <a:lnTo>
                      <a:pt x="137" y="567"/>
                    </a:lnTo>
                    <a:lnTo>
                      <a:pt x="123" y="558"/>
                    </a:lnTo>
                    <a:lnTo>
                      <a:pt x="123" y="550"/>
                    </a:lnTo>
                    <a:lnTo>
                      <a:pt x="128" y="550"/>
                    </a:lnTo>
                    <a:lnTo>
                      <a:pt x="90" y="538"/>
                    </a:lnTo>
                    <a:lnTo>
                      <a:pt x="87" y="526"/>
                    </a:lnTo>
                    <a:lnTo>
                      <a:pt x="106" y="520"/>
                    </a:lnTo>
                    <a:lnTo>
                      <a:pt x="134" y="523"/>
                    </a:lnTo>
                    <a:lnTo>
                      <a:pt x="128" y="503"/>
                    </a:lnTo>
                    <a:lnTo>
                      <a:pt x="139" y="509"/>
                    </a:lnTo>
                    <a:lnTo>
                      <a:pt x="164" y="509"/>
                    </a:lnTo>
                    <a:lnTo>
                      <a:pt x="161" y="503"/>
                    </a:lnTo>
                    <a:lnTo>
                      <a:pt x="181" y="491"/>
                    </a:lnTo>
                    <a:lnTo>
                      <a:pt x="183" y="479"/>
                    </a:lnTo>
                    <a:lnTo>
                      <a:pt x="197" y="473"/>
                    </a:lnTo>
                    <a:lnTo>
                      <a:pt x="208" y="470"/>
                    </a:lnTo>
                    <a:lnTo>
                      <a:pt x="227" y="462"/>
                    </a:lnTo>
                    <a:lnTo>
                      <a:pt x="216" y="459"/>
                    </a:lnTo>
                    <a:lnTo>
                      <a:pt x="230" y="438"/>
                    </a:lnTo>
                    <a:lnTo>
                      <a:pt x="230" y="450"/>
                    </a:lnTo>
                    <a:lnTo>
                      <a:pt x="235" y="450"/>
                    </a:lnTo>
                    <a:lnTo>
                      <a:pt x="238" y="432"/>
                    </a:lnTo>
                    <a:lnTo>
                      <a:pt x="260" y="432"/>
                    </a:lnTo>
                    <a:lnTo>
                      <a:pt x="266" y="432"/>
                    </a:lnTo>
                    <a:lnTo>
                      <a:pt x="260" y="429"/>
                    </a:lnTo>
                    <a:lnTo>
                      <a:pt x="268" y="423"/>
                    </a:lnTo>
                    <a:lnTo>
                      <a:pt x="282" y="432"/>
                    </a:lnTo>
                    <a:lnTo>
                      <a:pt x="282" y="420"/>
                    </a:lnTo>
                    <a:lnTo>
                      <a:pt x="288" y="420"/>
                    </a:lnTo>
                    <a:lnTo>
                      <a:pt x="282" y="412"/>
                    </a:lnTo>
                    <a:lnTo>
                      <a:pt x="288" y="409"/>
                    </a:lnTo>
                    <a:lnTo>
                      <a:pt x="282" y="400"/>
                    </a:lnTo>
                    <a:lnTo>
                      <a:pt x="282" y="391"/>
                    </a:lnTo>
                    <a:lnTo>
                      <a:pt x="274" y="388"/>
                    </a:lnTo>
                    <a:lnTo>
                      <a:pt x="277" y="362"/>
                    </a:lnTo>
                    <a:lnTo>
                      <a:pt x="307" y="347"/>
                    </a:lnTo>
                    <a:lnTo>
                      <a:pt x="301" y="367"/>
                    </a:lnTo>
                    <a:lnTo>
                      <a:pt x="312" y="373"/>
                    </a:lnTo>
                    <a:lnTo>
                      <a:pt x="296" y="385"/>
                    </a:lnTo>
                    <a:lnTo>
                      <a:pt x="293" y="400"/>
                    </a:lnTo>
                    <a:lnTo>
                      <a:pt x="301" y="409"/>
                    </a:lnTo>
                    <a:lnTo>
                      <a:pt x="315" y="412"/>
                    </a:lnTo>
                    <a:lnTo>
                      <a:pt x="309" y="417"/>
                    </a:lnTo>
                    <a:lnTo>
                      <a:pt x="337" y="409"/>
                    </a:lnTo>
                    <a:lnTo>
                      <a:pt x="334" y="412"/>
                    </a:lnTo>
                    <a:lnTo>
                      <a:pt x="342" y="409"/>
                    </a:lnTo>
                    <a:lnTo>
                      <a:pt x="359" y="420"/>
                    </a:lnTo>
                    <a:lnTo>
                      <a:pt x="403" y="403"/>
                    </a:lnTo>
                    <a:lnTo>
                      <a:pt x="422" y="403"/>
                    </a:lnTo>
                    <a:lnTo>
                      <a:pt x="425" y="412"/>
                    </a:lnTo>
                    <a:lnTo>
                      <a:pt x="436" y="409"/>
                    </a:lnTo>
                    <a:lnTo>
                      <a:pt x="455" y="385"/>
                    </a:lnTo>
                    <a:lnTo>
                      <a:pt x="449" y="397"/>
                    </a:lnTo>
                    <a:lnTo>
                      <a:pt x="458" y="400"/>
                    </a:lnTo>
                    <a:lnTo>
                      <a:pt x="452" y="365"/>
                    </a:lnTo>
                    <a:lnTo>
                      <a:pt x="463" y="350"/>
                    </a:lnTo>
                    <a:lnTo>
                      <a:pt x="474" y="344"/>
                    </a:lnTo>
                    <a:lnTo>
                      <a:pt x="496" y="362"/>
                    </a:lnTo>
                    <a:lnTo>
                      <a:pt x="499" y="332"/>
                    </a:lnTo>
                    <a:lnTo>
                      <a:pt x="488" y="332"/>
                    </a:lnTo>
                    <a:lnTo>
                      <a:pt x="485" y="318"/>
                    </a:lnTo>
                    <a:lnTo>
                      <a:pt x="512" y="309"/>
                    </a:lnTo>
                    <a:lnTo>
                      <a:pt x="540" y="315"/>
                    </a:lnTo>
                    <a:lnTo>
                      <a:pt x="545" y="309"/>
                    </a:lnTo>
                    <a:lnTo>
                      <a:pt x="573" y="303"/>
                    </a:lnTo>
                    <a:lnTo>
                      <a:pt x="551" y="297"/>
                    </a:lnTo>
                    <a:lnTo>
                      <a:pt x="551" y="291"/>
                    </a:lnTo>
                    <a:lnTo>
                      <a:pt x="537" y="291"/>
                    </a:lnTo>
                    <a:lnTo>
                      <a:pt x="474" y="306"/>
                    </a:lnTo>
                    <a:lnTo>
                      <a:pt x="477" y="303"/>
                    </a:lnTo>
                    <a:lnTo>
                      <a:pt x="471" y="297"/>
                    </a:lnTo>
                    <a:lnTo>
                      <a:pt x="452" y="291"/>
                    </a:lnTo>
                    <a:lnTo>
                      <a:pt x="455" y="276"/>
                    </a:lnTo>
                    <a:lnTo>
                      <a:pt x="447" y="256"/>
                    </a:lnTo>
                    <a:lnTo>
                      <a:pt x="452" y="247"/>
                    </a:lnTo>
                    <a:lnTo>
                      <a:pt x="490" y="215"/>
                    </a:lnTo>
                    <a:lnTo>
                      <a:pt x="501" y="215"/>
                    </a:lnTo>
                    <a:lnTo>
                      <a:pt x="496" y="203"/>
                    </a:lnTo>
                    <a:lnTo>
                      <a:pt x="480" y="197"/>
                    </a:lnTo>
                    <a:lnTo>
                      <a:pt x="452" y="200"/>
                    </a:lnTo>
                    <a:lnTo>
                      <a:pt x="455" y="203"/>
                    </a:lnTo>
                    <a:lnTo>
                      <a:pt x="447" y="206"/>
                    </a:lnTo>
                    <a:lnTo>
                      <a:pt x="444" y="215"/>
                    </a:lnTo>
                    <a:lnTo>
                      <a:pt x="449" y="224"/>
                    </a:lnTo>
                    <a:lnTo>
                      <a:pt x="408" y="250"/>
                    </a:lnTo>
                    <a:lnTo>
                      <a:pt x="397" y="256"/>
                    </a:lnTo>
                    <a:lnTo>
                      <a:pt x="397" y="294"/>
                    </a:lnTo>
                    <a:lnTo>
                      <a:pt x="400" y="291"/>
                    </a:lnTo>
                    <a:lnTo>
                      <a:pt x="419" y="306"/>
                    </a:lnTo>
                    <a:lnTo>
                      <a:pt x="408" y="315"/>
                    </a:lnTo>
                    <a:lnTo>
                      <a:pt x="416" y="315"/>
                    </a:lnTo>
                    <a:lnTo>
                      <a:pt x="384" y="329"/>
                    </a:lnTo>
                    <a:lnTo>
                      <a:pt x="392" y="332"/>
                    </a:lnTo>
                    <a:lnTo>
                      <a:pt x="386" y="332"/>
                    </a:lnTo>
                    <a:lnTo>
                      <a:pt x="392" y="335"/>
                    </a:lnTo>
                    <a:lnTo>
                      <a:pt x="392" y="350"/>
                    </a:lnTo>
                    <a:lnTo>
                      <a:pt x="381" y="376"/>
                    </a:lnTo>
                    <a:lnTo>
                      <a:pt x="362" y="379"/>
                    </a:lnTo>
                    <a:lnTo>
                      <a:pt x="356" y="391"/>
                    </a:lnTo>
                    <a:lnTo>
                      <a:pt x="340" y="391"/>
                    </a:lnTo>
                    <a:lnTo>
                      <a:pt x="342" y="385"/>
                    </a:lnTo>
                    <a:lnTo>
                      <a:pt x="334" y="373"/>
                    </a:lnTo>
                    <a:lnTo>
                      <a:pt x="340" y="367"/>
                    </a:lnTo>
                    <a:lnTo>
                      <a:pt x="326" y="353"/>
                    </a:lnTo>
                    <a:lnTo>
                      <a:pt x="326" y="344"/>
                    </a:lnTo>
                    <a:lnTo>
                      <a:pt x="318" y="332"/>
                    </a:lnTo>
                    <a:lnTo>
                      <a:pt x="318" y="320"/>
                    </a:lnTo>
                    <a:lnTo>
                      <a:pt x="309" y="318"/>
                    </a:lnTo>
                    <a:lnTo>
                      <a:pt x="309" y="306"/>
                    </a:lnTo>
                    <a:lnTo>
                      <a:pt x="307" y="312"/>
                    </a:lnTo>
                    <a:lnTo>
                      <a:pt x="304" y="309"/>
                    </a:lnTo>
                    <a:lnTo>
                      <a:pt x="304" y="320"/>
                    </a:lnTo>
                    <a:lnTo>
                      <a:pt x="296" y="320"/>
                    </a:lnTo>
                    <a:lnTo>
                      <a:pt x="271" y="341"/>
                    </a:lnTo>
                    <a:lnTo>
                      <a:pt x="255" y="338"/>
                    </a:lnTo>
                    <a:lnTo>
                      <a:pt x="257" y="335"/>
                    </a:lnTo>
                    <a:lnTo>
                      <a:pt x="241" y="326"/>
                    </a:lnTo>
                    <a:lnTo>
                      <a:pt x="252" y="315"/>
                    </a:lnTo>
                    <a:lnTo>
                      <a:pt x="238" y="315"/>
                    </a:lnTo>
                    <a:lnTo>
                      <a:pt x="252" y="309"/>
                    </a:lnTo>
                    <a:lnTo>
                      <a:pt x="244" y="306"/>
                    </a:lnTo>
                    <a:lnTo>
                      <a:pt x="263" y="294"/>
                    </a:lnTo>
                    <a:lnTo>
                      <a:pt x="252" y="294"/>
                    </a:lnTo>
                    <a:lnTo>
                      <a:pt x="241" y="306"/>
                    </a:lnTo>
                    <a:lnTo>
                      <a:pt x="244" y="297"/>
                    </a:lnTo>
                    <a:lnTo>
                      <a:pt x="238" y="297"/>
                    </a:lnTo>
                    <a:lnTo>
                      <a:pt x="244" y="291"/>
                    </a:lnTo>
                    <a:lnTo>
                      <a:pt x="238" y="291"/>
                    </a:lnTo>
                    <a:lnTo>
                      <a:pt x="238" y="285"/>
                    </a:lnTo>
                    <a:lnTo>
                      <a:pt x="260" y="288"/>
                    </a:lnTo>
                    <a:lnTo>
                      <a:pt x="271" y="279"/>
                    </a:lnTo>
                    <a:lnTo>
                      <a:pt x="266" y="279"/>
                    </a:lnTo>
                    <a:lnTo>
                      <a:pt x="268" y="273"/>
                    </a:lnTo>
                    <a:lnTo>
                      <a:pt x="263" y="282"/>
                    </a:lnTo>
                    <a:lnTo>
                      <a:pt x="255" y="279"/>
                    </a:lnTo>
                    <a:lnTo>
                      <a:pt x="238" y="282"/>
                    </a:lnTo>
                    <a:lnTo>
                      <a:pt x="241" y="273"/>
                    </a:lnTo>
                    <a:lnTo>
                      <a:pt x="238" y="273"/>
                    </a:lnTo>
                    <a:lnTo>
                      <a:pt x="255" y="268"/>
                    </a:lnTo>
                    <a:lnTo>
                      <a:pt x="238" y="265"/>
                    </a:lnTo>
                    <a:lnTo>
                      <a:pt x="257" y="262"/>
                    </a:lnTo>
                    <a:lnTo>
                      <a:pt x="255" y="256"/>
                    </a:lnTo>
                    <a:lnTo>
                      <a:pt x="271" y="256"/>
                    </a:lnTo>
                    <a:lnTo>
                      <a:pt x="263" y="250"/>
                    </a:lnTo>
                    <a:lnTo>
                      <a:pt x="271" y="250"/>
                    </a:lnTo>
                    <a:lnTo>
                      <a:pt x="304" y="238"/>
                    </a:lnTo>
                    <a:lnTo>
                      <a:pt x="298" y="232"/>
                    </a:lnTo>
                    <a:lnTo>
                      <a:pt x="315" y="221"/>
                    </a:lnTo>
                    <a:lnTo>
                      <a:pt x="320" y="221"/>
                    </a:lnTo>
                    <a:lnTo>
                      <a:pt x="326" y="215"/>
                    </a:lnTo>
                    <a:lnTo>
                      <a:pt x="320" y="215"/>
                    </a:lnTo>
                    <a:lnTo>
                      <a:pt x="331" y="209"/>
                    </a:lnTo>
                    <a:lnTo>
                      <a:pt x="329" y="206"/>
                    </a:lnTo>
                    <a:lnTo>
                      <a:pt x="331" y="203"/>
                    </a:lnTo>
                    <a:lnTo>
                      <a:pt x="337" y="206"/>
                    </a:lnTo>
                    <a:lnTo>
                      <a:pt x="334" y="200"/>
                    </a:lnTo>
                    <a:lnTo>
                      <a:pt x="342" y="197"/>
                    </a:lnTo>
                    <a:lnTo>
                      <a:pt x="334" y="197"/>
                    </a:lnTo>
                    <a:lnTo>
                      <a:pt x="345" y="191"/>
                    </a:lnTo>
                    <a:lnTo>
                      <a:pt x="345" y="182"/>
                    </a:lnTo>
                    <a:lnTo>
                      <a:pt x="359" y="168"/>
                    </a:lnTo>
                    <a:lnTo>
                      <a:pt x="375" y="168"/>
                    </a:lnTo>
                    <a:lnTo>
                      <a:pt x="367" y="168"/>
                    </a:lnTo>
                    <a:lnTo>
                      <a:pt x="375" y="156"/>
                    </a:lnTo>
                    <a:lnTo>
                      <a:pt x="381" y="159"/>
                    </a:lnTo>
                    <a:lnTo>
                      <a:pt x="381" y="153"/>
                    </a:lnTo>
                    <a:lnTo>
                      <a:pt x="397" y="150"/>
                    </a:lnTo>
                    <a:lnTo>
                      <a:pt x="384" y="150"/>
                    </a:lnTo>
                    <a:lnTo>
                      <a:pt x="397" y="147"/>
                    </a:lnTo>
                    <a:lnTo>
                      <a:pt x="394" y="141"/>
                    </a:lnTo>
                    <a:lnTo>
                      <a:pt x="403" y="132"/>
                    </a:lnTo>
                    <a:lnTo>
                      <a:pt x="419" y="138"/>
                    </a:lnTo>
                    <a:lnTo>
                      <a:pt x="414" y="132"/>
                    </a:lnTo>
                    <a:lnTo>
                      <a:pt x="414" y="129"/>
                    </a:lnTo>
                    <a:lnTo>
                      <a:pt x="419" y="129"/>
                    </a:lnTo>
                    <a:lnTo>
                      <a:pt x="419" y="135"/>
                    </a:lnTo>
                    <a:lnTo>
                      <a:pt x="427" y="127"/>
                    </a:lnTo>
                    <a:lnTo>
                      <a:pt x="425" y="138"/>
                    </a:lnTo>
                    <a:lnTo>
                      <a:pt x="438" y="127"/>
                    </a:lnTo>
                    <a:lnTo>
                      <a:pt x="449" y="129"/>
                    </a:lnTo>
                    <a:lnTo>
                      <a:pt x="441" y="121"/>
                    </a:lnTo>
                    <a:lnTo>
                      <a:pt x="463" y="127"/>
                    </a:lnTo>
                    <a:lnTo>
                      <a:pt x="482" y="109"/>
                    </a:lnTo>
                    <a:lnTo>
                      <a:pt x="490" y="112"/>
                    </a:lnTo>
                    <a:lnTo>
                      <a:pt x="485" y="124"/>
                    </a:lnTo>
                    <a:lnTo>
                      <a:pt x="501" y="109"/>
                    </a:lnTo>
                    <a:lnTo>
                      <a:pt x="501" y="121"/>
                    </a:lnTo>
                    <a:lnTo>
                      <a:pt x="507" y="118"/>
                    </a:lnTo>
                    <a:lnTo>
                      <a:pt x="512" y="106"/>
                    </a:lnTo>
                    <a:lnTo>
                      <a:pt x="523" y="109"/>
                    </a:lnTo>
                    <a:lnTo>
                      <a:pt x="518" y="112"/>
                    </a:lnTo>
                    <a:lnTo>
                      <a:pt x="523" y="115"/>
                    </a:lnTo>
                    <a:lnTo>
                      <a:pt x="518" y="118"/>
                    </a:lnTo>
                    <a:lnTo>
                      <a:pt x="532" y="112"/>
                    </a:lnTo>
                    <a:lnTo>
                      <a:pt x="556" y="118"/>
                    </a:lnTo>
                    <a:lnTo>
                      <a:pt x="529" y="124"/>
                    </a:lnTo>
                    <a:lnTo>
                      <a:pt x="543" y="127"/>
                    </a:lnTo>
                    <a:lnTo>
                      <a:pt x="540" y="132"/>
                    </a:lnTo>
                    <a:lnTo>
                      <a:pt x="556" y="129"/>
                    </a:lnTo>
                    <a:lnTo>
                      <a:pt x="556" y="129"/>
                    </a:lnTo>
                    <a:lnTo>
                      <a:pt x="565" y="132"/>
                    </a:lnTo>
                    <a:lnTo>
                      <a:pt x="567" y="127"/>
                    </a:lnTo>
                    <a:lnTo>
                      <a:pt x="584" y="129"/>
                    </a:lnTo>
                    <a:lnTo>
                      <a:pt x="570" y="132"/>
                    </a:lnTo>
                    <a:lnTo>
                      <a:pt x="581" y="138"/>
                    </a:lnTo>
                    <a:lnTo>
                      <a:pt x="617" y="138"/>
                    </a:lnTo>
                    <a:lnTo>
                      <a:pt x="688" y="165"/>
                    </a:lnTo>
                    <a:lnTo>
                      <a:pt x="693" y="174"/>
                    </a:lnTo>
                    <a:lnTo>
                      <a:pt x="693" y="179"/>
                    </a:lnTo>
                    <a:lnTo>
                      <a:pt x="666" y="194"/>
                    </a:lnTo>
                    <a:lnTo>
                      <a:pt x="578" y="176"/>
                    </a:lnTo>
                    <a:lnTo>
                      <a:pt x="617" y="197"/>
                    </a:lnTo>
                    <a:lnTo>
                      <a:pt x="611" y="206"/>
                    </a:lnTo>
                    <a:lnTo>
                      <a:pt x="619" y="215"/>
                    </a:lnTo>
                    <a:lnTo>
                      <a:pt x="619" y="221"/>
                    </a:lnTo>
                    <a:lnTo>
                      <a:pt x="658" y="235"/>
                    </a:lnTo>
                    <a:lnTo>
                      <a:pt x="666" y="232"/>
                    </a:lnTo>
                    <a:lnTo>
                      <a:pt x="661" y="221"/>
                    </a:lnTo>
                    <a:lnTo>
                      <a:pt x="644" y="218"/>
                    </a:lnTo>
                    <a:lnTo>
                      <a:pt x="644" y="209"/>
                    </a:lnTo>
                    <a:lnTo>
                      <a:pt x="666" y="215"/>
                    </a:lnTo>
                    <a:lnTo>
                      <a:pt x="663" y="221"/>
                    </a:lnTo>
                    <a:lnTo>
                      <a:pt x="699" y="221"/>
                    </a:lnTo>
                    <a:lnTo>
                      <a:pt x="682" y="203"/>
                    </a:lnTo>
                    <a:lnTo>
                      <a:pt x="710" y="185"/>
                    </a:lnTo>
                    <a:lnTo>
                      <a:pt x="735" y="197"/>
                    </a:lnTo>
                    <a:lnTo>
                      <a:pt x="735" y="176"/>
                    </a:lnTo>
                    <a:lnTo>
                      <a:pt x="724" y="171"/>
                    </a:lnTo>
                    <a:lnTo>
                      <a:pt x="724" y="153"/>
                    </a:lnTo>
                    <a:lnTo>
                      <a:pt x="710" y="147"/>
                    </a:lnTo>
                    <a:lnTo>
                      <a:pt x="751" y="156"/>
                    </a:lnTo>
                    <a:lnTo>
                      <a:pt x="757" y="162"/>
                    </a:lnTo>
                    <a:lnTo>
                      <a:pt x="737" y="168"/>
                    </a:lnTo>
                    <a:lnTo>
                      <a:pt x="762" y="182"/>
                    </a:lnTo>
                    <a:lnTo>
                      <a:pt x="773" y="176"/>
                    </a:lnTo>
                    <a:lnTo>
                      <a:pt x="776" y="168"/>
                    </a:lnTo>
                    <a:lnTo>
                      <a:pt x="776" y="156"/>
                    </a:lnTo>
                    <a:lnTo>
                      <a:pt x="847" y="144"/>
                    </a:lnTo>
                    <a:lnTo>
                      <a:pt x="839" y="144"/>
                    </a:lnTo>
                    <a:lnTo>
                      <a:pt x="842" y="144"/>
                    </a:lnTo>
                    <a:lnTo>
                      <a:pt x="844" y="153"/>
                    </a:lnTo>
                    <a:lnTo>
                      <a:pt x="853" y="156"/>
                    </a:lnTo>
                    <a:lnTo>
                      <a:pt x="861" y="150"/>
                    </a:lnTo>
                    <a:lnTo>
                      <a:pt x="885" y="150"/>
                    </a:lnTo>
                    <a:lnTo>
                      <a:pt x="899" y="141"/>
                    </a:lnTo>
                    <a:lnTo>
                      <a:pt x="907" y="147"/>
                    </a:lnTo>
                    <a:lnTo>
                      <a:pt x="907" y="150"/>
                    </a:lnTo>
                    <a:lnTo>
                      <a:pt x="913" y="153"/>
                    </a:lnTo>
                    <a:lnTo>
                      <a:pt x="924" y="144"/>
                    </a:lnTo>
                    <a:lnTo>
                      <a:pt x="913" y="132"/>
                    </a:lnTo>
                    <a:lnTo>
                      <a:pt x="921" y="127"/>
                    </a:lnTo>
                    <a:lnTo>
                      <a:pt x="960" y="132"/>
                    </a:lnTo>
                    <a:lnTo>
                      <a:pt x="1020" y="156"/>
                    </a:lnTo>
                    <a:lnTo>
                      <a:pt x="1025" y="144"/>
                    </a:lnTo>
                    <a:lnTo>
                      <a:pt x="1009" y="132"/>
                    </a:lnTo>
                    <a:lnTo>
                      <a:pt x="992" y="132"/>
                    </a:lnTo>
                    <a:lnTo>
                      <a:pt x="990" y="115"/>
                    </a:lnTo>
                    <a:lnTo>
                      <a:pt x="979" y="112"/>
                    </a:lnTo>
                    <a:lnTo>
                      <a:pt x="981" y="109"/>
                    </a:lnTo>
                    <a:lnTo>
                      <a:pt x="979" y="109"/>
                    </a:lnTo>
                    <a:lnTo>
                      <a:pt x="979" y="103"/>
                    </a:lnTo>
                    <a:lnTo>
                      <a:pt x="992" y="94"/>
                    </a:lnTo>
                    <a:lnTo>
                      <a:pt x="995" y="77"/>
                    </a:lnTo>
                    <a:lnTo>
                      <a:pt x="1034" y="80"/>
                    </a:lnTo>
                    <a:lnTo>
                      <a:pt x="1039" y="88"/>
                    </a:lnTo>
                    <a:lnTo>
                      <a:pt x="1034" y="100"/>
                    </a:lnTo>
                    <a:lnTo>
                      <a:pt x="1053" y="109"/>
                    </a:lnTo>
                    <a:lnTo>
                      <a:pt x="1053" y="121"/>
                    </a:lnTo>
                    <a:lnTo>
                      <a:pt x="1061" y="127"/>
                    </a:lnTo>
                    <a:lnTo>
                      <a:pt x="1066" y="141"/>
                    </a:lnTo>
                    <a:lnTo>
                      <a:pt x="1083" y="153"/>
                    </a:lnTo>
                    <a:lnTo>
                      <a:pt x="1083" y="165"/>
                    </a:lnTo>
                    <a:lnTo>
                      <a:pt x="1077" y="174"/>
                    </a:lnTo>
                    <a:lnTo>
                      <a:pt x="1066" y="174"/>
                    </a:lnTo>
                    <a:lnTo>
                      <a:pt x="1075" y="176"/>
                    </a:lnTo>
                    <a:lnTo>
                      <a:pt x="1050" y="179"/>
                    </a:lnTo>
                    <a:lnTo>
                      <a:pt x="1058" y="188"/>
                    </a:lnTo>
                    <a:lnTo>
                      <a:pt x="1083" y="191"/>
                    </a:lnTo>
                    <a:lnTo>
                      <a:pt x="1105" y="165"/>
                    </a:lnTo>
                    <a:lnTo>
                      <a:pt x="1094" y="153"/>
                    </a:lnTo>
                    <a:lnTo>
                      <a:pt x="1094" y="147"/>
                    </a:lnTo>
                    <a:lnTo>
                      <a:pt x="1116" y="144"/>
                    </a:lnTo>
                    <a:lnTo>
                      <a:pt x="1130" y="150"/>
                    </a:lnTo>
                    <a:lnTo>
                      <a:pt x="1135" y="165"/>
                    </a:lnTo>
                    <a:lnTo>
                      <a:pt x="1157" y="168"/>
                    </a:lnTo>
                    <a:lnTo>
                      <a:pt x="1138" y="162"/>
                    </a:lnTo>
                    <a:lnTo>
                      <a:pt x="1135" y="156"/>
                    </a:lnTo>
                    <a:lnTo>
                      <a:pt x="1141" y="156"/>
                    </a:lnTo>
                    <a:lnTo>
                      <a:pt x="1130" y="144"/>
                    </a:lnTo>
                    <a:lnTo>
                      <a:pt x="1077" y="138"/>
                    </a:lnTo>
                    <a:lnTo>
                      <a:pt x="1077" y="135"/>
                    </a:lnTo>
                    <a:lnTo>
                      <a:pt x="1072" y="127"/>
                    </a:lnTo>
                    <a:lnTo>
                      <a:pt x="1072" y="115"/>
                    </a:lnTo>
                    <a:lnTo>
                      <a:pt x="1050" y="100"/>
                    </a:lnTo>
                    <a:lnTo>
                      <a:pt x="1066" y="85"/>
                    </a:lnTo>
                    <a:lnTo>
                      <a:pt x="1058" y="80"/>
                    </a:lnTo>
                    <a:lnTo>
                      <a:pt x="1069" y="82"/>
                    </a:lnTo>
                    <a:lnTo>
                      <a:pt x="1072" y="91"/>
                    </a:lnTo>
                    <a:lnTo>
                      <a:pt x="1077" y="103"/>
                    </a:lnTo>
                    <a:lnTo>
                      <a:pt x="1119" y="109"/>
                    </a:lnTo>
                    <a:lnTo>
                      <a:pt x="1080" y="94"/>
                    </a:lnTo>
                    <a:lnTo>
                      <a:pt x="1097" y="97"/>
                    </a:lnTo>
                    <a:lnTo>
                      <a:pt x="1105" y="91"/>
                    </a:lnTo>
                    <a:lnTo>
                      <a:pt x="1094" y="88"/>
                    </a:lnTo>
                    <a:lnTo>
                      <a:pt x="1116" y="85"/>
                    </a:lnTo>
                    <a:lnTo>
                      <a:pt x="1149" y="97"/>
                    </a:lnTo>
                    <a:lnTo>
                      <a:pt x="1171" y="97"/>
                    </a:lnTo>
                    <a:lnTo>
                      <a:pt x="1162" y="106"/>
                    </a:lnTo>
                    <a:lnTo>
                      <a:pt x="1171" y="121"/>
                    </a:lnTo>
                    <a:lnTo>
                      <a:pt x="1187" y="124"/>
                    </a:lnTo>
                    <a:lnTo>
                      <a:pt x="1187" y="118"/>
                    </a:lnTo>
                    <a:lnTo>
                      <a:pt x="1173" y="103"/>
                    </a:lnTo>
                    <a:lnTo>
                      <a:pt x="1176" y="97"/>
                    </a:lnTo>
                    <a:lnTo>
                      <a:pt x="1171" y="94"/>
                    </a:lnTo>
                    <a:lnTo>
                      <a:pt x="1132" y="85"/>
                    </a:lnTo>
                    <a:lnTo>
                      <a:pt x="1130" y="77"/>
                    </a:lnTo>
                    <a:lnTo>
                      <a:pt x="1119" y="74"/>
                    </a:lnTo>
                    <a:lnTo>
                      <a:pt x="1121" y="65"/>
                    </a:lnTo>
                    <a:lnTo>
                      <a:pt x="1182" y="62"/>
                    </a:lnTo>
                    <a:lnTo>
                      <a:pt x="1184" y="59"/>
                    </a:lnTo>
                    <a:lnTo>
                      <a:pt x="1179" y="56"/>
                    </a:lnTo>
                    <a:lnTo>
                      <a:pt x="1168" y="53"/>
                    </a:lnTo>
                    <a:lnTo>
                      <a:pt x="1173" y="50"/>
                    </a:lnTo>
                    <a:lnTo>
                      <a:pt x="1162" y="47"/>
                    </a:lnTo>
                    <a:lnTo>
                      <a:pt x="1176" y="47"/>
                    </a:lnTo>
                    <a:lnTo>
                      <a:pt x="1182" y="44"/>
                    </a:lnTo>
                    <a:lnTo>
                      <a:pt x="1171" y="41"/>
                    </a:lnTo>
                    <a:lnTo>
                      <a:pt x="1234" y="30"/>
                    </a:lnTo>
                    <a:lnTo>
                      <a:pt x="1226" y="27"/>
                    </a:lnTo>
                    <a:lnTo>
                      <a:pt x="1256" y="27"/>
                    </a:lnTo>
                    <a:lnTo>
                      <a:pt x="1261" y="27"/>
                    </a:lnTo>
                    <a:lnTo>
                      <a:pt x="1258" y="30"/>
                    </a:lnTo>
                    <a:lnTo>
                      <a:pt x="1269" y="30"/>
                    </a:lnTo>
                    <a:lnTo>
                      <a:pt x="1286" y="24"/>
                    </a:lnTo>
                    <a:lnTo>
                      <a:pt x="1302" y="27"/>
                    </a:lnTo>
                    <a:lnTo>
                      <a:pt x="1300" y="24"/>
                    </a:lnTo>
                    <a:lnTo>
                      <a:pt x="1286" y="21"/>
                    </a:lnTo>
                    <a:lnTo>
                      <a:pt x="1311" y="18"/>
                    </a:lnTo>
                    <a:lnTo>
                      <a:pt x="1302" y="15"/>
                    </a:lnTo>
                    <a:lnTo>
                      <a:pt x="1302" y="9"/>
                    </a:lnTo>
                    <a:lnTo>
                      <a:pt x="1324" y="0"/>
                    </a:lnTo>
                    <a:lnTo>
                      <a:pt x="1352" y="6"/>
                    </a:lnTo>
                    <a:lnTo>
                      <a:pt x="1338" y="12"/>
                    </a:lnTo>
                    <a:lnTo>
                      <a:pt x="1371" y="12"/>
                    </a:lnTo>
                    <a:lnTo>
                      <a:pt x="1368" y="21"/>
                    </a:lnTo>
                    <a:lnTo>
                      <a:pt x="1418" y="15"/>
                    </a:lnTo>
                    <a:lnTo>
                      <a:pt x="1461" y="30"/>
                    </a:lnTo>
                    <a:lnTo>
                      <a:pt x="1461" y="33"/>
                    </a:lnTo>
                    <a:lnTo>
                      <a:pt x="1448" y="30"/>
                    </a:lnTo>
                    <a:lnTo>
                      <a:pt x="1467" y="35"/>
                    </a:lnTo>
                    <a:lnTo>
                      <a:pt x="1467" y="41"/>
                    </a:lnTo>
                    <a:lnTo>
                      <a:pt x="1404" y="82"/>
                    </a:lnTo>
                    <a:lnTo>
                      <a:pt x="1431" y="77"/>
                    </a:lnTo>
                    <a:lnTo>
                      <a:pt x="1420" y="74"/>
                    </a:lnTo>
                    <a:lnTo>
                      <a:pt x="1464" y="65"/>
                    </a:lnTo>
                    <a:lnTo>
                      <a:pt x="1450" y="65"/>
                    </a:lnTo>
                    <a:lnTo>
                      <a:pt x="1445" y="62"/>
                    </a:lnTo>
                    <a:lnTo>
                      <a:pt x="1450" y="59"/>
                    </a:lnTo>
                    <a:lnTo>
                      <a:pt x="1467" y="59"/>
                    </a:lnTo>
                    <a:lnTo>
                      <a:pt x="1467" y="62"/>
                    </a:lnTo>
                    <a:lnTo>
                      <a:pt x="1483" y="65"/>
                    </a:lnTo>
                    <a:lnTo>
                      <a:pt x="1481" y="59"/>
                    </a:lnTo>
                    <a:lnTo>
                      <a:pt x="1500" y="71"/>
                    </a:lnTo>
                    <a:lnTo>
                      <a:pt x="1516" y="74"/>
                    </a:lnTo>
                    <a:lnTo>
                      <a:pt x="1497" y="68"/>
                    </a:lnTo>
                    <a:lnTo>
                      <a:pt x="1519" y="65"/>
                    </a:lnTo>
                    <a:lnTo>
                      <a:pt x="1560" y="68"/>
                    </a:lnTo>
                    <a:lnTo>
                      <a:pt x="1555" y="68"/>
                    </a:lnTo>
                    <a:lnTo>
                      <a:pt x="1560" y="74"/>
                    </a:lnTo>
                    <a:lnTo>
                      <a:pt x="1593" y="77"/>
                    </a:lnTo>
                    <a:lnTo>
                      <a:pt x="1618" y="74"/>
                    </a:lnTo>
                    <a:lnTo>
                      <a:pt x="1607" y="62"/>
                    </a:lnTo>
                    <a:lnTo>
                      <a:pt x="1610" y="62"/>
                    </a:lnTo>
                    <a:lnTo>
                      <a:pt x="1667" y="68"/>
                    </a:lnTo>
                    <a:lnTo>
                      <a:pt x="1692" y="74"/>
                    </a:lnTo>
                    <a:lnTo>
                      <a:pt x="1695" y="82"/>
                    </a:lnTo>
                    <a:lnTo>
                      <a:pt x="1706" y="88"/>
                    </a:lnTo>
                    <a:lnTo>
                      <a:pt x="1703" y="94"/>
                    </a:lnTo>
                    <a:lnTo>
                      <a:pt x="1708" y="97"/>
                    </a:lnTo>
                    <a:lnTo>
                      <a:pt x="1752" y="115"/>
                    </a:lnTo>
                    <a:lnTo>
                      <a:pt x="1747" y="91"/>
                    </a:lnTo>
                    <a:lnTo>
                      <a:pt x="1769" y="100"/>
                    </a:lnTo>
                    <a:lnTo>
                      <a:pt x="1788" y="97"/>
                    </a:lnTo>
                    <a:lnTo>
                      <a:pt x="1824" y="106"/>
                    </a:lnTo>
                    <a:lnTo>
                      <a:pt x="1843" y="100"/>
                    </a:lnTo>
                    <a:lnTo>
                      <a:pt x="1829" y="91"/>
                    </a:lnTo>
                    <a:lnTo>
                      <a:pt x="1834" y="82"/>
                    </a:lnTo>
                    <a:lnTo>
                      <a:pt x="1826" y="80"/>
                    </a:lnTo>
                    <a:lnTo>
                      <a:pt x="1829" y="77"/>
                    </a:lnTo>
                    <a:lnTo>
                      <a:pt x="1939" y="88"/>
                    </a:lnTo>
                    <a:lnTo>
                      <a:pt x="1955" y="94"/>
                    </a:lnTo>
                    <a:lnTo>
                      <a:pt x="1944" y="97"/>
                    </a:lnTo>
                    <a:lnTo>
                      <a:pt x="1980" y="100"/>
                    </a:lnTo>
                    <a:lnTo>
                      <a:pt x="1996" y="106"/>
                    </a:lnTo>
                    <a:lnTo>
                      <a:pt x="1994" y="109"/>
                    </a:lnTo>
                    <a:lnTo>
                      <a:pt x="2005" y="112"/>
                    </a:lnTo>
                    <a:lnTo>
                      <a:pt x="2076" y="109"/>
                    </a:lnTo>
                    <a:lnTo>
                      <a:pt x="2103" y="118"/>
                    </a:lnTo>
                    <a:lnTo>
                      <a:pt x="2112" y="129"/>
                    </a:lnTo>
                    <a:lnTo>
                      <a:pt x="2139" y="135"/>
                    </a:lnTo>
                    <a:lnTo>
                      <a:pt x="2164" y="129"/>
                    </a:lnTo>
                    <a:lnTo>
                      <a:pt x="2180" y="132"/>
                    </a:lnTo>
                    <a:lnTo>
                      <a:pt x="2210" y="129"/>
                    </a:lnTo>
                    <a:lnTo>
                      <a:pt x="2229" y="138"/>
                    </a:lnTo>
                    <a:lnTo>
                      <a:pt x="2260" y="147"/>
                    </a:lnTo>
                    <a:lnTo>
                      <a:pt x="2265" y="141"/>
                    </a:lnTo>
                    <a:lnTo>
                      <a:pt x="2240" y="132"/>
                    </a:lnTo>
                    <a:lnTo>
                      <a:pt x="2240" y="124"/>
                    </a:lnTo>
                    <a:lnTo>
                      <a:pt x="2309" y="127"/>
                    </a:lnTo>
                    <a:lnTo>
                      <a:pt x="2378" y="144"/>
                    </a:lnTo>
                    <a:lnTo>
                      <a:pt x="2383" y="144"/>
                    </a:lnTo>
                    <a:lnTo>
                      <a:pt x="2452" y="162"/>
                    </a:lnTo>
                    <a:lnTo>
                      <a:pt x="2452" y="165"/>
                    </a:lnTo>
                    <a:lnTo>
                      <a:pt x="2471" y="168"/>
                    </a:lnTo>
                    <a:lnTo>
                      <a:pt x="2454" y="162"/>
                    </a:lnTo>
                    <a:lnTo>
                      <a:pt x="2465" y="165"/>
                    </a:lnTo>
                    <a:lnTo>
                      <a:pt x="2515" y="188"/>
                    </a:lnTo>
                    <a:lnTo>
                      <a:pt x="2512" y="185"/>
                    </a:lnTo>
                    <a:lnTo>
                      <a:pt x="2504" y="182"/>
                    </a:lnTo>
                    <a:lnTo>
                      <a:pt x="2498" y="176"/>
                    </a:lnTo>
                    <a:lnTo>
                      <a:pt x="2490" y="176"/>
                    </a:lnTo>
                    <a:lnTo>
                      <a:pt x="2498" y="174"/>
                    </a:lnTo>
                    <a:lnTo>
                      <a:pt x="2509" y="179"/>
                    </a:lnTo>
                    <a:lnTo>
                      <a:pt x="2526" y="179"/>
                    </a:lnTo>
                    <a:lnTo>
                      <a:pt x="2559" y="191"/>
                    </a:lnTo>
                    <a:lnTo>
                      <a:pt x="2572" y="191"/>
                    </a:lnTo>
                    <a:lnTo>
                      <a:pt x="2556" y="209"/>
                    </a:lnTo>
                    <a:lnTo>
                      <a:pt x="2570" y="212"/>
                    </a:lnTo>
                    <a:lnTo>
                      <a:pt x="2561" y="215"/>
                    </a:lnTo>
                    <a:lnTo>
                      <a:pt x="2581" y="224"/>
                    </a:lnTo>
                    <a:lnTo>
                      <a:pt x="2570" y="221"/>
                    </a:lnTo>
                    <a:lnTo>
                      <a:pt x="2575" y="226"/>
                    </a:lnTo>
                    <a:lnTo>
                      <a:pt x="2570" y="224"/>
                    </a:lnTo>
                    <a:lnTo>
                      <a:pt x="2564" y="221"/>
                    </a:lnTo>
                    <a:lnTo>
                      <a:pt x="2559" y="224"/>
                    </a:lnTo>
                    <a:lnTo>
                      <a:pt x="2537" y="215"/>
                    </a:lnTo>
                    <a:lnTo>
                      <a:pt x="2534" y="215"/>
                    </a:lnTo>
                    <a:lnTo>
                      <a:pt x="2498" y="203"/>
                    </a:lnTo>
                    <a:lnTo>
                      <a:pt x="2476" y="203"/>
                    </a:lnTo>
                    <a:lnTo>
                      <a:pt x="2457" y="194"/>
                    </a:lnTo>
                    <a:lnTo>
                      <a:pt x="2457" y="188"/>
                    </a:lnTo>
                    <a:lnTo>
                      <a:pt x="2443" y="191"/>
                    </a:lnTo>
                    <a:lnTo>
                      <a:pt x="2465" y="203"/>
                    </a:lnTo>
                    <a:lnTo>
                      <a:pt x="2468" y="212"/>
                    </a:lnTo>
                    <a:lnTo>
                      <a:pt x="2465" y="212"/>
                    </a:lnTo>
                    <a:lnTo>
                      <a:pt x="2460" y="221"/>
                    </a:lnTo>
                    <a:lnTo>
                      <a:pt x="2443" y="218"/>
                    </a:lnTo>
                    <a:lnTo>
                      <a:pt x="2452" y="224"/>
                    </a:lnTo>
                    <a:lnTo>
                      <a:pt x="2463" y="224"/>
                    </a:lnTo>
                    <a:lnTo>
                      <a:pt x="2468" y="229"/>
                    </a:lnTo>
                    <a:lnTo>
                      <a:pt x="2504" y="247"/>
                    </a:lnTo>
                    <a:lnTo>
                      <a:pt x="2501" y="247"/>
                    </a:lnTo>
                    <a:lnTo>
                      <a:pt x="2512" y="253"/>
                    </a:lnTo>
                    <a:lnTo>
                      <a:pt x="2515" y="262"/>
                    </a:lnTo>
                    <a:lnTo>
                      <a:pt x="2476" y="250"/>
                    </a:lnTo>
                    <a:lnTo>
                      <a:pt x="2487" y="256"/>
                    </a:lnTo>
                    <a:lnTo>
                      <a:pt x="2454" y="271"/>
                    </a:lnTo>
                    <a:lnTo>
                      <a:pt x="2443" y="297"/>
                    </a:lnTo>
                    <a:lnTo>
                      <a:pt x="2449" y="306"/>
                    </a:lnTo>
                    <a:lnTo>
                      <a:pt x="2427" y="294"/>
                    </a:lnTo>
                    <a:lnTo>
                      <a:pt x="2408" y="291"/>
                    </a:lnTo>
                    <a:lnTo>
                      <a:pt x="2397" y="297"/>
                    </a:lnTo>
                    <a:lnTo>
                      <a:pt x="2397" y="309"/>
                    </a:lnTo>
                    <a:lnTo>
                      <a:pt x="2383" y="294"/>
                    </a:lnTo>
                    <a:lnTo>
                      <a:pt x="2383" y="309"/>
                    </a:lnTo>
                    <a:lnTo>
                      <a:pt x="2361" y="306"/>
                    </a:lnTo>
                    <a:lnTo>
                      <a:pt x="2372" y="338"/>
                    </a:lnTo>
                    <a:lnTo>
                      <a:pt x="2383" y="347"/>
                    </a:lnTo>
                    <a:lnTo>
                      <a:pt x="2397" y="344"/>
                    </a:lnTo>
                    <a:lnTo>
                      <a:pt x="2402" y="356"/>
                    </a:lnTo>
                    <a:lnTo>
                      <a:pt x="2427" y="373"/>
                    </a:lnTo>
                    <a:lnTo>
                      <a:pt x="2427" y="379"/>
                    </a:lnTo>
                    <a:lnTo>
                      <a:pt x="2416" y="373"/>
                    </a:lnTo>
                    <a:lnTo>
                      <a:pt x="2416" y="367"/>
                    </a:lnTo>
                    <a:lnTo>
                      <a:pt x="2410" y="373"/>
                    </a:lnTo>
                    <a:lnTo>
                      <a:pt x="2416" y="388"/>
                    </a:lnTo>
                    <a:lnTo>
                      <a:pt x="2438" y="403"/>
                    </a:lnTo>
                    <a:lnTo>
                      <a:pt x="2419" y="417"/>
                    </a:lnTo>
                    <a:lnTo>
                      <a:pt x="2432" y="435"/>
                    </a:lnTo>
                    <a:lnTo>
                      <a:pt x="2416" y="438"/>
                    </a:lnTo>
                    <a:lnTo>
                      <a:pt x="2430" y="459"/>
                    </a:lnTo>
                    <a:lnTo>
                      <a:pt x="2424" y="479"/>
                    </a:lnTo>
                    <a:lnTo>
                      <a:pt x="2334" y="391"/>
                    </a:lnTo>
                    <a:lnTo>
                      <a:pt x="2317" y="367"/>
                    </a:lnTo>
                    <a:lnTo>
                      <a:pt x="2323" y="359"/>
                    </a:lnTo>
                    <a:lnTo>
                      <a:pt x="2309" y="344"/>
                    </a:lnTo>
                    <a:lnTo>
                      <a:pt x="2325" y="341"/>
                    </a:lnTo>
                    <a:lnTo>
                      <a:pt x="2328" y="297"/>
                    </a:lnTo>
                    <a:lnTo>
                      <a:pt x="2345" y="288"/>
                    </a:lnTo>
                    <a:lnTo>
                      <a:pt x="2323" y="262"/>
                    </a:lnTo>
                    <a:lnTo>
                      <a:pt x="2328" y="259"/>
                    </a:lnTo>
                    <a:lnTo>
                      <a:pt x="2309" y="256"/>
                    </a:lnTo>
                    <a:lnTo>
                      <a:pt x="2312" y="265"/>
                    </a:lnTo>
                    <a:lnTo>
                      <a:pt x="2323" y="273"/>
                    </a:lnTo>
                    <a:lnTo>
                      <a:pt x="2312" y="273"/>
                    </a:lnTo>
                    <a:lnTo>
                      <a:pt x="2304" y="294"/>
                    </a:lnTo>
                    <a:lnTo>
                      <a:pt x="2298" y="285"/>
                    </a:lnTo>
                    <a:lnTo>
                      <a:pt x="2290" y="285"/>
                    </a:lnTo>
                    <a:lnTo>
                      <a:pt x="2284" y="279"/>
                    </a:lnTo>
                    <a:lnTo>
                      <a:pt x="2279" y="268"/>
                    </a:lnTo>
                    <a:lnTo>
                      <a:pt x="2243" y="273"/>
                    </a:lnTo>
                    <a:lnTo>
                      <a:pt x="2238" y="309"/>
                    </a:lnTo>
                    <a:lnTo>
                      <a:pt x="2243" y="315"/>
                    </a:lnTo>
                    <a:lnTo>
                      <a:pt x="2257" y="315"/>
                    </a:lnTo>
                    <a:lnTo>
                      <a:pt x="2260" y="320"/>
                    </a:lnTo>
                    <a:lnTo>
                      <a:pt x="2218" y="326"/>
                    </a:lnTo>
                    <a:lnTo>
                      <a:pt x="2210" y="320"/>
                    </a:lnTo>
                    <a:lnTo>
                      <a:pt x="2221" y="318"/>
                    </a:lnTo>
                    <a:lnTo>
                      <a:pt x="2172" y="309"/>
                    </a:lnTo>
                    <a:lnTo>
                      <a:pt x="2175" y="318"/>
                    </a:lnTo>
                    <a:lnTo>
                      <a:pt x="2098" y="315"/>
                    </a:lnTo>
                    <a:lnTo>
                      <a:pt x="2084" y="335"/>
                    </a:lnTo>
                    <a:lnTo>
                      <a:pt x="2059" y="403"/>
                    </a:lnTo>
                    <a:lnTo>
                      <a:pt x="2081" y="406"/>
                    </a:lnTo>
                    <a:lnTo>
                      <a:pt x="2095" y="423"/>
                    </a:lnTo>
                    <a:lnTo>
                      <a:pt x="2101" y="412"/>
                    </a:lnTo>
                    <a:lnTo>
                      <a:pt x="2106" y="426"/>
                    </a:lnTo>
                    <a:lnTo>
                      <a:pt x="2117" y="420"/>
                    </a:lnTo>
                    <a:lnTo>
                      <a:pt x="2120" y="426"/>
                    </a:lnTo>
                    <a:lnTo>
                      <a:pt x="2114" y="412"/>
                    </a:lnTo>
                    <a:lnTo>
                      <a:pt x="2131" y="412"/>
                    </a:lnTo>
                    <a:lnTo>
                      <a:pt x="2166" y="432"/>
                    </a:lnTo>
                    <a:lnTo>
                      <a:pt x="2169" y="438"/>
                    </a:lnTo>
                    <a:lnTo>
                      <a:pt x="2147" y="432"/>
                    </a:lnTo>
                    <a:lnTo>
                      <a:pt x="2169" y="438"/>
                    </a:lnTo>
                    <a:lnTo>
                      <a:pt x="2186" y="453"/>
                    </a:lnTo>
                    <a:lnTo>
                      <a:pt x="2191" y="482"/>
                    </a:lnTo>
                    <a:lnTo>
                      <a:pt x="2202" y="494"/>
                    </a:lnTo>
                    <a:lnTo>
                      <a:pt x="2218" y="526"/>
                    </a:lnTo>
                    <a:lnTo>
                      <a:pt x="2199" y="626"/>
                    </a:lnTo>
                    <a:lnTo>
                      <a:pt x="2180" y="641"/>
                    </a:lnTo>
                    <a:lnTo>
                      <a:pt x="2164" y="638"/>
                    </a:lnTo>
                    <a:lnTo>
                      <a:pt x="2158" y="629"/>
                    </a:lnTo>
                    <a:lnTo>
                      <a:pt x="2155" y="632"/>
                    </a:lnTo>
                    <a:lnTo>
                      <a:pt x="2150" y="626"/>
                    </a:lnTo>
                    <a:lnTo>
                      <a:pt x="2147" y="638"/>
                    </a:lnTo>
                    <a:close/>
                    <a:moveTo>
                      <a:pt x="1264" y="558"/>
                    </a:moveTo>
                    <a:lnTo>
                      <a:pt x="1248" y="576"/>
                    </a:lnTo>
                    <a:lnTo>
                      <a:pt x="1253" y="585"/>
                    </a:lnTo>
                    <a:lnTo>
                      <a:pt x="1269" y="597"/>
                    </a:lnTo>
                    <a:lnTo>
                      <a:pt x="1261" y="591"/>
                    </a:lnTo>
                    <a:lnTo>
                      <a:pt x="1261" y="573"/>
                    </a:lnTo>
                    <a:lnTo>
                      <a:pt x="1272" y="561"/>
                    </a:lnTo>
                    <a:lnTo>
                      <a:pt x="1313" y="567"/>
                    </a:lnTo>
                    <a:lnTo>
                      <a:pt x="1330" y="564"/>
                    </a:lnTo>
                    <a:lnTo>
                      <a:pt x="1327" y="558"/>
                    </a:lnTo>
                    <a:lnTo>
                      <a:pt x="1316" y="564"/>
                    </a:lnTo>
                    <a:lnTo>
                      <a:pt x="1264" y="558"/>
                    </a:lnTo>
                    <a:lnTo>
                      <a:pt x="1264" y="558"/>
                    </a:lnTo>
                    <a:close/>
                    <a:moveTo>
                      <a:pt x="1689" y="385"/>
                    </a:moveTo>
                    <a:lnTo>
                      <a:pt x="1689" y="420"/>
                    </a:lnTo>
                    <a:lnTo>
                      <a:pt x="1681" y="432"/>
                    </a:lnTo>
                    <a:lnTo>
                      <a:pt x="1689" y="432"/>
                    </a:lnTo>
                    <a:lnTo>
                      <a:pt x="1670" y="459"/>
                    </a:lnTo>
                    <a:lnTo>
                      <a:pt x="1651" y="464"/>
                    </a:lnTo>
                    <a:lnTo>
                      <a:pt x="1678" y="464"/>
                    </a:lnTo>
                    <a:lnTo>
                      <a:pt x="1706" y="432"/>
                    </a:lnTo>
                    <a:lnTo>
                      <a:pt x="1700" y="429"/>
                    </a:lnTo>
                    <a:lnTo>
                      <a:pt x="1703" y="414"/>
                    </a:lnTo>
                    <a:lnTo>
                      <a:pt x="1695" y="388"/>
                    </a:lnTo>
                    <a:lnTo>
                      <a:pt x="1689" y="385"/>
                    </a:lnTo>
                    <a:lnTo>
                      <a:pt x="1689" y="385"/>
                    </a:lnTo>
                    <a:close/>
                    <a:moveTo>
                      <a:pt x="984" y="547"/>
                    </a:moveTo>
                    <a:lnTo>
                      <a:pt x="968" y="547"/>
                    </a:lnTo>
                    <a:lnTo>
                      <a:pt x="957" y="556"/>
                    </a:lnTo>
                    <a:lnTo>
                      <a:pt x="946" y="561"/>
                    </a:lnTo>
                    <a:lnTo>
                      <a:pt x="940" y="567"/>
                    </a:lnTo>
                    <a:lnTo>
                      <a:pt x="940" y="567"/>
                    </a:lnTo>
                    <a:lnTo>
                      <a:pt x="938" y="600"/>
                    </a:lnTo>
                    <a:lnTo>
                      <a:pt x="938" y="600"/>
                    </a:lnTo>
                    <a:lnTo>
                      <a:pt x="938" y="632"/>
                    </a:lnTo>
                    <a:lnTo>
                      <a:pt x="940" y="658"/>
                    </a:lnTo>
                    <a:lnTo>
                      <a:pt x="943" y="670"/>
                    </a:lnTo>
                    <a:lnTo>
                      <a:pt x="943" y="670"/>
                    </a:lnTo>
                    <a:lnTo>
                      <a:pt x="965" y="702"/>
                    </a:lnTo>
                    <a:lnTo>
                      <a:pt x="984" y="729"/>
                    </a:lnTo>
                    <a:lnTo>
                      <a:pt x="984" y="729"/>
                    </a:lnTo>
                    <a:lnTo>
                      <a:pt x="998" y="735"/>
                    </a:lnTo>
                    <a:lnTo>
                      <a:pt x="1009" y="732"/>
                    </a:lnTo>
                    <a:lnTo>
                      <a:pt x="1012" y="732"/>
                    </a:lnTo>
                    <a:lnTo>
                      <a:pt x="1014" y="729"/>
                    </a:lnTo>
                    <a:lnTo>
                      <a:pt x="1014" y="729"/>
                    </a:lnTo>
                    <a:lnTo>
                      <a:pt x="1014" y="711"/>
                    </a:lnTo>
                    <a:lnTo>
                      <a:pt x="1014" y="699"/>
                    </a:lnTo>
                    <a:lnTo>
                      <a:pt x="1014" y="699"/>
                    </a:lnTo>
                    <a:lnTo>
                      <a:pt x="995" y="658"/>
                    </a:lnTo>
                    <a:lnTo>
                      <a:pt x="981" y="611"/>
                    </a:lnTo>
                    <a:lnTo>
                      <a:pt x="979" y="594"/>
                    </a:lnTo>
                    <a:lnTo>
                      <a:pt x="987" y="594"/>
                    </a:lnTo>
                    <a:lnTo>
                      <a:pt x="992" y="594"/>
                    </a:lnTo>
                    <a:lnTo>
                      <a:pt x="998" y="594"/>
                    </a:lnTo>
                    <a:lnTo>
                      <a:pt x="998" y="594"/>
                    </a:lnTo>
                    <a:lnTo>
                      <a:pt x="998" y="576"/>
                    </a:lnTo>
                    <a:lnTo>
                      <a:pt x="995" y="561"/>
                    </a:lnTo>
                    <a:lnTo>
                      <a:pt x="995" y="561"/>
                    </a:lnTo>
                    <a:lnTo>
                      <a:pt x="990" y="553"/>
                    </a:lnTo>
                    <a:lnTo>
                      <a:pt x="984" y="547"/>
                    </a:lnTo>
                    <a:lnTo>
                      <a:pt x="984" y="547"/>
                    </a:lnTo>
                    <a:lnTo>
                      <a:pt x="984" y="547"/>
                    </a:lnTo>
                    <a:close/>
                  </a:path>
                </a:pathLst>
              </a:custGeom>
              <a:solidFill>
                <a:srgbClr val="FBCB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5" name="Freeform 208"/>
              <p:cNvSpPr>
                <a:spLocks/>
              </p:cNvSpPr>
              <p:nvPr/>
            </p:nvSpPr>
            <p:spPr bwMode="auto">
              <a:xfrm>
                <a:off x="2491" y="811"/>
                <a:ext cx="2581" cy="1481"/>
              </a:xfrm>
              <a:custGeom>
                <a:avLst/>
                <a:gdLst/>
                <a:ahLst/>
                <a:cxnLst>
                  <a:cxn ang="0">
                    <a:pos x="2139" y="779"/>
                  </a:cxn>
                  <a:cxn ang="0">
                    <a:pos x="2032" y="688"/>
                  </a:cxn>
                  <a:cxn ang="0">
                    <a:pos x="2029" y="799"/>
                  </a:cxn>
                  <a:cxn ang="0">
                    <a:pos x="2081" y="967"/>
                  </a:cxn>
                  <a:cxn ang="0">
                    <a:pos x="1878" y="1123"/>
                  </a:cxn>
                  <a:cxn ang="0">
                    <a:pos x="1862" y="1284"/>
                  </a:cxn>
                  <a:cxn ang="0">
                    <a:pos x="1878" y="1478"/>
                  </a:cxn>
                  <a:cxn ang="0">
                    <a:pos x="1752" y="1173"/>
                  </a:cxn>
                  <a:cxn ang="0">
                    <a:pos x="1610" y="1061"/>
                  </a:cxn>
                  <a:cxn ang="0">
                    <a:pos x="1450" y="1319"/>
                  </a:cxn>
                  <a:cxn ang="0">
                    <a:pos x="1264" y="1043"/>
                  </a:cxn>
                  <a:cxn ang="0">
                    <a:pos x="921" y="896"/>
                  </a:cxn>
                  <a:cxn ang="0">
                    <a:pos x="1053" y="973"/>
                  </a:cxn>
                  <a:cxn ang="0">
                    <a:pos x="1001" y="1190"/>
                  </a:cxn>
                  <a:cxn ang="0">
                    <a:pos x="702" y="911"/>
                  </a:cxn>
                  <a:cxn ang="0">
                    <a:pos x="573" y="755"/>
                  </a:cxn>
                  <a:cxn ang="0">
                    <a:pos x="685" y="652"/>
                  </a:cxn>
                  <a:cxn ang="0">
                    <a:pos x="677" y="573"/>
                  </a:cxn>
                  <a:cxn ang="0">
                    <a:pos x="628" y="570"/>
                  </a:cxn>
                  <a:cxn ang="0">
                    <a:pos x="578" y="664"/>
                  </a:cxn>
                  <a:cxn ang="0">
                    <a:pos x="496" y="697"/>
                  </a:cxn>
                  <a:cxn ang="0">
                    <a:pos x="408" y="635"/>
                  </a:cxn>
                  <a:cxn ang="0">
                    <a:pos x="430" y="694"/>
                  </a:cxn>
                  <a:cxn ang="0">
                    <a:pos x="244" y="632"/>
                  </a:cxn>
                  <a:cxn ang="0">
                    <a:pos x="10" y="726"/>
                  </a:cxn>
                  <a:cxn ang="0">
                    <a:pos x="90" y="538"/>
                  </a:cxn>
                  <a:cxn ang="0">
                    <a:pos x="230" y="450"/>
                  </a:cxn>
                  <a:cxn ang="0">
                    <a:pos x="277" y="362"/>
                  </a:cxn>
                  <a:cxn ang="0">
                    <a:pos x="425" y="412"/>
                  </a:cxn>
                  <a:cxn ang="0">
                    <a:pos x="573" y="303"/>
                  </a:cxn>
                  <a:cxn ang="0">
                    <a:pos x="452" y="200"/>
                  </a:cxn>
                  <a:cxn ang="0">
                    <a:pos x="392" y="335"/>
                  </a:cxn>
                  <a:cxn ang="0">
                    <a:pos x="307" y="312"/>
                  </a:cxn>
                  <a:cxn ang="0">
                    <a:pos x="244" y="297"/>
                  </a:cxn>
                  <a:cxn ang="0">
                    <a:pos x="238" y="265"/>
                  </a:cxn>
                  <a:cxn ang="0">
                    <a:pos x="337" y="206"/>
                  </a:cxn>
                  <a:cxn ang="0">
                    <a:pos x="394" y="141"/>
                  </a:cxn>
                  <a:cxn ang="0">
                    <a:pos x="485" y="124"/>
                  </a:cxn>
                  <a:cxn ang="0">
                    <a:pos x="556" y="129"/>
                  </a:cxn>
                  <a:cxn ang="0">
                    <a:pos x="619" y="221"/>
                  </a:cxn>
                  <a:cxn ang="0">
                    <a:pos x="710" y="147"/>
                  </a:cxn>
                  <a:cxn ang="0">
                    <a:pos x="899" y="141"/>
                  </a:cxn>
                  <a:cxn ang="0">
                    <a:pos x="979" y="109"/>
                  </a:cxn>
                  <a:cxn ang="0">
                    <a:pos x="1075" y="176"/>
                  </a:cxn>
                  <a:cxn ang="0">
                    <a:pos x="1077" y="138"/>
                  </a:cxn>
                  <a:cxn ang="0">
                    <a:pos x="1116" y="85"/>
                  </a:cxn>
                  <a:cxn ang="0">
                    <a:pos x="1184" y="59"/>
                  </a:cxn>
                  <a:cxn ang="0">
                    <a:pos x="1302" y="27"/>
                  </a:cxn>
                  <a:cxn ang="0">
                    <a:pos x="1467" y="35"/>
                  </a:cxn>
                  <a:cxn ang="0">
                    <a:pos x="1497" y="68"/>
                  </a:cxn>
                  <a:cxn ang="0">
                    <a:pos x="1752" y="115"/>
                  </a:cxn>
                  <a:cxn ang="0">
                    <a:pos x="1994" y="109"/>
                  </a:cxn>
                  <a:cxn ang="0">
                    <a:pos x="2378" y="144"/>
                  </a:cxn>
                  <a:cxn ang="0">
                    <a:pos x="2559" y="191"/>
                  </a:cxn>
                  <a:cxn ang="0">
                    <a:pos x="2457" y="194"/>
                  </a:cxn>
                  <a:cxn ang="0">
                    <a:pos x="2476" y="250"/>
                  </a:cxn>
                  <a:cxn ang="0">
                    <a:pos x="2402" y="356"/>
                  </a:cxn>
                  <a:cxn ang="0">
                    <a:pos x="2323" y="359"/>
                  </a:cxn>
                  <a:cxn ang="0">
                    <a:pos x="2279" y="268"/>
                  </a:cxn>
                  <a:cxn ang="0">
                    <a:pos x="2095" y="423"/>
                  </a:cxn>
                  <a:cxn ang="0">
                    <a:pos x="2199" y="626"/>
                  </a:cxn>
                </a:cxnLst>
                <a:rect l="0" t="0" r="r" b="b"/>
                <a:pathLst>
                  <a:path w="2581" h="1481">
                    <a:moveTo>
                      <a:pt x="2147" y="638"/>
                    </a:moveTo>
                    <a:lnTo>
                      <a:pt x="2142" y="647"/>
                    </a:lnTo>
                    <a:lnTo>
                      <a:pt x="2136" y="664"/>
                    </a:lnTo>
                    <a:lnTo>
                      <a:pt x="2142" y="679"/>
                    </a:lnTo>
                    <a:lnTo>
                      <a:pt x="2120" y="699"/>
                    </a:lnTo>
                    <a:lnTo>
                      <a:pt x="2122" y="711"/>
                    </a:lnTo>
                    <a:lnTo>
                      <a:pt x="2144" y="726"/>
                    </a:lnTo>
                    <a:lnTo>
                      <a:pt x="2166" y="747"/>
                    </a:lnTo>
                    <a:lnTo>
                      <a:pt x="2183" y="776"/>
                    </a:lnTo>
                    <a:lnTo>
                      <a:pt x="2183" y="791"/>
                    </a:lnTo>
                    <a:lnTo>
                      <a:pt x="2172" y="799"/>
                    </a:lnTo>
                    <a:lnTo>
                      <a:pt x="2164" y="796"/>
                    </a:lnTo>
                    <a:lnTo>
                      <a:pt x="2158" y="808"/>
                    </a:lnTo>
                    <a:lnTo>
                      <a:pt x="2142" y="808"/>
                    </a:lnTo>
                    <a:lnTo>
                      <a:pt x="2139" y="779"/>
                    </a:lnTo>
                    <a:lnTo>
                      <a:pt x="2122" y="761"/>
                    </a:lnTo>
                    <a:lnTo>
                      <a:pt x="2133" y="761"/>
                    </a:lnTo>
                    <a:lnTo>
                      <a:pt x="2122" y="741"/>
                    </a:lnTo>
                    <a:lnTo>
                      <a:pt x="2106" y="738"/>
                    </a:lnTo>
                    <a:lnTo>
                      <a:pt x="2103" y="744"/>
                    </a:lnTo>
                    <a:lnTo>
                      <a:pt x="2098" y="735"/>
                    </a:lnTo>
                    <a:lnTo>
                      <a:pt x="2092" y="735"/>
                    </a:lnTo>
                    <a:lnTo>
                      <a:pt x="2098" y="723"/>
                    </a:lnTo>
                    <a:lnTo>
                      <a:pt x="2090" y="705"/>
                    </a:lnTo>
                    <a:lnTo>
                      <a:pt x="2076" y="705"/>
                    </a:lnTo>
                    <a:lnTo>
                      <a:pt x="2070" y="697"/>
                    </a:lnTo>
                    <a:lnTo>
                      <a:pt x="2032" y="720"/>
                    </a:lnTo>
                    <a:lnTo>
                      <a:pt x="2032" y="708"/>
                    </a:lnTo>
                    <a:lnTo>
                      <a:pt x="2026" y="705"/>
                    </a:lnTo>
                    <a:lnTo>
                      <a:pt x="2032" y="688"/>
                    </a:lnTo>
                    <a:lnTo>
                      <a:pt x="2021" y="676"/>
                    </a:lnTo>
                    <a:lnTo>
                      <a:pt x="1994" y="699"/>
                    </a:lnTo>
                    <a:lnTo>
                      <a:pt x="1994" y="711"/>
                    </a:lnTo>
                    <a:lnTo>
                      <a:pt x="1977" y="714"/>
                    </a:lnTo>
                    <a:lnTo>
                      <a:pt x="1977" y="720"/>
                    </a:lnTo>
                    <a:lnTo>
                      <a:pt x="1985" y="735"/>
                    </a:lnTo>
                    <a:lnTo>
                      <a:pt x="2016" y="755"/>
                    </a:lnTo>
                    <a:lnTo>
                      <a:pt x="2032" y="741"/>
                    </a:lnTo>
                    <a:lnTo>
                      <a:pt x="2065" y="749"/>
                    </a:lnTo>
                    <a:lnTo>
                      <a:pt x="2062" y="761"/>
                    </a:lnTo>
                    <a:lnTo>
                      <a:pt x="2057" y="758"/>
                    </a:lnTo>
                    <a:lnTo>
                      <a:pt x="2043" y="764"/>
                    </a:lnTo>
                    <a:lnTo>
                      <a:pt x="2043" y="776"/>
                    </a:lnTo>
                    <a:lnTo>
                      <a:pt x="2035" y="773"/>
                    </a:lnTo>
                    <a:lnTo>
                      <a:pt x="2029" y="799"/>
                    </a:lnTo>
                    <a:lnTo>
                      <a:pt x="2048" y="811"/>
                    </a:lnTo>
                    <a:lnTo>
                      <a:pt x="2070" y="843"/>
                    </a:lnTo>
                    <a:lnTo>
                      <a:pt x="2092" y="864"/>
                    </a:lnTo>
                    <a:lnTo>
                      <a:pt x="2062" y="858"/>
                    </a:lnTo>
                    <a:lnTo>
                      <a:pt x="2098" y="879"/>
                    </a:lnTo>
                    <a:lnTo>
                      <a:pt x="2073" y="896"/>
                    </a:lnTo>
                    <a:lnTo>
                      <a:pt x="2087" y="893"/>
                    </a:lnTo>
                    <a:lnTo>
                      <a:pt x="2103" y="902"/>
                    </a:lnTo>
                    <a:lnTo>
                      <a:pt x="2098" y="908"/>
                    </a:lnTo>
                    <a:lnTo>
                      <a:pt x="2103" y="911"/>
                    </a:lnTo>
                    <a:lnTo>
                      <a:pt x="2098" y="914"/>
                    </a:lnTo>
                    <a:lnTo>
                      <a:pt x="2103" y="937"/>
                    </a:lnTo>
                    <a:lnTo>
                      <a:pt x="2098" y="935"/>
                    </a:lnTo>
                    <a:lnTo>
                      <a:pt x="2087" y="970"/>
                    </a:lnTo>
                    <a:lnTo>
                      <a:pt x="2081" y="967"/>
                    </a:lnTo>
                    <a:lnTo>
                      <a:pt x="2084" y="990"/>
                    </a:lnTo>
                    <a:lnTo>
                      <a:pt x="2043" y="1040"/>
                    </a:lnTo>
                    <a:lnTo>
                      <a:pt x="2005" y="1055"/>
                    </a:lnTo>
                    <a:lnTo>
                      <a:pt x="1996" y="1043"/>
                    </a:lnTo>
                    <a:lnTo>
                      <a:pt x="1996" y="1055"/>
                    </a:lnTo>
                    <a:lnTo>
                      <a:pt x="1988" y="1049"/>
                    </a:lnTo>
                    <a:lnTo>
                      <a:pt x="1988" y="1061"/>
                    </a:lnTo>
                    <a:lnTo>
                      <a:pt x="1950" y="1073"/>
                    </a:lnTo>
                    <a:lnTo>
                      <a:pt x="1952" y="1093"/>
                    </a:lnTo>
                    <a:lnTo>
                      <a:pt x="1947" y="1096"/>
                    </a:lnTo>
                    <a:lnTo>
                      <a:pt x="1939" y="1084"/>
                    </a:lnTo>
                    <a:lnTo>
                      <a:pt x="1936" y="1070"/>
                    </a:lnTo>
                    <a:lnTo>
                      <a:pt x="1909" y="1073"/>
                    </a:lnTo>
                    <a:lnTo>
                      <a:pt x="1889" y="1090"/>
                    </a:lnTo>
                    <a:lnTo>
                      <a:pt x="1878" y="1123"/>
                    </a:lnTo>
                    <a:lnTo>
                      <a:pt x="1906" y="1161"/>
                    </a:lnTo>
                    <a:lnTo>
                      <a:pt x="1939" y="1196"/>
                    </a:lnTo>
                    <a:lnTo>
                      <a:pt x="1952" y="1249"/>
                    </a:lnTo>
                    <a:lnTo>
                      <a:pt x="1952" y="1272"/>
                    </a:lnTo>
                    <a:lnTo>
                      <a:pt x="1933" y="1290"/>
                    </a:lnTo>
                    <a:lnTo>
                      <a:pt x="1914" y="1296"/>
                    </a:lnTo>
                    <a:lnTo>
                      <a:pt x="1911" y="1314"/>
                    </a:lnTo>
                    <a:lnTo>
                      <a:pt x="1900" y="1308"/>
                    </a:lnTo>
                    <a:lnTo>
                      <a:pt x="1906" y="1317"/>
                    </a:lnTo>
                    <a:lnTo>
                      <a:pt x="1889" y="1334"/>
                    </a:lnTo>
                    <a:lnTo>
                      <a:pt x="1884" y="1317"/>
                    </a:lnTo>
                    <a:lnTo>
                      <a:pt x="1887" y="1305"/>
                    </a:lnTo>
                    <a:lnTo>
                      <a:pt x="1876" y="1296"/>
                    </a:lnTo>
                    <a:lnTo>
                      <a:pt x="1862" y="1293"/>
                    </a:lnTo>
                    <a:lnTo>
                      <a:pt x="1862" y="1284"/>
                    </a:lnTo>
                    <a:lnTo>
                      <a:pt x="1854" y="1287"/>
                    </a:lnTo>
                    <a:lnTo>
                      <a:pt x="1848" y="1272"/>
                    </a:lnTo>
                    <a:lnTo>
                      <a:pt x="1829" y="1252"/>
                    </a:lnTo>
                    <a:lnTo>
                      <a:pt x="1813" y="1252"/>
                    </a:lnTo>
                    <a:lnTo>
                      <a:pt x="1813" y="1234"/>
                    </a:lnTo>
                    <a:lnTo>
                      <a:pt x="1802" y="1234"/>
                    </a:lnTo>
                    <a:lnTo>
                      <a:pt x="1788" y="1299"/>
                    </a:lnTo>
                    <a:lnTo>
                      <a:pt x="1791" y="1319"/>
                    </a:lnTo>
                    <a:lnTo>
                      <a:pt x="1802" y="1319"/>
                    </a:lnTo>
                    <a:lnTo>
                      <a:pt x="1815" y="1361"/>
                    </a:lnTo>
                    <a:lnTo>
                      <a:pt x="1843" y="1384"/>
                    </a:lnTo>
                    <a:lnTo>
                      <a:pt x="1865" y="1408"/>
                    </a:lnTo>
                    <a:lnTo>
                      <a:pt x="1867" y="1443"/>
                    </a:lnTo>
                    <a:lnTo>
                      <a:pt x="1881" y="1472"/>
                    </a:lnTo>
                    <a:lnTo>
                      <a:pt x="1878" y="1478"/>
                    </a:lnTo>
                    <a:lnTo>
                      <a:pt x="1873" y="1475"/>
                    </a:lnTo>
                    <a:lnTo>
                      <a:pt x="1870" y="1481"/>
                    </a:lnTo>
                    <a:lnTo>
                      <a:pt x="1832" y="1449"/>
                    </a:lnTo>
                    <a:lnTo>
                      <a:pt x="1818" y="1419"/>
                    </a:lnTo>
                    <a:lnTo>
                      <a:pt x="1810" y="1378"/>
                    </a:lnTo>
                    <a:lnTo>
                      <a:pt x="1807" y="1372"/>
                    </a:lnTo>
                    <a:lnTo>
                      <a:pt x="1810" y="1378"/>
                    </a:lnTo>
                    <a:lnTo>
                      <a:pt x="1782" y="1340"/>
                    </a:lnTo>
                    <a:lnTo>
                      <a:pt x="1777" y="1343"/>
                    </a:lnTo>
                    <a:lnTo>
                      <a:pt x="1780" y="1302"/>
                    </a:lnTo>
                    <a:lnTo>
                      <a:pt x="1780" y="1270"/>
                    </a:lnTo>
                    <a:lnTo>
                      <a:pt x="1774" y="1267"/>
                    </a:lnTo>
                    <a:lnTo>
                      <a:pt x="1774" y="1246"/>
                    </a:lnTo>
                    <a:lnTo>
                      <a:pt x="1758" y="1205"/>
                    </a:lnTo>
                    <a:lnTo>
                      <a:pt x="1752" y="1173"/>
                    </a:lnTo>
                    <a:lnTo>
                      <a:pt x="1738" y="1164"/>
                    </a:lnTo>
                    <a:lnTo>
                      <a:pt x="1736" y="1155"/>
                    </a:lnTo>
                    <a:lnTo>
                      <a:pt x="1736" y="1170"/>
                    </a:lnTo>
                    <a:lnTo>
                      <a:pt x="1714" y="1187"/>
                    </a:lnTo>
                    <a:lnTo>
                      <a:pt x="1697" y="1181"/>
                    </a:lnTo>
                    <a:lnTo>
                      <a:pt x="1697" y="1161"/>
                    </a:lnTo>
                    <a:lnTo>
                      <a:pt x="1692" y="1137"/>
                    </a:lnTo>
                    <a:lnTo>
                      <a:pt x="1678" y="1117"/>
                    </a:lnTo>
                    <a:lnTo>
                      <a:pt x="1681" y="1117"/>
                    </a:lnTo>
                    <a:lnTo>
                      <a:pt x="1678" y="1108"/>
                    </a:lnTo>
                    <a:lnTo>
                      <a:pt x="1653" y="1084"/>
                    </a:lnTo>
                    <a:lnTo>
                      <a:pt x="1637" y="1046"/>
                    </a:lnTo>
                    <a:lnTo>
                      <a:pt x="1623" y="1043"/>
                    </a:lnTo>
                    <a:lnTo>
                      <a:pt x="1615" y="1067"/>
                    </a:lnTo>
                    <a:lnTo>
                      <a:pt x="1610" y="1061"/>
                    </a:lnTo>
                    <a:lnTo>
                      <a:pt x="1596" y="1070"/>
                    </a:lnTo>
                    <a:lnTo>
                      <a:pt x="1585" y="1070"/>
                    </a:lnTo>
                    <a:lnTo>
                      <a:pt x="1579" y="1058"/>
                    </a:lnTo>
                    <a:lnTo>
                      <a:pt x="1563" y="1073"/>
                    </a:lnTo>
                    <a:lnTo>
                      <a:pt x="1566" y="1087"/>
                    </a:lnTo>
                    <a:lnTo>
                      <a:pt x="1555" y="1102"/>
                    </a:lnTo>
                    <a:lnTo>
                      <a:pt x="1536" y="1117"/>
                    </a:lnTo>
                    <a:lnTo>
                      <a:pt x="1494" y="1173"/>
                    </a:lnTo>
                    <a:lnTo>
                      <a:pt x="1464" y="1190"/>
                    </a:lnTo>
                    <a:lnTo>
                      <a:pt x="1461" y="1196"/>
                    </a:lnTo>
                    <a:lnTo>
                      <a:pt x="1467" y="1240"/>
                    </a:lnTo>
                    <a:lnTo>
                      <a:pt x="1461" y="1272"/>
                    </a:lnTo>
                    <a:lnTo>
                      <a:pt x="1464" y="1299"/>
                    </a:lnTo>
                    <a:lnTo>
                      <a:pt x="1456" y="1299"/>
                    </a:lnTo>
                    <a:lnTo>
                      <a:pt x="1450" y="1319"/>
                    </a:lnTo>
                    <a:lnTo>
                      <a:pt x="1440" y="1325"/>
                    </a:lnTo>
                    <a:lnTo>
                      <a:pt x="1429" y="1343"/>
                    </a:lnTo>
                    <a:lnTo>
                      <a:pt x="1412" y="1325"/>
                    </a:lnTo>
                    <a:lnTo>
                      <a:pt x="1360" y="1205"/>
                    </a:lnTo>
                    <a:lnTo>
                      <a:pt x="1354" y="1187"/>
                    </a:lnTo>
                    <a:lnTo>
                      <a:pt x="1330" y="1108"/>
                    </a:lnTo>
                    <a:lnTo>
                      <a:pt x="1324" y="1061"/>
                    </a:lnTo>
                    <a:lnTo>
                      <a:pt x="1330" y="1055"/>
                    </a:lnTo>
                    <a:lnTo>
                      <a:pt x="1319" y="1052"/>
                    </a:lnTo>
                    <a:lnTo>
                      <a:pt x="1316" y="1079"/>
                    </a:lnTo>
                    <a:lnTo>
                      <a:pt x="1291" y="1084"/>
                    </a:lnTo>
                    <a:lnTo>
                      <a:pt x="1264" y="1055"/>
                    </a:lnTo>
                    <a:lnTo>
                      <a:pt x="1280" y="1052"/>
                    </a:lnTo>
                    <a:lnTo>
                      <a:pt x="1286" y="1037"/>
                    </a:lnTo>
                    <a:lnTo>
                      <a:pt x="1264" y="1043"/>
                    </a:lnTo>
                    <a:lnTo>
                      <a:pt x="1248" y="1026"/>
                    </a:lnTo>
                    <a:lnTo>
                      <a:pt x="1239" y="1023"/>
                    </a:lnTo>
                    <a:lnTo>
                      <a:pt x="1220" y="993"/>
                    </a:lnTo>
                    <a:lnTo>
                      <a:pt x="1195" y="993"/>
                    </a:lnTo>
                    <a:lnTo>
                      <a:pt x="1141" y="996"/>
                    </a:lnTo>
                    <a:lnTo>
                      <a:pt x="1072" y="984"/>
                    </a:lnTo>
                    <a:lnTo>
                      <a:pt x="1061" y="961"/>
                    </a:lnTo>
                    <a:lnTo>
                      <a:pt x="1053" y="955"/>
                    </a:lnTo>
                    <a:lnTo>
                      <a:pt x="1025" y="970"/>
                    </a:lnTo>
                    <a:lnTo>
                      <a:pt x="1009" y="967"/>
                    </a:lnTo>
                    <a:lnTo>
                      <a:pt x="970" y="943"/>
                    </a:lnTo>
                    <a:lnTo>
                      <a:pt x="943" y="896"/>
                    </a:lnTo>
                    <a:lnTo>
                      <a:pt x="935" y="899"/>
                    </a:lnTo>
                    <a:lnTo>
                      <a:pt x="924" y="888"/>
                    </a:lnTo>
                    <a:lnTo>
                      <a:pt x="921" y="896"/>
                    </a:lnTo>
                    <a:lnTo>
                      <a:pt x="913" y="899"/>
                    </a:lnTo>
                    <a:lnTo>
                      <a:pt x="916" y="905"/>
                    </a:lnTo>
                    <a:lnTo>
                      <a:pt x="907" y="911"/>
                    </a:lnTo>
                    <a:lnTo>
                      <a:pt x="918" y="926"/>
                    </a:lnTo>
                    <a:lnTo>
                      <a:pt x="949" y="964"/>
                    </a:lnTo>
                    <a:lnTo>
                      <a:pt x="951" y="984"/>
                    </a:lnTo>
                    <a:lnTo>
                      <a:pt x="965" y="1005"/>
                    </a:lnTo>
                    <a:lnTo>
                      <a:pt x="968" y="976"/>
                    </a:lnTo>
                    <a:lnTo>
                      <a:pt x="976" y="982"/>
                    </a:lnTo>
                    <a:lnTo>
                      <a:pt x="976" y="1008"/>
                    </a:lnTo>
                    <a:lnTo>
                      <a:pt x="973" y="1014"/>
                    </a:lnTo>
                    <a:lnTo>
                      <a:pt x="984" y="1020"/>
                    </a:lnTo>
                    <a:lnTo>
                      <a:pt x="1017" y="1020"/>
                    </a:lnTo>
                    <a:lnTo>
                      <a:pt x="1047" y="979"/>
                    </a:lnTo>
                    <a:lnTo>
                      <a:pt x="1053" y="973"/>
                    </a:lnTo>
                    <a:lnTo>
                      <a:pt x="1053" y="987"/>
                    </a:lnTo>
                    <a:lnTo>
                      <a:pt x="1056" y="1002"/>
                    </a:lnTo>
                    <a:lnTo>
                      <a:pt x="1064" y="1017"/>
                    </a:lnTo>
                    <a:lnTo>
                      <a:pt x="1097" y="1029"/>
                    </a:lnTo>
                    <a:lnTo>
                      <a:pt x="1116" y="1052"/>
                    </a:lnTo>
                    <a:lnTo>
                      <a:pt x="1097" y="1093"/>
                    </a:lnTo>
                    <a:lnTo>
                      <a:pt x="1088" y="1093"/>
                    </a:lnTo>
                    <a:lnTo>
                      <a:pt x="1088" y="1120"/>
                    </a:lnTo>
                    <a:lnTo>
                      <a:pt x="1072" y="1128"/>
                    </a:lnTo>
                    <a:lnTo>
                      <a:pt x="1066" y="1143"/>
                    </a:lnTo>
                    <a:lnTo>
                      <a:pt x="1053" y="1146"/>
                    </a:lnTo>
                    <a:lnTo>
                      <a:pt x="1042" y="1164"/>
                    </a:lnTo>
                    <a:lnTo>
                      <a:pt x="1012" y="1173"/>
                    </a:lnTo>
                    <a:lnTo>
                      <a:pt x="1001" y="1178"/>
                    </a:lnTo>
                    <a:lnTo>
                      <a:pt x="1001" y="1190"/>
                    </a:lnTo>
                    <a:lnTo>
                      <a:pt x="957" y="1208"/>
                    </a:lnTo>
                    <a:lnTo>
                      <a:pt x="943" y="1222"/>
                    </a:lnTo>
                    <a:lnTo>
                      <a:pt x="894" y="1237"/>
                    </a:lnTo>
                    <a:lnTo>
                      <a:pt x="880" y="1249"/>
                    </a:lnTo>
                    <a:lnTo>
                      <a:pt x="858" y="1249"/>
                    </a:lnTo>
                    <a:lnTo>
                      <a:pt x="842" y="1196"/>
                    </a:lnTo>
                    <a:lnTo>
                      <a:pt x="842" y="1175"/>
                    </a:lnTo>
                    <a:lnTo>
                      <a:pt x="809" y="1111"/>
                    </a:lnTo>
                    <a:lnTo>
                      <a:pt x="781" y="1087"/>
                    </a:lnTo>
                    <a:lnTo>
                      <a:pt x="776" y="1052"/>
                    </a:lnTo>
                    <a:lnTo>
                      <a:pt x="765" y="1026"/>
                    </a:lnTo>
                    <a:lnTo>
                      <a:pt x="748" y="1014"/>
                    </a:lnTo>
                    <a:lnTo>
                      <a:pt x="707" y="937"/>
                    </a:lnTo>
                    <a:lnTo>
                      <a:pt x="699" y="937"/>
                    </a:lnTo>
                    <a:lnTo>
                      <a:pt x="702" y="911"/>
                    </a:lnTo>
                    <a:lnTo>
                      <a:pt x="699" y="911"/>
                    </a:lnTo>
                    <a:lnTo>
                      <a:pt x="685" y="873"/>
                    </a:lnTo>
                    <a:lnTo>
                      <a:pt x="699" y="835"/>
                    </a:lnTo>
                    <a:lnTo>
                      <a:pt x="710" y="802"/>
                    </a:lnTo>
                    <a:lnTo>
                      <a:pt x="710" y="779"/>
                    </a:lnTo>
                    <a:lnTo>
                      <a:pt x="710" y="758"/>
                    </a:lnTo>
                    <a:lnTo>
                      <a:pt x="702" y="764"/>
                    </a:lnTo>
                    <a:lnTo>
                      <a:pt x="688" y="758"/>
                    </a:lnTo>
                    <a:lnTo>
                      <a:pt x="661" y="776"/>
                    </a:lnTo>
                    <a:lnTo>
                      <a:pt x="630" y="758"/>
                    </a:lnTo>
                    <a:lnTo>
                      <a:pt x="614" y="773"/>
                    </a:lnTo>
                    <a:lnTo>
                      <a:pt x="592" y="758"/>
                    </a:lnTo>
                    <a:lnTo>
                      <a:pt x="576" y="761"/>
                    </a:lnTo>
                    <a:lnTo>
                      <a:pt x="589" y="755"/>
                    </a:lnTo>
                    <a:lnTo>
                      <a:pt x="573" y="755"/>
                    </a:lnTo>
                    <a:lnTo>
                      <a:pt x="567" y="735"/>
                    </a:lnTo>
                    <a:lnTo>
                      <a:pt x="556" y="729"/>
                    </a:lnTo>
                    <a:lnTo>
                      <a:pt x="556" y="720"/>
                    </a:lnTo>
                    <a:lnTo>
                      <a:pt x="567" y="726"/>
                    </a:lnTo>
                    <a:lnTo>
                      <a:pt x="562" y="720"/>
                    </a:lnTo>
                    <a:lnTo>
                      <a:pt x="562" y="702"/>
                    </a:lnTo>
                    <a:lnTo>
                      <a:pt x="551" y="705"/>
                    </a:lnTo>
                    <a:lnTo>
                      <a:pt x="554" y="694"/>
                    </a:lnTo>
                    <a:lnTo>
                      <a:pt x="559" y="685"/>
                    </a:lnTo>
                    <a:lnTo>
                      <a:pt x="606" y="679"/>
                    </a:lnTo>
                    <a:lnTo>
                      <a:pt x="597" y="676"/>
                    </a:lnTo>
                    <a:lnTo>
                      <a:pt x="595" y="670"/>
                    </a:lnTo>
                    <a:lnTo>
                      <a:pt x="625" y="673"/>
                    </a:lnTo>
                    <a:lnTo>
                      <a:pt x="658" y="655"/>
                    </a:lnTo>
                    <a:lnTo>
                      <a:pt x="685" y="652"/>
                    </a:lnTo>
                    <a:lnTo>
                      <a:pt x="704" y="667"/>
                    </a:lnTo>
                    <a:lnTo>
                      <a:pt x="732" y="676"/>
                    </a:lnTo>
                    <a:lnTo>
                      <a:pt x="768" y="673"/>
                    </a:lnTo>
                    <a:lnTo>
                      <a:pt x="784" y="661"/>
                    </a:lnTo>
                    <a:lnTo>
                      <a:pt x="784" y="652"/>
                    </a:lnTo>
                    <a:lnTo>
                      <a:pt x="776" y="638"/>
                    </a:lnTo>
                    <a:lnTo>
                      <a:pt x="776" y="638"/>
                    </a:lnTo>
                    <a:lnTo>
                      <a:pt x="702" y="591"/>
                    </a:lnTo>
                    <a:lnTo>
                      <a:pt x="726" y="573"/>
                    </a:lnTo>
                    <a:lnTo>
                      <a:pt x="715" y="561"/>
                    </a:lnTo>
                    <a:lnTo>
                      <a:pt x="726" y="561"/>
                    </a:lnTo>
                    <a:lnTo>
                      <a:pt x="737" y="553"/>
                    </a:lnTo>
                    <a:lnTo>
                      <a:pt x="732" y="550"/>
                    </a:lnTo>
                    <a:lnTo>
                      <a:pt x="685" y="561"/>
                    </a:lnTo>
                    <a:lnTo>
                      <a:pt x="677" y="573"/>
                    </a:lnTo>
                    <a:lnTo>
                      <a:pt x="677" y="564"/>
                    </a:lnTo>
                    <a:lnTo>
                      <a:pt x="674" y="576"/>
                    </a:lnTo>
                    <a:lnTo>
                      <a:pt x="661" y="567"/>
                    </a:lnTo>
                    <a:lnTo>
                      <a:pt x="655" y="570"/>
                    </a:lnTo>
                    <a:lnTo>
                      <a:pt x="669" y="576"/>
                    </a:lnTo>
                    <a:lnTo>
                      <a:pt x="677" y="588"/>
                    </a:lnTo>
                    <a:lnTo>
                      <a:pt x="699" y="585"/>
                    </a:lnTo>
                    <a:lnTo>
                      <a:pt x="699" y="594"/>
                    </a:lnTo>
                    <a:lnTo>
                      <a:pt x="685" y="591"/>
                    </a:lnTo>
                    <a:lnTo>
                      <a:pt x="663" y="605"/>
                    </a:lnTo>
                    <a:lnTo>
                      <a:pt x="655" y="603"/>
                    </a:lnTo>
                    <a:lnTo>
                      <a:pt x="652" y="591"/>
                    </a:lnTo>
                    <a:lnTo>
                      <a:pt x="639" y="585"/>
                    </a:lnTo>
                    <a:lnTo>
                      <a:pt x="655" y="573"/>
                    </a:lnTo>
                    <a:lnTo>
                      <a:pt x="628" y="570"/>
                    </a:lnTo>
                    <a:lnTo>
                      <a:pt x="630" y="567"/>
                    </a:lnTo>
                    <a:lnTo>
                      <a:pt x="622" y="564"/>
                    </a:lnTo>
                    <a:lnTo>
                      <a:pt x="633" y="564"/>
                    </a:lnTo>
                    <a:lnTo>
                      <a:pt x="628" y="558"/>
                    </a:lnTo>
                    <a:lnTo>
                      <a:pt x="606" y="570"/>
                    </a:lnTo>
                    <a:lnTo>
                      <a:pt x="600" y="567"/>
                    </a:lnTo>
                    <a:lnTo>
                      <a:pt x="606" y="573"/>
                    </a:lnTo>
                    <a:lnTo>
                      <a:pt x="595" y="588"/>
                    </a:lnTo>
                    <a:lnTo>
                      <a:pt x="595" y="597"/>
                    </a:lnTo>
                    <a:lnTo>
                      <a:pt x="584" y="605"/>
                    </a:lnTo>
                    <a:lnTo>
                      <a:pt x="584" y="594"/>
                    </a:lnTo>
                    <a:lnTo>
                      <a:pt x="584" y="620"/>
                    </a:lnTo>
                    <a:lnTo>
                      <a:pt x="567" y="644"/>
                    </a:lnTo>
                    <a:lnTo>
                      <a:pt x="576" y="655"/>
                    </a:lnTo>
                    <a:lnTo>
                      <a:pt x="578" y="664"/>
                    </a:lnTo>
                    <a:lnTo>
                      <a:pt x="592" y="670"/>
                    </a:lnTo>
                    <a:lnTo>
                      <a:pt x="592" y="673"/>
                    </a:lnTo>
                    <a:lnTo>
                      <a:pt x="570" y="676"/>
                    </a:lnTo>
                    <a:lnTo>
                      <a:pt x="551" y="694"/>
                    </a:lnTo>
                    <a:lnTo>
                      <a:pt x="559" y="682"/>
                    </a:lnTo>
                    <a:lnTo>
                      <a:pt x="548" y="679"/>
                    </a:lnTo>
                    <a:lnTo>
                      <a:pt x="521" y="676"/>
                    </a:lnTo>
                    <a:lnTo>
                      <a:pt x="510" y="682"/>
                    </a:lnTo>
                    <a:lnTo>
                      <a:pt x="521" y="691"/>
                    </a:lnTo>
                    <a:lnTo>
                      <a:pt x="512" y="688"/>
                    </a:lnTo>
                    <a:lnTo>
                      <a:pt x="515" y="697"/>
                    </a:lnTo>
                    <a:lnTo>
                      <a:pt x="507" y="691"/>
                    </a:lnTo>
                    <a:lnTo>
                      <a:pt x="510" y="697"/>
                    </a:lnTo>
                    <a:lnTo>
                      <a:pt x="496" y="685"/>
                    </a:lnTo>
                    <a:lnTo>
                      <a:pt x="496" y="697"/>
                    </a:lnTo>
                    <a:lnTo>
                      <a:pt x="507" y="711"/>
                    </a:lnTo>
                    <a:lnTo>
                      <a:pt x="501" y="708"/>
                    </a:lnTo>
                    <a:lnTo>
                      <a:pt x="501" y="714"/>
                    </a:lnTo>
                    <a:lnTo>
                      <a:pt x="496" y="717"/>
                    </a:lnTo>
                    <a:lnTo>
                      <a:pt x="518" y="732"/>
                    </a:lnTo>
                    <a:lnTo>
                      <a:pt x="518" y="744"/>
                    </a:lnTo>
                    <a:lnTo>
                      <a:pt x="496" y="729"/>
                    </a:lnTo>
                    <a:lnTo>
                      <a:pt x="474" y="729"/>
                    </a:lnTo>
                    <a:lnTo>
                      <a:pt x="466" y="717"/>
                    </a:lnTo>
                    <a:lnTo>
                      <a:pt x="471" y="714"/>
                    </a:lnTo>
                    <a:lnTo>
                      <a:pt x="458" y="702"/>
                    </a:lnTo>
                    <a:lnTo>
                      <a:pt x="444" y="685"/>
                    </a:lnTo>
                    <a:lnTo>
                      <a:pt x="447" y="658"/>
                    </a:lnTo>
                    <a:lnTo>
                      <a:pt x="441" y="655"/>
                    </a:lnTo>
                    <a:lnTo>
                      <a:pt x="408" y="635"/>
                    </a:lnTo>
                    <a:lnTo>
                      <a:pt x="414" y="635"/>
                    </a:lnTo>
                    <a:lnTo>
                      <a:pt x="403" y="626"/>
                    </a:lnTo>
                    <a:lnTo>
                      <a:pt x="392" y="623"/>
                    </a:lnTo>
                    <a:lnTo>
                      <a:pt x="370" y="588"/>
                    </a:lnTo>
                    <a:lnTo>
                      <a:pt x="359" y="597"/>
                    </a:lnTo>
                    <a:lnTo>
                      <a:pt x="353" y="585"/>
                    </a:lnTo>
                    <a:lnTo>
                      <a:pt x="334" y="588"/>
                    </a:lnTo>
                    <a:lnTo>
                      <a:pt x="337" y="611"/>
                    </a:lnTo>
                    <a:lnTo>
                      <a:pt x="353" y="623"/>
                    </a:lnTo>
                    <a:lnTo>
                      <a:pt x="373" y="652"/>
                    </a:lnTo>
                    <a:lnTo>
                      <a:pt x="381" y="658"/>
                    </a:lnTo>
                    <a:lnTo>
                      <a:pt x="392" y="655"/>
                    </a:lnTo>
                    <a:lnTo>
                      <a:pt x="392" y="667"/>
                    </a:lnTo>
                    <a:lnTo>
                      <a:pt x="422" y="679"/>
                    </a:lnTo>
                    <a:lnTo>
                      <a:pt x="430" y="694"/>
                    </a:lnTo>
                    <a:lnTo>
                      <a:pt x="430" y="697"/>
                    </a:lnTo>
                    <a:lnTo>
                      <a:pt x="411" y="685"/>
                    </a:lnTo>
                    <a:lnTo>
                      <a:pt x="403" y="688"/>
                    </a:lnTo>
                    <a:lnTo>
                      <a:pt x="400" y="699"/>
                    </a:lnTo>
                    <a:lnTo>
                      <a:pt x="408" y="705"/>
                    </a:lnTo>
                    <a:lnTo>
                      <a:pt x="411" y="714"/>
                    </a:lnTo>
                    <a:lnTo>
                      <a:pt x="394" y="738"/>
                    </a:lnTo>
                    <a:lnTo>
                      <a:pt x="389" y="732"/>
                    </a:lnTo>
                    <a:lnTo>
                      <a:pt x="397" y="720"/>
                    </a:lnTo>
                    <a:lnTo>
                      <a:pt x="386" y="694"/>
                    </a:lnTo>
                    <a:lnTo>
                      <a:pt x="318" y="647"/>
                    </a:lnTo>
                    <a:lnTo>
                      <a:pt x="304" y="614"/>
                    </a:lnTo>
                    <a:lnTo>
                      <a:pt x="282" y="605"/>
                    </a:lnTo>
                    <a:lnTo>
                      <a:pt x="263" y="617"/>
                    </a:lnTo>
                    <a:lnTo>
                      <a:pt x="244" y="632"/>
                    </a:lnTo>
                    <a:lnTo>
                      <a:pt x="227" y="626"/>
                    </a:lnTo>
                    <a:lnTo>
                      <a:pt x="211" y="626"/>
                    </a:lnTo>
                    <a:lnTo>
                      <a:pt x="197" y="632"/>
                    </a:lnTo>
                    <a:lnTo>
                      <a:pt x="197" y="647"/>
                    </a:lnTo>
                    <a:lnTo>
                      <a:pt x="194" y="658"/>
                    </a:lnTo>
                    <a:lnTo>
                      <a:pt x="161" y="679"/>
                    </a:lnTo>
                    <a:lnTo>
                      <a:pt x="142" y="708"/>
                    </a:lnTo>
                    <a:lnTo>
                      <a:pt x="148" y="723"/>
                    </a:lnTo>
                    <a:lnTo>
                      <a:pt x="112" y="761"/>
                    </a:lnTo>
                    <a:lnTo>
                      <a:pt x="76" y="761"/>
                    </a:lnTo>
                    <a:lnTo>
                      <a:pt x="57" y="773"/>
                    </a:lnTo>
                    <a:lnTo>
                      <a:pt x="41" y="755"/>
                    </a:lnTo>
                    <a:lnTo>
                      <a:pt x="30" y="752"/>
                    </a:lnTo>
                    <a:lnTo>
                      <a:pt x="8" y="755"/>
                    </a:lnTo>
                    <a:lnTo>
                      <a:pt x="10" y="726"/>
                    </a:lnTo>
                    <a:lnTo>
                      <a:pt x="0" y="720"/>
                    </a:lnTo>
                    <a:lnTo>
                      <a:pt x="16" y="676"/>
                    </a:lnTo>
                    <a:lnTo>
                      <a:pt x="13" y="658"/>
                    </a:lnTo>
                    <a:lnTo>
                      <a:pt x="19" y="650"/>
                    </a:lnTo>
                    <a:lnTo>
                      <a:pt x="8" y="635"/>
                    </a:lnTo>
                    <a:lnTo>
                      <a:pt x="27" y="620"/>
                    </a:lnTo>
                    <a:lnTo>
                      <a:pt x="123" y="626"/>
                    </a:lnTo>
                    <a:lnTo>
                      <a:pt x="128" y="623"/>
                    </a:lnTo>
                    <a:lnTo>
                      <a:pt x="137" y="585"/>
                    </a:lnTo>
                    <a:lnTo>
                      <a:pt x="142" y="591"/>
                    </a:lnTo>
                    <a:lnTo>
                      <a:pt x="137" y="567"/>
                    </a:lnTo>
                    <a:lnTo>
                      <a:pt x="123" y="558"/>
                    </a:lnTo>
                    <a:lnTo>
                      <a:pt x="123" y="550"/>
                    </a:lnTo>
                    <a:lnTo>
                      <a:pt x="128" y="550"/>
                    </a:lnTo>
                    <a:lnTo>
                      <a:pt x="90" y="538"/>
                    </a:lnTo>
                    <a:lnTo>
                      <a:pt x="87" y="526"/>
                    </a:lnTo>
                    <a:lnTo>
                      <a:pt x="106" y="520"/>
                    </a:lnTo>
                    <a:lnTo>
                      <a:pt x="134" y="523"/>
                    </a:lnTo>
                    <a:lnTo>
                      <a:pt x="128" y="503"/>
                    </a:lnTo>
                    <a:lnTo>
                      <a:pt x="139" y="509"/>
                    </a:lnTo>
                    <a:lnTo>
                      <a:pt x="164" y="509"/>
                    </a:lnTo>
                    <a:lnTo>
                      <a:pt x="161" y="503"/>
                    </a:lnTo>
                    <a:lnTo>
                      <a:pt x="181" y="491"/>
                    </a:lnTo>
                    <a:lnTo>
                      <a:pt x="183" y="479"/>
                    </a:lnTo>
                    <a:lnTo>
                      <a:pt x="197" y="473"/>
                    </a:lnTo>
                    <a:lnTo>
                      <a:pt x="208" y="470"/>
                    </a:lnTo>
                    <a:lnTo>
                      <a:pt x="227" y="462"/>
                    </a:lnTo>
                    <a:lnTo>
                      <a:pt x="216" y="459"/>
                    </a:lnTo>
                    <a:lnTo>
                      <a:pt x="230" y="438"/>
                    </a:lnTo>
                    <a:lnTo>
                      <a:pt x="230" y="450"/>
                    </a:lnTo>
                    <a:lnTo>
                      <a:pt x="235" y="450"/>
                    </a:lnTo>
                    <a:lnTo>
                      <a:pt x="238" y="432"/>
                    </a:lnTo>
                    <a:lnTo>
                      <a:pt x="260" y="432"/>
                    </a:lnTo>
                    <a:lnTo>
                      <a:pt x="266" y="432"/>
                    </a:lnTo>
                    <a:lnTo>
                      <a:pt x="260" y="429"/>
                    </a:lnTo>
                    <a:lnTo>
                      <a:pt x="268" y="423"/>
                    </a:lnTo>
                    <a:lnTo>
                      <a:pt x="282" y="432"/>
                    </a:lnTo>
                    <a:lnTo>
                      <a:pt x="282" y="420"/>
                    </a:lnTo>
                    <a:lnTo>
                      <a:pt x="288" y="420"/>
                    </a:lnTo>
                    <a:lnTo>
                      <a:pt x="282" y="412"/>
                    </a:lnTo>
                    <a:lnTo>
                      <a:pt x="288" y="409"/>
                    </a:lnTo>
                    <a:lnTo>
                      <a:pt x="282" y="400"/>
                    </a:lnTo>
                    <a:lnTo>
                      <a:pt x="282" y="391"/>
                    </a:lnTo>
                    <a:lnTo>
                      <a:pt x="274" y="388"/>
                    </a:lnTo>
                    <a:lnTo>
                      <a:pt x="277" y="362"/>
                    </a:lnTo>
                    <a:lnTo>
                      <a:pt x="307" y="347"/>
                    </a:lnTo>
                    <a:lnTo>
                      <a:pt x="301" y="367"/>
                    </a:lnTo>
                    <a:lnTo>
                      <a:pt x="312" y="373"/>
                    </a:lnTo>
                    <a:lnTo>
                      <a:pt x="296" y="385"/>
                    </a:lnTo>
                    <a:lnTo>
                      <a:pt x="293" y="400"/>
                    </a:lnTo>
                    <a:lnTo>
                      <a:pt x="301" y="409"/>
                    </a:lnTo>
                    <a:lnTo>
                      <a:pt x="315" y="412"/>
                    </a:lnTo>
                    <a:lnTo>
                      <a:pt x="309" y="417"/>
                    </a:lnTo>
                    <a:lnTo>
                      <a:pt x="337" y="409"/>
                    </a:lnTo>
                    <a:lnTo>
                      <a:pt x="334" y="412"/>
                    </a:lnTo>
                    <a:lnTo>
                      <a:pt x="342" y="409"/>
                    </a:lnTo>
                    <a:lnTo>
                      <a:pt x="359" y="420"/>
                    </a:lnTo>
                    <a:lnTo>
                      <a:pt x="403" y="403"/>
                    </a:lnTo>
                    <a:lnTo>
                      <a:pt x="422" y="403"/>
                    </a:lnTo>
                    <a:lnTo>
                      <a:pt x="425" y="412"/>
                    </a:lnTo>
                    <a:lnTo>
                      <a:pt x="436" y="409"/>
                    </a:lnTo>
                    <a:lnTo>
                      <a:pt x="455" y="385"/>
                    </a:lnTo>
                    <a:lnTo>
                      <a:pt x="449" y="397"/>
                    </a:lnTo>
                    <a:lnTo>
                      <a:pt x="458" y="400"/>
                    </a:lnTo>
                    <a:lnTo>
                      <a:pt x="452" y="365"/>
                    </a:lnTo>
                    <a:lnTo>
                      <a:pt x="463" y="350"/>
                    </a:lnTo>
                    <a:lnTo>
                      <a:pt x="474" y="344"/>
                    </a:lnTo>
                    <a:lnTo>
                      <a:pt x="496" y="362"/>
                    </a:lnTo>
                    <a:lnTo>
                      <a:pt x="499" y="332"/>
                    </a:lnTo>
                    <a:lnTo>
                      <a:pt x="488" y="332"/>
                    </a:lnTo>
                    <a:lnTo>
                      <a:pt x="485" y="318"/>
                    </a:lnTo>
                    <a:lnTo>
                      <a:pt x="512" y="309"/>
                    </a:lnTo>
                    <a:lnTo>
                      <a:pt x="540" y="315"/>
                    </a:lnTo>
                    <a:lnTo>
                      <a:pt x="545" y="309"/>
                    </a:lnTo>
                    <a:lnTo>
                      <a:pt x="573" y="303"/>
                    </a:lnTo>
                    <a:lnTo>
                      <a:pt x="551" y="297"/>
                    </a:lnTo>
                    <a:lnTo>
                      <a:pt x="551" y="291"/>
                    </a:lnTo>
                    <a:lnTo>
                      <a:pt x="537" y="291"/>
                    </a:lnTo>
                    <a:lnTo>
                      <a:pt x="474" y="306"/>
                    </a:lnTo>
                    <a:lnTo>
                      <a:pt x="477" y="303"/>
                    </a:lnTo>
                    <a:lnTo>
                      <a:pt x="471" y="297"/>
                    </a:lnTo>
                    <a:lnTo>
                      <a:pt x="452" y="291"/>
                    </a:lnTo>
                    <a:lnTo>
                      <a:pt x="455" y="276"/>
                    </a:lnTo>
                    <a:lnTo>
                      <a:pt x="447" y="256"/>
                    </a:lnTo>
                    <a:lnTo>
                      <a:pt x="452" y="247"/>
                    </a:lnTo>
                    <a:lnTo>
                      <a:pt x="490" y="215"/>
                    </a:lnTo>
                    <a:lnTo>
                      <a:pt x="501" y="215"/>
                    </a:lnTo>
                    <a:lnTo>
                      <a:pt x="496" y="203"/>
                    </a:lnTo>
                    <a:lnTo>
                      <a:pt x="480" y="197"/>
                    </a:lnTo>
                    <a:lnTo>
                      <a:pt x="452" y="200"/>
                    </a:lnTo>
                    <a:lnTo>
                      <a:pt x="455" y="203"/>
                    </a:lnTo>
                    <a:lnTo>
                      <a:pt x="447" y="206"/>
                    </a:lnTo>
                    <a:lnTo>
                      <a:pt x="444" y="215"/>
                    </a:lnTo>
                    <a:lnTo>
                      <a:pt x="449" y="224"/>
                    </a:lnTo>
                    <a:lnTo>
                      <a:pt x="408" y="250"/>
                    </a:lnTo>
                    <a:lnTo>
                      <a:pt x="397" y="256"/>
                    </a:lnTo>
                    <a:lnTo>
                      <a:pt x="397" y="294"/>
                    </a:lnTo>
                    <a:lnTo>
                      <a:pt x="400" y="291"/>
                    </a:lnTo>
                    <a:lnTo>
                      <a:pt x="419" y="306"/>
                    </a:lnTo>
                    <a:lnTo>
                      <a:pt x="408" y="315"/>
                    </a:lnTo>
                    <a:lnTo>
                      <a:pt x="416" y="315"/>
                    </a:lnTo>
                    <a:lnTo>
                      <a:pt x="384" y="329"/>
                    </a:lnTo>
                    <a:lnTo>
                      <a:pt x="392" y="332"/>
                    </a:lnTo>
                    <a:lnTo>
                      <a:pt x="386" y="332"/>
                    </a:lnTo>
                    <a:lnTo>
                      <a:pt x="392" y="335"/>
                    </a:lnTo>
                    <a:lnTo>
                      <a:pt x="392" y="350"/>
                    </a:lnTo>
                    <a:lnTo>
                      <a:pt x="381" y="376"/>
                    </a:lnTo>
                    <a:lnTo>
                      <a:pt x="362" y="379"/>
                    </a:lnTo>
                    <a:lnTo>
                      <a:pt x="356" y="391"/>
                    </a:lnTo>
                    <a:lnTo>
                      <a:pt x="340" y="391"/>
                    </a:lnTo>
                    <a:lnTo>
                      <a:pt x="342" y="385"/>
                    </a:lnTo>
                    <a:lnTo>
                      <a:pt x="334" y="373"/>
                    </a:lnTo>
                    <a:lnTo>
                      <a:pt x="340" y="367"/>
                    </a:lnTo>
                    <a:lnTo>
                      <a:pt x="326" y="353"/>
                    </a:lnTo>
                    <a:lnTo>
                      <a:pt x="326" y="344"/>
                    </a:lnTo>
                    <a:lnTo>
                      <a:pt x="318" y="332"/>
                    </a:lnTo>
                    <a:lnTo>
                      <a:pt x="318" y="320"/>
                    </a:lnTo>
                    <a:lnTo>
                      <a:pt x="309" y="318"/>
                    </a:lnTo>
                    <a:lnTo>
                      <a:pt x="309" y="306"/>
                    </a:lnTo>
                    <a:lnTo>
                      <a:pt x="307" y="312"/>
                    </a:lnTo>
                    <a:lnTo>
                      <a:pt x="304" y="309"/>
                    </a:lnTo>
                    <a:lnTo>
                      <a:pt x="304" y="320"/>
                    </a:lnTo>
                    <a:lnTo>
                      <a:pt x="296" y="320"/>
                    </a:lnTo>
                    <a:lnTo>
                      <a:pt x="271" y="341"/>
                    </a:lnTo>
                    <a:lnTo>
                      <a:pt x="255" y="338"/>
                    </a:lnTo>
                    <a:lnTo>
                      <a:pt x="257" y="335"/>
                    </a:lnTo>
                    <a:lnTo>
                      <a:pt x="241" y="326"/>
                    </a:lnTo>
                    <a:lnTo>
                      <a:pt x="252" y="315"/>
                    </a:lnTo>
                    <a:lnTo>
                      <a:pt x="238" y="315"/>
                    </a:lnTo>
                    <a:lnTo>
                      <a:pt x="252" y="309"/>
                    </a:lnTo>
                    <a:lnTo>
                      <a:pt x="244" y="306"/>
                    </a:lnTo>
                    <a:lnTo>
                      <a:pt x="263" y="294"/>
                    </a:lnTo>
                    <a:lnTo>
                      <a:pt x="252" y="294"/>
                    </a:lnTo>
                    <a:lnTo>
                      <a:pt x="241" y="306"/>
                    </a:lnTo>
                    <a:lnTo>
                      <a:pt x="244" y="297"/>
                    </a:lnTo>
                    <a:lnTo>
                      <a:pt x="238" y="297"/>
                    </a:lnTo>
                    <a:lnTo>
                      <a:pt x="244" y="291"/>
                    </a:lnTo>
                    <a:lnTo>
                      <a:pt x="238" y="291"/>
                    </a:lnTo>
                    <a:lnTo>
                      <a:pt x="238" y="285"/>
                    </a:lnTo>
                    <a:lnTo>
                      <a:pt x="260" y="288"/>
                    </a:lnTo>
                    <a:lnTo>
                      <a:pt x="271" y="279"/>
                    </a:lnTo>
                    <a:lnTo>
                      <a:pt x="266" y="279"/>
                    </a:lnTo>
                    <a:lnTo>
                      <a:pt x="268" y="273"/>
                    </a:lnTo>
                    <a:lnTo>
                      <a:pt x="263" y="282"/>
                    </a:lnTo>
                    <a:lnTo>
                      <a:pt x="255" y="279"/>
                    </a:lnTo>
                    <a:lnTo>
                      <a:pt x="238" y="282"/>
                    </a:lnTo>
                    <a:lnTo>
                      <a:pt x="241" y="273"/>
                    </a:lnTo>
                    <a:lnTo>
                      <a:pt x="238" y="273"/>
                    </a:lnTo>
                    <a:lnTo>
                      <a:pt x="255" y="268"/>
                    </a:lnTo>
                    <a:lnTo>
                      <a:pt x="238" y="265"/>
                    </a:lnTo>
                    <a:lnTo>
                      <a:pt x="257" y="262"/>
                    </a:lnTo>
                    <a:lnTo>
                      <a:pt x="255" y="256"/>
                    </a:lnTo>
                    <a:lnTo>
                      <a:pt x="271" y="256"/>
                    </a:lnTo>
                    <a:lnTo>
                      <a:pt x="263" y="250"/>
                    </a:lnTo>
                    <a:lnTo>
                      <a:pt x="271" y="250"/>
                    </a:lnTo>
                    <a:lnTo>
                      <a:pt x="304" y="238"/>
                    </a:lnTo>
                    <a:lnTo>
                      <a:pt x="298" y="232"/>
                    </a:lnTo>
                    <a:lnTo>
                      <a:pt x="315" y="221"/>
                    </a:lnTo>
                    <a:lnTo>
                      <a:pt x="320" y="221"/>
                    </a:lnTo>
                    <a:lnTo>
                      <a:pt x="326" y="215"/>
                    </a:lnTo>
                    <a:lnTo>
                      <a:pt x="320" y="215"/>
                    </a:lnTo>
                    <a:lnTo>
                      <a:pt x="331" y="209"/>
                    </a:lnTo>
                    <a:lnTo>
                      <a:pt x="329" y="206"/>
                    </a:lnTo>
                    <a:lnTo>
                      <a:pt x="331" y="203"/>
                    </a:lnTo>
                    <a:lnTo>
                      <a:pt x="337" y="206"/>
                    </a:lnTo>
                    <a:lnTo>
                      <a:pt x="334" y="200"/>
                    </a:lnTo>
                    <a:lnTo>
                      <a:pt x="342" y="197"/>
                    </a:lnTo>
                    <a:lnTo>
                      <a:pt x="334" y="197"/>
                    </a:lnTo>
                    <a:lnTo>
                      <a:pt x="345" y="191"/>
                    </a:lnTo>
                    <a:lnTo>
                      <a:pt x="345" y="182"/>
                    </a:lnTo>
                    <a:lnTo>
                      <a:pt x="359" y="168"/>
                    </a:lnTo>
                    <a:lnTo>
                      <a:pt x="375" y="168"/>
                    </a:lnTo>
                    <a:lnTo>
                      <a:pt x="367" y="168"/>
                    </a:lnTo>
                    <a:lnTo>
                      <a:pt x="375" y="156"/>
                    </a:lnTo>
                    <a:lnTo>
                      <a:pt x="381" y="159"/>
                    </a:lnTo>
                    <a:lnTo>
                      <a:pt x="381" y="153"/>
                    </a:lnTo>
                    <a:lnTo>
                      <a:pt x="397" y="150"/>
                    </a:lnTo>
                    <a:lnTo>
                      <a:pt x="384" y="150"/>
                    </a:lnTo>
                    <a:lnTo>
                      <a:pt x="397" y="147"/>
                    </a:lnTo>
                    <a:lnTo>
                      <a:pt x="394" y="141"/>
                    </a:lnTo>
                    <a:lnTo>
                      <a:pt x="403" y="132"/>
                    </a:lnTo>
                    <a:lnTo>
                      <a:pt x="419" y="138"/>
                    </a:lnTo>
                    <a:lnTo>
                      <a:pt x="414" y="132"/>
                    </a:lnTo>
                    <a:lnTo>
                      <a:pt x="414" y="129"/>
                    </a:lnTo>
                    <a:lnTo>
                      <a:pt x="419" y="129"/>
                    </a:lnTo>
                    <a:lnTo>
                      <a:pt x="419" y="135"/>
                    </a:lnTo>
                    <a:lnTo>
                      <a:pt x="427" y="127"/>
                    </a:lnTo>
                    <a:lnTo>
                      <a:pt x="425" y="138"/>
                    </a:lnTo>
                    <a:lnTo>
                      <a:pt x="438" y="127"/>
                    </a:lnTo>
                    <a:lnTo>
                      <a:pt x="449" y="129"/>
                    </a:lnTo>
                    <a:lnTo>
                      <a:pt x="441" y="121"/>
                    </a:lnTo>
                    <a:lnTo>
                      <a:pt x="463" y="127"/>
                    </a:lnTo>
                    <a:lnTo>
                      <a:pt x="482" y="109"/>
                    </a:lnTo>
                    <a:lnTo>
                      <a:pt x="490" y="112"/>
                    </a:lnTo>
                    <a:lnTo>
                      <a:pt x="485" y="124"/>
                    </a:lnTo>
                    <a:lnTo>
                      <a:pt x="501" y="109"/>
                    </a:lnTo>
                    <a:lnTo>
                      <a:pt x="501" y="121"/>
                    </a:lnTo>
                    <a:lnTo>
                      <a:pt x="507" y="118"/>
                    </a:lnTo>
                    <a:lnTo>
                      <a:pt x="512" y="106"/>
                    </a:lnTo>
                    <a:lnTo>
                      <a:pt x="523" y="109"/>
                    </a:lnTo>
                    <a:lnTo>
                      <a:pt x="518" y="112"/>
                    </a:lnTo>
                    <a:lnTo>
                      <a:pt x="523" y="115"/>
                    </a:lnTo>
                    <a:lnTo>
                      <a:pt x="518" y="118"/>
                    </a:lnTo>
                    <a:lnTo>
                      <a:pt x="532" y="112"/>
                    </a:lnTo>
                    <a:lnTo>
                      <a:pt x="556" y="118"/>
                    </a:lnTo>
                    <a:lnTo>
                      <a:pt x="529" y="124"/>
                    </a:lnTo>
                    <a:lnTo>
                      <a:pt x="543" y="127"/>
                    </a:lnTo>
                    <a:lnTo>
                      <a:pt x="540" y="132"/>
                    </a:lnTo>
                    <a:lnTo>
                      <a:pt x="556" y="129"/>
                    </a:lnTo>
                    <a:lnTo>
                      <a:pt x="556" y="129"/>
                    </a:lnTo>
                    <a:lnTo>
                      <a:pt x="565" y="132"/>
                    </a:lnTo>
                    <a:lnTo>
                      <a:pt x="567" y="127"/>
                    </a:lnTo>
                    <a:lnTo>
                      <a:pt x="584" y="129"/>
                    </a:lnTo>
                    <a:lnTo>
                      <a:pt x="570" y="132"/>
                    </a:lnTo>
                    <a:lnTo>
                      <a:pt x="581" y="138"/>
                    </a:lnTo>
                    <a:lnTo>
                      <a:pt x="617" y="138"/>
                    </a:lnTo>
                    <a:lnTo>
                      <a:pt x="688" y="165"/>
                    </a:lnTo>
                    <a:lnTo>
                      <a:pt x="693" y="174"/>
                    </a:lnTo>
                    <a:lnTo>
                      <a:pt x="693" y="179"/>
                    </a:lnTo>
                    <a:lnTo>
                      <a:pt x="666" y="194"/>
                    </a:lnTo>
                    <a:lnTo>
                      <a:pt x="578" y="176"/>
                    </a:lnTo>
                    <a:lnTo>
                      <a:pt x="617" y="197"/>
                    </a:lnTo>
                    <a:lnTo>
                      <a:pt x="611" y="206"/>
                    </a:lnTo>
                    <a:lnTo>
                      <a:pt x="619" y="215"/>
                    </a:lnTo>
                    <a:lnTo>
                      <a:pt x="619" y="221"/>
                    </a:lnTo>
                    <a:lnTo>
                      <a:pt x="658" y="235"/>
                    </a:lnTo>
                    <a:lnTo>
                      <a:pt x="666" y="232"/>
                    </a:lnTo>
                    <a:lnTo>
                      <a:pt x="661" y="221"/>
                    </a:lnTo>
                    <a:lnTo>
                      <a:pt x="644" y="218"/>
                    </a:lnTo>
                    <a:lnTo>
                      <a:pt x="644" y="209"/>
                    </a:lnTo>
                    <a:lnTo>
                      <a:pt x="666" y="215"/>
                    </a:lnTo>
                    <a:lnTo>
                      <a:pt x="663" y="221"/>
                    </a:lnTo>
                    <a:lnTo>
                      <a:pt x="699" y="221"/>
                    </a:lnTo>
                    <a:lnTo>
                      <a:pt x="682" y="203"/>
                    </a:lnTo>
                    <a:lnTo>
                      <a:pt x="710" y="185"/>
                    </a:lnTo>
                    <a:lnTo>
                      <a:pt x="735" y="197"/>
                    </a:lnTo>
                    <a:lnTo>
                      <a:pt x="735" y="176"/>
                    </a:lnTo>
                    <a:lnTo>
                      <a:pt x="724" y="171"/>
                    </a:lnTo>
                    <a:lnTo>
                      <a:pt x="724" y="153"/>
                    </a:lnTo>
                    <a:lnTo>
                      <a:pt x="710" y="147"/>
                    </a:lnTo>
                    <a:lnTo>
                      <a:pt x="751" y="156"/>
                    </a:lnTo>
                    <a:lnTo>
                      <a:pt x="757" y="162"/>
                    </a:lnTo>
                    <a:lnTo>
                      <a:pt x="737" y="168"/>
                    </a:lnTo>
                    <a:lnTo>
                      <a:pt x="762" y="182"/>
                    </a:lnTo>
                    <a:lnTo>
                      <a:pt x="773" y="176"/>
                    </a:lnTo>
                    <a:lnTo>
                      <a:pt x="776" y="168"/>
                    </a:lnTo>
                    <a:lnTo>
                      <a:pt x="776" y="156"/>
                    </a:lnTo>
                    <a:lnTo>
                      <a:pt x="847" y="144"/>
                    </a:lnTo>
                    <a:lnTo>
                      <a:pt x="839" y="144"/>
                    </a:lnTo>
                    <a:lnTo>
                      <a:pt x="842" y="144"/>
                    </a:lnTo>
                    <a:lnTo>
                      <a:pt x="844" y="153"/>
                    </a:lnTo>
                    <a:lnTo>
                      <a:pt x="853" y="156"/>
                    </a:lnTo>
                    <a:lnTo>
                      <a:pt x="861" y="150"/>
                    </a:lnTo>
                    <a:lnTo>
                      <a:pt x="885" y="150"/>
                    </a:lnTo>
                    <a:lnTo>
                      <a:pt x="899" y="141"/>
                    </a:lnTo>
                    <a:lnTo>
                      <a:pt x="907" y="147"/>
                    </a:lnTo>
                    <a:lnTo>
                      <a:pt x="907" y="150"/>
                    </a:lnTo>
                    <a:lnTo>
                      <a:pt x="913" y="153"/>
                    </a:lnTo>
                    <a:lnTo>
                      <a:pt x="924" y="144"/>
                    </a:lnTo>
                    <a:lnTo>
                      <a:pt x="913" y="132"/>
                    </a:lnTo>
                    <a:lnTo>
                      <a:pt x="921" y="127"/>
                    </a:lnTo>
                    <a:lnTo>
                      <a:pt x="960" y="132"/>
                    </a:lnTo>
                    <a:lnTo>
                      <a:pt x="1020" y="156"/>
                    </a:lnTo>
                    <a:lnTo>
                      <a:pt x="1025" y="144"/>
                    </a:lnTo>
                    <a:lnTo>
                      <a:pt x="1009" y="132"/>
                    </a:lnTo>
                    <a:lnTo>
                      <a:pt x="992" y="132"/>
                    </a:lnTo>
                    <a:lnTo>
                      <a:pt x="990" y="115"/>
                    </a:lnTo>
                    <a:lnTo>
                      <a:pt x="979" y="112"/>
                    </a:lnTo>
                    <a:lnTo>
                      <a:pt x="981" y="109"/>
                    </a:lnTo>
                    <a:lnTo>
                      <a:pt x="979" y="109"/>
                    </a:lnTo>
                    <a:lnTo>
                      <a:pt x="979" y="103"/>
                    </a:lnTo>
                    <a:lnTo>
                      <a:pt x="992" y="94"/>
                    </a:lnTo>
                    <a:lnTo>
                      <a:pt x="995" y="77"/>
                    </a:lnTo>
                    <a:lnTo>
                      <a:pt x="1034" y="80"/>
                    </a:lnTo>
                    <a:lnTo>
                      <a:pt x="1039" y="88"/>
                    </a:lnTo>
                    <a:lnTo>
                      <a:pt x="1034" y="100"/>
                    </a:lnTo>
                    <a:lnTo>
                      <a:pt x="1053" y="109"/>
                    </a:lnTo>
                    <a:lnTo>
                      <a:pt x="1053" y="121"/>
                    </a:lnTo>
                    <a:lnTo>
                      <a:pt x="1061" y="127"/>
                    </a:lnTo>
                    <a:lnTo>
                      <a:pt x="1066" y="141"/>
                    </a:lnTo>
                    <a:lnTo>
                      <a:pt x="1083" y="153"/>
                    </a:lnTo>
                    <a:lnTo>
                      <a:pt x="1083" y="165"/>
                    </a:lnTo>
                    <a:lnTo>
                      <a:pt x="1077" y="174"/>
                    </a:lnTo>
                    <a:lnTo>
                      <a:pt x="1066" y="174"/>
                    </a:lnTo>
                    <a:lnTo>
                      <a:pt x="1075" y="176"/>
                    </a:lnTo>
                    <a:lnTo>
                      <a:pt x="1050" y="179"/>
                    </a:lnTo>
                    <a:lnTo>
                      <a:pt x="1058" y="188"/>
                    </a:lnTo>
                    <a:lnTo>
                      <a:pt x="1083" y="191"/>
                    </a:lnTo>
                    <a:lnTo>
                      <a:pt x="1105" y="165"/>
                    </a:lnTo>
                    <a:lnTo>
                      <a:pt x="1094" y="153"/>
                    </a:lnTo>
                    <a:lnTo>
                      <a:pt x="1094" y="147"/>
                    </a:lnTo>
                    <a:lnTo>
                      <a:pt x="1116" y="144"/>
                    </a:lnTo>
                    <a:lnTo>
                      <a:pt x="1130" y="150"/>
                    </a:lnTo>
                    <a:lnTo>
                      <a:pt x="1135" y="165"/>
                    </a:lnTo>
                    <a:lnTo>
                      <a:pt x="1157" y="168"/>
                    </a:lnTo>
                    <a:lnTo>
                      <a:pt x="1138" y="162"/>
                    </a:lnTo>
                    <a:lnTo>
                      <a:pt x="1135" y="156"/>
                    </a:lnTo>
                    <a:lnTo>
                      <a:pt x="1141" y="156"/>
                    </a:lnTo>
                    <a:lnTo>
                      <a:pt x="1130" y="144"/>
                    </a:lnTo>
                    <a:lnTo>
                      <a:pt x="1077" y="138"/>
                    </a:lnTo>
                    <a:lnTo>
                      <a:pt x="1077" y="135"/>
                    </a:lnTo>
                    <a:lnTo>
                      <a:pt x="1072" y="127"/>
                    </a:lnTo>
                    <a:lnTo>
                      <a:pt x="1072" y="115"/>
                    </a:lnTo>
                    <a:lnTo>
                      <a:pt x="1050" y="100"/>
                    </a:lnTo>
                    <a:lnTo>
                      <a:pt x="1066" y="85"/>
                    </a:lnTo>
                    <a:lnTo>
                      <a:pt x="1058" y="80"/>
                    </a:lnTo>
                    <a:lnTo>
                      <a:pt x="1069" y="82"/>
                    </a:lnTo>
                    <a:lnTo>
                      <a:pt x="1072" y="91"/>
                    </a:lnTo>
                    <a:lnTo>
                      <a:pt x="1077" y="103"/>
                    </a:lnTo>
                    <a:lnTo>
                      <a:pt x="1119" y="109"/>
                    </a:lnTo>
                    <a:lnTo>
                      <a:pt x="1080" y="94"/>
                    </a:lnTo>
                    <a:lnTo>
                      <a:pt x="1097" y="97"/>
                    </a:lnTo>
                    <a:lnTo>
                      <a:pt x="1105" y="91"/>
                    </a:lnTo>
                    <a:lnTo>
                      <a:pt x="1094" y="88"/>
                    </a:lnTo>
                    <a:lnTo>
                      <a:pt x="1116" y="85"/>
                    </a:lnTo>
                    <a:lnTo>
                      <a:pt x="1149" y="97"/>
                    </a:lnTo>
                    <a:lnTo>
                      <a:pt x="1171" y="97"/>
                    </a:lnTo>
                    <a:lnTo>
                      <a:pt x="1162" y="106"/>
                    </a:lnTo>
                    <a:lnTo>
                      <a:pt x="1171" y="121"/>
                    </a:lnTo>
                    <a:lnTo>
                      <a:pt x="1187" y="124"/>
                    </a:lnTo>
                    <a:lnTo>
                      <a:pt x="1187" y="118"/>
                    </a:lnTo>
                    <a:lnTo>
                      <a:pt x="1173" y="103"/>
                    </a:lnTo>
                    <a:lnTo>
                      <a:pt x="1176" y="97"/>
                    </a:lnTo>
                    <a:lnTo>
                      <a:pt x="1171" y="94"/>
                    </a:lnTo>
                    <a:lnTo>
                      <a:pt x="1132" y="85"/>
                    </a:lnTo>
                    <a:lnTo>
                      <a:pt x="1130" y="77"/>
                    </a:lnTo>
                    <a:lnTo>
                      <a:pt x="1119" y="74"/>
                    </a:lnTo>
                    <a:lnTo>
                      <a:pt x="1121" y="65"/>
                    </a:lnTo>
                    <a:lnTo>
                      <a:pt x="1182" y="62"/>
                    </a:lnTo>
                    <a:lnTo>
                      <a:pt x="1184" y="59"/>
                    </a:lnTo>
                    <a:lnTo>
                      <a:pt x="1179" y="56"/>
                    </a:lnTo>
                    <a:lnTo>
                      <a:pt x="1168" y="53"/>
                    </a:lnTo>
                    <a:lnTo>
                      <a:pt x="1173" y="50"/>
                    </a:lnTo>
                    <a:lnTo>
                      <a:pt x="1162" y="47"/>
                    </a:lnTo>
                    <a:lnTo>
                      <a:pt x="1176" y="47"/>
                    </a:lnTo>
                    <a:lnTo>
                      <a:pt x="1182" y="44"/>
                    </a:lnTo>
                    <a:lnTo>
                      <a:pt x="1171" y="41"/>
                    </a:lnTo>
                    <a:lnTo>
                      <a:pt x="1234" y="30"/>
                    </a:lnTo>
                    <a:lnTo>
                      <a:pt x="1226" y="27"/>
                    </a:lnTo>
                    <a:lnTo>
                      <a:pt x="1256" y="27"/>
                    </a:lnTo>
                    <a:lnTo>
                      <a:pt x="1261" y="27"/>
                    </a:lnTo>
                    <a:lnTo>
                      <a:pt x="1258" y="30"/>
                    </a:lnTo>
                    <a:lnTo>
                      <a:pt x="1269" y="30"/>
                    </a:lnTo>
                    <a:lnTo>
                      <a:pt x="1286" y="24"/>
                    </a:lnTo>
                    <a:lnTo>
                      <a:pt x="1302" y="27"/>
                    </a:lnTo>
                    <a:lnTo>
                      <a:pt x="1300" y="24"/>
                    </a:lnTo>
                    <a:lnTo>
                      <a:pt x="1286" y="21"/>
                    </a:lnTo>
                    <a:lnTo>
                      <a:pt x="1311" y="18"/>
                    </a:lnTo>
                    <a:lnTo>
                      <a:pt x="1302" y="15"/>
                    </a:lnTo>
                    <a:lnTo>
                      <a:pt x="1302" y="9"/>
                    </a:lnTo>
                    <a:lnTo>
                      <a:pt x="1324" y="0"/>
                    </a:lnTo>
                    <a:lnTo>
                      <a:pt x="1352" y="6"/>
                    </a:lnTo>
                    <a:lnTo>
                      <a:pt x="1338" y="12"/>
                    </a:lnTo>
                    <a:lnTo>
                      <a:pt x="1371" y="12"/>
                    </a:lnTo>
                    <a:lnTo>
                      <a:pt x="1368" y="21"/>
                    </a:lnTo>
                    <a:lnTo>
                      <a:pt x="1418" y="15"/>
                    </a:lnTo>
                    <a:lnTo>
                      <a:pt x="1461" y="30"/>
                    </a:lnTo>
                    <a:lnTo>
                      <a:pt x="1461" y="33"/>
                    </a:lnTo>
                    <a:lnTo>
                      <a:pt x="1448" y="30"/>
                    </a:lnTo>
                    <a:lnTo>
                      <a:pt x="1467" y="35"/>
                    </a:lnTo>
                    <a:lnTo>
                      <a:pt x="1467" y="41"/>
                    </a:lnTo>
                    <a:lnTo>
                      <a:pt x="1404" y="82"/>
                    </a:lnTo>
                    <a:lnTo>
                      <a:pt x="1431" y="77"/>
                    </a:lnTo>
                    <a:lnTo>
                      <a:pt x="1420" y="74"/>
                    </a:lnTo>
                    <a:lnTo>
                      <a:pt x="1464" y="65"/>
                    </a:lnTo>
                    <a:lnTo>
                      <a:pt x="1450" y="65"/>
                    </a:lnTo>
                    <a:lnTo>
                      <a:pt x="1445" y="62"/>
                    </a:lnTo>
                    <a:lnTo>
                      <a:pt x="1450" y="59"/>
                    </a:lnTo>
                    <a:lnTo>
                      <a:pt x="1467" y="59"/>
                    </a:lnTo>
                    <a:lnTo>
                      <a:pt x="1467" y="62"/>
                    </a:lnTo>
                    <a:lnTo>
                      <a:pt x="1483" y="65"/>
                    </a:lnTo>
                    <a:lnTo>
                      <a:pt x="1481" y="59"/>
                    </a:lnTo>
                    <a:lnTo>
                      <a:pt x="1500" y="71"/>
                    </a:lnTo>
                    <a:lnTo>
                      <a:pt x="1516" y="74"/>
                    </a:lnTo>
                    <a:lnTo>
                      <a:pt x="1497" y="68"/>
                    </a:lnTo>
                    <a:lnTo>
                      <a:pt x="1519" y="65"/>
                    </a:lnTo>
                    <a:lnTo>
                      <a:pt x="1560" y="68"/>
                    </a:lnTo>
                    <a:lnTo>
                      <a:pt x="1555" y="68"/>
                    </a:lnTo>
                    <a:lnTo>
                      <a:pt x="1560" y="74"/>
                    </a:lnTo>
                    <a:lnTo>
                      <a:pt x="1593" y="77"/>
                    </a:lnTo>
                    <a:lnTo>
                      <a:pt x="1618" y="74"/>
                    </a:lnTo>
                    <a:lnTo>
                      <a:pt x="1607" y="62"/>
                    </a:lnTo>
                    <a:lnTo>
                      <a:pt x="1610" y="62"/>
                    </a:lnTo>
                    <a:lnTo>
                      <a:pt x="1667" y="68"/>
                    </a:lnTo>
                    <a:lnTo>
                      <a:pt x="1692" y="74"/>
                    </a:lnTo>
                    <a:lnTo>
                      <a:pt x="1695" y="82"/>
                    </a:lnTo>
                    <a:lnTo>
                      <a:pt x="1706" y="88"/>
                    </a:lnTo>
                    <a:lnTo>
                      <a:pt x="1703" y="94"/>
                    </a:lnTo>
                    <a:lnTo>
                      <a:pt x="1708" y="97"/>
                    </a:lnTo>
                    <a:lnTo>
                      <a:pt x="1752" y="115"/>
                    </a:lnTo>
                    <a:lnTo>
                      <a:pt x="1747" y="91"/>
                    </a:lnTo>
                    <a:lnTo>
                      <a:pt x="1769" y="100"/>
                    </a:lnTo>
                    <a:lnTo>
                      <a:pt x="1788" y="97"/>
                    </a:lnTo>
                    <a:lnTo>
                      <a:pt x="1824" y="106"/>
                    </a:lnTo>
                    <a:lnTo>
                      <a:pt x="1843" y="100"/>
                    </a:lnTo>
                    <a:lnTo>
                      <a:pt x="1829" y="91"/>
                    </a:lnTo>
                    <a:lnTo>
                      <a:pt x="1834" y="82"/>
                    </a:lnTo>
                    <a:lnTo>
                      <a:pt x="1826" y="80"/>
                    </a:lnTo>
                    <a:lnTo>
                      <a:pt x="1829" y="77"/>
                    </a:lnTo>
                    <a:lnTo>
                      <a:pt x="1939" y="88"/>
                    </a:lnTo>
                    <a:lnTo>
                      <a:pt x="1955" y="94"/>
                    </a:lnTo>
                    <a:lnTo>
                      <a:pt x="1944" y="97"/>
                    </a:lnTo>
                    <a:lnTo>
                      <a:pt x="1980" y="100"/>
                    </a:lnTo>
                    <a:lnTo>
                      <a:pt x="1996" y="106"/>
                    </a:lnTo>
                    <a:lnTo>
                      <a:pt x="1994" y="109"/>
                    </a:lnTo>
                    <a:lnTo>
                      <a:pt x="2005" y="112"/>
                    </a:lnTo>
                    <a:lnTo>
                      <a:pt x="2076" y="109"/>
                    </a:lnTo>
                    <a:lnTo>
                      <a:pt x="2103" y="118"/>
                    </a:lnTo>
                    <a:lnTo>
                      <a:pt x="2112" y="129"/>
                    </a:lnTo>
                    <a:lnTo>
                      <a:pt x="2139" y="135"/>
                    </a:lnTo>
                    <a:lnTo>
                      <a:pt x="2164" y="129"/>
                    </a:lnTo>
                    <a:lnTo>
                      <a:pt x="2180" y="132"/>
                    </a:lnTo>
                    <a:lnTo>
                      <a:pt x="2210" y="129"/>
                    </a:lnTo>
                    <a:lnTo>
                      <a:pt x="2229" y="138"/>
                    </a:lnTo>
                    <a:lnTo>
                      <a:pt x="2260" y="147"/>
                    </a:lnTo>
                    <a:lnTo>
                      <a:pt x="2265" y="141"/>
                    </a:lnTo>
                    <a:lnTo>
                      <a:pt x="2240" y="132"/>
                    </a:lnTo>
                    <a:lnTo>
                      <a:pt x="2240" y="124"/>
                    </a:lnTo>
                    <a:lnTo>
                      <a:pt x="2309" y="127"/>
                    </a:lnTo>
                    <a:lnTo>
                      <a:pt x="2378" y="144"/>
                    </a:lnTo>
                    <a:lnTo>
                      <a:pt x="2383" y="144"/>
                    </a:lnTo>
                    <a:lnTo>
                      <a:pt x="2452" y="162"/>
                    </a:lnTo>
                    <a:lnTo>
                      <a:pt x="2452" y="165"/>
                    </a:lnTo>
                    <a:lnTo>
                      <a:pt x="2471" y="168"/>
                    </a:lnTo>
                    <a:lnTo>
                      <a:pt x="2454" y="162"/>
                    </a:lnTo>
                    <a:lnTo>
                      <a:pt x="2465" y="165"/>
                    </a:lnTo>
                    <a:lnTo>
                      <a:pt x="2515" y="188"/>
                    </a:lnTo>
                    <a:lnTo>
                      <a:pt x="2512" y="185"/>
                    </a:lnTo>
                    <a:lnTo>
                      <a:pt x="2504" y="182"/>
                    </a:lnTo>
                    <a:lnTo>
                      <a:pt x="2498" y="176"/>
                    </a:lnTo>
                    <a:lnTo>
                      <a:pt x="2490" y="176"/>
                    </a:lnTo>
                    <a:lnTo>
                      <a:pt x="2498" y="174"/>
                    </a:lnTo>
                    <a:lnTo>
                      <a:pt x="2509" y="179"/>
                    </a:lnTo>
                    <a:lnTo>
                      <a:pt x="2526" y="179"/>
                    </a:lnTo>
                    <a:lnTo>
                      <a:pt x="2559" y="191"/>
                    </a:lnTo>
                    <a:lnTo>
                      <a:pt x="2572" y="191"/>
                    </a:lnTo>
                    <a:lnTo>
                      <a:pt x="2556" y="209"/>
                    </a:lnTo>
                    <a:lnTo>
                      <a:pt x="2570" y="212"/>
                    </a:lnTo>
                    <a:lnTo>
                      <a:pt x="2561" y="215"/>
                    </a:lnTo>
                    <a:lnTo>
                      <a:pt x="2581" y="224"/>
                    </a:lnTo>
                    <a:lnTo>
                      <a:pt x="2570" y="221"/>
                    </a:lnTo>
                    <a:lnTo>
                      <a:pt x="2575" y="226"/>
                    </a:lnTo>
                    <a:lnTo>
                      <a:pt x="2570" y="224"/>
                    </a:lnTo>
                    <a:lnTo>
                      <a:pt x="2564" y="221"/>
                    </a:lnTo>
                    <a:lnTo>
                      <a:pt x="2559" y="224"/>
                    </a:lnTo>
                    <a:lnTo>
                      <a:pt x="2537" y="215"/>
                    </a:lnTo>
                    <a:lnTo>
                      <a:pt x="2534" y="215"/>
                    </a:lnTo>
                    <a:lnTo>
                      <a:pt x="2498" y="203"/>
                    </a:lnTo>
                    <a:lnTo>
                      <a:pt x="2476" y="203"/>
                    </a:lnTo>
                    <a:lnTo>
                      <a:pt x="2457" y="194"/>
                    </a:lnTo>
                    <a:lnTo>
                      <a:pt x="2457" y="188"/>
                    </a:lnTo>
                    <a:lnTo>
                      <a:pt x="2443" y="191"/>
                    </a:lnTo>
                    <a:lnTo>
                      <a:pt x="2465" y="203"/>
                    </a:lnTo>
                    <a:lnTo>
                      <a:pt x="2468" y="212"/>
                    </a:lnTo>
                    <a:lnTo>
                      <a:pt x="2465" y="212"/>
                    </a:lnTo>
                    <a:lnTo>
                      <a:pt x="2460" y="221"/>
                    </a:lnTo>
                    <a:lnTo>
                      <a:pt x="2443" y="218"/>
                    </a:lnTo>
                    <a:lnTo>
                      <a:pt x="2452" y="224"/>
                    </a:lnTo>
                    <a:lnTo>
                      <a:pt x="2463" y="224"/>
                    </a:lnTo>
                    <a:lnTo>
                      <a:pt x="2468" y="229"/>
                    </a:lnTo>
                    <a:lnTo>
                      <a:pt x="2504" y="247"/>
                    </a:lnTo>
                    <a:lnTo>
                      <a:pt x="2501" y="247"/>
                    </a:lnTo>
                    <a:lnTo>
                      <a:pt x="2512" y="253"/>
                    </a:lnTo>
                    <a:lnTo>
                      <a:pt x="2515" y="262"/>
                    </a:lnTo>
                    <a:lnTo>
                      <a:pt x="2476" y="250"/>
                    </a:lnTo>
                    <a:lnTo>
                      <a:pt x="2487" y="256"/>
                    </a:lnTo>
                    <a:lnTo>
                      <a:pt x="2454" y="271"/>
                    </a:lnTo>
                    <a:lnTo>
                      <a:pt x="2443" y="297"/>
                    </a:lnTo>
                    <a:lnTo>
                      <a:pt x="2449" y="306"/>
                    </a:lnTo>
                    <a:lnTo>
                      <a:pt x="2427" y="294"/>
                    </a:lnTo>
                    <a:lnTo>
                      <a:pt x="2408" y="291"/>
                    </a:lnTo>
                    <a:lnTo>
                      <a:pt x="2397" y="297"/>
                    </a:lnTo>
                    <a:lnTo>
                      <a:pt x="2397" y="309"/>
                    </a:lnTo>
                    <a:lnTo>
                      <a:pt x="2383" y="294"/>
                    </a:lnTo>
                    <a:lnTo>
                      <a:pt x="2383" y="309"/>
                    </a:lnTo>
                    <a:lnTo>
                      <a:pt x="2361" y="306"/>
                    </a:lnTo>
                    <a:lnTo>
                      <a:pt x="2372" y="338"/>
                    </a:lnTo>
                    <a:lnTo>
                      <a:pt x="2383" y="347"/>
                    </a:lnTo>
                    <a:lnTo>
                      <a:pt x="2397" y="344"/>
                    </a:lnTo>
                    <a:lnTo>
                      <a:pt x="2402" y="356"/>
                    </a:lnTo>
                    <a:lnTo>
                      <a:pt x="2427" y="373"/>
                    </a:lnTo>
                    <a:lnTo>
                      <a:pt x="2427" y="379"/>
                    </a:lnTo>
                    <a:lnTo>
                      <a:pt x="2416" y="373"/>
                    </a:lnTo>
                    <a:lnTo>
                      <a:pt x="2416" y="367"/>
                    </a:lnTo>
                    <a:lnTo>
                      <a:pt x="2410" y="373"/>
                    </a:lnTo>
                    <a:lnTo>
                      <a:pt x="2416" y="388"/>
                    </a:lnTo>
                    <a:lnTo>
                      <a:pt x="2438" y="403"/>
                    </a:lnTo>
                    <a:lnTo>
                      <a:pt x="2419" y="417"/>
                    </a:lnTo>
                    <a:lnTo>
                      <a:pt x="2432" y="435"/>
                    </a:lnTo>
                    <a:lnTo>
                      <a:pt x="2416" y="438"/>
                    </a:lnTo>
                    <a:lnTo>
                      <a:pt x="2430" y="459"/>
                    </a:lnTo>
                    <a:lnTo>
                      <a:pt x="2424" y="479"/>
                    </a:lnTo>
                    <a:lnTo>
                      <a:pt x="2334" y="391"/>
                    </a:lnTo>
                    <a:lnTo>
                      <a:pt x="2317" y="367"/>
                    </a:lnTo>
                    <a:lnTo>
                      <a:pt x="2323" y="359"/>
                    </a:lnTo>
                    <a:lnTo>
                      <a:pt x="2309" y="344"/>
                    </a:lnTo>
                    <a:lnTo>
                      <a:pt x="2325" y="341"/>
                    </a:lnTo>
                    <a:lnTo>
                      <a:pt x="2328" y="297"/>
                    </a:lnTo>
                    <a:lnTo>
                      <a:pt x="2345" y="288"/>
                    </a:lnTo>
                    <a:lnTo>
                      <a:pt x="2323" y="262"/>
                    </a:lnTo>
                    <a:lnTo>
                      <a:pt x="2328" y="259"/>
                    </a:lnTo>
                    <a:lnTo>
                      <a:pt x="2309" y="256"/>
                    </a:lnTo>
                    <a:lnTo>
                      <a:pt x="2312" y="265"/>
                    </a:lnTo>
                    <a:lnTo>
                      <a:pt x="2323" y="273"/>
                    </a:lnTo>
                    <a:lnTo>
                      <a:pt x="2312" y="273"/>
                    </a:lnTo>
                    <a:lnTo>
                      <a:pt x="2304" y="294"/>
                    </a:lnTo>
                    <a:lnTo>
                      <a:pt x="2298" y="285"/>
                    </a:lnTo>
                    <a:lnTo>
                      <a:pt x="2290" y="285"/>
                    </a:lnTo>
                    <a:lnTo>
                      <a:pt x="2284" y="279"/>
                    </a:lnTo>
                    <a:lnTo>
                      <a:pt x="2279" y="268"/>
                    </a:lnTo>
                    <a:lnTo>
                      <a:pt x="2243" y="273"/>
                    </a:lnTo>
                    <a:lnTo>
                      <a:pt x="2238" y="309"/>
                    </a:lnTo>
                    <a:lnTo>
                      <a:pt x="2243" y="315"/>
                    </a:lnTo>
                    <a:lnTo>
                      <a:pt x="2257" y="315"/>
                    </a:lnTo>
                    <a:lnTo>
                      <a:pt x="2260" y="320"/>
                    </a:lnTo>
                    <a:lnTo>
                      <a:pt x="2218" y="326"/>
                    </a:lnTo>
                    <a:lnTo>
                      <a:pt x="2210" y="320"/>
                    </a:lnTo>
                    <a:lnTo>
                      <a:pt x="2221" y="318"/>
                    </a:lnTo>
                    <a:lnTo>
                      <a:pt x="2172" y="309"/>
                    </a:lnTo>
                    <a:lnTo>
                      <a:pt x="2175" y="318"/>
                    </a:lnTo>
                    <a:lnTo>
                      <a:pt x="2098" y="315"/>
                    </a:lnTo>
                    <a:lnTo>
                      <a:pt x="2084" y="335"/>
                    </a:lnTo>
                    <a:lnTo>
                      <a:pt x="2059" y="403"/>
                    </a:lnTo>
                    <a:lnTo>
                      <a:pt x="2081" y="406"/>
                    </a:lnTo>
                    <a:lnTo>
                      <a:pt x="2095" y="423"/>
                    </a:lnTo>
                    <a:lnTo>
                      <a:pt x="2101" y="412"/>
                    </a:lnTo>
                    <a:lnTo>
                      <a:pt x="2106" y="426"/>
                    </a:lnTo>
                    <a:lnTo>
                      <a:pt x="2117" y="420"/>
                    </a:lnTo>
                    <a:lnTo>
                      <a:pt x="2120" y="426"/>
                    </a:lnTo>
                    <a:lnTo>
                      <a:pt x="2114" y="412"/>
                    </a:lnTo>
                    <a:lnTo>
                      <a:pt x="2131" y="412"/>
                    </a:lnTo>
                    <a:lnTo>
                      <a:pt x="2166" y="432"/>
                    </a:lnTo>
                    <a:lnTo>
                      <a:pt x="2169" y="438"/>
                    </a:lnTo>
                    <a:lnTo>
                      <a:pt x="2147" y="432"/>
                    </a:lnTo>
                    <a:lnTo>
                      <a:pt x="2169" y="438"/>
                    </a:lnTo>
                    <a:lnTo>
                      <a:pt x="2186" y="453"/>
                    </a:lnTo>
                    <a:lnTo>
                      <a:pt x="2191" y="482"/>
                    </a:lnTo>
                    <a:lnTo>
                      <a:pt x="2202" y="494"/>
                    </a:lnTo>
                    <a:lnTo>
                      <a:pt x="2218" y="526"/>
                    </a:lnTo>
                    <a:lnTo>
                      <a:pt x="2199" y="626"/>
                    </a:lnTo>
                    <a:lnTo>
                      <a:pt x="2180" y="641"/>
                    </a:lnTo>
                    <a:lnTo>
                      <a:pt x="2164" y="638"/>
                    </a:lnTo>
                    <a:lnTo>
                      <a:pt x="2158" y="629"/>
                    </a:lnTo>
                    <a:lnTo>
                      <a:pt x="2155" y="632"/>
                    </a:lnTo>
                    <a:lnTo>
                      <a:pt x="2150" y="626"/>
                    </a:lnTo>
                    <a:lnTo>
                      <a:pt x="2147" y="638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2" name="Freeform 209"/>
            <p:cNvSpPr>
              <a:spLocks/>
            </p:cNvSpPr>
            <p:nvPr/>
          </p:nvSpPr>
          <p:spPr bwMode="auto">
            <a:xfrm>
              <a:off x="1233" y="138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210"/>
            <p:cNvSpPr>
              <a:spLocks/>
            </p:cNvSpPr>
            <p:nvPr/>
          </p:nvSpPr>
          <p:spPr bwMode="auto">
            <a:xfrm>
              <a:off x="1179" y="141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211"/>
            <p:cNvSpPr>
              <a:spLocks/>
            </p:cNvSpPr>
            <p:nvPr/>
          </p:nvSpPr>
          <p:spPr bwMode="auto">
            <a:xfrm>
              <a:off x="1185" y="134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212"/>
            <p:cNvSpPr>
              <a:spLocks/>
            </p:cNvSpPr>
            <p:nvPr/>
          </p:nvSpPr>
          <p:spPr bwMode="auto">
            <a:xfrm>
              <a:off x="1332" y="135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1332" y="153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214"/>
            <p:cNvSpPr>
              <a:spLocks/>
            </p:cNvSpPr>
            <p:nvPr/>
          </p:nvSpPr>
          <p:spPr bwMode="auto">
            <a:xfrm>
              <a:off x="1371" y="142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15"/>
            <p:cNvSpPr>
              <a:spLocks/>
            </p:cNvSpPr>
            <p:nvPr/>
          </p:nvSpPr>
          <p:spPr bwMode="auto">
            <a:xfrm>
              <a:off x="1374" y="1492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216"/>
            <p:cNvSpPr>
              <a:spLocks/>
            </p:cNvSpPr>
            <p:nvPr/>
          </p:nvSpPr>
          <p:spPr bwMode="auto">
            <a:xfrm>
              <a:off x="1332" y="141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17"/>
            <p:cNvSpPr>
              <a:spLocks/>
            </p:cNvSpPr>
            <p:nvPr/>
          </p:nvSpPr>
          <p:spPr bwMode="auto">
            <a:xfrm>
              <a:off x="1434" y="133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8"/>
            <p:cNvSpPr>
              <a:spLocks/>
            </p:cNvSpPr>
            <p:nvPr/>
          </p:nvSpPr>
          <p:spPr bwMode="auto">
            <a:xfrm>
              <a:off x="2724" y="121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19"/>
            <p:cNvSpPr>
              <a:spLocks/>
            </p:cNvSpPr>
            <p:nvPr/>
          </p:nvSpPr>
          <p:spPr bwMode="auto">
            <a:xfrm>
              <a:off x="2592" y="1192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0"/>
            <p:cNvSpPr>
              <a:spLocks/>
            </p:cNvSpPr>
            <p:nvPr/>
          </p:nvSpPr>
          <p:spPr bwMode="auto">
            <a:xfrm>
              <a:off x="2511" y="118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1"/>
            <p:cNvSpPr>
              <a:spLocks/>
            </p:cNvSpPr>
            <p:nvPr/>
          </p:nvSpPr>
          <p:spPr bwMode="auto">
            <a:xfrm>
              <a:off x="2757" y="1129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22"/>
            <p:cNvSpPr>
              <a:spLocks/>
            </p:cNvSpPr>
            <p:nvPr/>
          </p:nvSpPr>
          <p:spPr bwMode="auto">
            <a:xfrm>
              <a:off x="2757" y="105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3"/>
            <p:cNvSpPr>
              <a:spLocks/>
            </p:cNvSpPr>
            <p:nvPr/>
          </p:nvSpPr>
          <p:spPr bwMode="auto">
            <a:xfrm>
              <a:off x="2844" y="109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4"/>
            <p:cNvSpPr>
              <a:spLocks/>
            </p:cNvSpPr>
            <p:nvPr/>
          </p:nvSpPr>
          <p:spPr bwMode="auto">
            <a:xfrm>
              <a:off x="2940" y="106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5"/>
            <p:cNvSpPr>
              <a:spLocks/>
            </p:cNvSpPr>
            <p:nvPr/>
          </p:nvSpPr>
          <p:spPr bwMode="auto">
            <a:xfrm>
              <a:off x="2736" y="129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2877" y="121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27"/>
            <p:cNvSpPr>
              <a:spLocks/>
            </p:cNvSpPr>
            <p:nvPr/>
          </p:nvSpPr>
          <p:spPr bwMode="auto">
            <a:xfrm>
              <a:off x="2472" y="147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>
              <a:off x="2544" y="146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29"/>
            <p:cNvSpPr>
              <a:spLocks/>
            </p:cNvSpPr>
            <p:nvPr/>
          </p:nvSpPr>
          <p:spPr bwMode="auto">
            <a:xfrm>
              <a:off x="2604" y="142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30"/>
            <p:cNvSpPr>
              <a:spLocks/>
            </p:cNvSpPr>
            <p:nvPr/>
          </p:nvSpPr>
          <p:spPr bwMode="auto">
            <a:xfrm>
              <a:off x="2622" y="128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31"/>
            <p:cNvSpPr>
              <a:spLocks/>
            </p:cNvSpPr>
            <p:nvPr/>
          </p:nvSpPr>
          <p:spPr bwMode="auto">
            <a:xfrm>
              <a:off x="2697" y="124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32"/>
            <p:cNvSpPr>
              <a:spLocks/>
            </p:cNvSpPr>
            <p:nvPr/>
          </p:nvSpPr>
          <p:spPr bwMode="auto">
            <a:xfrm>
              <a:off x="2700" y="1318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33"/>
            <p:cNvSpPr>
              <a:spLocks/>
            </p:cNvSpPr>
            <p:nvPr/>
          </p:nvSpPr>
          <p:spPr bwMode="auto">
            <a:xfrm>
              <a:off x="2781" y="126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34"/>
            <p:cNvSpPr>
              <a:spLocks/>
            </p:cNvSpPr>
            <p:nvPr/>
          </p:nvSpPr>
          <p:spPr bwMode="auto">
            <a:xfrm>
              <a:off x="2745" y="132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35"/>
            <p:cNvSpPr>
              <a:spLocks/>
            </p:cNvSpPr>
            <p:nvPr/>
          </p:nvSpPr>
          <p:spPr bwMode="auto">
            <a:xfrm>
              <a:off x="2844" y="127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36"/>
            <p:cNvSpPr>
              <a:spLocks/>
            </p:cNvSpPr>
            <p:nvPr/>
          </p:nvSpPr>
          <p:spPr bwMode="auto">
            <a:xfrm>
              <a:off x="2751" y="137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37"/>
            <p:cNvSpPr>
              <a:spLocks/>
            </p:cNvSpPr>
            <p:nvPr/>
          </p:nvSpPr>
          <p:spPr bwMode="auto">
            <a:xfrm>
              <a:off x="2694" y="136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38"/>
            <p:cNvSpPr>
              <a:spLocks/>
            </p:cNvSpPr>
            <p:nvPr/>
          </p:nvSpPr>
          <p:spPr bwMode="auto">
            <a:xfrm>
              <a:off x="2799" y="1411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39"/>
            <p:cNvSpPr>
              <a:spLocks/>
            </p:cNvSpPr>
            <p:nvPr/>
          </p:nvSpPr>
          <p:spPr bwMode="auto">
            <a:xfrm>
              <a:off x="2907" y="138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40"/>
            <p:cNvSpPr>
              <a:spLocks/>
            </p:cNvSpPr>
            <p:nvPr/>
          </p:nvSpPr>
          <p:spPr bwMode="auto">
            <a:xfrm>
              <a:off x="2919" y="1441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241"/>
            <p:cNvSpPr>
              <a:spLocks/>
            </p:cNvSpPr>
            <p:nvPr/>
          </p:nvSpPr>
          <p:spPr bwMode="auto">
            <a:xfrm>
              <a:off x="3102" y="118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242"/>
            <p:cNvSpPr>
              <a:spLocks/>
            </p:cNvSpPr>
            <p:nvPr/>
          </p:nvSpPr>
          <p:spPr bwMode="auto">
            <a:xfrm>
              <a:off x="3165" y="162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243"/>
            <p:cNvSpPr>
              <a:spLocks/>
            </p:cNvSpPr>
            <p:nvPr/>
          </p:nvSpPr>
          <p:spPr bwMode="auto">
            <a:xfrm>
              <a:off x="3885" y="1999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244"/>
            <p:cNvSpPr>
              <a:spLocks/>
            </p:cNvSpPr>
            <p:nvPr/>
          </p:nvSpPr>
          <p:spPr bwMode="auto">
            <a:xfrm>
              <a:off x="4308" y="218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245"/>
            <p:cNvSpPr>
              <a:spLocks/>
            </p:cNvSpPr>
            <p:nvPr/>
          </p:nvSpPr>
          <p:spPr bwMode="auto">
            <a:xfrm>
              <a:off x="4335" y="2218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246"/>
            <p:cNvSpPr>
              <a:spLocks/>
            </p:cNvSpPr>
            <p:nvPr/>
          </p:nvSpPr>
          <p:spPr bwMode="auto">
            <a:xfrm>
              <a:off x="4382" y="181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247"/>
            <p:cNvSpPr>
              <a:spLocks/>
            </p:cNvSpPr>
            <p:nvPr/>
          </p:nvSpPr>
          <p:spPr bwMode="auto">
            <a:xfrm>
              <a:off x="4436" y="180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4505" y="175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4583" y="177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4637" y="154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4736" y="159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252"/>
            <p:cNvSpPr>
              <a:spLocks/>
            </p:cNvSpPr>
            <p:nvPr/>
          </p:nvSpPr>
          <p:spPr bwMode="auto">
            <a:xfrm>
              <a:off x="4832" y="152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53"/>
            <p:cNvSpPr>
              <a:spLocks/>
            </p:cNvSpPr>
            <p:nvPr/>
          </p:nvSpPr>
          <p:spPr bwMode="auto">
            <a:xfrm>
              <a:off x="3739" y="1369"/>
              <a:ext cx="82" cy="3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8"/>
                </a:cxn>
                <a:cxn ang="0">
                  <a:pos x="5" y="27"/>
                </a:cxn>
                <a:cxn ang="0">
                  <a:pos x="21" y="39"/>
                </a:cxn>
                <a:cxn ang="0">
                  <a:pos x="13" y="33"/>
                </a:cxn>
                <a:cxn ang="0">
                  <a:pos x="13" y="15"/>
                </a:cxn>
                <a:cxn ang="0">
                  <a:pos x="24" y="3"/>
                </a:cxn>
                <a:cxn ang="0">
                  <a:pos x="65" y="9"/>
                </a:cxn>
                <a:cxn ang="0">
                  <a:pos x="82" y="6"/>
                </a:cxn>
                <a:cxn ang="0">
                  <a:pos x="79" y="0"/>
                </a:cxn>
                <a:cxn ang="0">
                  <a:pos x="68" y="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82" h="39">
                  <a:moveTo>
                    <a:pt x="16" y="0"/>
                  </a:moveTo>
                  <a:lnTo>
                    <a:pt x="0" y="18"/>
                  </a:lnTo>
                  <a:lnTo>
                    <a:pt x="5" y="27"/>
                  </a:lnTo>
                  <a:lnTo>
                    <a:pt x="21" y="39"/>
                  </a:lnTo>
                  <a:lnTo>
                    <a:pt x="13" y="33"/>
                  </a:lnTo>
                  <a:lnTo>
                    <a:pt x="13" y="15"/>
                  </a:lnTo>
                  <a:lnTo>
                    <a:pt x="24" y="3"/>
                  </a:lnTo>
                  <a:lnTo>
                    <a:pt x="65" y="9"/>
                  </a:lnTo>
                  <a:lnTo>
                    <a:pt x="82" y="6"/>
                  </a:lnTo>
                  <a:lnTo>
                    <a:pt x="79" y="0"/>
                  </a:lnTo>
                  <a:lnTo>
                    <a:pt x="68" y="6"/>
                  </a:lnTo>
                  <a:lnTo>
                    <a:pt x="16" y="0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254"/>
            <p:cNvSpPr>
              <a:spLocks/>
            </p:cNvSpPr>
            <p:nvPr/>
          </p:nvSpPr>
          <p:spPr bwMode="auto">
            <a:xfrm>
              <a:off x="4142" y="1196"/>
              <a:ext cx="55" cy="7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35"/>
                </a:cxn>
                <a:cxn ang="0">
                  <a:pos x="30" y="47"/>
                </a:cxn>
                <a:cxn ang="0">
                  <a:pos x="38" y="47"/>
                </a:cxn>
                <a:cxn ang="0">
                  <a:pos x="19" y="74"/>
                </a:cxn>
                <a:cxn ang="0">
                  <a:pos x="0" y="79"/>
                </a:cxn>
                <a:cxn ang="0">
                  <a:pos x="27" y="79"/>
                </a:cxn>
                <a:cxn ang="0">
                  <a:pos x="55" y="47"/>
                </a:cxn>
                <a:cxn ang="0">
                  <a:pos x="49" y="44"/>
                </a:cxn>
                <a:cxn ang="0">
                  <a:pos x="52" y="29"/>
                </a:cxn>
                <a:cxn ang="0">
                  <a:pos x="44" y="3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55" h="79">
                  <a:moveTo>
                    <a:pt x="38" y="0"/>
                  </a:moveTo>
                  <a:lnTo>
                    <a:pt x="38" y="35"/>
                  </a:lnTo>
                  <a:lnTo>
                    <a:pt x="30" y="47"/>
                  </a:lnTo>
                  <a:lnTo>
                    <a:pt x="38" y="47"/>
                  </a:lnTo>
                  <a:lnTo>
                    <a:pt x="19" y="74"/>
                  </a:lnTo>
                  <a:lnTo>
                    <a:pt x="0" y="79"/>
                  </a:lnTo>
                  <a:lnTo>
                    <a:pt x="27" y="79"/>
                  </a:lnTo>
                  <a:lnTo>
                    <a:pt x="55" y="47"/>
                  </a:lnTo>
                  <a:lnTo>
                    <a:pt x="49" y="44"/>
                  </a:lnTo>
                  <a:lnTo>
                    <a:pt x="52" y="29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3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255"/>
            <p:cNvSpPr>
              <a:spLocks/>
            </p:cNvSpPr>
            <p:nvPr/>
          </p:nvSpPr>
          <p:spPr bwMode="auto">
            <a:xfrm>
              <a:off x="3429" y="1358"/>
              <a:ext cx="76" cy="18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0" y="0"/>
                </a:cxn>
                <a:cxn ang="0">
                  <a:pos x="19" y="9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2" y="20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85"/>
                </a:cxn>
                <a:cxn ang="0">
                  <a:pos x="2" y="111"/>
                </a:cxn>
                <a:cxn ang="0">
                  <a:pos x="5" y="123"/>
                </a:cxn>
                <a:cxn ang="0">
                  <a:pos x="5" y="123"/>
                </a:cxn>
                <a:cxn ang="0">
                  <a:pos x="27" y="155"/>
                </a:cxn>
                <a:cxn ang="0">
                  <a:pos x="46" y="182"/>
                </a:cxn>
                <a:cxn ang="0">
                  <a:pos x="46" y="182"/>
                </a:cxn>
                <a:cxn ang="0">
                  <a:pos x="60" y="188"/>
                </a:cxn>
                <a:cxn ang="0">
                  <a:pos x="71" y="185"/>
                </a:cxn>
                <a:cxn ang="0">
                  <a:pos x="74" y="185"/>
                </a:cxn>
                <a:cxn ang="0">
                  <a:pos x="76" y="182"/>
                </a:cxn>
                <a:cxn ang="0">
                  <a:pos x="76" y="182"/>
                </a:cxn>
                <a:cxn ang="0">
                  <a:pos x="76" y="164"/>
                </a:cxn>
                <a:cxn ang="0">
                  <a:pos x="76" y="152"/>
                </a:cxn>
                <a:cxn ang="0">
                  <a:pos x="76" y="152"/>
                </a:cxn>
                <a:cxn ang="0">
                  <a:pos x="57" y="111"/>
                </a:cxn>
                <a:cxn ang="0">
                  <a:pos x="43" y="64"/>
                </a:cxn>
                <a:cxn ang="0">
                  <a:pos x="41" y="47"/>
                </a:cxn>
                <a:cxn ang="0">
                  <a:pos x="49" y="47"/>
                </a:cxn>
                <a:cxn ang="0">
                  <a:pos x="54" y="47"/>
                </a:cxn>
                <a:cxn ang="0">
                  <a:pos x="60" y="47"/>
                </a:cxn>
                <a:cxn ang="0">
                  <a:pos x="60" y="47"/>
                </a:cxn>
                <a:cxn ang="0">
                  <a:pos x="60" y="29"/>
                </a:cxn>
                <a:cxn ang="0">
                  <a:pos x="57" y="14"/>
                </a:cxn>
                <a:cxn ang="0">
                  <a:pos x="57" y="14"/>
                </a:cxn>
                <a:cxn ang="0">
                  <a:pos x="52" y="6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76" h="188">
                  <a:moveTo>
                    <a:pt x="46" y="0"/>
                  </a:moveTo>
                  <a:lnTo>
                    <a:pt x="30" y="0"/>
                  </a:lnTo>
                  <a:lnTo>
                    <a:pt x="19" y="9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85"/>
                  </a:lnTo>
                  <a:lnTo>
                    <a:pt x="2" y="11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27" y="155"/>
                  </a:lnTo>
                  <a:lnTo>
                    <a:pt x="46" y="182"/>
                  </a:lnTo>
                  <a:lnTo>
                    <a:pt x="46" y="182"/>
                  </a:lnTo>
                  <a:lnTo>
                    <a:pt x="60" y="188"/>
                  </a:lnTo>
                  <a:lnTo>
                    <a:pt x="71" y="185"/>
                  </a:lnTo>
                  <a:lnTo>
                    <a:pt x="74" y="185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6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57" y="111"/>
                  </a:lnTo>
                  <a:lnTo>
                    <a:pt x="43" y="64"/>
                  </a:lnTo>
                  <a:lnTo>
                    <a:pt x="41" y="47"/>
                  </a:lnTo>
                  <a:lnTo>
                    <a:pt x="49" y="47"/>
                  </a:lnTo>
                  <a:lnTo>
                    <a:pt x="54" y="47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0" y="29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2" y="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256"/>
            <p:cNvSpPr>
              <a:spLocks/>
            </p:cNvSpPr>
            <p:nvPr/>
          </p:nvSpPr>
          <p:spPr bwMode="auto">
            <a:xfrm>
              <a:off x="859" y="1499"/>
              <a:ext cx="35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11"/>
                </a:cxn>
                <a:cxn ang="0">
                  <a:pos x="35" y="14"/>
                </a:cxn>
                <a:cxn ang="0">
                  <a:pos x="27" y="23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8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3" y="1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5" h="35">
                  <a:moveTo>
                    <a:pt x="16" y="0"/>
                  </a:moveTo>
                  <a:lnTo>
                    <a:pt x="21" y="11"/>
                  </a:lnTo>
                  <a:lnTo>
                    <a:pt x="35" y="14"/>
                  </a:lnTo>
                  <a:lnTo>
                    <a:pt x="27" y="23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8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3" y="1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257"/>
            <p:cNvSpPr>
              <a:spLocks/>
            </p:cNvSpPr>
            <p:nvPr/>
          </p:nvSpPr>
          <p:spPr bwMode="auto">
            <a:xfrm>
              <a:off x="697" y="1499"/>
              <a:ext cx="35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1"/>
                </a:cxn>
                <a:cxn ang="0">
                  <a:pos x="35" y="14"/>
                </a:cxn>
                <a:cxn ang="0">
                  <a:pos x="27" y="23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8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1" y="1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5" h="35">
                  <a:moveTo>
                    <a:pt x="16" y="0"/>
                  </a:moveTo>
                  <a:lnTo>
                    <a:pt x="22" y="11"/>
                  </a:lnTo>
                  <a:lnTo>
                    <a:pt x="35" y="14"/>
                  </a:lnTo>
                  <a:lnTo>
                    <a:pt x="27" y="23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8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1" y="1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258"/>
            <p:cNvSpPr>
              <a:spLocks/>
            </p:cNvSpPr>
            <p:nvPr/>
          </p:nvSpPr>
          <p:spPr bwMode="auto">
            <a:xfrm>
              <a:off x="732" y="1493"/>
              <a:ext cx="33" cy="32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9"/>
                </a:cxn>
                <a:cxn ang="0">
                  <a:pos x="33" y="12"/>
                </a:cxn>
                <a:cxn ang="0">
                  <a:pos x="25" y="20"/>
                </a:cxn>
                <a:cxn ang="0">
                  <a:pos x="28" y="32"/>
                </a:cxn>
                <a:cxn ang="0">
                  <a:pos x="17" y="26"/>
                </a:cxn>
                <a:cxn ang="0">
                  <a:pos x="6" y="32"/>
                </a:cxn>
                <a:cxn ang="0">
                  <a:pos x="9" y="20"/>
                </a:cxn>
                <a:cxn ang="0">
                  <a:pos x="0" y="12"/>
                </a:cxn>
                <a:cxn ang="0">
                  <a:pos x="11" y="9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lnTo>
                    <a:pt x="22" y="9"/>
                  </a:lnTo>
                  <a:lnTo>
                    <a:pt x="33" y="12"/>
                  </a:lnTo>
                  <a:lnTo>
                    <a:pt x="25" y="20"/>
                  </a:lnTo>
                  <a:lnTo>
                    <a:pt x="28" y="32"/>
                  </a:lnTo>
                  <a:lnTo>
                    <a:pt x="17" y="26"/>
                  </a:lnTo>
                  <a:lnTo>
                    <a:pt x="6" y="32"/>
                  </a:lnTo>
                  <a:lnTo>
                    <a:pt x="9" y="20"/>
                  </a:lnTo>
                  <a:lnTo>
                    <a:pt x="0" y="12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259"/>
            <p:cNvSpPr>
              <a:spLocks/>
            </p:cNvSpPr>
            <p:nvPr/>
          </p:nvSpPr>
          <p:spPr bwMode="auto">
            <a:xfrm>
              <a:off x="721" y="1458"/>
              <a:ext cx="36" cy="3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11"/>
                </a:cxn>
                <a:cxn ang="0">
                  <a:pos x="36" y="14"/>
                </a:cxn>
                <a:cxn ang="0">
                  <a:pos x="28" y="23"/>
                </a:cxn>
                <a:cxn ang="0">
                  <a:pos x="28" y="35"/>
                </a:cxn>
                <a:cxn ang="0">
                  <a:pos x="20" y="29"/>
                </a:cxn>
                <a:cxn ang="0">
                  <a:pos x="9" y="35"/>
                </a:cxn>
                <a:cxn ang="0">
                  <a:pos x="9" y="23"/>
                </a:cxn>
                <a:cxn ang="0">
                  <a:pos x="0" y="14"/>
                </a:cxn>
                <a:cxn ang="0">
                  <a:pos x="14" y="11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6" h="35">
                  <a:moveTo>
                    <a:pt x="20" y="0"/>
                  </a:moveTo>
                  <a:lnTo>
                    <a:pt x="22" y="11"/>
                  </a:lnTo>
                  <a:lnTo>
                    <a:pt x="36" y="14"/>
                  </a:lnTo>
                  <a:lnTo>
                    <a:pt x="28" y="23"/>
                  </a:lnTo>
                  <a:lnTo>
                    <a:pt x="28" y="35"/>
                  </a:lnTo>
                  <a:lnTo>
                    <a:pt x="20" y="29"/>
                  </a:lnTo>
                  <a:lnTo>
                    <a:pt x="9" y="35"/>
                  </a:lnTo>
                  <a:lnTo>
                    <a:pt x="9" y="23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260"/>
            <p:cNvSpPr>
              <a:spLocks/>
            </p:cNvSpPr>
            <p:nvPr/>
          </p:nvSpPr>
          <p:spPr bwMode="auto">
            <a:xfrm>
              <a:off x="787" y="1364"/>
              <a:ext cx="36" cy="3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1"/>
                </a:cxn>
                <a:cxn ang="0">
                  <a:pos x="36" y="11"/>
                </a:cxn>
                <a:cxn ang="0">
                  <a:pos x="28" y="20"/>
                </a:cxn>
                <a:cxn ang="0">
                  <a:pos x="28" y="35"/>
                </a:cxn>
                <a:cxn ang="0">
                  <a:pos x="17" y="29"/>
                </a:cxn>
                <a:cxn ang="0">
                  <a:pos x="8" y="35"/>
                </a:cxn>
                <a:cxn ang="0">
                  <a:pos x="8" y="20"/>
                </a:cxn>
                <a:cxn ang="0">
                  <a:pos x="0" y="11"/>
                </a:cxn>
                <a:cxn ang="0">
                  <a:pos x="14" y="11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6" h="35">
                  <a:moveTo>
                    <a:pt x="17" y="0"/>
                  </a:moveTo>
                  <a:lnTo>
                    <a:pt x="22" y="11"/>
                  </a:lnTo>
                  <a:lnTo>
                    <a:pt x="36" y="11"/>
                  </a:lnTo>
                  <a:lnTo>
                    <a:pt x="28" y="20"/>
                  </a:lnTo>
                  <a:lnTo>
                    <a:pt x="28" y="35"/>
                  </a:lnTo>
                  <a:lnTo>
                    <a:pt x="17" y="29"/>
                  </a:lnTo>
                  <a:lnTo>
                    <a:pt x="8" y="35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261"/>
            <p:cNvSpPr>
              <a:spLocks/>
            </p:cNvSpPr>
            <p:nvPr/>
          </p:nvSpPr>
          <p:spPr bwMode="auto">
            <a:xfrm>
              <a:off x="815" y="1331"/>
              <a:ext cx="35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2"/>
                </a:cxn>
                <a:cxn ang="0">
                  <a:pos x="35" y="12"/>
                </a:cxn>
                <a:cxn ang="0">
                  <a:pos x="27" y="21"/>
                </a:cxn>
                <a:cxn ang="0">
                  <a:pos x="30" y="36"/>
                </a:cxn>
                <a:cxn ang="0">
                  <a:pos x="19" y="30"/>
                </a:cxn>
                <a:cxn ang="0">
                  <a:pos x="8" y="36"/>
                </a:cxn>
                <a:cxn ang="0">
                  <a:pos x="11" y="21"/>
                </a:cxn>
                <a:cxn ang="0">
                  <a:pos x="0" y="12"/>
                </a:cxn>
                <a:cxn ang="0">
                  <a:pos x="13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lnTo>
                    <a:pt x="24" y="12"/>
                  </a:lnTo>
                  <a:lnTo>
                    <a:pt x="35" y="12"/>
                  </a:lnTo>
                  <a:lnTo>
                    <a:pt x="27" y="21"/>
                  </a:lnTo>
                  <a:lnTo>
                    <a:pt x="30" y="36"/>
                  </a:lnTo>
                  <a:lnTo>
                    <a:pt x="19" y="30"/>
                  </a:lnTo>
                  <a:lnTo>
                    <a:pt x="8" y="36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262"/>
            <p:cNvSpPr>
              <a:spLocks/>
            </p:cNvSpPr>
            <p:nvPr/>
          </p:nvSpPr>
          <p:spPr bwMode="auto">
            <a:xfrm>
              <a:off x="891" y="1234"/>
              <a:ext cx="33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6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263"/>
            <p:cNvSpPr>
              <a:spLocks/>
            </p:cNvSpPr>
            <p:nvPr/>
          </p:nvSpPr>
          <p:spPr bwMode="auto">
            <a:xfrm>
              <a:off x="1440" y="2083"/>
              <a:ext cx="36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2"/>
                </a:cxn>
                <a:cxn ang="0">
                  <a:pos x="36" y="12"/>
                </a:cxn>
                <a:cxn ang="0">
                  <a:pos x="27" y="21"/>
                </a:cxn>
                <a:cxn ang="0">
                  <a:pos x="30" y="36"/>
                </a:cxn>
                <a:cxn ang="0">
                  <a:pos x="19" y="30"/>
                </a:cxn>
                <a:cxn ang="0">
                  <a:pos x="8" y="36"/>
                </a:cxn>
                <a:cxn ang="0">
                  <a:pos x="11" y="21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lnTo>
                    <a:pt x="25" y="12"/>
                  </a:lnTo>
                  <a:lnTo>
                    <a:pt x="36" y="12"/>
                  </a:lnTo>
                  <a:lnTo>
                    <a:pt x="27" y="21"/>
                  </a:lnTo>
                  <a:lnTo>
                    <a:pt x="30" y="36"/>
                  </a:lnTo>
                  <a:lnTo>
                    <a:pt x="19" y="30"/>
                  </a:lnTo>
                  <a:lnTo>
                    <a:pt x="8" y="36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64"/>
            <p:cNvSpPr>
              <a:spLocks/>
            </p:cNvSpPr>
            <p:nvPr/>
          </p:nvSpPr>
          <p:spPr bwMode="auto">
            <a:xfrm>
              <a:off x="1440" y="2081"/>
              <a:ext cx="33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1"/>
                </a:cxn>
                <a:cxn ang="0">
                  <a:pos x="33" y="14"/>
                </a:cxn>
                <a:cxn ang="0">
                  <a:pos x="25" y="23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1" y="1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1"/>
                  </a:lnTo>
                  <a:lnTo>
                    <a:pt x="33" y="14"/>
                  </a:lnTo>
                  <a:lnTo>
                    <a:pt x="25" y="23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1" y="1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265"/>
            <p:cNvSpPr>
              <a:spLocks/>
            </p:cNvSpPr>
            <p:nvPr/>
          </p:nvSpPr>
          <p:spPr bwMode="auto">
            <a:xfrm>
              <a:off x="1882" y="2736"/>
              <a:ext cx="35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27" y="23"/>
                </a:cxn>
                <a:cxn ang="0">
                  <a:pos x="27" y="35"/>
                </a:cxn>
                <a:cxn ang="0">
                  <a:pos x="19" y="29"/>
                </a:cxn>
                <a:cxn ang="0">
                  <a:pos x="8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3" y="11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5">
                  <a:moveTo>
                    <a:pt x="19" y="0"/>
                  </a:moveTo>
                  <a:lnTo>
                    <a:pt x="24" y="11"/>
                  </a:lnTo>
                  <a:lnTo>
                    <a:pt x="35" y="14"/>
                  </a:lnTo>
                  <a:lnTo>
                    <a:pt x="27" y="23"/>
                  </a:lnTo>
                  <a:lnTo>
                    <a:pt x="27" y="35"/>
                  </a:lnTo>
                  <a:lnTo>
                    <a:pt x="19" y="29"/>
                  </a:lnTo>
                  <a:lnTo>
                    <a:pt x="8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266"/>
            <p:cNvSpPr>
              <a:spLocks/>
            </p:cNvSpPr>
            <p:nvPr/>
          </p:nvSpPr>
          <p:spPr bwMode="auto">
            <a:xfrm>
              <a:off x="1879" y="2736"/>
              <a:ext cx="36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1"/>
                </a:cxn>
                <a:cxn ang="0">
                  <a:pos x="36" y="14"/>
                </a:cxn>
                <a:cxn ang="0">
                  <a:pos x="27" y="23"/>
                </a:cxn>
                <a:cxn ang="0">
                  <a:pos x="30" y="35"/>
                </a:cxn>
                <a:cxn ang="0">
                  <a:pos x="19" y="29"/>
                </a:cxn>
                <a:cxn ang="0">
                  <a:pos x="8" y="35"/>
                </a:cxn>
                <a:cxn ang="0">
                  <a:pos x="11" y="23"/>
                </a:cxn>
                <a:cxn ang="0">
                  <a:pos x="0" y="14"/>
                </a:cxn>
                <a:cxn ang="0">
                  <a:pos x="14" y="11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lnTo>
                    <a:pt x="25" y="11"/>
                  </a:lnTo>
                  <a:lnTo>
                    <a:pt x="36" y="14"/>
                  </a:lnTo>
                  <a:lnTo>
                    <a:pt x="27" y="23"/>
                  </a:lnTo>
                  <a:lnTo>
                    <a:pt x="30" y="35"/>
                  </a:lnTo>
                  <a:lnTo>
                    <a:pt x="19" y="29"/>
                  </a:lnTo>
                  <a:lnTo>
                    <a:pt x="8" y="35"/>
                  </a:lnTo>
                  <a:lnTo>
                    <a:pt x="11" y="23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267"/>
            <p:cNvSpPr>
              <a:spLocks/>
            </p:cNvSpPr>
            <p:nvPr/>
          </p:nvSpPr>
          <p:spPr bwMode="auto">
            <a:xfrm>
              <a:off x="2984" y="2947"/>
              <a:ext cx="33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6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268"/>
            <p:cNvSpPr>
              <a:spLocks/>
            </p:cNvSpPr>
            <p:nvPr/>
          </p:nvSpPr>
          <p:spPr bwMode="auto">
            <a:xfrm>
              <a:off x="2981" y="2947"/>
              <a:ext cx="33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6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269"/>
            <p:cNvSpPr>
              <a:spLocks/>
            </p:cNvSpPr>
            <p:nvPr/>
          </p:nvSpPr>
          <p:spPr bwMode="auto">
            <a:xfrm>
              <a:off x="5381" y="3082"/>
              <a:ext cx="33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9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6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9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270"/>
            <p:cNvSpPr>
              <a:spLocks/>
            </p:cNvSpPr>
            <p:nvPr/>
          </p:nvSpPr>
          <p:spPr bwMode="auto">
            <a:xfrm>
              <a:off x="5379" y="3082"/>
              <a:ext cx="33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4" y="24"/>
                </a:cxn>
                <a:cxn ang="0">
                  <a:pos x="27" y="36"/>
                </a:cxn>
                <a:cxn ang="0">
                  <a:pos x="16" y="30"/>
                </a:cxn>
                <a:cxn ang="0">
                  <a:pos x="5" y="36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6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16" y="30"/>
                  </a:lnTo>
                  <a:lnTo>
                    <a:pt x="5" y="36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1"/>
            <p:cNvSpPr>
              <a:spLocks/>
            </p:cNvSpPr>
            <p:nvPr/>
          </p:nvSpPr>
          <p:spPr bwMode="auto">
            <a:xfrm>
              <a:off x="4910" y="3035"/>
              <a:ext cx="35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2"/>
                </a:cxn>
                <a:cxn ang="0">
                  <a:pos x="35" y="15"/>
                </a:cxn>
                <a:cxn ang="0">
                  <a:pos x="27" y="24"/>
                </a:cxn>
                <a:cxn ang="0">
                  <a:pos x="27" y="36"/>
                </a:cxn>
                <a:cxn ang="0">
                  <a:pos x="19" y="30"/>
                </a:cxn>
                <a:cxn ang="0">
                  <a:pos x="8" y="36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3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lnTo>
                    <a:pt x="24" y="12"/>
                  </a:lnTo>
                  <a:lnTo>
                    <a:pt x="35" y="15"/>
                  </a:lnTo>
                  <a:lnTo>
                    <a:pt x="27" y="24"/>
                  </a:lnTo>
                  <a:lnTo>
                    <a:pt x="27" y="36"/>
                  </a:lnTo>
                  <a:lnTo>
                    <a:pt x="19" y="30"/>
                  </a:lnTo>
                  <a:lnTo>
                    <a:pt x="8" y="36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272"/>
            <p:cNvSpPr>
              <a:spLocks/>
            </p:cNvSpPr>
            <p:nvPr/>
          </p:nvSpPr>
          <p:spPr bwMode="auto">
            <a:xfrm>
              <a:off x="4907" y="3035"/>
              <a:ext cx="36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2"/>
                </a:cxn>
                <a:cxn ang="0">
                  <a:pos x="36" y="15"/>
                </a:cxn>
                <a:cxn ang="0">
                  <a:pos x="27" y="24"/>
                </a:cxn>
                <a:cxn ang="0">
                  <a:pos x="30" y="36"/>
                </a:cxn>
                <a:cxn ang="0">
                  <a:pos x="19" y="30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0" y="15"/>
                </a:cxn>
                <a:cxn ang="0">
                  <a:pos x="14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lnTo>
                    <a:pt x="25" y="12"/>
                  </a:lnTo>
                  <a:lnTo>
                    <a:pt x="36" y="15"/>
                  </a:lnTo>
                  <a:lnTo>
                    <a:pt x="27" y="24"/>
                  </a:lnTo>
                  <a:lnTo>
                    <a:pt x="30" y="36"/>
                  </a:lnTo>
                  <a:lnTo>
                    <a:pt x="19" y="30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0" y="15"/>
                  </a:lnTo>
                  <a:lnTo>
                    <a:pt x="14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273"/>
            <p:cNvSpPr>
              <a:spLocks/>
            </p:cNvSpPr>
            <p:nvPr/>
          </p:nvSpPr>
          <p:spPr bwMode="auto">
            <a:xfrm>
              <a:off x="5099" y="2853"/>
              <a:ext cx="33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30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30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274"/>
            <p:cNvSpPr>
              <a:spLocks/>
            </p:cNvSpPr>
            <p:nvPr/>
          </p:nvSpPr>
          <p:spPr bwMode="auto">
            <a:xfrm>
              <a:off x="5096" y="2853"/>
              <a:ext cx="36" cy="3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6" y="15"/>
                </a:cxn>
                <a:cxn ang="0">
                  <a:pos x="25" y="24"/>
                </a:cxn>
                <a:cxn ang="0">
                  <a:pos x="28" y="35"/>
                </a:cxn>
                <a:cxn ang="0">
                  <a:pos x="17" y="30"/>
                </a:cxn>
                <a:cxn ang="0">
                  <a:pos x="6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6" h="35">
                  <a:moveTo>
                    <a:pt x="17" y="0"/>
                  </a:moveTo>
                  <a:lnTo>
                    <a:pt x="22" y="12"/>
                  </a:lnTo>
                  <a:lnTo>
                    <a:pt x="36" y="15"/>
                  </a:lnTo>
                  <a:lnTo>
                    <a:pt x="25" y="24"/>
                  </a:lnTo>
                  <a:lnTo>
                    <a:pt x="28" y="35"/>
                  </a:lnTo>
                  <a:lnTo>
                    <a:pt x="17" y="30"/>
                  </a:lnTo>
                  <a:lnTo>
                    <a:pt x="6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275"/>
            <p:cNvSpPr>
              <a:spLocks/>
            </p:cNvSpPr>
            <p:nvPr/>
          </p:nvSpPr>
          <p:spPr bwMode="auto">
            <a:xfrm>
              <a:off x="735" y="1563"/>
              <a:ext cx="36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6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6" h="36">
                  <a:moveTo>
                    <a:pt x="17" y="0"/>
                  </a:moveTo>
                  <a:lnTo>
                    <a:pt x="22" y="12"/>
                  </a:lnTo>
                  <a:lnTo>
                    <a:pt x="36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276"/>
            <p:cNvSpPr>
              <a:spLocks/>
            </p:cNvSpPr>
            <p:nvPr/>
          </p:nvSpPr>
          <p:spPr bwMode="auto">
            <a:xfrm>
              <a:off x="741" y="1610"/>
              <a:ext cx="35" cy="3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2"/>
                </a:cxn>
                <a:cxn ang="0">
                  <a:pos x="35" y="15"/>
                </a:cxn>
                <a:cxn ang="0">
                  <a:pos x="27" y="24"/>
                </a:cxn>
                <a:cxn ang="0">
                  <a:pos x="30" y="36"/>
                </a:cxn>
                <a:cxn ang="0">
                  <a:pos x="19" y="30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0" y="15"/>
                </a:cxn>
                <a:cxn ang="0">
                  <a:pos x="13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lnTo>
                    <a:pt x="24" y="12"/>
                  </a:lnTo>
                  <a:lnTo>
                    <a:pt x="35" y="15"/>
                  </a:lnTo>
                  <a:lnTo>
                    <a:pt x="27" y="24"/>
                  </a:lnTo>
                  <a:lnTo>
                    <a:pt x="30" y="36"/>
                  </a:lnTo>
                  <a:lnTo>
                    <a:pt x="19" y="30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0" y="15"/>
                  </a:lnTo>
                  <a:lnTo>
                    <a:pt x="13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277"/>
            <p:cNvSpPr>
              <a:spLocks/>
            </p:cNvSpPr>
            <p:nvPr/>
          </p:nvSpPr>
          <p:spPr bwMode="auto">
            <a:xfrm>
              <a:off x="713" y="1596"/>
              <a:ext cx="33" cy="3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1"/>
                </a:cxn>
                <a:cxn ang="0">
                  <a:pos x="33" y="11"/>
                </a:cxn>
                <a:cxn ang="0">
                  <a:pos x="25" y="20"/>
                </a:cxn>
                <a:cxn ang="0">
                  <a:pos x="28" y="35"/>
                </a:cxn>
                <a:cxn ang="0">
                  <a:pos x="17" y="29"/>
                </a:cxn>
                <a:cxn ang="0">
                  <a:pos x="6" y="35"/>
                </a:cxn>
                <a:cxn ang="0">
                  <a:pos x="8" y="20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5" y="20"/>
                  </a:lnTo>
                  <a:lnTo>
                    <a:pt x="28" y="35"/>
                  </a:lnTo>
                  <a:lnTo>
                    <a:pt x="17" y="29"/>
                  </a:lnTo>
                  <a:lnTo>
                    <a:pt x="6" y="35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278"/>
            <p:cNvSpPr>
              <a:spLocks/>
            </p:cNvSpPr>
            <p:nvPr/>
          </p:nvSpPr>
          <p:spPr bwMode="auto">
            <a:xfrm>
              <a:off x="801" y="1652"/>
              <a:ext cx="33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1"/>
                </a:cxn>
                <a:cxn ang="0">
                  <a:pos x="33" y="11"/>
                </a:cxn>
                <a:cxn ang="0">
                  <a:pos x="25" y="20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0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5" y="20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279"/>
            <p:cNvSpPr>
              <a:spLocks/>
            </p:cNvSpPr>
            <p:nvPr/>
          </p:nvSpPr>
          <p:spPr bwMode="auto">
            <a:xfrm>
              <a:off x="965" y="1649"/>
              <a:ext cx="36" cy="3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2" y="11"/>
                </a:cxn>
                <a:cxn ang="0">
                  <a:pos x="36" y="11"/>
                </a:cxn>
                <a:cxn ang="0">
                  <a:pos x="28" y="20"/>
                </a:cxn>
                <a:cxn ang="0">
                  <a:pos x="28" y="35"/>
                </a:cxn>
                <a:cxn ang="0">
                  <a:pos x="20" y="29"/>
                </a:cxn>
                <a:cxn ang="0">
                  <a:pos x="9" y="35"/>
                </a:cxn>
                <a:cxn ang="0">
                  <a:pos x="9" y="20"/>
                </a:cxn>
                <a:cxn ang="0">
                  <a:pos x="0" y="11"/>
                </a:cxn>
                <a:cxn ang="0">
                  <a:pos x="14" y="11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6" h="35">
                  <a:moveTo>
                    <a:pt x="20" y="0"/>
                  </a:moveTo>
                  <a:lnTo>
                    <a:pt x="22" y="11"/>
                  </a:lnTo>
                  <a:lnTo>
                    <a:pt x="36" y="11"/>
                  </a:lnTo>
                  <a:lnTo>
                    <a:pt x="28" y="20"/>
                  </a:lnTo>
                  <a:lnTo>
                    <a:pt x="28" y="35"/>
                  </a:lnTo>
                  <a:lnTo>
                    <a:pt x="20" y="29"/>
                  </a:lnTo>
                  <a:lnTo>
                    <a:pt x="9" y="35"/>
                  </a:lnTo>
                  <a:lnTo>
                    <a:pt x="9" y="2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280"/>
            <p:cNvSpPr>
              <a:spLocks/>
            </p:cNvSpPr>
            <p:nvPr/>
          </p:nvSpPr>
          <p:spPr bwMode="auto">
            <a:xfrm>
              <a:off x="941" y="1675"/>
              <a:ext cx="35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2"/>
                </a:cxn>
                <a:cxn ang="0">
                  <a:pos x="35" y="12"/>
                </a:cxn>
                <a:cxn ang="0">
                  <a:pos x="27" y="21"/>
                </a:cxn>
                <a:cxn ang="0">
                  <a:pos x="27" y="35"/>
                </a:cxn>
                <a:cxn ang="0">
                  <a:pos x="19" y="26"/>
                </a:cxn>
                <a:cxn ang="0">
                  <a:pos x="8" y="35"/>
                </a:cxn>
                <a:cxn ang="0">
                  <a:pos x="8" y="21"/>
                </a:cxn>
                <a:cxn ang="0">
                  <a:pos x="0" y="12"/>
                </a:cxn>
                <a:cxn ang="0">
                  <a:pos x="14" y="1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5">
                  <a:moveTo>
                    <a:pt x="19" y="0"/>
                  </a:moveTo>
                  <a:lnTo>
                    <a:pt x="24" y="12"/>
                  </a:lnTo>
                  <a:lnTo>
                    <a:pt x="35" y="12"/>
                  </a:lnTo>
                  <a:lnTo>
                    <a:pt x="27" y="21"/>
                  </a:lnTo>
                  <a:lnTo>
                    <a:pt x="27" y="35"/>
                  </a:lnTo>
                  <a:lnTo>
                    <a:pt x="19" y="26"/>
                  </a:lnTo>
                  <a:lnTo>
                    <a:pt x="8" y="35"/>
                  </a:lnTo>
                  <a:lnTo>
                    <a:pt x="8" y="21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281"/>
            <p:cNvSpPr>
              <a:spLocks/>
            </p:cNvSpPr>
            <p:nvPr/>
          </p:nvSpPr>
          <p:spPr bwMode="auto">
            <a:xfrm>
              <a:off x="879" y="1849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282"/>
            <p:cNvSpPr>
              <a:spLocks/>
            </p:cNvSpPr>
            <p:nvPr/>
          </p:nvSpPr>
          <p:spPr bwMode="auto">
            <a:xfrm>
              <a:off x="1210" y="1646"/>
              <a:ext cx="35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11"/>
                </a:cxn>
                <a:cxn ang="0">
                  <a:pos x="35" y="14"/>
                </a:cxn>
                <a:cxn ang="0">
                  <a:pos x="27" y="23"/>
                </a:cxn>
                <a:cxn ang="0">
                  <a:pos x="27" y="35"/>
                </a:cxn>
                <a:cxn ang="0">
                  <a:pos x="19" y="29"/>
                </a:cxn>
                <a:cxn ang="0">
                  <a:pos x="8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3" y="11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5" h="35">
                  <a:moveTo>
                    <a:pt x="19" y="0"/>
                  </a:moveTo>
                  <a:lnTo>
                    <a:pt x="24" y="11"/>
                  </a:lnTo>
                  <a:lnTo>
                    <a:pt x="35" y="14"/>
                  </a:lnTo>
                  <a:lnTo>
                    <a:pt x="27" y="23"/>
                  </a:lnTo>
                  <a:lnTo>
                    <a:pt x="27" y="35"/>
                  </a:lnTo>
                  <a:lnTo>
                    <a:pt x="19" y="29"/>
                  </a:lnTo>
                  <a:lnTo>
                    <a:pt x="8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3" y="1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283"/>
            <p:cNvSpPr>
              <a:spLocks/>
            </p:cNvSpPr>
            <p:nvPr/>
          </p:nvSpPr>
          <p:spPr bwMode="auto">
            <a:xfrm>
              <a:off x="1281" y="1719"/>
              <a:ext cx="33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2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2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284"/>
            <p:cNvSpPr>
              <a:spLocks/>
            </p:cNvSpPr>
            <p:nvPr/>
          </p:nvSpPr>
          <p:spPr bwMode="auto">
            <a:xfrm>
              <a:off x="1328" y="1393"/>
              <a:ext cx="35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12"/>
                </a:cxn>
                <a:cxn ang="0">
                  <a:pos x="35" y="12"/>
                </a:cxn>
                <a:cxn ang="0">
                  <a:pos x="24" y="23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3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5" h="35">
                  <a:moveTo>
                    <a:pt x="16" y="0"/>
                  </a:moveTo>
                  <a:lnTo>
                    <a:pt x="21" y="12"/>
                  </a:lnTo>
                  <a:lnTo>
                    <a:pt x="35" y="12"/>
                  </a:lnTo>
                  <a:lnTo>
                    <a:pt x="24" y="23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3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285"/>
            <p:cNvSpPr>
              <a:spLocks/>
            </p:cNvSpPr>
            <p:nvPr/>
          </p:nvSpPr>
          <p:spPr bwMode="auto">
            <a:xfrm>
              <a:off x="1396" y="1396"/>
              <a:ext cx="33" cy="3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3"/>
                </a:cxn>
                <a:cxn ang="0">
                  <a:pos x="28" y="35"/>
                </a:cxn>
                <a:cxn ang="0">
                  <a:pos x="17" y="29"/>
                </a:cxn>
                <a:cxn ang="0">
                  <a:pos x="6" y="35"/>
                </a:cxn>
                <a:cxn ang="0">
                  <a:pos x="8" y="23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5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3"/>
                  </a:lnTo>
                  <a:lnTo>
                    <a:pt x="28" y="35"/>
                  </a:lnTo>
                  <a:lnTo>
                    <a:pt x="17" y="29"/>
                  </a:lnTo>
                  <a:lnTo>
                    <a:pt x="6" y="35"/>
                  </a:lnTo>
                  <a:lnTo>
                    <a:pt x="8" y="23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286"/>
            <p:cNvSpPr>
              <a:spLocks/>
            </p:cNvSpPr>
            <p:nvPr/>
          </p:nvSpPr>
          <p:spPr bwMode="auto">
            <a:xfrm>
              <a:off x="1443" y="1502"/>
              <a:ext cx="33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1"/>
                </a:cxn>
                <a:cxn ang="0">
                  <a:pos x="33" y="11"/>
                </a:cxn>
                <a:cxn ang="0">
                  <a:pos x="24" y="23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3"/>
                </a:cxn>
                <a:cxn ang="0">
                  <a:pos x="0" y="11"/>
                </a:cxn>
                <a:cxn ang="0">
                  <a:pos x="11" y="11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1"/>
                  </a:lnTo>
                  <a:lnTo>
                    <a:pt x="33" y="11"/>
                  </a:lnTo>
                  <a:lnTo>
                    <a:pt x="24" y="23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3"/>
                  </a:lnTo>
                  <a:lnTo>
                    <a:pt x="0" y="11"/>
                  </a:lnTo>
                  <a:lnTo>
                    <a:pt x="11" y="11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287"/>
            <p:cNvSpPr>
              <a:spLocks/>
            </p:cNvSpPr>
            <p:nvPr/>
          </p:nvSpPr>
          <p:spPr bwMode="auto">
            <a:xfrm>
              <a:off x="1465" y="1466"/>
              <a:ext cx="33" cy="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2"/>
                </a:cxn>
                <a:cxn ang="0">
                  <a:pos x="24" y="24"/>
                </a:cxn>
                <a:cxn ang="0">
                  <a:pos x="27" y="36"/>
                </a:cxn>
                <a:cxn ang="0">
                  <a:pos x="16" y="30"/>
                </a:cxn>
                <a:cxn ang="0">
                  <a:pos x="5" y="36"/>
                </a:cxn>
                <a:cxn ang="0">
                  <a:pos x="8" y="24"/>
                </a:cxn>
                <a:cxn ang="0">
                  <a:pos x="0" y="12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6">
                  <a:moveTo>
                    <a:pt x="16" y="0"/>
                  </a:moveTo>
                  <a:lnTo>
                    <a:pt x="22" y="12"/>
                  </a:lnTo>
                  <a:lnTo>
                    <a:pt x="33" y="12"/>
                  </a:lnTo>
                  <a:lnTo>
                    <a:pt x="24" y="24"/>
                  </a:lnTo>
                  <a:lnTo>
                    <a:pt x="27" y="36"/>
                  </a:lnTo>
                  <a:lnTo>
                    <a:pt x="16" y="30"/>
                  </a:lnTo>
                  <a:lnTo>
                    <a:pt x="5" y="36"/>
                  </a:lnTo>
                  <a:lnTo>
                    <a:pt x="8" y="24"/>
                  </a:lnTo>
                  <a:lnTo>
                    <a:pt x="0" y="12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1495" y="1411"/>
              <a:ext cx="36" cy="3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1"/>
                </a:cxn>
                <a:cxn ang="0">
                  <a:pos x="36" y="14"/>
                </a:cxn>
                <a:cxn ang="0">
                  <a:pos x="27" y="23"/>
                </a:cxn>
                <a:cxn ang="0">
                  <a:pos x="27" y="35"/>
                </a:cxn>
                <a:cxn ang="0">
                  <a:pos x="19" y="29"/>
                </a:cxn>
                <a:cxn ang="0">
                  <a:pos x="8" y="35"/>
                </a:cxn>
                <a:cxn ang="0">
                  <a:pos x="8" y="23"/>
                </a:cxn>
                <a:cxn ang="0">
                  <a:pos x="0" y="14"/>
                </a:cxn>
                <a:cxn ang="0">
                  <a:pos x="14" y="11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6" h="35">
                  <a:moveTo>
                    <a:pt x="19" y="0"/>
                  </a:moveTo>
                  <a:lnTo>
                    <a:pt x="25" y="11"/>
                  </a:lnTo>
                  <a:lnTo>
                    <a:pt x="36" y="14"/>
                  </a:lnTo>
                  <a:lnTo>
                    <a:pt x="27" y="23"/>
                  </a:lnTo>
                  <a:lnTo>
                    <a:pt x="27" y="35"/>
                  </a:lnTo>
                  <a:lnTo>
                    <a:pt x="19" y="29"/>
                  </a:lnTo>
                  <a:lnTo>
                    <a:pt x="8" y="35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289"/>
            <p:cNvSpPr>
              <a:spLocks/>
            </p:cNvSpPr>
            <p:nvPr/>
          </p:nvSpPr>
          <p:spPr bwMode="auto">
            <a:xfrm>
              <a:off x="1533" y="1422"/>
              <a:ext cx="33" cy="3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8" y="36"/>
                </a:cxn>
                <a:cxn ang="0">
                  <a:pos x="17" y="30"/>
                </a:cxn>
                <a:cxn ang="0">
                  <a:pos x="6" y="36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33" h="36">
                  <a:moveTo>
                    <a:pt x="17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8" y="36"/>
                  </a:lnTo>
                  <a:lnTo>
                    <a:pt x="17" y="30"/>
                  </a:lnTo>
                  <a:lnTo>
                    <a:pt x="6" y="36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290"/>
            <p:cNvSpPr>
              <a:spLocks/>
            </p:cNvSpPr>
            <p:nvPr/>
          </p:nvSpPr>
          <p:spPr bwMode="auto">
            <a:xfrm>
              <a:off x="976" y="1696"/>
              <a:ext cx="36" cy="3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11"/>
                </a:cxn>
                <a:cxn ang="0">
                  <a:pos x="36" y="14"/>
                </a:cxn>
                <a:cxn ang="0">
                  <a:pos x="28" y="23"/>
                </a:cxn>
                <a:cxn ang="0">
                  <a:pos x="28" y="35"/>
                </a:cxn>
                <a:cxn ang="0">
                  <a:pos x="20" y="29"/>
                </a:cxn>
                <a:cxn ang="0">
                  <a:pos x="9" y="35"/>
                </a:cxn>
                <a:cxn ang="0">
                  <a:pos x="9" y="23"/>
                </a:cxn>
                <a:cxn ang="0">
                  <a:pos x="0" y="14"/>
                </a:cxn>
                <a:cxn ang="0">
                  <a:pos x="14" y="11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6" h="35">
                  <a:moveTo>
                    <a:pt x="20" y="0"/>
                  </a:moveTo>
                  <a:lnTo>
                    <a:pt x="25" y="11"/>
                  </a:lnTo>
                  <a:lnTo>
                    <a:pt x="36" y="14"/>
                  </a:lnTo>
                  <a:lnTo>
                    <a:pt x="28" y="23"/>
                  </a:lnTo>
                  <a:lnTo>
                    <a:pt x="28" y="35"/>
                  </a:lnTo>
                  <a:lnTo>
                    <a:pt x="20" y="29"/>
                  </a:lnTo>
                  <a:lnTo>
                    <a:pt x="9" y="35"/>
                  </a:lnTo>
                  <a:lnTo>
                    <a:pt x="9" y="23"/>
                  </a:lnTo>
                  <a:lnTo>
                    <a:pt x="0" y="14"/>
                  </a:lnTo>
                  <a:lnTo>
                    <a:pt x="14" y="1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291"/>
            <p:cNvSpPr>
              <a:spLocks/>
            </p:cNvSpPr>
            <p:nvPr/>
          </p:nvSpPr>
          <p:spPr bwMode="auto">
            <a:xfrm>
              <a:off x="1015" y="1613"/>
              <a:ext cx="68" cy="71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4" y="24"/>
                </a:cxn>
                <a:cxn ang="0">
                  <a:pos x="68" y="30"/>
                </a:cxn>
                <a:cxn ang="0">
                  <a:pos x="49" y="47"/>
                </a:cxn>
                <a:cxn ang="0">
                  <a:pos x="55" y="71"/>
                </a:cxn>
                <a:cxn ang="0">
                  <a:pos x="33" y="59"/>
                </a:cxn>
                <a:cxn ang="0">
                  <a:pos x="11" y="71"/>
                </a:cxn>
                <a:cxn ang="0">
                  <a:pos x="16" y="47"/>
                </a:cxn>
                <a:cxn ang="0">
                  <a:pos x="0" y="30"/>
                </a:cxn>
                <a:cxn ang="0">
                  <a:pos x="22" y="2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8" h="71">
                  <a:moveTo>
                    <a:pt x="33" y="0"/>
                  </a:moveTo>
                  <a:lnTo>
                    <a:pt x="44" y="24"/>
                  </a:lnTo>
                  <a:lnTo>
                    <a:pt x="68" y="30"/>
                  </a:lnTo>
                  <a:lnTo>
                    <a:pt x="49" y="47"/>
                  </a:lnTo>
                  <a:lnTo>
                    <a:pt x="55" y="71"/>
                  </a:lnTo>
                  <a:lnTo>
                    <a:pt x="33" y="59"/>
                  </a:lnTo>
                  <a:lnTo>
                    <a:pt x="11" y="71"/>
                  </a:lnTo>
                  <a:lnTo>
                    <a:pt x="16" y="47"/>
                  </a:lnTo>
                  <a:lnTo>
                    <a:pt x="0" y="30"/>
                  </a:lnTo>
                  <a:lnTo>
                    <a:pt x="22" y="2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292"/>
            <p:cNvSpPr>
              <a:spLocks/>
            </p:cNvSpPr>
            <p:nvPr/>
          </p:nvSpPr>
          <p:spPr bwMode="auto">
            <a:xfrm>
              <a:off x="1009" y="1595"/>
              <a:ext cx="87" cy="8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4" y="24"/>
                </a:cxn>
                <a:cxn ang="0">
                  <a:pos x="69" y="27"/>
                </a:cxn>
                <a:cxn ang="0">
                  <a:pos x="52" y="44"/>
                </a:cxn>
                <a:cxn ang="0">
                  <a:pos x="55" y="68"/>
                </a:cxn>
                <a:cxn ang="0">
                  <a:pos x="33" y="56"/>
                </a:cxn>
                <a:cxn ang="0">
                  <a:pos x="14" y="68"/>
                </a:cxn>
                <a:cxn ang="0">
                  <a:pos x="17" y="44"/>
                </a:cxn>
                <a:cxn ang="0">
                  <a:pos x="0" y="27"/>
                </a:cxn>
                <a:cxn ang="0">
                  <a:pos x="25" y="24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69" h="68">
                  <a:moveTo>
                    <a:pt x="33" y="0"/>
                  </a:moveTo>
                  <a:lnTo>
                    <a:pt x="44" y="24"/>
                  </a:lnTo>
                  <a:lnTo>
                    <a:pt x="69" y="27"/>
                  </a:lnTo>
                  <a:lnTo>
                    <a:pt x="52" y="44"/>
                  </a:lnTo>
                  <a:lnTo>
                    <a:pt x="55" y="68"/>
                  </a:lnTo>
                  <a:lnTo>
                    <a:pt x="33" y="56"/>
                  </a:lnTo>
                  <a:lnTo>
                    <a:pt x="14" y="68"/>
                  </a:lnTo>
                  <a:lnTo>
                    <a:pt x="17" y="44"/>
                  </a:lnTo>
                  <a:lnTo>
                    <a:pt x="0" y="27"/>
                  </a:lnTo>
                  <a:lnTo>
                    <a:pt x="25" y="24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AutoShape 293"/>
            <p:cNvSpPr>
              <a:spLocks noChangeArrowheads="1"/>
            </p:cNvSpPr>
            <p:nvPr/>
          </p:nvSpPr>
          <p:spPr bwMode="auto">
            <a:xfrm>
              <a:off x="3228" y="1692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97" name="AutoShape 294"/>
            <p:cNvSpPr>
              <a:spLocks noChangeArrowheads="1"/>
            </p:cNvSpPr>
            <p:nvPr/>
          </p:nvSpPr>
          <p:spPr bwMode="auto">
            <a:xfrm>
              <a:off x="3120" y="1428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98" name="AutoShape 295"/>
            <p:cNvSpPr>
              <a:spLocks noChangeArrowheads="1"/>
            </p:cNvSpPr>
            <p:nvPr/>
          </p:nvSpPr>
          <p:spPr bwMode="auto">
            <a:xfrm>
              <a:off x="2952" y="1536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99" name="AutoShape 296"/>
            <p:cNvSpPr>
              <a:spLocks noChangeArrowheads="1"/>
            </p:cNvSpPr>
            <p:nvPr/>
          </p:nvSpPr>
          <p:spPr bwMode="auto">
            <a:xfrm>
              <a:off x="2944" y="1344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0" name="AutoShape 297"/>
            <p:cNvSpPr>
              <a:spLocks noChangeArrowheads="1"/>
            </p:cNvSpPr>
            <p:nvPr/>
          </p:nvSpPr>
          <p:spPr bwMode="auto">
            <a:xfrm>
              <a:off x="2968" y="2828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1" name="AutoShape 298"/>
            <p:cNvSpPr>
              <a:spLocks noChangeArrowheads="1"/>
            </p:cNvSpPr>
            <p:nvPr/>
          </p:nvSpPr>
          <p:spPr bwMode="auto">
            <a:xfrm>
              <a:off x="3888" y="1924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/>
            </a:p>
          </p:txBody>
        </p:sp>
        <p:sp>
          <p:nvSpPr>
            <p:cNvPr id="102" name="AutoShape 299"/>
            <p:cNvSpPr>
              <a:spLocks noChangeArrowheads="1"/>
            </p:cNvSpPr>
            <p:nvPr/>
          </p:nvSpPr>
          <p:spPr bwMode="auto">
            <a:xfrm>
              <a:off x="1376" y="2180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3" name="AutoShape 300"/>
            <p:cNvSpPr>
              <a:spLocks noChangeArrowheads="1"/>
            </p:cNvSpPr>
            <p:nvPr/>
          </p:nvSpPr>
          <p:spPr bwMode="auto">
            <a:xfrm>
              <a:off x="1344" y="2352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4" name="AutoShape 301"/>
            <p:cNvSpPr>
              <a:spLocks noChangeArrowheads="1"/>
            </p:cNvSpPr>
            <p:nvPr/>
          </p:nvSpPr>
          <p:spPr bwMode="auto">
            <a:xfrm>
              <a:off x="1400" y="2564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5" name="AutoShape 302"/>
            <p:cNvSpPr>
              <a:spLocks noChangeArrowheads="1"/>
            </p:cNvSpPr>
            <p:nvPr/>
          </p:nvSpPr>
          <p:spPr bwMode="auto">
            <a:xfrm>
              <a:off x="2404" y="1025"/>
              <a:ext cx="47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88000"/>
                </a:lnSpc>
              </a:pPr>
              <a:endParaRPr lang="en-US" altLang="en-US" sz="4000" dirty="0">
                <a:solidFill>
                  <a:schemeClr val="bg2"/>
                </a:solidFill>
              </a:endParaRPr>
            </a:p>
          </p:txBody>
        </p:sp>
        <p:sp>
          <p:nvSpPr>
            <p:cNvPr id="106" name="Freeform 303"/>
            <p:cNvSpPr>
              <a:spLocks/>
            </p:cNvSpPr>
            <p:nvPr/>
          </p:nvSpPr>
          <p:spPr bwMode="auto">
            <a:xfrm>
              <a:off x="777" y="1627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304"/>
            <p:cNvSpPr>
              <a:spLocks/>
            </p:cNvSpPr>
            <p:nvPr/>
          </p:nvSpPr>
          <p:spPr bwMode="auto">
            <a:xfrm>
              <a:off x="915" y="165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305"/>
            <p:cNvSpPr>
              <a:spLocks/>
            </p:cNvSpPr>
            <p:nvPr/>
          </p:nvSpPr>
          <p:spPr bwMode="auto">
            <a:xfrm>
              <a:off x="948" y="163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306"/>
            <p:cNvSpPr>
              <a:spLocks/>
            </p:cNvSpPr>
            <p:nvPr/>
          </p:nvSpPr>
          <p:spPr bwMode="auto">
            <a:xfrm>
              <a:off x="954" y="1681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307"/>
            <p:cNvSpPr>
              <a:spLocks/>
            </p:cNvSpPr>
            <p:nvPr/>
          </p:nvSpPr>
          <p:spPr bwMode="auto">
            <a:xfrm>
              <a:off x="1185" y="162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308"/>
            <p:cNvSpPr>
              <a:spLocks/>
            </p:cNvSpPr>
            <p:nvPr/>
          </p:nvSpPr>
          <p:spPr bwMode="auto">
            <a:xfrm>
              <a:off x="1260" y="1702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309"/>
            <p:cNvSpPr>
              <a:spLocks/>
            </p:cNvSpPr>
            <p:nvPr/>
          </p:nvSpPr>
          <p:spPr bwMode="auto">
            <a:xfrm>
              <a:off x="1302" y="1372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310"/>
            <p:cNvSpPr>
              <a:spLocks/>
            </p:cNvSpPr>
            <p:nvPr/>
          </p:nvSpPr>
          <p:spPr bwMode="auto">
            <a:xfrm>
              <a:off x="1374" y="136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311"/>
            <p:cNvSpPr>
              <a:spLocks/>
            </p:cNvSpPr>
            <p:nvPr/>
          </p:nvSpPr>
          <p:spPr bwMode="auto">
            <a:xfrm>
              <a:off x="1413" y="147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312"/>
            <p:cNvSpPr>
              <a:spLocks/>
            </p:cNvSpPr>
            <p:nvPr/>
          </p:nvSpPr>
          <p:spPr bwMode="auto">
            <a:xfrm>
              <a:off x="1437" y="144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313"/>
            <p:cNvSpPr>
              <a:spLocks/>
            </p:cNvSpPr>
            <p:nvPr/>
          </p:nvSpPr>
          <p:spPr bwMode="auto">
            <a:xfrm>
              <a:off x="1512" y="1402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314"/>
            <p:cNvSpPr>
              <a:spLocks/>
            </p:cNvSpPr>
            <p:nvPr/>
          </p:nvSpPr>
          <p:spPr bwMode="auto">
            <a:xfrm>
              <a:off x="1479" y="1384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315"/>
            <p:cNvSpPr>
              <a:spLocks/>
            </p:cNvSpPr>
            <p:nvPr/>
          </p:nvSpPr>
          <p:spPr bwMode="auto">
            <a:xfrm>
              <a:off x="729" y="1588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316"/>
            <p:cNvSpPr>
              <a:spLocks/>
            </p:cNvSpPr>
            <p:nvPr/>
          </p:nvSpPr>
          <p:spPr bwMode="auto">
            <a:xfrm>
              <a:off x="699" y="157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317"/>
            <p:cNvSpPr>
              <a:spLocks/>
            </p:cNvSpPr>
            <p:nvPr/>
          </p:nvSpPr>
          <p:spPr bwMode="auto">
            <a:xfrm>
              <a:off x="717" y="1549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318"/>
            <p:cNvSpPr>
              <a:spLocks/>
            </p:cNvSpPr>
            <p:nvPr/>
          </p:nvSpPr>
          <p:spPr bwMode="auto">
            <a:xfrm>
              <a:off x="672" y="148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319"/>
            <p:cNvSpPr>
              <a:spLocks/>
            </p:cNvSpPr>
            <p:nvPr/>
          </p:nvSpPr>
          <p:spPr bwMode="auto">
            <a:xfrm>
              <a:off x="708" y="1471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320"/>
            <p:cNvSpPr>
              <a:spLocks/>
            </p:cNvSpPr>
            <p:nvPr/>
          </p:nvSpPr>
          <p:spPr bwMode="auto">
            <a:xfrm>
              <a:off x="696" y="145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321"/>
            <p:cNvSpPr>
              <a:spLocks/>
            </p:cNvSpPr>
            <p:nvPr/>
          </p:nvSpPr>
          <p:spPr bwMode="auto">
            <a:xfrm>
              <a:off x="837" y="148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322"/>
            <p:cNvSpPr>
              <a:spLocks/>
            </p:cNvSpPr>
            <p:nvPr/>
          </p:nvSpPr>
          <p:spPr bwMode="auto">
            <a:xfrm>
              <a:off x="774" y="133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323"/>
            <p:cNvSpPr>
              <a:spLocks/>
            </p:cNvSpPr>
            <p:nvPr/>
          </p:nvSpPr>
          <p:spPr bwMode="auto">
            <a:xfrm>
              <a:off x="798" y="130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324"/>
            <p:cNvSpPr>
              <a:spLocks/>
            </p:cNvSpPr>
            <p:nvPr/>
          </p:nvSpPr>
          <p:spPr bwMode="auto">
            <a:xfrm>
              <a:off x="870" y="121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25"/>
            <p:cNvSpPr>
              <a:spLocks/>
            </p:cNvSpPr>
            <p:nvPr/>
          </p:nvSpPr>
          <p:spPr bwMode="auto">
            <a:xfrm>
              <a:off x="1866" y="271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26"/>
            <p:cNvSpPr>
              <a:spLocks/>
            </p:cNvSpPr>
            <p:nvPr/>
          </p:nvSpPr>
          <p:spPr bwMode="auto">
            <a:xfrm>
              <a:off x="1422" y="206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7"/>
            <p:cNvSpPr>
              <a:spLocks/>
            </p:cNvSpPr>
            <p:nvPr/>
          </p:nvSpPr>
          <p:spPr bwMode="auto">
            <a:xfrm>
              <a:off x="4887" y="301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28"/>
            <p:cNvSpPr>
              <a:spLocks/>
            </p:cNvSpPr>
            <p:nvPr/>
          </p:nvSpPr>
          <p:spPr bwMode="auto">
            <a:xfrm>
              <a:off x="5082" y="2830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29"/>
            <p:cNvSpPr>
              <a:spLocks/>
            </p:cNvSpPr>
            <p:nvPr/>
          </p:nvSpPr>
          <p:spPr bwMode="auto">
            <a:xfrm>
              <a:off x="5361" y="3055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30"/>
            <p:cNvSpPr>
              <a:spLocks/>
            </p:cNvSpPr>
            <p:nvPr/>
          </p:nvSpPr>
          <p:spPr bwMode="auto">
            <a:xfrm>
              <a:off x="2958" y="2926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Text Box 331"/>
            <p:cNvSpPr txBox="1">
              <a:spLocks noChangeArrowheads="1"/>
            </p:cNvSpPr>
            <p:nvPr/>
          </p:nvSpPr>
          <p:spPr bwMode="auto">
            <a:xfrm>
              <a:off x="825" y="1512"/>
              <a:ext cx="357" cy="162"/>
            </a:xfrm>
            <a:prstGeom prst="rect">
              <a:avLst/>
            </a:prstGeom>
            <a:noFill/>
            <a:ln w="12700" cap="rnd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88000"/>
                </a:lnSpc>
              </a:pPr>
              <a:r>
                <a:rPr lang="en-US" sz="600" dirty="0">
                  <a:latin typeface="Arial" charset="0"/>
                </a:rPr>
                <a:t>NI HQ</a:t>
              </a:r>
            </a:p>
          </p:txBody>
        </p:sp>
        <p:sp>
          <p:nvSpPr>
            <p:cNvPr id="135" name="Freeform 332"/>
            <p:cNvSpPr>
              <a:spLocks/>
            </p:cNvSpPr>
            <p:nvPr/>
          </p:nvSpPr>
          <p:spPr bwMode="auto">
            <a:xfrm>
              <a:off x="2661" y="1273"/>
              <a:ext cx="72" cy="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2" y="12"/>
                </a:cxn>
                <a:cxn ang="0">
                  <a:pos x="33" y="15"/>
                </a:cxn>
                <a:cxn ang="0">
                  <a:pos x="25" y="24"/>
                </a:cxn>
                <a:cxn ang="0">
                  <a:pos x="27" y="35"/>
                </a:cxn>
                <a:cxn ang="0">
                  <a:pos x="16" y="29"/>
                </a:cxn>
                <a:cxn ang="0">
                  <a:pos x="5" y="35"/>
                </a:cxn>
                <a:cxn ang="0">
                  <a:pos x="8" y="24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3" h="35">
                  <a:moveTo>
                    <a:pt x="16" y="0"/>
                  </a:moveTo>
                  <a:lnTo>
                    <a:pt x="22" y="12"/>
                  </a:lnTo>
                  <a:lnTo>
                    <a:pt x="33" y="15"/>
                  </a:lnTo>
                  <a:lnTo>
                    <a:pt x="25" y="24"/>
                  </a:lnTo>
                  <a:lnTo>
                    <a:pt x="27" y="35"/>
                  </a:lnTo>
                  <a:lnTo>
                    <a:pt x="16" y="29"/>
                  </a:lnTo>
                  <a:lnTo>
                    <a:pt x="5" y="35"/>
                  </a:lnTo>
                  <a:lnTo>
                    <a:pt x="8" y="24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What is an FPGA?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410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What it 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Field-programmable gate array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A silicon chip with unconnected gates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User can define and re-define functionality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How it works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Define behavior in software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Compile and download to the hardware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bri" pitchFamily="34" charset="0"/>
                <a:ea typeface="+mn-ea"/>
                <a:cs typeface="Calibri" pitchFamily="34" charset="0"/>
              </a:rPr>
              <a:t>Hardware implementation of code</a:t>
            </a:r>
          </a:p>
          <a:p>
            <a:pPr eaLnBrk="1" hangingPunct="1">
              <a:defRPr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t="19119" b="13103"/>
          <a:stretch>
            <a:fillRect/>
          </a:stretch>
        </p:blipFill>
        <p:spPr bwMode="auto">
          <a:xfrm>
            <a:off x="5943600" y="3940175"/>
            <a:ext cx="2743200" cy="13938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248400" y="1425575"/>
            <a:ext cx="1828800" cy="1730375"/>
            <a:chOff x="6248400" y="1425575"/>
            <a:chExt cx="1828800" cy="1730375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831013" y="1958975"/>
            <a:ext cx="1246187" cy="1196975"/>
          </p:xfrm>
          <a:graphic>
            <a:graphicData uri="http://schemas.openxmlformats.org/presentationml/2006/ole">
              <p:oleObj spid="_x0000_s189442" name="Bitmap Image" r:id="rId5" imgW="1733333" imgH="1762371" progId="PBrush">
                <p:embed/>
              </p:oleObj>
            </a:graphicData>
          </a:graphic>
        </p:graphicFrame>
        <p:pic>
          <p:nvPicPr>
            <p:cNvPr id="1031" name="Picture 6" descr="xilinx_chip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425575"/>
              <a:ext cx="14287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Importance of FPGA in Systems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High Reliability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– Designs become a custom circuit</a:t>
            </a:r>
          </a:p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High Determinism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– Runs algorithms at deterministic rates down to 25 ns (faster in many cases)</a:t>
            </a:r>
          </a:p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True Parallelism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Enables parallel tasks and pipelining</a:t>
            </a:r>
          </a:p>
          <a:p>
            <a:r>
              <a:rPr lang="en-US" b="1" i="1" dirty="0" smtClean="0">
                <a:latin typeface="Calibri" pitchFamily="34" charset="0"/>
                <a:cs typeface="Calibri" pitchFamily="34" charset="0"/>
              </a:rPr>
              <a:t>Reconfigurable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Create new and alter existing task-specific personalities </a:t>
            </a:r>
          </a:p>
        </p:txBody>
      </p:sp>
      <p:pic>
        <p:nvPicPr>
          <p:cNvPr id="11268" name="Picture 5" descr="FPGA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810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Simplified FPGA Example</a:t>
            </a:r>
          </a:p>
        </p:txBody>
      </p:sp>
      <p:pic>
        <p:nvPicPr>
          <p:cNvPr id="692228" name="Picture 4" descr="Image1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28825" y="1374775"/>
            <a:ext cx="5353050" cy="4687888"/>
          </a:xfr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81350" y="4032250"/>
            <a:ext cx="450850" cy="349250"/>
            <a:chOff x="2016" y="2204"/>
            <a:chExt cx="284" cy="220"/>
          </a:xfrm>
        </p:grpSpPr>
        <p:sp>
          <p:nvSpPr>
            <p:cNvPr id="1076" name="Line 6"/>
            <p:cNvSpPr>
              <a:spLocks noChangeShapeType="1"/>
            </p:cNvSpPr>
            <p:nvPr/>
          </p:nvSpPr>
          <p:spPr bwMode="auto">
            <a:xfrm>
              <a:off x="2016" y="2211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7" name="Line 7"/>
            <p:cNvSpPr>
              <a:spLocks noChangeShapeType="1"/>
            </p:cNvSpPr>
            <p:nvPr/>
          </p:nvSpPr>
          <p:spPr bwMode="auto">
            <a:xfrm>
              <a:off x="2016" y="2412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8" name="Line 8"/>
            <p:cNvSpPr>
              <a:spLocks noChangeShapeType="1"/>
            </p:cNvSpPr>
            <p:nvPr/>
          </p:nvSpPr>
          <p:spPr bwMode="auto">
            <a:xfrm>
              <a:off x="2135" y="2308"/>
              <a:ext cx="0" cy="1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9" name="Line 9"/>
            <p:cNvSpPr>
              <a:spLocks noChangeShapeType="1"/>
            </p:cNvSpPr>
            <p:nvPr/>
          </p:nvSpPr>
          <p:spPr bwMode="auto">
            <a:xfrm>
              <a:off x="2128" y="2312"/>
              <a:ext cx="1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0" name="Line 10"/>
            <p:cNvSpPr>
              <a:spLocks noChangeShapeType="1"/>
            </p:cNvSpPr>
            <p:nvPr/>
          </p:nvSpPr>
          <p:spPr bwMode="auto">
            <a:xfrm>
              <a:off x="2132" y="2268"/>
              <a:ext cx="1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1" name="Line 11"/>
            <p:cNvSpPr>
              <a:spLocks noChangeShapeType="1"/>
            </p:cNvSpPr>
            <p:nvPr/>
          </p:nvSpPr>
          <p:spPr bwMode="auto">
            <a:xfrm>
              <a:off x="2139" y="2204"/>
              <a:ext cx="0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98900" y="3429000"/>
            <a:ext cx="444500" cy="742950"/>
            <a:chOff x="2456" y="1824"/>
            <a:chExt cx="280" cy="468"/>
          </a:xfrm>
        </p:grpSpPr>
        <p:sp>
          <p:nvSpPr>
            <p:cNvPr id="1072" name="Line 13"/>
            <p:cNvSpPr>
              <a:spLocks noChangeShapeType="1"/>
            </p:cNvSpPr>
            <p:nvPr/>
          </p:nvSpPr>
          <p:spPr bwMode="auto">
            <a:xfrm>
              <a:off x="2456" y="2284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3" name="Line 14"/>
            <p:cNvSpPr>
              <a:spLocks noChangeShapeType="1"/>
            </p:cNvSpPr>
            <p:nvPr/>
          </p:nvSpPr>
          <p:spPr bwMode="auto">
            <a:xfrm>
              <a:off x="2592" y="1852"/>
              <a:ext cx="0" cy="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4" name="Line 15"/>
            <p:cNvSpPr>
              <a:spLocks noChangeShapeType="1"/>
            </p:cNvSpPr>
            <p:nvPr/>
          </p:nvSpPr>
          <p:spPr bwMode="auto">
            <a:xfrm>
              <a:off x="2600" y="1864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5" name="Line 16"/>
            <p:cNvSpPr>
              <a:spLocks noChangeShapeType="1"/>
            </p:cNvSpPr>
            <p:nvPr/>
          </p:nvSpPr>
          <p:spPr bwMode="auto">
            <a:xfrm>
              <a:off x="2456" y="1824"/>
              <a:ext cx="2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283200" y="1936750"/>
            <a:ext cx="450850" cy="831850"/>
            <a:chOff x="3328" y="884"/>
            <a:chExt cx="284" cy="524"/>
          </a:xfrm>
        </p:grpSpPr>
        <p:sp>
          <p:nvSpPr>
            <p:cNvPr id="1068" name="Line 18"/>
            <p:cNvSpPr>
              <a:spLocks noChangeShapeType="1"/>
            </p:cNvSpPr>
            <p:nvPr/>
          </p:nvSpPr>
          <p:spPr bwMode="auto">
            <a:xfrm rot="10800000">
              <a:off x="3328" y="1404"/>
              <a:ext cx="1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9" name="Line 19"/>
            <p:cNvSpPr>
              <a:spLocks noChangeShapeType="1"/>
            </p:cNvSpPr>
            <p:nvPr/>
          </p:nvSpPr>
          <p:spPr bwMode="auto">
            <a:xfrm rot="10800000" flipH="1" flipV="1">
              <a:off x="3484" y="1208"/>
              <a:ext cx="0" cy="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0" name="Line 20"/>
            <p:cNvSpPr>
              <a:spLocks noChangeShapeType="1"/>
            </p:cNvSpPr>
            <p:nvPr/>
          </p:nvSpPr>
          <p:spPr bwMode="auto">
            <a:xfrm rot="10800000">
              <a:off x="3472" y="1200"/>
              <a:ext cx="13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1" name="Line 21"/>
            <p:cNvSpPr>
              <a:spLocks noChangeShapeType="1"/>
            </p:cNvSpPr>
            <p:nvPr/>
          </p:nvSpPr>
          <p:spPr bwMode="auto">
            <a:xfrm rot="10800000" flipV="1">
              <a:off x="3612" y="884"/>
              <a:ext cx="0" cy="3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arrow" w="sm" len="med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81300" y="3340100"/>
            <a:ext cx="368300" cy="317500"/>
            <a:chOff x="1752" y="1768"/>
            <a:chExt cx="232" cy="200"/>
          </a:xfrm>
        </p:grpSpPr>
        <p:sp>
          <p:nvSpPr>
            <p:cNvPr id="1066" name="Line 23"/>
            <p:cNvSpPr>
              <a:spLocks noChangeShapeType="1"/>
            </p:cNvSpPr>
            <p:nvPr/>
          </p:nvSpPr>
          <p:spPr bwMode="auto">
            <a:xfrm rot="10800000" flipV="1">
              <a:off x="1752" y="196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sm" len="med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7" name="Line 24"/>
            <p:cNvSpPr>
              <a:spLocks noChangeShapeType="1"/>
            </p:cNvSpPr>
            <p:nvPr/>
          </p:nvSpPr>
          <p:spPr bwMode="auto">
            <a:xfrm rot="10800000" flipV="1">
              <a:off x="1756" y="176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sm" len="med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92249" name="Line 25"/>
          <p:cNvSpPr>
            <a:spLocks noChangeShapeType="1"/>
          </p:cNvSpPr>
          <p:nvPr/>
        </p:nvSpPr>
        <p:spPr bwMode="auto">
          <a:xfrm rot="10800000" flipH="1">
            <a:off x="4648200" y="1771650"/>
            <a:ext cx="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2250" name="AutoShape 26"/>
          <p:cNvSpPr>
            <a:spLocks noChangeArrowheads="1"/>
          </p:cNvSpPr>
          <p:nvPr/>
        </p:nvSpPr>
        <p:spPr bwMode="auto">
          <a:xfrm>
            <a:off x="3648075" y="4038600"/>
            <a:ext cx="242888" cy="238125"/>
          </a:xfrm>
          <a:prstGeom prst="flowChartDelay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92251" name="Object 2"/>
          <p:cNvGraphicFramePr>
            <a:graphicFrameLocks noChangeAspect="1"/>
          </p:cNvGraphicFramePr>
          <p:nvPr/>
        </p:nvGraphicFramePr>
        <p:xfrm>
          <a:off x="3509963" y="3263900"/>
          <a:ext cx="530225" cy="368300"/>
        </p:xfrm>
        <a:graphic>
          <a:graphicData uri="http://schemas.openxmlformats.org/presentationml/2006/ole">
            <p:oleObj spid="_x0000_s190466" name="Bitmap Image" r:id="rId5" imgW="219222" imgH="152260" progId="PBrush">
              <p:embed/>
            </p:oleObj>
          </a:graphicData>
        </a:graphic>
      </p:graphicFrame>
      <p:graphicFrame>
        <p:nvGraphicFramePr>
          <p:cNvPr id="692252" name="Object 3"/>
          <p:cNvGraphicFramePr>
            <a:graphicFrameLocks noChangeAspect="1"/>
          </p:cNvGraphicFramePr>
          <p:nvPr/>
        </p:nvGraphicFramePr>
        <p:xfrm>
          <a:off x="3543300" y="4013200"/>
          <a:ext cx="457200" cy="304800"/>
        </p:xfrm>
        <a:graphic>
          <a:graphicData uri="http://schemas.openxmlformats.org/presentationml/2006/ole">
            <p:oleObj spid="_x0000_s190467" name="Bitmap Image" r:id="rId6" imgW="228571" imgH="152260" progId="PBrush">
              <p:embed/>
            </p:oleObj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181350" y="3327400"/>
            <a:ext cx="450850" cy="349250"/>
            <a:chOff x="2004" y="1760"/>
            <a:chExt cx="284" cy="220"/>
          </a:xfrm>
        </p:grpSpPr>
        <p:sp>
          <p:nvSpPr>
            <p:cNvPr id="1060" name="Line 30"/>
            <p:cNvSpPr>
              <a:spLocks noChangeShapeType="1"/>
            </p:cNvSpPr>
            <p:nvPr/>
          </p:nvSpPr>
          <p:spPr bwMode="auto">
            <a:xfrm>
              <a:off x="2004" y="1772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>
              <a:off x="2004" y="1968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2" name="Line 32"/>
            <p:cNvSpPr>
              <a:spLocks noChangeShapeType="1"/>
            </p:cNvSpPr>
            <p:nvPr/>
          </p:nvSpPr>
          <p:spPr bwMode="auto">
            <a:xfrm>
              <a:off x="2128" y="1760"/>
              <a:ext cx="0" cy="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3" name="Line 33"/>
            <p:cNvSpPr>
              <a:spLocks noChangeShapeType="1"/>
            </p:cNvSpPr>
            <p:nvPr/>
          </p:nvSpPr>
          <p:spPr bwMode="auto">
            <a:xfrm>
              <a:off x="2123" y="1864"/>
              <a:ext cx="0" cy="1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4" name="Line 34"/>
            <p:cNvSpPr>
              <a:spLocks noChangeShapeType="1"/>
            </p:cNvSpPr>
            <p:nvPr/>
          </p:nvSpPr>
          <p:spPr bwMode="auto">
            <a:xfrm>
              <a:off x="2116" y="1868"/>
              <a:ext cx="1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5" name="Line 35"/>
            <p:cNvSpPr>
              <a:spLocks noChangeShapeType="1"/>
            </p:cNvSpPr>
            <p:nvPr/>
          </p:nvSpPr>
          <p:spPr bwMode="auto">
            <a:xfrm>
              <a:off x="2120" y="1824"/>
              <a:ext cx="1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692260" name="Object 4"/>
          <p:cNvGraphicFramePr>
            <a:graphicFrameLocks noChangeAspect="1"/>
          </p:cNvGraphicFramePr>
          <p:nvPr/>
        </p:nvGraphicFramePr>
        <p:xfrm>
          <a:off x="4938713" y="2578100"/>
          <a:ext cx="495300" cy="368300"/>
        </p:xfrm>
        <a:graphic>
          <a:graphicData uri="http://schemas.openxmlformats.org/presentationml/2006/ole">
            <p:oleObj spid="_x0000_s190468" name="Bitmap Image" r:id="rId7" imgW="228571" imgH="152260" progId="PBrush">
              <p:embed/>
            </p:oleObj>
          </a:graphicData>
        </a:graphic>
      </p:graphicFrame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78350" y="2197100"/>
            <a:ext cx="463550" cy="1282700"/>
            <a:chOff x="2884" y="1048"/>
            <a:chExt cx="292" cy="808"/>
          </a:xfrm>
        </p:grpSpPr>
        <p:sp>
          <p:nvSpPr>
            <p:cNvPr id="1053" name="Line 38"/>
            <p:cNvSpPr>
              <a:spLocks noChangeShapeType="1"/>
            </p:cNvSpPr>
            <p:nvPr/>
          </p:nvSpPr>
          <p:spPr bwMode="auto">
            <a:xfrm rot="10800000">
              <a:off x="3020" y="1420"/>
              <a:ext cx="15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4" name="Line 39"/>
            <p:cNvSpPr>
              <a:spLocks noChangeShapeType="1"/>
            </p:cNvSpPr>
            <p:nvPr/>
          </p:nvSpPr>
          <p:spPr bwMode="auto">
            <a:xfrm rot="10800000" flipH="1" flipV="1">
              <a:off x="3028" y="1412"/>
              <a:ext cx="0" cy="4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5" name="Line 40"/>
            <p:cNvSpPr>
              <a:spLocks noChangeShapeType="1"/>
            </p:cNvSpPr>
            <p:nvPr/>
          </p:nvSpPr>
          <p:spPr bwMode="auto">
            <a:xfrm rot="10800000">
              <a:off x="2884" y="1844"/>
              <a:ext cx="1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6" name="Line 41"/>
            <p:cNvSpPr>
              <a:spLocks noChangeShapeType="1"/>
            </p:cNvSpPr>
            <p:nvPr/>
          </p:nvSpPr>
          <p:spPr bwMode="auto">
            <a:xfrm rot="10800000" flipH="1" flipV="1">
              <a:off x="2928" y="1048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7" name="Line 42"/>
            <p:cNvSpPr>
              <a:spLocks noChangeShapeType="1"/>
            </p:cNvSpPr>
            <p:nvPr/>
          </p:nvSpPr>
          <p:spPr bwMode="auto">
            <a:xfrm rot="10800000">
              <a:off x="2916" y="1193"/>
              <a:ext cx="1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8" name="Line 43"/>
            <p:cNvSpPr>
              <a:spLocks noChangeShapeType="1"/>
            </p:cNvSpPr>
            <p:nvPr/>
          </p:nvSpPr>
          <p:spPr bwMode="auto">
            <a:xfrm rot="10800000" flipH="1" flipV="1">
              <a:off x="3020" y="1179"/>
              <a:ext cx="0" cy="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9" name="Line 44"/>
            <p:cNvSpPr>
              <a:spLocks noChangeShapeType="1"/>
            </p:cNvSpPr>
            <p:nvPr/>
          </p:nvSpPr>
          <p:spPr bwMode="auto">
            <a:xfrm rot="10800000">
              <a:off x="3008" y="1380"/>
              <a:ext cx="1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692269" name="Picture 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4500" y="33020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70" name="Rectangle 46"/>
          <p:cNvSpPr>
            <a:spLocks noChangeArrowheads="1"/>
          </p:cNvSpPr>
          <p:nvPr/>
        </p:nvSpPr>
        <p:spPr bwMode="auto">
          <a:xfrm>
            <a:off x="4752975" y="2319338"/>
            <a:ext cx="142875" cy="889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781300" y="4051300"/>
            <a:ext cx="368300" cy="317500"/>
            <a:chOff x="1752" y="1768"/>
            <a:chExt cx="232" cy="200"/>
          </a:xfrm>
        </p:grpSpPr>
        <p:sp>
          <p:nvSpPr>
            <p:cNvPr id="1051" name="Line 48"/>
            <p:cNvSpPr>
              <a:spLocks noChangeShapeType="1"/>
            </p:cNvSpPr>
            <p:nvPr/>
          </p:nvSpPr>
          <p:spPr bwMode="auto">
            <a:xfrm rot="10800000" flipV="1">
              <a:off x="1752" y="196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sm" len="med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2" name="Line 49"/>
            <p:cNvSpPr>
              <a:spLocks noChangeShapeType="1"/>
            </p:cNvSpPr>
            <p:nvPr/>
          </p:nvSpPr>
          <p:spPr bwMode="auto">
            <a:xfrm rot="10800000" flipV="1">
              <a:off x="1756" y="1768"/>
              <a:ext cx="2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sm" len="med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92274" name="Rectangle 50"/>
          <p:cNvSpPr>
            <a:spLocks noChangeArrowheads="1"/>
          </p:cNvSpPr>
          <p:nvPr/>
        </p:nvSpPr>
        <p:spPr bwMode="auto">
          <a:xfrm>
            <a:off x="3924300" y="1536700"/>
            <a:ext cx="1866900" cy="203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2275" name="Rectangle 51"/>
          <p:cNvSpPr>
            <a:spLocks noChangeArrowheads="1"/>
          </p:cNvSpPr>
          <p:nvPr/>
        </p:nvSpPr>
        <p:spPr bwMode="auto">
          <a:xfrm>
            <a:off x="4775200" y="1703388"/>
            <a:ext cx="889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2276" name="Rectangle 52"/>
          <p:cNvSpPr>
            <a:spLocks noChangeArrowheads="1"/>
          </p:cNvSpPr>
          <p:nvPr/>
        </p:nvSpPr>
        <p:spPr bwMode="auto">
          <a:xfrm>
            <a:off x="4725988" y="2192338"/>
            <a:ext cx="177800" cy="120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2277" name="Text Box 53"/>
          <p:cNvSpPr txBox="1">
            <a:spLocks noChangeArrowheads="1"/>
          </p:cNvSpPr>
          <p:nvPr/>
        </p:nvSpPr>
        <p:spPr bwMode="auto">
          <a:xfrm>
            <a:off x="2463800" y="3187700"/>
            <a:ext cx="381000" cy="132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AB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CD</a:t>
            </a:r>
          </a:p>
        </p:txBody>
      </p:sp>
      <p:sp>
        <p:nvSpPr>
          <p:cNvPr id="692278" name="Text Box 54"/>
          <p:cNvSpPr txBox="1">
            <a:spLocks noChangeArrowheads="1"/>
          </p:cNvSpPr>
          <p:nvPr/>
        </p:nvSpPr>
        <p:spPr bwMode="auto">
          <a:xfrm>
            <a:off x="5588000" y="15621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F</a:t>
            </a:r>
          </a:p>
        </p:txBody>
      </p:sp>
      <p:sp>
        <p:nvSpPr>
          <p:cNvPr id="692279" name="Text Box 55"/>
          <p:cNvSpPr txBox="1">
            <a:spLocks noChangeArrowheads="1"/>
          </p:cNvSpPr>
          <p:nvPr/>
        </p:nvSpPr>
        <p:spPr bwMode="auto">
          <a:xfrm>
            <a:off x="4483100" y="14351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E</a:t>
            </a:r>
          </a:p>
        </p:txBody>
      </p:sp>
      <p:sp>
        <p:nvSpPr>
          <p:cNvPr id="1048" name="Text Box 56"/>
          <p:cNvSpPr txBox="1">
            <a:spLocks noChangeArrowheads="1"/>
          </p:cNvSpPr>
          <p:nvPr/>
        </p:nvSpPr>
        <p:spPr bwMode="auto">
          <a:xfrm>
            <a:off x="838200" y="1219200"/>
            <a:ext cx="759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Implementing Logic on FPGA: F = {(A+B)CD} </a:t>
            </a:r>
            <a:r>
              <a:rPr lang="en-US" sz="1800" dirty="0">
                <a:latin typeface="Calibri" pitchFamily="34" charset="0"/>
                <a:cs typeface="Calibri" pitchFamily="34" charset="0"/>
                <a:sym typeface="Symbol" pitchFamily="18" charset="2"/>
              </a:rPr>
              <a:t>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E</a:t>
            </a:r>
          </a:p>
        </p:txBody>
      </p:sp>
      <p:pic>
        <p:nvPicPr>
          <p:cNvPr id="692282" name="Picture 58" descr="Simplified example co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133600"/>
            <a:ext cx="3556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84" name="Text Box 60"/>
          <p:cNvSpPr txBox="1">
            <a:spLocks noChangeArrowheads="1"/>
          </p:cNvSpPr>
          <p:nvPr/>
        </p:nvSpPr>
        <p:spPr bwMode="auto">
          <a:xfrm>
            <a:off x="5343525" y="1754188"/>
            <a:ext cx="36607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LabVIEW FPGA Code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9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9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70" dur="2000" fill="hold"/>
                                        <p:tgtEl>
                                          <p:spTgt spid="69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72" dur="2000" fill="hold"/>
                                        <p:tgtEl>
                                          <p:spTgt spid="692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74" dur="20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76" dur="2000" fill="hold"/>
                                        <p:tgtEl>
                                          <p:spTgt spid="692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80" dur="2000" fill="hold"/>
                                        <p:tgtEl>
                                          <p:spTgt spid="692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84" dur="2000" fill="hold"/>
                                        <p:tgtEl>
                                          <p:spTgt spid="692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86" dur="2000" fill="hold"/>
                                        <p:tgtEl>
                                          <p:spTgt spid="692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90" dur="2000" fill="hold"/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92" dur="2000" fill="hold"/>
                                        <p:tgtEl>
                                          <p:spTgt spid="692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94" dur="2000" fill="hold"/>
                                        <p:tgtEl>
                                          <p:spTgt spid="692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96" dur="2000" fill="hold"/>
                                        <p:tgtEl>
                                          <p:spTgt spid="692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98" dur="2000" fill="hold"/>
                                        <p:tgtEl>
                                          <p:spTgt spid="692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100" dur="2000" fill="hold"/>
                                        <p:tgtEl>
                                          <p:spTgt spid="69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53 0 " pathEditMode="relative" ptsTypes="AA">
                                      <p:cBhvr>
                                        <p:cTn id="102" dur="20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69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9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50" grpId="0" animBg="1"/>
      <p:bldP spid="692250" grpId="1" animBg="1"/>
      <p:bldP spid="692270" grpId="0" animBg="1"/>
      <p:bldP spid="692270" grpId="1" animBg="1"/>
      <p:bldP spid="692274" grpId="0" animBg="1"/>
      <p:bldP spid="692274" grpId="1" animBg="1"/>
      <p:bldP spid="692275" grpId="0" animBg="1"/>
      <p:bldP spid="692275" grpId="1" animBg="1"/>
      <p:bldP spid="692276" grpId="0" animBg="1"/>
      <p:bldP spid="692276" grpId="1" animBg="1"/>
      <p:bldP spid="692277" grpId="0"/>
      <p:bldP spid="692278" grpId="0"/>
      <p:bldP spid="692278" grpId="1"/>
      <p:bldP spid="692279" grpId="0"/>
      <p:bldP spid="692279" grpId="1"/>
      <p:bldP spid="6922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2" name="Picture 4" descr="Image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1155700"/>
            <a:ext cx="535305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70" name="Line 13"/>
          <p:cNvSpPr>
            <a:spLocks noChangeShapeType="1"/>
          </p:cNvSpPr>
          <p:nvPr/>
        </p:nvSpPr>
        <p:spPr bwMode="auto">
          <a:xfrm>
            <a:off x="4060825" y="3940175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71" name="Line 14"/>
          <p:cNvSpPr>
            <a:spLocks noChangeShapeType="1"/>
          </p:cNvSpPr>
          <p:nvPr/>
        </p:nvSpPr>
        <p:spPr bwMode="auto">
          <a:xfrm>
            <a:off x="4276725" y="3254375"/>
            <a:ext cx="0" cy="698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72" name="Line 15"/>
          <p:cNvSpPr>
            <a:spLocks noChangeShapeType="1"/>
          </p:cNvSpPr>
          <p:nvPr/>
        </p:nvSpPr>
        <p:spPr bwMode="auto">
          <a:xfrm>
            <a:off x="4289425" y="3273425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73" name="Line 16"/>
          <p:cNvSpPr>
            <a:spLocks noChangeShapeType="1"/>
          </p:cNvSpPr>
          <p:nvPr/>
        </p:nvSpPr>
        <p:spPr bwMode="auto">
          <a:xfrm>
            <a:off x="4060825" y="3209925"/>
            <a:ext cx="44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6" name="Line 18"/>
          <p:cNvSpPr>
            <a:spLocks noChangeShapeType="1"/>
          </p:cNvSpPr>
          <p:nvPr/>
        </p:nvSpPr>
        <p:spPr bwMode="auto">
          <a:xfrm rot="10800000">
            <a:off x="5445125" y="2543175"/>
            <a:ext cx="266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7" name="Line 19"/>
          <p:cNvSpPr>
            <a:spLocks noChangeShapeType="1"/>
          </p:cNvSpPr>
          <p:nvPr/>
        </p:nvSpPr>
        <p:spPr bwMode="auto">
          <a:xfrm rot="10800000" flipH="1" flipV="1">
            <a:off x="5692775" y="2232025"/>
            <a:ext cx="0" cy="3175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8" name="Line 20"/>
          <p:cNvSpPr>
            <a:spLocks noChangeShapeType="1"/>
          </p:cNvSpPr>
          <p:nvPr/>
        </p:nvSpPr>
        <p:spPr bwMode="auto">
          <a:xfrm rot="10800000">
            <a:off x="5673725" y="2219325"/>
            <a:ext cx="2159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9" name="Line 21"/>
          <p:cNvSpPr>
            <a:spLocks noChangeShapeType="1"/>
          </p:cNvSpPr>
          <p:nvPr/>
        </p:nvSpPr>
        <p:spPr bwMode="auto">
          <a:xfrm rot="10800000" flipV="1">
            <a:off x="5895975" y="1717675"/>
            <a:ext cx="0" cy="520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4" name="Line 23"/>
          <p:cNvSpPr>
            <a:spLocks noChangeShapeType="1"/>
          </p:cNvSpPr>
          <p:nvPr/>
        </p:nvSpPr>
        <p:spPr bwMode="auto">
          <a:xfrm rot="10800000" flipV="1">
            <a:off x="2943225" y="3438525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5" name="Line 24"/>
          <p:cNvSpPr>
            <a:spLocks noChangeShapeType="1"/>
          </p:cNvSpPr>
          <p:nvPr/>
        </p:nvSpPr>
        <p:spPr bwMode="auto">
          <a:xfrm rot="10800000" flipV="1">
            <a:off x="2949575" y="3121025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6" name="Line 25"/>
          <p:cNvSpPr>
            <a:spLocks noChangeShapeType="1"/>
          </p:cNvSpPr>
          <p:nvPr/>
        </p:nvSpPr>
        <p:spPr bwMode="auto">
          <a:xfrm rot="10800000" flipH="1">
            <a:off x="4810125" y="1552575"/>
            <a:ext cx="0" cy="37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7" name="AutoShape 26"/>
          <p:cNvSpPr>
            <a:spLocks noChangeArrowheads="1"/>
          </p:cNvSpPr>
          <p:nvPr/>
        </p:nvSpPr>
        <p:spPr bwMode="auto">
          <a:xfrm>
            <a:off x="3810000" y="3819525"/>
            <a:ext cx="242888" cy="238125"/>
          </a:xfrm>
          <a:prstGeom prst="flowChartDelay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8" name="Line 30"/>
          <p:cNvSpPr>
            <a:spLocks noChangeShapeType="1"/>
          </p:cNvSpPr>
          <p:nvPr/>
        </p:nvSpPr>
        <p:spPr bwMode="auto">
          <a:xfrm>
            <a:off x="3343275" y="3127375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9" name="Line 31"/>
          <p:cNvSpPr>
            <a:spLocks noChangeShapeType="1"/>
          </p:cNvSpPr>
          <p:nvPr/>
        </p:nvSpPr>
        <p:spPr bwMode="auto">
          <a:xfrm>
            <a:off x="3343275" y="3438525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0" name="Line 32"/>
          <p:cNvSpPr>
            <a:spLocks noChangeShapeType="1"/>
          </p:cNvSpPr>
          <p:nvPr/>
        </p:nvSpPr>
        <p:spPr bwMode="auto">
          <a:xfrm>
            <a:off x="3540125" y="3108325"/>
            <a:ext cx="0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1" name="Line 33"/>
          <p:cNvSpPr>
            <a:spLocks noChangeShapeType="1"/>
          </p:cNvSpPr>
          <p:nvPr/>
        </p:nvSpPr>
        <p:spPr bwMode="auto">
          <a:xfrm>
            <a:off x="3540125" y="3273425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2" name="Line 34"/>
          <p:cNvSpPr>
            <a:spLocks noChangeShapeType="1"/>
          </p:cNvSpPr>
          <p:nvPr/>
        </p:nvSpPr>
        <p:spPr bwMode="auto">
          <a:xfrm>
            <a:off x="3521075" y="3279775"/>
            <a:ext cx="273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63" name="Line 35"/>
          <p:cNvSpPr>
            <a:spLocks noChangeShapeType="1"/>
          </p:cNvSpPr>
          <p:nvPr/>
        </p:nvSpPr>
        <p:spPr bwMode="auto">
          <a:xfrm>
            <a:off x="3527425" y="3209925"/>
            <a:ext cx="260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1" name="Line 38"/>
          <p:cNvSpPr>
            <a:spLocks noChangeShapeType="1"/>
          </p:cNvSpPr>
          <p:nvPr/>
        </p:nvSpPr>
        <p:spPr bwMode="auto">
          <a:xfrm rot="10800000">
            <a:off x="4956175" y="2568575"/>
            <a:ext cx="247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2" name="Line 39"/>
          <p:cNvSpPr>
            <a:spLocks noChangeShapeType="1"/>
          </p:cNvSpPr>
          <p:nvPr/>
        </p:nvSpPr>
        <p:spPr bwMode="auto">
          <a:xfrm rot="10800000" flipH="1" flipV="1">
            <a:off x="4968875" y="2555875"/>
            <a:ext cx="0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3" name="Line 40"/>
          <p:cNvSpPr>
            <a:spLocks noChangeShapeType="1"/>
          </p:cNvSpPr>
          <p:nvPr/>
        </p:nvSpPr>
        <p:spPr bwMode="auto">
          <a:xfrm rot="10800000">
            <a:off x="4740275" y="3241675"/>
            <a:ext cx="215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4" name="Line 41"/>
          <p:cNvSpPr>
            <a:spLocks noChangeShapeType="1"/>
          </p:cNvSpPr>
          <p:nvPr/>
        </p:nvSpPr>
        <p:spPr bwMode="auto">
          <a:xfrm rot="10800000" flipH="1" flipV="1">
            <a:off x="4810125" y="1978025"/>
            <a:ext cx="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5" name="Line 42"/>
          <p:cNvSpPr>
            <a:spLocks noChangeShapeType="1"/>
          </p:cNvSpPr>
          <p:nvPr/>
        </p:nvSpPr>
        <p:spPr bwMode="auto">
          <a:xfrm rot="10800000">
            <a:off x="4791075" y="2200275"/>
            <a:ext cx="184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6" name="Line 43"/>
          <p:cNvSpPr>
            <a:spLocks noChangeShapeType="1"/>
          </p:cNvSpPr>
          <p:nvPr/>
        </p:nvSpPr>
        <p:spPr bwMode="auto">
          <a:xfrm rot="10800000" flipH="1" flipV="1">
            <a:off x="4956175" y="2193925"/>
            <a:ext cx="0" cy="31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7" name="Line 44"/>
          <p:cNvSpPr>
            <a:spLocks noChangeShapeType="1"/>
          </p:cNvSpPr>
          <p:nvPr/>
        </p:nvSpPr>
        <p:spPr bwMode="auto">
          <a:xfrm rot="10800000">
            <a:off x="4937125" y="2505075"/>
            <a:ext cx="266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330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308292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1" name="Rectangle 46"/>
          <p:cNvSpPr>
            <a:spLocks noChangeArrowheads="1"/>
          </p:cNvSpPr>
          <p:nvPr/>
        </p:nvSpPr>
        <p:spPr bwMode="auto">
          <a:xfrm>
            <a:off x="4914900" y="2100263"/>
            <a:ext cx="142875" cy="889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9" name="Line 48"/>
          <p:cNvSpPr>
            <a:spLocks noChangeShapeType="1"/>
          </p:cNvSpPr>
          <p:nvPr/>
        </p:nvSpPr>
        <p:spPr bwMode="auto">
          <a:xfrm rot="10800000" flipV="1">
            <a:off x="2943225" y="4149725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50" name="Line 49"/>
          <p:cNvSpPr>
            <a:spLocks noChangeShapeType="1"/>
          </p:cNvSpPr>
          <p:nvPr/>
        </p:nvSpPr>
        <p:spPr bwMode="auto">
          <a:xfrm rot="10800000" flipV="1">
            <a:off x="2949575" y="3832225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33" name="Rectangle 50"/>
          <p:cNvSpPr>
            <a:spLocks noChangeArrowheads="1"/>
          </p:cNvSpPr>
          <p:nvPr/>
        </p:nvSpPr>
        <p:spPr bwMode="auto">
          <a:xfrm>
            <a:off x="4879975" y="1981200"/>
            <a:ext cx="177800" cy="120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34" name="Text Box 51"/>
          <p:cNvSpPr txBox="1">
            <a:spLocks noChangeArrowheads="1"/>
          </p:cNvSpPr>
          <p:nvPr/>
        </p:nvSpPr>
        <p:spPr bwMode="auto">
          <a:xfrm>
            <a:off x="2625725" y="2968625"/>
            <a:ext cx="381000" cy="1328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AB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CD</a:t>
            </a:r>
          </a:p>
        </p:txBody>
      </p:sp>
      <p:sp>
        <p:nvSpPr>
          <p:cNvPr id="12335" name="Rectangle 109"/>
          <p:cNvSpPr>
            <a:spLocks noChangeArrowheads="1"/>
          </p:cNvSpPr>
          <p:nvPr/>
        </p:nvSpPr>
        <p:spPr bwMode="auto">
          <a:xfrm>
            <a:off x="4086225" y="1317625"/>
            <a:ext cx="1866900" cy="203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3" name="Line 172"/>
          <p:cNvSpPr>
            <a:spLocks noChangeShapeType="1"/>
          </p:cNvSpPr>
          <p:nvPr/>
        </p:nvSpPr>
        <p:spPr bwMode="auto">
          <a:xfrm>
            <a:off x="3322638" y="3821113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4" name="Line 173"/>
          <p:cNvSpPr>
            <a:spLocks noChangeShapeType="1"/>
          </p:cNvSpPr>
          <p:nvPr/>
        </p:nvSpPr>
        <p:spPr bwMode="auto">
          <a:xfrm>
            <a:off x="3322638" y="4132263"/>
            <a:ext cx="190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5" name="Line 174"/>
          <p:cNvSpPr>
            <a:spLocks noChangeShapeType="1"/>
          </p:cNvSpPr>
          <p:nvPr/>
        </p:nvSpPr>
        <p:spPr bwMode="auto">
          <a:xfrm>
            <a:off x="3519488" y="3802063"/>
            <a:ext cx="0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6" name="Line 175"/>
          <p:cNvSpPr>
            <a:spLocks noChangeShapeType="1"/>
          </p:cNvSpPr>
          <p:nvPr/>
        </p:nvSpPr>
        <p:spPr bwMode="auto">
          <a:xfrm>
            <a:off x="3519488" y="3967163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7" name="Line 176"/>
          <p:cNvSpPr>
            <a:spLocks noChangeShapeType="1"/>
          </p:cNvSpPr>
          <p:nvPr/>
        </p:nvSpPr>
        <p:spPr bwMode="auto">
          <a:xfrm>
            <a:off x="3500438" y="3973513"/>
            <a:ext cx="273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48" name="Line 177"/>
          <p:cNvSpPr>
            <a:spLocks noChangeShapeType="1"/>
          </p:cNvSpPr>
          <p:nvPr/>
        </p:nvSpPr>
        <p:spPr bwMode="auto">
          <a:xfrm>
            <a:off x="3506788" y="3903663"/>
            <a:ext cx="260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37" name="Text Box 110"/>
          <p:cNvSpPr txBox="1">
            <a:spLocks noChangeArrowheads="1"/>
          </p:cNvSpPr>
          <p:nvPr/>
        </p:nvSpPr>
        <p:spPr bwMode="auto">
          <a:xfrm>
            <a:off x="5749925" y="1343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F</a:t>
            </a:r>
          </a:p>
        </p:txBody>
      </p:sp>
      <p:sp>
        <p:nvSpPr>
          <p:cNvPr id="12338" name="Text Box 111"/>
          <p:cNvSpPr txBox="1">
            <a:spLocks noChangeArrowheads="1"/>
          </p:cNvSpPr>
          <p:nvPr/>
        </p:nvSpPr>
        <p:spPr bwMode="auto">
          <a:xfrm>
            <a:off x="4645025" y="12160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E</a:t>
            </a:r>
          </a:p>
        </p:txBody>
      </p:sp>
      <p:pic>
        <p:nvPicPr>
          <p:cNvPr id="12340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888" y="3044825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3794125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2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359025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Simplified FPGA Example</a:t>
            </a:r>
          </a:p>
        </p:txBody>
      </p:sp>
      <p:pic>
        <p:nvPicPr>
          <p:cNvPr id="712823" name="Picture 119" descr="Simplified example co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3913" y="1177925"/>
            <a:ext cx="2786062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2824" name="Picture 120" descr="Simplified example code _Paralle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6925" y="3986213"/>
            <a:ext cx="2867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4494213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4600" y="4462463"/>
            <a:ext cx="552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71"/>
          <p:cNvSpPr>
            <a:spLocks noChangeShapeType="1"/>
          </p:cNvSpPr>
          <p:nvPr/>
        </p:nvSpPr>
        <p:spPr bwMode="auto">
          <a:xfrm>
            <a:off x="4448175" y="4981575"/>
            <a:ext cx="4905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8" name="Line 73"/>
          <p:cNvSpPr>
            <a:spLocks noChangeShapeType="1"/>
          </p:cNvSpPr>
          <p:nvPr/>
        </p:nvSpPr>
        <p:spPr bwMode="auto">
          <a:xfrm>
            <a:off x="4467225" y="4978400"/>
            <a:ext cx="0" cy="274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0" name="Line 77"/>
          <p:cNvSpPr>
            <a:spLocks noChangeShapeType="1"/>
          </p:cNvSpPr>
          <p:nvPr/>
        </p:nvSpPr>
        <p:spPr bwMode="auto">
          <a:xfrm rot="5400000" flipV="1">
            <a:off x="4605338" y="5535613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21" name="Line 78"/>
          <p:cNvSpPr>
            <a:spLocks noChangeShapeType="1"/>
          </p:cNvSpPr>
          <p:nvPr/>
        </p:nvSpPr>
        <p:spPr bwMode="auto">
          <a:xfrm rot="5400000" flipV="1">
            <a:off x="4287838" y="5529263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0" name="Line 79"/>
          <p:cNvSpPr>
            <a:spLocks noChangeShapeType="1"/>
          </p:cNvSpPr>
          <p:nvPr/>
        </p:nvSpPr>
        <p:spPr bwMode="auto">
          <a:xfrm>
            <a:off x="4775200" y="5059363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1" name="Line 80"/>
          <p:cNvSpPr>
            <a:spLocks noChangeShapeType="1"/>
          </p:cNvSpPr>
          <p:nvPr/>
        </p:nvSpPr>
        <p:spPr bwMode="auto">
          <a:xfrm>
            <a:off x="4757738" y="5048250"/>
            <a:ext cx="2619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2" name="Line 83"/>
          <p:cNvSpPr>
            <a:spLocks noChangeShapeType="1"/>
          </p:cNvSpPr>
          <p:nvPr/>
        </p:nvSpPr>
        <p:spPr bwMode="auto">
          <a:xfrm>
            <a:off x="5013325" y="4706938"/>
            <a:ext cx="0" cy="3603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3" name="Line 84"/>
          <p:cNvSpPr>
            <a:spLocks noChangeShapeType="1"/>
          </p:cNvSpPr>
          <p:nvPr/>
        </p:nvSpPr>
        <p:spPr bwMode="auto">
          <a:xfrm>
            <a:off x="4941888" y="4568825"/>
            <a:ext cx="0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4" name="Line 85"/>
          <p:cNvSpPr>
            <a:spLocks noChangeShapeType="1"/>
          </p:cNvSpPr>
          <p:nvPr/>
        </p:nvSpPr>
        <p:spPr bwMode="auto">
          <a:xfrm>
            <a:off x="4924425" y="4572000"/>
            <a:ext cx="15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5" name="Line 88"/>
          <p:cNvSpPr>
            <a:spLocks noChangeShapeType="1"/>
          </p:cNvSpPr>
          <p:nvPr/>
        </p:nvSpPr>
        <p:spPr bwMode="auto">
          <a:xfrm>
            <a:off x="4995863" y="4691063"/>
            <a:ext cx="80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6" name="Line 91"/>
          <p:cNvSpPr>
            <a:spLocks noChangeShapeType="1"/>
          </p:cNvSpPr>
          <p:nvPr/>
        </p:nvSpPr>
        <p:spPr bwMode="auto">
          <a:xfrm rot="5400000" flipV="1">
            <a:off x="5302250" y="5541963"/>
            <a:ext cx="361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7" name="Line 94"/>
          <p:cNvSpPr>
            <a:spLocks noChangeShapeType="1"/>
          </p:cNvSpPr>
          <p:nvPr/>
        </p:nvSpPr>
        <p:spPr bwMode="auto">
          <a:xfrm>
            <a:off x="5489575" y="5021263"/>
            <a:ext cx="0" cy="22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8" name="Line 97"/>
          <p:cNvSpPr>
            <a:spLocks noChangeShapeType="1"/>
          </p:cNvSpPr>
          <p:nvPr/>
        </p:nvSpPr>
        <p:spPr bwMode="auto">
          <a:xfrm>
            <a:off x="5472113" y="5010150"/>
            <a:ext cx="195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09" name="Line 98"/>
          <p:cNvSpPr>
            <a:spLocks noChangeShapeType="1"/>
          </p:cNvSpPr>
          <p:nvPr/>
        </p:nvSpPr>
        <p:spPr bwMode="auto">
          <a:xfrm>
            <a:off x="5675313" y="4730750"/>
            <a:ext cx="0" cy="298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0" name="Line 99"/>
          <p:cNvSpPr>
            <a:spLocks noChangeShapeType="1"/>
          </p:cNvSpPr>
          <p:nvPr/>
        </p:nvSpPr>
        <p:spPr bwMode="auto">
          <a:xfrm>
            <a:off x="5657850" y="4719638"/>
            <a:ext cx="1381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1" name="Line 100"/>
          <p:cNvSpPr>
            <a:spLocks noChangeShapeType="1"/>
          </p:cNvSpPr>
          <p:nvPr/>
        </p:nvSpPr>
        <p:spPr bwMode="auto">
          <a:xfrm>
            <a:off x="5595938" y="4643438"/>
            <a:ext cx="80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2" name="Line 101"/>
          <p:cNvSpPr>
            <a:spLocks noChangeShapeType="1"/>
          </p:cNvSpPr>
          <p:nvPr/>
        </p:nvSpPr>
        <p:spPr bwMode="auto">
          <a:xfrm>
            <a:off x="5675313" y="4568825"/>
            <a:ext cx="0" cy="93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3" name="Line 102"/>
          <p:cNvSpPr>
            <a:spLocks noChangeShapeType="1"/>
          </p:cNvSpPr>
          <p:nvPr/>
        </p:nvSpPr>
        <p:spPr bwMode="auto">
          <a:xfrm>
            <a:off x="5657850" y="4581525"/>
            <a:ext cx="1381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4" name="Line 104"/>
          <p:cNvSpPr>
            <a:spLocks noChangeShapeType="1"/>
          </p:cNvSpPr>
          <p:nvPr/>
        </p:nvSpPr>
        <p:spPr bwMode="auto">
          <a:xfrm rot="10800000">
            <a:off x="6245225" y="4648200"/>
            <a:ext cx="15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5" name="Line 105"/>
          <p:cNvSpPr>
            <a:spLocks noChangeShapeType="1"/>
          </p:cNvSpPr>
          <p:nvPr/>
        </p:nvSpPr>
        <p:spPr bwMode="auto">
          <a:xfrm rot="10800000" flipH="1" flipV="1">
            <a:off x="6383338" y="4541838"/>
            <a:ext cx="0" cy="127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6" name="Line 107"/>
          <p:cNvSpPr>
            <a:spLocks noChangeShapeType="1"/>
          </p:cNvSpPr>
          <p:nvPr/>
        </p:nvSpPr>
        <p:spPr bwMode="auto">
          <a:xfrm rot="10800000" flipV="1">
            <a:off x="6362700" y="4551363"/>
            <a:ext cx="36195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arrow" w="sm" len="med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17" name="Text Box 112"/>
          <p:cNvSpPr txBox="1">
            <a:spLocks noChangeArrowheads="1"/>
          </p:cNvSpPr>
          <p:nvPr/>
        </p:nvSpPr>
        <p:spPr bwMode="auto">
          <a:xfrm>
            <a:off x="5321300" y="56769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Y</a:t>
            </a:r>
          </a:p>
        </p:txBody>
      </p:sp>
      <p:sp>
        <p:nvSpPr>
          <p:cNvPr id="12318" name="Text Box 113"/>
          <p:cNvSpPr txBox="1">
            <a:spLocks noChangeArrowheads="1"/>
          </p:cNvSpPr>
          <p:nvPr/>
        </p:nvSpPr>
        <p:spPr bwMode="auto">
          <a:xfrm>
            <a:off x="4273550" y="5676900"/>
            <a:ext cx="866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W  X</a:t>
            </a:r>
          </a:p>
        </p:txBody>
      </p:sp>
      <p:sp>
        <p:nvSpPr>
          <p:cNvPr id="12319" name="Text Box 167"/>
          <p:cNvSpPr txBox="1">
            <a:spLocks noChangeArrowheads="1"/>
          </p:cNvSpPr>
          <p:nvPr/>
        </p:nvSpPr>
        <p:spPr bwMode="auto">
          <a:xfrm>
            <a:off x="6848475" y="4381500"/>
            <a:ext cx="3238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Calibri" pitchFamily="34" charset="0"/>
                <a:cs typeface="Calibri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0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2" dur="20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4" dur="2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6" dur="20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8" dur="2000" fill="hold"/>
                                        <p:tgtEl>
                                          <p:spTgt spid="12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0" dur="20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2" dur="2000" fill="hold"/>
                                        <p:tgtEl>
                                          <p:spTgt spid="12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4" dur="2000" fill="hold"/>
                                        <p:tgtEl>
                                          <p:spTgt spid="12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6" dur="2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8" dur="2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0" dur="2000" fill="hold"/>
                                        <p:tgtEl>
                                          <p:spTgt spid="12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2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4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6" dur="2000" fill="hold"/>
                                        <p:tgtEl>
                                          <p:spTgt spid="12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8" dur="20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0" dur="2000" fill="hold"/>
                                        <p:tgtEl>
                                          <p:spTgt spid="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2" dur="2000" fill="hold"/>
                                        <p:tgtEl>
                                          <p:spTgt spid="12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4" dur="20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6" dur="2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8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0" dur="2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2" dur="2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4" dur="2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6" dur="20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8" dur="2000" fill="hold"/>
                                        <p:tgtEl>
                                          <p:spTgt spid="12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0" dur="2000" fill="hold"/>
                                        <p:tgtEl>
                                          <p:spTgt spid="12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4" dur="2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6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8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0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2" dur="2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4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6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8" dur="2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0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2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4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6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8" dur="2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0" dur="2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2" dur="2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4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6" dur="2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4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6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8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0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4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6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0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2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4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6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8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0" dur="2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2" dur="2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4" dur="2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6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8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0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2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4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6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8" dur="2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1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71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7" grpId="0" animBg="1"/>
      <p:bldP spid="12331" grpId="0" animBg="1"/>
      <p:bldP spid="12333" grpId="0" animBg="1"/>
      <p:bldP spid="12334" grpId="0"/>
      <p:bldP spid="12335" grpId="0" animBg="1"/>
      <p:bldP spid="12337" grpId="0"/>
      <p:bldP spid="12338" grpId="0"/>
      <p:bldP spid="12317" grpId="0"/>
      <p:bldP spid="12317" grpId="1"/>
      <p:bldP spid="12318" grpId="0"/>
      <p:bldP spid="12318" grpId="1"/>
      <p:bldP spid="12319" grpId="0"/>
      <p:bldP spid="12319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Exercise 4: Your First LabVIEW FPGA Application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" name="Picture 10" descr="4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5200650" cy="3564890"/>
          </a:xfrm>
          <a:prstGeom prst="rect">
            <a:avLst/>
          </a:prstGeom>
        </p:spPr>
      </p:pic>
      <p:pic>
        <p:nvPicPr>
          <p:cNvPr id="12" name="Picture 5" descr="FPGA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895600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  <a:alpha val="69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Putting It </a:t>
            </a:r>
            <a:b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All Together</a:t>
            </a:r>
            <a:endParaRPr lang="en-US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Calibri" pitchFamily="34" charset="0"/>
                <a:cs typeface="Calibri" pitchFamily="34" charset="0"/>
              </a:rPr>
              <a:t>Overview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ur Simple Mobile Robot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524000"/>
          <a:ext cx="83820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Vector Field Histogram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Builds a map of viewable area of a sensor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Determines the largest area that is not occupied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Checks for a “panic” threshold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4498" name="Picture 2" descr="http://zone.ni.com/cms/images/devzone/tut/VFH_in_LabVIEW_200903261706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204" y="1524000"/>
            <a:ext cx="2939196" cy="23622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914400" y="4191000"/>
            <a:ext cx="3143450" cy="2181725"/>
            <a:chOff x="914400" y="4343400"/>
            <a:chExt cx="3143450" cy="2181725"/>
          </a:xfrm>
        </p:grpSpPr>
        <p:sp>
          <p:nvSpPr>
            <p:cNvPr id="13" name="Pie 12"/>
            <p:cNvSpPr/>
            <p:nvPr/>
          </p:nvSpPr>
          <p:spPr bwMode="auto">
            <a:xfrm>
              <a:off x="933650" y="4543925"/>
              <a:ext cx="3085700" cy="1981200"/>
            </a:xfrm>
            <a:prstGeom prst="pie">
              <a:avLst>
                <a:gd name="adj1" fmla="val 10809322"/>
                <a:gd name="adj2" fmla="val 21572818"/>
              </a:avLst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914400" y="4343400"/>
              <a:ext cx="3143450" cy="1828800"/>
              <a:chOff x="914400" y="4343400"/>
              <a:chExt cx="3143450" cy="1828800"/>
            </a:xfrm>
          </p:grpSpPr>
          <p:sp>
            <p:nvSpPr>
              <p:cNvPr id="12" name="Isosceles Triangle 11"/>
              <p:cNvSpPr/>
              <p:nvPr/>
            </p:nvSpPr>
            <p:spPr bwMode="auto">
              <a:xfrm flipV="1">
                <a:off x="914400" y="5524100"/>
                <a:ext cx="3143450" cy="381000"/>
              </a:xfrm>
              <a:prstGeom prst="triangle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1295400" y="5105400"/>
                <a:ext cx="381000" cy="381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600200" y="4343400"/>
                <a:ext cx="332875" cy="332875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971800" y="4876800"/>
                <a:ext cx="381000" cy="381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3352800" y="5181600"/>
                <a:ext cx="381000" cy="3810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2057400" y="5791200"/>
                <a:ext cx="838200" cy="38100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robot</a:t>
                </a:r>
              </a:p>
            </p:txBody>
          </p:sp>
          <p:cxnSp>
            <p:nvCxnSpPr>
              <p:cNvPr id="18" name="Straight Arrow Connector 17"/>
              <p:cNvCxnSpPr>
                <a:stCxn id="14" idx="0"/>
              </p:cNvCxnSpPr>
              <p:nvPr/>
            </p:nvCxnSpPr>
            <p:spPr bwMode="auto">
              <a:xfrm rot="5400000" flipH="1" flipV="1">
                <a:off x="2000250" y="4972050"/>
                <a:ext cx="1295400" cy="34290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900" dirty="0" smtClean="0">
                <a:latin typeface="Calibri" pitchFamily="34" charset="0"/>
              </a:rPr>
              <a:t>Instructor Demo: Explore Roaming Code</a:t>
            </a:r>
            <a:endParaRPr lang="en-US" sz="39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Explore final application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Acquire, analyze and display temperature signal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  <a:alpha val="69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Next Steps</a:t>
            </a:r>
            <a:endParaRPr lang="en-US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Design, Control, Test with LabVIEW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819150" y="2246293"/>
            <a:ext cx="2781300" cy="2403043"/>
            <a:chOff x="3124200" y="1447800"/>
            <a:chExt cx="2781300" cy="2403043"/>
          </a:xfrm>
        </p:grpSpPr>
        <p:pic>
          <p:nvPicPr>
            <p:cNvPr id="83970" name="Picture 2" descr="http://accessories.dell.com/sna/images/products/large/320-520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400" b="7200"/>
            <a:stretch>
              <a:fillRect/>
            </a:stretch>
          </p:blipFill>
          <p:spPr bwMode="auto">
            <a:xfrm>
              <a:off x="3124200" y="1447800"/>
              <a:ext cx="2781300" cy="2403043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1676400"/>
              <a:ext cx="1826879" cy="111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2209800"/>
              <a:ext cx="1587595" cy="930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5638800" y="990600"/>
            <a:ext cx="1819656" cy="5090860"/>
            <a:chOff x="5334000" y="1219200"/>
            <a:chExt cx="2124456" cy="5943600"/>
          </a:xfrm>
        </p:grpSpPr>
        <p:grpSp>
          <p:nvGrpSpPr>
            <p:cNvPr id="22" name="Group 21"/>
            <p:cNvGrpSpPr/>
            <p:nvPr/>
          </p:nvGrpSpPr>
          <p:grpSpPr>
            <a:xfrm>
              <a:off x="5334000" y="1219200"/>
              <a:ext cx="2124456" cy="1905000"/>
              <a:chOff x="838200" y="4038600"/>
              <a:chExt cx="2124456" cy="1905000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838200" y="4038600"/>
                <a:ext cx="2124456" cy="19050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Calibri" pitchFamily="34" charset="0"/>
                  </a:rPr>
                  <a:t>Measurements</a:t>
                </a:r>
              </a:p>
            </p:txBody>
          </p:sp>
          <p:pic>
            <p:nvPicPr>
              <p:cNvPr id="18" name="Picture 17" descr="PXI 2.JPG"/>
              <p:cNvPicPr>
                <a:picLocks noChangeAspect="1"/>
              </p:cNvPicPr>
              <p:nvPr/>
            </p:nvPicPr>
            <p:blipFill>
              <a:blip r:embed="rId6" cstate="print"/>
              <a:srcRect l="3605" t="14290"/>
              <a:stretch>
                <a:fillRect/>
              </a:stretch>
            </p:blipFill>
            <p:spPr>
              <a:xfrm>
                <a:off x="886205" y="4305491"/>
                <a:ext cx="2037735" cy="10671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334000" y="3238500"/>
              <a:ext cx="2124456" cy="1905000"/>
              <a:chOff x="3265932" y="4038600"/>
              <a:chExt cx="2124456" cy="1905000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>
                <a:off x="3265932" y="4038600"/>
                <a:ext cx="2124456" cy="1905000"/>
              </a:xfrm>
              <a:prstGeom prst="round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R="0" indent="0" algn="ctr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latin typeface="Calibri" pitchFamily="34" charset="0"/>
                  </a:rPr>
                  <a:t>Industrial</a:t>
                </a:r>
              </a:p>
            </p:txBody>
          </p:sp>
          <p:pic>
            <p:nvPicPr>
              <p:cNvPr id="19" name="Picture 18" descr="Industrial.JPG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2121" t="4580" r="9091" b="8404"/>
              <a:stretch>
                <a:fillRect/>
              </a:stretch>
            </p:blipFill>
            <p:spPr>
              <a:xfrm>
                <a:off x="3443860" y="4142329"/>
                <a:ext cx="1778384" cy="1299588"/>
              </a:xfrm>
              <a:prstGeom prst="rect">
                <a:avLst/>
              </a:prstGeom>
            </p:spPr>
          </p:pic>
        </p:grpSp>
        <p:sp>
          <p:nvSpPr>
            <p:cNvPr id="13" name="Rounded Rectangle 12"/>
            <p:cNvSpPr/>
            <p:nvPr/>
          </p:nvSpPr>
          <p:spPr bwMode="auto">
            <a:xfrm>
              <a:off x="5334000" y="5257800"/>
              <a:ext cx="2124456" cy="1905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latin typeface="Calibri" pitchFamily="34" charset="0"/>
                </a:rPr>
                <a:t>Embedded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47608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Software-defined behavior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0" y="31242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Modular I/O</a:t>
            </a:r>
            <a:endParaRPr lang="en-US" sz="2800" dirty="0"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3810000" y="3581400"/>
            <a:ext cx="1524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3963194" y="2742406"/>
            <a:ext cx="167481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3922808" y="4456906"/>
            <a:ext cx="1752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10800000">
            <a:off x="4800600" y="1905000"/>
            <a:ext cx="533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10800000">
            <a:off x="4791075" y="5334000"/>
            <a:ext cx="5334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371600"/>
            <a:ext cx="3352800" cy="9429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74082" name="Picture 2" descr="http://zone.ni.com/cms/images/devzone/tut/SBRIO_200901251940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4556720"/>
            <a:ext cx="1447800" cy="108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Order Your Evaluation Kit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3882" y="3886200"/>
            <a:ext cx="4953000" cy="199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3882" y="1524000"/>
            <a:ext cx="510091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2133600"/>
            <a:ext cx="17524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$1,999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419600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$999</a:t>
            </a:r>
            <a:endParaRPr lang="en-US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95300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and up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58914"/>
            <a:ext cx="8915400" cy="707886"/>
          </a:xfr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Worldwide LabVIEW User Community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953000" cy="4495800"/>
          </a:xfrm>
        </p:spPr>
        <p:txBody>
          <a:bodyPr>
            <a:noAutofit/>
          </a:bodyPr>
          <a:lstStyle/>
          <a:p>
            <a:pPr marL="231775" indent="-231775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Over 100,000 members on award-winning NI Discussion Forums</a:t>
            </a:r>
          </a:p>
          <a:p>
            <a:pPr marL="231775" indent="-231775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NI and LabVIEW user-contributed examples, tutorials and blogs</a:t>
            </a:r>
          </a:p>
          <a:p>
            <a:pPr marL="231775" indent="-231775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More than 100 </a:t>
            </a:r>
            <a:r>
              <a:rPr lang="en-US" sz="2400" dirty="0">
                <a:latin typeface="Calibri" pitchFamily="34" charset="0"/>
              </a:rPr>
              <a:t>LabVIEW User </a:t>
            </a:r>
            <a:r>
              <a:rPr lang="en-US" sz="2400" dirty="0" smtClean="0">
                <a:latin typeface="Calibri" pitchFamily="34" charset="0"/>
              </a:rPr>
              <a:t>Groups</a:t>
            </a:r>
            <a:endParaRPr lang="en-US" sz="2400" dirty="0">
              <a:latin typeface="Calibri" pitchFamily="34" charset="0"/>
            </a:endParaRPr>
          </a:p>
          <a:p>
            <a:pPr marL="231775" indent="-231775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Third-party </a:t>
            </a:r>
            <a:r>
              <a:rPr lang="en-US" sz="2400" dirty="0">
                <a:latin typeface="Calibri" pitchFamily="34" charset="0"/>
              </a:rPr>
              <a:t>community </a:t>
            </a:r>
            <a:r>
              <a:rPr lang="en-US" sz="2400" dirty="0" smtClean="0">
                <a:latin typeface="Calibri" pitchFamily="34" charset="0"/>
              </a:rPr>
              <a:t>web sites </a:t>
            </a:r>
            <a:r>
              <a:rPr lang="en-US" sz="2400" dirty="0">
                <a:latin typeface="Calibri" pitchFamily="34" charset="0"/>
              </a:rPr>
              <a:t>in </a:t>
            </a:r>
            <a:r>
              <a:rPr lang="en-US" sz="2400" dirty="0" smtClean="0">
                <a:latin typeface="Calibri" pitchFamily="34" charset="0"/>
              </a:rPr>
              <a:t>over 15 languages</a:t>
            </a:r>
          </a:p>
          <a:p>
            <a:pPr marL="231775" indent="-231775">
              <a:lnSpc>
                <a:spcPct val="11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Hundreds of third-party add-on tools on the LabVIEW Tools Network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latin typeface="Calibri" pitchFamily="34" charset="0"/>
            </a:endParaRPr>
          </a:p>
        </p:txBody>
      </p:sp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 bwMode="auto">
          <a:xfrm>
            <a:off x="5410019" y="1066800"/>
            <a:ext cx="35815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762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Software Maintenance and Support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" name="Content Placeholder 5" descr="SW Servic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6864" y="1143000"/>
            <a:ext cx="7717536" cy="1398104"/>
          </a:xfrm>
        </p:spPr>
      </p:pic>
      <p:sp>
        <p:nvSpPr>
          <p:cNvPr id="7" name="Rectangle 6"/>
          <p:cNvSpPr/>
          <p:nvPr/>
        </p:nvSpPr>
        <p:spPr>
          <a:xfrm>
            <a:off x="762000" y="2895600"/>
            <a:ext cx="792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Arial" pitchFamily="34" charset="0"/>
              </a:rPr>
              <a:t>Membership in a National Instruments software maintenance and support program allows you to: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Receive software updates and maintenance releases automatically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Enjoy direct access to technical support from NI applications engineers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Access special online software training modules that highlight features, application uses, and development best practices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5791200"/>
            <a:ext cx="3115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Arial" pitchFamily="34" charset="0"/>
              </a:rPr>
              <a:t>Visit 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ni.com/services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to learn more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Training and Certification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Content Placeholder 3" descr="training_certifica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143000"/>
            <a:ext cx="7328079" cy="1403797"/>
          </a:xfrm>
        </p:spPr>
      </p:pic>
      <p:sp>
        <p:nvSpPr>
          <p:cNvPr id="7" name="Rectangle 6"/>
          <p:cNvSpPr/>
          <p:nvPr/>
        </p:nvSpPr>
        <p:spPr>
          <a:xfrm>
            <a:off x="762000" y="26670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1600" dirty="0" smtClean="0">
                <a:latin typeface="Calibri" pitchFamily="34" charset="0"/>
              </a:rPr>
              <a:t>Together, the National Instruments training and certification programs deliver the fastest, most certain route to increased proficiency and productivity using NI software and hardware.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3733800"/>
          <a:ext cx="8153400" cy="1706880"/>
        </p:xfrm>
        <a:graphic>
          <a:graphicData uri="http://schemas.openxmlformats.org/drawingml/2006/table">
            <a:tbl>
              <a:tblPr/>
              <a:tblGrid>
                <a:gridCol w="3886200"/>
                <a:gridCol w="4267200"/>
              </a:tblGrid>
              <a:tr h="1534797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NI Training: Build Your Knowledge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NI training helps you build the skills to more efficiently develop robust, maintainable applications. We provide several training options including classroom, self-paced, online, or on-site training at your facility.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NI Certification: Validate Your Expertise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NI certification confirms your technical growth and skill. This professional certification is ideal for differentiating yourself from the competition and making your own informed hiring and outsourcing decisions.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43200" y="5791200"/>
            <a:ext cx="3101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Arial" pitchFamily="34" charset="0"/>
              </a:rPr>
              <a:t>Visit </a:t>
            </a: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ni.com/training</a:t>
            </a:r>
            <a:r>
              <a:rPr lang="en-US" sz="1600" dirty="0" smtClean="0">
                <a:latin typeface="Calibri" pitchFamily="34" charset="0"/>
                <a:cs typeface="Arial" pitchFamily="34" charset="0"/>
              </a:rPr>
              <a:t> to learn more</a:t>
            </a:r>
            <a:endParaRPr lang="en-US" sz="16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85000"/>
                <a:alpha val="46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LabVIEW Modules</a:t>
            </a:r>
            <a:b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alibri" pitchFamily="34" charset="0"/>
              </a:rPr>
              <a:t>and Toolkits</a:t>
            </a:r>
            <a:endParaRPr lang="en-US" sz="4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 descr="NI PXI-8186 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22625"/>
            <a:ext cx="3124200" cy="2273300"/>
          </a:xfrm>
          <a:prstGeom prst="rect">
            <a:avLst/>
          </a:prstGeom>
          <a:noFill/>
        </p:spPr>
      </p:pic>
      <p:sp>
        <p:nvSpPr>
          <p:cNvPr id="1068035" name="AutoShape 3"/>
          <p:cNvSpPr>
            <a:spLocks noChangeArrowheads="1"/>
          </p:cNvSpPr>
          <p:nvPr/>
        </p:nvSpPr>
        <p:spPr bwMode="auto">
          <a:xfrm>
            <a:off x="5454650" y="1295400"/>
            <a:ext cx="3460750" cy="2187575"/>
          </a:xfrm>
          <a:prstGeom prst="wedgeRectCallout">
            <a:avLst>
              <a:gd name="adj1" fmla="val 273"/>
              <a:gd name="adj2" fmla="val 109069"/>
            </a:avLst>
          </a:prstGeom>
          <a:solidFill>
            <a:schemeClr val="tx2">
              <a:alpha val="60001"/>
            </a:schemeClr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4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6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Real-Time Module</a:t>
            </a:r>
          </a:p>
        </p:txBody>
      </p:sp>
      <p:sp>
        <p:nvSpPr>
          <p:cNvPr id="1068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4343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>
                <a:latin typeface="Calibri" pitchFamily="34" charset="0"/>
              </a:rPr>
              <a:t>Rapidly develop deterministic applications with graphical programming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>
                <a:latin typeface="Calibri" pitchFamily="34" charset="0"/>
              </a:rPr>
              <a:t>Easily architect distributed control and monitoring systems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000">
                <a:latin typeface="Calibri" pitchFamily="34" charset="0"/>
              </a:rPr>
              <a:t>Eliminate time spent integrating diverse I/O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271463" y="15240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 eaLnBrk="1" hangingPunct="1">
              <a:spcBef>
                <a:spcPct val="20000"/>
              </a:spcBef>
              <a:buFontTx/>
              <a:buChar char="•"/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1068039" name="Picture 7" descr="Best - Timed Loop PID Fu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371600"/>
            <a:ext cx="3389313" cy="2030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14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Datalogging and Supervisory Control Module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325938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Graphical development for distributed monitoring and control systems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Trend real-time and historical data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Log data from any networked I/O to a historical database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Monitor and log alarms and events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Network LabVIEW Real-Time targets and OPC devices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Add security to LabVIEW user interfaces</a:t>
            </a:r>
          </a:p>
        </p:txBody>
      </p:sp>
      <p:pic>
        <p:nvPicPr>
          <p:cNvPr id="1070084" name="Picture 4" descr="DSC Chemical Reactor Front Pa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986213" cy="2892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FPGA Module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8305800" cy="4114800"/>
          </a:xfrm>
        </p:spPr>
        <p:txBody>
          <a:bodyPr/>
          <a:lstStyle/>
          <a:p>
            <a:r>
              <a:rPr lang="en-US" sz="2400">
                <a:latin typeface="Calibri" pitchFamily="34" charset="0"/>
              </a:rPr>
              <a:t>Define custom FPGA I/O without VHDL programming</a:t>
            </a:r>
          </a:p>
          <a:p>
            <a:r>
              <a:rPr lang="en-US" sz="2400">
                <a:latin typeface="Calibri" pitchFamily="34" charset="0"/>
              </a:rPr>
              <a:t>Achieve hardware deterministic response within 25ns</a:t>
            </a:r>
          </a:p>
          <a:p>
            <a:r>
              <a:rPr lang="en-US" sz="2400">
                <a:latin typeface="Calibri" pitchFamily="34" charset="0"/>
              </a:rPr>
              <a:t>Execute tasks with true parallelism</a:t>
            </a:r>
          </a:p>
        </p:txBody>
      </p:sp>
      <p:pic>
        <p:nvPicPr>
          <p:cNvPr id="1072132" name="Picture 4" descr="CompactRIO Reconfigurable Embedded Syste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3657600"/>
            <a:ext cx="2362200" cy="2051050"/>
          </a:xfrm>
          <a:noFill/>
          <a:ln/>
        </p:spPr>
      </p:pic>
      <p:pic>
        <p:nvPicPr>
          <p:cNvPr id="1072133" name="Picture 5" descr="Reconfigurable I/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82875"/>
            <a:ext cx="34290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6324600" y="5410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 b="1">
                <a:latin typeface="Calibri" pitchFamily="34" charset="0"/>
              </a:rPr>
              <a:t>NI CompactRIO</a:t>
            </a:r>
          </a:p>
        </p:txBody>
      </p:sp>
      <p:graphicFrame>
        <p:nvGraphicFramePr>
          <p:cNvPr id="1072139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5257800" y="3200400"/>
          <a:ext cx="1630363" cy="962025"/>
        </p:xfrm>
        <a:graphic>
          <a:graphicData uri="http://schemas.openxmlformats.org/presentationml/2006/ole">
            <p:oleObj spid="_x0000_s90114" name="Bitmap Image" r:id="rId6" imgW="1695687" imgH="838095" progId="PBrush">
              <p:embed/>
            </p:oleObj>
          </a:graphicData>
        </a:graphic>
      </p:graphicFrame>
      <p:sp>
        <p:nvSpPr>
          <p:cNvPr id="1072141" name="Rectangle 13"/>
          <p:cNvSpPr>
            <a:spLocks noChangeArrowheads="1"/>
          </p:cNvSpPr>
          <p:nvPr/>
        </p:nvSpPr>
        <p:spPr bwMode="auto">
          <a:xfrm>
            <a:off x="457200" y="51816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1800" b="1">
                <a:latin typeface="Calibri" pitchFamily="34" charset="0"/>
              </a:rPr>
              <a:t>R Series Intelligent DAQ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7298" name="Picture 2" descr="356919?role=preview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1069975" y="879475"/>
            <a:ext cx="6319838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5059363"/>
            <a:ext cx="8470900" cy="11382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400" dirty="0">
                <a:latin typeface="Calibri" pitchFamily="34" charset="0"/>
              </a:rPr>
              <a:t>Create custom human-machine interface (HMI) applications for </a:t>
            </a:r>
            <a:r>
              <a:rPr lang="en-US" sz="2400" dirty="0" smtClean="0">
                <a:latin typeface="Calibri" pitchFamily="34" charset="0"/>
              </a:rPr>
              <a:t>the NI </a:t>
            </a:r>
            <a:r>
              <a:rPr lang="en-US" sz="2400" dirty="0">
                <a:latin typeface="Calibri" pitchFamily="34" charset="0"/>
              </a:rPr>
              <a:t>TPC-2006 and other Windows CE devices</a:t>
            </a:r>
          </a:p>
        </p:txBody>
      </p:sp>
      <p:pic>
        <p:nvPicPr>
          <p:cNvPr id="1847301" name="Picture 5" descr="Write S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538" y="2898775"/>
            <a:ext cx="1570037" cy="354013"/>
          </a:xfrm>
          <a:prstGeom prst="rect">
            <a:avLst/>
          </a:prstGeom>
          <a:noFill/>
        </p:spPr>
      </p:pic>
      <p:pic>
        <p:nvPicPr>
          <p:cNvPr id="1847302" name="Picture 6" descr="Write S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9713" y="4232275"/>
            <a:ext cx="1570037" cy="354013"/>
          </a:xfrm>
          <a:prstGeom prst="rect">
            <a:avLst/>
          </a:prstGeom>
          <a:noFill/>
        </p:spPr>
      </p:pic>
      <p:pic>
        <p:nvPicPr>
          <p:cNvPr id="1847303" name="Picture 7" descr="Write S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8" y="3252788"/>
            <a:ext cx="1570037" cy="354012"/>
          </a:xfrm>
          <a:prstGeom prst="rect">
            <a:avLst/>
          </a:prstGeom>
          <a:noFill/>
        </p:spPr>
      </p:pic>
      <p:cxnSp>
        <p:nvCxnSpPr>
          <p:cNvPr id="1847304" name="AutoShape 8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1508919" y="3139281"/>
            <a:ext cx="803275" cy="1738313"/>
          </a:xfrm>
          <a:prstGeom prst="curvedConnector2">
            <a:avLst/>
          </a:prstGeom>
          <a:noFill/>
          <a:ln w="38100">
            <a:solidFill>
              <a:srgbClr val="5E84B8"/>
            </a:solidFill>
            <a:round/>
            <a:headEnd type="stealth" w="lg" len="lg"/>
            <a:tailEnd type="stealth" w="lg" len="lg"/>
          </a:ln>
          <a:effectLst/>
        </p:spPr>
      </p:cxnSp>
      <p:cxnSp>
        <p:nvCxnSpPr>
          <p:cNvPr id="1847305" name="AutoShape 9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4349750" y="3076575"/>
            <a:ext cx="1601788" cy="1333500"/>
          </a:xfrm>
          <a:prstGeom prst="curvedConnector3">
            <a:avLst>
              <a:gd name="adj1" fmla="val 49949"/>
            </a:avLst>
          </a:prstGeom>
          <a:noFill/>
          <a:ln w="38100">
            <a:solidFill>
              <a:srgbClr val="5E84B8"/>
            </a:solidFill>
            <a:round/>
            <a:headEnd type="stealth" w="lg" len="lg"/>
            <a:tailEnd type="stealth" w="lg" len="lg"/>
          </a:ln>
          <a:effectLst/>
        </p:spPr>
      </p:cxnSp>
      <p:sp>
        <p:nvSpPr>
          <p:cNvPr id="1847306" name="Rectangle 10"/>
          <p:cNvSpPr>
            <a:spLocks noChangeArrowheads="1"/>
          </p:cNvSpPr>
          <p:nvPr/>
        </p:nvSpPr>
        <p:spPr bwMode="auto">
          <a:xfrm>
            <a:off x="6208713" y="1428750"/>
            <a:ext cx="17187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en-US" sz="2400">
                <a:latin typeface="Calibri" pitchFamily="34" charset="0"/>
              </a:rPr>
              <a:t>NI TPC-2006</a:t>
            </a:r>
          </a:p>
        </p:txBody>
      </p:sp>
      <p:sp>
        <p:nvSpPr>
          <p:cNvPr id="1847308" name="Rectangle 12"/>
          <p:cNvSpPr>
            <a:spLocks noChangeArrowheads="1"/>
          </p:cNvSpPr>
          <p:nvPr/>
        </p:nvSpPr>
        <p:spPr bwMode="auto">
          <a:xfrm>
            <a:off x="128588" y="1022350"/>
            <a:ext cx="8670925" cy="36290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847309" name="Picture 13" descr="367540?role=previ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219200"/>
            <a:ext cx="4560888" cy="3422650"/>
          </a:xfrm>
          <a:prstGeom prst="rect">
            <a:avLst/>
          </a:prstGeom>
          <a:noFill/>
        </p:spPr>
      </p:pic>
      <p:sp>
        <p:nvSpPr>
          <p:cNvPr id="1847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Touch Panel Module</a:t>
            </a:r>
          </a:p>
        </p:txBody>
      </p:sp>
    </p:spTree>
    <p:custDataLst>
      <p:tags r:id="rId1"/>
    </p:custDataLst>
  </p:cSld>
  <p:clrMapOvr>
    <a:masterClrMapping/>
  </p:clrMapOvr>
  <p:transition advTm="47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99"/>
                </a:solidFill>
                <a:latin typeface="Calibri" pitchFamily="34" charset="0"/>
              </a:rPr>
              <a:t>LabVIEW Statechart Module</a:t>
            </a:r>
            <a:endParaRPr lang="en-US" sz="40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81000" y="1295400"/>
            <a:ext cx="5105400" cy="439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5888" indent="-115888" eaLnBrk="1" hangingPunct="1"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37A7F"/>
                </a:solidFill>
                <a:latin typeface="Calibri" pitchFamily="34" charset="0"/>
              </a:rPr>
              <a:t>Statecharts provide high-level abstraction for state based applications</a:t>
            </a:r>
          </a:p>
          <a:p>
            <a:pPr marL="573088" lvl="1" indent="-115888" eaLnBrk="1" hangingPunct="1"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737A7F"/>
                </a:solidFill>
                <a:latin typeface="Calibri" pitchFamily="34" charset="0"/>
              </a:rPr>
              <a:t>Simple semantics represent complex systems</a:t>
            </a:r>
          </a:p>
          <a:p>
            <a:pPr marL="573088" lvl="1" indent="-115888" eaLnBrk="1" hangingPunct="1"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737A7F"/>
                </a:solidFill>
                <a:latin typeface="Calibri" pitchFamily="34" charset="0"/>
              </a:rPr>
              <a:t>Self-documenting  design</a:t>
            </a:r>
          </a:p>
          <a:p>
            <a:pPr marL="573088" lvl="1" indent="-115888" eaLnBrk="1" hangingPunct="1">
              <a:spcBef>
                <a:spcPts val="700"/>
              </a:spcBef>
              <a:defRPr/>
            </a:pPr>
            <a:endParaRPr lang="en-US" sz="1800" dirty="0" smtClean="0">
              <a:solidFill>
                <a:srgbClr val="737A7F"/>
              </a:solidFill>
              <a:latin typeface="Calibri" pitchFamily="34" charset="0"/>
            </a:endParaRPr>
          </a:p>
          <a:p>
            <a:pPr marL="115888" indent="-115888" eaLnBrk="1" hangingPunct="1"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37A7F"/>
                </a:solidFill>
                <a:latin typeface="Calibri" pitchFamily="34" charset="0"/>
              </a:rPr>
              <a:t>Integrate statecharts into existing LabVIEW applications</a:t>
            </a:r>
          </a:p>
          <a:p>
            <a:pPr marL="117475" indent="-117475" eaLnBrk="1" hangingPunct="1">
              <a:spcBef>
                <a:spcPts val="700"/>
              </a:spcBef>
              <a:defRPr/>
            </a:pPr>
            <a:endParaRPr lang="en-US" dirty="0" smtClean="0">
              <a:solidFill>
                <a:srgbClr val="737A7F"/>
              </a:solidFill>
              <a:latin typeface="Calibri" pitchFamily="34" charset="0"/>
            </a:endParaRPr>
          </a:p>
          <a:p>
            <a:pPr marL="117475" indent="-117475" eaLnBrk="1" hangingPunct="1"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737A7F"/>
                </a:solidFill>
                <a:latin typeface="Calibri" pitchFamily="34" charset="0"/>
              </a:rPr>
              <a:t>Generate code for desktop, Real-time, FPGA, and embedded targets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dirty="0" smtClean="0">
              <a:solidFill>
                <a:srgbClr val="737A7F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737A7F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rgbClr val="737A7F"/>
              </a:solidFill>
              <a:latin typeface="Calibri" pitchFamily="34" charset="0"/>
            </a:endParaRPr>
          </a:p>
        </p:txBody>
      </p:sp>
      <p:pic>
        <p:nvPicPr>
          <p:cNvPr id="1028" name="Picture 4" descr="C:\Documents and Settings\jbrettle\My Documents\blockDiagra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1600200"/>
            <a:ext cx="3136900" cy="2006739"/>
          </a:xfrm>
          <a:prstGeom prst="rect">
            <a:avLst/>
          </a:prstGeom>
          <a:noFill/>
        </p:spPr>
      </p:pic>
      <p:pic>
        <p:nvPicPr>
          <p:cNvPr id="1029" name="Picture 5" descr="\\typhoon\MarketingII\ChrisW\WIKI\Statechart\screenshots\New Feature Graphic\Process 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5" y="3207666"/>
            <a:ext cx="3127375" cy="20501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/>
            </a:gs>
            <a:gs pos="58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066800"/>
            <a:ext cx="1276001" cy="842586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066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358" y="3601977"/>
            <a:ext cx="762957" cy="770374"/>
          </a:xfrm>
          <a:prstGeom prst="rect">
            <a:avLst/>
          </a:prstGeom>
          <a:effectLst>
            <a:outerShdw blurRad="152400" dist="177800" dir="2700000" sx="108000" sy="108000" algn="tl" rotWithShape="0">
              <a:prstClr val="black">
                <a:alpha val="21000"/>
              </a:prstClr>
            </a:outerShdw>
          </a:effectLst>
        </p:spPr>
      </p:pic>
      <p:pic>
        <p:nvPicPr>
          <p:cNvPr id="5" name="Picture 4" descr="2638051_ Technici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5200" y="685801"/>
            <a:ext cx="1618901" cy="1079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04120318_monitor_p.JPG"/>
          <p:cNvPicPr>
            <a:picLocks noChangeAspect="1"/>
          </p:cNvPicPr>
          <p:nvPr/>
        </p:nvPicPr>
        <p:blipFill>
          <a:blip r:embed="rId6" cstate="print"/>
          <a:srcRect l="37648"/>
          <a:stretch>
            <a:fillRect/>
          </a:stretch>
        </p:blipFill>
        <p:spPr>
          <a:xfrm>
            <a:off x="8012950" y="3886200"/>
            <a:ext cx="862618" cy="1037592"/>
          </a:xfrm>
          <a:prstGeom prst="rect">
            <a:avLst/>
          </a:prstGeom>
          <a:effectLst>
            <a:outerShdw blurRad="1397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052807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219200"/>
            <a:ext cx="688800" cy="1033200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10310704_9259_cover.sm.JPG"/>
          <p:cNvPicPr>
            <a:picLocks noChangeAspect="1"/>
          </p:cNvPicPr>
          <p:nvPr/>
        </p:nvPicPr>
        <p:blipFill>
          <a:blip r:embed="rId8" cstate="print"/>
          <a:srcRect t="5358" r="6077"/>
          <a:stretch>
            <a:fillRect/>
          </a:stretch>
        </p:blipFill>
        <p:spPr>
          <a:xfrm>
            <a:off x="1676400" y="5657652"/>
            <a:ext cx="990600" cy="954257"/>
          </a:xfrm>
          <a:prstGeom prst="rect">
            <a:avLst/>
          </a:prstGeom>
          <a:effectLst>
            <a:outerShdw blurRad="177800" dist="190500" dir="2700000" algn="tl" rotWithShape="0">
              <a:prstClr val="black">
                <a:alpha val="22000"/>
              </a:prstClr>
            </a:outerShdw>
          </a:effectLst>
        </p:spPr>
      </p:pic>
      <p:pic>
        <p:nvPicPr>
          <p:cNvPr id="9" name="Picture 8" descr="11120504_9002_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81800" y="381000"/>
            <a:ext cx="463200" cy="347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12100301_large_p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67303" y="5956068"/>
            <a:ext cx="895696" cy="597132"/>
          </a:xfrm>
          <a:prstGeom prst="rect">
            <a:avLst/>
          </a:prstGeom>
          <a:effectLst>
            <a:outerShdw blurRad="1397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3G0CD_classroom_91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89864" y="762186"/>
            <a:ext cx="287336" cy="3012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BXP25530h_6241_1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956" y="2455522"/>
            <a:ext cx="383789" cy="482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BXP25541h_industrial plan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71141" y="5348242"/>
            <a:ext cx="707206" cy="561757"/>
          </a:xfrm>
          <a:prstGeom prst="rect">
            <a:avLst/>
          </a:prstGeom>
          <a:effectLst>
            <a:outerShdw blurRad="177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Korean_classroom_small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92378" y="5680650"/>
            <a:ext cx="697945" cy="712597"/>
          </a:xfrm>
          <a:prstGeom prst="rect">
            <a:avLst/>
          </a:prstGeom>
          <a:effectLst>
            <a:outerShdw blurRad="215900" dist="127000" dir="8100000" sx="106000" sy="106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McNeil_08_0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3201" y="5297986"/>
            <a:ext cx="733600" cy="476910"/>
          </a:xfrm>
          <a:prstGeom prst="rect">
            <a:avLst/>
          </a:prstGeom>
          <a:effectLst>
            <a:outerShdw blurRad="190500" dist="127000" dir="2700000" sx="106000" sy="106000" algn="tl" rotWithShape="0">
              <a:prstClr val="black">
                <a:alpha val="23000"/>
              </a:prstClr>
            </a:outerShdw>
          </a:effectLst>
        </p:spPr>
      </p:pic>
      <p:pic>
        <p:nvPicPr>
          <p:cNvPr id="16" name="Picture 15" descr="McNeil_ELVISII_01_9317_p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953600" y="1510879"/>
            <a:ext cx="1961800" cy="1308521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NIWeek_05_05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650263" y="1905001"/>
            <a:ext cx="262128" cy="3698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raining_0405_24_840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44000" y="381001"/>
            <a:ext cx="1047401" cy="698267"/>
          </a:xfrm>
          <a:prstGeom prst="rect">
            <a:avLst/>
          </a:prstGeom>
          <a:effectLst>
            <a:outerShdw blurRad="177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067012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650166" y="1828800"/>
            <a:ext cx="463127" cy="30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 bwMode="auto">
          <a:xfrm>
            <a:off x="3650166" y="1829417"/>
            <a:ext cx="464634" cy="304800"/>
          </a:xfrm>
          <a:prstGeom prst="rect">
            <a:avLst/>
          </a:prstGeom>
          <a:solidFill>
            <a:schemeClr val="bg1">
              <a:alpha val="5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1" name="Picture 20" descr="2898678_Warehous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410200" y="4137800"/>
            <a:ext cx="305155" cy="205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 bwMode="auto">
          <a:xfrm>
            <a:off x="5410200" y="4126295"/>
            <a:ext cx="304800" cy="228600"/>
          </a:xfrm>
          <a:prstGeom prst="rect">
            <a:avLst/>
          </a:prstGeom>
          <a:solidFill>
            <a:schemeClr val="bg1"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3" name="Picture 22" descr="2296855 Industrial printe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762439" y="4689141"/>
            <a:ext cx="464855" cy="30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 bwMode="auto">
          <a:xfrm>
            <a:off x="2717900" y="4663000"/>
            <a:ext cx="507396" cy="33080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492" y="2434683"/>
            <a:ext cx="417576" cy="501091"/>
          </a:xfrm>
          <a:prstGeom prst="rect">
            <a:avLst/>
          </a:prstGeom>
          <a:solidFill>
            <a:schemeClr val="bg1">
              <a:lumMod val="85000"/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5291356"/>
            <a:ext cx="762000" cy="481584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80022" y="5656049"/>
            <a:ext cx="710184" cy="7376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5634652"/>
            <a:ext cx="990600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70222" y="5327817"/>
            <a:ext cx="725978" cy="585216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03959" y="3553521"/>
            <a:ext cx="806724" cy="813816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1" name="Picture 30" descr="dm_class01_p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096000" y="4038600"/>
            <a:ext cx="1682400" cy="1261800"/>
          </a:xfrm>
          <a:prstGeom prst="rect">
            <a:avLst/>
          </a:prstGeom>
          <a:effectLst>
            <a:outerShdw blurRad="190500" dist="88900" dir="810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32" name="Rectangle 31"/>
          <p:cNvSpPr/>
          <p:nvPr/>
        </p:nvSpPr>
        <p:spPr bwMode="auto">
          <a:xfrm>
            <a:off x="7760043" y="764038"/>
            <a:ext cx="330015" cy="315119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3" name="Picture 32" descr="04100312_teco_8988_pac_Fr_p.JPG"/>
          <p:cNvPicPr>
            <a:picLocks noChangeAspect="1"/>
          </p:cNvPicPr>
          <p:nvPr/>
        </p:nvPicPr>
        <p:blipFill>
          <a:blip r:embed="rId23" cstate="print"/>
          <a:srcRect t="23077"/>
          <a:stretch>
            <a:fillRect/>
          </a:stretch>
        </p:blipFill>
        <p:spPr>
          <a:xfrm>
            <a:off x="3429000" y="4366400"/>
            <a:ext cx="1981200" cy="1543304"/>
          </a:xfrm>
          <a:prstGeom prst="rect">
            <a:avLst/>
          </a:prstGeom>
          <a:effectLst>
            <a:outerShdw blurRad="342900" dist="101600" dir="5400000" sx="106000" sy="106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dm_class02_p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61842" y="4611209"/>
            <a:ext cx="1255919" cy="942358"/>
          </a:xfrm>
          <a:prstGeom prst="rect">
            <a:avLst/>
          </a:prstGeom>
          <a:effectLst>
            <a:outerShdw blurRad="215900" dist="177800" dir="2700000" sx="114000" sy="114000" algn="tl" rotWithShape="0">
              <a:prstClr val="black">
                <a:alpha val="18000"/>
              </a:prstClr>
            </a:outerShdw>
          </a:effectLst>
        </p:spPr>
      </p:pic>
      <p:sp>
        <p:nvSpPr>
          <p:cNvPr id="35" name="Rectangle 34"/>
          <p:cNvSpPr/>
          <p:nvPr/>
        </p:nvSpPr>
        <p:spPr bwMode="auto">
          <a:xfrm>
            <a:off x="1133574" y="4572000"/>
            <a:ext cx="1284161" cy="97840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6" name="Picture 35" descr="SeoulRobotHighSchool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723" y="2819400"/>
            <a:ext cx="1472077" cy="965682"/>
          </a:xfrm>
          <a:prstGeom prst="rect">
            <a:avLst/>
          </a:prstGeom>
          <a:effectLst>
            <a:outerShdw blurRad="368300" dist="355600" dir="2700000" sx="110000" sy="110000" algn="tl" rotWithShape="0">
              <a:prstClr val="black">
                <a:alpha val="21000"/>
              </a:prstClr>
            </a:outerShdw>
          </a:effectLst>
        </p:spPr>
      </p:pic>
      <p:sp>
        <p:nvSpPr>
          <p:cNvPr id="37" name="Rectangle 36"/>
          <p:cNvSpPr/>
          <p:nvPr/>
        </p:nvSpPr>
        <p:spPr bwMode="auto">
          <a:xfrm>
            <a:off x="3905600" y="382752"/>
            <a:ext cx="554035" cy="352923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27649" y="1905000"/>
            <a:ext cx="315951" cy="368361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01000" y="3873843"/>
            <a:ext cx="9144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860957" y="5940552"/>
            <a:ext cx="914400" cy="612648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429000" y="4290200"/>
            <a:ext cx="1981200" cy="1600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001529"/>
            <a:ext cx="1828800" cy="12954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4600" y="381000"/>
            <a:ext cx="1066800" cy="698157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81000" y="1066800"/>
            <a:ext cx="1295400" cy="838200"/>
          </a:xfrm>
          <a:prstGeom prst="rect">
            <a:avLst/>
          </a:prstGeom>
          <a:solidFill>
            <a:schemeClr val="bg1">
              <a:lumMod val="95000"/>
              <a:alpha val="1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209800" y="1219200"/>
            <a:ext cx="685800" cy="1066800"/>
          </a:xfrm>
          <a:prstGeom prst="rect">
            <a:avLst/>
          </a:prstGeom>
          <a:solidFill>
            <a:schemeClr val="bg1">
              <a:lumMod val="95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6" name="Picture 45" descr="KS85377_8674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66800" y="304800"/>
            <a:ext cx="1428401" cy="952267"/>
          </a:xfrm>
          <a:prstGeom prst="rect">
            <a:avLst/>
          </a:prstGeom>
          <a:effectLst>
            <a:outerShdw blurRad="1651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 bwMode="auto">
          <a:xfrm>
            <a:off x="356286" y="2782329"/>
            <a:ext cx="1472514" cy="990600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7000"/>
            <a:ext cx="7772400" cy="1143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</a:rPr>
              <a:t>What is LabVIEW?</a:t>
            </a:r>
            <a:endParaRPr lang="en-US" sz="5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346" name="Picture 2" descr="10130506_6145_p"/>
          <p:cNvPicPr>
            <a:picLocks noChangeAspect="1" noChangeArrowheads="1"/>
          </p:cNvPicPr>
          <p:nvPr/>
        </p:nvPicPr>
        <p:blipFill>
          <a:blip r:embed="rId3" cstate="print"/>
          <a:srcRect t="18321" b="9160"/>
          <a:stretch>
            <a:fillRect/>
          </a:stretch>
        </p:blipFill>
        <p:spPr bwMode="auto">
          <a:xfrm>
            <a:off x="3473450" y="3384550"/>
            <a:ext cx="530383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9347" name="Picture 3" descr="02170502_6581_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738" y="1150938"/>
            <a:ext cx="1790700" cy="2389187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0038" y="2154238"/>
            <a:ext cx="2036762" cy="3201987"/>
            <a:chOff x="189" y="1357"/>
            <a:chExt cx="1283" cy="2017"/>
          </a:xfrm>
        </p:grpSpPr>
        <p:pic>
          <p:nvPicPr>
            <p:cNvPr id="184934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" y="1357"/>
              <a:ext cx="1283" cy="2017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849350" name="Picture 6" descr="PDA targe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8" y="2976"/>
              <a:ext cx="604" cy="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9351" name="Picture 7" descr="RT imag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" y="2580"/>
              <a:ext cx="1004" cy="394"/>
            </a:xfrm>
            <a:prstGeom prst="rect">
              <a:avLst/>
            </a:prstGeom>
            <a:noFill/>
          </p:spPr>
        </p:pic>
      </p:grpSp>
      <p:pic>
        <p:nvPicPr>
          <p:cNvPr id="1849352" name="Picture 8" descr="line"/>
          <p:cNvPicPr>
            <a:picLocks noGrp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575" y="3079750"/>
            <a:ext cx="26988" cy="1392238"/>
          </a:xfrm>
          <a:prstGeom prst="rect">
            <a:avLst/>
          </a:prstGeom>
          <a:noFill/>
          <a:ln/>
        </p:spPr>
      </p:pic>
      <p:sp>
        <p:nvSpPr>
          <p:cNvPr id="1849354" name="Text Box 10"/>
          <p:cNvSpPr txBox="1">
            <a:spLocks noChangeArrowheads="1"/>
          </p:cNvSpPr>
          <p:nvPr/>
        </p:nvSpPr>
        <p:spPr bwMode="auto">
          <a:xfrm>
            <a:off x="3668713" y="1530350"/>
            <a:ext cx="5437187" cy="1517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 marL="223838" indent="-223838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Wireless communication with shared variable</a:t>
            </a:r>
          </a:p>
          <a:p>
            <a:pPr marL="223838" indent="-223838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Portable low-cost USB DAQ</a:t>
            </a:r>
          </a:p>
        </p:txBody>
      </p:sp>
      <p:sp>
        <p:nvSpPr>
          <p:cNvPr id="1849355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  <a:noFill/>
          <a:ln/>
        </p:spPr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  <a:latin typeface="Calibri" pitchFamily="34" charset="0"/>
              </a:rPr>
              <a:t>LabVIEW </a:t>
            </a:r>
            <a:r>
              <a:rPr lang="en-US" sz="3600" b="1" dirty="0" smtClean="0">
                <a:solidFill>
                  <a:schemeClr val="accent2"/>
                </a:solidFill>
                <a:latin typeface="Calibri" pitchFamily="34" charset="0"/>
              </a:rPr>
              <a:t>Mobile Module</a:t>
            </a:r>
            <a:endParaRPr lang="en-US" sz="36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849356" name="Picture 12" descr="Write S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78763" y="5270500"/>
            <a:ext cx="1265237" cy="284163"/>
          </a:xfrm>
          <a:prstGeom prst="rect">
            <a:avLst/>
          </a:prstGeom>
          <a:noFill/>
        </p:spPr>
      </p:pic>
      <p:pic>
        <p:nvPicPr>
          <p:cNvPr id="1849357" name="Picture 13" descr="Write S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8250" y="4797425"/>
            <a:ext cx="1262063" cy="284163"/>
          </a:xfrm>
          <a:prstGeom prst="rect">
            <a:avLst/>
          </a:prstGeom>
          <a:noFill/>
        </p:spPr>
      </p:pic>
      <p:pic>
        <p:nvPicPr>
          <p:cNvPr id="1849358" name="Picture 14" descr="Write S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1250" y="5121275"/>
            <a:ext cx="1262063" cy="284163"/>
          </a:xfrm>
          <a:prstGeom prst="rect">
            <a:avLst/>
          </a:prstGeom>
          <a:noFill/>
        </p:spPr>
      </p:pic>
      <p:pic>
        <p:nvPicPr>
          <p:cNvPr id="1849359" name="Picture 15" descr="Write S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0575" y="4664075"/>
            <a:ext cx="1262063" cy="284163"/>
          </a:xfrm>
          <a:prstGeom prst="rect">
            <a:avLst/>
          </a:prstGeom>
          <a:noFill/>
        </p:spPr>
      </p:pic>
      <p:cxnSp>
        <p:nvCxnSpPr>
          <p:cNvPr id="1849360" name="AutoShape 16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4283869" y="4626769"/>
            <a:ext cx="315912" cy="958850"/>
          </a:xfrm>
          <a:prstGeom prst="curvedConnector2">
            <a:avLst/>
          </a:prstGeom>
          <a:noFill/>
          <a:ln w="25400">
            <a:solidFill>
              <a:srgbClr val="5E84B8"/>
            </a:solidFill>
            <a:round/>
            <a:headEnd type="stealth" w="sm" len="sm"/>
            <a:tailEnd type="stealth" w="sm" len="sm"/>
          </a:ln>
          <a:effectLst/>
        </p:spPr>
      </p:cxnSp>
      <p:cxnSp>
        <p:nvCxnSpPr>
          <p:cNvPr id="1849361" name="AutoShape 17"/>
          <p:cNvCxnSpPr>
            <a:cxnSpLocks noChangeShapeType="1"/>
            <a:stCxn id="0" idx="3"/>
            <a:endCxn id="0" idx="1"/>
          </p:cNvCxnSpPr>
          <p:nvPr/>
        </p:nvCxnSpPr>
        <p:spPr bwMode="auto">
          <a:xfrm flipV="1">
            <a:off x="6183313" y="4940300"/>
            <a:ext cx="134937" cy="323850"/>
          </a:xfrm>
          <a:prstGeom prst="curvedConnector3">
            <a:avLst>
              <a:gd name="adj1" fmla="val 49412"/>
            </a:avLst>
          </a:prstGeom>
          <a:noFill/>
          <a:ln w="25400">
            <a:solidFill>
              <a:srgbClr val="5E84B8"/>
            </a:solidFill>
            <a:round/>
            <a:headEnd type="stealth" w="sm" len="sm"/>
            <a:tailEnd type="stealth" w="sm" len="sm"/>
          </a:ln>
          <a:effectLst/>
        </p:spPr>
      </p:cxnSp>
      <p:cxnSp>
        <p:nvCxnSpPr>
          <p:cNvPr id="1849362" name="AutoShape 18"/>
          <p:cNvCxnSpPr>
            <a:cxnSpLocks noChangeShapeType="1"/>
            <a:stCxn id="0" idx="3"/>
            <a:endCxn id="0" idx="1"/>
          </p:cNvCxnSpPr>
          <p:nvPr/>
        </p:nvCxnSpPr>
        <p:spPr bwMode="auto">
          <a:xfrm>
            <a:off x="7580313" y="4940300"/>
            <a:ext cx="298450" cy="473075"/>
          </a:xfrm>
          <a:prstGeom prst="curvedConnector3">
            <a:avLst>
              <a:gd name="adj1" fmla="val 49468"/>
            </a:avLst>
          </a:prstGeom>
          <a:noFill/>
          <a:ln w="25400">
            <a:solidFill>
              <a:srgbClr val="5E84B8"/>
            </a:solidFill>
            <a:round/>
            <a:headEnd type="stealth" w="sm" len="sm"/>
            <a:tailEnd type="stealth" w="sm" len="sm"/>
          </a:ln>
          <a:effectLst/>
        </p:spPr>
      </p:cxnSp>
      <p:pic>
        <p:nvPicPr>
          <p:cNvPr id="1849363" name="Picture 19" descr="Write S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4513" y="3590925"/>
            <a:ext cx="1819275" cy="409575"/>
          </a:xfrm>
          <a:prstGeom prst="rect">
            <a:avLst/>
          </a:prstGeom>
          <a:noFill/>
        </p:spPr>
      </p:pic>
      <p:cxnSp>
        <p:nvCxnSpPr>
          <p:cNvPr id="1849364" name="AutoShape 20"/>
          <p:cNvCxnSpPr>
            <a:cxnSpLocks noChangeShapeType="1"/>
            <a:stCxn id="0" idx="2"/>
            <a:endCxn id="0" idx="1"/>
          </p:cNvCxnSpPr>
          <p:nvPr/>
        </p:nvCxnSpPr>
        <p:spPr bwMode="auto">
          <a:xfrm rot="16200000" flipH="1">
            <a:off x="2624138" y="4100512"/>
            <a:ext cx="806450" cy="606425"/>
          </a:xfrm>
          <a:prstGeom prst="curvedConnector2">
            <a:avLst/>
          </a:prstGeom>
          <a:noFill/>
          <a:ln w="25400">
            <a:solidFill>
              <a:srgbClr val="5E84B8"/>
            </a:solidFill>
            <a:round/>
            <a:headEnd type="stealth" w="sm" len="sm"/>
            <a:tailEnd type="stealth" w="sm" len="sm"/>
          </a:ln>
          <a:effectLst/>
        </p:spPr>
      </p:cxnSp>
    </p:spTree>
  </p:cSld>
  <p:clrMapOvr>
    <a:masterClrMapping/>
  </p:clrMapOvr>
  <p:transition advClick="0" advTm="38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2850" name="Object 2"/>
          <p:cNvGraphicFramePr>
            <a:graphicFrameLocks noChangeAspect="1"/>
          </p:cNvGraphicFramePr>
          <p:nvPr/>
        </p:nvGraphicFramePr>
        <p:xfrm>
          <a:off x="4525963" y="2027238"/>
          <a:ext cx="2851150" cy="1701800"/>
        </p:xfrm>
        <a:graphic>
          <a:graphicData uri="http://schemas.openxmlformats.org/presentationml/2006/ole">
            <p:oleObj spid="_x0000_s91138" name="Bitmap Image" r:id="rId4" imgW="3780952" imgH="2257740" progId="PBrush">
              <p:embed/>
            </p:oleObj>
          </a:graphicData>
        </a:graphic>
      </p:graphicFrame>
      <p:sp>
        <p:nvSpPr>
          <p:cNvPr id="11028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NI Vision Development Module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019675" cy="4572000"/>
          </a:xfrm>
        </p:spPr>
        <p:txBody>
          <a:bodyPr/>
          <a:lstStyle/>
          <a:p>
            <a:pPr marL="223838" indent="-223838">
              <a:lnSpc>
                <a:spcPct val="90000"/>
              </a:lnSpc>
            </a:pPr>
            <a:r>
              <a:rPr lang="en-US" sz="2000">
                <a:latin typeface="Calibri" pitchFamily="34" charset="0"/>
              </a:rPr>
              <a:t>LabVIEW programming libraries for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machine vision and image processing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>
                <a:latin typeface="Calibri" pitchFamily="34" charset="0"/>
              </a:rPr>
              <a:t>Includes Vision Assistant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Prototypes and benchmarks applications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Generates complete code for LabVIEW, </a:t>
            </a:r>
            <a:br>
              <a:rPr lang="en-US" sz="1800">
                <a:latin typeface="Calibri" pitchFamily="34" charset="0"/>
              </a:rPr>
            </a:br>
            <a:r>
              <a:rPr lang="en-US" sz="1800">
                <a:latin typeface="Calibri" pitchFamily="34" charset="0"/>
              </a:rPr>
              <a:t>Visual Basic, and C</a:t>
            </a:r>
          </a:p>
          <a:p>
            <a:pPr marL="223838" indent="-223838">
              <a:lnSpc>
                <a:spcPct val="90000"/>
              </a:lnSpc>
            </a:pPr>
            <a:r>
              <a:rPr lang="en-US" sz="2000">
                <a:latin typeface="Calibri" pitchFamily="34" charset="0"/>
              </a:rPr>
              <a:t>Hundreds of tools to: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Enhance images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Check for presence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Locate features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Identify parts</a:t>
            </a:r>
          </a:p>
          <a:p>
            <a:pPr marL="577850" lvl="1" indent="-239713">
              <a:lnSpc>
                <a:spcPct val="90000"/>
              </a:lnSpc>
            </a:pPr>
            <a:r>
              <a:rPr lang="en-US" sz="1800">
                <a:latin typeface="Calibri" pitchFamily="34" charset="0"/>
              </a:rPr>
              <a:t>Measure objects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4500" y="4183063"/>
            <a:ext cx="5848350" cy="889000"/>
            <a:chOff x="1742" y="3157"/>
            <a:chExt cx="3684" cy="560"/>
          </a:xfrm>
        </p:grpSpPr>
        <p:pic>
          <p:nvPicPr>
            <p:cNvPr id="11028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5" y="3157"/>
              <a:ext cx="785" cy="5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2855" name="Picture 7" descr="wrench_v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42" y="3177"/>
              <a:ext cx="694" cy="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2856" name="Picture 8" descr="gum_v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45" y="3169"/>
              <a:ext cx="693" cy="5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2857" name="Picture 9" descr="Gaugi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28" y="3165"/>
              <a:ext cx="798" cy="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02858" name="Picture 10" descr="PM-00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37" y="3170"/>
              <a:ext cx="695" cy="5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102859" name="Picture 11" descr="VA- Classifacti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00763" y="962025"/>
            <a:ext cx="2397125" cy="177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en-US" sz="3200" b="1">
                <a:solidFill>
                  <a:schemeClr val="accent2"/>
                </a:solidFill>
                <a:latin typeface="Calibri" pitchFamily="34" charset="0"/>
              </a:rPr>
              <a:t>Motion Control with LabVIEW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029200" cy="4800600"/>
          </a:xfrm>
        </p:spPr>
        <p:txBody>
          <a:bodyPr/>
          <a:lstStyle/>
          <a:p>
            <a:pPr marL="238125" indent="-238125">
              <a:lnSpc>
                <a:spcPct val="90000"/>
              </a:lnSpc>
              <a:buClr>
                <a:schemeClr val="tx1"/>
              </a:buClr>
            </a:pPr>
            <a:r>
              <a:rPr lang="en-US" sz="1800" b="1" dirty="0">
                <a:latin typeface="Calibri" pitchFamily="34" charset="0"/>
              </a:rPr>
              <a:t>NI Motion Assistant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Interactive environment with 3D visualization 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Ready-to-run LabVIEW or C code creation 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Easy trapezoidal or S-curve velocity profile implementation 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Teach pendant for easy prototyping </a:t>
            </a:r>
          </a:p>
          <a:p>
            <a:pPr marL="476250" lvl="1" indent="-236538">
              <a:lnSpc>
                <a:spcPct val="90000"/>
              </a:lnSpc>
            </a:pPr>
            <a:endParaRPr lang="en-US" sz="1600" b="1" dirty="0">
              <a:latin typeface="Calibri" pitchFamily="34" charset="0"/>
            </a:endParaRPr>
          </a:p>
          <a:p>
            <a:pPr marL="238125" indent="-238125">
              <a:lnSpc>
                <a:spcPct val="90000"/>
              </a:lnSpc>
              <a:buClr>
                <a:schemeClr val="tx1"/>
              </a:buClr>
            </a:pPr>
            <a:r>
              <a:rPr lang="en-US" sz="1800" b="1" dirty="0">
                <a:latin typeface="Calibri" pitchFamily="34" charset="0"/>
              </a:rPr>
              <a:t>NI SoftMotion Controller for </a:t>
            </a:r>
            <a:r>
              <a:rPr lang="en-US" sz="1800" b="1" dirty="0" err="1">
                <a:latin typeface="Calibri" pitchFamily="34" charset="0"/>
              </a:rPr>
              <a:t>CANopen</a:t>
            </a:r>
            <a:r>
              <a:rPr lang="en-US" sz="1800" b="1" dirty="0">
                <a:latin typeface="Calibri" pitchFamily="34" charset="0"/>
              </a:rPr>
              <a:t> and </a:t>
            </a:r>
            <a:br>
              <a:rPr lang="en-US" sz="1800" b="1" dirty="0">
                <a:latin typeface="Calibri" pitchFamily="34" charset="0"/>
              </a:rPr>
            </a:br>
            <a:r>
              <a:rPr lang="en-US" sz="1800" b="1" dirty="0">
                <a:latin typeface="Calibri" pitchFamily="34" charset="0"/>
              </a:rPr>
              <a:t>IEEE 1394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Use LabVIEW and NI Motion Assistant to program distributed motion control applications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Compatible with intelligent </a:t>
            </a:r>
            <a:r>
              <a:rPr lang="en-US" sz="1600" dirty="0" err="1">
                <a:latin typeface="Calibri" pitchFamily="34" charset="0"/>
              </a:rPr>
              <a:t>CANopen</a:t>
            </a:r>
            <a:r>
              <a:rPr lang="en-US" sz="1600" dirty="0">
                <a:latin typeface="Calibri" pitchFamily="34" charset="0"/>
              </a:rPr>
              <a:t> drives from Copley and IEEE 1394 drives from ORMEC</a:t>
            </a:r>
          </a:p>
          <a:p>
            <a:pPr marL="476250" lvl="1" indent="-236538">
              <a:lnSpc>
                <a:spcPct val="90000"/>
              </a:lnSpc>
            </a:pPr>
            <a:endParaRPr lang="en-US" sz="1600" dirty="0">
              <a:latin typeface="Calibri" pitchFamily="34" charset="0"/>
            </a:endParaRPr>
          </a:p>
          <a:p>
            <a:pPr marL="238125" indent="-238125">
              <a:lnSpc>
                <a:spcPct val="90000"/>
              </a:lnSpc>
              <a:buClr>
                <a:schemeClr val="tx1"/>
              </a:buClr>
            </a:pPr>
            <a:r>
              <a:rPr lang="en-US" sz="1800" b="1" dirty="0">
                <a:latin typeface="Calibri" pitchFamily="34" charset="0"/>
              </a:rPr>
              <a:t>NI SoftMotion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b="1" dirty="0">
                <a:latin typeface="Calibri" pitchFamily="34" charset="0"/>
              </a:rPr>
              <a:t>Development Module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Develop custom motion controllers in LabVIEW Real-Time or LabVIEW FPGA</a:t>
            </a:r>
          </a:p>
          <a:p>
            <a:pPr marL="476250" lvl="1" indent="-236538">
              <a:lnSpc>
                <a:spcPct val="90000"/>
              </a:lnSpc>
            </a:pPr>
            <a:r>
              <a:rPr lang="en-US" sz="1600" dirty="0">
                <a:latin typeface="Calibri" pitchFamily="34" charset="0"/>
              </a:rPr>
              <a:t>Use trajectory generation, </a:t>
            </a:r>
            <a:r>
              <a:rPr lang="en-US" sz="1600" dirty="0" err="1">
                <a:latin typeface="Calibri" pitchFamily="34" charset="0"/>
              </a:rPr>
              <a:t>spline</a:t>
            </a:r>
            <a:r>
              <a:rPr lang="en-US" sz="1600" dirty="0">
                <a:latin typeface="Calibri" pitchFamily="34" charset="0"/>
              </a:rPr>
              <a:t> interpolation, position, velocity control, and encoder implementation VIs</a:t>
            </a:r>
          </a:p>
        </p:txBody>
      </p:sp>
      <p:graphicFrame>
        <p:nvGraphicFramePr>
          <p:cNvPr id="110490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672138" y="3733800"/>
          <a:ext cx="2478087" cy="2274888"/>
        </p:xfrm>
        <a:graphic>
          <a:graphicData uri="http://schemas.openxmlformats.org/presentationml/2006/ole">
            <p:oleObj spid="_x0000_s92162" name="Bitmap Image" r:id="rId5" imgW="4791744" imgH="3685714" progId="PBrush">
              <p:embed/>
            </p:oleObj>
          </a:graphicData>
        </a:graphic>
      </p:graphicFrame>
      <p:graphicFrame>
        <p:nvGraphicFramePr>
          <p:cNvPr id="110490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715000" y="1295400"/>
          <a:ext cx="2413000" cy="2046288"/>
        </p:xfrm>
        <a:graphic>
          <a:graphicData uri="http://schemas.openxmlformats.org/presentationml/2006/ole">
            <p:oleObj spid="_x0000_s92163" name="Bitmap Image" r:id="rId6" imgW="6857143" imgH="5811061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186" name="Picture 2" descr="Getting Started ST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3338" y="1370013"/>
            <a:ext cx="3497262" cy="2622550"/>
          </a:xfrm>
          <a:prstGeom prst="rect">
            <a:avLst/>
          </a:prstGeom>
          <a:noFill/>
        </p:spPr>
      </p:pic>
      <p:pic>
        <p:nvPicPr>
          <p:cNvPr id="1117187" name="Picture 3" descr="Octave Express VI Expl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9712" y="3886200"/>
            <a:ext cx="3316288" cy="1914525"/>
          </a:xfrm>
          <a:prstGeom prst="rect">
            <a:avLst/>
          </a:prstGeom>
          <a:noFill/>
        </p:spPr>
      </p:pic>
      <p:sp>
        <p:nvSpPr>
          <p:cNvPr id="111718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Sound and Vibration Toolkit</a:t>
            </a:r>
          </a:p>
        </p:txBody>
      </p:sp>
      <p:sp>
        <p:nvSpPr>
          <p:cNvPr id="1117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800600" cy="5105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latin typeface="Calibri" pitchFamily="34" charset="0"/>
              </a:rPr>
              <a:t>10 Express VIs 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Fractional Octave Analysis with Weighting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Vibration Level with Single or Double Integration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Sound Level with A-, B-, C-Weighting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Power Spectrum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Zoom Power Spectrum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Frequency Response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Peak Search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Power in Band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Calibri" pitchFamily="34" charset="0"/>
              </a:rPr>
              <a:t>Limit Testing</a:t>
            </a:r>
          </a:p>
        </p:txBody>
      </p:sp>
      <p:pic>
        <p:nvPicPr>
          <p:cNvPr id="1117191" name="Picture 7" descr="Getting Started FRF"/>
          <p:cNvPicPr>
            <a:picLocks noChangeAspect="1" noChangeArrowheads="1"/>
          </p:cNvPicPr>
          <p:nvPr/>
        </p:nvPicPr>
        <p:blipFill>
          <a:blip r:embed="rId5" cstate="print"/>
          <a:srcRect l="25626" t="17084" r="1625" b="32556"/>
          <a:stretch>
            <a:fillRect/>
          </a:stretch>
        </p:blipFill>
        <p:spPr bwMode="auto">
          <a:xfrm>
            <a:off x="5943600" y="3975100"/>
            <a:ext cx="2909888" cy="151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23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049838" y="2333625"/>
          <a:ext cx="2616200" cy="3324225"/>
        </p:xfrm>
        <a:graphic>
          <a:graphicData uri="http://schemas.openxmlformats.org/presentationml/2006/ole">
            <p:oleObj spid="_x0000_s93186" name="Bitmap Image" r:id="rId4" imgW="4686954" imgH="4990476" progId="PBrush">
              <p:embed/>
            </p:oleObj>
          </a:graphicData>
        </a:graphic>
      </p:graphicFrame>
      <p:sp>
        <p:nvSpPr>
          <p:cNvPr id="11192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Order Analysis Toolkit</a:t>
            </a:r>
          </a:p>
        </p:txBody>
      </p:sp>
      <p:sp>
        <p:nvSpPr>
          <p:cNvPr id="1119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3967163" cy="4114800"/>
          </a:xfrm>
        </p:spPr>
        <p:txBody>
          <a:bodyPr/>
          <a:lstStyle/>
          <a:p>
            <a:r>
              <a:rPr lang="en-US" sz="2200">
                <a:latin typeface="Calibri" pitchFamily="34" charset="0"/>
              </a:rPr>
              <a:t>Gabor order tracking algorithm analyzes signals from rotating machinery</a:t>
            </a:r>
          </a:p>
          <a:p>
            <a:r>
              <a:rPr lang="en-US" sz="2200">
                <a:latin typeface="Calibri" pitchFamily="34" charset="0"/>
              </a:rPr>
              <a:t>Resampling order analysis for online condition monitoring</a:t>
            </a:r>
          </a:p>
          <a:p>
            <a:r>
              <a:rPr lang="en-US" sz="2200">
                <a:latin typeface="Calibri" pitchFamily="34" charset="0"/>
              </a:rPr>
              <a:t>Flexible order energy selection in the joint time-frequency domain </a:t>
            </a:r>
          </a:p>
          <a:p>
            <a:r>
              <a:rPr lang="en-US" sz="2200">
                <a:latin typeface="Calibri" pitchFamily="34" charset="0"/>
              </a:rPr>
              <a:t>Plot order versus time or RPM </a:t>
            </a:r>
          </a:p>
          <a:p>
            <a:r>
              <a:rPr lang="en-US" sz="2200">
                <a:latin typeface="Calibri" pitchFamily="34" charset="0"/>
              </a:rPr>
              <a:t>Order extraction tools separate order-specific signal components </a:t>
            </a:r>
          </a:p>
          <a:p>
            <a:r>
              <a:rPr lang="en-US" sz="2200">
                <a:latin typeface="Calibri" pitchFamily="34" charset="0"/>
              </a:rPr>
              <a:t>Digital and analog tachometer signal processing</a:t>
            </a:r>
          </a:p>
        </p:txBody>
      </p:sp>
      <p:pic>
        <p:nvPicPr>
          <p:cNvPr id="1119237" name="Picture 5" descr="Tachless Processing Color 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371600"/>
            <a:ext cx="2590800" cy="1843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3090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4132263" y="1984375"/>
          <a:ext cx="3373437" cy="3833813"/>
        </p:xfrm>
        <a:graphic>
          <a:graphicData uri="http://schemas.openxmlformats.org/presentationml/2006/ole">
            <p:oleObj spid="_x0000_s94210" name="Bitmap Image" r:id="rId4" imgW="4219048" imgH="4019048" progId="PBrush">
              <p:embed/>
            </p:oleObj>
          </a:graphicData>
        </a:graphic>
      </p:graphicFrame>
      <p:sp>
        <p:nvSpPr>
          <p:cNvPr id="111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PID Control Toolkit</a:t>
            </a:r>
          </a:p>
        </p:txBody>
      </p:sp>
      <p:sp>
        <p:nvSpPr>
          <p:cNvPr id="1113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7938" cy="4724400"/>
          </a:xfrm>
        </p:spPr>
        <p:txBody>
          <a:bodyPr/>
          <a:lstStyle/>
          <a:p>
            <a:pPr marL="174625" indent="-174625">
              <a:buNone/>
            </a:pPr>
            <a:r>
              <a:rPr lang="en-US" sz="2800" dirty="0" smtClean="0">
                <a:latin typeface="Calibri" pitchFamily="34" charset="0"/>
              </a:rPr>
              <a:t>PID </a:t>
            </a:r>
            <a:r>
              <a:rPr lang="en-US" sz="2800" dirty="0">
                <a:latin typeface="Calibri" pitchFamily="34" charset="0"/>
              </a:rPr>
              <a:t>Control</a:t>
            </a:r>
          </a:p>
          <a:p>
            <a:pPr marL="404813" lvl="1" indent="-228600">
              <a:buFont typeface="Arial" pitchFamily="34" charset="0"/>
              <a:buChar char="•"/>
            </a:pPr>
            <a:r>
              <a:rPr lang="en-US" sz="2400" dirty="0" err="1">
                <a:latin typeface="Calibri" pitchFamily="34" charset="0"/>
              </a:rPr>
              <a:t>Autotuning</a:t>
            </a:r>
            <a:endParaRPr lang="en-US" sz="2400" dirty="0">
              <a:latin typeface="Calibri" pitchFamily="34" charset="0"/>
            </a:endParaRPr>
          </a:p>
          <a:p>
            <a:pPr marL="404813" lvl="1" indent="-22860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Gain scheduling</a:t>
            </a:r>
          </a:p>
          <a:p>
            <a:pPr marL="174625" indent="-174625">
              <a:buNone/>
            </a:pPr>
            <a:r>
              <a:rPr lang="en-US" sz="2800" dirty="0" smtClean="0">
                <a:latin typeface="Calibri" pitchFamily="34" charset="0"/>
              </a:rPr>
              <a:t>Fuzzy </a:t>
            </a:r>
            <a:r>
              <a:rPr lang="en-US" sz="2800" dirty="0">
                <a:latin typeface="Calibri" pitchFamily="34" charset="0"/>
              </a:rPr>
              <a:t>Logic</a:t>
            </a:r>
          </a:p>
          <a:p>
            <a:pPr marL="404813" lvl="1" indent="-22860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Control strategies</a:t>
            </a:r>
          </a:p>
          <a:p>
            <a:pPr marL="404813" lvl="1" indent="-228600"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Decision making</a:t>
            </a:r>
          </a:p>
        </p:txBody>
      </p:sp>
      <p:graphicFrame>
        <p:nvGraphicFramePr>
          <p:cNvPr id="1113093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029200" y="1143000"/>
          <a:ext cx="3776663" cy="3076575"/>
        </p:xfrm>
        <a:graphic>
          <a:graphicData uri="http://schemas.openxmlformats.org/presentationml/2006/ole">
            <p:oleObj spid="_x0000_s94211" name="Bitmap Image" r:id="rId5" imgW="3990476" imgH="319132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Report Generation Toolkit for Microsoft Office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554" y="1371600"/>
            <a:ext cx="4816928" cy="4114800"/>
          </a:xfrm>
        </p:spPr>
        <p:txBody>
          <a:bodyPr/>
          <a:lstStyle/>
          <a:p>
            <a:r>
              <a:rPr lang="en-US" sz="2400">
                <a:latin typeface="Calibri" pitchFamily="34" charset="0"/>
              </a:rPr>
              <a:t>Programmatically create and edit reports in Microsoft Word and Excel</a:t>
            </a:r>
          </a:p>
          <a:p>
            <a:r>
              <a:rPr lang="en-US" sz="2400">
                <a:latin typeface="Calibri" pitchFamily="34" charset="0"/>
              </a:rPr>
              <a:t>Populate report templates </a:t>
            </a:r>
          </a:p>
          <a:p>
            <a:r>
              <a:rPr lang="en-US" sz="2400">
                <a:latin typeface="Calibri" pitchFamily="34" charset="0"/>
              </a:rPr>
              <a:t>Manage report layout, format, and appearance </a:t>
            </a:r>
          </a:p>
          <a:p>
            <a:r>
              <a:rPr lang="en-US" sz="2400">
                <a:latin typeface="Calibri" pitchFamily="34" charset="0"/>
              </a:rPr>
              <a:t>E-mail reports and run macros </a:t>
            </a:r>
          </a:p>
          <a:p>
            <a:r>
              <a:rPr lang="en-US" sz="2400">
                <a:latin typeface="Calibri" pitchFamily="34" charset="0"/>
              </a:rPr>
              <a:t>Express VI included</a:t>
            </a:r>
          </a:p>
          <a:p>
            <a:endParaRPr lang="en-US" sz="2400">
              <a:latin typeface="Calibri" pitchFamily="34" charset="0"/>
            </a:endParaRPr>
          </a:p>
        </p:txBody>
      </p:sp>
      <p:graphicFrame>
        <p:nvGraphicFramePr>
          <p:cNvPr id="110694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997167" y="3817938"/>
          <a:ext cx="3371169" cy="1919287"/>
        </p:xfrm>
        <a:graphic>
          <a:graphicData uri="http://schemas.openxmlformats.org/presentationml/2006/ole">
            <p:oleObj spid="_x0000_s95234" name="Bitmap Image" r:id="rId4" imgW="5068007" imgH="2542857" progId="PBrush">
              <p:embed/>
            </p:oleObj>
          </a:graphicData>
        </a:graphic>
      </p:graphicFrame>
      <p:graphicFrame>
        <p:nvGraphicFramePr>
          <p:cNvPr id="110694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558263" y="1485900"/>
          <a:ext cx="2277495" cy="2073275"/>
        </p:xfrm>
        <a:graphic>
          <a:graphicData uri="http://schemas.openxmlformats.org/presentationml/2006/ole">
            <p:oleObj spid="_x0000_s95235" name="Bitmap Image" r:id="rId5" imgW="2905531" imgH="2371429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9154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LabVIEW Advanced Signal Processing Toolkit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90600"/>
            <a:ext cx="4495800" cy="4572000"/>
          </a:xfrm>
        </p:spPr>
        <p:txBody>
          <a:bodyPr/>
          <a:lstStyle/>
          <a:p>
            <a:pPr marL="177800" indent="-177800"/>
            <a:r>
              <a:rPr lang="en-US" dirty="0">
                <a:latin typeface="Calibri" pitchFamily="34" charset="0"/>
              </a:rPr>
              <a:t>Time-Frequency Analysis</a:t>
            </a:r>
          </a:p>
          <a:p>
            <a:pPr marL="177800" indent="-177800"/>
            <a:r>
              <a:rPr lang="en-US" dirty="0">
                <a:latin typeface="Calibri" pitchFamily="34" charset="0"/>
              </a:rPr>
              <a:t>Time-Series Analysis</a:t>
            </a:r>
          </a:p>
          <a:p>
            <a:pPr marL="177800" indent="-177800"/>
            <a:r>
              <a:rPr lang="en-US" dirty="0">
                <a:latin typeface="Calibri" pitchFamily="34" charset="0"/>
              </a:rPr>
              <a:t>Wavelet and filter bank design</a:t>
            </a:r>
          </a:p>
          <a:p>
            <a:pPr marL="177800" indent="-177800"/>
            <a:r>
              <a:rPr lang="en-US" dirty="0">
                <a:latin typeface="Calibri" pitchFamily="34" charset="0"/>
              </a:rPr>
              <a:t>Applications</a:t>
            </a:r>
          </a:p>
          <a:p>
            <a:pPr marL="577850" lvl="1"/>
            <a:r>
              <a:rPr lang="en-US" sz="2800" dirty="0">
                <a:latin typeface="Calibri" pitchFamily="34" charset="0"/>
              </a:rPr>
              <a:t>Automotive</a:t>
            </a:r>
          </a:p>
          <a:p>
            <a:pPr marL="577850" lvl="1"/>
            <a:r>
              <a:rPr lang="en-US" sz="2800" dirty="0">
                <a:latin typeface="Calibri" pitchFamily="34" charset="0"/>
              </a:rPr>
              <a:t>Biomedical</a:t>
            </a:r>
          </a:p>
          <a:p>
            <a:pPr marL="577850" lvl="1"/>
            <a:r>
              <a:rPr lang="en-US" sz="2800" dirty="0">
                <a:latin typeface="Calibri" pitchFamily="34" charset="0"/>
              </a:rPr>
              <a:t>Seismology</a:t>
            </a:r>
          </a:p>
          <a:p>
            <a:pPr marL="577850" lvl="1"/>
            <a:r>
              <a:rPr lang="en-US" sz="2800" dirty="0">
                <a:latin typeface="Calibri" pitchFamily="34" charset="0"/>
              </a:rPr>
              <a:t>Radar/Sonar</a:t>
            </a:r>
          </a:p>
        </p:txBody>
      </p:sp>
      <p:sp>
        <p:nvSpPr>
          <p:cNvPr id="1115140" name="Rectangle 4"/>
          <p:cNvSpPr>
            <a:spLocks noChangeArrowheads="1"/>
          </p:cNvSpPr>
          <p:nvPr/>
        </p:nvSpPr>
        <p:spPr bwMode="auto">
          <a:xfrm>
            <a:off x="400050" y="1036638"/>
            <a:ext cx="4133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800">
              <a:latin typeface="Calibri" pitchFamily="34" charset="0"/>
            </a:endParaRPr>
          </a:p>
        </p:txBody>
      </p:sp>
      <p:pic>
        <p:nvPicPr>
          <p:cNvPr id="1115141" name="Picture 5" descr="Configure Wavelet Packet Express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305175" cy="2611438"/>
          </a:xfrm>
          <a:prstGeom prst="rect">
            <a:avLst/>
          </a:prstGeom>
          <a:noFill/>
        </p:spPr>
      </p:pic>
      <p:pic>
        <p:nvPicPr>
          <p:cNvPr id="1115142" name="Picture 6" descr="Config Time-Freq Spectrogram Express 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317750"/>
            <a:ext cx="3505200" cy="2520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77200" cy="9906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Calibri" pitchFamily="34" charset="0"/>
              </a:rPr>
              <a:t>Database Connectivity Toolkit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500938" cy="4114800"/>
          </a:xfrm>
        </p:spPr>
        <p:txBody>
          <a:bodyPr/>
          <a:lstStyle/>
          <a:p>
            <a:pPr marL="223838" indent="-223838"/>
            <a:r>
              <a:rPr lang="en-US" sz="2400">
                <a:latin typeface="Calibri" pitchFamily="34" charset="0"/>
              </a:rPr>
              <a:t>Insert, select data from OLE DB, ODBC databases</a:t>
            </a:r>
          </a:p>
          <a:p>
            <a:pPr marL="625475" lvl="1" indent="-287338"/>
            <a:r>
              <a:rPr lang="en-US">
                <a:latin typeface="Calibri" pitchFamily="34" charset="0"/>
              </a:rPr>
              <a:t>Microsoft Access, SQL Server, Oracle, etc.</a:t>
            </a:r>
          </a:p>
          <a:p>
            <a:pPr marL="223838" indent="-223838"/>
            <a:r>
              <a:rPr lang="en-US" sz="2400">
                <a:latin typeface="Calibri" pitchFamily="34" charset="0"/>
              </a:rPr>
              <a:t>Create, drop tables</a:t>
            </a:r>
          </a:p>
          <a:p>
            <a:pPr marL="223838" indent="-223838"/>
            <a:r>
              <a:rPr lang="en-US" sz="2400">
                <a:latin typeface="Calibri" pitchFamily="34" charset="0"/>
              </a:rPr>
              <a:t>Save records in XML format</a:t>
            </a:r>
          </a:p>
          <a:p>
            <a:pPr marL="223838" indent="-223838"/>
            <a:r>
              <a:rPr lang="en-US" sz="2400">
                <a:latin typeface="Calibri" pitchFamily="34" charset="0"/>
              </a:rPr>
              <a:t>Execute SQL queries</a:t>
            </a:r>
          </a:p>
          <a:p>
            <a:pPr marL="625475" lvl="1" indent="-287338"/>
            <a:r>
              <a:rPr lang="en-US">
                <a:latin typeface="Calibri" pitchFamily="34" charset="0"/>
              </a:rPr>
              <a:t>Immediate, parameterized</a:t>
            </a:r>
          </a:p>
          <a:p>
            <a:pPr marL="223838" indent="-223838"/>
            <a:r>
              <a:rPr lang="en-US" sz="2400">
                <a:latin typeface="Calibri" pitchFamily="34" charset="0"/>
              </a:rPr>
              <a:t>Execute stored procedures</a:t>
            </a:r>
          </a:p>
          <a:p>
            <a:pPr marL="223838" indent="-223838"/>
            <a:r>
              <a:rPr lang="en-US" sz="2400">
                <a:latin typeface="Calibri" pitchFamily="34" charset="0"/>
              </a:rPr>
              <a:t>Accept, reject multiple operations (transactions)</a:t>
            </a:r>
          </a:p>
        </p:txBody>
      </p:sp>
      <p:pic>
        <p:nvPicPr>
          <p:cNvPr id="1108998" name="Picture 6" descr="data_index_projec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86000"/>
            <a:ext cx="1905000" cy="1831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LabVIEW is a Programming Language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038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Graphical Programming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Data types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Structures (i.e. loops, case, event handling)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Standard functions (i.e. File I/O)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Reuse external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Compiles to machine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Automatic multithreading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92749"/>
            <a:ext cx="3451852" cy="202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_Analy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1295400"/>
            <a:ext cx="2491648" cy="2010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LabVIEW is a Development Environment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43000"/>
            <a:ext cx="7772400" cy="4343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Debugging tools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Assistants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Configurable functions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I/O Finder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Easy UI Development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Software Engineering Tools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Performance Tools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 descr="Error List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7877" y="2662238"/>
            <a:ext cx="2280723" cy="1909762"/>
          </a:xfrm>
          <a:prstGeom prst="rect">
            <a:avLst/>
          </a:prstGeom>
        </p:spPr>
      </p:pic>
      <p:pic>
        <p:nvPicPr>
          <p:cNvPr id="8" name="Picture 7" descr="Project Explorer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5833" y="3048000"/>
            <a:ext cx="1985767" cy="2543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r>
              <a:rPr lang="en-US" sz="3900" dirty="0" smtClean="0">
                <a:latin typeface="Calibri" pitchFamily="34" charset="0"/>
              </a:rPr>
              <a:t>LabVIEW Includes Built-in IP Libraries</a:t>
            </a:r>
            <a:endParaRPr lang="en-US" sz="39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7772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In-line and off-line analysis and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Signal processing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Analysis and filtering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Complex math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PID/Advanced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Vision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Motion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ea typeface="+mn-ea"/>
                <a:cs typeface="+mn-cs"/>
              </a:rPr>
              <a:t>…</a:t>
            </a:r>
            <a:endParaRPr lang="en-US" sz="3200" dirty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5" name="Picture 6" descr="Acoustic_Vibration Analysis_vi_ss_p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429000" cy="24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sz="3900" dirty="0" smtClean="0">
                <a:latin typeface="Calibri" pitchFamily="34" charset="0"/>
              </a:rPr>
              <a:t>LabVIEW Provides Proven Middleware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8999" y="1216869"/>
            <a:ext cx="1429829" cy="470697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35149" y="5906326"/>
            <a:ext cx="1452551" cy="687910"/>
          </a:xfrm>
          <a:prstGeom prst="rect">
            <a:avLst/>
          </a:prstGeom>
          <a:solidFill>
            <a:srgbClr val="00608B"/>
          </a:solidFill>
          <a:ln w="25400" cap="flat" cmpd="sng" algn="ctr">
            <a:solidFill>
              <a:srgbClr val="00608B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CompactRIO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Single-Board RIO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ight Brace 26"/>
          <p:cNvSpPr/>
          <p:nvPr/>
        </p:nvSpPr>
        <p:spPr>
          <a:xfrm rot="10800000">
            <a:off x="2891967" y="1247886"/>
            <a:ext cx="538474" cy="4915234"/>
          </a:xfrm>
          <a:prstGeom prst="rightBrace">
            <a:avLst>
              <a:gd name="adj1" fmla="val 25000"/>
              <a:gd name="adj2" fmla="val 51682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Down Arrow Callout 27"/>
          <p:cNvSpPr/>
          <p:nvPr/>
        </p:nvSpPr>
        <p:spPr>
          <a:xfrm>
            <a:off x="3558989" y="3541910"/>
            <a:ext cx="1363288" cy="1053822"/>
          </a:xfrm>
          <a:prstGeom prst="downArrowCallout">
            <a:avLst/>
          </a:prstGeom>
          <a:solidFill>
            <a:srgbClr val="73BFD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Device Drivers</a:t>
            </a:r>
          </a:p>
        </p:txBody>
      </p:sp>
      <p:sp>
        <p:nvSpPr>
          <p:cNvPr id="29" name="Down Arrow Callout 28"/>
          <p:cNvSpPr/>
          <p:nvPr/>
        </p:nvSpPr>
        <p:spPr>
          <a:xfrm>
            <a:off x="3569747" y="4649225"/>
            <a:ext cx="1363288" cy="1060726"/>
          </a:xfrm>
          <a:prstGeom prst="downArrowCallout">
            <a:avLst/>
          </a:prstGeom>
          <a:solidFill>
            <a:srgbClr val="73BFD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 Support Package (BSP)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3558989" y="2338195"/>
            <a:ext cx="1363288" cy="1127022"/>
          </a:xfrm>
          <a:prstGeom prst="downArrowCallout">
            <a:avLst/>
          </a:prstGeom>
          <a:solidFill>
            <a:srgbClr val="73BFD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Driver API</a:t>
            </a:r>
          </a:p>
        </p:txBody>
      </p:sp>
      <p:sp>
        <p:nvSpPr>
          <p:cNvPr id="31" name="Down Arrow Callout 30"/>
          <p:cNvSpPr/>
          <p:nvPr/>
        </p:nvSpPr>
        <p:spPr>
          <a:xfrm>
            <a:off x="3569747" y="1244370"/>
            <a:ext cx="1363288" cy="1060726"/>
          </a:xfrm>
          <a:prstGeom prst="downArrowCallout">
            <a:avLst>
              <a:gd name="adj1" fmla="val 23057"/>
              <a:gd name="adj2" fmla="val 25000"/>
              <a:gd name="adj3" fmla="val 25000"/>
              <a:gd name="adj4" fmla="val 64977"/>
            </a:avLst>
          </a:prstGeom>
          <a:solidFill>
            <a:srgbClr val="73BFD7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 Software</a:t>
            </a:r>
          </a:p>
        </p:txBody>
      </p:sp>
      <p:sp>
        <p:nvSpPr>
          <p:cNvPr id="32" name="Right Brace 31"/>
          <p:cNvSpPr/>
          <p:nvPr/>
        </p:nvSpPr>
        <p:spPr>
          <a:xfrm rot="10800000">
            <a:off x="4920393" y="1184596"/>
            <a:ext cx="327560" cy="731521"/>
          </a:xfrm>
          <a:prstGeom prst="rightBrace">
            <a:avLst>
              <a:gd name="adj1" fmla="val 8333"/>
              <a:gd name="adj2" fmla="val 53158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Brace 32"/>
          <p:cNvSpPr/>
          <p:nvPr/>
        </p:nvSpPr>
        <p:spPr>
          <a:xfrm rot="10800000">
            <a:off x="4920393" y="2251260"/>
            <a:ext cx="306044" cy="783653"/>
          </a:xfrm>
          <a:prstGeom prst="rightBrace">
            <a:avLst>
              <a:gd name="adj1" fmla="val 8333"/>
              <a:gd name="adj2" fmla="val 53158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ight Brace 33"/>
          <p:cNvSpPr/>
          <p:nvPr/>
        </p:nvSpPr>
        <p:spPr>
          <a:xfrm rot="10800000">
            <a:off x="4920393" y="4748172"/>
            <a:ext cx="445894" cy="760998"/>
          </a:xfrm>
          <a:prstGeom prst="rightBrace">
            <a:avLst>
              <a:gd name="adj1" fmla="val 8333"/>
              <a:gd name="adj2" fmla="val 53158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122320" y="1196091"/>
            <a:ext cx="4288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Graphical or Text programming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Program HMI, real-time processor and FPGA with one tool flow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Signal processing, control, communications libraries in </a:t>
            </a: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LabVIEW</a:t>
            </a: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Complete C and VHDL support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22321" y="2275897"/>
            <a:ext cx="40629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marR="0" lvl="0" indent="-571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Complete Easy to Use I/O API Libraries: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Built-in  APIs for analog, digital, motion, etc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APIs for DMA transfer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APIs for Serial, CAN, TCP and file I/O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86869" y="3374357"/>
            <a:ext cx="41382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marR="0" lvl="0" indent="-587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Validated  Low-level Drivers: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 drivers for all analog and digital I/O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Device drivers for RS232, TCP/IP, UDP, etc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Drivers for System Services such as Interrupt Control , Power Management , External Bus Interface Unit Control , Deferred Callback , DMA Management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32684" y="4759166"/>
            <a:ext cx="4253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8738" marR="0" lvl="0" indent="-58738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Ready to Run Out of the Box: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VxWorks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RTOS with prebuilt BSP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Built-in boot loader, flash and download utilities/drivers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USB, Ethernet and other low-level software stacks</a:t>
            </a:r>
          </a:p>
        </p:txBody>
      </p:sp>
      <p:sp>
        <p:nvSpPr>
          <p:cNvPr id="39" name="Right Brace 38"/>
          <p:cNvSpPr/>
          <p:nvPr/>
        </p:nvSpPr>
        <p:spPr>
          <a:xfrm rot="10800000">
            <a:off x="4987702" y="5925059"/>
            <a:ext cx="389342" cy="659876"/>
          </a:xfrm>
          <a:prstGeom prst="rightBrace">
            <a:avLst>
              <a:gd name="adj1" fmla="val 8333"/>
              <a:gd name="adj2" fmla="val 53158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25648" y="5921514"/>
            <a:ext cx="4024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Freescale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MPC5200 Processor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FPGA (Xilinx 3E)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NI custom high performance bus interface ASIC</a:t>
            </a:r>
          </a:p>
          <a:p>
            <a:pPr marL="119063" marR="0" lvl="0" indent="-119063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Connectivity for custom design or C Series I/O</a:t>
            </a:r>
          </a:p>
        </p:txBody>
      </p:sp>
      <p:sp>
        <p:nvSpPr>
          <p:cNvPr id="41" name="Right Brace 40"/>
          <p:cNvSpPr/>
          <p:nvPr/>
        </p:nvSpPr>
        <p:spPr>
          <a:xfrm rot="10800000">
            <a:off x="4920393" y="3363599"/>
            <a:ext cx="392105" cy="994503"/>
          </a:xfrm>
          <a:prstGeom prst="rightBrace">
            <a:avLst>
              <a:gd name="adj1" fmla="val 8333"/>
              <a:gd name="adj2" fmla="val 53158"/>
            </a:avLst>
          </a:prstGeom>
          <a:noFill/>
          <a:ln w="19050" cap="flat" cmpd="sng" algn="ctr">
            <a:solidFill>
              <a:srgbClr val="00608B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800" y="3581400"/>
            <a:ext cx="22862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“It just works”</a:t>
            </a: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895600"/>
            <a:ext cx="2743200" cy="7715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398976120,C:\Documents and Settings\Administrator\Desktop\LabVIEW Platform Webcast v5.p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398976120,C:\Documents and Settings\Administrator\Desktop\LabVIEW Platform Webcast v5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497758244,D:\Tutorials\AAP\LabVIEW 7.1 - AAP Breeze.ppc"/>
</p:tagLst>
</file>

<file path=ppt/theme/theme1.xml><?xml version="1.0" encoding="utf-8"?>
<a:theme xmlns:a="http://schemas.openxmlformats.org/drawingml/2006/main" name="NI Corporate Template_2007">
  <a:themeElements>
    <a:clrScheme name="NI Corporate Template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 Corporate Template_200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I Corporate Template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_PPT_Confidential[1]">
  <a:themeElements>
    <a:clrScheme name="Master_PPT_Confidential[1] 1">
      <a:dk1>
        <a:srgbClr val="000000"/>
      </a:dk1>
      <a:lt1>
        <a:srgbClr val="FFFFFF"/>
      </a:lt1>
      <a:dk2>
        <a:srgbClr val="000000"/>
      </a:dk2>
      <a:lt2>
        <a:srgbClr val="DAD1C6"/>
      </a:lt2>
      <a:accent1>
        <a:srgbClr val="00608B"/>
      </a:accent1>
      <a:accent2>
        <a:srgbClr val="73BFD7"/>
      </a:accent2>
      <a:accent3>
        <a:srgbClr val="FFFFFF"/>
      </a:accent3>
      <a:accent4>
        <a:srgbClr val="000000"/>
      </a:accent4>
      <a:accent5>
        <a:srgbClr val="AAB6C4"/>
      </a:accent5>
      <a:accent6>
        <a:srgbClr val="68ADC3"/>
      </a:accent6>
      <a:hlink>
        <a:srgbClr val="998875"/>
      </a:hlink>
      <a:folHlink>
        <a:srgbClr val="C3CC51"/>
      </a:folHlink>
    </a:clrScheme>
    <a:fontScheme name="Master_PPT_Confidential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99">
                <a:gamma/>
                <a:shade val="46275"/>
                <a:invGamma/>
              </a:srgbClr>
            </a:gs>
            <a:gs pos="5000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99">
                <a:gamma/>
                <a:shade val="46275"/>
                <a:invGamma/>
              </a:srgbClr>
            </a:gs>
            <a:gs pos="50000">
              <a:srgbClr val="003399"/>
            </a:gs>
            <a:gs pos="100000">
              <a:srgbClr val="003399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aster_PPT_Confidential[1]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I CER Mastertemplate 2008">
  <a:themeElements>
    <a:clrScheme name="">
      <a:dk1>
        <a:srgbClr val="000000"/>
      </a:dk1>
      <a:lt1>
        <a:srgbClr val="FFFFFF"/>
      </a:lt1>
      <a:dk2>
        <a:srgbClr val="000000"/>
      </a:dk2>
      <a:lt2>
        <a:srgbClr val="A8ADB0"/>
      </a:lt2>
      <a:accent1>
        <a:srgbClr val="5C81B5"/>
      </a:accent1>
      <a:accent2>
        <a:srgbClr val="EDB906"/>
      </a:accent2>
      <a:accent3>
        <a:srgbClr val="FFFFFF"/>
      </a:accent3>
      <a:accent4>
        <a:srgbClr val="000000"/>
      </a:accent4>
      <a:accent5>
        <a:srgbClr val="B5C1D7"/>
      </a:accent5>
      <a:accent6>
        <a:srgbClr val="D7A705"/>
      </a:accent6>
      <a:hlink>
        <a:srgbClr val="A0001E"/>
      </a:hlink>
      <a:folHlink>
        <a:srgbClr val="A3BB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 Template - Corporate 2003 1">
        <a:dk1>
          <a:srgbClr val="000000"/>
        </a:dk1>
        <a:lt1>
          <a:srgbClr val="FFFFFF"/>
        </a:lt1>
        <a:dk2>
          <a:srgbClr val="5C81B5"/>
        </a:dk2>
        <a:lt2>
          <a:srgbClr val="A8ADB0"/>
        </a:lt2>
        <a:accent1>
          <a:srgbClr val="B8BA95"/>
        </a:accent1>
        <a:accent2>
          <a:srgbClr val="EDB906"/>
        </a:accent2>
        <a:accent3>
          <a:srgbClr val="FFFFFF"/>
        </a:accent3>
        <a:accent4>
          <a:srgbClr val="000000"/>
        </a:accent4>
        <a:accent5>
          <a:srgbClr val="D8D9C8"/>
        </a:accent5>
        <a:accent6>
          <a:srgbClr val="D7A705"/>
        </a:accent6>
        <a:hlink>
          <a:srgbClr val="A0001E"/>
        </a:hlink>
        <a:folHlink>
          <a:srgbClr val="8E58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 Corporate Template_2007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1620</Words>
  <Application>Microsoft Office PowerPoint</Application>
  <PresentationFormat>On-screen Show (4:3)</PresentationFormat>
  <Paragraphs>410</Paragraphs>
  <Slides>58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NI Corporate Template_2007</vt:lpstr>
      <vt:lpstr>Master_PPT_Confidential[1]</vt:lpstr>
      <vt:lpstr>NI CER Mastertemplate 2008</vt:lpstr>
      <vt:lpstr>Worksheet</vt:lpstr>
      <vt:lpstr>Bitmap Image</vt:lpstr>
      <vt:lpstr>Slide 1</vt:lpstr>
      <vt:lpstr>What You’ll Do Today</vt:lpstr>
      <vt:lpstr>National Instruments at a Glance</vt:lpstr>
      <vt:lpstr>Design, Control, Test with LabVIEW</vt:lpstr>
      <vt:lpstr>What is LabVIEW?</vt:lpstr>
      <vt:lpstr>LabVIEW is a Programming Language</vt:lpstr>
      <vt:lpstr>LabVIEW is a Development Environment</vt:lpstr>
      <vt:lpstr>LabVIEW Includes Built-in IP Libraries</vt:lpstr>
      <vt:lpstr>LabVIEW Provides Proven Middleware</vt:lpstr>
      <vt:lpstr>Today’s System: NI Robotics Starter Kit</vt:lpstr>
      <vt:lpstr>Slide 11</vt:lpstr>
      <vt:lpstr>Exercise 1: Test and Configure the Robotics Starter Kit</vt:lpstr>
      <vt:lpstr>LabVIEW Fundamentals</vt:lpstr>
      <vt:lpstr>The LabVIEW Environment</vt:lpstr>
      <vt:lpstr>Controls &amp; Indicators</vt:lpstr>
      <vt:lpstr>Functions and VIs</vt:lpstr>
      <vt:lpstr>Dataflow Programming</vt:lpstr>
      <vt:lpstr>Wires and Data Types</vt:lpstr>
      <vt:lpstr>Execution Control Structures</vt:lpstr>
      <vt:lpstr>Timed Loop Structure </vt:lpstr>
      <vt:lpstr>LabVIEW Project</vt:lpstr>
      <vt:lpstr>Interfacing with the FPGA</vt:lpstr>
      <vt:lpstr>Exercise 2: Introduction to the LabVIEW Development Environment</vt:lpstr>
      <vt:lpstr>Built-in Programming Assistance</vt:lpstr>
      <vt:lpstr>Analysis and Signal Processing</vt:lpstr>
      <vt:lpstr>LabVIEW Signal Processing, Analysis and Math</vt:lpstr>
      <vt:lpstr>Using Analysis Functions</vt:lpstr>
      <vt:lpstr>Exercise 3: Math and Debugging in LabVIEW</vt:lpstr>
      <vt:lpstr>FPGA Programming</vt:lpstr>
      <vt:lpstr>What is an FPGA?</vt:lpstr>
      <vt:lpstr>Importance of FPGA in Systems</vt:lpstr>
      <vt:lpstr>Simplified FPGA Example</vt:lpstr>
      <vt:lpstr>Simplified FPGA Example</vt:lpstr>
      <vt:lpstr>Exercise 4: Your First LabVIEW FPGA Application</vt:lpstr>
      <vt:lpstr>Putting It  All Together</vt:lpstr>
      <vt:lpstr>Overview of Our Simple Mobile Robot</vt:lpstr>
      <vt:lpstr>Vector Field Histogram</vt:lpstr>
      <vt:lpstr>Instructor Demo: Explore Roaming Code</vt:lpstr>
      <vt:lpstr>Next Steps</vt:lpstr>
      <vt:lpstr>Order Your Evaluation Kit</vt:lpstr>
      <vt:lpstr>Worldwide LabVIEW User Community</vt:lpstr>
      <vt:lpstr>Software Maintenance and Support </vt:lpstr>
      <vt:lpstr>Training and Certification</vt:lpstr>
      <vt:lpstr>LabVIEW Modules and Toolkits</vt:lpstr>
      <vt:lpstr>LabVIEW Real-Time Module</vt:lpstr>
      <vt:lpstr>LabVIEW Datalogging and Supervisory Control Module</vt:lpstr>
      <vt:lpstr>LabVIEW FPGA Module</vt:lpstr>
      <vt:lpstr>LabVIEW Touch Panel Module</vt:lpstr>
      <vt:lpstr>Slide 49</vt:lpstr>
      <vt:lpstr>LabVIEW Mobile Module</vt:lpstr>
      <vt:lpstr>NI Vision Development Module</vt:lpstr>
      <vt:lpstr>Motion Control with LabVIEW</vt:lpstr>
      <vt:lpstr>LabVIEW Sound and Vibration Toolkit</vt:lpstr>
      <vt:lpstr>LabVIEW Order Analysis Toolkit</vt:lpstr>
      <vt:lpstr>PID Control Toolkit</vt:lpstr>
      <vt:lpstr>Report Generation Toolkit for Microsoft Office</vt:lpstr>
      <vt:lpstr>LabVIEW Advanced Signal Processing Toolkit</vt:lpstr>
      <vt:lpstr>Database Connectivity Toolkit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2010-03-23T01:26:57Z</dcterms:created>
  <dcterms:modified xsi:type="dcterms:W3CDTF">2010-08-11T17:11:47Z</dcterms:modified>
</cp:coreProperties>
</file>