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2" r:id="rId1"/>
  </p:sldMasterIdLst>
  <p:notesMasterIdLst>
    <p:notesMasterId r:id="rId15"/>
  </p:notesMasterIdLst>
  <p:handoutMasterIdLst>
    <p:handoutMasterId r:id="rId16"/>
  </p:handoutMasterIdLst>
  <p:sldIdLst>
    <p:sldId id="505" r:id="rId2"/>
    <p:sldId id="518" r:id="rId3"/>
    <p:sldId id="506" r:id="rId4"/>
    <p:sldId id="507" r:id="rId5"/>
    <p:sldId id="508" r:id="rId6"/>
    <p:sldId id="509" r:id="rId7"/>
    <p:sldId id="511" r:id="rId8"/>
    <p:sldId id="512" r:id="rId9"/>
    <p:sldId id="513" r:id="rId10"/>
    <p:sldId id="514" r:id="rId11"/>
    <p:sldId id="515" r:id="rId12"/>
    <p:sldId id="516" r:id="rId13"/>
    <p:sldId id="517" r:id="rId14"/>
  </p:sldIdLst>
  <p:sldSz cx="9144000" cy="6858000" type="screen4x3"/>
  <p:notesSz cx="7010400" cy="9296400"/>
  <p:defaultTextStyle>
    <a:defPPr>
      <a:defRPr lang="sv-SE"/>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3300"/>
    <a:srgbClr val="0000CC"/>
    <a:srgbClr val="000099"/>
    <a:srgbClr val="000000"/>
    <a:srgbClr val="CCCCCC"/>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120" d="100"/>
          <a:sy n="120" d="100"/>
        </p:scale>
        <p:origin x="-1284" y="-90"/>
      </p:cViewPr>
      <p:guideLst>
        <p:guide orient="horz" pos="1248"/>
        <p:guide orient="horz" pos="528"/>
        <p:guide pos="240"/>
        <p:guide pos="5520"/>
        <p:guide pos="1632"/>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8"/>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hdr" sz="quarter"/>
          </p:nvPr>
        </p:nvSpPr>
        <p:spPr bwMode="auto">
          <a:xfrm>
            <a:off x="0" y="0"/>
            <a:ext cx="3037628" cy="466412"/>
          </a:xfrm>
          <a:prstGeom prst="rect">
            <a:avLst/>
          </a:prstGeom>
          <a:noFill/>
          <a:ln w="9525">
            <a:noFill/>
            <a:miter lim="800000"/>
            <a:headEnd/>
            <a:tailEnd/>
          </a:ln>
          <a:effectLst/>
        </p:spPr>
        <p:txBody>
          <a:bodyPr vert="horz" wrap="square" lIns="92397" tIns="46199" rIns="92397" bIns="46199" numCol="1" anchor="t" anchorCtr="0" compatLnSpc="1">
            <a:prstTxWarp prst="textNoShape">
              <a:avLst/>
            </a:prstTxWarp>
          </a:bodyPr>
          <a:lstStyle>
            <a:lvl1pPr defTabSz="924459">
              <a:defRPr sz="1200"/>
            </a:lvl1pPr>
          </a:lstStyle>
          <a:p>
            <a:pPr>
              <a:defRPr/>
            </a:pPr>
            <a:endParaRPr lang="en-GB"/>
          </a:p>
        </p:txBody>
      </p:sp>
      <p:sp>
        <p:nvSpPr>
          <p:cNvPr id="26627" name="Rectangle 1027"/>
          <p:cNvSpPr>
            <a:spLocks noGrp="1" noChangeArrowheads="1"/>
          </p:cNvSpPr>
          <p:nvPr>
            <p:ph type="dt" sz="quarter" idx="1"/>
          </p:nvPr>
        </p:nvSpPr>
        <p:spPr bwMode="auto">
          <a:xfrm>
            <a:off x="3972773" y="0"/>
            <a:ext cx="3037628" cy="466412"/>
          </a:xfrm>
          <a:prstGeom prst="rect">
            <a:avLst/>
          </a:prstGeom>
          <a:noFill/>
          <a:ln w="9525">
            <a:noFill/>
            <a:miter lim="800000"/>
            <a:headEnd/>
            <a:tailEnd/>
          </a:ln>
          <a:effectLst/>
        </p:spPr>
        <p:txBody>
          <a:bodyPr vert="horz" wrap="square" lIns="92397" tIns="46199" rIns="92397" bIns="46199" numCol="1" anchor="t" anchorCtr="0" compatLnSpc="1">
            <a:prstTxWarp prst="textNoShape">
              <a:avLst/>
            </a:prstTxWarp>
          </a:bodyPr>
          <a:lstStyle>
            <a:lvl1pPr algn="r" defTabSz="924459">
              <a:defRPr sz="1200"/>
            </a:lvl1pPr>
          </a:lstStyle>
          <a:p>
            <a:pPr>
              <a:defRPr/>
            </a:pPr>
            <a:endParaRPr lang="en-GB"/>
          </a:p>
        </p:txBody>
      </p:sp>
      <p:sp>
        <p:nvSpPr>
          <p:cNvPr id="26628" name="Rectangle 1028"/>
          <p:cNvSpPr>
            <a:spLocks noGrp="1" noChangeArrowheads="1"/>
          </p:cNvSpPr>
          <p:nvPr>
            <p:ph type="ftr" sz="quarter" idx="2"/>
          </p:nvPr>
        </p:nvSpPr>
        <p:spPr bwMode="auto">
          <a:xfrm>
            <a:off x="0" y="8829989"/>
            <a:ext cx="3037628" cy="466411"/>
          </a:xfrm>
          <a:prstGeom prst="rect">
            <a:avLst/>
          </a:prstGeom>
          <a:noFill/>
          <a:ln w="9525">
            <a:noFill/>
            <a:miter lim="800000"/>
            <a:headEnd/>
            <a:tailEnd/>
          </a:ln>
          <a:effectLst/>
        </p:spPr>
        <p:txBody>
          <a:bodyPr vert="horz" wrap="square" lIns="92397" tIns="46199" rIns="92397" bIns="46199" numCol="1" anchor="b" anchorCtr="0" compatLnSpc="1">
            <a:prstTxWarp prst="textNoShape">
              <a:avLst/>
            </a:prstTxWarp>
          </a:bodyPr>
          <a:lstStyle>
            <a:lvl1pPr defTabSz="924459">
              <a:defRPr sz="1200"/>
            </a:lvl1pPr>
          </a:lstStyle>
          <a:p>
            <a:pPr>
              <a:defRPr/>
            </a:pPr>
            <a:endParaRPr lang="en-GB"/>
          </a:p>
        </p:txBody>
      </p:sp>
      <p:sp>
        <p:nvSpPr>
          <p:cNvPr id="26629" name="Rectangle 1029"/>
          <p:cNvSpPr>
            <a:spLocks noGrp="1" noChangeArrowheads="1"/>
          </p:cNvSpPr>
          <p:nvPr>
            <p:ph type="sldNum" sz="quarter" idx="3"/>
          </p:nvPr>
        </p:nvSpPr>
        <p:spPr bwMode="auto">
          <a:xfrm>
            <a:off x="3972773" y="8829989"/>
            <a:ext cx="3037628" cy="466411"/>
          </a:xfrm>
          <a:prstGeom prst="rect">
            <a:avLst/>
          </a:prstGeom>
          <a:noFill/>
          <a:ln w="9525">
            <a:noFill/>
            <a:miter lim="800000"/>
            <a:headEnd/>
            <a:tailEnd/>
          </a:ln>
          <a:effectLst/>
        </p:spPr>
        <p:txBody>
          <a:bodyPr vert="horz" wrap="square" lIns="92397" tIns="46199" rIns="92397" bIns="46199" numCol="1" anchor="b" anchorCtr="0" compatLnSpc="1">
            <a:prstTxWarp prst="textNoShape">
              <a:avLst/>
            </a:prstTxWarp>
          </a:bodyPr>
          <a:lstStyle>
            <a:lvl1pPr algn="r" defTabSz="924459">
              <a:defRPr sz="1200"/>
            </a:lvl1pPr>
          </a:lstStyle>
          <a:p>
            <a:pPr>
              <a:defRPr/>
            </a:pPr>
            <a:fld id="{F72E8061-0A41-433E-8F88-FE4D5C572F4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050"/>
          <p:cNvSpPr>
            <a:spLocks noGrp="1" noChangeArrowheads="1"/>
          </p:cNvSpPr>
          <p:nvPr>
            <p:ph type="hdr" sz="quarter"/>
          </p:nvPr>
        </p:nvSpPr>
        <p:spPr bwMode="auto">
          <a:xfrm>
            <a:off x="0" y="0"/>
            <a:ext cx="3015363" cy="452085"/>
          </a:xfrm>
          <a:prstGeom prst="rect">
            <a:avLst/>
          </a:prstGeom>
          <a:noFill/>
          <a:ln w="9525">
            <a:noFill/>
            <a:miter lim="800000"/>
            <a:headEnd/>
            <a:tailEnd/>
          </a:ln>
          <a:effectLst/>
        </p:spPr>
        <p:txBody>
          <a:bodyPr vert="horz" wrap="square" lIns="91122" tIns="45561" rIns="91122" bIns="45561" numCol="1" anchor="t" anchorCtr="0" compatLnSpc="1">
            <a:prstTxWarp prst="textNoShape">
              <a:avLst/>
            </a:prstTxWarp>
          </a:bodyPr>
          <a:lstStyle>
            <a:lvl1pPr defTabSz="911730">
              <a:defRPr sz="1200"/>
            </a:lvl1pPr>
          </a:lstStyle>
          <a:p>
            <a:pPr>
              <a:defRPr/>
            </a:pPr>
            <a:endParaRPr lang="en-US"/>
          </a:p>
        </p:txBody>
      </p:sp>
      <p:sp>
        <p:nvSpPr>
          <p:cNvPr id="324611" name="Rectangle 2051"/>
          <p:cNvSpPr>
            <a:spLocks noGrp="1" noChangeArrowheads="1"/>
          </p:cNvSpPr>
          <p:nvPr>
            <p:ph type="dt" idx="1"/>
          </p:nvPr>
        </p:nvSpPr>
        <p:spPr bwMode="auto">
          <a:xfrm>
            <a:off x="3944145" y="0"/>
            <a:ext cx="3091701" cy="452085"/>
          </a:xfrm>
          <a:prstGeom prst="rect">
            <a:avLst/>
          </a:prstGeom>
          <a:noFill/>
          <a:ln w="9525">
            <a:noFill/>
            <a:miter lim="800000"/>
            <a:headEnd/>
            <a:tailEnd/>
          </a:ln>
          <a:effectLst/>
        </p:spPr>
        <p:txBody>
          <a:bodyPr vert="horz" wrap="square" lIns="91122" tIns="45561" rIns="91122" bIns="45561" numCol="1" anchor="t" anchorCtr="0" compatLnSpc="1">
            <a:prstTxWarp prst="textNoShape">
              <a:avLst/>
            </a:prstTxWarp>
          </a:bodyPr>
          <a:lstStyle>
            <a:lvl1pPr algn="r" defTabSz="911730">
              <a:defRPr sz="1200"/>
            </a:lvl1pPr>
          </a:lstStyle>
          <a:p>
            <a:pPr>
              <a:defRPr/>
            </a:pPr>
            <a:endParaRPr lang="en-US"/>
          </a:p>
        </p:txBody>
      </p:sp>
      <p:sp>
        <p:nvSpPr>
          <p:cNvPr id="12292" name="Rectangle 2052"/>
          <p:cNvSpPr>
            <a:spLocks noGrp="1" noRot="1" noChangeAspect="1" noChangeArrowheads="1" noTextEdit="1"/>
          </p:cNvSpPr>
          <p:nvPr>
            <p:ph type="sldImg" idx="2"/>
          </p:nvPr>
        </p:nvSpPr>
        <p:spPr bwMode="auto">
          <a:xfrm>
            <a:off x="1157288" y="676275"/>
            <a:ext cx="4719637" cy="3540125"/>
          </a:xfrm>
          <a:prstGeom prst="rect">
            <a:avLst/>
          </a:prstGeom>
          <a:noFill/>
          <a:ln w="9525">
            <a:solidFill>
              <a:srgbClr val="000000"/>
            </a:solidFill>
            <a:miter lim="800000"/>
            <a:headEnd/>
            <a:tailEnd/>
          </a:ln>
        </p:spPr>
      </p:sp>
      <p:sp>
        <p:nvSpPr>
          <p:cNvPr id="324613" name="Rectangle 2053"/>
          <p:cNvSpPr>
            <a:spLocks noGrp="1" noChangeArrowheads="1"/>
          </p:cNvSpPr>
          <p:nvPr>
            <p:ph type="body" sz="quarter" idx="3"/>
          </p:nvPr>
        </p:nvSpPr>
        <p:spPr bwMode="auto">
          <a:xfrm>
            <a:off x="927193" y="4439669"/>
            <a:ext cx="5181462" cy="4141992"/>
          </a:xfrm>
          <a:prstGeom prst="rect">
            <a:avLst/>
          </a:prstGeom>
          <a:noFill/>
          <a:ln w="9525">
            <a:noFill/>
            <a:miter lim="800000"/>
            <a:headEnd/>
            <a:tailEnd/>
          </a:ln>
          <a:effectLst/>
        </p:spPr>
        <p:txBody>
          <a:bodyPr vert="horz" wrap="square" lIns="91122" tIns="45561" rIns="91122" bIns="455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4614" name="Rectangle 2054"/>
          <p:cNvSpPr>
            <a:spLocks noGrp="1" noChangeArrowheads="1"/>
          </p:cNvSpPr>
          <p:nvPr>
            <p:ph type="ftr" sz="quarter" idx="4"/>
          </p:nvPr>
        </p:nvSpPr>
        <p:spPr bwMode="auto">
          <a:xfrm>
            <a:off x="0" y="8806110"/>
            <a:ext cx="3015363" cy="453678"/>
          </a:xfrm>
          <a:prstGeom prst="rect">
            <a:avLst/>
          </a:prstGeom>
          <a:noFill/>
          <a:ln w="9525">
            <a:noFill/>
            <a:miter lim="800000"/>
            <a:headEnd/>
            <a:tailEnd/>
          </a:ln>
          <a:effectLst/>
        </p:spPr>
        <p:txBody>
          <a:bodyPr vert="horz" wrap="square" lIns="91122" tIns="45561" rIns="91122" bIns="45561" numCol="1" anchor="b" anchorCtr="0" compatLnSpc="1">
            <a:prstTxWarp prst="textNoShape">
              <a:avLst/>
            </a:prstTxWarp>
          </a:bodyPr>
          <a:lstStyle>
            <a:lvl1pPr defTabSz="911730">
              <a:defRPr sz="1200"/>
            </a:lvl1pPr>
          </a:lstStyle>
          <a:p>
            <a:pPr>
              <a:defRPr/>
            </a:pPr>
            <a:endParaRPr lang="en-US"/>
          </a:p>
        </p:txBody>
      </p:sp>
      <p:sp>
        <p:nvSpPr>
          <p:cNvPr id="324615" name="Rectangle 2055"/>
          <p:cNvSpPr>
            <a:spLocks noGrp="1" noChangeArrowheads="1"/>
          </p:cNvSpPr>
          <p:nvPr>
            <p:ph type="sldNum" sz="quarter" idx="5"/>
          </p:nvPr>
        </p:nvSpPr>
        <p:spPr bwMode="auto">
          <a:xfrm>
            <a:off x="3944145" y="8806110"/>
            <a:ext cx="3091701" cy="453678"/>
          </a:xfrm>
          <a:prstGeom prst="rect">
            <a:avLst/>
          </a:prstGeom>
          <a:noFill/>
          <a:ln w="9525">
            <a:noFill/>
            <a:miter lim="800000"/>
            <a:headEnd/>
            <a:tailEnd/>
          </a:ln>
          <a:effectLst/>
        </p:spPr>
        <p:txBody>
          <a:bodyPr vert="horz" wrap="square" lIns="91122" tIns="45561" rIns="91122" bIns="45561" numCol="1" anchor="b" anchorCtr="0" compatLnSpc="1">
            <a:prstTxWarp prst="textNoShape">
              <a:avLst/>
            </a:prstTxWarp>
          </a:bodyPr>
          <a:lstStyle>
            <a:lvl1pPr algn="r" defTabSz="911730">
              <a:defRPr sz="1200"/>
            </a:lvl1pPr>
          </a:lstStyle>
          <a:p>
            <a:pPr>
              <a:defRPr/>
            </a:pPr>
            <a:fld id="{7D7D41E4-1652-4567-BDC6-615AADEE26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smtClean="0"/>
              <a:t>We classify Sensors for mobile robots in two categories: 1. Proprioceptive sensors (measure values internal to the robot such as motor speed, wheel load, robot arm joint angle and battery voltage) and</a:t>
            </a:r>
          </a:p>
          <a:p>
            <a:r>
              <a:rPr lang="en-US" smtClean="0"/>
              <a:t> 2. Exteroceptive sensors ( gather information from the robot environment such as location, distance measurement) therefore exteroceptive sensors are interpreted by the robot in order to get meaningful</a:t>
            </a:r>
          </a:p>
          <a:p>
            <a:r>
              <a:rPr lang="en-US" smtClean="0"/>
              <a:t>data. ( info from ref 2)</a:t>
            </a:r>
          </a:p>
        </p:txBody>
      </p:sp>
      <p:sp>
        <p:nvSpPr>
          <p:cNvPr id="13316" name="Slide Number Placeholder 3"/>
          <p:cNvSpPr>
            <a:spLocks noGrp="1"/>
          </p:cNvSpPr>
          <p:nvPr>
            <p:ph type="sldNum" sz="quarter" idx="5"/>
          </p:nvPr>
        </p:nvSpPr>
        <p:spPr>
          <a:noFill/>
        </p:spPr>
        <p:txBody>
          <a:bodyPr/>
          <a:lstStyle/>
          <a:p>
            <a:fld id="{4B8ABEB8-61A6-4CD5-A0B1-4CFB168DE85F}" type="slidenum">
              <a:rPr lang="en-US" smtClean="0"/>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smtClean="0"/>
              <a:t>http://www.youtube.com/watch?v=LUx9r2wSuIE</a:t>
            </a:r>
          </a:p>
        </p:txBody>
      </p:sp>
      <p:sp>
        <p:nvSpPr>
          <p:cNvPr id="13316" name="Slide Number Placeholder 3"/>
          <p:cNvSpPr>
            <a:spLocks noGrp="1"/>
          </p:cNvSpPr>
          <p:nvPr>
            <p:ph type="sldNum" sz="quarter" idx="5"/>
          </p:nvPr>
        </p:nvSpPr>
        <p:spPr>
          <a:noFill/>
        </p:spPr>
        <p:txBody>
          <a:bodyPr/>
          <a:lstStyle/>
          <a:p>
            <a:fld id="{8AB75236-2E43-4B4F-979F-8284A0D655A3}"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0" y="0"/>
            <a:ext cx="9144000" cy="65405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5" name="Rectangle 1027"/>
          <p:cNvSpPr>
            <a:spLocks noChangeArrowheads="1"/>
          </p:cNvSpPr>
          <p:nvPr/>
        </p:nvSpPr>
        <p:spPr bwMode="auto">
          <a:xfrm>
            <a:off x="0" y="6372225"/>
            <a:ext cx="9144000" cy="485775"/>
          </a:xfrm>
          <a:prstGeom prst="rect">
            <a:avLst/>
          </a:prstGeom>
          <a:solidFill>
            <a:srgbClr val="FFFFFF"/>
          </a:solidFill>
          <a:ln w="9525">
            <a:noFill/>
            <a:miter lim="800000"/>
            <a:headEnd/>
            <a:tailEnd/>
          </a:ln>
          <a:effectLst/>
        </p:spPr>
        <p:txBody>
          <a:bodyPr wrap="none" anchor="ctr"/>
          <a:lstStyle/>
          <a:p>
            <a:pPr>
              <a:defRPr/>
            </a:pPr>
            <a:endParaRPr lang="en-US" dirty="0"/>
          </a:p>
        </p:txBody>
      </p:sp>
      <p:grpSp>
        <p:nvGrpSpPr>
          <p:cNvPr id="6" name="Group 1031"/>
          <p:cNvGrpSpPr>
            <a:grpSpLocks/>
          </p:cNvGrpSpPr>
          <p:nvPr/>
        </p:nvGrpSpPr>
        <p:grpSpPr bwMode="auto">
          <a:xfrm>
            <a:off x="0" y="609600"/>
            <a:ext cx="9144000" cy="76200"/>
            <a:chOff x="0" y="432"/>
            <a:chExt cx="5760" cy="48"/>
          </a:xfrm>
        </p:grpSpPr>
        <p:sp>
          <p:nvSpPr>
            <p:cNvPr id="7" name="Rectangle 1032"/>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8" name="Rectangle 1033"/>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9" name="Rectangle 1034"/>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10" name="Rectangle 1035"/>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11" name="Rectangle 1036"/>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12" name="Rectangle 1037"/>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13" name="Rectangle 1038"/>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14" name="Rectangle 1039"/>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15" name="Rectangle 1040"/>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16" name="Rectangle 1041"/>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17" name="Rectangle 1042"/>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18" name="Rectangle 1043"/>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grpSp>
        <p:nvGrpSpPr>
          <p:cNvPr id="19" name="Group 1044"/>
          <p:cNvGrpSpPr>
            <a:grpSpLocks/>
          </p:cNvGrpSpPr>
          <p:nvPr/>
        </p:nvGrpSpPr>
        <p:grpSpPr bwMode="auto">
          <a:xfrm>
            <a:off x="0" y="6400800"/>
            <a:ext cx="9144000" cy="76200"/>
            <a:chOff x="0" y="432"/>
            <a:chExt cx="5760" cy="48"/>
          </a:xfrm>
        </p:grpSpPr>
        <p:sp>
          <p:nvSpPr>
            <p:cNvPr id="20" name="Rectangle 1045"/>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21" name="Rectangle 1046"/>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22" name="Rectangle 1047"/>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23" name="Rectangle 1048"/>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24" name="Rectangle 1049"/>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25" name="Rectangle 1050"/>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26" name="Rectangle 1051"/>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27" name="Rectangle 1052"/>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28" name="Rectangle 1053"/>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29" name="Rectangle 1054"/>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30" name="Rectangle 1055"/>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31" name="Rectangle 1056"/>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pic>
        <p:nvPicPr>
          <p:cNvPr id="32" name="Picture 36" descr="D:\UNCC\pc\win_data\My Documents\Misc\Forms\William_States_Logo\William States\Logos\Horizontal\UNCC_WSL_Logo_4c_Hor.jpg"/>
          <p:cNvPicPr>
            <a:picLocks noChangeAspect="1" noChangeArrowheads="1"/>
          </p:cNvPicPr>
          <p:nvPr userDrawn="1"/>
        </p:nvPicPr>
        <p:blipFill>
          <a:blip r:embed="rId2" cstate="print"/>
          <a:srcRect/>
          <a:stretch>
            <a:fillRect/>
          </a:stretch>
        </p:blipFill>
        <p:spPr bwMode="auto">
          <a:xfrm>
            <a:off x="152400" y="6496050"/>
            <a:ext cx="2743200" cy="361950"/>
          </a:xfrm>
          <a:prstGeom prst="rect">
            <a:avLst/>
          </a:prstGeom>
          <a:noFill/>
          <a:ln w="9525">
            <a:noFill/>
            <a:miter lim="800000"/>
            <a:headEnd/>
            <a:tailEnd/>
          </a:ln>
        </p:spPr>
      </p:pic>
      <p:sp>
        <p:nvSpPr>
          <p:cNvPr id="321541" name="Rectangle 1029"/>
          <p:cNvSpPr>
            <a:spLocks noGrp="1" noChangeArrowheads="1"/>
          </p:cNvSpPr>
          <p:nvPr>
            <p:ph type="subTitle" idx="1"/>
          </p:nvPr>
        </p:nvSpPr>
        <p:spPr>
          <a:xfrm>
            <a:off x="1354138" y="3919538"/>
            <a:ext cx="6403975" cy="1697037"/>
          </a:xfrm>
        </p:spPr>
        <p:txBody>
          <a:bodyPr lIns="91436" tIns="45719" rIns="91436" bIns="45719"/>
          <a:lstStyle>
            <a:lvl1pPr marL="0" indent="0" algn="ctr">
              <a:defRPr sz="2000"/>
            </a:lvl1pPr>
          </a:lstStyle>
          <a:p>
            <a:endParaRPr lang="en-US"/>
          </a:p>
        </p:txBody>
      </p:sp>
      <p:sp>
        <p:nvSpPr>
          <p:cNvPr id="33" name="Title 32"/>
          <p:cNvSpPr>
            <a:spLocks noGrp="1"/>
          </p:cNvSpPr>
          <p:nvPr>
            <p:ph type="title"/>
          </p:nvPr>
        </p:nvSpPr>
        <p:spPr>
          <a:xfrm>
            <a:off x="381000" y="852487"/>
            <a:ext cx="8382000" cy="519113"/>
          </a:xfrm>
        </p:spPr>
        <p:txBody>
          <a:bodyPr/>
          <a:lstStyle/>
          <a:p>
            <a:r>
              <a:rPr lang="en-US" dirty="0" smtClean="0"/>
              <a:t>Click to edit Master title style</a:t>
            </a:r>
            <a:endParaRPr lang="en-US" dirty="0"/>
          </a:p>
        </p:txBody>
      </p:sp>
      <p:sp>
        <p:nvSpPr>
          <p:cNvPr id="34" name="Slide Number Placeholder 33"/>
          <p:cNvSpPr>
            <a:spLocks noGrp="1"/>
          </p:cNvSpPr>
          <p:nvPr>
            <p:ph type="sldNum" sz="quarter" idx="10"/>
          </p:nvPr>
        </p:nvSpPr>
        <p:spPr/>
        <p:txBody>
          <a:bodyPr/>
          <a:lstStyle>
            <a:lvl1pPr>
              <a:defRPr/>
            </a:lvl1pPr>
          </a:lstStyle>
          <a:p>
            <a:pPr>
              <a:defRPr/>
            </a:pPr>
            <a:fld id="{72E22787-1C84-4610-9A85-AA7CE66C51C2}" type="slidenum">
              <a:rPr lang="en-US"/>
              <a:pPr>
                <a:defRPr/>
              </a:pPr>
              <a:t>‹#›</a:t>
            </a:fld>
            <a:endParaRPr lang="en-US" dirty="0"/>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914400"/>
            <a:ext cx="2190750" cy="160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419850" cy="160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2"/>
          <p:cNvSpPr>
            <a:spLocks noGrp="1"/>
          </p:cNvSpPr>
          <p:nvPr>
            <p:ph type="sldNum" sz="quarter" idx="10"/>
          </p:nvPr>
        </p:nvSpPr>
        <p:spPr/>
        <p:txBody>
          <a:bodyPr/>
          <a:lstStyle>
            <a:lvl1pPr>
              <a:defRPr/>
            </a:lvl1pPr>
          </a:lstStyle>
          <a:p>
            <a:pPr>
              <a:defRPr/>
            </a:pPr>
            <a:fld id="{36FDA533-CAE4-4D16-A979-64B23F28715B}" type="slidenum">
              <a:rPr lang="en-US"/>
              <a:pPr>
                <a:defRPr/>
              </a:pPr>
              <a:t>‹#›</a:t>
            </a:fld>
            <a:endParaRPr lang="en-US" dirty="0"/>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2"/>
          <p:cNvSpPr>
            <a:spLocks noGrp="1"/>
          </p:cNvSpPr>
          <p:nvPr>
            <p:ph type="sldNum" sz="quarter" idx="10"/>
          </p:nvPr>
        </p:nvSpPr>
        <p:spPr/>
        <p:txBody>
          <a:bodyPr/>
          <a:lstStyle>
            <a:lvl1pPr>
              <a:defRPr/>
            </a:lvl1pPr>
          </a:lstStyle>
          <a:p>
            <a:pPr>
              <a:defRPr/>
            </a:pPr>
            <a:fld id="{73B40A26-56CA-4AE4-B672-1B8C659DB8CC}" type="slidenum">
              <a:rPr lang="en-US"/>
              <a:pPr>
                <a:defRPr/>
              </a:pPr>
              <a:t>‹#›</a:t>
            </a:fld>
            <a:endParaRPr lang="en-US" dirty="0"/>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2057400"/>
            <a:ext cx="411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411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14400"/>
            <a:ext cx="8382000" cy="519113"/>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endParaRPr lang="en-US" smtClean="0"/>
          </a:p>
        </p:txBody>
      </p:sp>
      <p:sp>
        <p:nvSpPr>
          <p:cNvPr id="1027" name="Rectangle 3"/>
          <p:cNvSpPr>
            <a:spLocks noGrp="1" noChangeArrowheads="1"/>
          </p:cNvSpPr>
          <p:nvPr>
            <p:ph type="body" idx="1"/>
          </p:nvPr>
        </p:nvSpPr>
        <p:spPr bwMode="auto">
          <a:xfrm>
            <a:off x="762000" y="2057400"/>
            <a:ext cx="8382000"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endParaRPr lang="en-US" smtClean="0"/>
          </a:p>
        </p:txBody>
      </p:sp>
      <p:grpSp>
        <p:nvGrpSpPr>
          <p:cNvPr id="1028" name="Group 4"/>
          <p:cNvGrpSpPr>
            <a:grpSpLocks/>
          </p:cNvGrpSpPr>
          <p:nvPr/>
        </p:nvGrpSpPr>
        <p:grpSpPr bwMode="auto">
          <a:xfrm>
            <a:off x="0" y="609600"/>
            <a:ext cx="9144000" cy="76200"/>
            <a:chOff x="0" y="432"/>
            <a:chExt cx="5760" cy="48"/>
          </a:xfrm>
        </p:grpSpPr>
        <p:sp>
          <p:nvSpPr>
            <p:cNvPr id="320517" name="Rectangle 5"/>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320518" name="Rectangle 6"/>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320519" name="Rectangle 7"/>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320520" name="Rectangle 8"/>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320521" name="Rectangle 9"/>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320522" name="Rectangle 10"/>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320523" name="Rectangle 11"/>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320524" name="Rectangle 12"/>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320525" name="Rectangle 13"/>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320526" name="Rectangle 14"/>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320527" name="Rectangle 15"/>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320528" name="Rectangle 16"/>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grpSp>
        <p:nvGrpSpPr>
          <p:cNvPr id="1029" name="Group 17"/>
          <p:cNvGrpSpPr>
            <a:grpSpLocks/>
          </p:cNvGrpSpPr>
          <p:nvPr/>
        </p:nvGrpSpPr>
        <p:grpSpPr bwMode="auto">
          <a:xfrm>
            <a:off x="0" y="6400800"/>
            <a:ext cx="9144000" cy="76200"/>
            <a:chOff x="0" y="432"/>
            <a:chExt cx="5760" cy="48"/>
          </a:xfrm>
        </p:grpSpPr>
        <p:sp>
          <p:nvSpPr>
            <p:cNvPr id="320530" name="Rectangle 18"/>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320531" name="Rectangle 19"/>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320532" name="Rectangle 20"/>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320533" name="Rectangle 21"/>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320534" name="Rectangle 22"/>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320535" name="Rectangle 23"/>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320536" name="Rectangle 24"/>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320537" name="Rectangle 25"/>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320538" name="Rectangle 26"/>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320539" name="Rectangle 27"/>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320540" name="Rectangle 28"/>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320541" name="Rectangle 29"/>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sp>
        <p:nvSpPr>
          <p:cNvPr id="320546" name="Text Box 34"/>
          <p:cNvSpPr txBox="1">
            <a:spLocks noChangeArrowheads="1"/>
          </p:cNvSpPr>
          <p:nvPr/>
        </p:nvSpPr>
        <p:spPr bwMode="auto">
          <a:xfrm>
            <a:off x="593725" y="6477000"/>
            <a:ext cx="2012950" cy="304800"/>
          </a:xfrm>
          <a:prstGeom prst="rect">
            <a:avLst/>
          </a:prstGeom>
          <a:noFill/>
          <a:ln w="9525">
            <a:noFill/>
            <a:miter lim="800000"/>
            <a:headEnd/>
            <a:tailEnd/>
          </a:ln>
          <a:effectLst/>
        </p:spPr>
        <p:txBody>
          <a:bodyPr wrap="none">
            <a:spAutoFit/>
          </a:bodyPr>
          <a:lstStyle/>
          <a:p>
            <a:pPr>
              <a:defRPr/>
            </a:pPr>
            <a:r>
              <a:rPr lang="en-US" sz="1400"/>
              <a:t>		</a:t>
            </a:r>
            <a:endParaRPr lang="en-US"/>
          </a:p>
        </p:txBody>
      </p:sp>
      <p:pic>
        <p:nvPicPr>
          <p:cNvPr id="1031" name="Picture 36" descr="D:\UNCC\pc\win_data\My Documents\Misc\Forms\William_States_Logo\William States\Logos\Horizontal\UNCC_WSL_Logo_4c_Hor.jpg"/>
          <p:cNvPicPr>
            <a:picLocks noChangeAspect="1" noChangeArrowheads="1"/>
          </p:cNvPicPr>
          <p:nvPr userDrawn="1"/>
        </p:nvPicPr>
        <p:blipFill>
          <a:blip r:embed="rId13" cstate="print"/>
          <a:srcRect/>
          <a:stretch>
            <a:fillRect/>
          </a:stretch>
        </p:blipFill>
        <p:spPr bwMode="auto">
          <a:xfrm>
            <a:off x="152400" y="6496050"/>
            <a:ext cx="2743200" cy="361950"/>
          </a:xfrm>
          <a:prstGeom prst="rect">
            <a:avLst/>
          </a:prstGeom>
          <a:noFill/>
          <a:ln w="9525">
            <a:noFill/>
            <a:miter lim="800000"/>
            <a:headEnd/>
            <a:tailEnd/>
          </a:ln>
        </p:spPr>
      </p:pic>
      <p:sp>
        <p:nvSpPr>
          <p:cNvPr id="33" name="Slide Number Placeholder 3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4A7F803-6668-4B04-8429-8AD541B2F7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3" r:id="rId2"/>
    <p:sldLayoutId id="2147483734"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Bar dir="vert"/>
  </p:transition>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oor-robot.com/pico/" TargetMode="External"/><Relationship Id="rId3" Type="http://schemas.openxmlformats.org/officeDocument/2006/relationships/hyperlink" Target="http://www.youtube.com/watch?v=96VdjpS0JzQ" TargetMode="External"/><Relationship Id="rId7" Type="http://schemas.openxmlformats.org/officeDocument/2006/relationships/hyperlink" Target="http://www.youtube.com/watch?v=oKE9KEYHJOo" TargetMode="External"/><Relationship Id="rId2" Type="http://schemas.openxmlformats.org/officeDocument/2006/relationships/hyperlink" Target="http://www.youtube.com/watch?v=7hag6Zgj78o&amp;feature=player_embedded" TargetMode="External"/><Relationship Id="rId1" Type="http://schemas.openxmlformats.org/officeDocument/2006/relationships/slideLayout" Target="../slideLayouts/slideLayout2.xml"/><Relationship Id="rId6" Type="http://schemas.openxmlformats.org/officeDocument/2006/relationships/hyperlink" Target="http://www.evilmadscientist.com/article.php/bristlebot" TargetMode="External"/><Relationship Id="rId5" Type="http://schemas.openxmlformats.org/officeDocument/2006/relationships/hyperlink" Target="http://www.youtube.com/watch?v=rUSTXUis_ys" TargetMode="External"/><Relationship Id="rId4" Type="http://schemas.openxmlformats.org/officeDocument/2006/relationships/hyperlink" Target="http://sandia.gov/media/NewsRel/NR2001/minirobo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parkfun.com/products/10601" TargetMode="External"/><Relationship Id="rId1" Type="http://schemas.openxmlformats.org/officeDocument/2006/relationships/slideLayout" Target="../slideLayouts/slideLayout2.xml"/><Relationship Id="rId6" Type="http://schemas.openxmlformats.org/officeDocument/2006/relationships/hyperlink" Target="http://www.hamlin.com/technical-detail-reed-switch.cfm" TargetMode="External"/><Relationship Id="rId5" Type="http://schemas.openxmlformats.org/officeDocument/2006/relationships/hyperlink" Target="http://www.hy1688.com.tw/SWITCH/REED%20SWITCH/SWITCH/O-OKI.htm"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LIDAR" TargetMode="External"/><Relationship Id="rId2" Type="http://schemas.openxmlformats.org/officeDocument/2006/relationships/hyperlink" Target="http://www.pages.drexel.edu/~kws23/tutorials/sick/sick.html"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hyperlink" Target="http://www.youtube.com/watch?v=LUx9r2wSuIE" TargetMode="External"/><Relationship Id="rId3" Type="http://schemas.openxmlformats.org/officeDocument/2006/relationships/image" Target="../media/image24.png"/><Relationship Id="rId7" Type="http://schemas.openxmlformats.org/officeDocument/2006/relationships/hyperlink" Target="http://www.codaoctopus.com/echoscope-3d-son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hyperlink" Target="http://en.wikipedia.org/wiki/Sona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kc1.digikey.com/us/en/tod/STMicroelectronics/StepperFundamentals/Stepper_Fundamentals.html" TargetMode="External"/><Relationship Id="rId2" Type="http://schemas.openxmlformats.org/officeDocument/2006/relationships/hyperlink" Target="http://dkc1.digikey.com/us/en/tod/CUI/MotionControlKit/MotionControlKi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hyperlink" Target="http://www.megagps.com/gps15xw.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megagps.com/ProductImages/accessories/gps15.gi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arch.digikey.com/scripts/DkSearch/dksus.dll?Detail&amp;name=490-2421-1-ND"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en.wikipedia.org/wiki/Thermis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parallax.com/dl/docs/prod/compshop/SICMemsicTut.pdf" TargetMode="External"/><Relationship Id="rId5" Type="http://schemas.openxmlformats.org/officeDocument/2006/relationships/hyperlink" Target="http://www.mastec.co.nz/Dataforth/PDFs/How%20does%20a%20piezo%20accel%20work.pdf"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alibaba.com/product-gs/220942988/Broadband_Seismometer/showimag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ience.howstuffworks.com/gyroscope3.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t>ECGR4161/5196 – Lecture </a:t>
            </a:r>
            <a:r>
              <a:rPr lang="en-US" dirty="0" smtClean="0"/>
              <a:t>6 </a:t>
            </a:r>
            <a:r>
              <a:rPr lang="en-US" dirty="0" smtClean="0"/>
              <a:t>– June </a:t>
            </a:r>
            <a:r>
              <a:rPr lang="en-US" dirty="0" smtClean="0"/>
              <a:t>9, </a:t>
            </a:r>
            <a:r>
              <a:rPr lang="en-US" dirty="0" smtClean="0"/>
              <a:t>2011</a:t>
            </a:r>
          </a:p>
        </p:txBody>
      </p:sp>
      <p:sp>
        <p:nvSpPr>
          <p:cNvPr id="11267" name="Content Placeholder 2"/>
          <p:cNvSpPr>
            <a:spLocks noGrp="1"/>
          </p:cNvSpPr>
          <p:nvPr>
            <p:ph idx="1"/>
          </p:nvPr>
        </p:nvSpPr>
        <p:spPr>
          <a:xfrm>
            <a:off x="457200" y="1295400"/>
            <a:ext cx="8382000" cy="3490186"/>
          </a:xfrm>
        </p:spPr>
        <p:txBody>
          <a:bodyPr/>
          <a:lstStyle/>
          <a:p>
            <a:r>
              <a:rPr lang="en-US" dirty="0" smtClean="0"/>
              <a:t>YouTube Videos:</a:t>
            </a:r>
          </a:p>
          <a:p>
            <a:pPr>
              <a:buFont typeface="Arial" pitchFamily="34" charset="0"/>
              <a:buChar char="•"/>
            </a:pPr>
            <a:r>
              <a:rPr lang="en-US" dirty="0" smtClean="0">
                <a:hlinkClick r:id="rId2"/>
              </a:rPr>
              <a:t>http://</a:t>
            </a:r>
            <a:r>
              <a:rPr lang="en-US" dirty="0" smtClean="0">
                <a:hlinkClick r:id="rId2"/>
              </a:rPr>
              <a:t>www.youtube.com/watch?v=7hag6Zgj78o&amp;feature=player_embedded</a:t>
            </a:r>
            <a:r>
              <a:rPr lang="en-US" dirty="0" smtClean="0"/>
              <a:t> </a:t>
            </a:r>
          </a:p>
          <a:p>
            <a:pPr>
              <a:buFont typeface="Arial" pitchFamily="34" charset="0"/>
              <a:buChar char="•"/>
            </a:pPr>
            <a:endParaRPr lang="en-US" dirty="0" smtClean="0"/>
          </a:p>
          <a:p>
            <a:r>
              <a:rPr lang="en-US" dirty="0" smtClean="0"/>
              <a:t>Micro Robotics</a:t>
            </a:r>
          </a:p>
          <a:p>
            <a:r>
              <a:rPr lang="en-US" dirty="0" smtClean="0">
                <a:hlinkClick r:id="rId3"/>
              </a:rPr>
              <a:t>Worlds smallest robot - Version 1</a:t>
            </a:r>
            <a:r>
              <a:rPr lang="en-US" dirty="0" smtClean="0"/>
              <a:t> - "</a:t>
            </a:r>
            <a:r>
              <a:rPr lang="en-US" dirty="0" smtClean="0">
                <a:hlinkClick r:id="rId4"/>
              </a:rPr>
              <a:t>tank</a:t>
            </a:r>
            <a:r>
              <a:rPr lang="en-US" dirty="0" smtClean="0"/>
              <a:t>" </a:t>
            </a:r>
          </a:p>
          <a:p>
            <a:r>
              <a:rPr lang="en-US" dirty="0" smtClean="0">
                <a:hlinkClick r:id="rId5"/>
              </a:rPr>
              <a:t>Worlds smallest robot - Version 2</a:t>
            </a:r>
            <a:r>
              <a:rPr lang="en-US" dirty="0" smtClean="0"/>
              <a:t> - "</a:t>
            </a:r>
            <a:r>
              <a:rPr lang="en-US" dirty="0" smtClean="0">
                <a:hlinkClick r:id="rId6"/>
              </a:rPr>
              <a:t> </a:t>
            </a:r>
            <a:r>
              <a:rPr lang="en-US" dirty="0" err="1" smtClean="0">
                <a:hlinkClick r:id="rId6"/>
              </a:rPr>
              <a:t>BristleBot</a:t>
            </a:r>
            <a:r>
              <a:rPr lang="en-US" dirty="0" smtClean="0"/>
              <a:t>" </a:t>
            </a:r>
          </a:p>
          <a:p>
            <a:r>
              <a:rPr lang="en-US" dirty="0" smtClean="0">
                <a:hlinkClick r:id="rId7"/>
              </a:rPr>
              <a:t>Worlds smallest robot - Version 3</a:t>
            </a:r>
            <a:r>
              <a:rPr lang="en-US" dirty="0" smtClean="0"/>
              <a:t> - "</a:t>
            </a:r>
            <a:r>
              <a:rPr lang="en-US" dirty="0" smtClean="0">
                <a:hlinkClick r:id="rId8"/>
              </a:rPr>
              <a:t> </a:t>
            </a:r>
            <a:r>
              <a:rPr lang="en-US" dirty="0" err="1" smtClean="0">
                <a:hlinkClick r:id="rId8"/>
              </a:rPr>
              <a:t>picoBot</a:t>
            </a:r>
            <a:r>
              <a:rPr lang="en-US" dirty="0" smtClean="0"/>
              <a:t>“ </a:t>
            </a:r>
          </a:p>
        </p:txBody>
      </p:sp>
      <p:sp>
        <p:nvSpPr>
          <p:cNvPr id="4" name="Slide Number Placeholder 3"/>
          <p:cNvSpPr>
            <a:spLocks noGrp="1"/>
          </p:cNvSpPr>
          <p:nvPr>
            <p:ph type="sldNum" sz="quarter" idx="10"/>
          </p:nvPr>
        </p:nvSpPr>
        <p:spPr/>
        <p:txBody>
          <a:bodyPr/>
          <a:lstStyle/>
          <a:p>
            <a:pPr>
              <a:defRPr/>
            </a:pPr>
            <a:fld id="{96262EAD-BAC6-4777-A183-D380D9B28324}" type="slidenum">
              <a:rPr lang="en-US"/>
              <a:pPr>
                <a:defRPr/>
              </a:pPr>
              <a:t>1</a:t>
            </a:fld>
            <a:endParaRPr lang="en-US"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The Reed Switch</a:t>
            </a:r>
          </a:p>
        </p:txBody>
      </p:sp>
      <p:sp>
        <p:nvSpPr>
          <p:cNvPr id="11267" name="Content Placeholder 2"/>
          <p:cNvSpPr>
            <a:spLocks noGrp="1"/>
          </p:cNvSpPr>
          <p:nvPr>
            <p:ph idx="1"/>
          </p:nvPr>
        </p:nvSpPr>
        <p:spPr>
          <a:xfrm>
            <a:off x="304800" y="1371600"/>
            <a:ext cx="5562600" cy="3884613"/>
          </a:xfrm>
        </p:spPr>
        <p:txBody>
          <a:bodyPr/>
          <a:lstStyle/>
          <a:p>
            <a:r>
              <a:rPr lang="en-US" sz="1400" smtClean="0"/>
              <a:t>The basic reed switch contains two ferrous conductors encapsulated in glass and sometimes plastic with one conductor held over the other by a very small distance.</a:t>
            </a:r>
          </a:p>
          <a:p>
            <a:r>
              <a:rPr lang="en-US" sz="1400" smtClean="0"/>
              <a:t>When a magnetic field is applied, the conductors (reeds) are pulled together and close the switch. This is an excellent non-contact switch that can be used in any application requiring non-contact momentary switching.</a:t>
            </a:r>
          </a:p>
          <a:p>
            <a:r>
              <a:rPr lang="en-US" sz="1400" smtClean="0"/>
              <a:t>Some common uses are speedometers and door/window alarms</a:t>
            </a:r>
          </a:p>
          <a:p>
            <a:endParaRPr lang="en-US" sz="1400" smtClean="0"/>
          </a:p>
          <a:p>
            <a:r>
              <a:rPr lang="en-US" sz="1400" smtClean="0"/>
              <a:t>An example product is the (RS-01C) manufactored by Soway and found at SparkFun.com </a:t>
            </a:r>
            <a:r>
              <a:rPr lang="en-US" sz="1400" smtClean="0">
                <a:hlinkClick r:id="rId2"/>
              </a:rPr>
              <a:t>http://www.sparkfun.com/products/10601</a:t>
            </a:r>
            <a:endParaRPr lang="en-US" sz="1400" smtClean="0"/>
          </a:p>
          <a:p>
            <a:endParaRPr lang="en-US" sz="1400" smtClean="0"/>
          </a:p>
          <a:p>
            <a:r>
              <a:rPr lang="en-US" sz="1400" smtClean="0"/>
              <a:t>This is a plastic insulated Reed Switch that is capable of handling loads of up to 1A @ 180VDC or 130VAC</a:t>
            </a:r>
          </a:p>
          <a:p>
            <a:endParaRPr lang="en-US" sz="1400" smtClean="0"/>
          </a:p>
          <a:p>
            <a:r>
              <a:rPr lang="en-US" sz="1400" smtClean="0"/>
              <a:t>Can be mounted directly to a PCB</a:t>
            </a:r>
          </a:p>
        </p:txBody>
      </p:sp>
      <p:sp>
        <p:nvSpPr>
          <p:cNvPr id="4" name="Slide Number Placeholder 3"/>
          <p:cNvSpPr>
            <a:spLocks noGrp="1"/>
          </p:cNvSpPr>
          <p:nvPr>
            <p:ph type="sldNum" sz="quarter" idx="10"/>
          </p:nvPr>
        </p:nvSpPr>
        <p:spPr/>
        <p:txBody>
          <a:bodyPr/>
          <a:lstStyle/>
          <a:p>
            <a:pPr>
              <a:defRPr/>
            </a:pPr>
            <a:fld id="{EAE5FE2D-9C3C-4ECF-88D6-7D2533ABE185}" type="slidenum">
              <a:rPr lang="en-US"/>
              <a:pPr>
                <a:defRPr/>
              </a:pPr>
              <a:t>10</a:t>
            </a:fld>
            <a:endParaRPr lang="en-US" dirty="0"/>
          </a:p>
        </p:txBody>
      </p:sp>
      <p:pic>
        <p:nvPicPr>
          <p:cNvPr id="11269" name="Picture 6" descr="http://dlnmh9ip6v2uc.cloudfront.net/images/products/10601-01_i_ma.jpg"/>
          <p:cNvPicPr>
            <a:picLocks noChangeAspect="1" noChangeArrowheads="1"/>
          </p:cNvPicPr>
          <p:nvPr/>
        </p:nvPicPr>
        <p:blipFill>
          <a:blip r:embed="rId3" cstate="print"/>
          <a:srcRect/>
          <a:stretch>
            <a:fillRect/>
          </a:stretch>
        </p:blipFill>
        <p:spPr bwMode="auto">
          <a:xfrm>
            <a:off x="6400800" y="838200"/>
            <a:ext cx="1790700" cy="1790700"/>
          </a:xfrm>
          <a:prstGeom prst="rect">
            <a:avLst/>
          </a:prstGeom>
          <a:noFill/>
          <a:ln w="9525">
            <a:noFill/>
            <a:miter lim="800000"/>
            <a:headEnd/>
            <a:tailEnd/>
          </a:ln>
        </p:spPr>
      </p:pic>
      <p:sp>
        <p:nvSpPr>
          <p:cNvPr id="11270" name="TextBox 5"/>
          <p:cNvSpPr txBox="1">
            <a:spLocks noChangeArrowheads="1"/>
          </p:cNvSpPr>
          <p:nvPr/>
        </p:nvSpPr>
        <p:spPr bwMode="auto">
          <a:xfrm>
            <a:off x="6324600" y="2362200"/>
            <a:ext cx="2590800" cy="461963"/>
          </a:xfrm>
          <a:prstGeom prst="rect">
            <a:avLst/>
          </a:prstGeom>
          <a:noFill/>
          <a:ln w="9525">
            <a:noFill/>
            <a:miter lim="800000"/>
            <a:headEnd/>
            <a:tailEnd/>
          </a:ln>
        </p:spPr>
        <p:txBody>
          <a:bodyPr>
            <a:spAutoFit/>
          </a:bodyPr>
          <a:lstStyle/>
          <a:p>
            <a:r>
              <a:rPr lang="en-US" sz="1400"/>
              <a:t>Soway RS-01C  Reed Switch</a:t>
            </a:r>
          </a:p>
          <a:p>
            <a:r>
              <a:rPr lang="en-US" sz="1000">
                <a:hlinkClick r:id="rId2"/>
              </a:rPr>
              <a:t>http://www.sparkfun.com/products/10601</a:t>
            </a:r>
            <a:endParaRPr lang="en-US" sz="1000"/>
          </a:p>
        </p:txBody>
      </p:sp>
      <p:pic>
        <p:nvPicPr>
          <p:cNvPr id="11271" name="Picture 8" descr="http://www.hy1688.com.tw/SWITCH/REED%20SWITCH/003/3/59.gif"/>
          <p:cNvPicPr>
            <a:picLocks noChangeAspect="1" noChangeArrowheads="1"/>
          </p:cNvPicPr>
          <p:nvPr/>
        </p:nvPicPr>
        <p:blipFill>
          <a:blip r:embed="rId4" cstate="print"/>
          <a:srcRect/>
          <a:stretch>
            <a:fillRect/>
          </a:stretch>
        </p:blipFill>
        <p:spPr bwMode="auto">
          <a:xfrm>
            <a:off x="6019800" y="3124200"/>
            <a:ext cx="2771775" cy="2076450"/>
          </a:xfrm>
          <a:prstGeom prst="rect">
            <a:avLst/>
          </a:prstGeom>
          <a:noFill/>
          <a:ln w="9525">
            <a:noFill/>
            <a:miter lim="800000"/>
            <a:headEnd/>
            <a:tailEnd/>
          </a:ln>
        </p:spPr>
      </p:pic>
      <p:sp>
        <p:nvSpPr>
          <p:cNvPr id="11272" name="TextBox 7"/>
          <p:cNvSpPr txBox="1">
            <a:spLocks noChangeArrowheads="1"/>
          </p:cNvSpPr>
          <p:nvPr/>
        </p:nvSpPr>
        <p:spPr bwMode="auto">
          <a:xfrm>
            <a:off x="6324600" y="5181600"/>
            <a:ext cx="2362200" cy="615950"/>
          </a:xfrm>
          <a:prstGeom prst="rect">
            <a:avLst/>
          </a:prstGeom>
          <a:noFill/>
          <a:ln w="9525">
            <a:noFill/>
            <a:miter lim="800000"/>
            <a:headEnd/>
            <a:tailEnd/>
          </a:ln>
        </p:spPr>
        <p:txBody>
          <a:bodyPr>
            <a:spAutoFit/>
          </a:bodyPr>
          <a:lstStyle/>
          <a:p>
            <a:r>
              <a:rPr lang="en-US" sz="1400"/>
              <a:t>Reed Switch Operation</a:t>
            </a:r>
          </a:p>
          <a:p>
            <a:r>
              <a:rPr lang="en-US" sz="1000">
                <a:hlinkClick r:id="rId5"/>
              </a:rPr>
              <a:t>http://www.hy1688.com.tw/SWITCH/REED%20SWITCH/SWITCH/O-OKI.htm</a:t>
            </a:r>
            <a:endParaRPr lang="en-US" sz="1000"/>
          </a:p>
        </p:txBody>
      </p:sp>
      <p:sp>
        <p:nvSpPr>
          <p:cNvPr id="11273" name="Rectangle 8"/>
          <p:cNvSpPr>
            <a:spLocks noChangeArrowheads="1"/>
          </p:cNvSpPr>
          <p:nvPr/>
        </p:nvSpPr>
        <p:spPr bwMode="auto">
          <a:xfrm>
            <a:off x="0" y="5791200"/>
            <a:ext cx="4572000" cy="554038"/>
          </a:xfrm>
          <a:prstGeom prst="rect">
            <a:avLst/>
          </a:prstGeom>
          <a:noFill/>
          <a:ln w="9525">
            <a:noFill/>
            <a:miter lim="800000"/>
            <a:headEnd/>
            <a:tailEnd/>
          </a:ln>
        </p:spPr>
        <p:txBody>
          <a:bodyPr>
            <a:spAutoFit/>
          </a:bodyPr>
          <a:lstStyle/>
          <a:p>
            <a:r>
              <a:rPr lang="en-US" sz="1000"/>
              <a:t>Sources:</a:t>
            </a:r>
          </a:p>
          <a:p>
            <a:r>
              <a:rPr lang="en-US" sz="1000"/>
              <a:t>SparkFun - </a:t>
            </a:r>
            <a:r>
              <a:rPr lang="en-US" sz="1000">
                <a:hlinkClick r:id="rId2"/>
              </a:rPr>
              <a:t>http://www.sparkfun.com/products/10601</a:t>
            </a:r>
            <a:endParaRPr lang="en-US" sz="1000"/>
          </a:p>
          <a:p>
            <a:r>
              <a:rPr lang="en-US" sz="1000"/>
              <a:t>Hamlin Sensors - </a:t>
            </a:r>
            <a:r>
              <a:rPr lang="en-US" sz="1000">
                <a:hlinkClick r:id="rId6"/>
              </a:rPr>
              <a:t>http://www.hamlin.com/technical-detail-reed-switch.cfm</a:t>
            </a:r>
            <a:endParaRPr lang="en-US" sz="1000"/>
          </a:p>
        </p:txBody>
      </p: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0"/>
            <a:ext cx="8382000" cy="519113"/>
          </a:xfrm>
        </p:spPr>
        <p:txBody>
          <a:bodyPr/>
          <a:lstStyle/>
          <a:p>
            <a:r>
              <a:rPr lang="en-US" smtClean="0"/>
              <a:t>LIDAR (Light Detection and Ranging)</a:t>
            </a:r>
          </a:p>
        </p:txBody>
      </p:sp>
      <p:sp>
        <p:nvSpPr>
          <p:cNvPr id="11267" name="Content Placeholder 2"/>
          <p:cNvSpPr>
            <a:spLocks noGrp="1"/>
          </p:cNvSpPr>
          <p:nvPr>
            <p:ph idx="1"/>
          </p:nvPr>
        </p:nvSpPr>
        <p:spPr>
          <a:xfrm>
            <a:off x="457200" y="914400"/>
            <a:ext cx="8229600" cy="4548188"/>
          </a:xfrm>
        </p:spPr>
        <p:txBody>
          <a:bodyPr/>
          <a:lstStyle/>
          <a:p>
            <a:pPr lvl="1">
              <a:buFont typeface="Arial" pitchFamily="34" charset="0"/>
              <a:buChar char="•"/>
            </a:pPr>
            <a:r>
              <a:rPr lang="en-US" smtClean="0">
                <a:sym typeface="Wingdings" pitchFamily="2" charset="2"/>
              </a:rPr>
              <a:t>Uses optical remote sensing technology to measure the distance to an object by illuminating it with light (often pulses from a laser)</a:t>
            </a:r>
          </a:p>
          <a:p>
            <a:pPr lvl="1">
              <a:buFont typeface="Arial" pitchFamily="34" charset="0"/>
              <a:buChar char="•"/>
            </a:pPr>
            <a:r>
              <a:rPr lang="en-US" smtClean="0">
                <a:sym typeface="Wingdings" pitchFamily="2" charset="2"/>
              </a:rPr>
              <a:t>Used ultraviolet, near infrared light.</a:t>
            </a:r>
          </a:p>
          <a:p>
            <a:pPr lvl="1">
              <a:buFont typeface="Arial" pitchFamily="34" charset="0"/>
              <a:buChar char="•"/>
            </a:pPr>
            <a:r>
              <a:rPr lang="en-US" smtClean="0">
                <a:sym typeface="Wingdings" pitchFamily="2" charset="2"/>
              </a:rPr>
              <a:t>Measures distance, speed, rotation, </a:t>
            </a:r>
          </a:p>
          <a:p>
            <a:pPr lvl="1">
              <a:buFontTx/>
              <a:buNone/>
            </a:pPr>
            <a:r>
              <a:rPr lang="en-US" smtClean="0">
                <a:sym typeface="Wingdings" pitchFamily="2" charset="2"/>
              </a:rPr>
              <a:t>chemical composition and concentration.</a:t>
            </a:r>
          </a:p>
          <a:p>
            <a:pPr lvl="1">
              <a:buFont typeface="Arial" pitchFamily="34" charset="0"/>
              <a:buChar char="•"/>
            </a:pPr>
            <a:r>
              <a:rPr lang="en-US" smtClean="0">
                <a:sym typeface="Wingdings" pitchFamily="2" charset="2"/>
              </a:rPr>
              <a:t>Major components: Laser, scanner, </a:t>
            </a:r>
          </a:p>
          <a:p>
            <a:pPr lvl="1">
              <a:buFontTx/>
              <a:buNone/>
            </a:pPr>
            <a:r>
              <a:rPr lang="en-US" smtClean="0">
                <a:sym typeface="Wingdings" pitchFamily="2" charset="2"/>
              </a:rPr>
              <a:t>photo detector and receiver electronics, </a:t>
            </a:r>
          </a:p>
          <a:p>
            <a:pPr lvl="1">
              <a:buFontTx/>
              <a:buNone/>
            </a:pPr>
            <a:r>
              <a:rPr lang="en-US" smtClean="0">
                <a:sym typeface="Wingdings" pitchFamily="2" charset="2"/>
              </a:rPr>
              <a:t>position and navigation systems. </a:t>
            </a:r>
          </a:p>
          <a:p>
            <a:pPr lvl="1">
              <a:buFontTx/>
              <a:buNone/>
            </a:pPr>
            <a:endParaRPr lang="en-US" smtClean="0">
              <a:sym typeface="Wingdings" pitchFamily="2" charset="2"/>
            </a:endParaRPr>
          </a:p>
          <a:p>
            <a:pPr lvl="1">
              <a:buFontTx/>
              <a:buNone/>
            </a:pPr>
            <a:endParaRPr lang="en-US" smtClean="0">
              <a:sym typeface="Wingdings" pitchFamily="2" charset="2"/>
            </a:endParaRPr>
          </a:p>
          <a:p>
            <a:endParaRPr lang="en-US" smtClean="0">
              <a:sym typeface="Wingdings" pitchFamily="2" charset="2"/>
            </a:endParaRPr>
          </a:p>
          <a:p>
            <a:endParaRPr lang="en-US" smtClean="0"/>
          </a:p>
        </p:txBody>
      </p:sp>
      <p:sp>
        <p:nvSpPr>
          <p:cNvPr id="4" name="Slide Number Placeholder 3"/>
          <p:cNvSpPr>
            <a:spLocks noGrp="1"/>
          </p:cNvSpPr>
          <p:nvPr>
            <p:ph type="sldNum" sz="quarter" idx="10"/>
          </p:nvPr>
        </p:nvSpPr>
        <p:spPr/>
        <p:txBody>
          <a:bodyPr/>
          <a:lstStyle/>
          <a:p>
            <a:pPr>
              <a:defRPr/>
            </a:pPr>
            <a:fld id="{910AE1A6-95E8-4A5F-ADC1-29FB8FBA155B}" type="slidenum">
              <a:rPr lang="en-US"/>
              <a:pPr>
                <a:defRPr/>
              </a:pPr>
              <a:t>11</a:t>
            </a:fld>
            <a:endParaRPr lang="en-US" dirty="0"/>
          </a:p>
        </p:txBody>
      </p:sp>
      <p:sp>
        <p:nvSpPr>
          <p:cNvPr id="11269" name="TextBox 8"/>
          <p:cNvSpPr txBox="1">
            <a:spLocks noChangeArrowheads="1"/>
          </p:cNvSpPr>
          <p:nvPr/>
        </p:nvSpPr>
        <p:spPr bwMode="auto">
          <a:xfrm>
            <a:off x="0" y="5486400"/>
            <a:ext cx="5715000" cy="1323439"/>
          </a:xfrm>
          <a:prstGeom prst="rect">
            <a:avLst/>
          </a:prstGeom>
          <a:noFill/>
          <a:ln w="9525">
            <a:noFill/>
            <a:miter lim="800000"/>
            <a:headEnd/>
            <a:tailEnd/>
          </a:ln>
        </p:spPr>
        <p:txBody>
          <a:bodyPr wrap="square">
            <a:spAutoFit/>
          </a:bodyPr>
          <a:lstStyle/>
          <a:p>
            <a:r>
              <a:rPr lang="en-US" sz="1600" dirty="0">
                <a:hlinkClick r:id="rId2"/>
              </a:rPr>
              <a:t>http://www.pages.drexel.edu/~kws23/tutorials/sick/sick.html</a:t>
            </a:r>
            <a:endParaRPr lang="en-US" sz="1600" dirty="0"/>
          </a:p>
          <a:p>
            <a:r>
              <a:rPr lang="en-US" sz="1600" dirty="0"/>
              <a:t>http://www.lidar.com/</a:t>
            </a:r>
          </a:p>
          <a:p>
            <a:r>
              <a:rPr lang="en-US" sz="1600" dirty="0">
                <a:hlinkClick r:id="rId3"/>
              </a:rPr>
              <a:t>http://en.wikipedia.org/wiki/LIDAR</a:t>
            </a:r>
            <a:endParaRPr lang="en-US" sz="1600" dirty="0"/>
          </a:p>
          <a:p>
            <a:endParaRPr lang="en-US" sz="1600" dirty="0"/>
          </a:p>
          <a:p>
            <a:endParaRPr lang="en-US" sz="1600" dirty="0"/>
          </a:p>
        </p:txBody>
      </p:sp>
      <p:pic>
        <p:nvPicPr>
          <p:cNvPr id="11270" name="Picture 8" descr="276px-LIDAR-scanned-SICK-LMS-animation.gif"/>
          <p:cNvPicPr>
            <a:picLocks noChangeAspect="1"/>
          </p:cNvPicPr>
          <p:nvPr/>
        </p:nvPicPr>
        <p:blipFill>
          <a:blip r:embed="rId4" cstate="print"/>
          <a:srcRect/>
          <a:stretch>
            <a:fillRect/>
          </a:stretch>
        </p:blipFill>
        <p:spPr bwMode="auto">
          <a:xfrm>
            <a:off x="6477000" y="1905000"/>
            <a:ext cx="1946275" cy="4224338"/>
          </a:xfrm>
          <a:prstGeom prst="rect">
            <a:avLst/>
          </a:prstGeom>
          <a:noFill/>
          <a:ln w="9525">
            <a:noFill/>
            <a:miter lim="800000"/>
            <a:headEnd/>
            <a:tailEnd/>
          </a:ln>
        </p:spPr>
      </p:pic>
      <p:pic>
        <p:nvPicPr>
          <p:cNvPr id="11271" name="Picture 9"/>
          <p:cNvPicPr>
            <a:picLocks noChangeAspect="1" noChangeArrowheads="1"/>
          </p:cNvPicPr>
          <p:nvPr/>
        </p:nvPicPr>
        <p:blipFill>
          <a:blip r:embed="rId5" cstate="print"/>
          <a:srcRect/>
          <a:stretch>
            <a:fillRect/>
          </a:stretch>
        </p:blipFill>
        <p:spPr bwMode="auto">
          <a:xfrm>
            <a:off x="5486400" y="1524000"/>
            <a:ext cx="1604963" cy="1600200"/>
          </a:xfrm>
          <a:prstGeom prst="rect">
            <a:avLst/>
          </a:prstGeom>
          <a:noFill/>
          <a:ln w="9525">
            <a:noFill/>
            <a:miter lim="800000"/>
            <a:headEnd/>
            <a:tailEnd/>
          </a:ln>
        </p:spPr>
      </p:pic>
      <p:pic>
        <p:nvPicPr>
          <p:cNvPr id="11272" name="Picture 10"/>
          <p:cNvPicPr>
            <a:picLocks noChangeAspect="1" noChangeArrowheads="1"/>
          </p:cNvPicPr>
          <p:nvPr/>
        </p:nvPicPr>
        <p:blipFill>
          <a:blip r:embed="rId6" cstate="print"/>
          <a:srcRect/>
          <a:stretch>
            <a:fillRect/>
          </a:stretch>
        </p:blipFill>
        <p:spPr bwMode="auto">
          <a:xfrm>
            <a:off x="1600200" y="3810000"/>
            <a:ext cx="2514600" cy="14573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Echoscope 3D Sonar</a:t>
            </a:r>
          </a:p>
        </p:txBody>
      </p:sp>
      <p:sp>
        <p:nvSpPr>
          <p:cNvPr id="11267" name="Content Placeholder 2"/>
          <p:cNvSpPr>
            <a:spLocks noGrp="1"/>
          </p:cNvSpPr>
          <p:nvPr>
            <p:ph idx="1"/>
          </p:nvPr>
        </p:nvSpPr>
        <p:spPr>
          <a:xfrm>
            <a:off x="76200" y="762000"/>
            <a:ext cx="4800600" cy="3082925"/>
          </a:xfrm>
        </p:spPr>
        <p:txBody>
          <a:bodyPr/>
          <a:lstStyle/>
          <a:p>
            <a:pPr>
              <a:defRPr/>
            </a:pPr>
            <a:r>
              <a:rPr lang="en-US" sz="1600" b="1" dirty="0" smtClean="0">
                <a:latin typeface="+mj-lt"/>
                <a:cs typeface="Times New Roman" pitchFamily="18" charset="0"/>
              </a:rPr>
              <a:t>Information</a:t>
            </a:r>
          </a:p>
          <a:p>
            <a:pPr>
              <a:defRPr/>
            </a:pPr>
            <a:r>
              <a:rPr lang="en-US" sz="1600" dirty="0" smtClean="0">
                <a:latin typeface="+mj-lt"/>
                <a:cs typeface="Times New Roman" pitchFamily="18" charset="0"/>
              </a:rPr>
              <a:t>Produces 16000 beams </a:t>
            </a:r>
          </a:p>
          <a:p>
            <a:pPr>
              <a:defRPr/>
            </a:pPr>
            <a:r>
              <a:rPr lang="en-US" sz="1600" dirty="0" smtClean="0">
                <a:latin typeface="+mj-lt"/>
                <a:cs typeface="Times New Roman" pitchFamily="18" charset="0"/>
              </a:rPr>
              <a:t>simultaneously, producing 3D</a:t>
            </a:r>
          </a:p>
          <a:p>
            <a:pPr>
              <a:defRPr/>
            </a:pPr>
            <a:r>
              <a:rPr lang="en-US" sz="1600" dirty="0" smtClean="0">
                <a:latin typeface="+mj-lt"/>
                <a:cs typeface="Times New Roman" pitchFamily="18" charset="0"/>
              </a:rPr>
              <a:t>Images of stationary or moving</a:t>
            </a:r>
          </a:p>
          <a:p>
            <a:pPr>
              <a:defRPr/>
            </a:pPr>
            <a:r>
              <a:rPr lang="en-US" sz="1600" dirty="0" smtClean="0">
                <a:latin typeface="+mj-lt"/>
                <a:cs typeface="Times New Roman" pitchFamily="18" charset="0"/>
              </a:rPr>
              <a:t>objects. </a:t>
            </a:r>
          </a:p>
          <a:p>
            <a:pPr>
              <a:defRPr/>
            </a:pPr>
            <a:r>
              <a:rPr lang="en-US" sz="1600" dirty="0" smtClean="0">
                <a:latin typeface="+mj-lt"/>
                <a:cs typeface="Times New Roman" pitchFamily="18" charset="0"/>
              </a:rPr>
              <a:t>Data density 100x greater than</a:t>
            </a:r>
          </a:p>
          <a:p>
            <a:pPr>
              <a:defRPr/>
            </a:pPr>
            <a:r>
              <a:rPr lang="en-US" sz="1600" dirty="0" smtClean="0">
                <a:latin typeface="+mj-lt"/>
                <a:cs typeface="Times New Roman" pitchFamily="18" charset="0"/>
              </a:rPr>
              <a:t>traditional echo sounders</a:t>
            </a:r>
          </a:p>
          <a:p>
            <a:pPr>
              <a:defRPr/>
            </a:pPr>
            <a:r>
              <a:rPr lang="en-US" sz="1600" dirty="0" smtClean="0">
                <a:latin typeface="+mj-lt"/>
                <a:cs typeface="Times New Roman" pitchFamily="18" charset="0"/>
              </a:rPr>
              <a:t>Capability of viewing the</a:t>
            </a:r>
          </a:p>
          <a:p>
            <a:pPr>
              <a:defRPr/>
            </a:pPr>
            <a:r>
              <a:rPr lang="en-US" sz="1600" dirty="0" smtClean="0">
                <a:latin typeface="+mj-lt"/>
                <a:cs typeface="Times New Roman" pitchFamily="18" charset="0"/>
              </a:rPr>
              <a:t>same data from multiple</a:t>
            </a:r>
          </a:p>
          <a:p>
            <a:pPr>
              <a:defRPr/>
            </a:pPr>
            <a:r>
              <a:rPr lang="en-US" sz="1600" dirty="0" smtClean="0">
                <a:latin typeface="+mj-lt"/>
                <a:cs typeface="Times New Roman" pitchFamily="18" charset="0"/>
              </a:rPr>
              <a:t>angles.</a:t>
            </a:r>
          </a:p>
        </p:txBody>
      </p:sp>
      <p:sp>
        <p:nvSpPr>
          <p:cNvPr id="4" name="Slide Number Placeholder 3"/>
          <p:cNvSpPr>
            <a:spLocks noGrp="1"/>
          </p:cNvSpPr>
          <p:nvPr>
            <p:ph type="sldNum" sz="quarter" idx="10"/>
          </p:nvPr>
        </p:nvSpPr>
        <p:spPr/>
        <p:txBody>
          <a:bodyPr/>
          <a:lstStyle/>
          <a:p>
            <a:pPr>
              <a:defRPr/>
            </a:pPr>
            <a:fld id="{C625761B-5567-4F38-922C-DB0A28BF9B33}" type="slidenum">
              <a:rPr lang="en-US"/>
              <a:pPr>
                <a:defRPr/>
              </a:pPr>
              <a:t>12</a:t>
            </a:fld>
            <a:endParaRPr lang="en-US" dirty="0"/>
          </a:p>
        </p:txBody>
      </p:sp>
      <p:pic>
        <p:nvPicPr>
          <p:cNvPr id="11269" name="Picture 6" descr="http://mainland.cctt.org/istf2006/images/496px-Sonar_Principle_EN.svg%5B1%5D.png"/>
          <p:cNvPicPr>
            <a:picLocks noChangeAspect="1" noChangeArrowheads="1"/>
          </p:cNvPicPr>
          <p:nvPr/>
        </p:nvPicPr>
        <p:blipFill>
          <a:blip r:embed="rId3" cstate="print"/>
          <a:srcRect/>
          <a:stretch>
            <a:fillRect/>
          </a:stretch>
        </p:blipFill>
        <p:spPr bwMode="auto">
          <a:xfrm>
            <a:off x="2895600" y="609600"/>
            <a:ext cx="2273300" cy="1219200"/>
          </a:xfrm>
          <a:prstGeom prst="rect">
            <a:avLst/>
          </a:prstGeom>
          <a:noFill/>
          <a:ln w="9525">
            <a:noFill/>
            <a:miter lim="800000"/>
            <a:headEnd/>
            <a:tailEnd/>
          </a:ln>
        </p:spPr>
      </p:pic>
      <p:pic>
        <p:nvPicPr>
          <p:cNvPr id="11270" name="Picture 7"/>
          <p:cNvPicPr>
            <a:picLocks noChangeAspect="1" noChangeArrowheads="1"/>
          </p:cNvPicPr>
          <p:nvPr/>
        </p:nvPicPr>
        <p:blipFill>
          <a:blip r:embed="rId4" cstate="print"/>
          <a:srcRect/>
          <a:stretch>
            <a:fillRect/>
          </a:stretch>
        </p:blipFill>
        <p:spPr bwMode="auto">
          <a:xfrm>
            <a:off x="5257800" y="838200"/>
            <a:ext cx="1371600" cy="2124075"/>
          </a:xfrm>
          <a:prstGeom prst="rect">
            <a:avLst/>
          </a:prstGeom>
          <a:noFill/>
          <a:ln w="9525">
            <a:noFill/>
            <a:miter lim="800000"/>
            <a:headEnd/>
            <a:tailEnd/>
          </a:ln>
        </p:spPr>
      </p:pic>
      <p:pic>
        <p:nvPicPr>
          <p:cNvPr id="11271" name="Picture 9" descr="Wind Turbine"/>
          <p:cNvPicPr>
            <a:picLocks noChangeAspect="1" noChangeArrowheads="1"/>
          </p:cNvPicPr>
          <p:nvPr/>
        </p:nvPicPr>
        <p:blipFill>
          <a:blip r:embed="rId5" cstate="print"/>
          <a:srcRect/>
          <a:stretch>
            <a:fillRect/>
          </a:stretch>
        </p:blipFill>
        <p:spPr bwMode="auto">
          <a:xfrm>
            <a:off x="6629400" y="762000"/>
            <a:ext cx="2286000" cy="4962525"/>
          </a:xfrm>
          <a:prstGeom prst="rect">
            <a:avLst/>
          </a:prstGeom>
          <a:noFill/>
          <a:ln w="9525">
            <a:noFill/>
            <a:miter lim="800000"/>
            <a:headEnd/>
            <a:tailEnd/>
          </a:ln>
        </p:spPr>
      </p:pic>
      <p:pic>
        <p:nvPicPr>
          <p:cNvPr id="11272" name="Picture 11" descr="MB GB Church wreck, Vancouver Island"/>
          <p:cNvPicPr>
            <a:picLocks noChangeAspect="1" noChangeArrowheads="1"/>
          </p:cNvPicPr>
          <p:nvPr/>
        </p:nvPicPr>
        <p:blipFill>
          <a:blip r:embed="rId6" cstate="print"/>
          <a:srcRect/>
          <a:stretch>
            <a:fillRect/>
          </a:stretch>
        </p:blipFill>
        <p:spPr bwMode="auto">
          <a:xfrm>
            <a:off x="2971800" y="3276600"/>
            <a:ext cx="3048000" cy="2438400"/>
          </a:xfrm>
          <a:prstGeom prst="rect">
            <a:avLst/>
          </a:prstGeom>
          <a:noFill/>
          <a:ln w="9525">
            <a:noFill/>
            <a:miter lim="800000"/>
            <a:headEnd/>
            <a:tailEnd/>
          </a:ln>
        </p:spPr>
      </p:pic>
      <p:sp>
        <p:nvSpPr>
          <p:cNvPr id="9" name="Content Placeholder 2"/>
          <p:cNvSpPr txBox="1">
            <a:spLocks/>
          </p:cNvSpPr>
          <p:nvPr/>
        </p:nvSpPr>
        <p:spPr bwMode="auto">
          <a:xfrm>
            <a:off x="76200" y="3886200"/>
            <a:ext cx="4800600" cy="1963738"/>
          </a:xfrm>
          <a:prstGeom prst="rect">
            <a:avLst/>
          </a:prstGeom>
          <a:noFill/>
          <a:ln w="9525">
            <a:noFill/>
            <a:miter lim="800000"/>
            <a:headEnd/>
            <a:tailEnd/>
          </a:ln>
        </p:spPr>
        <p:txBody>
          <a:bodyPr lIns="0">
            <a:spAutoFit/>
          </a:bodyPr>
          <a:lstStyle/>
          <a:p>
            <a:pPr marL="342900" indent="-342900">
              <a:spcBef>
                <a:spcPct val="20000"/>
              </a:spcBef>
              <a:defRPr/>
            </a:pPr>
            <a:r>
              <a:rPr lang="en-US" sz="1600" b="1" kern="0" dirty="0">
                <a:latin typeface="+mj-lt"/>
                <a:cs typeface="Times New Roman" pitchFamily="18" charset="0"/>
              </a:rPr>
              <a:t>Specifications</a:t>
            </a:r>
          </a:p>
          <a:p>
            <a:pPr marL="342900" indent="-342900">
              <a:spcBef>
                <a:spcPct val="20000"/>
              </a:spcBef>
              <a:defRPr/>
            </a:pPr>
            <a:r>
              <a:rPr lang="en-US" sz="1600" kern="0" dirty="0">
                <a:latin typeface="+mj-lt"/>
                <a:cs typeface="Times New Roman" pitchFamily="18" charset="0"/>
              </a:rPr>
              <a:t>Max Range: 150 feet</a:t>
            </a:r>
          </a:p>
          <a:p>
            <a:pPr marL="342900" indent="-342900">
              <a:spcBef>
                <a:spcPct val="20000"/>
              </a:spcBef>
              <a:defRPr/>
            </a:pPr>
            <a:r>
              <a:rPr lang="en-US" sz="1600" kern="0" dirty="0">
                <a:latin typeface="+mj-lt"/>
                <a:cs typeface="Times New Roman" pitchFamily="18" charset="0"/>
              </a:rPr>
              <a:t>Min Range: 3 feet</a:t>
            </a:r>
          </a:p>
          <a:p>
            <a:pPr marL="342900" indent="-342900">
              <a:spcBef>
                <a:spcPct val="20000"/>
              </a:spcBef>
              <a:defRPr/>
            </a:pPr>
            <a:r>
              <a:rPr lang="en-US" sz="1600" kern="0" dirty="0">
                <a:latin typeface="+mj-lt"/>
                <a:cs typeface="Times New Roman" pitchFamily="18" charset="0"/>
              </a:rPr>
              <a:t>Frequency: 375 kHz</a:t>
            </a:r>
          </a:p>
          <a:p>
            <a:pPr marL="342900" indent="-342900">
              <a:spcBef>
                <a:spcPct val="20000"/>
              </a:spcBef>
              <a:defRPr/>
            </a:pPr>
            <a:r>
              <a:rPr lang="en-US" sz="1600" kern="0" dirty="0">
                <a:latin typeface="+mj-lt"/>
                <a:cs typeface="Times New Roman" pitchFamily="18" charset="0"/>
              </a:rPr>
              <a:t>Range Resolution : 3cm</a:t>
            </a:r>
          </a:p>
          <a:p>
            <a:pPr marL="342900" indent="-342900">
              <a:spcBef>
                <a:spcPct val="20000"/>
              </a:spcBef>
              <a:defRPr/>
            </a:pPr>
            <a:endParaRPr lang="en-US" sz="1200" kern="0" dirty="0">
              <a:latin typeface="+mj-lt"/>
              <a:cs typeface="Times New Roman" pitchFamily="18" charset="0"/>
            </a:endParaRPr>
          </a:p>
          <a:p>
            <a:pPr marL="342900" indent="-342900">
              <a:spcBef>
                <a:spcPct val="20000"/>
              </a:spcBef>
              <a:defRPr/>
            </a:pPr>
            <a:r>
              <a:rPr lang="en-US" sz="1200" kern="0" dirty="0">
                <a:latin typeface="+mj-lt"/>
                <a:cs typeface="Times New Roman" pitchFamily="18" charset="0"/>
              </a:rPr>
              <a:t>Jeffrey Skelnik ECGR 5196</a:t>
            </a:r>
          </a:p>
        </p:txBody>
      </p:sp>
      <p:sp>
        <p:nvSpPr>
          <p:cNvPr id="12" name="Content Placeholder 2"/>
          <p:cNvSpPr txBox="1">
            <a:spLocks/>
          </p:cNvSpPr>
          <p:nvPr/>
        </p:nvSpPr>
        <p:spPr bwMode="auto">
          <a:xfrm>
            <a:off x="2971800" y="1752600"/>
            <a:ext cx="4800600" cy="1520825"/>
          </a:xfrm>
          <a:prstGeom prst="rect">
            <a:avLst/>
          </a:prstGeom>
          <a:noFill/>
          <a:ln w="9525">
            <a:noFill/>
            <a:miter lim="800000"/>
            <a:headEnd/>
            <a:tailEnd/>
          </a:ln>
        </p:spPr>
        <p:txBody>
          <a:bodyPr lIns="0">
            <a:spAutoFit/>
          </a:bodyPr>
          <a:lstStyle/>
          <a:p>
            <a:pPr marL="342900" indent="-342900">
              <a:spcBef>
                <a:spcPct val="20000"/>
              </a:spcBef>
              <a:defRPr/>
            </a:pPr>
            <a:r>
              <a:rPr lang="en-US" sz="1600" b="1" kern="0" dirty="0">
                <a:latin typeface="+mj-lt"/>
              </a:rPr>
              <a:t>Applications</a:t>
            </a:r>
            <a:endParaRPr lang="en-US" sz="1600" b="1" kern="0" dirty="0">
              <a:latin typeface="+mj-lt"/>
            </a:endParaRPr>
          </a:p>
          <a:p>
            <a:pPr marL="342900" indent="-342900">
              <a:spcBef>
                <a:spcPct val="20000"/>
              </a:spcBef>
              <a:defRPr/>
            </a:pPr>
            <a:r>
              <a:rPr lang="en-US" sz="1600" kern="0" dirty="0">
                <a:latin typeface="+mj-lt"/>
              </a:rPr>
              <a:t>Underwater C</a:t>
            </a:r>
            <a:r>
              <a:rPr lang="en-US" sz="1600" kern="0" dirty="0">
                <a:latin typeface="+mj-lt"/>
              </a:rPr>
              <a:t>onstruction</a:t>
            </a:r>
            <a:endParaRPr lang="en-US" sz="1600" kern="0" dirty="0">
              <a:latin typeface="+mj-lt"/>
            </a:endParaRPr>
          </a:p>
          <a:p>
            <a:pPr marL="342900" indent="-342900">
              <a:spcBef>
                <a:spcPct val="20000"/>
              </a:spcBef>
              <a:defRPr/>
            </a:pPr>
            <a:r>
              <a:rPr lang="en-US" sz="1600" kern="0" dirty="0">
                <a:latin typeface="+mj-lt"/>
              </a:rPr>
              <a:t>Bridge and </a:t>
            </a:r>
            <a:r>
              <a:rPr lang="en-US" sz="1600" kern="0" dirty="0">
                <a:latin typeface="+mj-lt"/>
              </a:rPr>
              <a:t>Dam Inspection</a:t>
            </a:r>
            <a:endParaRPr lang="en-US" sz="1600" kern="0" dirty="0">
              <a:latin typeface="+mj-lt"/>
            </a:endParaRPr>
          </a:p>
          <a:p>
            <a:pPr marL="342900" indent="-342900">
              <a:spcBef>
                <a:spcPct val="20000"/>
              </a:spcBef>
              <a:defRPr/>
            </a:pPr>
            <a:r>
              <a:rPr lang="en-US" sz="1600" kern="0" dirty="0">
                <a:latin typeface="+mj-lt"/>
              </a:rPr>
              <a:t>Search and </a:t>
            </a:r>
            <a:r>
              <a:rPr lang="en-US" sz="1600" kern="0" dirty="0">
                <a:latin typeface="+mj-lt"/>
              </a:rPr>
              <a:t>Recovery</a:t>
            </a:r>
            <a:endParaRPr lang="en-US" sz="1600" kern="0" dirty="0">
              <a:latin typeface="+mj-lt"/>
            </a:endParaRPr>
          </a:p>
          <a:p>
            <a:pPr marL="342900" indent="-342900">
              <a:spcBef>
                <a:spcPct val="20000"/>
              </a:spcBef>
              <a:defRPr/>
            </a:pPr>
            <a:r>
              <a:rPr lang="en-US" sz="1600" kern="0" dirty="0">
                <a:latin typeface="+mj-lt"/>
              </a:rPr>
              <a:t>Obstacle </a:t>
            </a:r>
            <a:r>
              <a:rPr lang="en-US" sz="1600" kern="0" dirty="0">
                <a:latin typeface="+mj-lt"/>
              </a:rPr>
              <a:t>Avoidance</a:t>
            </a:r>
            <a:endParaRPr lang="en-US" sz="1600" kern="0" dirty="0">
              <a:latin typeface="+mj-lt"/>
            </a:endParaRPr>
          </a:p>
        </p:txBody>
      </p:sp>
      <p:sp>
        <p:nvSpPr>
          <p:cNvPr id="11275" name="Rectangle 12"/>
          <p:cNvSpPr>
            <a:spLocks noChangeArrowheads="1"/>
          </p:cNvSpPr>
          <p:nvPr/>
        </p:nvSpPr>
        <p:spPr bwMode="auto">
          <a:xfrm>
            <a:off x="990600" y="5867400"/>
            <a:ext cx="8991600" cy="461963"/>
          </a:xfrm>
          <a:prstGeom prst="rect">
            <a:avLst/>
          </a:prstGeom>
          <a:noFill/>
          <a:ln w="9525">
            <a:noFill/>
            <a:miter lim="800000"/>
            <a:headEnd/>
            <a:tailEnd/>
          </a:ln>
        </p:spPr>
        <p:txBody>
          <a:bodyPr>
            <a:spAutoFit/>
          </a:bodyPr>
          <a:lstStyle/>
          <a:p>
            <a:r>
              <a:rPr lang="en-US" sz="1200">
                <a:hlinkClick r:id="rId7"/>
              </a:rPr>
              <a:t>http://www.codaoctopus.com/echoscope-3d-sonar/</a:t>
            </a:r>
            <a:r>
              <a:rPr lang="en-US" sz="1200"/>
              <a:t>        </a:t>
            </a:r>
            <a:r>
              <a:rPr lang="en-US" sz="1200">
                <a:hlinkClick r:id="rId8"/>
              </a:rPr>
              <a:t>http://www.youtube.com/watch?v=LUx9r2wSuIE</a:t>
            </a:r>
            <a:r>
              <a:rPr lang="en-US" sz="1200"/>
              <a:t> </a:t>
            </a:r>
          </a:p>
          <a:p>
            <a:r>
              <a:rPr lang="en-US" sz="1200">
                <a:hlinkClick r:id="rId9"/>
              </a:rPr>
              <a:t>http://en.wikipedia.org/wiki/Sonar</a:t>
            </a:r>
            <a:r>
              <a:rPr lang="en-US" sz="1200"/>
              <a:t> </a:t>
            </a: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CMOS Active Pixel Sensor</a:t>
            </a:r>
          </a:p>
        </p:txBody>
      </p:sp>
      <p:sp>
        <p:nvSpPr>
          <p:cNvPr id="11267" name="Content Placeholder 2"/>
          <p:cNvSpPr>
            <a:spLocks noGrp="1"/>
          </p:cNvSpPr>
          <p:nvPr>
            <p:ph idx="1"/>
          </p:nvPr>
        </p:nvSpPr>
        <p:spPr>
          <a:xfrm>
            <a:off x="381000" y="914400"/>
            <a:ext cx="8382000" cy="3563938"/>
          </a:xfrm>
        </p:spPr>
        <p:txBody>
          <a:bodyPr/>
          <a:lstStyle/>
          <a:p>
            <a:pPr>
              <a:buFontTx/>
              <a:buChar char="•"/>
            </a:pPr>
            <a:r>
              <a:rPr lang="en-US" smtClean="0"/>
              <a:t>Increasingly used in robotics</a:t>
            </a:r>
          </a:p>
          <a:p>
            <a:pPr lvl="1">
              <a:buFont typeface="Arial" pitchFamily="34" charset="0"/>
              <a:buChar char="•"/>
            </a:pPr>
            <a:r>
              <a:rPr lang="en-US" smtClean="0"/>
              <a:t>Environmental analysis</a:t>
            </a:r>
          </a:p>
          <a:p>
            <a:pPr lvl="1">
              <a:buFont typeface="Arial" pitchFamily="34" charset="0"/>
              <a:buChar char="•"/>
            </a:pPr>
            <a:r>
              <a:rPr lang="en-US" smtClean="0"/>
              <a:t>Navigation</a:t>
            </a:r>
          </a:p>
          <a:p>
            <a:pPr lvl="1">
              <a:buFont typeface="Arial" pitchFamily="34" charset="0"/>
              <a:buChar char="•"/>
            </a:pPr>
            <a:r>
              <a:rPr lang="en-US" smtClean="0"/>
              <a:t>Object ID/Tracking</a:t>
            </a:r>
          </a:p>
          <a:p>
            <a:pPr lvl="1">
              <a:buFontTx/>
              <a:buNone/>
            </a:pPr>
            <a:endParaRPr lang="en-US" smtClean="0"/>
          </a:p>
          <a:p>
            <a:pPr lvl="1">
              <a:buFontTx/>
              <a:buNone/>
            </a:pPr>
            <a:endParaRPr lang="en-US" smtClean="0"/>
          </a:p>
          <a:p>
            <a:pPr>
              <a:buFontTx/>
              <a:buChar char="•"/>
            </a:pPr>
            <a:r>
              <a:rPr lang="en-US" sz="2000" smtClean="0"/>
              <a:t>Pixels built from transistors and a photodiode</a:t>
            </a:r>
          </a:p>
          <a:p>
            <a:pPr lvl="1">
              <a:buFont typeface="Arial" pitchFamily="34" charset="0"/>
              <a:buChar char="•"/>
            </a:pPr>
            <a:r>
              <a:rPr lang="en-US" sz="1600" smtClean="0"/>
              <a:t>One to reset image after each acquisition</a:t>
            </a:r>
          </a:p>
          <a:p>
            <a:pPr lvl="1">
              <a:buFont typeface="Arial" pitchFamily="34" charset="0"/>
              <a:buChar char="•"/>
            </a:pPr>
            <a:r>
              <a:rPr lang="en-US" sz="1600" smtClean="0"/>
              <a:t>One to amplify the signal</a:t>
            </a:r>
          </a:p>
          <a:p>
            <a:pPr lvl="1">
              <a:buFont typeface="Arial" pitchFamily="34" charset="0"/>
              <a:buChar char="•"/>
            </a:pPr>
            <a:r>
              <a:rPr lang="en-US" sz="1600" smtClean="0"/>
              <a:t>One to select the row of pixels</a:t>
            </a:r>
          </a:p>
        </p:txBody>
      </p:sp>
      <p:sp>
        <p:nvSpPr>
          <p:cNvPr id="4" name="Slide Number Placeholder 3"/>
          <p:cNvSpPr>
            <a:spLocks noGrp="1"/>
          </p:cNvSpPr>
          <p:nvPr>
            <p:ph type="sldNum" sz="quarter" idx="10"/>
          </p:nvPr>
        </p:nvSpPr>
        <p:spPr>
          <a:xfrm>
            <a:off x="6629400" y="6492875"/>
            <a:ext cx="2133600" cy="365125"/>
          </a:xfrm>
        </p:spPr>
        <p:txBody>
          <a:bodyPr/>
          <a:lstStyle/>
          <a:p>
            <a:pPr>
              <a:defRPr/>
            </a:pPr>
            <a:fld id="{26ACD1DF-DDA5-45D0-8B66-E759EA0777AF}" type="slidenum">
              <a:rPr lang="en-US"/>
              <a:pPr>
                <a:defRPr/>
              </a:pPr>
              <a:t>13</a:t>
            </a:fld>
            <a:endParaRPr lang="en-US" dirty="0"/>
          </a:p>
        </p:txBody>
      </p:sp>
      <p:pic>
        <p:nvPicPr>
          <p:cNvPr id="11269" name="Picture 4" descr="CMOS.jpg"/>
          <p:cNvPicPr>
            <a:picLocks noChangeAspect="1"/>
          </p:cNvPicPr>
          <p:nvPr/>
        </p:nvPicPr>
        <p:blipFill>
          <a:blip r:embed="rId2" cstate="print"/>
          <a:srcRect/>
          <a:stretch>
            <a:fillRect/>
          </a:stretch>
        </p:blipFill>
        <p:spPr bwMode="auto">
          <a:xfrm>
            <a:off x="5181600" y="914400"/>
            <a:ext cx="2362200" cy="1984375"/>
          </a:xfrm>
          <a:prstGeom prst="rect">
            <a:avLst/>
          </a:prstGeom>
          <a:noFill/>
          <a:ln w="9525">
            <a:noFill/>
            <a:miter lim="800000"/>
            <a:headEnd/>
            <a:tailEnd/>
          </a:ln>
        </p:spPr>
      </p:pic>
      <p:pic>
        <p:nvPicPr>
          <p:cNvPr id="11270" name="Picture 6" descr="3TPixel.JPG"/>
          <p:cNvPicPr>
            <a:picLocks noChangeAspect="1"/>
          </p:cNvPicPr>
          <p:nvPr/>
        </p:nvPicPr>
        <p:blipFill>
          <a:blip r:embed="rId3" cstate="print"/>
          <a:srcRect/>
          <a:stretch>
            <a:fillRect/>
          </a:stretch>
        </p:blipFill>
        <p:spPr bwMode="auto">
          <a:xfrm>
            <a:off x="5181600" y="3505200"/>
            <a:ext cx="2606675" cy="2524125"/>
          </a:xfrm>
          <a:prstGeom prst="rect">
            <a:avLst/>
          </a:prstGeom>
          <a:noFill/>
          <a:ln w="9525">
            <a:noFill/>
            <a:miter lim="800000"/>
            <a:headEnd/>
            <a:tailEnd/>
          </a:ln>
        </p:spPr>
      </p:pic>
      <p:sp>
        <p:nvSpPr>
          <p:cNvPr id="8" name="TextBox 7"/>
          <p:cNvSpPr txBox="1"/>
          <p:nvPr/>
        </p:nvSpPr>
        <p:spPr>
          <a:xfrm>
            <a:off x="0" y="5943600"/>
            <a:ext cx="5203825" cy="461963"/>
          </a:xfrm>
          <a:prstGeom prst="rect">
            <a:avLst/>
          </a:prstGeom>
          <a:noFill/>
        </p:spPr>
        <p:txBody>
          <a:bodyPr wrap="none">
            <a:spAutoFit/>
          </a:bodyPr>
          <a:lstStyle/>
          <a:p>
            <a:pPr>
              <a:defRPr/>
            </a:pPr>
            <a:r>
              <a:rPr lang="en-US" sz="800" dirty="0">
                <a:latin typeface="+mj-lt"/>
              </a:rPr>
              <a:t> "Robotics Fundamentals Series: CCDs and CMOS Image Sensors - Developer Zone - National Instruments." </a:t>
            </a:r>
          </a:p>
          <a:p>
            <a:pPr>
              <a:defRPr/>
            </a:pPr>
            <a:r>
              <a:rPr lang="en-US" sz="800" i="1" dirty="0">
                <a:latin typeface="+mj-lt"/>
              </a:rPr>
              <a:t>          NI Developer Zone</a:t>
            </a:r>
            <a:r>
              <a:rPr lang="en-US" sz="800" dirty="0">
                <a:latin typeface="+mj-lt"/>
              </a:rPr>
              <a:t>. National Instruments Corp. Web. 09 June 2011.</a:t>
            </a:r>
          </a:p>
          <a:p>
            <a:pPr>
              <a:defRPr/>
            </a:pPr>
            <a:r>
              <a:rPr lang="en-US" sz="800" dirty="0">
                <a:latin typeface="+mj-lt"/>
              </a:rPr>
              <a:t>          &lt;http://zone.ni.com/devzone/cda/tut/p/id/8178&gt;.</a:t>
            </a:r>
          </a:p>
        </p:txBody>
      </p:sp>
      <p:sp>
        <p:nvSpPr>
          <p:cNvPr id="9" name="TextBox 8"/>
          <p:cNvSpPr txBox="1"/>
          <p:nvPr/>
        </p:nvSpPr>
        <p:spPr>
          <a:xfrm>
            <a:off x="5181600" y="6611938"/>
            <a:ext cx="2576513" cy="246062"/>
          </a:xfrm>
          <a:prstGeom prst="rect">
            <a:avLst/>
          </a:prstGeom>
          <a:noFill/>
        </p:spPr>
        <p:txBody>
          <a:bodyPr>
            <a:spAutoFit/>
          </a:bodyPr>
          <a:lstStyle/>
          <a:p>
            <a:pPr>
              <a:defRPr/>
            </a:pPr>
            <a:r>
              <a:rPr lang="en-US" sz="1000" dirty="0">
                <a:latin typeface="+mj-lt"/>
              </a:rPr>
              <a:t>Brandon McLean, ECGR 4161, June 2011</a:t>
            </a: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t>ECGR4161/5196 – Lecture </a:t>
            </a:r>
            <a:r>
              <a:rPr lang="en-US" dirty="0" smtClean="0"/>
              <a:t>6 </a:t>
            </a:r>
            <a:r>
              <a:rPr lang="en-US" dirty="0" smtClean="0"/>
              <a:t>– June </a:t>
            </a:r>
            <a:r>
              <a:rPr lang="en-US" dirty="0" smtClean="0"/>
              <a:t>9, </a:t>
            </a:r>
            <a:r>
              <a:rPr lang="en-US" dirty="0" smtClean="0"/>
              <a:t>2011</a:t>
            </a:r>
          </a:p>
        </p:txBody>
      </p:sp>
      <p:sp>
        <p:nvSpPr>
          <p:cNvPr id="11267" name="Content Placeholder 2"/>
          <p:cNvSpPr>
            <a:spLocks noGrp="1"/>
          </p:cNvSpPr>
          <p:nvPr>
            <p:ph idx="1"/>
          </p:nvPr>
        </p:nvSpPr>
        <p:spPr>
          <a:xfrm>
            <a:off x="457200" y="1295400"/>
            <a:ext cx="8382000" cy="3342453"/>
          </a:xfrm>
        </p:spPr>
        <p:txBody>
          <a:bodyPr/>
          <a:lstStyle/>
          <a:p>
            <a:endParaRPr lang="en-US" dirty="0" smtClean="0"/>
          </a:p>
          <a:p>
            <a:r>
              <a:rPr lang="en-US" dirty="0" smtClean="0"/>
              <a:t>Tutorials</a:t>
            </a:r>
          </a:p>
          <a:p>
            <a:pPr>
              <a:buFont typeface="Arial" pitchFamily="34" charset="0"/>
              <a:buChar char="•"/>
            </a:pPr>
            <a:r>
              <a:rPr lang="en-US" dirty="0" smtClean="0">
                <a:hlinkClick r:id="rId2"/>
              </a:rPr>
              <a:t>http://dkc1.digikey.com/us/en/tod/Microchip/StepperMotorControl/StepperMotorControl.html</a:t>
            </a:r>
          </a:p>
          <a:p>
            <a:pPr>
              <a:buFont typeface="Arial" pitchFamily="34" charset="0"/>
              <a:buChar char="•"/>
            </a:pPr>
            <a:r>
              <a:rPr lang="en-US" dirty="0" smtClean="0">
                <a:hlinkClick r:id="rId2"/>
              </a:rPr>
              <a:t>http</a:t>
            </a:r>
            <a:r>
              <a:rPr lang="en-US" dirty="0" smtClean="0">
                <a:hlinkClick r:id="rId2"/>
              </a:rPr>
              <a:t>://</a:t>
            </a:r>
            <a:r>
              <a:rPr lang="en-US" dirty="0" smtClean="0">
                <a:hlinkClick r:id="rId2"/>
              </a:rPr>
              <a:t>dkc1.digikey.com/us/en/tod/CUI/MotionControlKit/MotionControlKit.html</a:t>
            </a:r>
            <a:r>
              <a:rPr lang="en-US" dirty="0" smtClean="0"/>
              <a:t> </a:t>
            </a:r>
          </a:p>
          <a:p>
            <a:pPr>
              <a:buFont typeface="Arial" pitchFamily="34" charset="0"/>
              <a:buChar char="•"/>
            </a:pPr>
            <a:r>
              <a:rPr lang="en-US" dirty="0" smtClean="0">
                <a:hlinkClick r:id="rId3"/>
              </a:rPr>
              <a:t>http://</a:t>
            </a:r>
            <a:r>
              <a:rPr lang="en-US" dirty="0" smtClean="0">
                <a:hlinkClick r:id="rId3"/>
              </a:rPr>
              <a:t>dkc1.digikey.com/us/en/tod/STMicroelectronics/StepperFundamentals/Stepper_Fundamentals.html</a:t>
            </a:r>
            <a:r>
              <a:rPr lang="en-US" dirty="0" smtClean="0"/>
              <a:t> </a:t>
            </a:r>
            <a:endParaRPr lang="en-US" dirty="0" smtClean="0"/>
          </a:p>
        </p:txBody>
      </p:sp>
      <p:sp>
        <p:nvSpPr>
          <p:cNvPr id="4" name="Slide Number Placeholder 3"/>
          <p:cNvSpPr>
            <a:spLocks noGrp="1"/>
          </p:cNvSpPr>
          <p:nvPr>
            <p:ph type="sldNum" sz="quarter" idx="10"/>
          </p:nvPr>
        </p:nvSpPr>
        <p:spPr/>
        <p:txBody>
          <a:bodyPr/>
          <a:lstStyle/>
          <a:p>
            <a:pPr>
              <a:defRPr/>
            </a:pPr>
            <a:fld id="{96262EAD-BAC6-4777-A183-D380D9B28324}" type="slidenum">
              <a:rPr lang="en-US"/>
              <a:pPr>
                <a:defRPr/>
              </a:pPr>
              <a:t>2</a:t>
            </a:fld>
            <a:endParaRPr lang="en-US"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Melexis 90217 Hall-Effect Gear Tooth Sensor</a:t>
            </a:r>
          </a:p>
        </p:txBody>
      </p:sp>
      <p:sp>
        <p:nvSpPr>
          <p:cNvPr id="4" name="Slide Number Placeholder 3"/>
          <p:cNvSpPr>
            <a:spLocks noGrp="1"/>
          </p:cNvSpPr>
          <p:nvPr>
            <p:ph type="sldNum" sz="quarter" idx="10"/>
          </p:nvPr>
        </p:nvSpPr>
        <p:spPr/>
        <p:txBody>
          <a:bodyPr/>
          <a:lstStyle/>
          <a:p>
            <a:pPr>
              <a:defRPr/>
            </a:pPr>
            <a:fld id="{78CFD71E-0A29-467F-9F4E-F524005E073A}" type="slidenum">
              <a:rPr lang="en-US"/>
              <a:pPr>
                <a:defRPr/>
              </a:pPr>
              <a:t>3</a:t>
            </a:fld>
            <a:endParaRPr lang="en-US" dirty="0"/>
          </a:p>
        </p:txBody>
      </p:sp>
      <p:sp>
        <p:nvSpPr>
          <p:cNvPr id="11274" name="Rectangle 10"/>
          <p:cNvSpPr>
            <a:spLocks noChangeArrowheads="1"/>
          </p:cNvSpPr>
          <p:nvPr/>
        </p:nvSpPr>
        <p:spPr bwMode="auto">
          <a:xfrm>
            <a:off x="533400" y="914400"/>
            <a:ext cx="4343400" cy="5226050"/>
          </a:xfrm>
          <a:prstGeom prst="rect">
            <a:avLst/>
          </a:prstGeom>
          <a:noFill/>
          <a:ln w="9525">
            <a:noFill/>
            <a:miter lim="800000"/>
            <a:headEnd/>
            <a:tailEnd/>
          </a:ln>
          <a:effectLst/>
        </p:spPr>
        <p:txBody>
          <a:bodyPr>
            <a:spAutoFit/>
          </a:bodyPr>
          <a:lstStyle/>
          <a:p>
            <a:pPr>
              <a:buFontTx/>
              <a:buChar char="•"/>
            </a:pPr>
            <a:r>
              <a:rPr lang="en-US" sz="1600" b="1">
                <a:solidFill>
                  <a:schemeClr val="tx2"/>
                </a:solidFill>
                <a:latin typeface="Arial" pitchFamily="34" charset="0"/>
              </a:rPr>
              <a:t>The main application for the Melexis 90217 is to act as an encoder or pulse generator  for ‘practical scale’ ferrous gears or encoders</a:t>
            </a:r>
          </a:p>
          <a:p>
            <a:endParaRPr lang="en-US" sz="1600" b="1">
              <a:solidFill>
                <a:schemeClr val="tx2"/>
              </a:solidFill>
              <a:latin typeface="Arial" pitchFamily="34" charset="0"/>
            </a:endParaRPr>
          </a:p>
          <a:p>
            <a:pPr>
              <a:buFontTx/>
              <a:buChar char="•"/>
            </a:pPr>
            <a:r>
              <a:rPr lang="en-US" sz="1600" b="1">
                <a:solidFill>
                  <a:schemeClr val="tx2"/>
                </a:solidFill>
                <a:latin typeface="Arial" pitchFamily="34" charset="0"/>
              </a:rPr>
              <a:t>This functionality can be exploited in a wide variety of applications such as:</a:t>
            </a:r>
          </a:p>
          <a:p>
            <a:pPr lvl="1">
              <a:buFontTx/>
              <a:buChar char="•"/>
            </a:pPr>
            <a:r>
              <a:rPr lang="en-US" sz="1600" b="1">
                <a:solidFill>
                  <a:schemeClr val="tx2"/>
                </a:solidFill>
                <a:latin typeface="Arial" pitchFamily="34" charset="0"/>
              </a:rPr>
              <a:t> Speed Encoding (bi-directional)</a:t>
            </a:r>
          </a:p>
          <a:p>
            <a:pPr lvl="1">
              <a:buFontTx/>
              <a:buChar char="•"/>
            </a:pPr>
            <a:r>
              <a:rPr lang="en-US" sz="1600" b="1">
                <a:solidFill>
                  <a:schemeClr val="tx2"/>
                </a:solidFill>
                <a:latin typeface="Arial" pitchFamily="34" charset="0"/>
              </a:rPr>
              <a:t> Position Encoding</a:t>
            </a:r>
          </a:p>
          <a:p>
            <a:pPr lvl="1">
              <a:buFontTx/>
              <a:buChar char="•"/>
            </a:pPr>
            <a:r>
              <a:rPr lang="en-US" sz="1600" b="1">
                <a:solidFill>
                  <a:schemeClr val="tx2"/>
                </a:solidFill>
                <a:latin typeface="Arial" pitchFamily="34" charset="0"/>
              </a:rPr>
              <a:t> Motor control (position/speed)</a:t>
            </a:r>
          </a:p>
          <a:p>
            <a:pPr>
              <a:buFontTx/>
              <a:buChar char="•"/>
            </a:pPr>
            <a:endParaRPr lang="en-US" sz="1600" b="1">
              <a:solidFill>
                <a:schemeClr val="tx2"/>
              </a:solidFill>
              <a:latin typeface="Arial" pitchFamily="34" charset="0"/>
            </a:endParaRPr>
          </a:p>
          <a:p>
            <a:pPr>
              <a:buFontTx/>
              <a:buChar char="•"/>
            </a:pPr>
            <a:r>
              <a:rPr lang="en-US" sz="1600" b="1">
                <a:solidFill>
                  <a:schemeClr val="tx2"/>
                </a:solidFill>
                <a:latin typeface="Arial" pitchFamily="34" charset="0"/>
              </a:rPr>
              <a:t> The chief advantages of this sensor:</a:t>
            </a:r>
          </a:p>
          <a:p>
            <a:pPr lvl="1">
              <a:buFontTx/>
              <a:buChar char="•"/>
            </a:pPr>
            <a:r>
              <a:rPr lang="en-US" sz="1600" b="1">
                <a:solidFill>
                  <a:schemeClr val="tx2"/>
                </a:solidFill>
                <a:latin typeface="Arial" pitchFamily="34" charset="0"/>
              </a:rPr>
              <a:t> Low-cost ($5-8)</a:t>
            </a:r>
          </a:p>
          <a:p>
            <a:pPr lvl="1">
              <a:buFontTx/>
              <a:buChar char="•"/>
            </a:pPr>
            <a:r>
              <a:rPr lang="en-US" sz="1600" b="1">
                <a:solidFill>
                  <a:schemeClr val="tx2"/>
                </a:solidFill>
                <a:latin typeface="Arial" pitchFamily="34" charset="0"/>
              </a:rPr>
              <a:t> Rugged and robust (non-contact)</a:t>
            </a:r>
          </a:p>
          <a:p>
            <a:pPr lvl="1">
              <a:buFontTx/>
              <a:buChar char="•"/>
            </a:pPr>
            <a:r>
              <a:rPr lang="en-US" sz="1600" b="1">
                <a:solidFill>
                  <a:schemeClr val="tx2"/>
                </a:solidFill>
                <a:latin typeface="Arial" pitchFamily="34" charset="0"/>
              </a:rPr>
              <a:t> Simple installation (any ferrous gear or vaned structure can become an encoder)</a:t>
            </a:r>
          </a:p>
          <a:p>
            <a:pPr lvl="1">
              <a:buFontTx/>
              <a:buChar char="•"/>
            </a:pPr>
            <a:r>
              <a:rPr lang="en-US" sz="1600" b="1">
                <a:solidFill>
                  <a:schemeClr val="tx2"/>
                </a:solidFill>
                <a:latin typeface="Arial" pitchFamily="34" charset="0"/>
              </a:rPr>
              <a:t> Built-in, self adjusting ADC </a:t>
            </a:r>
          </a:p>
          <a:p>
            <a:pPr>
              <a:buFontTx/>
              <a:buChar char="•"/>
            </a:pPr>
            <a:endParaRPr lang="en-US" sz="1600" b="1">
              <a:solidFill>
                <a:schemeClr val="tx2"/>
              </a:solidFill>
              <a:latin typeface="Arial" pitchFamily="34" charset="0"/>
            </a:endParaRPr>
          </a:p>
          <a:p>
            <a:r>
              <a:rPr lang="en-US" sz="1600" b="1">
                <a:solidFill>
                  <a:schemeClr val="tx2"/>
                </a:solidFill>
                <a:latin typeface="Arial" pitchFamily="34" charset="0"/>
              </a:rPr>
              <a:t>Applicability: Robot odometry, or manipulator feedback </a:t>
            </a:r>
          </a:p>
        </p:txBody>
      </p:sp>
      <p:grpSp>
        <p:nvGrpSpPr>
          <p:cNvPr id="2" name="Group 22"/>
          <p:cNvGrpSpPr>
            <a:grpSpLocks/>
          </p:cNvGrpSpPr>
          <p:nvPr/>
        </p:nvGrpSpPr>
        <p:grpSpPr bwMode="auto">
          <a:xfrm>
            <a:off x="5453063" y="685800"/>
            <a:ext cx="2928937" cy="5486400"/>
            <a:chOff x="3435" y="432"/>
            <a:chExt cx="1845" cy="3456"/>
          </a:xfrm>
        </p:grpSpPr>
        <p:pic>
          <p:nvPicPr>
            <p:cNvPr id="11270" name="Picture 6"/>
            <p:cNvPicPr>
              <a:picLocks noChangeAspect="1" noChangeArrowheads="1"/>
            </p:cNvPicPr>
            <p:nvPr/>
          </p:nvPicPr>
          <p:blipFill>
            <a:blip r:embed="rId2" cstate="print"/>
            <a:srcRect/>
            <a:stretch>
              <a:fillRect/>
            </a:stretch>
          </p:blipFill>
          <p:spPr bwMode="auto">
            <a:xfrm>
              <a:off x="3936" y="528"/>
              <a:ext cx="1008" cy="1008"/>
            </a:xfrm>
            <a:prstGeom prst="rect">
              <a:avLst/>
            </a:prstGeom>
            <a:noFill/>
            <a:ln w="9525">
              <a:noFill/>
              <a:miter lim="800000"/>
              <a:headEnd/>
              <a:tailEnd/>
            </a:ln>
            <a:effectLst/>
          </p:spPr>
        </p:pic>
        <p:pic>
          <p:nvPicPr>
            <p:cNvPr id="11271" name="Picture 7"/>
            <p:cNvPicPr>
              <a:picLocks noChangeAspect="1" noChangeArrowheads="1"/>
            </p:cNvPicPr>
            <p:nvPr/>
          </p:nvPicPr>
          <p:blipFill>
            <a:blip r:embed="rId3" cstate="print"/>
            <a:srcRect/>
            <a:stretch>
              <a:fillRect/>
            </a:stretch>
          </p:blipFill>
          <p:spPr bwMode="auto">
            <a:xfrm>
              <a:off x="3435" y="1536"/>
              <a:ext cx="1845" cy="2352"/>
            </a:xfrm>
            <a:prstGeom prst="rect">
              <a:avLst/>
            </a:prstGeom>
            <a:noFill/>
            <a:ln w="9525">
              <a:noFill/>
              <a:miter lim="800000"/>
              <a:headEnd/>
              <a:tailEnd/>
            </a:ln>
            <a:effectLst/>
          </p:spPr>
        </p:pic>
        <p:sp>
          <p:nvSpPr>
            <p:cNvPr id="11276" name="Line 12"/>
            <p:cNvSpPr>
              <a:spLocks noChangeShapeType="1"/>
            </p:cNvSpPr>
            <p:nvPr/>
          </p:nvSpPr>
          <p:spPr bwMode="auto">
            <a:xfrm>
              <a:off x="4464" y="576"/>
              <a:ext cx="288" cy="96"/>
            </a:xfrm>
            <a:prstGeom prst="line">
              <a:avLst/>
            </a:prstGeom>
            <a:noFill/>
            <a:ln w="25400">
              <a:solidFill>
                <a:srgbClr val="FF0000"/>
              </a:solidFill>
              <a:round/>
              <a:headEnd type="triangle" w="med" len="med"/>
              <a:tailEnd type="triangle" w="med" len="med"/>
            </a:ln>
            <a:effectLst/>
          </p:spPr>
          <p:txBody>
            <a:bodyPr/>
            <a:lstStyle/>
            <a:p>
              <a:endParaRPr lang="en-US"/>
            </a:p>
          </p:txBody>
        </p:sp>
        <p:sp>
          <p:nvSpPr>
            <p:cNvPr id="11277" name="Text Box 13"/>
            <p:cNvSpPr txBox="1">
              <a:spLocks noChangeArrowheads="1"/>
            </p:cNvSpPr>
            <p:nvPr/>
          </p:nvSpPr>
          <p:spPr bwMode="auto">
            <a:xfrm>
              <a:off x="4512" y="432"/>
              <a:ext cx="384" cy="192"/>
            </a:xfrm>
            <a:prstGeom prst="rect">
              <a:avLst/>
            </a:prstGeom>
            <a:noFill/>
            <a:ln w="9525">
              <a:noFill/>
              <a:miter lim="800000"/>
              <a:headEnd/>
              <a:tailEnd/>
            </a:ln>
            <a:effectLst/>
          </p:spPr>
          <p:txBody>
            <a:bodyPr>
              <a:spAutoFit/>
            </a:bodyPr>
            <a:lstStyle/>
            <a:p>
              <a:pPr>
                <a:spcBef>
                  <a:spcPct val="50000"/>
                </a:spcBef>
              </a:pPr>
              <a:r>
                <a:rPr lang="en-US" sz="1400">
                  <a:solidFill>
                    <a:schemeClr val="accent2"/>
                  </a:solidFill>
                </a:rPr>
                <a:t>4mm</a:t>
              </a:r>
            </a:p>
          </p:txBody>
        </p:sp>
      </p:grpSp>
      <p:grpSp>
        <p:nvGrpSpPr>
          <p:cNvPr id="3" name="Group 27"/>
          <p:cNvGrpSpPr>
            <a:grpSpLocks/>
          </p:cNvGrpSpPr>
          <p:nvPr/>
        </p:nvGrpSpPr>
        <p:grpSpPr bwMode="auto">
          <a:xfrm>
            <a:off x="4800600" y="838200"/>
            <a:ext cx="4114800" cy="5381625"/>
            <a:chOff x="3024" y="480"/>
            <a:chExt cx="2592" cy="3390"/>
          </a:xfrm>
        </p:grpSpPr>
        <p:pic>
          <p:nvPicPr>
            <p:cNvPr id="11292" name="Picture 28"/>
            <p:cNvPicPr>
              <a:picLocks noChangeAspect="1" noChangeArrowheads="1"/>
            </p:cNvPicPr>
            <p:nvPr/>
          </p:nvPicPr>
          <p:blipFill>
            <a:blip r:embed="rId4" cstate="print"/>
            <a:srcRect/>
            <a:stretch>
              <a:fillRect/>
            </a:stretch>
          </p:blipFill>
          <p:spPr bwMode="auto">
            <a:xfrm>
              <a:off x="3024" y="480"/>
              <a:ext cx="2592" cy="1418"/>
            </a:xfrm>
            <a:prstGeom prst="rect">
              <a:avLst/>
            </a:prstGeom>
            <a:noFill/>
            <a:ln w="9525">
              <a:noFill/>
              <a:miter lim="800000"/>
              <a:headEnd/>
              <a:tailEnd/>
            </a:ln>
            <a:effectLst/>
          </p:spPr>
        </p:pic>
        <p:pic>
          <p:nvPicPr>
            <p:cNvPr id="11293" name="Picture 29"/>
            <p:cNvPicPr>
              <a:picLocks noChangeAspect="1" noChangeArrowheads="1"/>
            </p:cNvPicPr>
            <p:nvPr/>
          </p:nvPicPr>
          <p:blipFill>
            <a:blip r:embed="rId5" cstate="print"/>
            <a:srcRect/>
            <a:stretch>
              <a:fillRect/>
            </a:stretch>
          </p:blipFill>
          <p:spPr bwMode="auto">
            <a:xfrm>
              <a:off x="3600" y="1872"/>
              <a:ext cx="1782" cy="1434"/>
            </a:xfrm>
            <a:prstGeom prst="rect">
              <a:avLst/>
            </a:prstGeom>
            <a:noFill/>
            <a:ln w="9525">
              <a:noFill/>
              <a:miter lim="800000"/>
              <a:headEnd/>
              <a:tailEnd/>
            </a:ln>
            <a:effectLst/>
          </p:spPr>
        </p:pic>
        <p:sp>
          <p:nvSpPr>
            <p:cNvPr id="11294" name="Text Box 30"/>
            <p:cNvSpPr txBox="1">
              <a:spLocks noChangeArrowheads="1"/>
            </p:cNvSpPr>
            <p:nvPr/>
          </p:nvSpPr>
          <p:spPr bwMode="auto">
            <a:xfrm>
              <a:off x="3360" y="3504"/>
              <a:ext cx="2064" cy="366"/>
            </a:xfrm>
            <a:prstGeom prst="rect">
              <a:avLst/>
            </a:prstGeom>
            <a:noFill/>
            <a:ln w="9525">
              <a:noFill/>
              <a:miter lim="800000"/>
              <a:headEnd/>
              <a:tailEnd/>
            </a:ln>
            <a:effectLst/>
          </p:spPr>
          <p:txBody>
            <a:bodyPr>
              <a:spAutoFit/>
            </a:bodyPr>
            <a:lstStyle/>
            <a:p>
              <a:pPr algn="ctr">
                <a:spcBef>
                  <a:spcPct val="50000"/>
                </a:spcBef>
              </a:pPr>
              <a:r>
                <a:rPr lang="en-US" sz="1600">
                  <a:solidFill>
                    <a:schemeClr val="tx2"/>
                  </a:solidFill>
                  <a:latin typeface="Arial" pitchFamily="34" charset="0"/>
                </a:rPr>
                <a:t>Odometry is the major topic of Lab 2</a:t>
              </a: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mtClean="0"/>
              <a:t>Microsoft Xbox Kinect</a:t>
            </a:r>
          </a:p>
        </p:txBody>
      </p:sp>
      <p:sp>
        <p:nvSpPr>
          <p:cNvPr id="4" name="Slide Number Placeholder 3"/>
          <p:cNvSpPr>
            <a:spLocks noGrp="1"/>
          </p:cNvSpPr>
          <p:nvPr>
            <p:ph type="sldNum" sz="quarter" idx="10"/>
          </p:nvPr>
        </p:nvSpPr>
        <p:spPr/>
        <p:txBody>
          <a:bodyPr/>
          <a:lstStyle/>
          <a:p>
            <a:pPr>
              <a:defRPr/>
            </a:pPr>
            <a:fld id="{8BF2F791-421C-485A-9A9F-93620BCC45DE}" type="slidenum">
              <a:rPr lang="en-US"/>
              <a:pPr>
                <a:defRPr/>
              </a:pPr>
              <a:t>4</a:t>
            </a:fld>
            <a:endParaRPr lang="en-US" dirty="0"/>
          </a:p>
        </p:txBody>
      </p:sp>
      <p:pic>
        <p:nvPicPr>
          <p:cNvPr id="11276" name="Picture 12" descr="xbox-kinect-xbox-360"/>
          <p:cNvPicPr>
            <a:picLocks noChangeAspect="1" noChangeArrowheads="1"/>
          </p:cNvPicPr>
          <p:nvPr/>
        </p:nvPicPr>
        <p:blipFill>
          <a:blip r:embed="rId2" cstate="print"/>
          <a:srcRect/>
          <a:stretch>
            <a:fillRect/>
          </a:stretch>
        </p:blipFill>
        <p:spPr bwMode="auto">
          <a:xfrm>
            <a:off x="5486400" y="838200"/>
            <a:ext cx="3048000" cy="1630363"/>
          </a:xfrm>
          <a:prstGeom prst="rect">
            <a:avLst/>
          </a:prstGeom>
          <a:noFill/>
        </p:spPr>
      </p:pic>
      <p:pic>
        <p:nvPicPr>
          <p:cNvPr id="11277" name="Picture 13"/>
          <p:cNvPicPr>
            <a:picLocks noChangeAspect="1" noChangeArrowheads="1"/>
          </p:cNvPicPr>
          <p:nvPr/>
        </p:nvPicPr>
        <p:blipFill>
          <a:blip r:embed="rId3" cstate="print"/>
          <a:srcRect/>
          <a:stretch>
            <a:fillRect/>
          </a:stretch>
        </p:blipFill>
        <p:spPr bwMode="auto">
          <a:xfrm>
            <a:off x="4114800" y="4495800"/>
            <a:ext cx="5029200" cy="1916113"/>
          </a:xfrm>
          <a:prstGeom prst="rect">
            <a:avLst/>
          </a:prstGeom>
          <a:noFill/>
          <a:ln w="9525">
            <a:noFill/>
            <a:miter lim="800000"/>
            <a:headEnd/>
            <a:tailEnd/>
          </a:ln>
          <a:effectLst/>
        </p:spPr>
      </p:pic>
      <p:sp>
        <p:nvSpPr>
          <p:cNvPr id="11279" name="Text Box 15"/>
          <p:cNvSpPr txBox="1">
            <a:spLocks noChangeArrowheads="1"/>
          </p:cNvSpPr>
          <p:nvPr/>
        </p:nvSpPr>
        <p:spPr bwMode="auto">
          <a:xfrm>
            <a:off x="762000" y="2819400"/>
            <a:ext cx="184150" cy="366713"/>
          </a:xfrm>
          <a:prstGeom prst="rect">
            <a:avLst/>
          </a:prstGeom>
          <a:noFill/>
          <a:ln w="9525">
            <a:noFill/>
            <a:miter lim="800000"/>
            <a:headEnd/>
            <a:tailEnd/>
          </a:ln>
          <a:effectLst/>
        </p:spPr>
        <p:txBody>
          <a:bodyPr wrap="none">
            <a:spAutoFit/>
          </a:bodyPr>
          <a:lstStyle/>
          <a:p>
            <a:pPr eaLnBrk="1" hangingPunct="1"/>
            <a:endParaRPr lang="en-US" sz="1800">
              <a:latin typeface="Arial" charset="0"/>
              <a:cs typeface="Arial" charset="0"/>
            </a:endParaRPr>
          </a:p>
        </p:txBody>
      </p:sp>
      <p:pic>
        <p:nvPicPr>
          <p:cNvPr id="11281" name="Picture 17" descr="276px-LIDAR-scanned-SICK-LMS-animation"/>
          <p:cNvPicPr>
            <a:picLocks noChangeAspect="1" noChangeArrowheads="1"/>
          </p:cNvPicPr>
          <p:nvPr/>
        </p:nvPicPr>
        <p:blipFill>
          <a:blip r:embed="rId4" cstate="print"/>
          <a:srcRect/>
          <a:stretch>
            <a:fillRect/>
          </a:stretch>
        </p:blipFill>
        <p:spPr bwMode="auto">
          <a:xfrm>
            <a:off x="0" y="2590800"/>
            <a:ext cx="1617663" cy="3505200"/>
          </a:xfrm>
          <a:prstGeom prst="rect">
            <a:avLst/>
          </a:prstGeom>
          <a:noFill/>
        </p:spPr>
      </p:pic>
      <p:pic>
        <p:nvPicPr>
          <p:cNvPr id="11282" name="Picture 18" descr="SICK_LMS200"/>
          <p:cNvPicPr>
            <a:picLocks noChangeAspect="1" noChangeArrowheads="1"/>
          </p:cNvPicPr>
          <p:nvPr/>
        </p:nvPicPr>
        <p:blipFill>
          <a:blip r:embed="rId5" cstate="print"/>
          <a:srcRect/>
          <a:stretch>
            <a:fillRect/>
          </a:stretch>
        </p:blipFill>
        <p:spPr bwMode="auto">
          <a:xfrm>
            <a:off x="0" y="762000"/>
            <a:ext cx="1676400" cy="1671638"/>
          </a:xfrm>
          <a:prstGeom prst="rect">
            <a:avLst/>
          </a:prstGeom>
          <a:noFill/>
        </p:spPr>
      </p:pic>
      <p:sp>
        <p:nvSpPr>
          <p:cNvPr id="11283" name="Text Box 19"/>
          <p:cNvSpPr txBox="1">
            <a:spLocks noChangeArrowheads="1"/>
          </p:cNvSpPr>
          <p:nvPr/>
        </p:nvSpPr>
        <p:spPr bwMode="auto">
          <a:xfrm>
            <a:off x="1828800" y="838200"/>
            <a:ext cx="3429000" cy="549275"/>
          </a:xfrm>
          <a:prstGeom prst="rect">
            <a:avLst/>
          </a:prstGeom>
          <a:noFill/>
          <a:ln w="9525">
            <a:noFill/>
            <a:miter lim="800000"/>
            <a:headEnd/>
            <a:tailEnd/>
          </a:ln>
          <a:effectLst/>
        </p:spPr>
        <p:txBody>
          <a:bodyPr>
            <a:spAutoFit/>
          </a:bodyPr>
          <a:lstStyle/>
          <a:p>
            <a:r>
              <a:rPr lang="en-US" sz="3000" u="sng"/>
              <a:t>Traditional LIDARS</a:t>
            </a:r>
          </a:p>
        </p:txBody>
      </p:sp>
      <p:pic>
        <p:nvPicPr>
          <p:cNvPr id="11284" name="Picture 20" descr="1291320667030"/>
          <p:cNvPicPr>
            <a:picLocks noChangeAspect="1" noChangeArrowheads="1"/>
          </p:cNvPicPr>
          <p:nvPr/>
        </p:nvPicPr>
        <p:blipFill>
          <a:blip r:embed="rId6" cstate="print"/>
          <a:srcRect/>
          <a:stretch>
            <a:fillRect/>
          </a:stretch>
        </p:blipFill>
        <p:spPr bwMode="auto">
          <a:xfrm>
            <a:off x="5638800" y="2667000"/>
            <a:ext cx="3152775" cy="1771650"/>
          </a:xfrm>
          <a:prstGeom prst="rect">
            <a:avLst/>
          </a:prstGeom>
          <a:noFill/>
        </p:spPr>
      </p:pic>
      <p:sp>
        <p:nvSpPr>
          <p:cNvPr id="11285" name="Text Box 21"/>
          <p:cNvSpPr txBox="1">
            <a:spLocks noChangeArrowheads="1"/>
          </p:cNvSpPr>
          <p:nvPr/>
        </p:nvSpPr>
        <p:spPr bwMode="auto">
          <a:xfrm>
            <a:off x="2209800" y="1295400"/>
            <a:ext cx="2906713" cy="1552575"/>
          </a:xfrm>
          <a:prstGeom prst="rect">
            <a:avLst/>
          </a:prstGeom>
          <a:noFill/>
          <a:ln w="9525">
            <a:noFill/>
            <a:miter lim="800000"/>
            <a:headEnd/>
            <a:tailEnd/>
          </a:ln>
          <a:effectLst/>
        </p:spPr>
        <p:txBody>
          <a:bodyPr wrap="none">
            <a:spAutoFit/>
          </a:bodyPr>
          <a:lstStyle/>
          <a:p>
            <a:r>
              <a:rPr lang="en-US"/>
              <a:t>-Uses “time of flight” </a:t>
            </a:r>
          </a:p>
          <a:p>
            <a:r>
              <a:rPr lang="en-US"/>
              <a:t>-Long Range</a:t>
            </a:r>
          </a:p>
          <a:p>
            <a:r>
              <a:rPr lang="en-US"/>
              <a:t>-Limited FOV</a:t>
            </a:r>
          </a:p>
          <a:p>
            <a:r>
              <a:rPr lang="en-US"/>
              <a:t>-EXPENSIVE</a:t>
            </a:r>
          </a:p>
        </p:txBody>
      </p:sp>
      <p:sp>
        <p:nvSpPr>
          <p:cNvPr id="11286" name="Text Box 22"/>
          <p:cNvSpPr txBox="1">
            <a:spLocks noChangeArrowheads="1"/>
          </p:cNvSpPr>
          <p:nvPr/>
        </p:nvSpPr>
        <p:spPr bwMode="auto">
          <a:xfrm>
            <a:off x="1828800" y="2819400"/>
            <a:ext cx="3124200" cy="549275"/>
          </a:xfrm>
          <a:prstGeom prst="rect">
            <a:avLst/>
          </a:prstGeom>
          <a:noFill/>
          <a:ln w="9525">
            <a:noFill/>
            <a:miter lim="800000"/>
            <a:headEnd/>
            <a:tailEnd/>
          </a:ln>
          <a:effectLst/>
        </p:spPr>
        <p:txBody>
          <a:bodyPr>
            <a:spAutoFit/>
          </a:bodyPr>
          <a:lstStyle/>
          <a:p>
            <a:r>
              <a:rPr lang="en-US" sz="3000" u="sng"/>
              <a:t>Xbox Kinect</a:t>
            </a:r>
          </a:p>
        </p:txBody>
      </p:sp>
      <p:sp>
        <p:nvSpPr>
          <p:cNvPr id="11287" name="Rectangle 23"/>
          <p:cNvSpPr>
            <a:spLocks noChangeArrowheads="1"/>
          </p:cNvSpPr>
          <p:nvPr/>
        </p:nvSpPr>
        <p:spPr bwMode="auto">
          <a:xfrm>
            <a:off x="1905000" y="3276600"/>
            <a:ext cx="3581400" cy="1552575"/>
          </a:xfrm>
          <a:prstGeom prst="rect">
            <a:avLst/>
          </a:prstGeom>
          <a:noFill/>
          <a:ln w="9525">
            <a:noFill/>
            <a:miter lim="800000"/>
            <a:headEnd/>
            <a:tailEnd/>
          </a:ln>
          <a:effectLst/>
        </p:spPr>
        <p:txBody>
          <a:bodyPr>
            <a:spAutoFit/>
          </a:bodyPr>
          <a:lstStyle/>
          <a:p>
            <a:r>
              <a:rPr lang="en-US"/>
              <a:t>-Uses “displacement”</a:t>
            </a:r>
          </a:p>
          <a:p>
            <a:r>
              <a:rPr lang="en-US"/>
              <a:t>-Short Range</a:t>
            </a:r>
          </a:p>
          <a:p>
            <a:r>
              <a:rPr lang="en-US"/>
              <a:t>-same FOV as a camera</a:t>
            </a:r>
          </a:p>
          <a:p>
            <a:r>
              <a:rPr lang="en-US"/>
              <a:t>-$150</a:t>
            </a: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382000" cy="523875"/>
          </a:xfrm>
        </p:spPr>
        <p:txBody>
          <a:bodyPr/>
          <a:lstStyle/>
          <a:p>
            <a:r>
              <a:rPr lang="en-US" smtClean="0"/>
              <a:t>GPS (global positioning system) Sensors</a:t>
            </a:r>
          </a:p>
        </p:txBody>
      </p:sp>
      <p:sp>
        <p:nvSpPr>
          <p:cNvPr id="11267" name="Content Placeholder 2"/>
          <p:cNvSpPr>
            <a:spLocks noGrp="1"/>
          </p:cNvSpPr>
          <p:nvPr>
            <p:ph idx="1"/>
          </p:nvPr>
        </p:nvSpPr>
        <p:spPr>
          <a:xfrm>
            <a:off x="381000" y="838200"/>
            <a:ext cx="8382000" cy="6764338"/>
          </a:xfrm>
        </p:spPr>
        <p:txBody>
          <a:bodyPr/>
          <a:lstStyle/>
          <a:p>
            <a:r>
              <a:rPr lang="en-US" sz="1600" smtClean="0"/>
              <a:t> ROBOT GPS receivers are passive but exteroceptive sensors. They provide an estimate of the robot’s location. GPS receiver does not work indoors, to avoid this obstacle new strategies were used with GPS sensors, the pseudo range and the Differential GPS (which make use of a static 2</a:t>
            </a:r>
            <a:r>
              <a:rPr lang="en-US" sz="1600" baseline="30000" smtClean="0"/>
              <a:t>nd</a:t>
            </a:r>
            <a:r>
              <a:rPr lang="en-US" sz="1600" smtClean="0"/>
              <a:t> receiver at a known location) </a:t>
            </a:r>
          </a:p>
          <a:p>
            <a:r>
              <a:rPr lang="en-US" sz="1600" smtClean="0"/>
              <a:t> </a:t>
            </a:r>
          </a:p>
          <a:p>
            <a:endParaRPr lang="en-US" sz="1600" smtClean="0"/>
          </a:p>
          <a:p>
            <a:endParaRPr lang="en-US" sz="1600" smtClean="0"/>
          </a:p>
          <a:p>
            <a:endParaRPr lang="en-US" sz="1600" smtClean="0"/>
          </a:p>
          <a:p>
            <a:endParaRPr lang="en-US" sz="1600" smtClean="0"/>
          </a:p>
          <a:p>
            <a:endParaRPr lang="en-US" sz="1600" smtClean="0"/>
          </a:p>
          <a:p>
            <a:endParaRPr lang="en-US" sz="1600" smtClean="0"/>
          </a:p>
          <a:p>
            <a:r>
              <a:rPr lang="en-US" sz="1600" smtClean="0"/>
              <a:t>						</a:t>
            </a:r>
          </a:p>
          <a:p>
            <a:endParaRPr lang="en-US" sz="1600" smtClean="0"/>
          </a:p>
          <a:p>
            <a:endParaRPr lang="en-US" sz="1600" smtClean="0"/>
          </a:p>
          <a:p>
            <a:endParaRPr lang="en-US" sz="1600" smtClean="0"/>
          </a:p>
          <a:p>
            <a:r>
              <a:rPr lang="en-US" sz="1600" smtClean="0"/>
              <a:t>Figure 1 GPS 15™ sensor from [1]                             Figure 2 from [2]                       </a:t>
            </a:r>
            <a:endParaRPr lang="en-US" smtClean="0"/>
          </a:p>
          <a:p>
            <a:r>
              <a:rPr lang="en-US" sz="1600" smtClean="0">
                <a:latin typeface="Times New Roman" pitchFamily="18" charset="0"/>
              </a:rPr>
              <a:t>References: </a:t>
            </a:r>
          </a:p>
          <a:p>
            <a:r>
              <a:rPr lang="en-US" sz="1600" smtClean="0">
                <a:latin typeface="Times New Roman" pitchFamily="18" charset="0"/>
              </a:rPr>
              <a:t>1. </a:t>
            </a:r>
            <a:r>
              <a:rPr lang="en-US" sz="1600" u="sng" smtClean="0">
                <a:latin typeface="Times New Roman" pitchFamily="18" charset="0"/>
                <a:hlinkClick r:id="rId3"/>
              </a:rPr>
              <a:t>http://www.megagps.com/gps15xw.aspx</a:t>
            </a:r>
            <a:endParaRPr lang="en-US" sz="1600" u="sng" smtClean="0">
              <a:latin typeface="Times New Roman" pitchFamily="18" charset="0"/>
            </a:endParaRPr>
          </a:p>
          <a:p>
            <a:r>
              <a:rPr lang="en-US" sz="1600" u="sng" smtClean="0">
                <a:latin typeface="Times New Roman" pitchFamily="18" charset="0"/>
              </a:rPr>
              <a:t>2. Chapters 4 and 5 of the introduction to Autonomous Mobile Robots</a:t>
            </a:r>
            <a:endParaRPr lang="en-US" sz="1600" smtClean="0">
              <a:latin typeface="Times New Roman" pitchFamily="18" charset="0"/>
            </a:endParaRPr>
          </a:p>
          <a:p>
            <a:r>
              <a:rPr lang="en-US" smtClean="0"/>
              <a:t/>
            </a:r>
            <a:br>
              <a:rPr lang="en-US" smtClean="0"/>
            </a:br>
            <a:endParaRPr lang="en-US" smtClean="0"/>
          </a:p>
          <a:p>
            <a:endParaRPr lang="en-US" smtClean="0"/>
          </a:p>
        </p:txBody>
      </p:sp>
      <p:sp>
        <p:nvSpPr>
          <p:cNvPr id="4" name="Slide Number Placeholder 3"/>
          <p:cNvSpPr>
            <a:spLocks noGrp="1"/>
          </p:cNvSpPr>
          <p:nvPr>
            <p:ph type="sldNum" sz="quarter" idx="10"/>
          </p:nvPr>
        </p:nvSpPr>
        <p:spPr/>
        <p:txBody>
          <a:bodyPr/>
          <a:lstStyle/>
          <a:p>
            <a:pPr>
              <a:defRPr/>
            </a:pPr>
            <a:fld id="{FA0D7E41-C8D3-45A7-BB77-194A4B902B41}" type="slidenum">
              <a:rPr lang="en-US"/>
              <a:pPr>
                <a:defRPr/>
              </a:pPr>
              <a:t>5</a:t>
            </a:fld>
            <a:endParaRPr lang="en-US" dirty="0"/>
          </a:p>
        </p:txBody>
      </p:sp>
      <p:pic>
        <p:nvPicPr>
          <p:cNvPr id="11269" name="Picture 4" descr="http://www.megagps.com/ProductImages/accessories/gps15.gif">
            <a:hlinkClick r:id="rId4"/>
          </p:cNvPr>
          <p:cNvPicPr>
            <a:picLocks noChangeAspect="1" noChangeArrowheads="1"/>
          </p:cNvPicPr>
          <p:nvPr/>
        </p:nvPicPr>
        <p:blipFill>
          <a:blip r:embed="rId5" cstate="print"/>
          <a:srcRect/>
          <a:stretch>
            <a:fillRect/>
          </a:stretch>
        </p:blipFill>
        <p:spPr bwMode="auto">
          <a:xfrm>
            <a:off x="533400" y="3505200"/>
            <a:ext cx="1720850" cy="1371600"/>
          </a:xfrm>
          <a:prstGeom prst="rect">
            <a:avLst/>
          </a:prstGeom>
          <a:noFill/>
          <a:ln w="9525">
            <a:noFill/>
            <a:miter lim="800000"/>
            <a:headEnd/>
            <a:tailEnd/>
          </a:ln>
        </p:spPr>
      </p:pic>
      <p:pic>
        <p:nvPicPr>
          <p:cNvPr id="11270" name="Picture 4"/>
          <p:cNvPicPr>
            <a:picLocks noChangeAspect="1" noChangeArrowheads="1"/>
          </p:cNvPicPr>
          <p:nvPr/>
        </p:nvPicPr>
        <p:blipFill>
          <a:blip r:embed="rId6" cstate="print"/>
          <a:srcRect/>
          <a:stretch>
            <a:fillRect/>
          </a:stretch>
        </p:blipFill>
        <p:spPr bwMode="auto">
          <a:xfrm>
            <a:off x="3810000" y="2362200"/>
            <a:ext cx="4724400" cy="2819400"/>
          </a:xfrm>
          <a:prstGeom prst="rect">
            <a:avLst/>
          </a:prstGeom>
          <a:noFill/>
          <a:ln w="9525">
            <a:noFill/>
            <a:miter lim="800000"/>
            <a:headEnd/>
            <a:tailEnd/>
          </a:ln>
        </p:spPr>
      </p:pic>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447800"/>
            <a:ext cx="3886200" cy="2743200"/>
          </a:xfrm>
        </p:spPr>
        <p:txBody>
          <a:bodyPr>
            <a:normAutofit fontScale="92500" lnSpcReduction="10000"/>
          </a:bodyPr>
          <a:lstStyle/>
          <a:p>
            <a:pPr algn="l"/>
            <a:endParaRPr lang="en-US" sz="1600" dirty="0" smtClean="0"/>
          </a:p>
          <a:p>
            <a:pPr algn="l"/>
            <a:r>
              <a:rPr lang="en-US" sz="1600" dirty="0" smtClean="0">
                <a:solidFill>
                  <a:schemeClr val="tx1"/>
                </a:solidFill>
              </a:rPr>
              <a:t>Part Number - NCP15XW152J03RC</a:t>
            </a:r>
          </a:p>
          <a:p>
            <a:pPr algn="l"/>
            <a:endParaRPr lang="en-US" sz="1600" dirty="0" smtClean="0"/>
          </a:p>
          <a:p>
            <a:pPr algn="l">
              <a:buFont typeface="Arial" pitchFamily="34" charset="0"/>
              <a:buChar char="•"/>
            </a:pPr>
            <a:r>
              <a:rPr lang="en-US" sz="1600" dirty="0"/>
              <a:t> </a:t>
            </a:r>
            <a:r>
              <a:rPr lang="en-US" sz="1600" dirty="0" smtClean="0"/>
              <a:t> Resistance varies with</a:t>
            </a:r>
          </a:p>
          <a:p>
            <a:pPr algn="l"/>
            <a:r>
              <a:rPr lang="en-US" sz="1600" dirty="0" smtClean="0"/>
              <a:t>   temperature</a:t>
            </a:r>
          </a:p>
          <a:p>
            <a:pPr algn="l">
              <a:buFont typeface="Arial" pitchFamily="34" charset="0"/>
              <a:buChar char="•"/>
            </a:pPr>
            <a:r>
              <a:rPr lang="en-US" sz="1600" dirty="0" smtClean="0"/>
              <a:t>  Used in </a:t>
            </a:r>
            <a:r>
              <a:rPr lang="en-US" sz="1600" dirty="0" err="1" smtClean="0"/>
              <a:t>overcurrent</a:t>
            </a:r>
            <a:r>
              <a:rPr lang="en-US" sz="1600" dirty="0" smtClean="0"/>
              <a:t> protection</a:t>
            </a:r>
          </a:p>
          <a:p>
            <a:pPr algn="l"/>
            <a:r>
              <a:rPr lang="en-US" sz="1600" dirty="0" smtClean="0"/>
              <a:t>   circuits, </a:t>
            </a:r>
            <a:r>
              <a:rPr lang="en-US" sz="1600" dirty="0" err="1" smtClean="0"/>
              <a:t>overtemperature</a:t>
            </a:r>
            <a:endParaRPr lang="en-US" sz="1600" dirty="0" smtClean="0"/>
          </a:p>
          <a:p>
            <a:pPr algn="l"/>
            <a:r>
              <a:rPr lang="en-US" sz="1600" dirty="0" smtClean="0"/>
              <a:t>   protection, and heat </a:t>
            </a:r>
          </a:p>
          <a:p>
            <a:pPr algn="l"/>
            <a:r>
              <a:rPr lang="en-US" sz="1600" dirty="0"/>
              <a:t> </a:t>
            </a:r>
            <a:r>
              <a:rPr lang="en-US" sz="1600" dirty="0" smtClean="0"/>
              <a:t>  regulation circuitry</a:t>
            </a:r>
          </a:p>
          <a:p>
            <a:pPr algn="l">
              <a:buFont typeface="Arial" pitchFamily="34" charset="0"/>
              <a:buChar char="•"/>
            </a:pPr>
            <a:r>
              <a:rPr lang="en-US" sz="1600" dirty="0"/>
              <a:t> </a:t>
            </a:r>
            <a:r>
              <a:rPr lang="en-US" sz="1600" dirty="0" smtClean="0"/>
              <a:t> 2 basic types – NTC, PTC</a:t>
            </a:r>
            <a:endParaRPr lang="en-US" sz="1600" dirty="0"/>
          </a:p>
        </p:txBody>
      </p:sp>
      <p:sp>
        <p:nvSpPr>
          <p:cNvPr id="2" name="Title 1"/>
          <p:cNvSpPr>
            <a:spLocks noGrp="1"/>
          </p:cNvSpPr>
          <p:nvPr>
            <p:ph type="title"/>
          </p:nvPr>
        </p:nvSpPr>
        <p:spPr>
          <a:xfrm>
            <a:off x="685800" y="762000"/>
            <a:ext cx="7772400" cy="609600"/>
          </a:xfrm>
        </p:spPr>
        <p:txBody>
          <a:bodyPr>
            <a:normAutofit/>
          </a:bodyPr>
          <a:lstStyle/>
          <a:p>
            <a:pPr algn="ctr"/>
            <a:r>
              <a:rPr lang="en-US" dirty="0" err="1" smtClean="0"/>
              <a:t>Thermistor</a:t>
            </a:r>
            <a:r>
              <a:rPr lang="en-US" dirty="0" smtClean="0"/>
              <a:t> – Temp Sensor</a:t>
            </a:r>
            <a:endParaRPr lang="en-US" dirty="0"/>
          </a:p>
        </p:txBody>
      </p:sp>
      <p:pic>
        <p:nvPicPr>
          <p:cNvPr id="1026" name="Picture 2" descr="http://media.digikey.com/photos/Murata%20Photos/NCP,GCM,GRM,GJM%20SERIES%200402.jpg"/>
          <p:cNvPicPr>
            <a:picLocks noChangeAspect="1" noChangeArrowheads="1"/>
          </p:cNvPicPr>
          <p:nvPr/>
        </p:nvPicPr>
        <p:blipFill>
          <a:blip r:embed="rId2" cstate="print"/>
          <a:srcRect/>
          <a:stretch>
            <a:fillRect/>
          </a:stretch>
        </p:blipFill>
        <p:spPr bwMode="auto">
          <a:xfrm>
            <a:off x="5029200" y="3581400"/>
            <a:ext cx="3124200" cy="3276600"/>
          </a:xfrm>
          <a:prstGeom prst="rect">
            <a:avLst/>
          </a:prstGeom>
          <a:noFill/>
        </p:spPr>
      </p:pic>
      <p:graphicFrame>
        <p:nvGraphicFramePr>
          <p:cNvPr id="5" name="Table 4"/>
          <p:cNvGraphicFramePr>
            <a:graphicFrameLocks noGrp="1"/>
          </p:cNvGraphicFramePr>
          <p:nvPr/>
        </p:nvGraphicFramePr>
        <p:xfrm>
          <a:off x="4953000" y="1523997"/>
          <a:ext cx="3238500" cy="2590803"/>
        </p:xfrm>
        <a:graphic>
          <a:graphicData uri="http://schemas.openxmlformats.org/drawingml/2006/table">
            <a:tbl>
              <a:tblPr/>
              <a:tblGrid>
                <a:gridCol w="1451167"/>
                <a:gridCol w="1787333"/>
              </a:tblGrid>
              <a:tr h="287867">
                <a:tc>
                  <a:txBody>
                    <a:bodyPr/>
                    <a:lstStyle/>
                    <a:p>
                      <a:pPr algn="ctr" fontAlgn="b"/>
                      <a:r>
                        <a:rPr lang="en-US" sz="1100" b="1" i="1" u="sng" strike="noStrike">
                          <a:solidFill>
                            <a:srgbClr val="000000"/>
                          </a:solidFill>
                          <a:latin typeface="Calibri"/>
                        </a:rPr>
                        <a:t>Part Number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100" b="1" i="1" u="sng" strike="noStrike">
                          <a:solidFill>
                            <a:srgbClr val="000000"/>
                          </a:solidFill>
                          <a:latin typeface="Calibri"/>
                        </a:rPr>
                        <a:t>Specification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87867">
                <a:tc>
                  <a:txBody>
                    <a:bodyPr/>
                    <a:lstStyle/>
                    <a:p>
                      <a:pPr algn="l" fontAlgn="b"/>
                      <a:r>
                        <a:rPr lang="en-US" sz="1100" b="0" i="1" u="none" strike="noStrike">
                          <a:solidFill>
                            <a:srgbClr val="000000"/>
                          </a:solidFill>
                          <a:latin typeface="Calibri"/>
                        </a:rPr>
                        <a:t>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NTC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Plated Termination Series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1.00 x 0.50 mm (0402)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XW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Beta 3950 - 3999K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1.5 kOhm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5 % Tolerance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a:solidFill>
                            <a:srgbClr val="000000"/>
                          </a:solidFill>
                          <a:latin typeface="Calibri"/>
                        </a:rPr>
                        <a:t>Standard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7867">
                <a:tc>
                  <a:txBody>
                    <a:bodyPr/>
                    <a:lstStyle/>
                    <a:p>
                      <a:pPr algn="l" fontAlgn="b"/>
                      <a:r>
                        <a:rPr lang="en-US" sz="1100" b="0" i="1" u="none" strike="noStrike">
                          <a:solidFill>
                            <a:srgbClr val="000000"/>
                          </a:solidFill>
                          <a:latin typeface="Calibri"/>
                        </a:rPr>
                        <a:t>RC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100" b="0" i="1" u="none" strike="noStrike" dirty="0">
                          <a:solidFill>
                            <a:srgbClr val="000000"/>
                          </a:solidFill>
                          <a:latin typeface="Calibri"/>
                        </a:rPr>
                        <a:t>2mm Pitch Packaging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
        <p:nvSpPr>
          <p:cNvPr id="6" name="Rectangle 5"/>
          <p:cNvSpPr/>
          <p:nvPr/>
        </p:nvSpPr>
        <p:spPr>
          <a:xfrm>
            <a:off x="609600" y="4419600"/>
            <a:ext cx="4572000" cy="1384995"/>
          </a:xfrm>
          <a:prstGeom prst="rect">
            <a:avLst/>
          </a:prstGeom>
        </p:spPr>
        <p:txBody>
          <a:bodyPr wrap="square">
            <a:spAutoFit/>
          </a:bodyPr>
          <a:lstStyle/>
          <a:p>
            <a:r>
              <a:rPr lang="en-US" sz="1200" dirty="0" smtClean="0"/>
              <a:t>References:</a:t>
            </a:r>
          </a:p>
          <a:p>
            <a:endParaRPr lang="en-US" sz="1200" dirty="0" smtClean="0">
              <a:hlinkClick r:id="rId3"/>
            </a:endParaRPr>
          </a:p>
          <a:p>
            <a:r>
              <a:rPr lang="en-US" sz="1200" dirty="0" smtClean="0">
                <a:hlinkClick r:id="rId3"/>
              </a:rPr>
              <a:t>http://search.digikey.com/scripts/DkSearch/dksus.dll?Detail&amp;name=490-2421-1-ND</a:t>
            </a:r>
            <a:endParaRPr lang="en-US" sz="1200" dirty="0" smtClean="0"/>
          </a:p>
          <a:p>
            <a:endParaRPr lang="en-US" sz="1200" dirty="0" smtClean="0"/>
          </a:p>
          <a:p>
            <a:r>
              <a:rPr lang="en-US" sz="1200" dirty="0" smtClean="0">
                <a:hlinkClick r:id="rId4"/>
              </a:rPr>
              <a:t>http://en.wikipedia.org/wiki/Thermistor</a:t>
            </a:r>
            <a:endParaRPr lang="en-US" sz="1200" dirty="0" smtClean="0"/>
          </a:p>
          <a:p>
            <a:pPr>
              <a:buFont typeface="Arial" pitchFamily="34" charset="0"/>
              <a:buChar char="•"/>
            </a:pPr>
            <a:endParaRPr lang="en-US" sz="1200" dirty="0" smtClean="0">
              <a:hlinkClick r:id="rId3"/>
            </a:endParaRPr>
          </a:p>
        </p:txBody>
      </p:sp>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76200"/>
            <a:ext cx="8686800" cy="523220"/>
          </a:xfrm>
        </p:spPr>
        <p:txBody>
          <a:bodyPr/>
          <a:lstStyle/>
          <a:p>
            <a:r>
              <a:rPr lang="en-US" dirty="0" smtClean="0"/>
              <a:t>Accelerometer – Heated Gas Pocket, Piezoelectric</a:t>
            </a:r>
          </a:p>
        </p:txBody>
      </p:sp>
      <p:sp>
        <p:nvSpPr>
          <p:cNvPr id="11267" name="Content Placeholder 2"/>
          <p:cNvSpPr>
            <a:spLocks noGrp="1"/>
          </p:cNvSpPr>
          <p:nvPr>
            <p:ph idx="1"/>
          </p:nvPr>
        </p:nvSpPr>
        <p:spPr>
          <a:xfrm>
            <a:off x="762000" y="762000"/>
            <a:ext cx="2590800" cy="2616101"/>
          </a:xfrm>
        </p:spPr>
        <p:txBody>
          <a:bodyPr/>
          <a:lstStyle/>
          <a:p>
            <a:r>
              <a:rPr lang="en-US" sz="2000" dirty="0" smtClean="0"/>
              <a:t>Acceleration </a:t>
            </a:r>
          </a:p>
          <a:p>
            <a:r>
              <a:rPr lang="en-US" sz="2000" dirty="0" smtClean="0"/>
              <a:t>Tilt and tilt angle</a:t>
            </a:r>
          </a:p>
          <a:p>
            <a:r>
              <a:rPr lang="en-US" sz="2000" dirty="0" smtClean="0"/>
              <a:t>Incline </a:t>
            </a:r>
          </a:p>
          <a:p>
            <a:r>
              <a:rPr lang="en-US" sz="2000" dirty="0" smtClean="0"/>
              <a:t>Rotation </a:t>
            </a:r>
          </a:p>
          <a:p>
            <a:r>
              <a:rPr lang="en-US" sz="2000" dirty="0" smtClean="0"/>
              <a:t>Vibration </a:t>
            </a:r>
          </a:p>
          <a:p>
            <a:r>
              <a:rPr lang="en-US" sz="2000" dirty="0" smtClean="0"/>
              <a:t>Collision </a:t>
            </a:r>
          </a:p>
          <a:p>
            <a:r>
              <a:rPr lang="en-US" sz="2000" dirty="0" smtClean="0"/>
              <a:t>Gravity</a:t>
            </a:r>
          </a:p>
        </p:txBody>
      </p:sp>
      <p:sp>
        <p:nvSpPr>
          <p:cNvPr id="4" name="Slide Number Placeholder 3"/>
          <p:cNvSpPr>
            <a:spLocks noGrp="1"/>
          </p:cNvSpPr>
          <p:nvPr>
            <p:ph type="sldNum" sz="quarter" idx="10"/>
          </p:nvPr>
        </p:nvSpPr>
        <p:spPr/>
        <p:txBody>
          <a:bodyPr/>
          <a:lstStyle/>
          <a:p>
            <a:pPr>
              <a:defRPr/>
            </a:pPr>
            <a:fld id="{35CCEEB4-DCED-4186-ACF2-49E96D67A53E}" type="slidenum">
              <a:rPr lang="en-US"/>
              <a:pPr>
                <a:defRPr/>
              </a:pPr>
              <a:t>7</a:t>
            </a:fld>
            <a:endParaRPr lang="en-US" dirty="0"/>
          </a:p>
        </p:txBody>
      </p:sp>
      <p:pic>
        <p:nvPicPr>
          <p:cNvPr id="11269" name="Picture 5"/>
          <p:cNvPicPr>
            <a:picLocks noChangeAspect="1" noChangeArrowheads="1"/>
          </p:cNvPicPr>
          <p:nvPr/>
        </p:nvPicPr>
        <p:blipFill>
          <a:blip r:embed="rId2" cstate="print"/>
          <a:srcRect/>
          <a:stretch>
            <a:fillRect/>
          </a:stretch>
        </p:blipFill>
        <p:spPr bwMode="auto">
          <a:xfrm>
            <a:off x="3581400" y="762000"/>
            <a:ext cx="5419725" cy="2466975"/>
          </a:xfrm>
          <a:prstGeom prst="rect">
            <a:avLst/>
          </a:prstGeom>
          <a:noFill/>
          <a:ln w="9525">
            <a:noFill/>
            <a:miter lim="800000"/>
            <a:headEnd/>
            <a:tailEnd/>
          </a:ln>
        </p:spPr>
      </p:pic>
      <p:pic>
        <p:nvPicPr>
          <p:cNvPr id="11274" name="Picture 10"/>
          <p:cNvPicPr>
            <a:picLocks noChangeAspect="1" noChangeArrowheads="1"/>
          </p:cNvPicPr>
          <p:nvPr/>
        </p:nvPicPr>
        <p:blipFill>
          <a:blip r:embed="rId3" cstate="print"/>
          <a:srcRect/>
          <a:stretch>
            <a:fillRect/>
          </a:stretch>
        </p:blipFill>
        <p:spPr bwMode="auto">
          <a:xfrm>
            <a:off x="533400" y="3429000"/>
            <a:ext cx="2400300" cy="1981200"/>
          </a:xfrm>
          <a:prstGeom prst="rect">
            <a:avLst/>
          </a:prstGeom>
          <a:noFill/>
          <a:ln w="9525">
            <a:noFill/>
            <a:miter lim="800000"/>
            <a:headEnd/>
            <a:tailEnd/>
          </a:ln>
        </p:spPr>
      </p:pic>
      <p:pic>
        <p:nvPicPr>
          <p:cNvPr id="11275" name="Picture 11"/>
          <p:cNvPicPr>
            <a:picLocks noChangeAspect="1" noChangeArrowheads="1"/>
          </p:cNvPicPr>
          <p:nvPr/>
        </p:nvPicPr>
        <p:blipFill>
          <a:blip r:embed="rId4" cstate="print"/>
          <a:srcRect/>
          <a:stretch>
            <a:fillRect/>
          </a:stretch>
        </p:blipFill>
        <p:spPr bwMode="auto">
          <a:xfrm>
            <a:off x="4876800" y="3124200"/>
            <a:ext cx="4038600" cy="2531819"/>
          </a:xfrm>
          <a:prstGeom prst="rect">
            <a:avLst/>
          </a:prstGeom>
          <a:noFill/>
          <a:ln w="9525">
            <a:noFill/>
            <a:miter lim="800000"/>
            <a:headEnd/>
            <a:tailEnd/>
          </a:ln>
        </p:spPr>
      </p:pic>
      <p:sp>
        <p:nvSpPr>
          <p:cNvPr id="11" name="TextBox 10"/>
          <p:cNvSpPr txBox="1"/>
          <p:nvPr/>
        </p:nvSpPr>
        <p:spPr>
          <a:xfrm>
            <a:off x="0" y="5334000"/>
            <a:ext cx="4267200" cy="369332"/>
          </a:xfrm>
          <a:prstGeom prst="rect">
            <a:avLst/>
          </a:prstGeom>
          <a:noFill/>
        </p:spPr>
        <p:txBody>
          <a:bodyPr wrap="square" rtlCol="0">
            <a:spAutoFit/>
          </a:bodyPr>
          <a:lstStyle/>
          <a:p>
            <a:r>
              <a:rPr lang="en-US" sz="1800" dirty="0" smtClean="0"/>
              <a:t>   Compression Piezoelectric accelerometer </a:t>
            </a:r>
            <a:endParaRPr lang="en-US" sz="1800" dirty="0"/>
          </a:p>
        </p:txBody>
      </p:sp>
      <p:sp>
        <p:nvSpPr>
          <p:cNvPr id="12" name="TextBox 11"/>
          <p:cNvSpPr txBox="1"/>
          <p:nvPr/>
        </p:nvSpPr>
        <p:spPr>
          <a:xfrm>
            <a:off x="3581400" y="3048000"/>
            <a:ext cx="3429000" cy="369332"/>
          </a:xfrm>
          <a:prstGeom prst="rect">
            <a:avLst/>
          </a:prstGeom>
          <a:noFill/>
        </p:spPr>
        <p:txBody>
          <a:bodyPr wrap="square" rtlCol="0">
            <a:spAutoFit/>
          </a:bodyPr>
          <a:lstStyle/>
          <a:p>
            <a:r>
              <a:rPr lang="en-US" sz="1800" dirty="0" smtClean="0"/>
              <a:t>Heated Gas Pocket</a:t>
            </a:r>
            <a:endParaRPr lang="en-US" sz="1800" dirty="0"/>
          </a:p>
        </p:txBody>
      </p:sp>
      <p:sp>
        <p:nvSpPr>
          <p:cNvPr id="13" name="TextBox 12"/>
          <p:cNvSpPr txBox="1"/>
          <p:nvPr/>
        </p:nvSpPr>
        <p:spPr>
          <a:xfrm>
            <a:off x="0" y="5791200"/>
            <a:ext cx="8763000" cy="861774"/>
          </a:xfrm>
          <a:prstGeom prst="rect">
            <a:avLst/>
          </a:prstGeom>
          <a:noFill/>
        </p:spPr>
        <p:txBody>
          <a:bodyPr wrap="square" rtlCol="0">
            <a:spAutoFit/>
          </a:bodyPr>
          <a:lstStyle/>
          <a:p>
            <a:r>
              <a:rPr lang="en-US" sz="1800" dirty="0" smtClean="0">
                <a:hlinkClick r:id="rId5"/>
              </a:rPr>
              <a:t>http://</a:t>
            </a:r>
            <a:r>
              <a:rPr lang="en-US" sz="1600" dirty="0" smtClean="0">
                <a:hlinkClick r:id="rId5"/>
              </a:rPr>
              <a:t>www.mastec.co.nz/Dataforth/PDFs/How%20does%20a%20piezo%20accel%20work.pdf</a:t>
            </a:r>
            <a:endParaRPr lang="en-US" sz="1600" dirty="0" smtClean="0"/>
          </a:p>
          <a:p>
            <a:r>
              <a:rPr lang="en-US" sz="1600" dirty="0" smtClean="0">
                <a:hlinkClick r:id="rId6"/>
              </a:rPr>
              <a:t>http://www.parallax.com/dl/docs/prod/compshop/SICMemsicTut.pdf</a:t>
            </a:r>
            <a:endParaRPr lang="en-US" sz="1600" dirty="0" smtClean="0"/>
          </a:p>
          <a:p>
            <a:endParaRPr lang="en-US" sz="1600" dirty="0"/>
          </a:p>
        </p:txBody>
      </p:sp>
      <p:sp>
        <p:nvSpPr>
          <p:cNvPr id="14" name="TextBox 13"/>
          <p:cNvSpPr txBox="1"/>
          <p:nvPr/>
        </p:nvSpPr>
        <p:spPr>
          <a:xfrm>
            <a:off x="5181600" y="5257800"/>
            <a:ext cx="3962400" cy="457200"/>
          </a:xfrm>
          <a:prstGeom prst="rect">
            <a:avLst/>
          </a:prstGeom>
          <a:noFill/>
        </p:spPr>
        <p:txBody>
          <a:bodyPr wrap="square" rtlCol="0">
            <a:spAutoFit/>
          </a:bodyPr>
          <a:lstStyle/>
          <a:p>
            <a:endParaRPr lang="en-US" dirty="0"/>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382000" cy="523875"/>
          </a:xfrm>
        </p:spPr>
        <p:txBody>
          <a:bodyPr/>
          <a:lstStyle/>
          <a:p>
            <a:pPr algn="ctr"/>
            <a:r>
              <a:rPr lang="en-US" smtClean="0"/>
              <a:t>Broadband Seismometer (BBVS-60)</a:t>
            </a:r>
          </a:p>
        </p:txBody>
      </p:sp>
      <p:sp>
        <p:nvSpPr>
          <p:cNvPr id="11267" name="Content Placeholder 2"/>
          <p:cNvSpPr>
            <a:spLocks noGrp="1"/>
          </p:cNvSpPr>
          <p:nvPr>
            <p:ph idx="1"/>
          </p:nvPr>
        </p:nvSpPr>
        <p:spPr>
          <a:xfrm>
            <a:off x="304800" y="990600"/>
            <a:ext cx="8382000" cy="1016000"/>
          </a:xfrm>
        </p:spPr>
        <p:txBody>
          <a:bodyPr/>
          <a:lstStyle/>
          <a:p>
            <a:r>
              <a:rPr lang="en-US" sz="2000" b="1" smtClean="0"/>
              <a:t>Seismometers</a:t>
            </a:r>
            <a:r>
              <a:rPr lang="en-US" sz="2000" smtClean="0"/>
              <a:t> are instruments that measure motions of the ground, including those of seismic waves generated by earthquakes, volcanic eruptions, and other seismic source</a:t>
            </a:r>
          </a:p>
        </p:txBody>
      </p:sp>
      <p:sp>
        <p:nvSpPr>
          <p:cNvPr id="4" name="Slide Number Placeholder 3"/>
          <p:cNvSpPr>
            <a:spLocks noGrp="1"/>
          </p:cNvSpPr>
          <p:nvPr>
            <p:ph type="sldNum" sz="quarter" idx="10"/>
          </p:nvPr>
        </p:nvSpPr>
        <p:spPr/>
        <p:txBody>
          <a:bodyPr/>
          <a:lstStyle/>
          <a:p>
            <a:pPr>
              <a:defRPr/>
            </a:pPr>
            <a:fld id="{728FE145-E338-423B-90B2-9056BA7A79CB}" type="slidenum">
              <a:rPr lang="en-US"/>
              <a:pPr>
                <a:defRPr/>
              </a:pPr>
              <a:t>8</a:t>
            </a:fld>
            <a:endParaRPr lang="en-US" dirty="0"/>
          </a:p>
        </p:txBody>
      </p:sp>
      <p:sp>
        <p:nvSpPr>
          <p:cNvPr id="1126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0"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1271" name="Rectangle 20"/>
          <p:cNvSpPr>
            <a:spLocks noChangeArrowheads="1"/>
          </p:cNvSpPr>
          <p:nvPr/>
        </p:nvSpPr>
        <p:spPr bwMode="auto">
          <a:xfrm>
            <a:off x="0" y="647700"/>
            <a:ext cx="9144000" cy="0"/>
          </a:xfrm>
          <a:prstGeom prst="rect">
            <a:avLst/>
          </a:prstGeom>
          <a:noFill/>
          <a:ln w="9525">
            <a:noFill/>
            <a:miter lim="800000"/>
            <a:headEnd/>
            <a:tailEnd/>
          </a:ln>
        </p:spPr>
        <p:txBody>
          <a:bodyPr wrap="none" anchor="ctr">
            <a:spAutoFit/>
          </a:bodyPr>
          <a:lstStyle/>
          <a:p>
            <a:endParaRPr lang="en-US"/>
          </a:p>
        </p:txBody>
      </p:sp>
      <p:sp>
        <p:nvSpPr>
          <p:cNvPr id="11272" name="Rectangle 21"/>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en-US"/>
          </a:p>
        </p:txBody>
      </p:sp>
      <p:pic>
        <p:nvPicPr>
          <p:cNvPr id="11273" name="bigImage" descr="Broadband Seismometer(China (Mainland))">
            <a:hlinkClick r:id="rId2"/>
          </p:cNvPr>
          <p:cNvPicPr>
            <a:picLocks noChangeAspect="1" noChangeArrowheads="1"/>
          </p:cNvPicPr>
          <p:nvPr/>
        </p:nvPicPr>
        <p:blipFill>
          <a:blip r:embed="rId3" cstate="print"/>
          <a:srcRect/>
          <a:stretch>
            <a:fillRect/>
          </a:stretch>
        </p:blipFill>
        <p:spPr bwMode="auto">
          <a:xfrm>
            <a:off x="5257800" y="2286000"/>
            <a:ext cx="2895600" cy="1981200"/>
          </a:xfrm>
          <a:prstGeom prst="rect">
            <a:avLst/>
          </a:prstGeom>
          <a:noFill/>
          <a:ln w="9525">
            <a:noFill/>
            <a:miter lim="800000"/>
            <a:headEnd/>
            <a:tailEnd/>
          </a:ln>
        </p:spPr>
      </p:pic>
      <p:sp>
        <p:nvSpPr>
          <p:cNvPr id="1127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5" name="Rectangle 21"/>
          <p:cNvSpPr>
            <a:spLocks noChangeArrowheads="1"/>
          </p:cNvSpPr>
          <p:nvPr/>
        </p:nvSpPr>
        <p:spPr bwMode="auto">
          <a:xfrm>
            <a:off x="4448175" y="-123825"/>
            <a:ext cx="247650" cy="247650"/>
          </a:xfrm>
          <a:prstGeom prst="rect">
            <a:avLst/>
          </a:prstGeom>
          <a:noFill/>
          <a:ln w="9525">
            <a:noFill/>
            <a:miter lim="800000"/>
            <a:headEnd/>
            <a:tailEnd/>
          </a:ln>
        </p:spPr>
        <p:txBody>
          <a:bodyPr wrap="none" anchor="ctr">
            <a:spAutoFit/>
          </a:bodyPr>
          <a:lstStyle/>
          <a:p>
            <a:pPr algn="just"/>
            <a:r>
              <a:rPr lang="en-US" sz="1000">
                <a:solidFill>
                  <a:srgbClr val="000000"/>
                </a:solidFill>
                <a:cs typeface="Times New Roman" pitchFamily="18" charset="0"/>
              </a:rPr>
              <a:t>  </a:t>
            </a:r>
          </a:p>
        </p:txBody>
      </p:sp>
      <p:sp>
        <p:nvSpPr>
          <p:cNvPr id="11276" name="Rectangle 32"/>
          <p:cNvSpPr>
            <a:spLocks noChangeArrowheads="1"/>
          </p:cNvSpPr>
          <p:nvPr/>
        </p:nvSpPr>
        <p:spPr bwMode="auto">
          <a:xfrm>
            <a:off x="381000" y="2133600"/>
            <a:ext cx="4572000" cy="2862263"/>
          </a:xfrm>
          <a:prstGeom prst="rect">
            <a:avLst/>
          </a:prstGeom>
          <a:noFill/>
          <a:ln w="9525">
            <a:noFill/>
            <a:miter lim="800000"/>
            <a:headEnd/>
            <a:tailEnd/>
          </a:ln>
        </p:spPr>
        <p:txBody>
          <a:bodyPr>
            <a:spAutoFit/>
          </a:bodyPr>
          <a:lstStyle/>
          <a:p>
            <a:pPr>
              <a:buFont typeface="Arial" charset="0"/>
              <a:buChar char="•"/>
            </a:pPr>
            <a:r>
              <a:rPr lang="en-US" sz="2000"/>
              <a:t>  Built-in 3 Components</a:t>
            </a:r>
          </a:p>
          <a:p>
            <a:pPr>
              <a:buFont typeface="Arial" charset="0"/>
              <a:buChar char="•"/>
            </a:pPr>
            <a:r>
              <a:rPr lang="en-US" sz="2000"/>
              <a:t>  Electronic feedback</a:t>
            </a:r>
          </a:p>
          <a:p>
            <a:pPr>
              <a:buFont typeface="Arial" charset="0"/>
              <a:buChar char="•"/>
            </a:pPr>
            <a:r>
              <a:rPr lang="en-US" sz="2000"/>
              <a:t>  Dynamic range: 140 dB</a:t>
            </a:r>
          </a:p>
          <a:p>
            <a:pPr>
              <a:buFont typeface="Arial" charset="0"/>
              <a:buChar char="•"/>
            </a:pPr>
            <a:r>
              <a:rPr lang="en-US" sz="2000"/>
              <a:t>  Broadband:50Hz～120s</a:t>
            </a:r>
          </a:p>
          <a:p>
            <a:pPr>
              <a:buFont typeface="Arial" charset="0"/>
              <a:buChar char="•"/>
            </a:pPr>
            <a:r>
              <a:rPr lang="en-US" sz="2000"/>
              <a:t>  Measure Range：±4g</a:t>
            </a:r>
          </a:p>
          <a:p>
            <a:pPr>
              <a:buFont typeface="Arial" charset="0"/>
              <a:buChar char="•"/>
            </a:pPr>
            <a:r>
              <a:rPr lang="en-US" sz="2000"/>
              <a:t>  Remote mass monitoring\</a:t>
            </a:r>
          </a:p>
          <a:p>
            <a:pPr>
              <a:buFont typeface="Arial" charset="0"/>
              <a:buChar char="•"/>
            </a:pPr>
            <a:r>
              <a:rPr lang="en-US" sz="2000"/>
              <a:t>  Remote mass centering</a:t>
            </a:r>
          </a:p>
          <a:p>
            <a:pPr>
              <a:buFont typeface="Arial" charset="0"/>
              <a:buChar char="•"/>
            </a:pPr>
            <a:r>
              <a:rPr lang="en-US" sz="2000"/>
              <a:t>  Low power consumption</a:t>
            </a:r>
          </a:p>
          <a:p>
            <a:pPr>
              <a:buFont typeface="Arial" charset="0"/>
              <a:buChar char="•"/>
            </a:pPr>
            <a:r>
              <a:rPr lang="en-US" sz="2000"/>
              <a:t>  Low noise</a:t>
            </a:r>
          </a:p>
        </p:txBody>
      </p:sp>
      <p:sp>
        <p:nvSpPr>
          <p:cNvPr id="11277" name="Rectangle 33"/>
          <p:cNvSpPr>
            <a:spLocks noChangeArrowheads="1"/>
          </p:cNvSpPr>
          <p:nvPr/>
        </p:nvSpPr>
        <p:spPr bwMode="auto">
          <a:xfrm>
            <a:off x="457200" y="5181600"/>
            <a:ext cx="7924800" cy="1016000"/>
          </a:xfrm>
          <a:prstGeom prst="rect">
            <a:avLst/>
          </a:prstGeom>
          <a:noFill/>
          <a:ln w="9525">
            <a:noFill/>
            <a:miter lim="800000"/>
            <a:headEnd/>
            <a:tailEnd/>
          </a:ln>
        </p:spPr>
        <p:txBody>
          <a:bodyPr>
            <a:spAutoFit/>
          </a:bodyPr>
          <a:lstStyle/>
          <a:p>
            <a:r>
              <a:rPr lang="en-US" sz="2000"/>
              <a:t>broadband, wide dynamic range, low noise, high sensitivity seismometer. It’s transmission function is very stable and suitable for broadband seismic observations.</a:t>
            </a: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ea typeface="ＭＳ Ｐゴシック" pitchFamily="34" charset="-128"/>
              </a:rPr>
              <a:t>Gyroscope </a:t>
            </a:r>
          </a:p>
        </p:txBody>
      </p:sp>
      <p:sp>
        <p:nvSpPr>
          <p:cNvPr id="7170" name="Content Placeholder 2"/>
          <p:cNvSpPr>
            <a:spLocks noGrp="1"/>
          </p:cNvSpPr>
          <p:nvPr>
            <p:ph idx="1"/>
          </p:nvPr>
        </p:nvSpPr>
        <p:spPr>
          <a:xfrm>
            <a:off x="152400" y="762000"/>
            <a:ext cx="4267200" cy="4154488"/>
          </a:xfrm>
        </p:spPr>
        <p:txBody>
          <a:bodyPr/>
          <a:lstStyle/>
          <a:p>
            <a:r>
              <a:rPr lang="en-US" sz="2000" smtClean="0">
                <a:ea typeface="ＭＳ Ｐゴシック" pitchFamily="34" charset="-128"/>
              </a:rPr>
              <a:t>The effect of all this is that, once you spin a gyroscope, its axle wants to keep pointing in the same direction. If you mount the gyroscope in a set of </a:t>
            </a:r>
            <a:r>
              <a:rPr lang="en-US" sz="2000" b="1" smtClean="0">
                <a:ea typeface="ＭＳ Ｐゴシック" pitchFamily="34" charset="-128"/>
              </a:rPr>
              <a:t>gimbals</a:t>
            </a:r>
            <a:r>
              <a:rPr lang="en-US" sz="2000" smtClean="0">
                <a:ea typeface="ＭＳ Ｐゴシック" pitchFamily="34" charset="-128"/>
              </a:rPr>
              <a:t> so that it can continue pointing in the same direction, it will. This is the basis of the </a:t>
            </a:r>
            <a:r>
              <a:rPr lang="en-US" sz="2000" b="1" smtClean="0">
                <a:ea typeface="ＭＳ Ｐゴシック" pitchFamily="34" charset="-128"/>
              </a:rPr>
              <a:t>gyro-compass.[2]</a:t>
            </a:r>
          </a:p>
          <a:p>
            <a:r>
              <a:rPr lang="en-US" sz="2000" smtClean="0">
                <a:ea typeface="ＭＳ Ｐゴシック" pitchFamily="34" charset="-128"/>
              </a:rPr>
              <a:t>If several gyroscopes are mounted within a platform and then mounted within a set of gimbals this can be known as an inertial navigation system(INS)</a:t>
            </a:r>
          </a:p>
        </p:txBody>
      </p:sp>
      <p:sp>
        <p:nvSpPr>
          <p:cNvPr id="7171" name="Slide Number Placeholder 3"/>
          <p:cNvSpPr>
            <a:spLocks noGrp="1"/>
          </p:cNvSpPr>
          <p:nvPr>
            <p:ph type="sldNum" sz="quarter" idx="10"/>
          </p:nvPr>
        </p:nvSpPr>
        <p:spPr bwMode="auto">
          <a:noFill/>
          <a:ln>
            <a:miter lim="800000"/>
            <a:headEnd/>
            <a:tailEnd/>
          </a:ln>
        </p:spPr>
        <p:txBody>
          <a:bodyPr/>
          <a:lstStyle/>
          <a:p>
            <a:fld id="{9E3A1CE7-3CB4-450A-BCBE-36D204F581AC}" type="slidenum">
              <a:rPr lang="en-US"/>
              <a:pPr/>
              <a:t>9</a:t>
            </a:fld>
            <a:endParaRPr lang="en-US"/>
          </a:p>
        </p:txBody>
      </p:sp>
      <p:pic>
        <p:nvPicPr>
          <p:cNvPr id="7172" name="Picture 1" descr="gyrp.gif"/>
          <p:cNvPicPr>
            <a:picLocks noChangeAspect="1"/>
          </p:cNvPicPr>
          <p:nvPr/>
        </p:nvPicPr>
        <p:blipFill>
          <a:blip r:embed="rId2" cstate="print"/>
          <a:srcRect/>
          <a:stretch>
            <a:fillRect/>
          </a:stretch>
        </p:blipFill>
        <p:spPr bwMode="auto">
          <a:xfrm>
            <a:off x="5130800" y="762000"/>
            <a:ext cx="3556000" cy="2832100"/>
          </a:xfrm>
          <a:prstGeom prst="rect">
            <a:avLst/>
          </a:prstGeom>
          <a:noFill/>
          <a:ln w="9525">
            <a:noFill/>
            <a:miter lim="800000"/>
            <a:headEnd/>
            <a:tailEnd/>
          </a:ln>
        </p:spPr>
      </p:pic>
      <p:pic>
        <p:nvPicPr>
          <p:cNvPr id="7173" name="Picture 2" descr="sfe-ultimate-imu-triple-axis-accelerometer-gyro-magnetometer-large.jpg"/>
          <p:cNvPicPr>
            <a:picLocks noChangeAspect="1"/>
          </p:cNvPicPr>
          <p:nvPr/>
        </p:nvPicPr>
        <p:blipFill>
          <a:blip r:embed="rId3" cstate="print"/>
          <a:srcRect/>
          <a:stretch>
            <a:fillRect/>
          </a:stretch>
        </p:blipFill>
        <p:spPr bwMode="auto">
          <a:xfrm>
            <a:off x="4325938" y="3352800"/>
            <a:ext cx="4437062" cy="2449513"/>
          </a:xfrm>
          <a:prstGeom prst="rect">
            <a:avLst/>
          </a:prstGeom>
          <a:noFill/>
          <a:ln w="9525">
            <a:noFill/>
            <a:miter lim="800000"/>
            <a:headEnd/>
            <a:tailEnd/>
          </a:ln>
        </p:spPr>
      </p:pic>
      <p:sp>
        <p:nvSpPr>
          <p:cNvPr id="7174" name="TextBox 4"/>
          <p:cNvSpPr txBox="1">
            <a:spLocks noChangeArrowheads="1"/>
          </p:cNvSpPr>
          <p:nvPr/>
        </p:nvSpPr>
        <p:spPr bwMode="auto">
          <a:xfrm>
            <a:off x="76200" y="5715000"/>
            <a:ext cx="8686800" cy="708025"/>
          </a:xfrm>
          <a:prstGeom prst="rect">
            <a:avLst/>
          </a:prstGeom>
          <a:noFill/>
          <a:ln w="9525">
            <a:noFill/>
            <a:miter lim="800000"/>
            <a:headEnd/>
            <a:tailEnd/>
          </a:ln>
        </p:spPr>
        <p:txBody>
          <a:bodyPr>
            <a:spAutoFit/>
          </a:bodyPr>
          <a:lstStyle/>
          <a:p>
            <a:pPr marL="228600" indent="-228600">
              <a:buFontTx/>
              <a:buAutoNum type="arabicParenR"/>
            </a:pPr>
            <a:r>
              <a:rPr lang="en-US" sz="1000"/>
              <a:t>"Gyroscope." </a:t>
            </a:r>
            <a:r>
              <a:rPr lang="en-US" sz="1000" i="1"/>
              <a:t>Test Page for Apache Installation</a:t>
            </a:r>
            <a:r>
              <a:rPr lang="en-US" sz="1000"/>
              <a:t>. Web. 09 June 2011. &lt;http://hyperphysics.phy-astr.gsu.edu/hbase/gyr.html&gt;.</a:t>
            </a:r>
          </a:p>
          <a:p>
            <a:pPr marL="228600" indent="-228600">
              <a:buFontTx/>
              <a:buAutoNum type="arabicParenR"/>
            </a:pPr>
            <a:r>
              <a:rPr lang="en-US" sz="1000"/>
              <a:t>"HowStuffWorks "How Gyroscopes Work"" </a:t>
            </a:r>
            <a:r>
              <a:rPr lang="en-US" sz="1000" i="1"/>
              <a:t>HowStuffWorks "Science"</a:t>
            </a:r>
            <a:r>
              <a:rPr lang="en-US" sz="1000"/>
              <a:t> Web. 09 June 2011. </a:t>
            </a:r>
            <a:r>
              <a:rPr lang="en-US" sz="1000">
                <a:hlinkClick r:id="rId4"/>
              </a:rPr>
              <a:t>http://science.howstuffworks.com/gyroscope3.htm</a:t>
            </a:r>
            <a:endParaRPr lang="en-US" sz="1000"/>
          </a:p>
          <a:p>
            <a:pPr marL="228600" indent="-228600">
              <a:buFontTx/>
              <a:buAutoNum type="arabicParenR"/>
            </a:pPr>
            <a:r>
              <a:rPr lang="en-US" sz="1000"/>
              <a:t>"SFE Ultimate IMU Triple Axis Accelerometer, Gyro and Magnetometer - RobotShop." </a:t>
            </a:r>
            <a:r>
              <a:rPr lang="en-US" sz="1000" i="1"/>
              <a:t>RobotShop | Robot Store | Robots | Robot Parts | Robot Kits | Robot Toys</a:t>
            </a:r>
            <a:r>
              <a:rPr lang="en-US" sz="1000"/>
              <a:t>. Web. 09 June 2011. &lt;http://www.robotshop.com/ca/sfe-ultimate-imu-triple-axis-accelerometer-gyro-magnetometer.html&gt;</a:t>
            </a:r>
          </a:p>
        </p:txBody>
      </p:sp>
      <p:sp>
        <p:nvSpPr>
          <p:cNvPr id="6" name="Frame 5"/>
          <p:cNvSpPr/>
          <p:nvPr/>
        </p:nvSpPr>
        <p:spPr bwMode="auto">
          <a:xfrm>
            <a:off x="5181600" y="4876800"/>
            <a:ext cx="457200" cy="457200"/>
          </a:xfrm>
          <a:prstGeom prst="fram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latin typeface="Times New Roman" pitchFamily="18" charset="0"/>
            </a:endParaRPr>
          </a:p>
        </p:txBody>
      </p:sp>
    </p:spTree>
  </p:cSld>
  <p:clrMapOvr>
    <a:masterClrMapping/>
  </p:clrMapOvr>
  <p:transition>
    <p:randomBar dir="vert"/>
  </p:transition>
</p:sld>
</file>

<file path=ppt/theme/theme1.xml><?xml version="1.0" encoding="utf-8"?>
<a:theme xmlns:a="http://schemas.openxmlformats.org/drawingml/2006/main" name="SEM2">
  <a:themeElements>
    <a:clrScheme name="SEM2.pot 1">
      <a:dk1>
        <a:srgbClr val="000000"/>
      </a:dk1>
      <a:lt1>
        <a:srgbClr val="FFFFFF"/>
      </a:lt1>
      <a:dk2>
        <a:srgbClr val="5F5F5F"/>
      </a:dk2>
      <a:lt2>
        <a:srgbClr val="CCCCCC"/>
      </a:lt2>
      <a:accent1>
        <a:srgbClr val="C7D039"/>
      </a:accent1>
      <a:accent2>
        <a:srgbClr val="F74902"/>
      </a:accent2>
      <a:accent3>
        <a:srgbClr val="FFFFFF"/>
      </a:accent3>
      <a:accent4>
        <a:srgbClr val="000000"/>
      </a:accent4>
      <a:accent5>
        <a:srgbClr val="E0E4AE"/>
      </a:accent5>
      <a:accent6>
        <a:srgbClr val="E04102"/>
      </a:accent6>
      <a:hlink>
        <a:srgbClr val="0059B8"/>
      </a:hlink>
      <a:folHlink>
        <a:srgbClr val="4C82BA"/>
      </a:folHlink>
    </a:clrScheme>
    <a:fontScheme name="SEM2.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M2.pot 1">
        <a:dk1>
          <a:srgbClr val="000000"/>
        </a:dk1>
        <a:lt1>
          <a:srgbClr val="FFFFFF"/>
        </a:lt1>
        <a:dk2>
          <a:srgbClr val="5F5F5F"/>
        </a:dk2>
        <a:lt2>
          <a:srgbClr val="CCCCCC"/>
        </a:lt2>
        <a:accent1>
          <a:srgbClr val="C7D039"/>
        </a:accent1>
        <a:accent2>
          <a:srgbClr val="F74902"/>
        </a:accent2>
        <a:accent3>
          <a:srgbClr val="FFFFFF"/>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2">
        <a:dk1>
          <a:srgbClr val="000000"/>
        </a:dk1>
        <a:lt1>
          <a:srgbClr val="E6E4DA"/>
        </a:lt1>
        <a:dk2>
          <a:srgbClr val="5F5F5F"/>
        </a:dk2>
        <a:lt2>
          <a:srgbClr val="CCCCCC"/>
        </a:lt2>
        <a:accent1>
          <a:srgbClr val="C7D039"/>
        </a:accent1>
        <a:accent2>
          <a:srgbClr val="F74902"/>
        </a:accent2>
        <a:accent3>
          <a:srgbClr val="F0EFEA"/>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3">
        <a:dk1>
          <a:srgbClr val="000000"/>
        </a:dk1>
        <a:lt1>
          <a:srgbClr val="B8D1E6"/>
        </a:lt1>
        <a:dk2>
          <a:srgbClr val="5F5F5F"/>
        </a:dk2>
        <a:lt2>
          <a:srgbClr val="CCCCCC"/>
        </a:lt2>
        <a:accent1>
          <a:srgbClr val="C7D039"/>
        </a:accent1>
        <a:accent2>
          <a:srgbClr val="F74902"/>
        </a:accent2>
        <a:accent3>
          <a:srgbClr val="D8E5F0"/>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4">
        <a:dk1>
          <a:srgbClr val="CCCCCC"/>
        </a:dk1>
        <a:lt1>
          <a:srgbClr val="FFFFFF"/>
        </a:lt1>
        <a:dk2>
          <a:srgbClr val="808080"/>
        </a:dk2>
        <a:lt2>
          <a:srgbClr val="FFFFFF"/>
        </a:lt2>
        <a:accent1>
          <a:srgbClr val="C7D039"/>
        </a:accent1>
        <a:accent2>
          <a:srgbClr val="F74902"/>
        </a:accent2>
        <a:accent3>
          <a:srgbClr val="C0C0C0"/>
        </a:accent3>
        <a:accent4>
          <a:srgbClr val="DADADA"/>
        </a:accent4>
        <a:accent5>
          <a:srgbClr val="E0E4AE"/>
        </a:accent5>
        <a:accent6>
          <a:srgbClr val="E04102"/>
        </a:accent6>
        <a:hlink>
          <a:srgbClr val="B8D1E6"/>
        </a:hlink>
        <a:folHlink>
          <a:srgbClr val="E6E4D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Office\Templates\Sony Ericsson Templates\SEM2.pot</Template>
  <TotalTime>0</TotalTime>
  <Words>1090</Words>
  <Application>Microsoft Office PowerPoint</Application>
  <PresentationFormat>On-screen Show (4:3)</PresentationFormat>
  <Paragraphs>213</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SEM2</vt:lpstr>
      <vt:lpstr>ECGR4161/5196 – Lecture 6 – June 9, 2011</vt:lpstr>
      <vt:lpstr>ECGR4161/5196 – Lecture 6 – June 9, 2011</vt:lpstr>
      <vt:lpstr>Melexis 90217 Hall-Effect Gear Tooth Sensor</vt:lpstr>
      <vt:lpstr>Microsoft Xbox Kinect</vt:lpstr>
      <vt:lpstr>GPS (global positioning system) Sensors</vt:lpstr>
      <vt:lpstr>Thermistor – Temp Sensor</vt:lpstr>
      <vt:lpstr>Accelerometer – Heated Gas Pocket, Piezoelectric</vt:lpstr>
      <vt:lpstr>Broadband Seismometer (BBVS-60)</vt:lpstr>
      <vt:lpstr>Gyroscope </vt:lpstr>
      <vt:lpstr>The Reed Switch</vt:lpstr>
      <vt:lpstr>LIDAR (Light Detection and Ranging)</vt:lpstr>
      <vt:lpstr>Echoscope 3D Sonar</vt:lpstr>
      <vt:lpstr>CMOS Active Pixel Sensor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2009-01-06T14:48:04Z</dcterms:created>
  <dcterms:modified xsi:type="dcterms:W3CDTF">2011-06-09T20:59:35Z</dcterms:modified>
</cp:coreProperties>
</file>