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518" r:id="rId2"/>
    <p:sldId id="519" r:id="rId3"/>
    <p:sldId id="520" r:id="rId4"/>
    <p:sldId id="524" r:id="rId5"/>
    <p:sldId id="523" r:id="rId6"/>
    <p:sldId id="526" r:id="rId7"/>
    <p:sldId id="521" r:id="rId8"/>
    <p:sldId id="522" r:id="rId9"/>
    <p:sldId id="528" r:id="rId10"/>
    <p:sldId id="525" r:id="rId11"/>
    <p:sldId id="527" r:id="rId12"/>
  </p:sldIdLst>
  <p:sldSz cx="9144000" cy="6858000" type="screen4x3"/>
  <p:notesSz cx="7010400" cy="9296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24" d="100"/>
          <a:sy n="124" d="100"/>
        </p:scale>
        <p:origin x="-1248" y="-96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t" anchorCtr="0" compatLnSpc="1">
            <a:prstTxWarp prst="textNoShape">
              <a:avLst/>
            </a:prstTxWarp>
          </a:bodyPr>
          <a:lstStyle>
            <a:lvl1pPr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t" anchorCtr="0" compatLnSpc="1">
            <a:prstTxWarp prst="textNoShape">
              <a:avLst/>
            </a:prstTxWarp>
          </a:bodyPr>
          <a:lstStyle>
            <a:lvl1pPr algn="r"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7628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b" anchorCtr="0" compatLnSpc="1">
            <a:prstTxWarp prst="textNoShape">
              <a:avLst/>
            </a:prstTxWarp>
          </a:bodyPr>
          <a:lstStyle>
            <a:lvl1pPr defTabSz="92445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29989"/>
            <a:ext cx="3037628" cy="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7" tIns="46199" rIns="92397" bIns="46199" numCol="1" anchor="b" anchorCtr="0" compatLnSpc="1">
            <a:prstTxWarp prst="textNoShape">
              <a:avLst/>
            </a:prstTxWarp>
          </a:bodyPr>
          <a:lstStyle>
            <a:lvl1pPr algn="r" defTabSz="924459">
              <a:defRPr sz="1200"/>
            </a:lvl1pPr>
          </a:lstStyle>
          <a:p>
            <a:pPr>
              <a:defRPr/>
            </a:pPr>
            <a:fld id="{F72E8061-0A41-433E-8F88-FE4D5C572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5363" cy="4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>
            <a:lvl1pPr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145" y="0"/>
            <a:ext cx="3091701" cy="4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>
            <a:lvl1pPr algn="r"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76275"/>
            <a:ext cx="4719637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93" y="4439669"/>
            <a:ext cx="5181462" cy="41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6110"/>
            <a:ext cx="3015363" cy="4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b" anchorCtr="0" compatLnSpc="1">
            <a:prstTxWarp prst="textNoShape">
              <a:avLst/>
            </a:prstTxWarp>
          </a:bodyPr>
          <a:lstStyle>
            <a:lvl1pPr defTabSz="91173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145" y="8806110"/>
            <a:ext cx="3091701" cy="4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2" tIns="45561" rIns="91122" bIns="45561" numCol="1" anchor="b" anchorCtr="0" compatLnSpc="1">
            <a:prstTxWarp prst="textNoShape">
              <a:avLst/>
            </a:prstTxWarp>
          </a:bodyPr>
          <a:lstStyle>
            <a:lvl1pPr algn="r" defTabSz="911730">
              <a:defRPr sz="1200"/>
            </a:lvl1pPr>
          </a:lstStyle>
          <a:p>
            <a:pPr>
              <a:defRPr/>
            </a:pPr>
            <a:fld id="{7D7D41E4-1652-4567-BDC6-615AADEE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Markov Localization provides a general probabilistic technique to find the global position of an autonomous mobile robot based on observations and actions.</a:t>
            </a:r>
          </a:p>
          <a:p>
            <a:r>
              <a:rPr lang="en-US" smtClean="0"/>
              <a:t>Equation 1 describes the belief of being at location l at time t, from ref [1] which is a Ph.D. Thesis for Dieter Fox from the University of Bonn, Germany on this subject.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73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659" indent="-286407" defTabSz="91173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5629" indent="-229126" defTabSz="91173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3880" indent="-229126" defTabSz="91173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2132" indent="-229126" defTabSz="91173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384" indent="-229126" defTabSz="911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635" indent="-229126" defTabSz="911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6887" indent="-229126" defTabSz="911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5138" indent="-229126" defTabSz="9117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626483-8A31-4545-B100-B3F8C0B94B90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0AFF9-BDEA-4710-91E2-7E9F6DED56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68ADF-6E8C-4F0E-A46B-CC6CD68313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2787-1C84-4610-9A85-AA7CE66C5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A533-CAE4-4D16-A979-64B23F287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0A26-56CA-4AE4-B672-1B8C659DB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320517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18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19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0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1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2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3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4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5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6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7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28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320530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1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2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3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4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5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6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7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8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39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40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541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0546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		</a:t>
            </a:r>
            <a:endParaRPr lang="en-US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A7F803-6668-4B04-8429-8AD541B2F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3" r:id="rId2"/>
    <p:sldLayoutId id="214748373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.cmu.edu/person.html?person_id=315" TargetMode="External"/><Relationship Id="rId5" Type="http://schemas.openxmlformats.org/officeDocument/2006/relationships/hyperlink" Target="http://www.ri.cmu.edu/person.html?person_id=468" TargetMode="External"/><Relationship Id="rId4" Type="http://schemas.openxmlformats.org/officeDocument/2006/relationships/hyperlink" Target="http://www.ri.cmu.edu/person.html?person_id=%20%205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negenborn.net/kal_loc/thesi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earch.digikey.com/scripts/DkSearch/dksus.dll?Detail&amp;name=490-2421-1-N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mailto:jbskelni@uncc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ai/Mobile_Robotics/mcl/" TargetMode="External"/><Relationship Id="rId2" Type="http://schemas.openxmlformats.org/officeDocument/2006/relationships/hyperlink" Target="http://www.youtube.com/watch?v=dItTmkR4hsQ&amp;feature=player_embedded#at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homes/fox/diss/dis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Yy8LO0XwMw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owgarage.com/turtlebo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ECGR4161/5196 – </a:t>
            </a:r>
            <a:r>
              <a:rPr lang="en-US" dirty="0" smtClean="0"/>
              <a:t>July 26, </a:t>
            </a:r>
            <a:r>
              <a:rPr lang="en-US" dirty="0" smtClean="0"/>
              <a:t>2011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007251"/>
          </a:xfrm>
        </p:spPr>
        <p:txBody>
          <a:bodyPr/>
          <a:lstStyle/>
          <a:p>
            <a:r>
              <a:rPr lang="en-US" dirty="0" smtClean="0"/>
              <a:t>Read Chapter </a:t>
            </a:r>
            <a:r>
              <a:rPr lang="en-US" dirty="0" smtClean="0"/>
              <a:t>5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 </a:t>
            </a:r>
            <a:r>
              <a:rPr lang="en-US" dirty="0" smtClean="0"/>
              <a:t>2 </a:t>
            </a:r>
            <a:r>
              <a:rPr lang="en-US" dirty="0" smtClean="0"/>
              <a:t>contents: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Labs 0, 1, 2, </a:t>
            </a:r>
            <a:r>
              <a:rPr lang="en-US" dirty="0" smtClean="0"/>
              <a:t>3, 4, 6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Homework 1, 2, </a:t>
            </a:r>
            <a:r>
              <a:rPr lang="en-US" dirty="0" smtClean="0"/>
              <a:t>3, 4, 5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Book Chapters 1, 2, </a:t>
            </a:r>
            <a:r>
              <a:rPr lang="en-US" dirty="0" smtClean="0"/>
              <a:t>3, 4, 5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class notes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2EAD-BAC6-4777-A183-D380D9B2832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2133600"/>
            <a:ext cx="4419600" cy="38933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>
                <a:lumMod val="75000"/>
                <a:lumOff val="25000"/>
                <a:alpha val="0"/>
              </a:schemeClr>
            </a:solidFill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smtClean="0"/>
              <a:t>use </a:t>
            </a:r>
            <a:r>
              <a:rPr lang="en-US" sz="1900" dirty="0"/>
              <a:t>a </a:t>
            </a:r>
            <a:r>
              <a:rPr lang="en-US" sz="1900" i="1" dirty="0" smtClean="0"/>
              <a:t>measurement</a:t>
            </a:r>
            <a:r>
              <a:rPr lang="en-US" sz="1900" dirty="0" smtClean="0"/>
              <a:t> </a:t>
            </a:r>
            <a:r>
              <a:rPr lang="en-US" sz="1900" i="1" dirty="0" smtClean="0"/>
              <a:t>model (MM) </a:t>
            </a:r>
            <a:r>
              <a:rPr lang="en-US" sz="1900" dirty="0"/>
              <a:t>to incorporate information from the </a:t>
            </a:r>
            <a:r>
              <a:rPr lang="en-US" sz="1900" dirty="0" smtClean="0"/>
              <a:t>sensors to </a:t>
            </a:r>
            <a:r>
              <a:rPr lang="en-US" sz="1900" dirty="0"/>
              <a:t>obtain the posterior PDF </a:t>
            </a:r>
            <a:r>
              <a:rPr lang="en-US" sz="1900" b="1" i="1" dirty="0"/>
              <a:t>p</a:t>
            </a:r>
            <a:r>
              <a:rPr lang="en-US" sz="1900" b="1" dirty="0"/>
              <a:t>(</a:t>
            </a:r>
            <a:r>
              <a:rPr lang="en-US" sz="1900" b="1" dirty="0" err="1"/>
              <a:t>x</a:t>
            </a:r>
            <a:r>
              <a:rPr lang="en-US" sz="1900" b="1" baseline="-25000" dirty="0" err="1"/>
              <a:t>k</a:t>
            </a:r>
            <a:r>
              <a:rPr lang="en-US" sz="1900" b="1" dirty="0" err="1"/>
              <a:t>|Z</a:t>
            </a:r>
            <a:r>
              <a:rPr lang="en-US" sz="1900" b="1" baseline="30000" dirty="0" err="1"/>
              <a:t>k</a:t>
            </a:r>
            <a:r>
              <a:rPr lang="en-US" sz="1900" b="1" dirty="0"/>
              <a:t>)</a:t>
            </a:r>
          </a:p>
          <a:p>
            <a:endParaRPr kumimoji="0" lang="en-US" sz="19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900" dirty="0"/>
              <a:t>assume </a:t>
            </a:r>
            <a:r>
              <a:rPr lang="en-US" sz="1900" dirty="0" smtClean="0"/>
              <a:t>that the </a:t>
            </a:r>
            <a:r>
              <a:rPr lang="en-US" sz="1900" dirty="0"/>
              <a:t>measurement </a:t>
            </a:r>
            <a:r>
              <a:rPr lang="en-US" sz="1900" b="1" dirty="0" err="1"/>
              <a:t>z</a:t>
            </a:r>
            <a:r>
              <a:rPr lang="en-US" sz="1900" b="1" baseline="-25000" dirty="0" err="1"/>
              <a:t>k</a:t>
            </a:r>
            <a:r>
              <a:rPr lang="en-US" sz="1900" dirty="0"/>
              <a:t> is conditionally independent of </a:t>
            </a:r>
            <a:r>
              <a:rPr lang="en-US" sz="1900" dirty="0" smtClean="0"/>
              <a:t> </a:t>
            </a:r>
            <a:r>
              <a:rPr lang="en-US" sz="1900" b="1" dirty="0" smtClean="0"/>
              <a:t>Z</a:t>
            </a:r>
            <a:r>
              <a:rPr lang="en-US" sz="1900" b="1" baseline="30000" dirty="0" smtClean="0"/>
              <a:t>k-1</a:t>
            </a:r>
            <a:r>
              <a:rPr lang="en-US" sz="1900" dirty="0" smtClean="0"/>
              <a:t> </a:t>
            </a:r>
            <a:r>
              <a:rPr lang="en-US" sz="1900" dirty="0"/>
              <a:t>given </a:t>
            </a:r>
            <a:r>
              <a:rPr lang="en-US" sz="1900" b="1" dirty="0" err="1"/>
              <a:t>x</a:t>
            </a:r>
            <a:r>
              <a:rPr lang="en-US" sz="1900" b="1" baseline="-25000" dirty="0" err="1"/>
              <a:t>k</a:t>
            </a:r>
            <a:r>
              <a:rPr lang="en-US" sz="1900" dirty="0"/>
              <a:t>, and that the </a:t>
            </a:r>
            <a:r>
              <a:rPr lang="en-US" sz="1900" dirty="0" smtClean="0"/>
              <a:t>MM is </a:t>
            </a:r>
            <a:r>
              <a:rPr lang="en-US" sz="1900" dirty="0"/>
              <a:t>given in terms of a likelihood </a:t>
            </a:r>
            <a:r>
              <a:rPr lang="en-US" sz="1900" b="1" i="1" dirty="0"/>
              <a:t>p</a:t>
            </a:r>
            <a:r>
              <a:rPr lang="en-US" sz="1900" b="1" dirty="0"/>
              <a:t>(</a:t>
            </a:r>
            <a:r>
              <a:rPr lang="en-US" sz="1900" b="1" dirty="0" err="1"/>
              <a:t>z</a:t>
            </a:r>
            <a:r>
              <a:rPr lang="en-US" sz="1900" b="1" baseline="-25000" dirty="0" err="1"/>
              <a:t>k</a:t>
            </a:r>
            <a:r>
              <a:rPr lang="en-US" sz="1900" b="1" dirty="0" err="1"/>
              <a:t>|x</a:t>
            </a:r>
            <a:r>
              <a:rPr lang="en-US" sz="1900" b="1" baseline="-25000" dirty="0" err="1"/>
              <a:t>k</a:t>
            </a:r>
            <a:r>
              <a:rPr lang="en-US" sz="1900" b="1" dirty="0" smtClean="0"/>
              <a:t>)</a:t>
            </a:r>
          </a:p>
          <a:p>
            <a:r>
              <a:rPr lang="en-US" sz="1900" b="1" dirty="0"/>
              <a:t> </a:t>
            </a:r>
            <a:endParaRPr lang="en-US" sz="1900" dirty="0" smtClean="0"/>
          </a:p>
          <a:p>
            <a:r>
              <a:rPr lang="en-US" sz="1900" dirty="0" smtClean="0"/>
              <a:t>The posterior density over </a:t>
            </a:r>
            <a:r>
              <a:rPr lang="en-US" sz="1900" b="1" dirty="0" err="1" smtClean="0"/>
              <a:t>x</a:t>
            </a:r>
            <a:r>
              <a:rPr lang="en-US" sz="1900" b="1" baseline="-25000" dirty="0" err="1" smtClean="0"/>
              <a:t>k</a:t>
            </a:r>
            <a:r>
              <a:rPr lang="en-US" sz="1900" b="1" dirty="0" smtClean="0"/>
              <a:t> </a:t>
            </a:r>
            <a:r>
              <a:rPr lang="en-US" sz="1900" dirty="0" smtClean="0"/>
              <a:t>is obtained using </a:t>
            </a:r>
            <a:r>
              <a:rPr lang="en-US" sz="1900" dirty="0" err="1" smtClean="0"/>
              <a:t>Bayes</a:t>
            </a:r>
            <a:r>
              <a:rPr lang="en-US" sz="1900" dirty="0" smtClean="0"/>
              <a:t> theorem:</a:t>
            </a:r>
          </a:p>
          <a:p>
            <a:endParaRPr lang="en-US" sz="1900" dirty="0" smtClean="0"/>
          </a:p>
          <a:p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Monte Carlo Localization for Mobile Robots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382000" cy="3311676"/>
          </a:xfrm>
        </p:spPr>
        <p:txBody>
          <a:bodyPr/>
          <a:lstStyle/>
          <a:p>
            <a:r>
              <a:rPr lang="en-US" sz="2000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advantages: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multi-modal distributions and thus can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globally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localize a robot and drastically reduces the amount of memory required</a:t>
            </a:r>
          </a:p>
          <a:p>
            <a:pPr>
              <a:buFont typeface="Arial" pitchFamily="34" charset="0"/>
              <a:buChar char="•"/>
            </a:pPr>
            <a:endParaRPr lang="en-US" sz="5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u="sng" dirty="0" smtClean="0"/>
              <a:t>Prediction Phase:</a:t>
            </a:r>
            <a:r>
              <a:rPr lang="en-US" sz="2000" dirty="0" smtClean="0"/>
              <a:t>			</a:t>
            </a:r>
            <a:r>
              <a:rPr lang="en-US" sz="2000" u="sng" dirty="0" smtClean="0"/>
              <a:t>Update Phase:</a:t>
            </a:r>
          </a:p>
          <a:p>
            <a:endParaRPr lang="en-US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133600"/>
            <a:ext cx="4572000" cy="38933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>
                <a:lumMod val="75000"/>
                <a:lumOff val="25000"/>
                <a:alpha val="0"/>
              </a:schemeClr>
            </a:solidFill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 smtClean="0"/>
              <a:t>use </a:t>
            </a:r>
            <a:r>
              <a:rPr lang="en-US" sz="1900" dirty="0"/>
              <a:t>a </a:t>
            </a:r>
            <a:r>
              <a:rPr lang="en-US" sz="1900" dirty="0" smtClean="0"/>
              <a:t>motion model </a:t>
            </a:r>
            <a:r>
              <a:rPr lang="en-US" sz="1900" dirty="0"/>
              <a:t>to predict the current position of the robot in </a:t>
            </a:r>
            <a:r>
              <a:rPr lang="en-US" sz="1900" dirty="0" smtClean="0"/>
              <a:t>the form </a:t>
            </a:r>
            <a:r>
              <a:rPr lang="en-US" sz="1900" dirty="0"/>
              <a:t>of </a:t>
            </a:r>
            <a:r>
              <a:rPr lang="en-US" sz="1900" dirty="0" smtClean="0"/>
              <a:t>a predictive  PDF </a:t>
            </a:r>
            <a:r>
              <a:rPr lang="en-US" sz="1900" b="1" i="1" dirty="0"/>
              <a:t>p</a:t>
            </a:r>
            <a:r>
              <a:rPr lang="en-US" sz="1900" b="1" dirty="0"/>
              <a:t>(x</a:t>
            </a:r>
            <a:r>
              <a:rPr lang="en-US" sz="1900" b="1" baseline="-25000" dirty="0"/>
              <a:t>k</a:t>
            </a:r>
            <a:r>
              <a:rPr lang="en-US" sz="1900" b="1" dirty="0"/>
              <a:t>|Z</a:t>
            </a:r>
            <a:r>
              <a:rPr lang="en-US" sz="1900" b="1" baseline="30000" dirty="0"/>
              <a:t>k-1</a:t>
            </a:r>
            <a:r>
              <a:rPr lang="en-US" sz="1900" b="1" dirty="0"/>
              <a:t>)</a:t>
            </a:r>
            <a:endParaRPr lang="en-US" sz="1900" dirty="0"/>
          </a:p>
          <a:p>
            <a:endParaRPr kumimoji="0" lang="en-US" sz="19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900" dirty="0"/>
              <a:t>Current state </a:t>
            </a:r>
            <a:r>
              <a:rPr lang="en-US" sz="1900" b="1" dirty="0" err="1"/>
              <a:t>x</a:t>
            </a:r>
            <a:r>
              <a:rPr lang="en-US" sz="1900" b="1" baseline="-25000" dirty="0" err="1"/>
              <a:t>k</a:t>
            </a:r>
            <a:r>
              <a:rPr lang="en-US" sz="1900" dirty="0"/>
              <a:t> is </a:t>
            </a:r>
            <a:r>
              <a:rPr lang="en-US" sz="1900" dirty="0" smtClean="0"/>
              <a:t>dependent </a:t>
            </a:r>
            <a:r>
              <a:rPr lang="en-US" sz="1900" dirty="0"/>
              <a:t>on the </a:t>
            </a:r>
            <a:r>
              <a:rPr lang="en-US" sz="1900" dirty="0" smtClean="0"/>
              <a:t>previous state </a:t>
            </a:r>
            <a:r>
              <a:rPr lang="en-US" sz="1900" b="1" dirty="0" smtClean="0"/>
              <a:t>x</a:t>
            </a:r>
            <a:r>
              <a:rPr lang="en-US" sz="1900" b="1" baseline="-25000" dirty="0" smtClean="0"/>
              <a:t>k-1  </a:t>
            </a:r>
            <a:r>
              <a:rPr lang="en-US" sz="1900" dirty="0"/>
              <a:t>&amp;</a:t>
            </a:r>
            <a:r>
              <a:rPr lang="en-US" sz="1900" dirty="0" smtClean="0"/>
              <a:t> known control input </a:t>
            </a:r>
            <a:r>
              <a:rPr lang="en-US" sz="1900" b="1" dirty="0" smtClean="0"/>
              <a:t>u</a:t>
            </a:r>
            <a:r>
              <a:rPr lang="en-US" sz="1900" b="1" baseline="-25000" dirty="0" smtClean="0"/>
              <a:t>k-1</a:t>
            </a:r>
            <a:r>
              <a:rPr kumimoji="0" lang="en-US" sz="19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US" sz="1900" kern="0" dirty="0">
              <a:latin typeface="+mn-lt"/>
            </a:endParaRPr>
          </a:p>
          <a:p>
            <a:r>
              <a:rPr lang="en-US" sz="1900" dirty="0"/>
              <a:t>the motion model </a:t>
            </a:r>
            <a:r>
              <a:rPr lang="en-US" sz="1900" dirty="0" smtClean="0"/>
              <a:t>is specified </a:t>
            </a:r>
            <a:r>
              <a:rPr lang="en-US" sz="1900" dirty="0"/>
              <a:t>as </a:t>
            </a:r>
            <a:r>
              <a:rPr lang="en-US" sz="1900" dirty="0" smtClean="0"/>
              <a:t>a conditional </a:t>
            </a:r>
            <a:r>
              <a:rPr lang="en-US" sz="1900" dirty="0"/>
              <a:t>density </a:t>
            </a:r>
            <a:r>
              <a:rPr lang="en-US" sz="1900" b="1" i="1" dirty="0"/>
              <a:t>p</a:t>
            </a:r>
            <a:r>
              <a:rPr lang="en-US" sz="1900" b="1" dirty="0"/>
              <a:t>(x</a:t>
            </a:r>
            <a:r>
              <a:rPr lang="en-US" sz="1900" b="1" baseline="-25000" dirty="0"/>
              <a:t>k</a:t>
            </a:r>
            <a:r>
              <a:rPr lang="en-US" sz="1900" b="1" dirty="0"/>
              <a:t>|x</a:t>
            </a:r>
            <a:r>
              <a:rPr lang="en-US" sz="1900" b="1" baseline="-25000" dirty="0"/>
              <a:t>k-1</a:t>
            </a:r>
            <a:r>
              <a:rPr lang="en-US" sz="1900" b="1" dirty="0"/>
              <a:t>, u</a:t>
            </a:r>
            <a:r>
              <a:rPr lang="en-US" sz="1900" b="1" baseline="-25000" dirty="0"/>
              <a:t>k-1</a:t>
            </a:r>
            <a:r>
              <a:rPr lang="en-US" sz="1900" b="1" dirty="0" smtClean="0"/>
              <a:t>)</a:t>
            </a:r>
          </a:p>
          <a:p>
            <a:endParaRPr lang="en-US" sz="1900" b="1" dirty="0" smtClean="0"/>
          </a:p>
          <a:p>
            <a:r>
              <a:rPr lang="en-US" sz="1900" dirty="0"/>
              <a:t>predictive density over </a:t>
            </a:r>
            <a:r>
              <a:rPr lang="en-US" sz="1900" b="1" dirty="0" err="1"/>
              <a:t>x</a:t>
            </a:r>
            <a:r>
              <a:rPr lang="en-US" sz="1900" b="1" baseline="-25000" dirty="0" err="1"/>
              <a:t>k</a:t>
            </a:r>
            <a:r>
              <a:rPr lang="en-US" sz="1900" b="1" baseline="-25000" dirty="0"/>
              <a:t> </a:t>
            </a:r>
            <a:r>
              <a:rPr lang="en-US" sz="1900" dirty="0"/>
              <a:t>is then obtained by integration:</a:t>
            </a:r>
          </a:p>
          <a:p>
            <a:r>
              <a:rPr lang="en-US" sz="1900" b="1" i="1" dirty="0" smtClean="0"/>
              <a:t>p</a:t>
            </a:r>
            <a:r>
              <a:rPr lang="en-US" sz="1900" b="1" dirty="0" smtClean="0"/>
              <a:t>(x</a:t>
            </a:r>
            <a:r>
              <a:rPr lang="en-US" sz="1900" b="1" baseline="-25000" dirty="0" smtClean="0"/>
              <a:t>k</a:t>
            </a:r>
            <a:r>
              <a:rPr lang="en-US" sz="1900" b="1" dirty="0" smtClean="0"/>
              <a:t>|Z</a:t>
            </a:r>
            <a:r>
              <a:rPr lang="en-US" sz="1900" b="1" baseline="30000" dirty="0" smtClean="0"/>
              <a:t>k-1</a:t>
            </a:r>
            <a:r>
              <a:rPr lang="en-US" sz="1900" b="1" dirty="0" smtClean="0"/>
              <a:t>) </a:t>
            </a:r>
            <a:r>
              <a:rPr lang="en-US" sz="1900" b="1" dirty="0"/>
              <a:t>=  ∫</a:t>
            </a:r>
            <a:r>
              <a:rPr lang="en-US" sz="1900" b="1" i="1" dirty="0"/>
              <a:t>p</a:t>
            </a:r>
            <a:r>
              <a:rPr lang="en-US" sz="1900" b="1" dirty="0"/>
              <a:t>(x</a:t>
            </a:r>
            <a:r>
              <a:rPr lang="en-US" sz="1900" b="1" baseline="-25000" dirty="0"/>
              <a:t>k</a:t>
            </a:r>
            <a:r>
              <a:rPr lang="en-US" sz="1900" b="1" dirty="0"/>
              <a:t>|x</a:t>
            </a:r>
            <a:r>
              <a:rPr lang="en-US" sz="1900" b="1" baseline="-25000" dirty="0"/>
              <a:t>k-1</a:t>
            </a:r>
            <a:r>
              <a:rPr lang="en-US" sz="1900" b="1" dirty="0"/>
              <a:t>,u</a:t>
            </a:r>
            <a:r>
              <a:rPr lang="en-US" sz="1900" b="1" baseline="-25000" dirty="0"/>
              <a:t>k-1</a:t>
            </a:r>
            <a:r>
              <a:rPr lang="en-US" sz="1900" b="1" dirty="0"/>
              <a:t>) </a:t>
            </a:r>
            <a:r>
              <a:rPr lang="en-US" sz="1900" b="1" i="1" dirty="0" smtClean="0"/>
              <a:t>p</a:t>
            </a:r>
            <a:r>
              <a:rPr lang="en-US" sz="1900" b="1" dirty="0" smtClean="0"/>
              <a:t>(x</a:t>
            </a:r>
            <a:r>
              <a:rPr lang="en-US" sz="1900" b="1" baseline="-25000" dirty="0" smtClean="0"/>
              <a:t>k-1</a:t>
            </a:r>
            <a:r>
              <a:rPr lang="en-US" sz="1900" b="1" dirty="0" smtClean="0"/>
              <a:t>|Z</a:t>
            </a:r>
            <a:r>
              <a:rPr lang="en-US" sz="1900" b="1" baseline="30000" dirty="0" smtClean="0"/>
              <a:t>k-1</a:t>
            </a:r>
            <a:r>
              <a:rPr lang="en-US" sz="1900" b="1" dirty="0" smtClean="0"/>
              <a:t>) dx</a:t>
            </a:r>
            <a:r>
              <a:rPr lang="en-US" sz="1900" b="1" baseline="-25000" dirty="0" smtClean="0"/>
              <a:t>k-1</a:t>
            </a: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2313" y="5410200"/>
            <a:ext cx="3033487" cy="609600"/>
          </a:xfrm>
          <a:prstGeom prst="rect">
            <a:avLst/>
          </a:prstGeom>
          <a:noFill/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5943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>
                <a:hlinkClick r:id="rId4" action="ppaction://hlinkfile"/>
              </a:rPr>
              <a:t>Frank </a:t>
            </a:r>
            <a:r>
              <a:rPr lang="en-US" sz="1400" dirty="0" err="1">
                <a:hlinkClick r:id="rId4" action="ppaction://hlinkfile"/>
              </a:rPr>
              <a:t>Dellaert</a:t>
            </a:r>
            <a:r>
              <a:rPr lang="en-US" sz="1400" dirty="0"/>
              <a:t>, </a:t>
            </a:r>
            <a:r>
              <a:rPr lang="en-US" sz="1400" dirty="0">
                <a:hlinkClick r:id="rId5" action="ppaction://hlinkfile"/>
              </a:rPr>
              <a:t>Dieter Fox</a:t>
            </a:r>
            <a:r>
              <a:rPr lang="en-US" sz="1400" dirty="0"/>
              <a:t>, Wolfram </a:t>
            </a:r>
            <a:r>
              <a:rPr lang="en-US" sz="1400" dirty="0" err="1"/>
              <a:t>Burgard</a:t>
            </a:r>
            <a:r>
              <a:rPr lang="en-US" sz="1400" dirty="0"/>
              <a:t>, and </a:t>
            </a:r>
            <a:r>
              <a:rPr lang="en-US" sz="1400" dirty="0">
                <a:hlinkClick r:id="rId6" action="ppaction://hlinkfile"/>
              </a:rPr>
              <a:t>Sebastian </a:t>
            </a:r>
            <a:r>
              <a:rPr lang="en-US" sz="1400" dirty="0" err="1">
                <a:hlinkClick r:id="rId6" action="ppaction://hlinkfile"/>
              </a:rPr>
              <a:t>Thrun</a:t>
            </a:r>
            <a:r>
              <a:rPr lang="en-US" sz="1400" dirty="0"/>
              <a:t>, "Monte Carlo Localization for Mobile Robots," </a:t>
            </a:r>
            <a:r>
              <a:rPr lang="en-US" sz="1400" i="1" dirty="0"/>
              <a:t>IEEE International Conference on Robotics and Automation (ICRA99)</a:t>
            </a:r>
            <a:r>
              <a:rPr lang="en-US" sz="1400" dirty="0"/>
              <a:t>, May, 1999.</a:t>
            </a:r>
          </a:p>
        </p:txBody>
      </p:sp>
    </p:spTree>
    <p:extLst>
      <p:ext uri="{BB962C8B-B14F-4D97-AF65-F5344CB8AC3E}">
        <p14:creationId xmlns:p14="http://schemas.microsoft.com/office/powerpoint/2010/main" val="2250977261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Kalman Filters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979488"/>
          </a:xfrm>
        </p:spPr>
        <p:txBody>
          <a:bodyPr/>
          <a:lstStyle/>
          <a:p>
            <a:r>
              <a:rPr lang="en-US" sz="1800" u="sng" smtClean="0">
                <a:solidFill>
                  <a:srgbClr val="009900"/>
                </a:solidFill>
              </a:rPr>
              <a:t>Definition:</a:t>
            </a:r>
          </a:p>
          <a:p>
            <a:r>
              <a:rPr lang="en-US" sz="1800" smtClean="0"/>
              <a:t>	A Kalman Filter (KF) is a state estimator that works on a prediction-correction basis. It depends on the reference coordinate system (x, y, </a:t>
            </a:r>
            <a:r>
              <a:rPr lang="el-GR" sz="1800" smtClean="0"/>
              <a:t>φ</a:t>
            </a:r>
            <a:r>
              <a:rPr lang="en-US" sz="1800" smtClean="0"/>
              <a:t>) [1].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29E87-3330-4B98-8430-F7956425FEE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304800" y="481965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u="sng">
                <a:solidFill>
                  <a:srgbClr val="009900"/>
                </a:solidFill>
                <a:latin typeface="Arial" charset="0"/>
                <a:cs typeface="Arial" charset="0"/>
              </a:rPr>
              <a:t>Principle</a:t>
            </a:r>
            <a:r>
              <a:rPr lang="en-US" sz="1800">
                <a:solidFill>
                  <a:srgbClr val="009900"/>
                </a:solidFill>
                <a:latin typeface="Arial" charset="0"/>
                <a:cs typeface="Arial" charset="0"/>
              </a:rPr>
              <a:t>:</a:t>
            </a:r>
          </a:p>
          <a:p>
            <a:r>
              <a:rPr lang="en-US" sz="1800">
                <a:latin typeface="Arial" charset="0"/>
                <a:cs typeface="Arial" charset="0"/>
              </a:rPr>
              <a:t>     The KF is used as a control for a dynamic system and for state estimation. It provides the information that cannot directly be measured by estimating the values of the variables from indirect and noisy measurements [1]</a:t>
            </a:r>
          </a:p>
        </p:txBody>
      </p:sp>
      <p:sp>
        <p:nvSpPr>
          <p:cNvPr id="11270" name="TextBox 17"/>
          <p:cNvSpPr txBox="1">
            <a:spLocks noChangeArrowheads="1"/>
          </p:cNvSpPr>
          <p:nvPr/>
        </p:nvSpPr>
        <p:spPr bwMode="auto">
          <a:xfrm>
            <a:off x="228600" y="5943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b="1" u="sng"/>
              <a:t>Sources:</a:t>
            </a:r>
          </a:p>
          <a:p>
            <a:r>
              <a:rPr lang="en-US" sz="1000"/>
              <a:t>[1] Robot Localization and Kalman Filters (</a:t>
            </a:r>
            <a:r>
              <a:rPr lang="en-US" sz="1000">
                <a:hlinkClick r:id="rId2"/>
              </a:rPr>
              <a:t>http://www.negenborn.net/kal_loc/thesis.pdf</a:t>
            </a:r>
            <a:r>
              <a:rPr lang="en-US" sz="1000"/>
              <a:t>) </a:t>
            </a:r>
          </a:p>
          <a:p>
            <a:endParaRPr lang="en-US" sz="1000"/>
          </a:p>
          <a:p>
            <a:endParaRPr lang="en-US" sz="1000"/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8775"/>
            <a:ext cx="48768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2057400" y="3686175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/>
              <a:t>(a) True and Estimated trajectory of square driving robot with measurements</a:t>
            </a:r>
          </a:p>
        </p:txBody>
      </p: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4572000" y="3686175"/>
            <a:ext cx="2514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/>
              <a:t>(b) Posterior estimation error (solid black), 95%  confidence interval (solid blue), run with and without measurements (solid green and solid red, respectively) </a:t>
            </a:r>
          </a:p>
        </p:txBody>
      </p:sp>
      <p:sp>
        <p:nvSpPr>
          <p:cNvPr id="11274" name="TextBox 19"/>
          <p:cNvSpPr txBox="1">
            <a:spLocks noChangeArrowheads="1"/>
          </p:cNvSpPr>
          <p:nvPr/>
        </p:nvSpPr>
        <p:spPr bwMode="auto">
          <a:xfrm>
            <a:off x="2552700" y="4600575"/>
            <a:ext cx="4038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 b="1" i="1"/>
              <a:t>Figure 1</a:t>
            </a:r>
            <a:r>
              <a:rPr lang="en-US" sz="1100" i="1"/>
              <a:t>: Position Tracking with Corrections</a:t>
            </a:r>
          </a:p>
        </p:txBody>
      </p:sp>
    </p:spTree>
    <p:extLst>
      <p:ext uri="{BB962C8B-B14F-4D97-AF65-F5344CB8AC3E}">
        <p14:creationId xmlns:p14="http://schemas.microsoft.com/office/powerpoint/2010/main" val="21287425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7543800" cy="13716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/>
              <a:t>3 Fundamentals of Map Representation </a:t>
            </a:r>
          </a:p>
          <a:p>
            <a:pPr marL="342900" indent="-342900" algn="l">
              <a:buAutoNum type="arabicPeriod"/>
            </a:pPr>
            <a:r>
              <a:rPr lang="en-US" sz="1600" dirty="0" smtClean="0"/>
              <a:t>Map precision must match precision of robot’s precision to achieve goals</a:t>
            </a:r>
          </a:p>
          <a:p>
            <a:pPr marL="342900" indent="-342900" algn="l">
              <a:buAutoNum type="arabicPeriod"/>
            </a:pPr>
            <a:r>
              <a:rPr lang="en-US" sz="1600" dirty="0" smtClean="0"/>
              <a:t>Map precision and object representation must match sensor data precision</a:t>
            </a:r>
          </a:p>
          <a:p>
            <a:pPr marL="342900" indent="-342900" algn="l">
              <a:buAutoNum type="arabicPeriod"/>
            </a:pPr>
            <a:r>
              <a:rPr lang="en-US" sz="1600" dirty="0" smtClean="0"/>
              <a:t>Map complexity has a direct impact on computational complexity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Challenges in Map Representation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References: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Siegwart</a:t>
            </a:r>
            <a:r>
              <a:rPr lang="en-US" sz="1200" dirty="0" smtClean="0"/>
              <a:t>, Roland.  Autonomous Mobile Robots.  Cambridge, Massachusetts.  The MIT Press, 2011, 284-296.</a:t>
            </a:r>
          </a:p>
          <a:p>
            <a:endParaRPr lang="en-US" sz="1200" dirty="0" smtClean="0">
              <a:hlinkClick r:id="rId2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09600" y="228600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Issues </a:t>
            </a:r>
            <a:r>
              <a:rPr lang="en-US" sz="1600" b="1" kern="0" dirty="0" smtClean="0"/>
              <a:t>with Map Representation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/>
              <a:t>  Memory constraints on large and precise map representations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/>
              <a:t>  How do you define objects and nodes in a map?  (Indoor vs. Outdoor)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What is the object? (Sensor shortcomings, vision research state of the art, etc.)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0" baseline="0" dirty="0" smtClean="0"/>
              <a:t>  </a:t>
            </a:r>
            <a:r>
              <a:rPr lang="en-US" sz="1600" kern="0" dirty="0" smtClean="0"/>
              <a:t>Real world is dynamic (humans, nature, transient objects, etc.)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0" dirty="0" smtClean="0"/>
              <a:t>  Sensor fusion problem yet to be solved</a:t>
            </a:r>
          </a:p>
        </p:txBody>
      </p:sp>
      <p:pic>
        <p:nvPicPr>
          <p:cNvPr id="9" name="Picture 8" descr="world_pol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733800"/>
            <a:ext cx="2971800" cy="25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5789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Monte Carlo Localization for Mobile Robots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369888"/>
          </a:xfrm>
        </p:spPr>
        <p:txBody>
          <a:bodyPr/>
          <a:lstStyle/>
          <a:p>
            <a:r>
              <a:rPr lang="en-US" sz="1800" smtClean="0"/>
              <a:t>Probabilistic approach to localization problems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22F19-5BFA-4458-9D07-2A60E4A310D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447800"/>
            <a:ext cx="3962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Global position estimation– ability to determine the robot’s position in a previously learned map given no other info than the robot is somewhere on the map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Local tracking is keeping track of that position over time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104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181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0" y="3048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The position measurements up to time 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0" y="3429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The 3D state vector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27241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971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0" y="3810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Predicts current position using motion only (given by integration)</a:t>
            </a:r>
          </a:p>
        </p:txBody>
      </p:sp>
      <p:pic>
        <p:nvPicPr>
          <p:cNvPr id="1127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58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733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066800" y="4495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Likelihood the robot is at location     given      was observed</a:t>
            </a:r>
          </a:p>
        </p:txBody>
      </p:sp>
      <p:pic>
        <p:nvPicPr>
          <p:cNvPr id="1128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00575"/>
            <a:ext cx="26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61010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048000" y="4953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Posterior density over     (</a:t>
            </a:r>
            <a:r>
              <a:rPr lang="en-US" sz="1800" kern="0" dirty="0" err="1">
                <a:latin typeface="+mn-lt"/>
              </a:rPr>
              <a:t>Bayes</a:t>
            </a:r>
            <a:r>
              <a:rPr lang="en-US" sz="1800" kern="0" dirty="0">
                <a:latin typeface="+mn-lt"/>
              </a:rPr>
              <a:t> Theorem)</a:t>
            </a:r>
          </a:p>
        </p:txBody>
      </p:sp>
      <p:pic>
        <p:nvPicPr>
          <p:cNvPr id="1128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5057775"/>
            <a:ext cx="26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352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4286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486400" y="41910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Is some type of known control input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28600" y="5334000"/>
            <a:ext cx="5715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A: Uncertainty – represented by cloud of particles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B: Robot moved 1 meter. Robot is somewhere within 1 meter radius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C: Observing landmark .5 meters away in top-right corner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D: Re-sampling from the weighted set – starting point for next iteration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772400" y="5867400"/>
            <a:ext cx="8458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</a:rPr>
              <a:t>Jeffrey </a:t>
            </a:r>
            <a:r>
              <a:rPr lang="en-US" sz="1200" kern="0" dirty="0" err="1">
                <a:latin typeface="+mn-lt"/>
              </a:rPr>
              <a:t>Skelnik</a:t>
            </a:r>
            <a:endParaRPr lang="en-US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hlinkClick r:id="rId12"/>
              </a:rPr>
              <a:t>jbskelni@uncc.edu</a:t>
            </a:r>
            <a:endParaRPr lang="en-US" sz="1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200" kern="0" dirty="0">
              <a:latin typeface="+mn-lt"/>
            </a:endParaRPr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3124200" y="6581775"/>
            <a:ext cx="640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http://www.ri.cmu.edu/pub_files/pub1/dellaert_frank_1999_2/dellaert_frank_1999_2.pdf</a:t>
            </a:r>
          </a:p>
        </p:txBody>
      </p:sp>
    </p:spTree>
    <p:extLst>
      <p:ext uri="{BB962C8B-B14F-4D97-AF65-F5344CB8AC3E}">
        <p14:creationId xmlns:p14="http://schemas.microsoft.com/office/powerpoint/2010/main" val="3243486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Monte Carlo Localization (Particle Filtering)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715327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Based </a:t>
            </a:r>
            <a:r>
              <a:rPr lang="en-US" sz="2000" dirty="0"/>
              <a:t>on a collection of </a:t>
            </a:r>
            <a:r>
              <a:rPr lang="en-US" sz="2000" dirty="0" smtClean="0"/>
              <a:t>samples</a:t>
            </a:r>
            <a:r>
              <a:rPr lang="en-US" sz="2000" dirty="0"/>
              <a:t> </a:t>
            </a:r>
            <a:r>
              <a:rPr lang="en-US" sz="2000" dirty="0" smtClean="0"/>
              <a:t>(also </a:t>
            </a:r>
            <a:r>
              <a:rPr lang="en-US" sz="2000" dirty="0"/>
              <a:t>known as particles</a:t>
            </a:r>
            <a:r>
              <a:rPr lang="en-US" sz="2000" dirty="0" smtClean="0"/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/>
              <a:t>Each sample consists of a possible location along with the probability         (importance weights) that the robot is at that location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/>
              <a:t>More samples     More accuracy at the expense of computational time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/>
              <a:t>Algorithm: </a:t>
            </a:r>
          </a:p>
          <a:p>
            <a:pPr>
              <a:defRPr/>
            </a:pPr>
            <a:r>
              <a:rPr lang="en-US" sz="1400" dirty="0" smtClean="0"/>
              <a:t>1- inputs</a:t>
            </a:r>
            <a:r>
              <a:rPr lang="en-US" sz="1400" dirty="0"/>
              <a:t>: Distance </a:t>
            </a:r>
            <a:r>
              <a:rPr lang="en-US" sz="1400" i="1" dirty="0" err="1"/>
              <a:t>u</a:t>
            </a:r>
            <a:r>
              <a:rPr lang="en-US" sz="1400" i="1" baseline="-25000" dirty="0" err="1"/>
              <a:t>t</a:t>
            </a:r>
            <a:r>
              <a:rPr lang="en-US" sz="1400" dirty="0"/>
              <a:t>, sensor reading </a:t>
            </a:r>
            <a:r>
              <a:rPr lang="en-US" sz="1400" i="1" dirty="0" err="1"/>
              <a:t>z</a:t>
            </a:r>
            <a:r>
              <a:rPr lang="en-US" sz="1400" i="1" baseline="-25000" dirty="0" err="1"/>
              <a:t>t</a:t>
            </a:r>
            <a:r>
              <a:rPr lang="en-US" sz="1400" dirty="0"/>
              <a:t>., </a:t>
            </a:r>
            <a:r>
              <a:rPr lang="en-US" sz="1400" dirty="0" err="1" smtClean="0"/>
              <a:t>sampleset</a:t>
            </a:r>
            <a:r>
              <a:rPr lang="en-US" sz="1400" dirty="0"/>
              <a:t> </a:t>
            </a:r>
            <a:r>
              <a:rPr lang="en-US" sz="1400" i="1" dirty="0"/>
              <a:t>S</a:t>
            </a:r>
            <a:r>
              <a:rPr lang="en-US" sz="1400" i="1" baseline="-25000" dirty="0"/>
              <a:t>t</a:t>
            </a:r>
            <a:r>
              <a:rPr lang="en-US" sz="1400" dirty="0"/>
              <a:t>  =  { (</a:t>
            </a:r>
            <a:r>
              <a:rPr lang="en-US" sz="1400" i="1" dirty="0" err="1"/>
              <a:t>x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i="1" baseline="30000" dirty="0"/>
              <a:t>)</a:t>
            </a:r>
            <a:r>
              <a:rPr lang="en-US" sz="1400" i="1" dirty="0"/>
              <a:t>, </a:t>
            </a:r>
            <a:r>
              <a:rPr lang="en-US" sz="1400" i="1" dirty="0" err="1"/>
              <a:t>w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i="1" baseline="30000" dirty="0"/>
              <a:t>)</a:t>
            </a:r>
            <a:r>
              <a:rPr lang="en-US" sz="1400" dirty="0"/>
              <a:t>) |</a:t>
            </a:r>
            <a:r>
              <a:rPr lang="en-US" sz="1400" i="1" dirty="0"/>
              <a:t> </a:t>
            </a:r>
            <a:r>
              <a:rPr lang="en-US" sz="1400" i="1" dirty="0" err="1"/>
              <a:t>i</a:t>
            </a:r>
            <a:r>
              <a:rPr lang="en-US" sz="1400" i="1" dirty="0"/>
              <a:t> = </a:t>
            </a:r>
            <a:r>
              <a:rPr lang="en-US" sz="1400" dirty="0"/>
              <a:t>1,...,n} </a:t>
            </a:r>
            <a:br>
              <a:rPr lang="en-US" sz="1400" dirty="0"/>
            </a:br>
            <a:endParaRPr lang="en-US" sz="1400" dirty="0"/>
          </a:p>
          <a:p>
            <a:pPr>
              <a:defRPr/>
            </a:pPr>
            <a:r>
              <a:rPr lang="en-US" sz="1400" dirty="0" smtClean="0"/>
              <a:t>2- for</a:t>
            </a:r>
            <a:r>
              <a:rPr lang="en-US" sz="1400" dirty="0"/>
              <a:t> </a:t>
            </a:r>
            <a:r>
              <a:rPr lang="en-US" sz="1400" i="1" dirty="0" err="1"/>
              <a:t>i</a:t>
            </a:r>
            <a:r>
              <a:rPr lang="en-US" sz="1400" dirty="0"/>
              <a:t>  =  1 to </a:t>
            </a:r>
            <a:r>
              <a:rPr lang="en-US" sz="1400" i="1" dirty="0"/>
              <a:t>n</a:t>
            </a:r>
            <a:r>
              <a:rPr lang="en-US" sz="1400" dirty="0"/>
              <a:t> do            </a:t>
            </a:r>
            <a:r>
              <a:rPr lang="en-US" sz="1400" i="1" dirty="0"/>
              <a:t>// First update the current set of samples</a:t>
            </a:r>
            <a:endParaRPr lang="en-US" sz="1400" dirty="0"/>
          </a:p>
          <a:p>
            <a:pPr lvl="1">
              <a:defRPr/>
            </a:pPr>
            <a:r>
              <a:rPr lang="en-US" sz="1400" i="1" dirty="0"/>
              <a:t> </a:t>
            </a:r>
            <a:r>
              <a:rPr lang="en-US" sz="1400" i="1" dirty="0" err="1"/>
              <a:t>x</a:t>
            </a:r>
            <a:r>
              <a:rPr lang="en-US" sz="1400" i="1" baseline="-25000" dirty="0" err="1"/>
              <a:t>t</a:t>
            </a:r>
            <a:r>
              <a:rPr lang="en-US" sz="1400" dirty="0"/>
              <a:t>  = </a:t>
            </a:r>
            <a:r>
              <a:rPr lang="en-US" sz="1400" dirty="0" err="1"/>
              <a:t>updateDist</a:t>
            </a:r>
            <a:r>
              <a:rPr lang="en-US" sz="1400" dirty="0"/>
              <a:t>(</a:t>
            </a:r>
            <a:r>
              <a:rPr lang="en-US" sz="1400" i="1" dirty="0" err="1"/>
              <a:t>x</a:t>
            </a:r>
            <a:r>
              <a:rPr lang="en-US" sz="1400" i="1" baseline="-25000" dirty="0" err="1"/>
              <a:t>t</a:t>
            </a:r>
            <a:r>
              <a:rPr lang="en-US" sz="1400" dirty="0"/>
              <a:t>, </a:t>
            </a:r>
            <a:r>
              <a:rPr lang="en-US" sz="1400" i="1" dirty="0" err="1"/>
              <a:t>u</a:t>
            </a:r>
            <a:r>
              <a:rPr lang="en-US" sz="1400" i="1" baseline="-25000" dirty="0" err="1"/>
              <a:t>t</a:t>
            </a:r>
            <a:r>
              <a:rPr lang="en-US" sz="1400" dirty="0"/>
              <a:t>)         </a:t>
            </a:r>
            <a:r>
              <a:rPr lang="en-US" sz="1400" i="1" dirty="0"/>
              <a:t>// Compute new location</a:t>
            </a:r>
            <a:endParaRPr lang="en-US" sz="1400" dirty="0"/>
          </a:p>
          <a:p>
            <a:pPr lvl="1">
              <a:defRPr/>
            </a:pPr>
            <a:r>
              <a:rPr lang="en-US" sz="1400" i="1" dirty="0"/>
              <a:t> </a:t>
            </a:r>
            <a:r>
              <a:rPr lang="en-US" sz="1400" i="1" dirty="0" err="1"/>
              <a:t>w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i="1" baseline="30000" dirty="0"/>
              <a:t>)</a:t>
            </a:r>
            <a:r>
              <a:rPr lang="en-US" sz="1400" dirty="0"/>
              <a:t> = </a:t>
            </a:r>
            <a:r>
              <a:rPr lang="en-US" sz="1400" dirty="0" err="1"/>
              <a:t>prob</a:t>
            </a:r>
            <a:r>
              <a:rPr lang="en-US" sz="1400" dirty="0"/>
              <a:t>( </a:t>
            </a:r>
            <a:r>
              <a:rPr lang="en-US" sz="1400" i="1" dirty="0" err="1"/>
              <a:t>z</a:t>
            </a:r>
            <a:r>
              <a:rPr lang="en-US" sz="1400" i="1" baseline="-25000" dirty="0" err="1"/>
              <a:t>t</a:t>
            </a:r>
            <a:r>
              <a:rPr lang="en-US" sz="1400" dirty="0"/>
              <a:t> | </a:t>
            </a:r>
            <a:r>
              <a:rPr lang="en-US" sz="1400" i="1" dirty="0" err="1"/>
              <a:t>x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</a:t>
            </a:r>
            <a:r>
              <a:rPr lang="en-US" sz="1400" i="1" baseline="30000" dirty="0" err="1"/>
              <a:t>i</a:t>
            </a:r>
            <a:r>
              <a:rPr lang="en-US" sz="1400" i="1" baseline="30000" dirty="0"/>
              <a:t>)</a:t>
            </a:r>
            <a:r>
              <a:rPr lang="en-US" sz="1400" dirty="0"/>
              <a:t>  )           </a:t>
            </a:r>
            <a:r>
              <a:rPr lang="en-US" sz="1400" i="1" dirty="0"/>
              <a:t>// Compute new probability</a:t>
            </a:r>
            <a:br>
              <a:rPr lang="en-US" sz="1400" i="1" dirty="0"/>
            </a:br>
            <a:endParaRPr lang="en-US" sz="1400" dirty="0"/>
          </a:p>
          <a:p>
            <a:pPr>
              <a:defRPr/>
            </a:pPr>
            <a:r>
              <a:rPr lang="en-US" sz="1400" i="1" dirty="0" smtClean="0"/>
              <a:t>3- S</a:t>
            </a:r>
            <a:r>
              <a:rPr lang="en-US" sz="1400" i="1" baseline="-25000" dirty="0" smtClean="0"/>
              <a:t>t+1</a:t>
            </a:r>
            <a:r>
              <a:rPr lang="en-US" sz="1400" i="1" baseline="-25000" dirty="0"/>
              <a:t>  </a:t>
            </a:r>
            <a:r>
              <a:rPr lang="en-US" sz="1400" dirty="0"/>
              <a:t>=  null                    </a:t>
            </a:r>
            <a:r>
              <a:rPr lang="en-US" sz="1400" i="1" dirty="0"/>
              <a:t>  // Then resample to get the next generation of samples</a:t>
            </a:r>
            <a:endParaRPr lang="en-US" sz="1400" dirty="0"/>
          </a:p>
          <a:p>
            <a:pPr>
              <a:defRPr/>
            </a:pPr>
            <a:r>
              <a:rPr lang="en-US" sz="1400" dirty="0" smtClean="0"/>
              <a:t>4- for</a:t>
            </a:r>
            <a:r>
              <a:rPr lang="en-US" sz="1400" dirty="0"/>
              <a:t> </a:t>
            </a:r>
            <a:r>
              <a:rPr lang="en-US" sz="1400" i="1" dirty="0" err="1"/>
              <a:t>i</a:t>
            </a:r>
            <a:r>
              <a:rPr lang="en-US" sz="1400" dirty="0"/>
              <a:t>  =  1 to </a:t>
            </a:r>
            <a:r>
              <a:rPr lang="en-US" sz="1400" i="1" dirty="0"/>
              <a:t>n</a:t>
            </a:r>
            <a:r>
              <a:rPr lang="en-US" sz="1400" dirty="0"/>
              <a:t> do</a:t>
            </a:r>
          </a:p>
          <a:p>
            <a:pPr lvl="1">
              <a:defRPr/>
            </a:pPr>
            <a:r>
              <a:rPr lang="en-US" sz="1400" dirty="0"/>
              <a:t> Sample an index </a:t>
            </a:r>
            <a:r>
              <a:rPr lang="en-US" sz="1400" i="1" dirty="0"/>
              <a:t>j</a:t>
            </a:r>
            <a:r>
              <a:rPr lang="en-US" sz="1400" dirty="0"/>
              <a:t> from the distribution given by the weights in </a:t>
            </a:r>
            <a:r>
              <a:rPr lang="en-US" sz="1400" i="1" dirty="0"/>
              <a:t>S</a:t>
            </a:r>
            <a:r>
              <a:rPr lang="en-US" sz="1400" i="1" baseline="-25000" dirty="0"/>
              <a:t>t</a:t>
            </a:r>
            <a:endParaRPr lang="en-US" sz="1400" dirty="0"/>
          </a:p>
          <a:p>
            <a:pPr lvl="1">
              <a:defRPr/>
            </a:pPr>
            <a:r>
              <a:rPr lang="en-US" sz="1400" i="1" dirty="0"/>
              <a:t> </a:t>
            </a:r>
            <a:r>
              <a:rPr lang="en-US" sz="1400" dirty="0"/>
              <a:t>Add</a:t>
            </a:r>
            <a:r>
              <a:rPr lang="en-US" sz="1400" i="1" dirty="0"/>
              <a:t> (</a:t>
            </a:r>
            <a:r>
              <a:rPr lang="en-US" sz="1400" i="1" dirty="0" err="1"/>
              <a:t>x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(j)</a:t>
            </a:r>
            <a:r>
              <a:rPr lang="en-US" sz="1400" i="1" dirty="0"/>
              <a:t>, </a:t>
            </a:r>
            <a:r>
              <a:rPr lang="en-US" sz="1400" i="1" dirty="0" err="1"/>
              <a:t>w</a:t>
            </a:r>
            <a:r>
              <a:rPr lang="en-US" sz="1400" i="1" baseline="-25000" dirty="0" err="1"/>
              <a:t>t</a:t>
            </a:r>
            <a:r>
              <a:rPr lang="en-US" sz="1400" i="1" baseline="30000" dirty="0"/>
              <a:t>(j)</a:t>
            </a:r>
            <a:r>
              <a:rPr lang="en-US" sz="1400" i="1" dirty="0"/>
              <a:t>) </a:t>
            </a:r>
            <a:r>
              <a:rPr lang="en-US" sz="1400" dirty="0"/>
              <a:t>to</a:t>
            </a:r>
            <a:r>
              <a:rPr lang="en-US" sz="1400" i="1" dirty="0"/>
              <a:t> S</a:t>
            </a:r>
            <a:r>
              <a:rPr lang="en-US" sz="1400" i="1" baseline="-25000" dirty="0"/>
              <a:t>t+1</a:t>
            </a:r>
            <a:r>
              <a:rPr lang="en-US" sz="1400" dirty="0"/>
              <a:t>           </a:t>
            </a:r>
            <a:r>
              <a:rPr lang="en-US" sz="1400" i="1" dirty="0"/>
              <a:t>// Add sample j to the set of new </a:t>
            </a:r>
            <a:r>
              <a:rPr lang="en-US" sz="1400" i="1" dirty="0" smtClean="0"/>
              <a:t>samples</a:t>
            </a:r>
            <a:endParaRPr lang="en-US" sz="1400" dirty="0"/>
          </a:p>
          <a:p>
            <a:pPr>
              <a:defRPr/>
            </a:pPr>
            <a:r>
              <a:rPr lang="en-US" sz="1400" dirty="0" smtClean="0"/>
              <a:t>5- return</a:t>
            </a:r>
            <a:r>
              <a:rPr lang="en-US" sz="1400" dirty="0"/>
              <a:t> </a:t>
            </a:r>
            <a:r>
              <a:rPr lang="en-US" sz="1400" i="1" dirty="0" smtClean="0"/>
              <a:t>S</a:t>
            </a:r>
            <a:r>
              <a:rPr lang="en-US" sz="1400" i="1" baseline="-25000" dirty="0" smtClean="0"/>
              <a:t>t+1</a:t>
            </a:r>
          </a:p>
          <a:p>
            <a:pPr>
              <a:defRPr/>
            </a:pPr>
            <a:endParaRPr lang="en-US" sz="14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2"/>
              </a:rPr>
              <a:t>http://www.youtube.com/watch?v=dItTmkR4hsQ&amp;feature=player_embedded#at=12</a:t>
            </a:r>
            <a:endParaRPr lang="en-US" sz="1400" dirty="0" smtClean="0"/>
          </a:p>
          <a:p>
            <a:pPr marL="0" indent="0">
              <a:defRPr/>
            </a:pPr>
            <a:endParaRPr lang="en-US" sz="1100" dirty="0" smtClean="0">
              <a:hlinkClick r:id=""/>
            </a:endParaRPr>
          </a:p>
          <a:p>
            <a:pPr marL="0" indent="0">
              <a:defRPr/>
            </a:pPr>
            <a:r>
              <a:rPr lang="en-US" sz="1100" dirty="0" smtClean="0">
                <a:hlinkClick r:id=""/>
              </a:rPr>
              <a:t>http://www.mcs.alma.edu/LMICSE/LabMaterials/AI/MonteCarloLoc/MonteCarlo.htm</a:t>
            </a:r>
            <a:endParaRPr lang="en-US" sz="1100" dirty="0" smtClean="0"/>
          </a:p>
          <a:p>
            <a:pPr marL="0" indent="0">
              <a:defRPr/>
            </a:pPr>
            <a:r>
              <a:rPr lang="en-US" sz="1100" dirty="0" smtClean="0">
                <a:hlinkClick r:id="rId3"/>
              </a:rPr>
              <a:t>http://www.cs.washington.edu/ai/Mobile_Robotics//mcl/</a:t>
            </a:r>
            <a:endParaRPr lang="en-US" sz="1100" dirty="0"/>
          </a:p>
          <a:p>
            <a:pPr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457200" lvl="1" indent="0">
              <a:buFontTx/>
              <a:buNone/>
              <a:defRPr/>
            </a:pPr>
            <a:endParaRPr lang="en-US" sz="1600" dirty="0"/>
          </a:p>
          <a:p>
            <a:pPr marL="0" indent="0"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A80AC-C6DE-4DBB-95F3-E13F89B3474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1269" name="Straight Arrow Connector 2"/>
          <p:cNvCxnSpPr>
            <a:cxnSpLocks noChangeShapeType="1"/>
          </p:cNvCxnSpPr>
          <p:nvPr/>
        </p:nvCxnSpPr>
        <p:spPr bwMode="auto">
          <a:xfrm>
            <a:off x="2209800" y="1914525"/>
            <a:ext cx="15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3049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461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4619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Localization: Using Visual Cues and Vanishing Points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F3902FE-2DBD-4D01-B0B9-7B0D97DA6184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6200" y="5715000"/>
            <a:ext cx="868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arenR"/>
            </a:pPr>
            <a:r>
              <a:rPr lang="en-US" sz="1000"/>
              <a:t>Saurer, Olivier, Marc Pollefeys, and Friedrich Fraundorfer. </a:t>
            </a:r>
            <a:r>
              <a:rPr lang="en-US" sz="1000" i="1"/>
              <a:t>Visual Localization Using Global Visual Features and Vanishing Points</a:t>
            </a:r>
            <a:r>
              <a:rPr lang="en-US" sz="1000"/>
              <a:t>. </a:t>
            </a:r>
            <a:r>
              <a:rPr lang="en-US" sz="1000" i="1"/>
              <a:t>Computer Vision and Geometry Group</a:t>
            </a:r>
            <a:r>
              <a:rPr lang="en-US" sz="1000"/>
              <a:t>. Web. 25th July 2011. &lt;http://www.clef2010.org/resources/proceedings/clef2010labs_submission_89.pdf&gt;.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62214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6629400" y="14478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Base image compared with best fit lines</a:t>
            </a:r>
          </a:p>
        </p:txBody>
      </p:sp>
      <p:pic>
        <p:nvPicPr>
          <p:cNvPr id="71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562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538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3048000" y="2773363"/>
            <a:ext cx="3048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Flaws within the system… </a:t>
            </a:r>
          </a:p>
          <a:p>
            <a:r>
              <a:rPr lang="en-US" sz="2000"/>
              <a:t>    No two images are ever the same</a:t>
            </a:r>
          </a:p>
          <a:p>
            <a:r>
              <a:rPr lang="en-US" sz="2000"/>
              <a:t>    Needs a preexisting definition of </a:t>
            </a:r>
            <a:r>
              <a:rPr lang="en-US" altLang="en-US" sz="2000"/>
              <a:t>“</a:t>
            </a:r>
            <a:r>
              <a:rPr lang="en-US" sz="2000"/>
              <a:t>land marks</a:t>
            </a:r>
            <a:r>
              <a:rPr lang="en-US" altLang="en-US" sz="2000"/>
              <a:t>”</a:t>
            </a:r>
            <a:r>
              <a:rPr lang="en-US" sz="2000"/>
              <a:t> to search for</a:t>
            </a:r>
          </a:p>
          <a:p>
            <a:r>
              <a:rPr lang="en-US" sz="2000"/>
              <a:t>    Reflections brought out by surfaces</a:t>
            </a:r>
          </a:p>
          <a:p>
            <a:r>
              <a:rPr lang="en-US" sz="20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37770592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Localization a probabilistic algorithm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382000" cy="5946775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  </a:t>
            </a:r>
          </a:p>
          <a:p>
            <a:endParaRPr lang="en-US" sz="1700" smtClean="0"/>
          </a:p>
          <a:p>
            <a:r>
              <a:rPr lang="en-US" sz="1600" smtClean="0">
                <a:latin typeface="Times New Roman" pitchFamily="18" charset="0"/>
              </a:rPr>
              <a:t>Equation (1) Markov Localization algorithm from [1]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1400" smtClean="0"/>
              <a:t>                                                                                                 </a:t>
            </a:r>
            <a:r>
              <a:rPr lang="en-US" sz="1400" smtClean="0">
                <a:latin typeface="Times New Roman" pitchFamily="18" charset="0"/>
              </a:rPr>
              <a:t>Fig(1) 3D array used in Markov Localization [2]</a:t>
            </a:r>
          </a:p>
          <a:p>
            <a:endParaRPr lang="en-US" sz="1600" smtClean="0">
              <a:latin typeface="Times New Roman" pitchFamily="18" charset="0"/>
            </a:endParaRPr>
          </a:p>
          <a:p>
            <a:endParaRPr lang="en-US" sz="1600" smtClean="0">
              <a:latin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</a:rPr>
              <a:t>References: 1. </a:t>
            </a:r>
            <a:r>
              <a:rPr lang="en-US" sz="1600" smtClean="0">
                <a:latin typeface="Times New Roman" pitchFamily="18" charset="0"/>
                <a:hlinkClick r:id="rId3"/>
              </a:rPr>
              <a:t>http://www.cs.washington.edu/homes/fox/diss/diss.html</a:t>
            </a:r>
            <a:endParaRPr lang="en-US" sz="1600" smtClean="0">
              <a:latin typeface="Times New Roman" pitchFamily="18" charset="0"/>
            </a:endParaRPr>
          </a:p>
          <a:p>
            <a:r>
              <a:rPr lang="en-US" sz="1600" u="sng" smtClean="0">
                <a:latin typeface="Times New Roman" pitchFamily="18" charset="0"/>
              </a:rPr>
              <a:t>2. Chapters 5 of the introduction to Autonomous Mobile Robots</a:t>
            </a:r>
            <a:endParaRPr lang="en-US" sz="1600" smtClean="0">
              <a:latin typeface="Times New Roman" pitchFamily="18" charset="0"/>
            </a:endParaRPr>
          </a:p>
          <a:p>
            <a:endParaRPr lang="en-US" sz="1800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493A4-626C-49B0-9891-3267B134245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139950"/>
            <a:ext cx="30067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8788"/>
            <a:ext cx="49625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770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48630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Positioning - Passive Sonar Beacons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50FBC-200F-40D5-8576-7EA43CA35A9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909638"/>
            <a:ext cx="4114800" cy="5262562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Local Positioning Systems use intentionally placed local (as opposed to global) ‘beacons’ to identify a reference within  a space</a:t>
            </a:r>
          </a:p>
          <a:p>
            <a:pPr lvl="1">
              <a:defRPr/>
            </a:pPr>
            <a:endParaRPr lang="en-US" sz="16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Reference Systems have the chief advantage of resolving error (incremental errors do not accumulate as in </a:t>
            </a:r>
            <a:r>
              <a:rPr lang="en-US" sz="16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proprioceptive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‘dead reckoning’)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Simple triangulation provides absolute localization data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Passive references are the simplest to employ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Sonar is just one example lasers, light,  or radio also work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6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Not effective in unprepared locales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5029200"/>
            <a:ext cx="2667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+mj-lt"/>
                <a:hlinkClick r:id="rId2"/>
              </a:rPr>
              <a:t>Video:</a:t>
            </a:r>
          </a:p>
          <a:p>
            <a:pPr>
              <a:defRPr/>
            </a:pPr>
            <a:r>
              <a:rPr lang="en-US" sz="1400" dirty="0">
                <a:hlinkClick r:id="rId2"/>
              </a:rPr>
              <a:t>Light-Reflector Passive Beacons </a:t>
            </a:r>
            <a:endParaRPr lang="en-US" sz="1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689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5754688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Refs: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Microcontroller Based System for 2D Localization; Casanova, </a:t>
            </a:r>
            <a:r>
              <a:rPr lang="en-US" sz="9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Quijada</a:t>
            </a: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Garcia-Bermejo, Gonzalez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sz="9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Mobile Robot Localization by Tracking Geometric Beacons; Durant-Whyte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28194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669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Turtle </a:t>
            </a:r>
            <a:r>
              <a:rPr lang="en-US" sz="2800" dirty="0" err="1" smtClean="0"/>
              <a:t>Bot</a:t>
            </a:r>
            <a:r>
              <a:rPr lang="en-US" sz="2800" dirty="0" smtClean="0"/>
              <a:t> Localization Using </a:t>
            </a:r>
            <a:r>
              <a:rPr lang="en-US" sz="2800" dirty="0" err="1" smtClean="0"/>
              <a:t>Kinect</a:t>
            </a:r>
            <a:r>
              <a:rPr lang="en-US" sz="2800" dirty="0" smtClean="0"/>
              <a:t> and I-Robot Base.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320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Turtle </a:t>
            </a:r>
            <a:r>
              <a:rPr lang="en-US" sz="2000" dirty="0" err="1" smtClean="0"/>
              <a:t>Bot</a:t>
            </a:r>
            <a:r>
              <a:rPr lang="en-US" sz="2000" dirty="0" smtClean="0"/>
              <a:t> utilizes a few sensors to determine its position based on a previously formed map or model of the area. </a:t>
            </a:r>
          </a:p>
          <a:p>
            <a:endParaRPr lang="en-US" sz="2000" dirty="0"/>
          </a:p>
          <a:p>
            <a:r>
              <a:rPr lang="en-US" sz="2000" dirty="0" smtClean="0"/>
              <a:t>It has a single axis gyro, edge sensors, </a:t>
            </a:r>
            <a:r>
              <a:rPr lang="en-US" sz="2000" dirty="0" err="1" smtClean="0"/>
              <a:t>Kinect</a:t>
            </a:r>
            <a:r>
              <a:rPr lang="en-US" sz="2000" dirty="0" smtClean="0"/>
              <a:t> sensor with IR sensors and a camera, and encoders to determine position, speed, and obstacles.</a:t>
            </a:r>
          </a:p>
          <a:p>
            <a:endParaRPr lang="en-US" sz="2000" dirty="0"/>
          </a:p>
          <a:p>
            <a:r>
              <a:rPr lang="en-US" sz="2000" dirty="0" smtClean="0"/>
              <a:t>It can be programmed to just avoid obstacles, identify object shapes, or stay within map/model boundaries.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43000"/>
            <a:ext cx="40576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0" y="6581001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 (image and info) : </a:t>
            </a:r>
            <a:r>
              <a:rPr lang="en-US" sz="1200" dirty="0" smtClean="0">
                <a:hlinkClick r:id="rId3"/>
              </a:rPr>
              <a:t>http://www.willowgarage.com/turtlebot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084518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76201"/>
            <a:ext cx="8534400" cy="533400"/>
          </a:xfrm>
        </p:spPr>
        <p:txBody>
          <a:bodyPr/>
          <a:lstStyle/>
          <a:p>
            <a:r>
              <a:rPr lang="en-US" sz="2000" dirty="0" smtClean="0"/>
              <a:t> Localization Methods for a Mobile Robot in Urban Environment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97E34-E2CE-4C40-9A50-4E92E688A6B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685801"/>
            <a:ext cx="518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Outdoor urban environments. pose unique set of challenges Different from both indoor and outdoor open environment.</a:t>
            </a:r>
          </a:p>
          <a:p>
            <a:endParaRPr lang="en-US" sz="2000" dirty="0" smtClean="0"/>
          </a:p>
          <a:p>
            <a:r>
              <a:rPr lang="en-US" sz="2000" dirty="0" smtClean="0"/>
              <a:t>Open space localization :-</a:t>
            </a:r>
          </a:p>
          <a:p>
            <a:r>
              <a:rPr lang="en-US" sz="2000" dirty="0" smtClean="0"/>
              <a:t>Odometry- minute errors accumulate over time, The error can not be bounded without the use of  sensor such as GPS.</a:t>
            </a:r>
          </a:p>
          <a:p>
            <a:r>
              <a:rPr lang="en-US" sz="2000" dirty="0" smtClean="0"/>
              <a:t>Digital Compass- helps to find orientation</a:t>
            </a:r>
          </a:p>
          <a:p>
            <a:r>
              <a:rPr lang="en-US" sz="2000" dirty="0" smtClean="0"/>
              <a:t>The GPS receiver allows the position uncertainty from accumulating beyond acceptable limits.</a:t>
            </a:r>
          </a:p>
          <a:p>
            <a:endParaRPr lang="en-US" sz="2000" dirty="0" smtClean="0"/>
          </a:p>
          <a:p>
            <a:r>
              <a:rPr lang="en-US" sz="2000" dirty="0" smtClean="0"/>
              <a:t>Visual Localization :- On-demand updates, only when the open-space configuration fails.</a:t>
            </a:r>
          </a:p>
          <a:p>
            <a:r>
              <a:rPr lang="en-US" sz="2000" dirty="0" smtClean="0"/>
              <a:t>On demand allows more time for image processing operations which increases the robustness of the overall system.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62000"/>
            <a:ext cx="29479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029200"/>
            <a:ext cx="1828800" cy="10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029200"/>
            <a:ext cx="1905000" cy="11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28600" y="6096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Reference:- ieeexplore.ieee.org/iel5/8860/29531/01339385.pdf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529231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1151</Words>
  <Application>Microsoft Office PowerPoint</Application>
  <PresentationFormat>On-screen Show (4:3)</PresentationFormat>
  <Paragraphs>164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SEM2</vt:lpstr>
      <vt:lpstr>ECGR4161/5196 – July 26, 2011</vt:lpstr>
      <vt:lpstr>Challenges in Map Representation</vt:lpstr>
      <vt:lpstr>Monte Carlo Localization for Mobile Robots</vt:lpstr>
      <vt:lpstr>Monte Carlo Localization (Particle Filtering)</vt:lpstr>
      <vt:lpstr>Localization: Using Visual Cues and Vanishing Points</vt:lpstr>
      <vt:lpstr>Markov Localization a probabilistic algorithm</vt:lpstr>
      <vt:lpstr>Local Positioning - Passive Sonar Beacons</vt:lpstr>
      <vt:lpstr>PowerPoint Presentation</vt:lpstr>
      <vt:lpstr> Localization Methods for a Mobile Robot in Urban Environment </vt:lpstr>
      <vt:lpstr>Monte Carlo Localization for Mobile Robots</vt:lpstr>
      <vt:lpstr>Kalman Filters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2011-07-26T20:28:59Z</dcterms:modified>
</cp:coreProperties>
</file>