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363" r:id="rId2"/>
    <p:sldId id="305" r:id="rId3"/>
    <p:sldId id="400" r:id="rId4"/>
    <p:sldId id="401" r:id="rId5"/>
    <p:sldId id="404" r:id="rId6"/>
    <p:sldId id="403" r:id="rId7"/>
    <p:sldId id="395" r:id="rId8"/>
    <p:sldId id="396" r:id="rId9"/>
    <p:sldId id="397" r:id="rId10"/>
    <p:sldId id="405" r:id="rId11"/>
    <p:sldId id="408" r:id="rId12"/>
    <p:sldId id="410" r:id="rId13"/>
    <p:sldId id="406" r:id="rId14"/>
    <p:sldId id="407" r:id="rId15"/>
    <p:sldId id="409" r:id="rId16"/>
    <p:sldId id="412" r:id="rId17"/>
    <p:sldId id="417" r:id="rId18"/>
    <p:sldId id="416" r:id="rId19"/>
    <p:sldId id="413" r:id="rId20"/>
    <p:sldId id="419" r:id="rId21"/>
    <p:sldId id="418" r:id="rId22"/>
    <p:sldId id="420" r:id="rId23"/>
    <p:sldId id="421" r:id="rId24"/>
    <p:sldId id="422" r:id="rId25"/>
    <p:sldId id="423" r:id="rId26"/>
    <p:sldId id="42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50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eorgia" panose="02040502050405020303" pitchFamily="18" charset="0"/>
              </a:defRPr>
            </a:lvl1pPr>
          </a:lstStyle>
          <a:p>
            <a:fld id="{85D50FEE-E6C8-4290-B690-4DA7E3D7C633}" type="datetimeFigureOut">
              <a:rPr lang="en-US" smtClean="0"/>
              <a:pPr/>
              <a:t>5/17/2016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49E59E0C-8575-4AA8-B337-153C27F99CD9}" type="slidenum">
              <a:rPr lang="en-US" smtClean="0"/>
              <a:pPr/>
              <a:t>‹#›</a:t>
            </a:fld>
            <a:endParaRPr lang="en-US" dirty="0"/>
          </a:p>
        </p:txBody>
      </p:sp>
    </p:spTree>
    <p:extLst>
      <p:ext uri="{BB962C8B-B14F-4D97-AF65-F5344CB8AC3E}">
        <p14:creationId xmlns:p14="http://schemas.microsoft.com/office/powerpoint/2010/main" val="100938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you go from the organism (the American Chestnut tree) to a sample you can collect (the leaf), to the part of the leaf of interest (the chloroplast) to the chloroplast DNA (from sequencing) to putting the sequence together in order (a map) and labeling the parts (annotation) so you can pick out one particular region that you want to barcode?  </a:t>
            </a:r>
          </a:p>
          <a:p>
            <a:endParaRPr lang="en-US" baseline="0" dirty="0" smtClean="0"/>
          </a:p>
          <a:p>
            <a:r>
              <a:rPr lang="en-US" baseline="0" dirty="0" smtClean="0"/>
              <a:t>Part of this involves the wet-lab process that we do in the Summer Science camp, where we use wet-lab tools to purify the DNA sample and carry out the sequencing. </a:t>
            </a:r>
          </a:p>
          <a:p>
            <a:endParaRPr lang="en-US" baseline="0" dirty="0" smtClean="0"/>
          </a:p>
          <a:p>
            <a:r>
              <a:rPr lang="en-US" baseline="0" dirty="0" smtClean="0"/>
              <a:t>Part of it is a computational process – it still requires tools and knowing how to use them. One of the things you can do is complete the circle to go back to the lab with better (more focused</a:t>
            </a:r>
            <a:r>
              <a:rPr lang="en-US" baseline="0" smtClean="0"/>
              <a:t>) assays. </a:t>
            </a:r>
            <a:endParaRPr lang="en-US"/>
          </a:p>
        </p:txBody>
      </p:sp>
      <p:sp>
        <p:nvSpPr>
          <p:cNvPr id="4" name="Slide Number Placeholder 3"/>
          <p:cNvSpPr>
            <a:spLocks noGrp="1"/>
          </p:cNvSpPr>
          <p:nvPr>
            <p:ph type="sldNum" sz="quarter" idx="10"/>
          </p:nvPr>
        </p:nvSpPr>
        <p:spPr/>
        <p:txBody>
          <a:bodyPr/>
          <a:lstStyle/>
          <a:p>
            <a:pPr>
              <a:defRPr/>
            </a:pPr>
            <a:fld id="{4D2E3428-8745-4EAA-8E09-611A3E2668A1}" type="slidenum">
              <a:rPr lang="en-US" smtClean="0"/>
              <a:pPr>
                <a:defRPr/>
              </a:pPr>
              <a:t>1</a:t>
            </a:fld>
            <a:endParaRPr lang="en-US"/>
          </a:p>
        </p:txBody>
      </p:sp>
    </p:spTree>
    <p:extLst>
      <p:ext uri="{BB962C8B-B14F-4D97-AF65-F5344CB8AC3E}">
        <p14:creationId xmlns:p14="http://schemas.microsoft.com/office/powerpoint/2010/main" val="403861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CATCACG CTTGTCG ATTTACT TGCATCG CATCACT TATTGCC</a:t>
            </a:r>
          </a:p>
          <a:p>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23</a:t>
            </a:fld>
            <a:endParaRPr lang="en-US" dirty="0"/>
          </a:p>
        </p:txBody>
      </p:sp>
    </p:spTree>
    <p:extLst>
      <p:ext uri="{BB962C8B-B14F-4D97-AF65-F5344CB8AC3E}">
        <p14:creationId xmlns:p14="http://schemas.microsoft.com/office/powerpoint/2010/main" val="222106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EC54F8-D49E-40EF-9B1D-367FFC70105C}"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280532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C54F8-D49E-40EF-9B1D-367FFC70105C}"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5752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C54F8-D49E-40EF-9B1D-367FFC70105C}"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63050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C54F8-D49E-40EF-9B1D-367FFC70105C}"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133316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EC54F8-D49E-40EF-9B1D-367FFC70105C}"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73248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EC54F8-D49E-40EF-9B1D-367FFC70105C}"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64617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EC54F8-D49E-40EF-9B1D-367FFC70105C}" type="datetimeFigureOut">
              <a:rPr lang="en-US" smtClean="0"/>
              <a:pPr/>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4490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EC54F8-D49E-40EF-9B1D-367FFC70105C}" type="datetimeFigureOut">
              <a:rPr lang="en-US" smtClean="0"/>
              <a:pPr/>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412317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C54F8-D49E-40EF-9B1D-367FFC70105C}" type="datetimeFigureOut">
              <a:rPr lang="en-US" smtClean="0"/>
              <a:pPr/>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310768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C54F8-D49E-40EF-9B1D-367FFC70105C}"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335045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C54F8-D49E-40EF-9B1D-367FFC70105C}"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273550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Georgia" panose="02040502050405020303" pitchFamily="18" charset="0"/>
              </a:defRPr>
            </a:lvl1pPr>
          </a:lstStyle>
          <a:p>
            <a:fld id="{F3EC54F8-D49E-40EF-9B1D-367FFC70105C}" type="datetimeFigureOut">
              <a:rPr lang="en-US" smtClean="0"/>
              <a:pPr/>
              <a:t>5/17/2016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Georgia" panose="02040502050405020303" pitchFamily="18"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Georgia" panose="02040502050405020303" pitchFamily="18" charset="0"/>
              </a:defRPr>
            </a:lvl1pPr>
          </a:lstStyle>
          <a:p>
            <a:fld id="{4682241B-3D28-4F50-B7E6-01AACEB9496A}" type="slidenum">
              <a:rPr lang="en-US" smtClean="0"/>
              <a:pPr/>
              <a:t>‹#›</a:t>
            </a:fld>
            <a:endParaRPr lang="en-US" dirty="0"/>
          </a:p>
        </p:txBody>
      </p:sp>
    </p:spTree>
    <p:extLst>
      <p:ext uri="{BB962C8B-B14F-4D97-AF65-F5344CB8AC3E}">
        <p14:creationId xmlns:p14="http://schemas.microsoft.com/office/powerpoint/2010/main" val="2801133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omictools.com/genome-assembly-catego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ebi.ac.uk/training/online/sites/ebi.ac.uk.training.online/files/user/1317/documents/illumin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220" y="2628583"/>
            <a:ext cx="4261179" cy="1833736"/>
          </a:xfrm>
          <a:prstGeom prst="rect">
            <a:avLst/>
          </a:prstGeom>
          <a:noFill/>
          <a:extLst>
            <a:ext uri="{909E8E84-426E-40DD-AFC4-6F175D3DCCD1}">
              <a14:hiddenFill xmlns:a14="http://schemas.microsoft.com/office/drawing/2010/main">
                <a:solidFill>
                  <a:srgbClr val="FFFFFF"/>
                </a:solidFill>
              </a14:hiddenFill>
            </a:ext>
          </a:extLst>
        </p:spPr>
      </p:pic>
      <p:sp>
        <p:nvSpPr>
          <p:cNvPr id="22534" name="Title 1"/>
          <p:cNvSpPr>
            <a:spLocks noGrp="1"/>
          </p:cNvSpPr>
          <p:nvPr>
            <p:ph type="ctrTitle"/>
          </p:nvPr>
        </p:nvSpPr>
        <p:spPr>
          <a:xfrm>
            <a:off x="1079334" y="205990"/>
            <a:ext cx="6858000" cy="2387600"/>
          </a:xfrm>
        </p:spPr>
        <p:txBody>
          <a:bodyPr/>
          <a:lstStyle/>
          <a:p>
            <a:pPr eaLnBrk="1" hangingPunct="1"/>
            <a:r>
              <a:rPr lang="en-US" dirty="0" smtClean="0"/>
              <a:t>B3- Olympic High School Bioinformatics</a:t>
            </a:r>
          </a:p>
        </p:txBody>
      </p:sp>
      <p:sp>
        <p:nvSpPr>
          <p:cNvPr id="3075" name="Subtitle 2"/>
          <p:cNvSpPr>
            <a:spLocks noGrp="1"/>
          </p:cNvSpPr>
          <p:nvPr>
            <p:ph type="subTitle" idx="1"/>
          </p:nvPr>
        </p:nvSpPr>
        <p:spPr>
          <a:xfrm>
            <a:off x="1307934" y="326238"/>
            <a:ext cx="6400800" cy="785012"/>
          </a:xfrm>
        </p:spPr>
        <p:txBody>
          <a:bodyPr>
            <a:normAutofit fontScale="85000" lnSpcReduction="20000"/>
          </a:bodyPr>
          <a:lstStyle/>
          <a:p>
            <a:pPr eaLnBrk="1" fontAlgn="auto" hangingPunct="1">
              <a:spcAft>
                <a:spcPts val="0"/>
              </a:spcAft>
              <a:buFont typeface="Arial" pitchFamily="34" charset="0"/>
              <a:buNone/>
              <a:defRPr/>
            </a:pPr>
            <a:r>
              <a:rPr lang="en-US" dirty="0" smtClean="0"/>
              <a:t>Dr. Jennifer Weller</a:t>
            </a:r>
          </a:p>
          <a:p>
            <a:pPr eaLnBrk="1" fontAlgn="auto" hangingPunct="1">
              <a:spcAft>
                <a:spcPts val="0"/>
              </a:spcAft>
              <a:buFont typeface="Arial" pitchFamily="34" charset="0"/>
              <a:buNone/>
              <a:defRPr/>
            </a:pPr>
            <a:r>
              <a:rPr lang="en-US" dirty="0" smtClean="0"/>
              <a:t>May 2016</a:t>
            </a:r>
          </a:p>
          <a:p>
            <a:pPr eaLnBrk="1" fontAlgn="auto" hangingPunct="1">
              <a:spcAft>
                <a:spcPts val="0"/>
              </a:spcAft>
              <a:buFont typeface="Arial" pitchFamily="34" charset="0"/>
              <a:buNone/>
              <a:defRPr/>
            </a:pPr>
            <a:r>
              <a:rPr lang="en-US" dirty="0" smtClean="0"/>
              <a:t>Sequencing Technologies</a:t>
            </a:r>
          </a:p>
        </p:txBody>
      </p:sp>
      <p:sp>
        <p:nvSpPr>
          <p:cNvPr id="22531" name="Date Placeholder 3"/>
          <p:cNvSpPr>
            <a:spLocks noGrp="1"/>
          </p:cNvSpPr>
          <p:nvPr>
            <p:ph type="dt" sz="half" idx="10"/>
          </p:nvPr>
        </p:nvSpPr>
        <p:spPr bwMode="auto">
          <a:noFill/>
          <a:ln>
            <a:miter lim="800000"/>
            <a:headEnd/>
            <a:tailEnd/>
          </a:ln>
        </p:spPr>
        <p:txBody>
          <a:bodyPr wrap="square" lIns="91440" tIns="45720" rIns="91440" bIns="45720" numCol="1" anchor="t" anchorCtr="0" compatLnSpc="1">
            <a:prstTxWarp prst="textNoShape">
              <a:avLst/>
            </a:prstTxWarp>
          </a:bodyPr>
          <a:lstStyle/>
          <a:p>
            <a:fld id="{F6CF6EF1-4CDE-4989-8C8D-E968B2BD1B83}" type="datetime1">
              <a:rPr lang="en-US" smtClean="0"/>
              <a:pPr/>
              <a:t>5/17/2016</a:t>
            </a:fld>
            <a:endParaRPr lang="en-US" dirty="0" smtClean="0"/>
          </a:p>
        </p:txBody>
      </p:sp>
      <p:sp>
        <p:nvSpPr>
          <p:cNvPr id="22532"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Dr. Weller B3 Olympic HS</a:t>
            </a:r>
          </a:p>
        </p:txBody>
      </p:sp>
      <p:sp>
        <p:nvSpPr>
          <p:cNvPr id="5" name="Slide Number Placeholder 4"/>
          <p:cNvSpPr>
            <a:spLocks noGrp="1"/>
          </p:cNvSpPr>
          <p:nvPr>
            <p:ph type="sldNum" sz="quarter" idx="12"/>
          </p:nvPr>
        </p:nvSpPr>
        <p:spPr/>
        <p:txBody>
          <a:bodyPr/>
          <a:lstStyle/>
          <a:p>
            <a:pPr>
              <a:defRPr/>
            </a:pPr>
            <a:fld id="{65FC9F06-A96D-4AD0-98FB-768DBA38DC4E}" type="slidenum">
              <a:rPr lang="en-US"/>
              <a:pPr>
                <a:defRPr/>
              </a:pPr>
              <a:t>1</a:t>
            </a:fld>
            <a:endParaRPr lang="en-US"/>
          </a:p>
        </p:txBody>
      </p:sp>
      <p:pic>
        <p:nvPicPr>
          <p:cNvPr id="22535" name="Picture 6" descr="CHestnutSilhouette.jpg"/>
          <p:cNvPicPr>
            <a:picLocks noChangeAspect="1"/>
          </p:cNvPicPr>
          <p:nvPr/>
        </p:nvPicPr>
        <p:blipFill>
          <a:blip r:embed="rId4" cstate="print"/>
          <a:srcRect/>
          <a:stretch>
            <a:fillRect/>
          </a:stretch>
        </p:blipFill>
        <p:spPr bwMode="auto">
          <a:xfrm>
            <a:off x="304800" y="2847456"/>
            <a:ext cx="3176420" cy="2923625"/>
          </a:xfrm>
          <a:prstGeom prst="rect">
            <a:avLst/>
          </a:prstGeom>
          <a:noFill/>
          <a:ln w="9525">
            <a:noFill/>
            <a:miter lim="800000"/>
            <a:headEnd/>
            <a:tailEnd/>
          </a:ln>
        </p:spPr>
      </p:pic>
      <p:sp>
        <p:nvSpPr>
          <p:cNvPr id="2" name="AutoShape 8"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155575" y="-10128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sp>
        <p:nvSpPr>
          <p:cNvPr id="3" name="AutoShape 10"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307975" y="-8604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sp>
        <p:nvSpPr>
          <p:cNvPr id="4" name="AutoShape 12"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rot="5226750">
            <a:off x="460375" y="-7080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568" y="3905959"/>
            <a:ext cx="2668375" cy="2632954"/>
          </a:xfrm>
          <a:prstGeom prst="rect">
            <a:avLst/>
          </a:prstGeom>
        </p:spPr>
      </p:pic>
      <p:pic>
        <p:nvPicPr>
          <p:cNvPr id="1028" name="Picture 4" descr="http://www.hainaultforest.co.uk/LeafSpanishChestnut3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668" y="4894195"/>
            <a:ext cx="2054225" cy="16852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ciencephoto.com/image/10672/large/B1100007-TEM_of_a_chloroplast_from_a_tobacco_leaf-SP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65986" y="4429447"/>
            <a:ext cx="1368425" cy="92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495799"/>
            <a:ext cx="7886700" cy="2057401"/>
          </a:xfrm>
        </p:spPr>
        <p:txBody>
          <a:bodyPr>
            <a:normAutofit fontScale="92500" lnSpcReduction="20000"/>
          </a:bodyPr>
          <a:lstStyle/>
          <a:p>
            <a:r>
              <a:rPr lang="en-US" dirty="0" smtClean="0"/>
              <a:t>What are some things you notice about these peaks?</a:t>
            </a:r>
          </a:p>
          <a:p>
            <a:pPr lvl="1"/>
            <a:r>
              <a:rPr lang="en-US" dirty="0" smtClean="0"/>
              <a:t>Is there a characteristic peak height and width for each color?</a:t>
            </a:r>
          </a:p>
          <a:p>
            <a:pPr lvl="1"/>
            <a:r>
              <a:rPr lang="en-US" dirty="0" smtClean="0"/>
              <a:t>Is there a characteristic separation between peaks at the top?</a:t>
            </a:r>
          </a:p>
          <a:p>
            <a:pPr lvl="1"/>
            <a:r>
              <a:rPr lang="en-US" dirty="0" smtClean="0"/>
              <a:t>Is there a characteristic separation at the bottom?</a:t>
            </a:r>
          </a:p>
          <a:p>
            <a:pPr lvl="1"/>
            <a:r>
              <a:rPr lang="en-US" dirty="0" smtClean="0"/>
              <a:t>Do some of the characteristics depend on the neighbors?</a:t>
            </a:r>
          </a:p>
          <a:p>
            <a:r>
              <a:rPr lang="en-US" dirty="0" smtClean="0"/>
              <a:t>Use a training set of known sequences, run them many times, look at the frequency of incorrect base calls, turn that into the probability that a given call is correct  - basically a weight.  </a:t>
            </a:r>
            <a:endParaRPr lang="en-US" dirty="0"/>
          </a:p>
        </p:txBody>
      </p:sp>
      <p:pic>
        <p:nvPicPr>
          <p:cNvPr id="7170" name="Picture 2" descr="http://dna.leeds.ac.uk/qsv/guide/1b73054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2" y="533400"/>
            <a:ext cx="696277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444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336" y="4267200"/>
            <a:ext cx="1873264" cy="2214563"/>
          </a:xfrm>
        </p:spPr>
        <p:txBody>
          <a:bodyPr/>
          <a:lstStyle/>
          <a:p>
            <a:r>
              <a:rPr lang="en-US" dirty="0" smtClean="0"/>
              <a:t>Q = -10logP </a:t>
            </a:r>
            <a:endParaRPr lang="en-US" dirty="0"/>
          </a:p>
        </p:txBody>
      </p:sp>
      <p:pic>
        <p:nvPicPr>
          <p:cNvPr id="4" name="Picture 2" descr="Polymerase slippage - polyT - electropherogram-web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86384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320" y="3886200"/>
            <a:ext cx="5505116" cy="2209800"/>
          </a:xfrm>
          <a:prstGeom prst="rect">
            <a:avLst/>
          </a:prstGeom>
        </p:spPr>
      </p:pic>
    </p:spTree>
    <p:extLst>
      <p:ext uri="{BB962C8B-B14F-4D97-AF65-F5344CB8AC3E}">
        <p14:creationId xmlns:p14="http://schemas.microsoft.com/office/powerpoint/2010/main" val="741274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Quality Scores</a:t>
            </a:r>
            <a:endParaRPr lang="en-US" dirty="0"/>
          </a:p>
        </p:txBody>
      </p:sp>
      <p:sp>
        <p:nvSpPr>
          <p:cNvPr id="3" name="Content Placeholder 2"/>
          <p:cNvSpPr>
            <a:spLocks noGrp="1"/>
          </p:cNvSpPr>
          <p:nvPr>
            <p:ph idx="1"/>
          </p:nvPr>
        </p:nvSpPr>
        <p:spPr>
          <a:xfrm>
            <a:off x="628650" y="1825625"/>
            <a:ext cx="7886700" cy="2136775"/>
          </a:xfrm>
        </p:spPr>
        <p:txBody>
          <a:bodyPr>
            <a:normAutofit/>
          </a:bodyPr>
          <a:lstStyle/>
          <a:p>
            <a:r>
              <a:rPr lang="en-US" dirty="0" smtClean="0"/>
              <a:t>If you have 5 sequences of the ‘same’ gene but there is a sequence difference at several positions in two of the reads, do you conclude you have found a variant, or is there an error?</a:t>
            </a:r>
          </a:p>
          <a:p>
            <a:r>
              <a:rPr lang="en-US" dirty="0" smtClean="0"/>
              <a:t>If you have sequenced across a gene that is 5000bp long, using 12 overlapping sequences, which sequence are you less likely to use when assembling the virtual sequence (the </a:t>
            </a:r>
            <a:r>
              <a:rPr lang="en-US" dirty="0" err="1" smtClean="0"/>
              <a:t>contig</a:t>
            </a:r>
            <a:r>
              <a:rPr lang="en-US" dirty="0" smtClean="0"/>
              <a:t>)? </a:t>
            </a:r>
            <a:endParaRPr lang="en-US" dirty="0"/>
          </a:p>
        </p:txBody>
      </p:sp>
    </p:spTree>
    <p:extLst>
      <p:ext uri="{BB962C8B-B14F-4D97-AF65-F5344CB8AC3E}">
        <p14:creationId xmlns:p14="http://schemas.microsoft.com/office/powerpoint/2010/main" val="545339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NGS platforms?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600200"/>
            <a:ext cx="3276600" cy="1028700"/>
          </a:xfrm>
          <a:prstGeom prst="rect">
            <a:avLst/>
          </a:prstGeom>
        </p:spPr>
      </p:pic>
      <p:pic>
        <p:nvPicPr>
          <p:cNvPr id="7" name="Picture 2" descr="https://biolektures.files.wordpress.com/2011/08/incorpo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48966"/>
            <a:ext cx="3434061" cy="257554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forensics.psu.edu/research/dr.-mitchell-holland/projects/documents/NextGenerationDNASequencingDataFlowg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37" y="3124200"/>
            <a:ext cx="4997084" cy="35246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3031" y="4287991"/>
            <a:ext cx="3350769" cy="2031325"/>
          </a:xfrm>
          <a:prstGeom prst="rect">
            <a:avLst/>
          </a:prstGeom>
          <a:noFill/>
        </p:spPr>
        <p:txBody>
          <a:bodyPr wrap="square" rtlCol="0">
            <a:spAutoFit/>
          </a:bodyPr>
          <a:lstStyle/>
          <a:p>
            <a:r>
              <a:rPr lang="en-US" dirty="0" smtClean="0">
                <a:latin typeface="Georgia" panose="02040502050405020303" pitchFamily="18" charset="0"/>
              </a:rPr>
              <a:t>Ion Torrent: Shape of voltage response, whether there is background, how close the response it to a unit level, whether there is response for only one type of base in each set of flows. </a:t>
            </a:r>
            <a:endParaRPr lang="en-US" dirty="0">
              <a:latin typeface="Georgia" panose="02040502050405020303" pitchFamily="18" charset="0"/>
            </a:endParaRPr>
          </a:p>
        </p:txBody>
      </p:sp>
    </p:spTree>
    <p:extLst>
      <p:ext uri="{BB962C8B-B14F-4D97-AF65-F5344CB8AC3E}">
        <p14:creationId xmlns:p14="http://schemas.microsoft.com/office/powerpoint/2010/main" val="2729259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ages.sciencedaily.com/2016/04/160422075239_1_9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6358345"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3124200"/>
            <a:ext cx="6976590" cy="369332"/>
          </a:xfrm>
          <a:prstGeom prst="rect">
            <a:avLst/>
          </a:prstGeom>
          <a:noFill/>
        </p:spPr>
        <p:txBody>
          <a:bodyPr wrap="none" rtlCol="0">
            <a:spAutoFit/>
          </a:bodyPr>
          <a:lstStyle/>
          <a:p>
            <a:r>
              <a:rPr lang="en-US" dirty="0" smtClean="0">
                <a:latin typeface="Georgia" panose="02040502050405020303" pitchFamily="18" charset="0"/>
              </a:rPr>
              <a:t>Pacific Biosciences – this has a very high base call error rate (15%) </a:t>
            </a:r>
            <a:endParaRPr lang="en-US" dirty="0">
              <a:latin typeface="Georgia" panose="02040502050405020303" pitchFamily="18" charset="0"/>
            </a:endParaRPr>
          </a:p>
        </p:txBody>
      </p:sp>
      <p:pic>
        <p:nvPicPr>
          <p:cNvPr id="9220" name="Picture 4" descr="https://www.ebi.ac.uk/training/online/sites/ebi.ac.uk.training.online/files/user/1317/documents/illumin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980" y="3472598"/>
            <a:ext cx="6667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6339623"/>
            <a:ext cx="7873437" cy="369332"/>
          </a:xfrm>
          <a:prstGeom prst="rect">
            <a:avLst/>
          </a:prstGeom>
          <a:noFill/>
        </p:spPr>
        <p:txBody>
          <a:bodyPr wrap="none" rtlCol="0">
            <a:spAutoFit/>
          </a:bodyPr>
          <a:lstStyle/>
          <a:p>
            <a:r>
              <a:rPr lang="en-US" dirty="0" smtClean="0">
                <a:latin typeface="Georgia" panose="02040502050405020303" pitchFamily="18" charset="0"/>
              </a:rPr>
              <a:t>Illumina: the image has to be carefully registered, the dyes can overlap, etc. </a:t>
            </a:r>
            <a:endParaRPr lang="en-US" dirty="0">
              <a:latin typeface="Georgia" panose="02040502050405020303" pitchFamily="18" charset="0"/>
            </a:endParaRPr>
          </a:p>
        </p:txBody>
      </p:sp>
    </p:spTree>
    <p:extLst>
      <p:ext uri="{BB962C8B-B14F-4D97-AF65-F5344CB8AC3E}">
        <p14:creationId xmlns:p14="http://schemas.microsoft.com/office/powerpoint/2010/main" val="1805409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don’t we have sequence viewer/editors for NGS platforms?</a:t>
            </a:r>
            <a:endParaRPr lang="en-US" dirty="0"/>
          </a:p>
        </p:txBody>
      </p:sp>
      <p:sp>
        <p:nvSpPr>
          <p:cNvPr id="3" name="Content Placeholder 2"/>
          <p:cNvSpPr>
            <a:spLocks noGrp="1"/>
          </p:cNvSpPr>
          <p:nvPr>
            <p:ph idx="1"/>
          </p:nvPr>
        </p:nvSpPr>
        <p:spPr>
          <a:xfrm>
            <a:off x="628650" y="1825624"/>
            <a:ext cx="7886700" cy="4575175"/>
          </a:xfrm>
        </p:spPr>
        <p:txBody>
          <a:bodyPr>
            <a:normAutofit fontScale="92500"/>
          </a:bodyPr>
          <a:lstStyle/>
          <a:p>
            <a:r>
              <a:rPr lang="en-US" dirty="0" smtClean="0"/>
              <a:t>It is possible to access the raw files, but each run has hundreds of thousands of reads. Keeping track of the subset you have looked at and the changes made will require a lot of bookkeeping and Data Science skills. </a:t>
            </a:r>
          </a:p>
          <a:p>
            <a:r>
              <a:rPr lang="en-US" dirty="0" smtClean="0"/>
              <a:t>The image files are extremely large and there is a huge stack of them – you will need some Data Science skills.  </a:t>
            </a:r>
          </a:p>
          <a:p>
            <a:r>
              <a:rPr lang="en-US" dirty="0" smtClean="0"/>
              <a:t>Therefore biologists don’t tend to interact with the raw data and edit it – they take the sequence data with quality scores and focus on the downstream operations. </a:t>
            </a:r>
          </a:p>
          <a:p>
            <a:r>
              <a:rPr lang="en-US" dirty="0" smtClean="0"/>
              <a:t>Note: research does go on to improve our understanding of what affects the signal, the processing and therefore the data quality!</a:t>
            </a:r>
          </a:p>
          <a:p>
            <a:r>
              <a:rPr lang="en-US" dirty="0" smtClean="0"/>
              <a:t>Note: because the signal properties are so different, the quality scores for different platforms may not mean quite the same thing – combining data from different platforms may mean some filtering has to be done in addition to using the Q values.</a:t>
            </a:r>
            <a:endParaRPr lang="en-US" dirty="0"/>
          </a:p>
        </p:txBody>
      </p:sp>
    </p:spTree>
    <p:extLst>
      <p:ext uri="{BB962C8B-B14F-4D97-AF65-F5344CB8AC3E}">
        <p14:creationId xmlns:p14="http://schemas.microsoft.com/office/powerpoint/2010/main" val="4169652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762000"/>
          </a:xfrm>
        </p:spPr>
        <p:txBody>
          <a:bodyPr>
            <a:normAutofit fontScale="90000"/>
          </a:bodyPr>
          <a:lstStyle/>
          <a:p>
            <a:r>
              <a:rPr lang="en-US" dirty="0" err="1" smtClean="0">
                <a:solidFill>
                  <a:schemeClr val="tx1"/>
                </a:solidFill>
                <a:effectLst/>
                <a:latin typeface="Times New Roman" pitchFamily="18" charset="0"/>
                <a:cs typeface="Times New Roman" pitchFamily="18" charset="0"/>
              </a:rPr>
              <a:t>FastQ</a:t>
            </a:r>
            <a:r>
              <a:rPr lang="en-US" dirty="0" smtClean="0">
                <a:solidFill>
                  <a:schemeClr val="tx1"/>
                </a:solidFill>
                <a:effectLst/>
                <a:latin typeface="Times New Roman" pitchFamily="18" charset="0"/>
                <a:cs typeface="Times New Roman" pitchFamily="18" charset="0"/>
              </a:rPr>
              <a:t> </a:t>
            </a:r>
            <a:r>
              <a:rPr lang="en-US" dirty="0" smtClean="0">
                <a:solidFill>
                  <a:schemeClr val="tx1"/>
                </a:solidFill>
                <a:effectLst/>
                <a:latin typeface="Times New Roman" pitchFamily="18" charset="0"/>
                <a:cs typeface="Times New Roman" pitchFamily="18" charset="0"/>
              </a:rPr>
              <a:t>files for encoding Base call + Q value</a:t>
            </a:r>
            <a:endParaRPr lang="en-US"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357365"/>
            <a:ext cx="8229600" cy="3563884"/>
          </a:xfrm>
        </p:spPr>
        <p:txBody>
          <a:bodyPr>
            <a:normAutofit/>
          </a:bodyPr>
          <a:lstStyle/>
          <a:p>
            <a:r>
              <a:rPr lang="en-US" dirty="0" smtClean="0">
                <a:latin typeface="Times New Roman" pitchFamily="18" charset="0"/>
                <a:cs typeface="Times New Roman" pitchFamily="18" charset="0"/>
              </a:rPr>
              <a:t>With </a:t>
            </a:r>
            <a:r>
              <a:rPr lang="en-US" dirty="0" err="1" smtClean="0">
                <a:latin typeface="Times New Roman" pitchFamily="18" charset="0"/>
                <a:cs typeface="Times New Roman" pitchFamily="18" charset="0"/>
              </a:rPr>
              <a:t>electropherogram</a:t>
            </a:r>
            <a:r>
              <a:rPr lang="en-US" dirty="0" smtClean="0">
                <a:latin typeface="Times New Roman" pitchFamily="18" charset="0"/>
                <a:cs typeface="Times New Roman" pitchFamily="18" charset="0"/>
              </a:rPr>
              <a:t> data, the </a:t>
            </a:r>
            <a:r>
              <a:rPr lang="en-US" dirty="0" err="1" smtClean="0">
                <a:latin typeface="Times New Roman" pitchFamily="18" charset="0"/>
                <a:cs typeface="Times New Roman" pitchFamily="18" charset="0"/>
              </a:rPr>
              <a:t>phred</a:t>
            </a:r>
            <a:r>
              <a:rPr lang="en-US" dirty="0" smtClean="0">
                <a:latin typeface="Times New Roman" pitchFamily="18" charset="0"/>
                <a:cs typeface="Times New Roman" pitchFamily="18" charset="0"/>
              </a:rPr>
              <a:t> scores were stored in a separate (.</a:t>
            </a:r>
            <a:r>
              <a:rPr lang="en-US" dirty="0" err="1" smtClean="0">
                <a:latin typeface="Times New Roman" pitchFamily="18" charset="0"/>
                <a:cs typeface="Times New Roman" pitchFamily="18" charset="0"/>
              </a:rPr>
              <a:t>phd</a:t>
            </a:r>
            <a:r>
              <a:rPr lang="en-US" dirty="0" smtClean="0">
                <a:latin typeface="Times New Roman" pitchFamily="18" charset="0"/>
                <a:cs typeface="Times New Roman" pitchFamily="18" charset="0"/>
              </a:rPr>
              <a:t>) file. This is very inconvenient – what if they get separated? What if you use the wrong one?</a:t>
            </a:r>
          </a:p>
          <a:p>
            <a:r>
              <a:rPr lang="en-US"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single file prevents this, but you could do this in several ways.</a:t>
            </a:r>
          </a:p>
          <a:p>
            <a:pPr lvl="1"/>
            <a:r>
              <a:rPr lang="en-US" dirty="0" smtClean="0">
                <a:latin typeface="Times New Roman" pitchFamily="18" charset="0"/>
                <a:cs typeface="Times New Roman" pitchFamily="18" charset="0"/>
              </a:rPr>
              <a:t>AAA then 202520, or A20A25A20.</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Generally you will see 4 lines/read</a:t>
            </a:r>
          </a:p>
          <a:p>
            <a:pPr lvl="1"/>
            <a:r>
              <a:rPr lang="en-US" dirty="0" smtClean="0">
                <a:latin typeface="Times New Roman" pitchFamily="18" charset="0"/>
                <a:cs typeface="Times New Roman" pitchFamily="18" charset="0"/>
              </a:rPr>
              <a:t>@ with an identifier and a description that is optional</a:t>
            </a:r>
          </a:p>
          <a:p>
            <a:pPr lvl="1"/>
            <a:r>
              <a:rPr lang="en-US" dirty="0" smtClean="0">
                <a:latin typeface="Times New Roman" pitchFamily="18" charset="0"/>
                <a:cs typeface="Times New Roman" pitchFamily="18" charset="0"/>
              </a:rPr>
              <a:t>The base calls as letters (AGTC </a:t>
            </a:r>
            <a:r>
              <a:rPr lang="en-US" dirty="0" smtClean="0">
                <a:latin typeface="Times New Roman" pitchFamily="18" charset="0"/>
                <a:cs typeface="Times New Roman" pitchFamily="18" charset="0"/>
              </a:rPr>
              <a:t>or </a:t>
            </a:r>
            <a:r>
              <a:rPr lang="en-US" dirty="0" smtClean="0">
                <a:latin typeface="Times New Roman" pitchFamily="18" charset="0"/>
                <a:cs typeface="Times New Roman" pitchFamily="18" charset="0"/>
              </a:rPr>
              <a:t>N)</a:t>
            </a:r>
          </a:p>
          <a:p>
            <a:pPr lvl="1"/>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(if paired-end there will be a matched ‘-’ for the other strand)</a:t>
            </a:r>
          </a:p>
          <a:p>
            <a:pPr lvl="1"/>
            <a:r>
              <a:rPr lang="en-US" dirty="0" smtClean="0">
                <a:latin typeface="Times New Roman" pitchFamily="18" charset="0"/>
                <a:cs typeface="Times New Roman" pitchFamily="18" charset="0"/>
              </a:rPr>
              <a:t>The base call+ quality values, encoded as single ASCI characters </a:t>
            </a:r>
            <a:r>
              <a:rPr lang="en-US" dirty="0" smtClean="0">
                <a:latin typeface="Times New Roman" pitchFamily="18" charset="0"/>
                <a:cs typeface="Times New Roman" pitchFamily="18" charset="0"/>
              </a:rPr>
              <a:t>(starting at </a:t>
            </a:r>
            <a:r>
              <a:rPr lang="en-US" dirty="0" smtClean="0">
                <a:latin typeface="Times New Roman" pitchFamily="18" charset="0"/>
                <a:cs typeface="Times New Roman" pitchFamily="18" charset="0"/>
              </a:rPr>
              <a:t>code 33 and adding the Q value so Q20 is ASCII character 53, which is 5).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C6FC296-6DF2-45F4-A66A-1798D15434FF}" type="datetime1">
              <a:rPr lang="en-US" smtClean="0"/>
              <a:pPr>
                <a:defRPr/>
              </a:pPr>
              <a:t>5/17/2016</a:t>
            </a:fld>
            <a:endParaRPr lang="en-US"/>
          </a:p>
        </p:txBody>
      </p:sp>
      <p:sp>
        <p:nvSpPr>
          <p:cNvPr id="5" name="Slide Number Placeholder 4"/>
          <p:cNvSpPr>
            <a:spLocks noGrp="1"/>
          </p:cNvSpPr>
          <p:nvPr>
            <p:ph type="sldNum" sz="quarter" idx="12"/>
          </p:nvPr>
        </p:nvSpPr>
        <p:spPr/>
        <p:txBody>
          <a:bodyPr/>
          <a:lstStyle/>
          <a:p>
            <a:pPr>
              <a:defRPr/>
            </a:pPr>
            <a:fld id="{701AF97D-360E-40D9-94D5-1F8FAADE46BE}" type="slidenum">
              <a:rPr lang="en-US" smtClean="0"/>
              <a:pPr>
                <a:defRPr/>
              </a:pPr>
              <a:t>16</a:t>
            </a:fld>
            <a:endParaRPr lang="en-US"/>
          </a:p>
        </p:txBody>
      </p:sp>
      <p:pic>
        <p:nvPicPr>
          <p:cNvPr id="6" name="Picture 5" descr="fastQ.jpg"/>
          <p:cNvPicPr>
            <a:picLocks noChangeAspect="1"/>
          </p:cNvPicPr>
          <p:nvPr/>
        </p:nvPicPr>
        <p:blipFill>
          <a:blip r:embed="rId2" cstate="print"/>
          <a:stretch>
            <a:fillRect/>
          </a:stretch>
        </p:blipFill>
        <p:spPr>
          <a:xfrm>
            <a:off x="990600" y="5105400"/>
            <a:ext cx="6778625" cy="1066800"/>
          </a:xfrm>
          <a:prstGeom prst="rect">
            <a:avLst/>
          </a:prstGeom>
        </p:spPr>
      </p:pic>
    </p:spTree>
    <p:extLst>
      <p:ext uri="{BB962C8B-B14F-4D97-AF65-F5344CB8AC3E}">
        <p14:creationId xmlns:p14="http://schemas.microsoft.com/office/powerpoint/2010/main" val="3556991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381000"/>
            <a:ext cx="6477000" cy="6013272"/>
          </a:xfrm>
        </p:spPr>
      </p:pic>
      <p:sp>
        <p:nvSpPr>
          <p:cNvPr id="5" name="Rectangle 4"/>
          <p:cNvSpPr/>
          <p:nvPr/>
        </p:nvSpPr>
        <p:spPr>
          <a:xfrm>
            <a:off x="2855408" y="1884904"/>
            <a:ext cx="762000" cy="448927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71520" y="1732504"/>
            <a:ext cx="762000" cy="43434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396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762000"/>
          </a:xfrm>
        </p:spPr>
        <p:txBody>
          <a:bodyPr>
            <a:normAutofit/>
          </a:bodyPr>
          <a:lstStyle/>
          <a:p>
            <a:r>
              <a:rPr lang="en-US" dirty="0" smtClean="0">
                <a:solidFill>
                  <a:schemeClr val="tx1"/>
                </a:solidFill>
                <a:effectLst/>
                <a:latin typeface="Times New Roman" pitchFamily="18" charset="0"/>
                <a:cs typeface="Times New Roman" pitchFamily="18" charset="0"/>
              </a:rPr>
              <a:t>ASCII </a:t>
            </a:r>
            <a:r>
              <a:rPr lang="en-US" dirty="0" smtClean="0">
                <a:solidFill>
                  <a:schemeClr val="tx1"/>
                </a:solidFill>
                <a:effectLst/>
                <a:latin typeface="Times New Roman" pitchFamily="18" charset="0"/>
                <a:cs typeface="Times New Roman" pitchFamily="18" charset="0"/>
              </a:rPr>
              <a:t>characters. simplified</a:t>
            </a:r>
            <a:endParaRPr lang="en-US" dirty="0">
              <a:solidFill>
                <a:schemeClr val="tx1"/>
              </a:solidFill>
              <a:effectLst/>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C6FC296-6DF2-45F4-A66A-1798D15434FF}" type="datetime1">
              <a:rPr lang="en-US" smtClean="0"/>
              <a:pPr>
                <a:defRPr/>
              </a:pPr>
              <a:t>5/17/2016</a:t>
            </a:fld>
            <a:endParaRPr lang="en-US"/>
          </a:p>
        </p:txBody>
      </p:sp>
      <p:sp>
        <p:nvSpPr>
          <p:cNvPr id="5" name="Slide Number Placeholder 4"/>
          <p:cNvSpPr>
            <a:spLocks noGrp="1"/>
          </p:cNvSpPr>
          <p:nvPr>
            <p:ph type="sldNum" sz="quarter" idx="12"/>
          </p:nvPr>
        </p:nvSpPr>
        <p:spPr/>
        <p:txBody>
          <a:bodyPr/>
          <a:lstStyle/>
          <a:p>
            <a:pPr>
              <a:defRPr/>
            </a:pPr>
            <a:fld id="{701AF97D-360E-40D9-94D5-1F8FAADE46BE}" type="slidenum">
              <a:rPr lang="en-US" smtClean="0"/>
              <a:pPr>
                <a:defRPr/>
              </a:pPr>
              <a:t>18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19200"/>
            <a:ext cx="8632974" cy="1981200"/>
          </a:xfrm>
          <a:prstGeom prst="rect">
            <a:avLst/>
          </a:prstGeom>
        </p:spPr>
      </p:pic>
    </p:spTree>
    <p:extLst>
      <p:ext uri="{BB962C8B-B14F-4D97-AF65-F5344CB8AC3E}">
        <p14:creationId xmlns:p14="http://schemas.microsoft.com/office/powerpoint/2010/main" val="1279480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024744" cy="609600"/>
          </a:xfrm>
        </p:spPr>
        <p:txBody>
          <a:bodyPr>
            <a:normAutofit/>
          </a:bodyPr>
          <a:lstStyle/>
          <a:p>
            <a:r>
              <a:rPr lang="en-US" dirty="0" smtClean="0">
                <a:solidFill>
                  <a:schemeClr val="tx1"/>
                </a:solidFill>
                <a:effectLst/>
                <a:latin typeface="Times New Roman" pitchFamily="18" charset="0"/>
                <a:cs typeface="Times New Roman" pitchFamily="18" charset="0"/>
              </a:rPr>
              <a:t>NCBI </a:t>
            </a:r>
            <a:r>
              <a:rPr lang="en-US" dirty="0" err="1" smtClean="0">
                <a:solidFill>
                  <a:schemeClr val="tx1"/>
                </a:solidFill>
                <a:effectLst/>
                <a:latin typeface="Times New Roman" pitchFamily="18" charset="0"/>
                <a:cs typeface="Times New Roman" pitchFamily="18" charset="0"/>
              </a:rPr>
              <a:t>fastQ</a:t>
            </a:r>
            <a:r>
              <a:rPr lang="en-US" dirty="0" smtClean="0">
                <a:solidFill>
                  <a:schemeClr val="tx1"/>
                </a:solidFill>
                <a:effectLst/>
                <a:latin typeface="Times New Roman" pitchFamily="18" charset="0"/>
                <a:cs typeface="Times New Roman" pitchFamily="18" charset="0"/>
              </a:rPr>
              <a:t> </a:t>
            </a:r>
            <a:endParaRPr lang="en-US"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762000" y="1266930"/>
            <a:ext cx="8153400" cy="4981470"/>
          </a:xfrm>
        </p:spPr>
        <p:txBody>
          <a:bodyPr>
            <a:normAutofit/>
          </a:bodyPr>
          <a:lstStyle/>
          <a:p>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file is now being loaded with more information – but it is intended to help identify the exact sequence and sample. </a:t>
            </a: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So what are the quality scores here? I= 40, 9 = 24, G=38, C = 34</a:t>
            </a: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C6FC296-6DF2-45F4-A66A-1798D15434FF}" type="datetime1">
              <a:rPr lang="en-US" smtClean="0"/>
              <a:pPr>
                <a:defRPr/>
              </a:pPr>
              <a:t>5/17/2016</a:t>
            </a:fld>
            <a:endParaRPr lang="en-US"/>
          </a:p>
        </p:txBody>
      </p:sp>
      <p:sp>
        <p:nvSpPr>
          <p:cNvPr id="5" name="Slide Number Placeholder 4"/>
          <p:cNvSpPr>
            <a:spLocks noGrp="1"/>
          </p:cNvSpPr>
          <p:nvPr>
            <p:ph type="sldNum" sz="quarter" idx="12"/>
          </p:nvPr>
        </p:nvSpPr>
        <p:spPr/>
        <p:txBody>
          <a:bodyPr/>
          <a:lstStyle/>
          <a:p>
            <a:pPr>
              <a:defRPr/>
            </a:pPr>
            <a:fld id="{701AF97D-360E-40D9-94D5-1F8FAADE46BE}" type="slidenum">
              <a:rPr lang="en-US" smtClean="0"/>
              <a:pPr>
                <a:defRPr/>
              </a:pPr>
              <a:t>19</a:t>
            </a:fld>
            <a:endParaRPr lang="en-US"/>
          </a:p>
        </p:txBody>
      </p:sp>
      <p:grpSp>
        <p:nvGrpSpPr>
          <p:cNvPr id="10" name="Group 9"/>
          <p:cNvGrpSpPr/>
          <p:nvPr/>
        </p:nvGrpSpPr>
        <p:grpSpPr>
          <a:xfrm>
            <a:off x="1143000" y="2286000"/>
            <a:ext cx="6818050" cy="1691358"/>
            <a:chOff x="1143000" y="3276600"/>
            <a:chExt cx="6818050" cy="1691358"/>
          </a:xfrm>
        </p:grpSpPr>
        <p:pic>
          <p:nvPicPr>
            <p:cNvPr id="6" name="Picture 5" descr="fastQ_ncbi.jpg"/>
            <p:cNvPicPr>
              <a:picLocks noChangeAspect="1"/>
            </p:cNvPicPr>
            <p:nvPr/>
          </p:nvPicPr>
          <p:blipFill>
            <a:blip r:embed="rId2" cstate="print"/>
            <a:stretch>
              <a:fillRect/>
            </a:stretch>
          </p:blipFill>
          <p:spPr>
            <a:xfrm>
              <a:off x="1143000" y="3748758"/>
              <a:ext cx="6818050" cy="1219200"/>
            </a:xfrm>
            <a:prstGeom prst="rect">
              <a:avLst/>
            </a:prstGeom>
          </p:spPr>
        </p:pic>
        <p:sp>
          <p:nvSpPr>
            <p:cNvPr id="7" name="TextBox 6"/>
            <p:cNvSpPr txBox="1"/>
            <p:nvPr/>
          </p:nvSpPr>
          <p:spPr>
            <a:xfrm>
              <a:off x="3048000" y="3276600"/>
              <a:ext cx="1486304" cy="369332"/>
            </a:xfrm>
            <a:prstGeom prst="rect">
              <a:avLst/>
            </a:prstGeom>
            <a:noFill/>
          </p:spPr>
          <p:txBody>
            <a:bodyPr wrap="none" rtlCol="0">
              <a:spAutoFit/>
            </a:bodyPr>
            <a:lstStyle/>
            <a:p>
              <a:r>
                <a:rPr lang="en-US" dirty="0" smtClean="0">
                  <a:solidFill>
                    <a:schemeClr val="bg2">
                      <a:lumMod val="50000"/>
                    </a:schemeClr>
                  </a:solidFill>
                  <a:latin typeface="Times New Roman" pitchFamily="18" charset="0"/>
                  <a:cs typeface="Times New Roman" pitchFamily="18" charset="0"/>
                </a:rPr>
                <a:t>Instrument ID</a:t>
              </a:r>
              <a:endParaRPr lang="en-US" dirty="0">
                <a:solidFill>
                  <a:schemeClr val="bg2">
                    <a:lumMod val="50000"/>
                  </a:schemeClr>
                </a:solidFill>
                <a:latin typeface="Times New Roman" pitchFamily="18" charset="0"/>
                <a:cs typeface="Times New Roman" pitchFamily="18" charset="0"/>
              </a:endParaRPr>
            </a:p>
          </p:txBody>
        </p:sp>
        <p:sp>
          <p:nvSpPr>
            <p:cNvPr id="8" name="TextBox 7"/>
            <p:cNvSpPr txBox="1"/>
            <p:nvPr/>
          </p:nvSpPr>
          <p:spPr>
            <a:xfrm>
              <a:off x="4984956" y="3342966"/>
              <a:ext cx="2467342" cy="369332"/>
            </a:xfrm>
            <a:prstGeom prst="rect">
              <a:avLst/>
            </a:prstGeom>
            <a:noFill/>
          </p:spPr>
          <p:txBody>
            <a:bodyPr wrap="none" rtlCol="0">
              <a:spAutoFit/>
            </a:bodyPr>
            <a:lstStyle/>
            <a:p>
              <a:r>
                <a:rPr lang="en-US" dirty="0" smtClean="0">
                  <a:solidFill>
                    <a:schemeClr val="bg2">
                      <a:lumMod val="50000"/>
                    </a:schemeClr>
                  </a:solidFill>
                  <a:latin typeface="Times New Roman" pitchFamily="18" charset="0"/>
                  <a:cs typeface="Times New Roman" pitchFamily="18" charset="0"/>
                </a:rPr>
                <a:t>:</a:t>
              </a:r>
              <a:r>
                <a:rPr lang="en-US" dirty="0" err="1" smtClean="0">
                  <a:solidFill>
                    <a:schemeClr val="bg2">
                      <a:lumMod val="50000"/>
                    </a:schemeClr>
                  </a:solidFill>
                  <a:latin typeface="Times New Roman" pitchFamily="18" charset="0"/>
                  <a:cs typeface="Times New Roman" pitchFamily="18" charset="0"/>
                </a:rPr>
                <a:t>Lane:tile:Xcoor:Ycoord</a:t>
              </a:r>
              <a:endParaRPr lang="en-US" dirty="0">
                <a:solidFill>
                  <a:schemeClr val="bg2">
                    <a:lumMod val="50000"/>
                  </a:schemeClr>
                </a:solidFill>
                <a:latin typeface="Times New Roman" pitchFamily="18" charset="0"/>
                <a:cs typeface="Times New Roman" pitchFamily="18" charset="0"/>
              </a:endParaRPr>
            </a:p>
          </p:txBody>
        </p:sp>
        <p:sp>
          <p:nvSpPr>
            <p:cNvPr id="9" name="TextBox 8"/>
            <p:cNvSpPr txBox="1"/>
            <p:nvPr/>
          </p:nvSpPr>
          <p:spPr>
            <a:xfrm>
              <a:off x="1143000" y="3276600"/>
              <a:ext cx="1532792" cy="369332"/>
            </a:xfrm>
            <a:prstGeom prst="rect">
              <a:avLst/>
            </a:prstGeom>
            <a:noFill/>
          </p:spPr>
          <p:txBody>
            <a:bodyPr wrap="none" rtlCol="0">
              <a:spAutoFit/>
            </a:bodyPr>
            <a:lstStyle/>
            <a:p>
              <a:r>
                <a:rPr lang="en-US" dirty="0" smtClean="0">
                  <a:solidFill>
                    <a:schemeClr val="bg2">
                      <a:lumMod val="50000"/>
                    </a:schemeClr>
                  </a:solidFill>
                  <a:latin typeface="Times New Roman" pitchFamily="18" charset="0"/>
                  <a:cs typeface="Times New Roman" pitchFamily="18" charset="0"/>
                </a:rPr>
                <a:t>@</a:t>
              </a:r>
              <a:r>
                <a:rPr lang="en-US" dirty="0" err="1" smtClean="0">
                  <a:solidFill>
                    <a:schemeClr val="bg2">
                      <a:lumMod val="50000"/>
                    </a:schemeClr>
                  </a:solidFill>
                  <a:latin typeface="Times New Roman" pitchFamily="18" charset="0"/>
                  <a:cs typeface="Times New Roman" pitchFamily="18" charset="0"/>
                </a:rPr>
                <a:t>db</a:t>
              </a:r>
              <a:r>
                <a:rPr lang="en-US" dirty="0" smtClean="0">
                  <a:solidFill>
                    <a:schemeClr val="bg2">
                      <a:lumMod val="50000"/>
                    </a:schemeClr>
                  </a:solidFill>
                  <a:latin typeface="Times New Roman" pitchFamily="18" charset="0"/>
                  <a:cs typeface="Times New Roman" pitchFamily="18" charset="0"/>
                </a:rPr>
                <a:t> identifier</a:t>
              </a:r>
              <a:endParaRPr lang="en-US" dirty="0">
                <a:solidFill>
                  <a:schemeClr val="bg2">
                    <a:lumMod val="50000"/>
                  </a:scheme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675148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latin typeface="Times New Roman" pitchFamily="18" charset="0"/>
                <a:cs typeface="Times New Roman" pitchFamily="18" charset="0"/>
              </a:rPr>
              <a:t>Topics</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398191"/>
            <a:ext cx="6781800" cy="4351338"/>
          </a:xfrm>
        </p:spPr>
        <p:txBody>
          <a:bodyPr/>
          <a:lstStyle/>
          <a:p>
            <a:r>
              <a:rPr lang="en-US" dirty="0" smtClean="0">
                <a:latin typeface="Times New Roman" pitchFamily="18" charset="0"/>
                <a:cs typeface="Times New Roman" pitchFamily="18" charset="0"/>
              </a:rPr>
              <a:t>Signal Detection</a:t>
            </a:r>
          </a:p>
          <a:p>
            <a:pPr lvl="1"/>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errors, base calls and quality </a:t>
            </a:r>
            <a:r>
              <a:rPr lang="en-US" dirty="0" smtClean="0">
                <a:latin typeface="Times New Roman" pitchFamily="18" charset="0"/>
                <a:cs typeface="Times New Roman" pitchFamily="18" charset="0"/>
              </a:rPr>
              <a:t>scores</a:t>
            </a:r>
          </a:p>
          <a:p>
            <a:r>
              <a:rPr lang="en-US" dirty="0" smtClean="0">
                <a:latin typeface="Times New Roman" pitchFamily="18" charset="0"/>
                <a:cs typeface="Times New Roman" pitchFamily="18" charset="0"/>
              </a:rPr>
              <a:t>Sequence Assembly</a:t>
            </a:r>
          </a:p>
          <a:p>
            <a:pPr lvl="1"/>
            <a:r>
              <a:rPr lang="en-US" dirty="0" smtClean="0">
                <a:latin typeface="Times New Roman" pitchFamily="18" charset="0"/>
                <a:cs typeface="Times New Roman" pitchFamily="18" charset="0"/>
              </a:rPr>
              <a:t>Overlaps, ordering, redundancy</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FE4B9DE-F5DD-466F-89DB-67103BB9A7D4}" type="datetime1">
              <a:rPr lang="en-US" smtClean="0"/>
              <a:pPr>
                <a:defRPr/>
              </a:pPr>
              <a:t>5/17/2016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2</a:t>
            </a:fld>
            <a:endParaRPr lang="en-US"/>
          </a:p>
        </p:txBody>
      </p:sp>
    </p:spTree>
    <p:extLst>
      <p:ext uri="{BB962C8B-B14F-4D97-AF65-F5344CB8AC3E}">
        <p14:creationId xmlns:p14="http://schemas.microsoft.com/office/powerpoint/2010/main" val="112532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 Lab</a:t>
            </a:r>
            <a:endParaRPr lang="en-US" dirty="0"/>
          </a:p>
        </p:txBody>
      </p:sp>
      <p:sp>
        <p:nvSpPr>
          <p:cNvPr id="3" name="Content Placeholder 2"/>
          <p:cNvSpPr>
            <a:spLocks noGrp="1"/>
          </p:cNvSpPr>
          <p:nvPr>
            <p:ph idx="1"/>
          </p:nvPr>
        </p:nvSpPr>
        <p:spPr/>
        <p:txBody>
          <a:bodyPr/>
          <a:lstStyle/>
          <a:p>
            <a:r>
              <a:rPr lang="en-US" dirty="0" smtClean="0"/>
              <a:t>The Human Genome Project did not allow data that did not achieve a </a:t>
            </a:r>
            <a:r>
              <a:rPr lang="en-US" dirty="0" err="1" smtClean="0"/>
              <a:t>Phred</a:t>
            </a:r>
            <a:r>
              <a:rPr lang="en-US" dirty="0" smtClean="0"/>
              <a:t> Score of at least 30 for each base to be included in the final data set.  What </a:t>
            </a:r>
            <a:r>
              <a:rPr lang="en-US" dirty="0" err="1" smtClean="0"/>
              <a:t>fastQ</a:t>
            </a:r>
            <a:r>
              <a:rPr lang="en-US" dirty="0" smtClean="0"/>
              <a:t> characters would you filter for to know what files to exclude?</a:t>
            </a:r>
          </a:p>
          <a:p>
            <a:r>
              <a:rPr lang="en-US" dirty="0" smtClean="0"/>
              <a:t>The amount of usable sequence in a read has to be at least 75 nucleotides, and they have to all be of Q30 or higher. If you trim off the ends of the sequences in the file (which is mostly where low values occur) which of the sequences is now usable for the project? </a:t>
            </a:r>
            <a:endParaRPr lang="en-US" dirty="0"/>
          </a:p>
        </p:txBody>
      </p:sp>
    </p:spTree>
    <p:extLst>
      <p:ext uri="{BB962C8B-B14F-4D97-AF65-F5344CB8AC3E}">
        <p14:creationId xmlns:p14="http://schemas.microsoft.com/office/powerpoint/2010/main" val="2612297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Fragment Assembly Problem</a:t>
            </a:r>
            <a:endParaRPr lang="en-US" dirty="0"/>
          </a:p>
        </p:txBody>
      </p:sp>
      <p:sp>
        <p:nvSpPr>
          <p:cNvPr id="3" name="Content Placeholder 2"/>
          <p:cNvSpPr>
            <a:spLocks noGrp="1"/>
          </p:cNvSpPr>
          <p:nvPr>
            <p:ph idx="1"/>
          </p:nvPr>
        </p:nvSpPr>
        <p:spPr>
          <a:xfrm>
            <a:off x="628650" y="1825625"/>
            <a:ext cx="4019550" cy="4351338"/>
          </a:xfrm>
        </p:spPr>
        <p:txBody>
          <a:bodyPr>
            <a:normAutofit fontScale="85000" lnSpcReduction="10000"/>
          </a:bodyPr>
          <a:lstStyle/>
          <a:p>
            <a:r>
              <a:rPr lang="en-US" dirty="0" smtClean="0"/>
              <a:t>Sequencing platforms produce high-quality sequence for only 200-500nt lengths.  </a:t>
            </a:r>
          </a:p>
          <a:p>
            <a:r>
              <a:rPr lang="en-US" dirty="0" smtClean="0"/>
              <a:t>Genes and genomes are much longer (a bacterial gene is ~3000nt on average, a genome might be 3million </a:t>
            </a:r>
            <a:r>
              <a:rPr lang="en-US" dirty="0" err="1" smtClean="0"/>
              <a:t>bp</a:t>
            </a:r>
            <a:r>
              <a:rPr lang="en-US" dirty="0" smtClean="0"/>
              <a:t>)</a:t>
            </a:r>
          </a:p>
          <a:p>
            <a:r>
              <a:rPr lang="en-US" dirty="0" smtClean="0"/>
              <a:t>The DNA is broken into pieces you can sequence by one of 2 strategies</a:t>
            </a:r>
          </a:p>
          <a:p>
            <a:pPr lvl="1"/>
            <a:r>
              <a:rPr lang="en-US" dirty="0" smtClean="0"/>
              <a:t>Sequence walking: using restriction enzymes and cloning vectors </a:t>
            </a:r>
          </a:p>
          <a:p>
            <a:pPr lvl="1"/>
            <a:r>
              <a:rPr lang="en-US" dirty="0" smtClean="0"/>
              <a:t>Shotgun sequencing: shearing randomly </a:t>
            </a:r>
          </a:p>
          <a:p>
            <a:r>
              <a:rPr lang="en-US" dirty="0" smtClean="0"/>
              <a:t>The pieces have to be put back together</a:t>
            </a:r>
          </a:p>
          <a:p>
            <a:pPr lvl="1"/>
            <a:r>
              <a:rPr lang="en-US" dirty="0" smtClean="0"/>
              <a:t>Method 1: other data provides the order</a:t>
            </a:r>
          </a:p>
          <a:p>
            <a:pPr lvl="1"/>
            <a:r>
              <a:rPr lang="en-US" dirty="0" smtClean="0"/>
              <a:t>Method 2: The pieces contain overlaps.</a:t>
            </a:r>
            <a:endParaRPr lang="en-US" dirty="0"/>
          </a:p>
        </p:txBody>
      </p:sp>
      <p:pic>
        <p:nvPicPr>
          <p:cNvPr id="11266" name="Picture 2" descr="http://www.nature.com/nmeth/journal/v9/n4/images/nmeth.1935-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1816413"/>
            <a:ext cx="3063282" cy="426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904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Rules</a:t>
            </a:r>
            <a:endParaRPr lang="en-US" dirty="0"/>
          </a:p>
        </p:txBody>
      </p:sp>
      <p:sp>
        <p:nvSpPr>
          <p:cNvPr id="3" name="Content Placeholder 2"/>
          <p:cNvSpPr>
            <a:spLocks noGrp="1"/>
          </p:cNvSpPr>
          <p:nvPr>
            <p:ph idx="1"/>
          </p:nvPr>
        </p:nvSpPr>
        <p:spPr>
          <a:xfrm>
            <a:off x="315581" y="1690689"/>
            <a:ext cx="3875419" cy="4803775"/>
          </a:xfrm>
        </p:spPr>
        <p:txBody>
          <a:bodyPr>
            <a:normAutofit fontScale="92500"/>
          </a:bodyPr>
          <a:lstStyle/>
          <a:p>
            <a:r>
              <a:rPr lang="en-US" dirty="0" smtClean="0"/>
              <a:t>How much overlap (the k-</a:t>
            </a:r>
            <a:r>
              <a:rPr lang="en-US" dirty="0" err="1" smtClean="0"/>
              <a:t>mer</a:t>
            </a:r>
            <a:r>
              <a:rPr lang="en-US" dirty="0" smtClean="0"/>
              <a:t> where k is the overlap length) should you require?</a:t>
            </a:r>
          </a:p>
          <a:p>
            <a:pPr lvl="1"/>
            <a:r>
              <a:rPr lang="en-US" dirty="0" smtClean="0"/>
              <a:t>Are there ways you could estimate this length for a known genome?</a:t>
            </a:r>
          </a:p>
          <a:p>
            <a:r>
              <a:rPr lang="en-US" dirty="0" smtClean="0"/>
              <a:t>Should the quality score matter? </a:t>
            </a:r>
          </a:p>
          <a:p>
            <a:r>
              <a:rPr lang="en-US" dirty="0" smtClean="0"/>
              <a:t>Should you trim the sequence?</a:t>
            </a:r>
          </a:p>
          <a:p>
            <a:r>
              <a:rPr lang="en-US" dirty="0" smtClean="0"/>
              <a:t>Should you filter out sequences with low-quality bases in the middle?</a:t>
            </a:r>
          </a:p>
          <a:p>
            <a:r>
              <a:rPr lang="en-US" dirty="0" smtClean="0"/>
              <a:t>Is it useful to keep track of how many times a nucleotide has been incorporated (through individual reads) in the longer </a:t>
            </a:r>
            <a:r>
              <a:rPr lang="en-US" dirty="0" err="1" smtClean="0"/>
              <a:t>contig</a:t>
            </a:r>
            <a:r>
              <a:rPr lang="en-US" dirty="0" smtClean="0"/>
              <a:t>?</a:t>
            </a:r>
          </a:p>
          <a:p>
            <a:endParaRPr lang="en-US" dirty="0"/>
          </a:p>
        </p:txBody>
      </p:sp>
      <p:pic>
        <p:nvPicPr>
          <p:cNvPr id="12290" name="Picture 2" descr="http://www.scienceinschool.org/sites/default/files/articleContentImages/5/dnapuzzle/issue5dnapuzzle2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205" y="215369"/>
            <a:ext cx="3887979" cy="124116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dnabaser.com/help/form%20grid/contig_assembly_window_contig_map_DNA_chromatogra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596" y="1892301"/>
            <a:ext cx="51054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837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Randomness, size filtering and X-fold coverage </a:t>
            </a:r>
            <a:endParaRPr lang="en-US" dirty="0"/>
          </a:p>
        </p:txBody>
      </p:sp>
      <p:sp>
        <p:nvSpPr>
          <p:cNvPr id="3" name="Content Placeholder 2"/>
          <p:cNvSpPr>
            <a:spLocks noGrp="1"/>
          </p:cNvSpPr>
          <p:nvPr>
            <p:ph idx="1"/>
          </p:nvPr>
        </p:nvSpPr>
        <p:spPr>
          <a:xfrm>
            <a:off x="457200" y="1828800"/>
            <a:ext cx="8153400" cy="4351338"/>
          </a:xfrm>
        </p:spPr>
        <p:txBody>
          <a:bodyPr/>
          <a:lstStyle/>
          <a:p>
            <a:r>
              <a:rPr lang="en-US" dirty="0" smtClean="0"/>
              <a:t>We have a 42-bp sequence. In one experiment we only had 2 copies, in one we had 4 copies and in one we had 6 copies. </a:t>
            </a:r>
          </a:p>
          <a:p>
            <a:r>
              <a:rPr lang="en-US" dirty="0" smtClean="0"/>
              <a:t>Random fragmentation was performed.</a:t>
            </a:r>
          </a:p>
          <a:p>
            <a:r>
              <a:rPr lang="en-US" dirty="0" smtClean="0"/>
              <a:t>Fragments 8bp and smaller were discarded, there was no upper limit (that is all fragments longer than 8bp were kept).</a:t>
            </a:r>
          </a:p>
          <a:p>
            <a:r>
              <a:rPr lang="en-US" dirty="0" smtClean="0"/>
              <a:t>Perform and record your strategy for re-assembling the original sequence. </a:t>
            </a:r>
          </a:p>
          <a:p>
            <a:endParaRPr lang="en-US" dirty="0" smtClean="0"/>
          </a:p>
        </p:txBody>
      </p:sp>
    </p:spTree>
    <p:extLst>
      <p:ext uri="{BB962C8B-B14F-4D97-AF65-F5344CB8AC3E}">
        <p14:creationId xmlns:p14="http://schemas.microsoft.com/office/powerpoint/2010/main" val="55846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Scores and 5X coverage</a:t>
            </a:r>
            <a:endParaRPr lang="en-US" dirty="0"/>
          </a:p>
        </p:txBody>
      </p:sp>
      <p:sp>
        <p:nvSpPr>
          <p:cNvPr id="3" name="Content Placeholder 2"/>
          <p:cNvSpPr>
            <a:spLocks noGrp="1"/>
          </p:cNvSpPr>
          <p:nvPr>
            <p:ph idx="1"/>
          </p:nvPr>
        </p:nvSpPr>
        <p:spPr/>
        <p:txBody>
          <a:bodyPr/>
          <a:lstStyle/>
          <a:p>
            <a:r>
              <a:rPr lang="en-US" dirty="0" smtClean="0"/>
              <a:t>To the previous rules, add that bases used in the actual assembly (the overlaps) must have a quality score of at least Q30, unless there are two fragments with the same base call in that position and neither has a quality score lower than Q25. </a:t>
            </a:r>
            <a:endParaRPr lang="en-US" dirty="0"/>
          </a:p>
        </p:txBody>
      </p:sp>
    </p:spTree>
    <p:extLst>
      <p:ext uri="{BB962C8B-B14F-4D97-AF65-F5344CB8AC3E}">
        <p14:creationId xmlns:p14="http://schemas.microsoft.com/office/powerpoint/2010/main" val="1506522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like longer reads, even at low quality</a:t>
            </a:r>
            <a:endParaRPr lang="en-US" dirty="0"/>
          </a:p>
        </p:txBody>
      </p:sp>
      <p:sp>
        <p:nvSpPr>
          <p:cNvPr id="3" name="Content Placeholder 2"/>
          <p:cNvSpPr>
            <a:spLocks noGrp="1"/>
          </p:cNvSpPr>
          <p:nvPr>
            <p:ph idx="1"/>
          </p:nvPr>
        </p:nvSpPr>
        <p:spPr/>
        <p:txBody>
          <a:bodyPr/>
          <a:lstStyle/>
          <a:p>
            <a:r>
              <a:rPr lang="en-US" dirty="0" smtClean="0"/>
              <a:t>The long sequence can only be used to order shorter </a:t>
            </a:r>
            <a:r>
              <a:rPr lang="en-US" dirty="0" err="1" smtClean="0"/>
              <a:t>contigs</a:t>
            </a:r>
            <a:r>
              <a:rPr lang="en-US" dirty="0" smtClean="0"/>
              <a:t> when 80% of the nucleotides are in the same order OR when all of the nucleotides in the overlap have a Q30 or better. </a:t>
            </a:r>
            <a:endParaRPr lang="en-US" dirty="0"/>
          </a:p>
        </p:txBody>
      </p:sp>
    </p:spTree>
    <p:extLst>
      <p:ext uri="{BB962C8B-B14F-4D97-AF65-F5344CB8AC3E}">
        <p14:creationId xmlns:p14="http://schemas.microsoft.com/office/powerpoint/2010/main" val="2960526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and Software for the FAP</a:t>
            </a:r>
            <a:endParaRPr lang="en-US" dirty="0"/>
          </a:p>
        </p:txBody>
      </p:sp>
      <p:sp>
        <p:nvSpPr>
          <p:cNvPr id="3" name="Content Placeholder 2"/>
          <p:cNvSpPr>
            <a:spLocks noGrp="1"/>
          </p:cNvSpPr>
          <p:nvPr>
            <p:ph idx="1"/>
          </p:nvPr>
        </p:nvSpPr>
        <p:spPr/>
        <p:txBody>
          <a:bodyPr/>
          <a:lstStyle/>
          <a:p>
            <a:r>
              <a:rPr lang="en-US" dirty="0" smtClean="0"/>
              <a:t>There are competitions for algorithms, using datasets that include specific types of problems</a:t>
            </a:r>
          </a:p>
          <a:p>
            <a:r>
              <a:rPr lang="en-US" dirty="0" smtClean="0"/>
              <a:t>There are approaches to managing the computer memory problems – how to handle millions of fragments efficiently. </a:t>
            </a:r>
          </a:p>
          <a:p>
            <a:r>
              <a:rPr lang="en-US" dirty="0" smtClean="0"/>
              <a:t>So </a:t>
            </a:r>
            <a:r>
              <a:rPr lang="en-US" dirty="0" smtClean="0">
                <a:sym typeface="Wingdings" panose="05000000000000000000" pitchFamily="2" charset="2"/>
              </a:rPr>
              <a:t> not a solved problem</a:t>
            </a:r>
          </a:p>
          <a:p>
            <a:r>
              <a:rPr lang="en-US" dirty="0" smtClean="0">
                <a:sym typeface="Wingdings" panose="05000000000000000000" pitchFamily="2" charset="2"/>
              </a:rPr>
              <a:t>Some examples </a:t>
            </a:r>
            <a:r>
              <a:rPr lang="en-US" dirty="0">
                <a:sym typeface="Wingdings" panose="05000000000000000000" pitchFamily="2" charset="2"/>
              </a:rPr>
              <a:t>of software are given </a:t>
            </a:r>
            <a:r>
              <a:rPr lang="en-US" dirty="0" smtClean="0">
                <a:sym typeface="Wingdings" panose="05000000000000000000" pitchFamily="2" charset="2"/>
              </a:rPr>
              <a:t>here, with reviews and recommendations, </a:t>
            </a:r>
            <a:r>
              <a:rPr lang="en-US" dirty="0" smtClean="0">
                <a:sym typeface="Wingdings" panose="05000000000000000000" pitchFamily="2" charset="2"/>
                <a:hlinkClick r:id="rId2"/>
              </a:rPr>
              <a:t>http</a:t>
            </a:r>
            <a:r>
              <a:rPr lang="en-US" dirty="0">
                <a:sym typeface="Wingdings" panose="05000000000000000000" pitchFamily="2" charset="2"/>
                <a:hlinkClick r:id="rId2"/>
              </a:rPr>
              <a:t>://</a:t>
            </a:r>
            <a:r>
              <a:rPr lang="en-US" dirty="0" smtClean="0">
                <a:sym typeface="Wingdings" panose="05000000000000000000" pitchFamily="2" charset="2"/>
                <a:hlinkClick r:id="rId2"/>
              </a:rPr>
              <a:t>omictools.com/genome-assembly-category</a:t>
            </a:r>
            <a:r>
              <a:rPr lang="en-US" dirty="0" smtClean="0">
                <a:sym typeface="Wingdings" panose="05000000000000000000" pitchFamily="2" charset="2"/>
              </a:rPr>
              <a:t>  although some links are no longer active. </a:t>
            </a:r>
            <a:endParaRPr lang="en-US" dirty="0"/>
          </a:p>
        </p:txBody>
      </p:sp>
    </p:spTree>
    <p:extLst>
      <p:ext uri="{BB962C8B-B14F-4D97-AF65-F5344CB8AC3E}">
        <p14:creationId xmlns:p14="http://schemas.microsoft.com/office/powerpoint/2010/main" val="3431613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a:t>
            </a:r>
            <a:r>
              <a:rPr lang="en-US" dirty="0" smtClean="0"/>
              <a:t>Quality</a:t>
            </a:r>
            <a:endParaRPr lang="en-US" dirty="0"/>
          </a:p>
        </p:txBody>
      </p:sp>
      <p:sp>
        <p:nvSpPr>
          <p:cNvPr id="3" name="Content Placeholder 2"/>
          <p:cNvSpPr>
            <a:spLocks noGrp="1"/>
          </p:cNvSpPr>
          <p:nvPr>
            <p:ph idx="1"/>
          </p:nvPr>
        </p:nvSpPr>
        <p:spPr>
          <a:xfrm>
            <a:off x="628650" y="1825625"/>
            <a:ext cx="3486150" cy="1222375"/>
          </a:xfrm>
        </p:spPr>
        <p:txBody>
          <a:bodyPr/>
          <a:lstStyle/>
          <a:p>
            <a:r>
              <a:rPr lang="en-US" dirty="0" smtClean="0"/>
              <a:t>Types of signals</a:t>
            </a:r>
          </a:p>
          <a:p>
            <a:r>
              <a:rPr lang="en-US" dirty="0" smtClean="0"/>
              <a:t>Types of errors</a:t>
            </a:r>
          </a:p>
          <a:p>
            <a:r>
              <a:rPr lang="en-US" dirty="0" smtClean="0"/>
              <a:t>Quality Scores</a:t>
            </a:r>
            <a:endParaRPr lang="en-US" dirty="0"/>
          </a:p>
        </p:txBody>
      </p:sp>
      <p:pic>
        <p:nvPicPr>
          <p:cNvPr id="4" name="Picture 2" descr="https://images.sciencedaily.com/2016/04/160422075239_1_9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68" y="4572067"/>
            <a:ext cx="4518923" cy="17871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454reads.jpg"/>
          <p:cNvPicPr>
            <a:picLocks noChangeAspect="1"/>
          </p:cNvPicPr>
          <p:nvPr/>
        </p:nvPicPr>
        <p:blipFill>
          <a:blip r:embed="rId3" cstate="print"/>
          <a:stretch>
            <a:fillRect/>
          </a:stretch>
        </p:blipFill>
        <p:spPr>
          <a:xfrm>
            <a:off x="4605495" y="333306"/>
            <a:ext cx="2868804" cy="2034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214756"/>
            <a:ext cx="6592808" cy="1005047"/>
          </a:xfrm>
          <a:prstGeom prst="rect">
            <a:avLst/>
          </a:prstGeom>
        </p:spPr>
      </p:pic>
      <p:grpSp>
        <p:nvGrpSpPr>
          <p:cNvPr id="8" name="Group 7"/>
          <p:cNvGrpSpPr/>
          <p:nvPr/>
        </p:nvGrpSpPr>
        <p:grpSpPr>
          <a:xfrm>
            <a:off x="5486400" y="4386559"/>
            <a:ext cx="3373358" cy="2204741"/>
            <a:chOff x="5486400" y="4386559"/>
            <a:chExt cx="3373358" cy="2204741"/>
          </a:xfrm>
        </p:grpSpPr>
        <p:pic>
          <p:nvPicPr>
            <p:cNvPr id="1026" name="Picture 2" descr="https://biolektures.files.wordpress.com/2011/08/incorporationts.jpg?w=750&amp;h=5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4386559"/>
              <a:ext cx="1825625" cy="1369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3158" y="5562600"/>
              <a:ext cx="3276600" cy="1028700"/>
            </a:xfrm>
            <a:prstGeom prst="rect">
              <a:avLst/>
            </a:prstGeom>
          </p:spPr>
        </p:pic>
      </p:grpSp>
    </p:spTree>
    <p:extLst>
      <p:ext uri="{BB962C8B-B14F-4D97-AF65-F5344CB8AC3E}">
        <p14:creationId xmlns:p14="http://schemas.microsoft.com/office/powerpoint/2010/main" val="2841767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and interpreted signal</a:t>
            </a:r>
            <a:endParaRPr lang="en-US" dirty="0"/>
          </a:p>
        </p:txBody>
      </p:sp>
      <p:sp>
        <p:nvSpPr>
          <p:cNvPr id="3" name="Content Placeholder 2"/>
          <p:cNvSpPr>
            <a:spLocks noGrp="1"/>
          </p:cNvSpPr>
          <p:nvPr>
            <p:ph idx="1"/>
          </p:nvPr>
        </p:nvSpPr>
        <p:spPr>
          <a:xfrm>
            <a:off x="628650" y="1825625"/>
            <a:ext cx="7886700" cy="1222375"/>
          </a:xfrm>
        </p:spPr>
        <p:txBody>
          <a:bodyPr/>
          <a:lstStyle/>
          <a:p>
            <a:r>
              <a:rPr lang="en-US" dirty="0" smtClean="0"/>
              <a:t>The primary signal is what the instrument measures</a:t>
            </a:r>
          </a:p>
          <a:p>
            <a:pPr lvl="1"/>
            <a:r>
              <a:rPr lang="en-US" dirty="0" smtClean="0"/>
              <a:t>For example, with the fluorescent-dye capillary electrophoresis system the dye passes the detector in a cloud, which is converted to a nicer visual form by signal processing software. </a:t>
            </a:r>
            <a:endParaRPr lang="en-US" dirty="0"/>
          </a:p>
        </p:txBody>
      </p:sp>
      <p:grpSp>
        <p:nvGrpSpPr>
          <p:cNvPr id="9" name="Group 8"/>
          <p:cNvGrpSpPr/>
          <p:nvPr/>
        </p:nvGrpSpPr>
        <p:grpSpPr>
          <a:xfrm>
            <a:off x="1371600" y="2895600"/>
            <a:ext cx="914400" cy="3657600"/>
            <a:chOff x="1371600" y="2895600"/>
            <a:chExt cx="914400" cy="3657600"/>
          </a:xfrm>
        </p:grpSpPr>
        <p:sp>
          <p:nvSpPr>
            <p:cNvPr id="5" name="Rectangle 4"/>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 name="Flowchart: Direct Access Storage 5"/>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 name="Oval 7"/>
            <p:cNvSpPr/>
            <p:nvPr/>
          </p:nvSpPr>
          <p:spPr>
            <a:xfrm>
              <a:off x="1420167" y="28956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15" name="Group 14"/>
          <p:cNvGrpSpPr/>
          <p:nvPr/>
        </p:nvGrpSpPr>
        <p:grpSpPr>
          <a:xfrm>
            <a:off x="1361552" y="2895600"/>
            <a:ext cx="924448" cy="3657600"/>
            <a:chOff x="1361552" y="2895600"/>
            <a:chExt cx="924448" cy="3657600"/>
          </a:xfrm>
        </p:grpSpPr>
        <p:grpSp>
          <p:nvGrpSpPr>
            <p:cNvPr id="16" name="Group 15"/>
            <p:cNvGrpSpPr/>
            <p:nvPr/>
          </p:nvGrpSpPr>
          <p:grpSpPr>
            <a:xfrm>
              <a:off x="1371600" y="3200400"/>
              <a:ext cx="914400" cy="3352800"/>
              <a:chOff x="1371600" y="3200400"/>
              <a:chExt cx="914400" cy="3352800"/>
            </a:xfrm>
          </p:grpSpPr>
          <p:sp>
            <p:nvSpPr>
              <p:cNvPr id="18" name="Rectangle 17"/>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9" name="Flowchart: Direct Access Storage 18"/>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20" name="Oval 19"/>
              <p:cNvSpPr/>
              <p:nvPr/>
            </p:nvSpPr>
            <p:spPr>
              <a:xfrm>
                <a:off x="1420167" y="32004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17" name="Rectangle 16"/>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21" name="Group 20"/>
          <p:cNvGrpSpPr/>
          <p:nvPr/>
        </p:nvGrpSpPr>
        <p:grpSpPr>
          <a:xfrm>
            <a:off x="1371600" y="2895600"/>
            <a:ext cx="924448" cy="3657600"/>
            <a:chOff x="1361552" y="2895600"/>
            <a:chExt cx="924448" cy="3657600"/>
          </a:xfrm>
        </p:grpSpPr>
        <p:grpSp>
          <p:nvGrpSpPr>
            <p:cNvPr id="22" name="Group 21"/>
            <p:cNvGrpSpPr/>
            <p:nvPr/>
          </p:nvGrpSpPr>
          <p:grpSpPr>
            <a:xfrm>
              <a:off x="1371600" y="3200400"/>
              <a:ext cx="914400" cy="3352800"/>
              <a:chOff x="1371600" y="3200400"/>
              <a:chExt cx="914400" cy="3352800"/>
            </a:xfrm>
          </p:grpSpPr>
          <p:sp>
            <p:nvSpPr>
              <p:cNvPr id="24" name="Rectangle 23"/>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25" name="Flowchart: Direct Access Storage 24"/>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26" name="Oval 25"/>
              <p:cNvSpPr/>
              <p:nvPr/>
            </p:nvSpPr>
            <p:spPr>
              <a:xfrm>
                <a:off x="1420167" y="34290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23" name="Rectangle 22"/>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27" name="Group 26"/>
          <p:cNvGrpSpPr/>
          <p:nvPr/>
        </p:nvGrpSpPr>
        <p:grpSpPr>
          <a:xfrm>
            <a:off x="1371600" y="2895600"/>
            <a:ext cx="924448" cy="3657600"/>
            <a:chOff x="1361552" y="2895600"/>
            <a:chExt cx="924448" cy="3657600"/>
          </a:xfrm>
        </p:grpSpPr>
        <p:grpSp>
          <p:nvGrpSpPr>
            <p:cNvPr id="28" name="Group 27"/>
            <p:cNvGrpSpPr/>
            <p:nvPr/>
          </p:nvGrpSpPr>
          <p:grpSpPr>
            <a:xfrm>
              <a:off x="1371600" y="3200400"/>
              <a:ext cx="914400" cy="3352800"/>
              <a:chOff x="1371600" y="3200400"/>
              <a:chExt cx="914400" cy="3352800"/>
            </a:xfrm>
          </p:grpSpPr>
          <p:sp>
            <p:nvSpPr>
              <p:cNvPr id="30" name="Rectangle 29"/>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1" name="Flowchart: Direct Access Storage 30"/>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2" name="Oval 31"/>
              <p:cNvSpPr/>
              <p:nvPr/>
            </p:nvSpPr>
            <p:spPr>
              <a:xfrm>
                <a:off x="1420167" y="36576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29" name="Rectangle 28"/>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33" name="Group 32"/>
          <p:cNvGrpSpPr/>
          <p:nvPr/>
        </p:nvGrpSpPr>
        <p:grpSpPr>
          <a:xfrm>
            <a:off x="1371600" y="2895600"/>
            <a:ext cx="924448" cy="3657600"/>
            <a:chOff x="1361552" y="2895600"/>
            <a:chExt cx="924448" cy="3657600"/>
          </a:xfrm>
        </p:grpSpPr>
        <p:grpSp>
          <p:nvGrpSpPr>
            <p:cNvPr id="34" name="Group 33"/>
            <p:cNvGrpSpPr/>
            <p:nvPr/>
          </p:nvGrpSpPr>
          <p:grpSpPr>
            <a:xfrm>
              <a:off x="1371600" y="3200400"/>
              <a:ext cx="914400" cy="3352800"/>
              <a:chOff x="1371600" y="3200400"/>
              <a:chExt cx="914400" cy="3352800"/>
            </a:xfrm>
          </p:grpSpPr>
          <p:sp>
            <p:nvSpPr>
              <p:cNvPr id="36" name="Rectangle 35"/>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7" name="Flowchart: Direct Access Storage 36"/>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8" name="Oval 37"/>
              <p:cNvSpPr/>
              <p:nvPr/>
            </p:nvSpPr>
            <p:spPr>
              <a:xfrm>
                <a:off x="1420167" y="38862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35" name="Rectangle 34"/>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39" name="Group 38"/>
          <p:cNvGrpSpPr/>
          <p:nvPr/>
        </p:nvGrpSpPr>
        <p:grpSpPr>
          <a:xfrm>
            <a:off x="1371600" y="2895600"/>
            <a:ext cx="924448" cy="3657600"/>
            <a:chOff x="1361552" y="2895600"/>
            <a:chExt cx="924448" cy="3657600"/>
          </a:xfrm>
        </p:grpSpPr>
        <p:grpSp>
          <p:nvGrpSpPr>
            <p:cNvPr id="40" name="Group 39"/>
            <p:cNvGrpSpPr/>
            <p:nvPr/>
          </p:nvGrpSpPr>
          <p:grpSpPr>
            <a:xfrm>
              <a:off x="1371600" y="3200400"/>
              <a:ext cx="914400" cy="3352800"/>
              <a:chOff x="1371600" y="3200400"/>
              <a:chExt cx="914400" cy="3352800"/>
            </a:xfrm>
          </p:grpSpPr>
          <p:sp>
            <p:nvSpPr>
              <p:cNvPr id="42" name="Rectangle 41"/>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3" name="Flowchart: Direct Access Storage 42"/>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4" name="Oval 43"/>
              <p:cNvSpPr/>
              <p:nvPr/>
            </p:nvSpPr>
            <p:spPr>
              <a:xfrm>
                <a:off x="1420167" y="41148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41" name="Rectangle 40"/>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45" name="Group 44"/>
          <p:cNvGrpSpPr/>
          <p:nvPr/>
        </p:nvGrpSpPr>
        <p:grpSpPr>
          <a:xfrm>
            <a:off x="1371600" y="2895600"/>
            <a:ext cx="924448" cy="3657600"/>
            <a:chOff x="1361552" y="2895600"/>
            <a:chExt cx="924448" cy="3657600"/>
          </a:xfrm>
        </p:grpSpPr>
        <p:grpSp>
          <p:nvGrpSpPr>
            <p:cNvPr id="46" name="Group 45"/>
            <p:cNvGrpSpPr/>
            <p:nvPr/>
          </p:nvGrpSpPr>
          <p:grpSpPr>
            <a:xfrm>
              <a:off x="1371600" y="3200400"/>
              <a:ext cx="914400" cy="3352800"/>
              <a:chOff x="1371600" y="3200400"/>
              <a:chExt cx="914400" cy="3352800"/>
            </a:xfrm>
          </p:grpSpPr>
          <p:sp>
            <p:nvSpPr>
              <p:cNvPr id="48" name="Rectangle 47"/>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9" name="Flowchart: Direct Access Storage 48"/>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0" name="Oval 49"/>
              <p:cNvSpPr/>
              <p:nvPr/>
            </p:nvSpPr>
            <p:spPr>
              <a:xfrm>
                <a:off x="1420167" y="43434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47" name="Rectangle 46"/>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51" name="Group 50"/>
          <p:cNvGrpSpPr/>
          <p:nvPr/>
        </p:nvGrpSpPr>
        <p:grpSpPr>
          <a:xfrm>
            <a:off x="1371600" y="2895600"/>
            <a:ext cx="924448" cy="3657600"/>
            <a:chOff x="1361552" y="2895600"/>
            <a:chExt cx="924448" cy="3657600"/>
          </a:xfrm>
        </p:grpSpPr>
        <p:grpSp>
          <p:nvGrpSpPr>
            <p:cNvPr id="52" name="Group 51"/>
            <p:cNvGrpSpPr/>
            <p:nvPr/>
          </p:nvGrpSpPr>
          <p:grpSpPr>
            <a:xfrm>
              <a:off x="1371600" y="3200400"/>
              <a:ext cx="914400" cy="3352800"/>
              <a:chOff x="1371600" y="3200400"/>
              <a:chExt cx="914400" cy="3352800"/>
            </a:xfrm>
          </p:grpSpPr>
          <p:sp>
            <p:nvSpPr>
              <p:cNvPr id="54" name="Rectangle 53"/>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5" name="Flowchart: Direct Access Storage 54"/>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6" name="Oval 55"/>
              <p:cNvSpPr/>
              <p:nvPr/>
            </p:nvSpPr>
            <p:spPr>
              <a:xfrm>
                <a:off x="1420167" y="45720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53" name="Rectangle 52"/>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57" name="Group 56"/>
          <p:cNvGrpSpPr/>
          <p:nvPr/>
        </p:nvGrpSpPr>
        <p:grpSpPr>
          <a:xfrm>
            <a:off x="1371600" y="2895600"/>
            <a:ext cx="924448" cy="3657600"/>
            <a:chOff x="1361552" y="2895600"/>
            <a:chExt cx="924448" cy="3657600"/>
          </a:xfrm>
        </p:grpSpPr>
        <p:grpSp>
          <p:nvGrpSpPr>
            <p:cNvPr id="58" name="Group 57"/>
            <p:cNvGrpSpPr/>
            <p:nvPr/>
          </p:nvGrpSpPr>
          <p:grpSpPr>
            <a:xfrm>
              <a:off x="1371600" y="3200400"/>
              <a:ext cx="914400" cy="3352800"/>
              <a:chOff x="1371600" y="3200400"/>
              <a:chExt cx="914400" cy="3352800"/>
            </a:xfrm>
          </p:grpSpPr>
          <p:sp>
            <p:nvSpPr>
              <p:cNvPr id="60" name="Rectangle 59"/>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1" name="Flowchart: Direct Access Storage 60"/>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2" name="Oval 61"/>
              <p:cNvSpPr/>
              <p:nvPr/>
            </p:nvSpPr>
            <p:spPr>
              <a:xfrm>
                <a:off x="1420167" y="48006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59" name="Rectangle 58"/>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63" name="Group 62"/>
          <p:cNvGrpSpPr/>
          <p:nvPr/>
        </p:nvGrpSpPr>
        <p:grpSpPr>
          <a:xfrm>
            <a:off x="1371600" y="2895600"/>
            <a:ext cx="924448" cy="3657600"/>
            <a:chOff x="1361552" y="2895600"/>
            <a:chExt cx="924448" cy="3657600"/>
          </a:xfrm>
        </p:grpSpPr>
        <p:grpSp>
          <p:nvGrpSpPr>
            <p:cNvPr id="64" name="Group 63"/>
            <p:cNvGrpSpPr/>
            <p:nvPr/>
          </p:nvGrpSpPr>
          <p:grpSpPr>
            <a:xfrm>
              <a:off x="1371600" y="3200400"/>
              <a:ext cx="914400" cy="3352800"/>
              <a:chOff x="1371600" y="3200400"/>
              <a:chExt cx="914400" cy="3352800"/>
            </a:xfrm>
          </p:grpSpPr>
          <p:sp>
            <p:nvSpPr>
              <p:cNvPr id="66" name="Rectangle 65"/>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7" name="Flowchart: Direct Access Storage 66"/>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8" name="Oval 67"/>
              <p:cNvSpPr/>
              <p:nvPr/>
            </p:nvSpPr>
            <p:spPr>
              <a:xfrm>
                <a:off x="1420167" y="50292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65" name="Rectangle 64"/>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69" name="Group 68"/>
          <p:cNvGrpSpPr/>
          <p:nvPr/>
        </p:nvGrpSpPr>
        <p:grpSpPr>
          <a:xfrm>
            <a:off x="1371600" y="2895600"/>
            <a:ext cx="924448" cy="3657600"/>
            <a:chOff x="1361552" y="2895600"/>
            <a:chExt cx="924448" cy="3657600"/>
          </a:xfrm>
        </p:grpSpPr>
        <p:grpSp>
          <p:nvGrpSpPr>
            <p:cNvPr id="70" name="Group 69"/>
            <p:cNvGrpSpPr/>
            <p:nvPr/>
          </p:nvGrpSpPr>
          <p:grpSpPr>
            <a:xfrm>
              <a:off x="1371600" y="3200400"/>
              <a:ext cx="914400" cy="3352800"/>
              <a:chOff x="1371600" y="3200400"/>
              <a:chExt cx="914400" cy="3352800"/>
            </a:xfrm>
          </p:grpSpPr>
          <p:sp>
            <p:nvSpPr>
              <p:cNvPr id="72" name="Rectangle 71"/>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3" name="Flowchart: Direct Access Storage 72"/>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4" name="Oval 73"/>
              <p:cNvSpPr/>
              <p:nvPr/>
            </p:nvSpPr>
            <p:spPr>
              <a:xfrm>
                <a:off x="1420167" y="52578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71" name="Rectangle 70"/>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75" name="Group 74"/>
          <p:cNvGrpSpPr/>
          <p:nvPr/>
        </p:nvGrpSpPr>
        <p:grpSpPr>
          <a:xfrm>
            <a:off x="1371600" y="2895600"/>
            <a:ext cx="924448" cy="3657600"/>
            <a:chOff x="1361552" y="2895600"/>
            <a:chExt cx="924448" cy="3657600"/>
          </a:xfrm>
        </p:grpSpPr>
        <p:grpSp>
          <p:nvGrpSpPr>
            <p:cNvPr id="76" name="Group 75"/>
            <p:cNvGrpSpPr/>
            <p:nvPr/>
          </p:nvGrpSpPr>
          <p:grpSpPr>
            <a:xfrm>
              <a:off x="1371600" y="3200400"/>
              <a:ext cx="914400" cy="3352800"/>
              <a:chOff x="1371600" y="3200400"/>
              <a:chExt cx="914400" cy="3352800"/>
            </a:xfrm>
          </p:grpSpPr>
          <p:sp>
            <p:nvSpPr>
              <p:cNvPr id="78" name="Rectangle 77"/>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9" name="Flowchart: Direct Access Storage 78"/>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0" name="Oval 79"/>
              <p:cNvSpPr/>
              <p:nvPr/>
            </p:nvSpPr>
            <p:spPr>
              <a:xfrm>
                <a:off x="1420167" y="54864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77" name="Rectangle 76"/>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81" name="Group 80"/>
          <p:cNvGrpSpPr/>
          <p:nvPr/>
        </p:nvGrpSpPr>
        <p:grpSpPr>
          <a:xfrm>
            <a:off x="1361552" y="2895600"/>
            <a:ext cx="924448" cy="3733800"/>
            <a:chOff x="1361552" y="2895600"/>
            <a:chExt cx="924448" cy="3733800"/>
          </a:xfrm>
        </p:grpSpPr>
        <p:grpSp>
          <p:nvGrpSpPr>
            <p:cNvPr id="82" name="Group 81"/>
            <p:cNvGrpSpPr/>
            <p:nvPr/>
          </p:nvGrpSpPr>
          <p:grpSpPr>
            <a:xfrm>
              <a:off x="1371600" y="3200400"/>
              <a:ext cx="914400" cy="3429000"/>
              <a:chOff x="1371600" y="3200400"/>
              <a:chExt cx="914400" cy="3429000"/>
            </a:xfrm>
          </p:grpSpPr>
          <p:sp>
            <p:nvSpPr>
              <p:cNvPr id="84" name="Rectangle 83"/>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5" name="Flowchart: Direct Access Storage 84"/>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6" name="Oval 85"/>
              <p:cNvSpPr/>
              <p:nvPr/>
            </p:nvSpPr>
            <p:spPr>
              <a:xfrm>
                <a:off x="1420167" y="57150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83" name="Rectangle 82"/>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87" name="Group 86"/>
          <p:cNvGrpSpPr/>
          <p:nvPr/>
        </p:nvGrpSpPr>
        <p:grpSpPr>
          <a:xfrm>
            <a:off x="1361552" y="2895600"/>
            <a:ext cx="924448" cy="3962400"/>
            <a:chOff x="1361552" y="2895600"/>
            <a:chExt cx="924448" cy="3962400"/>
          </a:xfrm>
        </p:grpSpPr>
        <p:grpSp>
          <p:nvGrpSpPr>
            <p:cNvPr id="88" name="Group 87"/>
            <p:cNvGrpSpPr/>
            <p:nvPr/>
          </p:nvGrpSpPr>
          <p:grpSpPr>
            <a:xfrm>
              <a:off x="1371600" y="3200400"/>
              <a:ext cx="914400" cy="3657600"/>
              <a:chOff x="1371600" y="3200400"/>
              <a:chExt cx="914400" cy="3657600"/>
            </a:xfrm>
          </p:grpSpPr>
          <p:sp>
            <p:nvSpPr>
              <p:cNvPr id="90" name="Rectangle 89"/>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1" name="Flowchart: Direct Access Storage 90"/>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2" name="Oval 91"/>
              <p:cNvSpPr/>
              <p:nvPr/>
            </p:nvSpPr>
            <p:spPr>
              <a:xfrm>
                <a:off x="1420167" y="59436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89" name="Rectangle 88"/>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grpSp>
        <p:nvGrpSpPr>
          <p:cNvPr id="93" name="Group 92"/>
          <p:cNvGrpSpPr/>
          <p:nvPr/>
        </p:nvGrpSpPr>
        <p:grpSpPr>
          <a:xfrm>
            <a:off x="1361552" y="2895600"/>
            <a:ext cx="924448" cy="4191000"/>
            <a:chOff x="1361552" y="2895600"/>
            <a:chExt cx="924448" cy="4191000"/>
          </a:xfrm>
        </p:grpSpPr>
        <p:grpSp>
          <p:nvGrpSpPr>
            <p:cNvPr id="94" name="Group 93"/>
            <p:cNvGrpSpPr/>
            <p:nvPr/>
          </p:nvGrpSpPr>
          <p:grpSpPr>
            <a:xfrm>
              <a:off x="1371600" y="3200400"/>
              <a:ext cx="914400" cy="3886200"/>
              <a:chOff x="1371600" y="3200400"/>
              <a:chExt cx="914400" cy="3886200"/>
            </a:xfrm>
          </p:grpSpPr>
          <p:sp>
            <p:nvSpPr>
              <p:cNvPr id="96" name="Rectangle 95"/>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7" name="Flowchart: Direct Access Storage 96"/>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8" name="Oval 97"/>
              <p:cNvSpPr/>
              <p:nvPr/>
            </p:nvSpPr>
            <p:spPr>
              <a:xfrm>
                <a:off x="1420167" y="61722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sp>
          <p:nvSpPr>
            <p:cNvPr id="95" name="Rectangle 94"/>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pic>
        <p:nvPicPr>
          <p:cNvPr id="100" name="Picture 9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189" y="3243673"/>
            <a:ext cx="5801390" cy="2656653"/>
          </a:xfrm>
          <a:prstGeom prst="rect">
            <a:avLst/>
          </a:prstGeom>
        </p:spPr>
      </p:pic>
    </p:spTree>
    <p:extLst>
      <p:ext uri="{BB962C8B-B14F-4D97-AF65-F5344CB8AC3E}">
        <p14:creationId xmlns:p14="http://schemas.microsoft.com/office/powerpoint/2010/main" val="24878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Bands are not equally/completely spaced </a:t>
            </a:r>
            <a:endParaRPr lang="en-US" dirty="0"/>
          </a:p>
        </p:txBody>
      </p:sp>
      <p:grpSp>
        <p:nvGrpSpPr>
          <p:cNvPr id="4" name="Group 3"/>
          <p:cNvGrpSpPr/>
          <p:nvPr/>
        </p:nvGrpSpPr>
        <p:grpSpPr>
          <a:xfrm>
            <a:off x="838200" y="1981200"/>
            <a:ext cx="2012936" cy="4038600"/>
            <a:chOff x="1361552" y="2514600"/>
            <a:chExt cx="2012936" cy="4038600"/>
          </a:xfrm>
        </p:grpSpPr>
        <p:sp>
          <p:nvSpPr>
            <p:cNvPr id="5" name="Rectangle 4"/>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 name="Flowchart: Direct Access Storage 5"/>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 name="Oval 6"/>
            <p:cNvSpPr/>
            <p:nvPr/>
          </p:nvSpPr>
          <p:spPr>
            <a:xfrm>
              <a:off x="1420167" y="35052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 name="Rectangle 7"/>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 name="Oval 8"/>
            <p:cNvSpPr/>
            <p:nvPr/>
          </p:nvSpPr>
          <p:spPr>
            <a:xfrm>
              <a:off x="1418772" y="2514600"/>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0" name="TextBox 9"/>
            <p:cNvSpPr txBox="1"/>
            <p:nvPr/>
          </p:nvSpPr>
          <p:spPr>
            <a:xfrm>
              <a:off x="2173518" y="5863776"/>
              <a:ext cx="1200970" cy="584775"/>
            </a:xfrm>
            <a:prstGeom prst="rect">
              <a:avLst/>
            </a:prstGeom>
            <a:noFill/>
          </p:spPr>
          <p:txBody>
            <a:bodyPr wrap="non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11" name="Group 10"/>
          <p:cNvGrpSpPr/>
          <p:nvPr/>
        </p:nvGrpSpPr>
        <p:grpSpPr>
          <a:xfrm>
            <a:off x="838200" y="2256972"/>
            <a:ext cx="2012936" cy="3766458"/>
            <a:chOff x="1361552" y="2786742"/>
            <a:chExt cx="2012936" cy="3766458"/>
          </a:xfrm>
        </p:grpSpPr>
        <p:sp>
          <p:nvSpPr>
            <p:cNvPr id="12" name="Rectangle 11"/>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3" name="Flowchart: Direct Access Storage 12"/>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4" name="Oval 13"/>
            <p:cNvSpPr/>
            <p:nvPr/>
          </p:nvSpPr>
          <p:spPr>
            <a:xfrm>
              <a:off x="1420167" y="37338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5" name="Rectangle 14"/>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6" name="Oval 15"/>
            <p:cNvSpPr/>
            <p:nvPr/>
          </p:nvSpPr>
          <p:spPr>
            <a:xfrm>
              <a:off x="1418772" y="2786742"/>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7" name="TextBox 16"/>
            <p:cNvSpPr txBox="1"/>
            <p:nvPr/>
          </p:nvSpPr>
          <p:spPr>
            <a:xfrm>
              <a:off x="2173518" y="5863776"/>
              <a:ext cx="1200970" cy="584775"/>
            </a:xfrm>
            <a:prstGeom prst="rect">
              <a:avLst/>
            </a:prstGeom>
            <a:noFill/>
          </p:spPr>
          <p:txBody>
            <a:bodyPr wrap="non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18" name="Group 17"/>
          <p:cNvGrpSpPr/>
          <p:nvPr/>
        </p:nvGrpSpPr>
        <p:grpSpPr>
          <a:xfrm>
            <a:off x="838200" y="2365830"/>
            <a:ext cx="2012936" cy="3657600"/>
            <a:chOff x="1361552" y="2895600"/>
            <a:chExt cx="2012936" cy="3657600"/>
          </a:xfrm>
        </p:grpSpPr>
        <p:sp>
          <p:nvSpPr>
            <p:cNvPr id="19" name="Rectangle 18"/>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20" name="Flowchart: Direct Access Storage 19"/>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21" name="Oval 20"/>
            <p:cNvSpPr/>
            <p:nvPr/>
          </p:nvSpPr>
          <p:spPr>
            <a:xfrm>
              <a:off x="1420167" y="39624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22" name="Rectangle 21"/>
            <p:cNvSpPr/>
            <p:nvPr/>
          </p:nvSpPr>
          <p:spPr>
            <a:xfrm>
              <a:off x="1361552" y="28956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23" name="Oval 22"/>
            <p:cNvSpPr/>
            <p:nvPr/>
          </p:nvSpPr>
          <p:spPr>
            <a:xfrm>
              <a:off x="1418772" y="3015342"/>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24" name="TextBox 23"/>
            <p:cNvSpPr txBox="1"/>
            <p:nvPr/>
          </p:nvSpPr>
          <p:spPr>
            <a:xfrm>
              <a:off x="2173518" y="5863776"/>
              <a:ext cx="1200970" cy="584775"/>
            </a:xfrm>
            <a:prstGeom prst="rect">
              <a:avLst/>
            </a:prstGeom>
            <a:noFill/>
          </p:spPr>
          <p:txBody>
            <a:bodyPr wrap="non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32" name="Group 31"/>
          <p:cNvGrpSpPr/>
          <p:nvPr/>
        </p:nvGrpSpPr>
        <p:grpSpPr>
          <a:xfrm>
            <a:off x="838200" y="1828800"/>
            <a:ext cx="2012936" cy="4191000"/>
            <a:chOff x="1361552" y="2362200"/>
            <a:chExt cx="2012936" cy="4191000"/>
          </a:xfrm>
        </p:grpSpPr>
        <p:sp>
          <p:nvSpPr>
            <p:cNvPr id="33" name="Rectangle 32"/>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4" name="Flowchart: Direct Access Storage 33"/>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5" name="Oval 34"/>
            <p:cNvSpPr/>
            <p:nvPr/>
          </p:nvSpPr>
          <p:spPr>
            <a:xfrm>
              <a:off x="1420167" y="44196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6" name="Rectangle 35"/>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7" name="Oval 36"/>
            <p:cNvSpPr/>
            <p:nvPr/>
          </p:nvSpPr>
          <p:spPr>
            <a:xfrm>
              <a:off x="1418772" y="3519714"/>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8" name="TextBox 37"/>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39" name="Group 38"/>
          <p:cNvGrpSpPr/>
          <p:nvPr/>
        </p:nvGrpSpPr>
        <p:grpSpPr>
          <a:xfrm>
            <a:off x="838200" y="1828800"/>
            <a:ext cx="2012936" cy="4191000"/>
            <a:chOff x="1361552" y="2362200"/>
            <a:chExt cx="2012936" cy="4191000"/>
          </a:xfrm>
        </p:grpSpPr>
        <p:sp>
          <p:nvSpPr>
            <p:cNvPr id="40" name="Rectangle 39"/>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1" name="Flowchart: Direct Access Storage 40"/>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2" name="Oval 41"/>
            <p:cNvSpPr/>
            <p:nvPr/>
          </p:nvSpPr>
          <p:spPr>
            <a:xfrm>
              <a:off x="1420167" y="46482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3" name="Rectangle 42"/>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4" name="Oval 43"/>
            <p:cNvSpPr/>
            <p:nvPr/>
          </p:nvSpPr>
          <p:spPr>
            <a:xfrm>
              <a:off x="1418772" y="3748314"/>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5" name="TextBox 44"/>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46" name="Group 45"/>
          <p:cNvGrpSpPr/>
          <p:nvPr/>
        </p:nvGrpSpPr>
        <p:grpSpPr>
          <a:xfrm>
            <a:off x="838200" y="1828800"/>
            <a:ext cx="2012936" cy="4191000"/>
            <a:chOff x="1361552" y="2362200"/>
            <a:chExt cx="2012936" cy="4191000"/>
          </a:xfrm>
        </p:grpSpPr>
        <p:sp>
          <p:nvSpPr>
            <p:cNvPr id="47" name="Rectangle 46"/>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8" name="Flowchart: Direct Access Storage 47"/>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9" name="Oval 48"/>
            <p:cNvSpPr/>
            <p:nvPr/>
          </p:nvSpPr>
          <p:spPr>
            <a:xfrm>
              <a:off x="1420167" y="48768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0" name="Rectangle 49"/>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1" name="Oval 50"/>
            <p:cNvSpPr/>
            <p:nvPr/>
          </p:nvSpPr>
          <p:spPr>
            <a:xfrm>
              <a:off x="1418772" y="3976914"/>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2" name="TextBox 51"/>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53" name="Group 52"/>
          <p:cNvGrpSpPr/>
          <p:nvPr/>
        </p:nvGrpSpPr>
        <p:grpSpPr>
          <a:xfrm>
            <a:off x="838200" y="1828800"/>
            <a:ext cx="2012936" cy="4191000"/>
            <a:chOff x="1361552" y="2362200"/>
            <a:chExt cx="2012936" cy="4191000"/>
          </a:xfrm>
        </p:grpSpPr>
        <p:sp>
          <p:nvSpPr>
            <p:cNvPr id="54" name="Rectangle 53"/>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5" name="Flowchart: Direct Access Storage 54"/>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6" name="Oval 55"/>
            <p:cNvSpPr/>
            <p:nvPr/>
          </p:nvSpPr>
          <p:spPr>
            <a:xfrm>
              <a:off x="1420167" y="51054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7" name="Rectangle 56"/>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8" name="Oval 57"/>
            <p:cNvSpPr/>
            <p:nvPr/>
          </p:nvSpPr>
          <p:spPr>
            <a:xfrm>
              <a:off x="1418772" y="4191000"/>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9" name="TextBox 58"/>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60" name="Group 59"/>
          <p:cNvGrpSpPr/>
          <p:nvPr/>
        </p:nvGrpSpPr>
        <p:grpSpPr>
          <a:xfrm>
            <a:off x="838200" y="1828800"/>
            <a:ext cx="2012936" cy="4191000"/>
            <a:chOff x="1361552" y="2362200"/>
            <a:chExt cx="2012936" cy="4191000"/>
          </a:xfrm>
        </p:grpSpPr>
        <p:sp>
          <p:nvSpPr>
            <p:cNvPr id="61" name="Rectangle 60"/>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2" name="Flowchart: Direct Access Storage 61"/>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3" name="Oval 62"/>
            <p:cNvSpPr/>
            <p:nvPr/>
          </p:nvSpPr>
          <p:spPr>
            <a:xfrm>
              <a:off x="1420167" y="53340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4" name="Rectangle 63"/>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5" name="Oval 64"/>
            <p:cNvSpPr/>
            <p:nvPr/>
          </p:nvSpPr>
          <p:spPr>
            <a:xfrm>
              <a:off x="1418772" y="4448628"/>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6" name="TextBox 65"/>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67" name="Group 66"/>
          <p:cNvGrpSpPr/>
          <p:nvPr/>
        </p:nvGrpSpPr>
        <p:grpSpPr>
          <a:xfrm>
            <a:off x="838200" y="1828800"/>
            <a:ext cx="2012936" cy="4191000"/>
            <a:chOff x="1361552" y="2362200"/>
            <a:chExt cx="2012936" cy="4191000"/>
          </a:xfrm>
        </p:grpSpPr>
        <p:sp>
          <p:nvSpPr>
            <p:cNvPr id="68" name="Rectangle 67"/>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69" name="Flowchart: Direct Access Storage 68"/>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0" name="Oval 69"/>
            <p:cNvSpPr/>
            <p:nvPr/>
          </p:nvSpPr>
          <p:spPr>
            <a:xfrm>
              <a:off x="1420167" y="55626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1" name="Rectangle 70"/>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2" name="Oval 71"/>
            <p:cNvSpPr/>
            <p:nvPr/>
          </p:nvSpPr>
          <p:spPr>
            <a:xfrm>
              <a:off x="1418772" y="4691742"/>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3" name="TextBox 72"/>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74" name="Group 73"/>
          <p:cNvGrpSpPr/>
          <p:nvPr/>
        </p:nvGrpSpPr>
        <p:grpSpPr>
          <a:xfrm>
            <a:off x="838200" y="1828800"/>
            <a:ext cx="2012936" cy="4343400"/>
            <a:chOff x="1361552" y="2362200"/>
            <a:chExt cx="2012936" cy="4343400"/>
          </a:xfrm>
        </p:grpSpPr>
        <p:sp>
          <p:nvSpPr>
            <p:cNvPr id="75" name="Rectangle 74"/>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6" name="Flowchart: Direct Access Storage 75"/>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7" name="Oval 76"/>
            <p:cNvSpPr/>
            <p:nvPr/>
          </p:nvSpPr>
          <p:spPr>
            <a:xfrm>
              <a:off x="1420167" y="57912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8" name="Rectangle 77"/>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79" name="Oval 78"/>
            <p:cNvSpPr/>
            <p:nvPr/>
          </p:nvSpPr>
          <p:spPr>
            <a:xfrm>
              <a:off x="1418772" y="4949370"/>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0" name="TextBox 79"/>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81" name="Group 80"/>
          <p:cNvGrpSpPr/>
          <p:nvPr/>
        </p:nvGrpSpPr>
        <p:grpSpPr>
          <a:xfrm>
            <a:off x="838200" y="1828800"/>
            <a:ext cx="2012936" cy="4572000"/>
            <a:chOff x="1361552" y="2362200"/>
            <a:chExt cx="2012936" cy="4572000"/>
          </a:xfrm>
        </p:grpSpPr>
        <p:sp>
          <p:nvSpPr>
            <p:cNvPr id="82" name="Rectangle 81"/>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3" name="Flowchart: Direct Access Storage 82"/>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4" name="Oval 83"/>
            <p:cNvSpPr/>
            <p:nvPr/>
          </p:nvSpPr>
          <p:spPr>
            <a:xfrm>
              <a:off x="1420167" y="60198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5" name="Rectangle 84"/>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6" name="Oval 85"/>
            <p:cNvSpPr/>
            <p:nvPr/>
          </p:nvSpPr>
          <p:spPr>
            <a:xfrm>
              <a:off x="1418772" y="5210628"/>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7" name="TextBox 86"/>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88" name="Group 87"/>
          <p:cNvGrpSpPr/>
          <p:nvPr/>
        </p:nvGrpSpPr>
        <p:grpSpPr>
          <a:xfrm>
            <a:off x="838200" y="1828800"/>
            <a:ext cx="2012936" cy="4800600"/>
            <a:chOff x="1361552" y="2362200"/>
            <a:chExt cx="2012936" cy="4800600"/>
          </a:xfrm>
        </p:grpSpPr>
        <p:sp>
          <p:nvSpPr>
            <p:cNvPr id="89" name="Rectangle 88"/>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0" name="Flowchart: Direct Access Storage 89"/>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1" name="Oval 90"/>
            <p:cNvSpPr/>
            <p:nvPr/>
          </p:nvSpPr>
          <p:spPr>
            <a:xfrm>
              <a:off x="1420167" y="62484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2" name="Rectangle 91"/>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3" name="Oval 92"/>
            <p:cNvSpPr/>
            <p:nvPr/>
          </p:nvSpPr>
          <p:spPr>
            <a:xfrm>
              <a:off x="1418772" y="5453742"/>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4" name="TextBox 93"/>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95" name="Group 94"/>
          <p:cNvGrpSpPr/>
          <p:nvPr/>
        </p:nvGrpSpPr>
        <p:grpSpPr>
          <a:xfrm>
            <a:off x="838200" y="1828800"/>
            <a:ext cx="2012936" cy="5029200"/>
            <a:chOff x="1361552" y="2362200"/>
            <a:chExt cx="2012936" cy="5029200"/>
          </a:xfrm>
        </p:grpSpPr>
        <p:sp>
          <p:nvSpPr>
            <p:cNvPr id="96" name="Rectangle 95"/>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7" name="Flowchart: Direct Access Storage 96"/>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8" name="Oval 97"/>
            <p:cNvSpPr/>
            <p:nvPr/>
          </p:nvSpPr>
          <p:spPr>
            <a:xfrm>
              <a:off x="1420167" y="6477000"/>
              <a:ext cx="457200" cy="914400"/>
            </a:xfrm>
            <a:prstGeom prst="ellipse">
              <a:avLst/>
            </a:prstGeom>
            <a:gradFill flip="none" rotWithShape="1">
              <a:gsLst>
                <a:gs pos="0">
                  <a:schemeClr val="accent1">
                    <a:lumMod val="5000"/>
                    <a:lumOff val="95000"/>
                  </a:schemeClr>
                </a:gs>
                <a:gs pos="56000">
                  <a:srgbClr val="FF0000"/>
                </a:gs>
                <a:gs pos="83000">
                  <a:srgbClr val="FF0000"/>
                </a:gs>
                <a:gs pos="87000">
                  <a:srgbClr val="FF00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9" name="Rectangle 98"/>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00" name="Oval 99"/>
            <p:cNvSpPr/>
            <p:nvPr/>
          </p:nvSpPr>
          <p:spPr>
            <a:xfrm>
              <a:off x="1418772" y="5696856"/>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01" name="TextBox 100"/>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102" name="Group 101"/>
          <p:cNvGrpSpPr/>
          <p:nvPr/>
        </p:nvGrpSpPr>
        <p:grpSpPr>
          <a:xfrm>
            <a:off x="838200" y="1828800"/>
            <a:ext cx="2012936" cy="4419600"/>
            <a:chOff x="1361552" y="2362200"/>
            <a:chExt cx="2012936" cy="4419600"/>
          </a:xfrm>
        </p:grpSpPr>
        <p:sp>
          <p:nvSpPr>
            <p:cNvPr id="103" name="Rectangle 102"/>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04" name="Flowchart: Direct Access Storage 103"/>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05" name="Rectangle 104"/>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06" name="Oval 105"/>
            <p:cNvSpPr/>
            <p:nvPr/>
          </p:nvSpPr>
          <p:spPr>
            <a:xfrm>
              <a:off x="1418772" y="5867400"/>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07" name="TextBox 106"/>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108" name="Group 107"/>
          <p:cNvGrpSpPr/>
          <p:nvPr/>
        </p:nvGrpSpPr>
        <p:grpSpPr>
          <a:xfrm>
            <a:off x="824608" y="1828800"/>
            <a:ext cx="2012936" cy="4648200"/>
            <a:chOff x="1361552" y="2362200"/>
            <a:chExt cx="2012936" cy="4648200"/>
          </a:xfrm>
        </p:grpSpPr>
        <p:sp>
          <p:nvSpPr>
            <p:cNvPr id="109" name="Rectangle 108"/>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10" name="Flowchart: Direct Access Storage 109"/>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11" name="Rectangle 110"/>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12" name="Oval 111"/>
            <p:cNvSpPr/>
            <p:nvPr/>
          </p:nvSpPr>
          <p:spPr>
            <a:xfrm>
              <a:off x="1418772" y="6096000"/>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13" name="TextBox 112"/>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114" name="Group 113"/>
          <p:cNvGrpSpPr/>
          <p:nvPr/>
        </p:nvGrpSpPr>
        <p:grpSpPr>
          <a:xfrm>
            <a:off x="838200" y="1828800"/>
            <a:ext cx="2012936" cy="4876800"/>
            <a:chOff x="1361552" y="2362200"/>
            <a:chExt cx="2012936" cy="4876800"/>
          </a:xfrm>
        </p:grpSpPr>
        <p:sp>
          <p:nvSpPr>
            <p:cNvPr id="115" name="Rectangle 114"/>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16" name="Flowchart: Direct Access Storage 115"/>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17" name="Rectangle 116"/>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18" name="Oval 117"/>
            <p:cNvSpPr/>
            <p:nvPr/>
          </p:nvSpPr>
          <p:spPr>
            <a:xfrm>
              <a:off x="1418772" y="6324600"/>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19" name="TextBox 118"/>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grpSp>
        <p:nvGrpSpPr>
          <p:cNvPr id="120" name="Group 119"/>
          <p:cNvGrpSpPr/>
          <p:nvPr/>
        </p:nvGrpSpPr>
        <p:grpSpPr>
          <a:xfrm>
            <a:off x="838200" y="1828800"/>
            <a:ext cx="2012936" cy="5105400"/>
            <a:chOff x="1361552" y="2362200"/>
            <a:chExt cx="2012936" cy="5105400"/>
          </a:xfrm>
        </p:grpSpPr>
        <p:sp>
          <p:nvSpPr>
            <p:cNvPr id="121" name="Rectangle 120"/>
            <p:cNvSpPr/>
            <p:nvPr/>
          </p:nvSpPr>
          <p:spPr>
            <a:xfrm>
              <a:off x="1371600" y="3200400"/>
              <a:ext cx="533400" cy="3352800"/>
            </a:xfrm>
            <a:prstGeom prst="rect">
              <a:avLst/>
            </a:prstGeom>
            <a:solidFill>
              <a:schemeClr val="accent1">
                <a:alpha val="34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22" name="Flowchart: Direct Access Storage 121"/>
            <p:cNvSpPr/>
            <p:nvPr/>
          </p:nvSpPr>
          <p:spPr>
            <a:xfrm>
              <a:off x="2057400" y="5867400"/>
              <a:ext cx="228600" cy="533400"/>
            </a:xfrm>
            <a:prstGeom prst="flowChartMagneticDrum">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23" name="Rectangle 122"/>
            <p:cNvSpPr/>
            <p:nvPr/>
          </p:nvSpPr>
          <p:spPr>
            <a:xfrm>
              <a:off x="1361552" y="23622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24" name="Oval 123"/>
            <p:cNvSpPr/>
            <p:nvPr/>
          </p:nvSpPr>
          <p:spPr>
            <a:xfrm>
              <a:off x="1418772" y="6553200"/>
              <a:ext cx="457200" cy="914400"/>
            </a:xfrm>
            <a:prstGeom prst="ellipse">
              <a:avLst/>
            </a:prstGeom>
            <a:gradFill flip="none" rotWithShape="1">
              <a:gsLst>
                <a:gs pos="0">
                  <a:schemeClr val="accent1">
                    <a:lumMod val="5000"/>
                    <a:lumOff val="95000"/>
                  </a:schemeClr>
                </a:gs>
                <a:gs pos="56000">
                  <a:srgbClr val="00B0F0"/>
                </a:gs>
                <a:gs pos="83000">
                  <a:srgbClr val="00B0F0"/>
                </a:gs>
                <a:gs pos="87000">
                  <a:srgbClr val="00B0F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125" name="TextBox 124"/>
            <p:cNvSpPr txBox="1"/>
            <p:nvPr/>
          </p:nvSpPr>
          <p:spPr>
            <a:xfrm>
              <a:off x="2173518" y="5863776"/>
              <a:ext cx="1200970" cy="584775"/>
            </a:xfrm>
            <a:prstGeom prst="rect">
              <a:avLst/>
            </a:prstGeom>
            <a:noFill/>
          </p:spPr>
          <p:txBody>
            <a:bodyPr wrap="square" rtlCol="0">
              <a:spAutoFit/>
            </a:bodyPr>
            <a:lstStyle/>
            <a:p>
              <a:r>
                <a:rPr lang="en-US" sz="3200" dirty="0" smtClean="0">
                  <a:latin typeface="Edwardian Script ITC" panose="030303020407070D0804" pitchFamily="66" charset="0"/>
                </a:rPr>
                <a:t>Detector</a:t>
              </a:r>
              <a:endParaRPr lang="en-US" sz="3200" dirty="0">
                <a:latin typeface="Edwardian Script ITC" panose="030303020407070D0804" pitchFamily="66" charset="0"/>
              </a:endParaRPr>
            </a:p>
          </p:txBody>
        </p:sp>
      </p:grpSp>
      <p:pic>
        <p:nvPicPr>
          <p:cNvPr id="126" name="Picture 1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992086"/>
            <a:ext cx="6270824" cy="3419235"/>
          </a:xfrm>
          <a:prstGeom prst="rect">
            <a:avLst/>
          </a:prstGeom>
        </p:spPr>
      </p:pic>
    </p:spTree>
    <p:extLst>
      <p:ext uri="{BB962C8B-B14F-4D97-AF65-F5344CB8AC3E}">
        <p14:creationId xmlns:p14="http://schemas.microsoft.com/office/powerpoint/2010/main" val="169909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selects wavelength band</a:t>
            </a:r>
            <a:endParaRPr lang="en-US" dirty="0"/>
          </a:p>
        </p:txBody>
      </p:sp>
      <p:sp>
        <p:nvSpPr>
          <p:cNvPr id="3" name="Content Placeholder 2"/>
          <p:cNvSpPr>
            <a:spLocks noGrp="1"/>
          </p:cNvSpPr>
          <p:nvPr>
            <p:ph idx="1"/>
          </p:nvPr>
        </p:nvSpPr>
        <p:spPr>
          <a:xfrm>
            <a:off x="381000" y="1447800"/>
            <a:ext cx="7886700" cy="1298575"/>
          </a:xfrm>
        </p:spPr>
        <p:txBody>
          <a:bodyPr/>
          <a:lstStyle/>
          <a:p>
            <a:r>
              <a:rPr lang="en-US" dirty="0" smtClean="0"/>
              <a:t>The dyes produce photons at wavelengths that overlap – depending on where the detector is set, the signal might be quite specific, but not very sensitive.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2514600"/>
            <a:ext cx="7086600" cy="4103768"/>
          </a:xfrm>
          <a:prstGeom prst="rect">
            <a:avLst/>
          </a:prstGeom>
        </p:spPr>
      </p:pic>
      <p:sp>
        <p:nvSpPr>
          <p:cNvPr id="6" name="Rectangle 5"/>
          <p:cNvSpPr/>
          <p:nvPr/>
        </p:nvSpPr>
        <p:spPr>
          <a:xfrm>
            <a:off x="1905000" y="2773363"/>
            <a:ext cx="533400" cy="2851223"/>
          </a:xfrm>
          <a:prstGeom prst="rect">
            <a:avLst/>
          </a:prstGeom>
          <a:solidFill>
            <a:schemeClr val="accent2">
              <a:alpha val="29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8" name="Rectangle 7"/>
          <p:cNvSpPr/>
          <p:nvPr/>
        </p:nvSpPr>
        <p:spPr>
          <a:xfrm>
            <a:off x="1875971" y="2774952"/>
            <a:ext cx="966256" cy="2851223"/>
          </a:xfrm>
          <a:prstGeom prst="rect">
            <a:avLst/>
          </a:prstGeom>
          <a:solidFill>
            <a:schemeClr val="accent2">
              <a:alpha val="54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9" name="TextBox 8"/>
          <p:cNvSpPr txBox="1"/>
          <p:nvPr/>
        </p:nvSpPr>
        <p:spPr>
          <a:xfrm>
            <a:off x="5565096" y="2809649"/>
            <a:ext cx="3397475" cy="1754326"/>
          </a:xfrm>
          <a:prstGeom prst="rect">
            <a:avLst/>
          </a:prstGeom>
          <a:noFill/>
        </p:spPr>
        <p:txBody>
          <a:bodyPr wrap="square" rtlCol="0">
            <a:spAutoFit/>
          </a:bodyPr>
          <a:lstStyle/>
          <a:p>
            <a:r>
              <a:rPr lang="en-US" dirty="0">
                <a:latin typeface="Times New Roman" pitchFamily="18" charset="0"/>
                <a:cs typeface="Times New Roman" pitchFamily="18" charset="0"/>
              </a:rPr>
              <a:t>The dyes </a:t>
            </a:r>
            <a:r>
              <a:rPr lang="en-US" dirty="0" smtClean="0">
                <a:latin typeface="Times New Roman" pitchFamily="18" charset="0"/>
                <a:cs typeface="Times New Roman" pitchFamily="18" charset="0"/>
              </a:rPr>
              <a:t>overlap – all wavelengths </a:t>
            </a:r>
            <a:r>
              <a:rPr lang="en-US" dirty="0">
                <a:latin typeface="Times New Roman" pitchFamily="18" charset="0"/>
                <a:cs typeface="Times New Roman" pitchFamily="18" charset="0"/>
              </a:rPr>
              <a:t>in </a:t>
            </a:r>
            <a:r>
              <a:rPr lang="en-US" dirty="0" smtClean="0">
                <a:latin typeface="Times New Roman" pitchFamily="18" charset="0"/>
                <a:cs typeface="Times New Roman" pitchFamily="18" charset="0"/>
              </a:rPr>
              <a:t>the set are tracked: the </a:t>
            </a:r>
            <a:r>
              <a:rPr lang="en-US" dirty="0">
                <a:latin typeface="Times New Roman" pitchFamily="18" charset="0"/>
                <a:cs typeface="Times New Roman" pitchFamily="18" charset="0"/>
              </a:rPr>
              <a:t>software mathematically filters fluorescence signal from dyes </a:t>
            </a:r>
            <a:r>
              <a:rPr lang="en-US" dirty="0" smtClean="0">
                <a:latin typeface="Times New Roman" pitchFamily="18" charset="0"/>
                <a:cs typeface="Times New Roman" pitchFamily="18" charset="0"/>
              </a:rPr>
              <a:t>when there is </a:t>
            </a:r>
            <a:r>
              <a:rPr lang="en-US" dirty="0">
                <a:latin typeface="Times New Roman" pitchFamily="18" charset="0"/>
                <a:cs typeface="Times New Roman" pitchFamily="18" charset="0"/>
              </a:rPr>
              <a:t>overlap.</a:t>
            </a:r>
          </a:p>
          <a:p>
            <a:endParaRPr lang="en-US" dirty="0">
              <a:latin typeface="Georgia" panose="02040502050405020303" pitchFamily="18" charset="0"/>
            </a:endParaRPr>
          </a:p>
        </p:txBody>
      </p:sp>
    </p:spTree>
    <p:extLst>
      <p:ext uri="{BB962C8B-B14F-4D97-AF65-F5344CB8AC3E}">
        <p14:creationId xmlns:p14="http://schemas.microsoft.com/office/powerpoint/2010/main" val="291461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latin typeface="Times New Roman" pitchFamily="18" charset="0"/>
                <a:cs typeface="Times New Roman" pitchFamily="18" charset="0"/>
              </a:rPr>
              <a:t>Signal Processing: </a:t>
            </a:r>
            <a:r>
              <a:rPr lang="en-US" dirty="0" err="1" smtClean="0">
                <a:effectLst/>
                <a:latin typeface="Times New Roman" pitchFamily="18" charset="0"/>
                <a:cs typeface="Times New Roman" pitchFamily="18" charset="0"/>
              </a:rPr>
              <a:t>Basecalling</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628650" y="3429000"/>
            <a:ext cx="7886700" cy="2667000"/>
          </a:xfrm>
        </p:spPr>
        <p:txBody>
          <a:bodyPr>
            <a:normAutofit fontScale="92500" lnSpcReduction="20000"/>
          </a:bodyPr>
          <a:lstStyle/>
          <a:p>
            <a:r>
              <a:rPr lang="en-US" dirty="0" smtClean="0">
                <a:latin typeface="Times New Roman" pitchFamily="18" charset="0"/>
                <a:cs typeface="Times New Roman" pitchFamily="18" charset="0"/>
              </a:rPr>
              <a:t>Each base is labeled with its own dye.</a:t>
            </a:r>
          </a:p>
          <a:p>
            <a:r>
              <a:rPr lang="en-US" dirty="0" smtClean="0">
                <a:latin typeface="Times New Roman" pitchFamily="18" charset="0"/>
                <a:cs typeface="Times New Roman" pitchFamily="18" charset="0"/>
              </a:rPr>
              <a:t>There is a background level of fluorescence – you set a level so that only a peak greater than that level is a ‘real’ band. </a:t>
            </a:r>
          </a:p>
          <a:p>
            <a:r>
              <a:rPr lang="en-US" dirty="0" smtClean="0">
                <a:latin typeface="Times New Roman" pitchFamily="18" charset="0"/>
                <a:cs typeface="Times New Roman" pitchFamily="18" charset="0"/>
              </a:rPr>
              <a:t>There should be some minimal separation between peaks to be sure the order is correct. </a:t>
            </a:r>
          </a:p>
          <a:p>
            <a:pPr lvl="1"/>
            <a:r>
              <a:rPr lang="en-US" dirty="0" smtClean="0">
                <a:latin typeface="Times New Roman" pitchFamily="18" charset="0"/>
                <a:cs typeface="Times New Roman" pitchFamily="18" charset="0"/>
              </a:rPr>
              <a:t>The dyes change the behavior of the fragments, so one type of chemistry behaves a little different from another – </a:t>
            </a:r>
            <a:r>
              <a:rPr lang="en-US" dirty="0" smtClean="0">
                <a:latin typeface="Times New Roman" pitchFamily="18" charset="0"/>
                <a:cs typeface="Times New Roman" pitchFamily="18" charset="0"/>
              </a:rPr>
              <a:t>you use training sets for this</a:t>
            </a:r>
          </a:p>
          <a:p>
            <a:pPr lvl="1"/>
            <a:r>
              <a:rPr lang="en-US" dirty="0" smtClean="0">
                <a:latin typeface="Times New Roman" pitchFamily="18" charset="0"/>
                <a:cs typeface="Times New Roman" pitchFamily="18" charset="0"/>
              </a:rPr>
              <a:t>What makes a good training set?</a:t>
            </a:r>
          </a:p>
          <a:p>
            <a:r>
              <a:rPr lang="en-US" dirty="0" smtClean="0">
                <a:latin typeface="Times New Roman" pitchFamily="18" charset="0"/>
                <a:cs typeface="Times New Roman" pitchFamily="18" charset="0"/>
              </a:rPr>
              <a:t>The software will assign ONE </a:t>
            </a:r>
            <a:r>
              <a:rPr lang="en-US" dirty="0">
                <a:latin typeface="Times New Roman" pitchFamily="18" charset="0"/>
                <a:cs typeface="Times New Roman" pitchFamily="18" charset="0"/>
              </a:rPr>
              <a:t>base to each peak (A, C, G, T, or </a:t>
            </a:r>
            <a:r>
              <a:rPr lang="en-US" dirty="0" smtClean="0">
                <a:latin typeface="Times New Roman" pitchFamily="18" charset="0"/>
                <a:cs typeface="Times New Roman" pitchFamily="18" charset="0"/>
              </a:rPr>
              <a:t>N if it really can’t tell). </a:t>
            </a:r>
            <a:endParaRPr lang="en-US"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FE4B9DE-F5DD-466F-89DB-67103BB9A7D4}" type="datetime1">
              <a:rPr lang="en-US" smtClean="0"/>
              <a:pPr>
                <a:defRPr/>
              </a:pPr>
              <a:t>5/17/2016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9" y="1738791"/>
            <a:ext cx="8088171" cy="1233009"/>
          </a:xfrm>
          <a:prstGeom prst="rect">
            <a:avLst/>
          </a:prstGeom>
        </p:spPr>
      </p:pic>
    </p:spTree>
    <p:extLst>
      <p:ext uri="{BB962C8B-B14F-4D97-AF65-F5344CB8AC3E}">
        <p14:creationId xmlns:p14="http://schemas.microsoft.com/office/powerpoint/2010/main" val="682377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FE4B9DE-F5DD-466F-89DB-67103BB9A7D4}" type="datetime1">
              <a:rPr lang="en-US" smtClean="0"/>
              <a:pPr>
                <a:defRPr/>
              </a:pPr>
              <a:t>5/17/2016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8</a:t>
            </a:fld>
            <a:endParaRPr lang="en-US"/>
          </a:p>
        </p:txBody>
      </p:sp>
      <p:pic>
        <p:nvPicPr>
          <p:cNvPr id="3074" name="Picture 2" descr="https://www.spandidos-publications.com/article_images/ijmm/33/5/IJMM-33-05-1227-g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918326" cy="612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65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latin typeface="Times New Roman" pitchFamily="18" charset="0"/>
                <a:cs typeface="Times New Roman" pitchFamily="18" charset="0"/>
              </a:rPr>
              <a:t>Data Processing: Quality </a:t>
            </a:r>
            <a:r>
              <a:rPr lang="en-US" dirty="0" smtClean="0">
                <a:effectLst/>
                <a:latin typeface="Times New Roman" pitchFamily="18" charset="0"/>
                <a:cs typeface="Times New Roman" pitchFamily="18" charset="0"/>
              </a:rPr>
              <a:t>scores</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When sequence data was first collected only the base calls were submitted.  </a:t>
            </a:r>
          </a:p>
          <a:p>
            <a:pPr lvl="1"/>
            <a:r>
              <a:rPr lang="en-US" dirty="0" smtClean="0">
                <a:latin typeface="Times New Roman" pitchFamily="18" charset="0"/>
                <a:cs typeface="Times New Roman" pitchFamily="18" charset="0"/>
              </a:rPr>
              <a:t>Bad science: t</a:t>
            </a:r>
            <a:r>
              <a:rPr lang="en-US" dirty="0" smtClean="0">
                <a:latin typeface="Times New Roman" pitchFamily="18" charset="0"/>
                <a:cs typeface="Times New Roman" pitchFamily="18" charset="0"/>
              </a:rPr>
              <a:t>rying to interpret as a mutation a call that was a mistake. </a:t>
            </a:r>
          </a:p>
          <a:p>
            <a:r>
              <a:rPr lang="en-US" dirty="0" smtClean="0">
                <a:latin typeface="Times New Roman" pitchFamily="18" charset="0"/>
                <a:cs typeface="Times New Roman" pitchFamily="18" charset="0"/>
              </a:rPr>
              <a:t>Phil Green at the University of Washington first came up with the idea of assigning a</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quality score </a:t>
            </a:r>
            <a:r>
              <a:rPr lang="en-US" dirty="0" smtClean="0">
                <a:latin typeface="Times New Roman" pitchFamily="18" charset="0"/>
                <a:cs typeface="Times New Roman" pitchFamily="18" charset="0"/>
              </a:rPr>
              <a:t>to predict </a:t>
            </a:r>
            <a:r>
              <a:rPr lang="en-US" dirty="0">
                <a:latin typeface="Times New Roman" pitchFamily="18" charset="0"/>
                <a:cs typeface="Times New Roman" pitchFamily="18" charset="0"/>
              </a:rPr>
              <a:t>the probability of </a:t>
            </a: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basecall</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error. </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His algorithm is called </a:t>
            </a:r>
            <a:r>
              <a:rPr lang="en-US" dirty="0" err="1" smtClean="0">
                <a:latin typeface="Times New Roman" pitchFamily="18" charset="0"/>
                <a:cs typeface="Times New Roman" pitchFamily="18" charset="0"/>
              </a:rPr>
              <a:t>Phred</a:t>
            </a:r>
            <a:r>
              <a:rPr lang="en-US" dirty="0" smtClean="0">
                <a:latin typeface="Times New Roman" pitchFamily="18" charset="0"/>
                <a:cs typeface="Times New Roman" pitchFamily="18" charset="0"/>
              </a:rPr>
              <a:t> – you often hear people talk about ‘</a:t>
            </a:r>
            <a:r>
              <a:rPr lang="en-US" dirty="0" err="1" smtClean="0">
                <a:latin typeface="Times New Roman" pitchFamily="18" charset="0"/>
                <a:cs typeface="Times New Roman" pitchFamily="18" charset="0"/>
              </a:rPr>
              <a:t>Phred</a:t>
            </a:r>
            <a:r>
              <a:rPr lang="en-US" dirty="0" smtClean="0">
                <a:latin typeface="Times New Roman" pitchFamily="18" charset="0"/>
                <a:cs typeface="Times New Roman" pitchFamily="18" charset="0"/>
              </a:rPr>
              <a:t> scores’ even when they did not use that algorithm. </a:t>
            </a:r>
          </a:p>
          <a:p>
            <a:pPr lvl="1"/>
            <a:r>
              <a:rPr lang="en-US" dirty="0" err="1" smtClean="0">
                <a:latin typeface="Times New Roman" pitchFamily="18" charset="0"/>
                <a:cs typeface="Times New Roman" pitchFamily="18" charset="0"/>
              </a:rPr>
              <a:t>FinchTV</a:t>
            </a:r>
            <a:r>
              <a:rPr lang="en-US" dirty="0" smtClean="0">
                <a:latin typeface="Times New Roman" pitchFamily="18" charset="0"/>
                <a:cs typeface="Times New Roman" pitchFamily="18" charset="0"/>
              </a:rPr>
              <a:t> is an </a:t>
            </a:r>
            <a:r>
              <a:rPr lang="en-US" dirty="0" err="1" smtClean="0">
                <a:latin typeface="Times New Roman" pitchFamily="18" charset="0"/>
                <a:cs typeface="Times New Roman" pitchFamily="18" charset="0"/>
              </a:rPr>
              <a:t>electropherogram</a:t>
            </a:r>
            <a:r>
              <a:rPr lang="en-US" dirty="0" smtClean="0">
                <a:latin typeface="Times New Roman" pitchFamily="18" charset="0"/>
                <a:cs typeface="Times New Roman" pitchFamily="18" charset="0"/>
              </a:rPr>
              <a:t> viewer/editor that implements </a:t>
            </a:r>
            <a:r>
              <a:rPr lang="en-US" dirty="0" err="1" smtClean="0">
                <a:latin typeface="Times New Roman" pitchFamily="18" charset="0"/>
                <a:cs typeface="Times New Roman" pitchFamily="18" charset="0"/>
              </a:rPr>
              <a:t>Phred</a:t>
            </a:r>
            <a:r>
              <a:rPr lang="en-US" dirty="0" smtClean="0">
                <a:latin typeface="Times New Roman" pitchFamily="18" charset="0"/>
                <a:cs typeface="Times New Roman" pitchFamily="18" charset="0"/>
              </a:rPr>
              <a:t> – if there is time we will try it out. </a:t>
            </a:r>
          </a:p>
          <a:p>
            <a:pPr lvl="1"/>
            <a:r>
              <a:rPr lang="en-US" dirty="0" smtClean="0">
                <a:latin typeface="Times New Roman" pitchFamily="18" charset="0"/>
                <a:cs typeface="Times New Roman" pitchFamily="18" charset="0"/>
              </a:rPr>
              <a:t>File extensions are .</a:t>
            </a:r>
            <a:r>
              <a:rPr lang="en-US" dirty="0" err="1" smtClean="0">
                <a:latin typeface="Times New Roman" pitchFamily="18" charset="0"/>
                <a:cs typeface="Times New Roman" pitchFamily="18" charset="0"/>
              </a:rPr>
              <a:t>abi</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sff</a:t>
            </a:r>
            <a:r>
              <a:rPr lang="en-US" dirty="0" smtClean="0">
                <a:latin typeface="Times New Roman" pitchFamily="18" charset="0"/>
                <a:cs typeface="Times New Roman" pitchFamily="18" charset="0"/>
              </a:rPr>
              <a:t> for sequence files and .</a:t>
            </a:r>
            <a:r>
              <a:rPr lang="en-US" dirty="0" err="1" smtClean="0">
                <a:latin typeface="Times New Roman" pitchFamily="18" charset="0"/>
                <a:cs typeface="Times New Roman" pitchFamily="18" charset="0"/>
              </a:rPr>
              <a:t>phd</a:t>
            </a:r>
            <a:r>
              <a:rPr lang="en-US" dirty="0" smtClean="0">
                <a:latin typeface="Times New Roman" pitchFamily="18" charset="0"/>
                <a:cs typeface="Times New Roman" pitchFamily="18" charset="0"/>
              </a:rPr>
              <a:t> for </a:t>
            </a:r>
            <a:r>
              <a:rPr lang="en-US" dirty="0" err="1" smtClean="0">
                <a:latin typeface="Times New Roman" pitchFamily="18" charset="0"/>
                <a:cs typeface="Times New Roman" pitchFamily="18" charset="0"/>
              </a:rPr>
              <a:t>phred</a:t>
            </a:r>
            <a:r>
              <a:rPr lang="en-US" dirty="0" smtClean="0">
                <a:latin typeface="Times New Roman" pitchFamily="18" charset="0"/>
                <a:cs typeface="Times New Roman" pitchFamily="18" charset="0"/>
              </a:rPr>
              <a:t> calls. </a:t>
            </a:r>
          </a:p>
          <a:p>
            <a:r>
              <a:rPr lang="en-US" dirty="0" smtClean="0">
                <a:latin typeface="Times New Roman" pitchFamily="18" charset="0"/>
                <a:cs typeface="Times New Roman" pitchFamily="18" charset="0"/>
              </a:rPr>
              <a:t>Different </a:t>
            </a:r>
            <a:r>
              <a:rPr lang="en-US" dirty="0" smtClean="0">
                <a:latin typeface="Times New Roman" pitchFamily="18" charset="0"/>
                <a:cs typeface="Times New Roman" pitchFamily="18" charset="0"/>
              </a:rPr>
              <a:t>algorithms use different assessment methods. Using the same raw data, </a:t>
            </a:r>
            <a:r>
              <a:rPr lang="en-US" dirty="0" err="1" smtClean="0">
                <a:latin typeface="Times New Roman" pitchFamily="18" charset="0"/>
                <a:cs typeface="Times New Roman" pitchFamily="18" charset="0"/>
              </a:rPr>
              <a:t>Phred</a:t>
            </a:r>
            <a:r>
              <a:rPr lang="en-US" dirty="0" smtClean="0">
                <a:latin typeface="Times New Roman" pitchFamily="18" charset="0"/>
                <a:cs typeface="Times New Roman" pitchFamily="18" charset="0"/>
              </a:rPr>
              <a:t> may assign a score of 20 while KB assigns a score of 15.  </a:t>
            </a:r>
          </a:p>
          <a:p>
            <a:pPr lvl="1"/>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QV of 20 predicts an error rate of 1%. </a:t>
            </a:r>
            <a:endParaRPr lang="en-US" dirty="0" smtClean="0">
              <a:latin typeface="Times New Roman" pitchFamily="18" charset="0"/>
              <a:cs typeface="Times New Roman" pitchFamily="18" charset="0"/>
            </a:endParaRPr>
          </a:p>
          <a:p>
            <a:pPr marL="342900" lvl="1" indent="0">
              <a:buNone/>
            </a:pP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FE4B9DE-F5DD-466F-89DB-67103BB9A7D4}" type="datetime1">
              <a:rPr lang="en-US" smtClean="0"/>
              <a:pPr>
                <a:defRPr/>
              </a:pPr>
              <a:t>5/17/2016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9</a:t>
            </a:fld>
            <a:endParaRPr lang="en-US"/>
          </a:p>
        </p:txBody>
      </p:sp>
    </p:spTree>
    <p:extLst>
      <p:ext uri="{BB962C8B-B14F-4D97-AF65-F5344CB8AC3E}">
        <p14:creationId xmlns:p14="http://schemas.microsoft.com/office/powerpoint/2010/main" val="2505363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1323</TotalTime>
  <Words>1776</Words>
  <Application>Microsoft Office PowerPoint</Application>
  <PresentationFormat>On-screen Show (4:3)</PresentationFormat>
  <Paragraphs>158</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Edwardian Script ITC</vt:lpstr>
      <vt:lpstr>Georgia</vt:lpstr>
      <vt:lpstr>Times New Roman</vt:lpstr>
      <vt:lpstr>Wingdings</vt:lpstr>
      <vt:lpstr>Office Theme</vt:lpstr>
      <vt:lpstr>B3- Olympic High School Bioinformatics</vt:lpstr>
      <vt:lpstr>Topics</vt:lpstr>
      <vt:lpstr>Signal Quality</vt:lpstr>
      <vt:lpstr>Primary and interpreted signal</vt:lpstr>
      <vt:lpstr>Bands are not equally/completely spaced </vt:lpstr>
      <vt:lpstr>Detector selects wavelength band</vt:lpstr>
      <vt:lpstr>Signal Processing: Basecalling</vt:lpstr>
      <vt:lpstr>PowerPoint Presentation</vt:lpstr>
      <vt:lpstr>Data Processing: Quality scores</vt:lpstr>
      <vt:lpstr>PowerPoint Presentation</vt:lpstr>
      <vt:lpstr>PowerPoint Presentation</vt:lpstr>
      <vt:lpstr>Using Quality Scores</vt:lpstr>
      <vt:lpstr>What about the NGS platforms?</vt:lpstr>
      <vt:lpstr>PowerPoint Presentation</vt:lpstr>
      <vt:lpstr>Why don’t we have sequence viewer/editors for NGS platforms?</vt:lpstr>
      <vt:lpstr>FastQ files for encoding Base call + Q value</vt:lpstr>
      <vt:lpstr>PowerPoint Presentation</vt:lpstr>
      <vt:lpstr>ASCII characters. simplified</vt:lpstr>
      <vt:lpstr>NCBI fastQ </vt:lpstr>
      <vt:lpstr>QC Lab</vt:lpstr>
      <vt:lpstr>The Fragment Assembly Problem</vt:lpstr>
      <vt:lpstr>Assembly Rules</vt:lpstr>
      <vt:lpstr>Randomness, size filtering and X-fold coverage </vt:lpstr>
      <vt:lpstr>Quality Scores and 5X coverage</vt:lpstr>
      <vt:lpstr>Why we like longer reads, even at low quality</vt:lpstr>
      <vt:lpstr>Algorithms and Software for the FAP</vt:lpstr>
    </vt:vector>
  </TitlesOfParts>
  <Company>UNC Charlotte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Iredell Middle School Visiting Scientist Day</dc:title>
  <dc:creator>jweller2</dc:creator>
  <cp:lastModifiedBy>Weller, Jennifer Walsh</cp:lastModifiedBy>
  <cp:revision>120</cp:revision>
  <dcterms:created xsi:type="dcterms:W3CDTF">2013-04-10T14:27:20Z</dcterms:created>
  <dcterms:modified xsi:type="dcterms:W3CDTF">2016-05-17T21:38:27Z</dcterms:modified>
</cp:coreProperties>
</file>