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63" r:id="rId2"/>
    <p:sldId id="305" r:id="rId3"/>
    <p:sldId id="307" r:id="rId4"/>
    <p:sldId id="364" r:id="rId5"/>
    <p:sldId id="308" r:id="rId6"/>
    <p:sldId id="309" r:id="rId7"/>
    <p:sldId id="310" r:id="rId8"/>
    <p:sldId id="311" r:id="rId9"/>
    <p:sldId id="365" r:id="rId10"/>
    <p:sldId id="312" r:id="rId11"/>
    <p:sldId id="366" r:id="rId12"/>
    <p:sldId id="367" r:id="rId13"/>
    <p:sldId id="370" r:id="rId14"/>
    <p:sldId id="371" r:id="rId15"/>
    <p:sldId id="373" r:id="rId16"/>
    <p:sldId id="376" r:id="rId17"/>
    <p:sldId id="372" r:id="rId18"/>
    <p:sldId id="391" r:id="rId19"/>
    <p:sldId id="338" r:id="rId20"/>
    <p:sldId id="392" r:id="rId21"/>
    <p:sldId id="359" r:id="rId22"/>
    <p:sldId id="358" r:id="rId23"/>
    <p:sldId id="393" r:id="rId24"/>
    <p:sldId id="394" r:id="rId25"/>
    <p:sldId id="395" r:id="rId26"/>
    <p:sldId id="396" r:id="rId27"/>
    <p:sldId id="397" r:id="rId28"/>
    <p:sldId id="39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96" y="-5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eorgia" panose="02040502050405020303" pitchFamily="18" charset="0"/>
              </a:defRPr>
            </a:lvl1pPr>
          </a:lstStyle>
          <a:p>
            <a:fld id="{85D50FEE-E6C8-4290-B690-4DA7E3D7C633}" type="datetimeFigureOut">
              <a:rPr lang="en-US" smtClean="0"/>
              <a:pPr/>
              <a:t>5/20/2016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49E59E0C-8575-4AA8-B337-153C27F99CD9}" type="slidenum">
              <a:rPr lang="en-US" smtClean="0"/>
              <a:pPr/>
              <a:t>‹#›</a:t>
            </a:fld>
            <a:endParaRPr lang="en-US" dirty="0"/>
          </a:p>
        </p:txBody>
      </p:sp>
    </p:spTree>
    <p:extLst>
      <p:ext uri="{BB962C8B-B14F-4D97-AF65-F5344CB8AC3E}">
        <p14:creationId xmlns:p14="http://schemas.microsoft.com/office/powerpoint/2010/main" val="100938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a:t>
            </a:r>
            <a:r>
              <a:rPr lang="en-US" baseline="0" smtClean="0"/>
              <a:t>) assays. </a:t>
            </a:r>
            <a:endParaRPr lang="en-US"/>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403861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one copy – what</a:t>
            </a:r>
            <a:r>
              <a:rPr lang="en-US" baseline="0" dirty="0" smtClean="0"/>
              <a:t> can you do to detect the steps (2000nt per minute may be added)</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20</a:t>
            </a:fld>
            <a:endParaRPr lang="en-US" dirty="0"/>
          </a:p>
        </p:txBody>
      </p:sp>
    </p:spTree>
    <p:extLst>
      <p:ext uri="{BB962C8B-B14F-4D97-AF65-F5344CB8AC3E}">
        <p14:creationId xmlns:p14="http://schemas.microsoft.com/office/powerpoint/2010/main" val="83517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E36576-15E5-4E42-A497-5151E14F584E}" type="slidenum">
              <a:rPr lang="en-US"/>
              <a:pPr/>
              <a:t>21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817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E36576-15E5-4E42-A497-5151E14F584E}"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951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24</a:t>
            </a:fld>
            <a:endParaRPr lang="en-US"/>
          </a:p>
        </p:txBody>
      </p:sp>
    </p:spTree>
    <p:extLst>
      <p:ext uri="{BB962C8B-B14F-4D97-AF65-F5344CB8AC3E}">
        <p14:creationId xmlns:p14="http://schemas.microsoft.com/office/powerpoint/2010/main" val="72815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25</a:t>
            </a:fld>
            <a:endParaRPr lang="en-US"/>
          </a:p>
        </p:txBody>
      </p:sp>
    </p:spTree>
    <p:extLst>
      <p:ext uri="{BB962C8B-B14F-4D97-AF65-F5344CB8AC3E}">
        <p14:creationId xmlns:p14="http://schemas.microsoft.com/office/powerpoint/2010/main" val="425744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Nanopore</a:t>
            </a:r>
            <a:r>
              <a:rPr lang="en-US" baseline="0" dirty="0" smtClean="0"/>
              <a:t> is in a synthetic membrane with high resistance. Current only go through the aperture – this changes the resistance. </a:t>
            </a:r>
          </a:p>
          <a:p>
            <a:r>
              <a:rPr lang="en-US" baseline="0" dirty="0" smtClean="0"/>
              <a:t>An intact polymer is – the DNA enzyme complex attaches to the </a:t>
            </a:r>
            <a:r>
              <a:rPr lang="en-US" baseline="0" dirty="0" err="1" smtClean="0"/>
              <a:t>nanopore</a:t>
            </a:r>
            <a:r>
              <a:rPr lang="en-US" baseline="0" dirty="0" smtClean="0"/>
              <a:t> – the enzyme feeds the DNA through at a controlled rate. Both strands can be sequenced if a structure is placed </a:t>
            </a:r>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26</a:t>
            </a:fld>
            <a:endParaRPr lang="en-US"/>
          </a:p>
        </p:txBody>
      </p:sp>
    </p:spTree>
    <p:extLst>
      <p:ext uri="{BB962C8B-B14F-4D97-AF65-F5344CB8AC3E}">
        <p14:creationId xmlns:p14="http://schemas.microsoft.com/office/powerpoint/2010/main" val="4283796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Nanopore</a:t>
            </a:r>
            <a:r>
              <a:rPr lang="en-US" baseline="0" dirty="0" smtClean="0"/>
              <a:t> is in a synthetic membrane with high resistance. Current only go through the aperture – this changes the resistance. </a:t>
            </a:r>
          </a:p>
          <a:p>
            <a:r>
              <a:rPr lang="en-US" baseline="0" dirty="0" smtClean="0"/>
              <a:t>An intact polymer is – the DNA enzyme complex attaches to the </a:t>
            </a:r>
            <a:r>
              <a:rPr lang="en-US" baseline="0" dirty="0" err="1" smtClean="0"/>
              <a:t>nanopore</a:t>
            </a:r>
            <a:r>
              <a:rPr lang="en-US" baseline="0" dirty="0" smtClean="0"/>
              <a:t> – the enzyme </a:t>
            </a:r>
            <a:r>
              <a:rPr lang="en-US" baseline="0" dirty="0" err="1" smtClean="0"/>
              <a:t>feedsthe</a:t>
            </a:r>
            <a:r>
              <a:rPr lang="en-US" baseline="0" dirty="0" smtClean="0"/>
              <a:t> DNA through at a controlled rate. Both strands can be sequenced if a structure </a:t>
            </a:r>
            <a:r>
              <a:rPr lang="en-US" baseline="0" smtClean="0"/>
              <a:t>is placed </a:t>
            </a:r>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27</a:t>
            </a:fld>
            <a:endParaRPr lang="en-US"/>
          </a:p>
        </p:txBody>
      </p:sp>
    </p:spTree>
    <p:extLst>
      <p:ext uri="{BB962C8B-B14F-4D97-AF65-F5344CB8AC3E}">
        <p14:creationId xmlns:p14="http://schemas.microsoft.com/office/powerpoint/2010/main" val="28710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Nanopore</a:t>
            </a:r>
            <a:r>
              <a:rPr lang="en-US" baseline="0" dirty="0" smtClean="0"/>
              <a:t> is in a synthetic membrane with high resistance. Current only go through the aperture – this changes the resistance. </a:t>
            </a:r>
          </a:p>
          <a:p>
            <a:r>
              <a:rPr lang="en-US" baseline="0" dirty="0" smtClean="0"/>
              <a:t>An intact polymer is – the DNA enzyme complex attaches to the </a:t>
            </a:r>
            <a:r>
              <a:rPr lang="en-US" baseline="0" dirty="0" err="1" smtClean="0"/>
              <a:t>nanopore</a:t>
            </a:r>
            <a:r>
              <a:rPr lang="en-US" baseline="0" dirty="0" smtClean="0"/>
              <a:t> – the enzyme </a:t>
            </a:r>
            <a:r>
              <a:rPr lang="en-US" baseline="0" dirty="0" err="1" smtClean="0"/>
              <a:t>feedsthe</a:t>
            </a:r>
            <a:r>
              <a:rPr lang="en-US" baseline="0" dirty="0" smtClean="0"/>
              <a:t> DNA through at a controlled rate. Both strands can be sequenced if a structure </a:t>
            </a:r>
            <a:r>
              <a:rPr lang="en-US" baseline="0" smtClean="0"/>
              <a:t>is placed </a:t>
            </a:r>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28</a:t>
            </a:fld>
            <a:endParaRPr lang="en-US"/>
          </a:p>
        </p:txBody>
      </p:sp>
    </p:spTree>
    <p:extLst>
      <p:ext uri="{BB962C8B-B14F-4D97-AF65-F5344CB8AC3E}">
        <p14:creationId xmlns:p14="http://schemas.microsoft.com/office/powerpoint/2010/main" val="35739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template is single stranded,</a:t>
            </a:r>
            <a:r>
              <a:rPr lang="en-US" baseline="0" dirty="0" smtClean="0"/>
              <a:t> the sample is double stranded – how can you do this? Clone helicase or use another approach.</a:t>
            </a:r>
          </a:p>
          <a:p>
            <a:r>
              <a:rPr lang="en-US" dirty="0" smtClean="0"/>
              <a:t>This makes one copy – what</a:t>
            </a:r>
            <a:r>
              <a:rPr lang="en-US" baseline="0" dirty="0" smtClean="0"/>
              <a:t> can you do to detect the steps (2000nt per minute may be added)</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4</a:t>
            </a:fld>
            <a:endParaRPr lang="en-US" dirty="0"/>
          </a:p>
        </p:txBody>
      </p:sp>
    </p:spTree>
    <p:extLst>
      <p:ext uri="{BB962C8B-B14F-4D97-AF65-F5344CB8AC3E}">
        <p14:creationId xmlns:p14="http://schemas.microsoft.com/office/powerpoint/2010/main" val="8351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DNA polymerase can incorporate 2′, 3′-dideoxynucleotides, synthetic analogs with a 3’-H that cannot form phosphodiester bond. </a:t>
            </a:r>
            <a:endParaRPr lang="en-US" dirty="0" smtClean="0">
              <a:solidFill>
                <a:srgbClr val="FF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6</a:t>
            </a:fld>
            <a:endParaRPr lang="en-US" dirty="0"/>
          </a:p>
        </p:txBody>
      </p:sp>
    </p:spTree>
    <p:extLst>
      <p:ext uri="{BB962C8B-B14F-4D97-AF65-F5344CB8AC3E}">
        <p14:creationId xmlns:p14="http://schemas.microsoft.com/office/powerpoint/2010/main" val="31198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end up with about 10</a:t>
            </a:r>
            <a:r>
              <a:rPr lang="en-US" baseline="0" dirty="0" smtClean="0"/>
              <a:t> million sites per flow cell, each with about 1000 copies of the template. </a:t>
            </a:r>
          </a:p>
        </p:txBody>
      </p:sp>
      <p:sp>
        <p:nvSpPr>
          <p:cNvPr id="4" name="Slide Number Placeholder 3"/>
          <p:cNvSpPr>
            <a:spLocks noGrp="1"/>
          </p:cNvSpPr>
          <p:nvPr>
            <p:ph type="sldNum" sz="quarter" idx="10"/>
          </p:nvPr>
        </p:nvSpPr>
        <p:spPr/>
        <p:txBody>
          <a:bodyPr/>
          <a:lstStyle/>
          <a:p>
            <a:fld id="{BAA7274C-FE66-43BE-BF36-9E4D6CC5BED7}" type="slidenum">
              <a:rPr lang="en-US" smtClean="0"/>
              <a:pPr/>
              <a:t>11</a:t>
            </a:fld>
            <a:endParaRPr lang="en-US"/>
          </a:p>
        </p:txBody>
      </p:sp>
    </p:spTree>
    <p:extLst>
      <p:ext uri="{BB962C8B-B14F-4D97-AF65-F5344CB8AC3E}">
        <p14:creationId xmlns:p14="http://schemas.microsoft.com/office/powerpoint/2010/main" val="202864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Clusters</a:t>
            </a:r>
            <a:r>
              <a:rPr lang="en-US" baseline="0" dirty="0" smtClean="0"/>
              <a:t>  are sometimes called </a:t>
            </a:r>
            <a:r>
              <a:rPr lang="en-US" baseline="0" dirty="0" err="1" smtClean="0"/>
              <a:t>polonies</a:t>
            </a:r>
            <a:r>
              <a:rPr lang="en-US" baseline="0" dirty="0" smtClean="0"/>
              <a:t>, or polymerase-generated colonies</a:t>
            </a:r>
          </a:p>
          <a:p>
            <a:r>
              <a:rPr lang="en-US" baseline="0" dirty="0" smtClean="0"/>
              <a:t>Note that you would end up with both strands that could be sequenced – you cleave off the strand of choice (based on a restriction site in each adaptor) before starting the sequencing</a:t>
            </a:r>
          </a:p>
          <a:p>
            <a:endParaRPr lang="en-US" dirty="0"/>
          </a:p>
        </p:txBody>
      </p:sp>
      <p:sp>
        <p:nvSpPr>
          <p:cNvPr id="4" name="Slide Number Placeholder 3"/>
          <p:cNvSpPr>
            <a:spLocks noGrp="1"/>
          </p:cNvSpPr>
          <p:nvPr>
            <p:ph type="sldNum" sz="quarter" idx="10"/>
          </p:nvPr>
        </p:nvSpPr>
        <p:spPr/>
        <p:txBody>
          <a:bodyPr/>
          <a:lstStyle/>
          <a:p>
            <a:fld id="{BAA7274C-FE66-43BE-BF36-9E4D6CC5BED7}" type="slidenum">
              <a:rPr lang="en-US" smtClean="0"/>
              <a:pPr/>
              <a:t>13</a:t>
            </a:fld>
            <a:endParaRPr lang="en-US"/>
          </a:p>
        </p:txBody>
      </p:sp>
    </p:spTree>
    <p:extLst>
      <p:ext uri="{BB962C8B-B14F-4D97-AF65-F5344CB8AC3E}">
        <p14:creationId xmlns:p14="http://schemas.microsoft.com/office/powerpoint/2010/main" val="267503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A7274C-FE66-43BE-BF36-9E4D6CC5BED7}" type="slidenum">
              <a:rPr lang="en-US" smtClean="0"/>
              <a:pPr/>
              <a:t>14</a:t>
            </a:fld>
            <a:endParaRPr lang="en-US"/>
          </a:p>
        </p:txBody>
      </p:sp>
    </p:spTree>
    <p:extLst>
      <p:ext uri="{BB962C8B-B14F-4D97-AF65-F5344CB8AC3E}">
        <p14:creationId xmlns:p14="http://schemas.microsoft.com/office/powerpoint/2010/main" val="95896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ADD5EEF-FE02-4E22-8EF2-439058AA4956}" type="slidenum">
              <a:rPr lang="en-US" smtClean="0"/>
              <a:pPr>
                <a:defRPr/>
              </a:pPr>
              <a:t>15</a:t>
            </a:fld>
            <a:endParaRPr lang="en-US"/>
          </a:p>
        </p:txBody>
      </p:sp>
    </p:spTree>
    <p:extLst>
      <p:ext uri="{BB962C8B-B14F-4D97-AF65-F5344CB8AC3E}">
        <p14:creationId xmlns:p14="http://schemas.microsoft.com/office/powerpoint/2010/main" val="81832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makes one copy – what</a:t>
            </a:r>
            <a:r>
              <a:rPr lang="en-US" baseline="0" dirty="0" smtClean="0"/>
              <a:t> can you do to detect the steps (2000nt per minute may be added)</a:t>
            </a:r>
            <a:endParaRPr lang="en-US" dirty="0"/>
          </a:p>
        </p:txBody>
      </p:sp>
      <p:sp>
        <p:nvSpPr>
          <p:cNvPr id="4" name="Slide Number Placeholder 3"/>
          <p:cNvSpPr>
            <a:spLocks noGrp="1"/>
          </p:cNvSpPr>
          <p:nvPr>
            <p:ph type="sldNum" sz="quarter" idx="10"/>
          </p:nvPr>
        </p:nvSpPr>
        <p:spPr/>
        <p:txBody>
          <a:bodyPr/>
          <a:lstStyle/>
          <a:p>
            <a:fld id="{49E59E0C-8575-4AA8-B337-153C27F99CD9}" type="slidenum">
              <a:rPr lang="en-US" smtClean="0"/>
              <a:pPr/>
              <a:t>18</a:t>
            </a:fld>
            <a:endParaRPr lang="en-US" dirty="0"/>
          </a:p>
        </p:txBody>
      </p:sp>
    </p:spTree>
    <p:extLst>
      <p:ext uri="{BB962C8B-B14F-4D97-AF65-F5344CB8AC3E}">
        <p14:creationId xmlns:p14="http://schemas.microsoft.com/office/powerpoint/2010/main" val="83517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Adaptors</a:t>
            </a:r>
            <a:r>
              <a:rPr lang="en-US" baseline="0" dirty="0" smtClean="0"/>
              <a:t> have biotin so streptavidin can be used for purification</a:t>
            </a:r>
          </a:p>
          <a:p>
            <a:r>
              <a:rPr lang="en-US" baseline="0" dirty="0" smtClean="0"/>
              <a:t>The pyrophosphate molecule released when the nucleotide is added to the chain is used for energy by a bacterial </a:t>
            </a:r>
            <a:r>
              <a:rPr lang="en-US" baseline="0" dirty="0" err="1" smtClean="0"/>
              <a:t>pyrophosphatase</a:t>
            </a:r>
            <a:r>
              <a:rPr lang="en-US" baseline="0" dirty="0" smtClean="0"/>
              <a:t> – it makes ATP which is then used by luciferase to make light. </a:t>
            </a:r>
            <a:endParaRPr lang="en-US" dirty="0" smtClean="0"/>
          </a:p>
          <a:p>
            <a:r>
              <a:rPr lang="en-US" dirty="0" smtClean="0"/>
              <a:t>Generates ~20Mb of sequence</a:t>
            </a:r>
            <a:r>
              <a:rPr lang="en-US" baseline="0" dirty="0" smtClean="0"/>
              <a:t> per run</a:t>
            </a:r>
          </a:p>
          <a:p>
            <a:r>
              <a:rPr lang="en-US" baseline="0" dirty="0" smtClean="0"/>
              <a:t>200,000 reads per run</a:t>
            </a:r>
          </a:p>
          <a:p>
            <a:r>
              <a:rPr lang="en-US" baseline="0" dirty="0" smtClean="0"/>
              <a:t>5.5 hours per run</a:t>
            </a:r>
          </a:p>
          <a:p>
            <a:r>
              <a:rPr lang="en-US" baseline="0" dirty="0" smtClean="0"/>
              <a:t>$6-8k per run</a:t>
            </a:r>
          </a:p>
          <a:p>
            <a:r>
              <a:rPr lang="en-US" baseline="0" dirty="0" smtClean="0"/>
              <a:t>Prep takes longer than a day</a:t>
            </a:r>
            <a:endParaRPr lang="en-US" dirty="0"/>
          </a:p>
        </p:txBody>
      </p:sp>
      <p:sp>
        <p:nvSpPr>
          <p:cNvPr id="4" name="Slide Number Placeholder 3"/>
          <p:cNvSpPr>
            <a:spLocks noGrp="1"/>
          </p:cNvSpPr>
          <p:nvPr>
            <p:ph type="sldNum" sz="quarter" idx="10"/>
          </p:nvPr>
        </p:nvSpPr>
        <p:spPr/>
        <p:txBody>
          <a:bodyPr/>
          <a:lstStyle/>
          <a:p>
            <a:fld id="{BAA7274C-FE66-43BE-BF36-9E4D6CC5BED7}" type="slidenum">
              <a:rPr lang="en-US" smtClean="0"/>
              <a:pPr/>
              <a:t>19</a:t>
            </a:fld>
            <a:endParaRPr lang="en-US"/>
          </a:p>
        </p:txBody>
      </p:sp>
    </p:spTree>
    <p:extLst>
      <p:ext uri="{BB962C8B-B14F-4D97-AF65-F5344CB8AC3E}">
        <p14:creationId xmlns:p14="http://schemas.microsoft.com/office/powerpoint/2010/main" val="131122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80532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5752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63050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C54F8-D49E-40EF-9B1D-367FFC70105C}"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133316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C54F8-D49E-40EF-9B1D-367FFC70105C}"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73248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C54F8-D49E-40EF-9B1D-367FFC70105C}"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64617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C54F8-D49E-40EF-9B1D-367FFC70105C}" type="datetimeFigureOut">
              <a:rPr lang="en-US" smtClean="0"/>
              <a:pPr/>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490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C54F8-D49E-40EF-9B1D-367FFC70105C}" type="datetimeFigureOut">
              <a:rPr lang="en-US" smtClean="0"/>
              <a:pPr/>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412317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54F8-D49E-40EF-9B1D-367FFC70105C}" type="datetimeFigureOut">
              <a:rPr lang="en-US" smtClean="0"/>
              <a:pPr/>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1076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335045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C54F8-D49E-40EF-9B1D-367FFC70105C}"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2241B-3D28-4F50-B7E6-01AACEB9496A}" type="slidenum">
              <a:rPr lang="en-US" smtClean="0"/>
              <a:pPr/>
              <a:t>‹#›</a:t>
            </a:fld>
            <a:endParaRPr lang="en-US"/>
          </a:p>
        </p:txBody>
      </p:sp>
    </p:spTree>
    <p:extLst>
      <p:ext uri="{BB962C8B-B14F-4D97-AF65-F5344CB8AC3E}">
        <p14:creationId xmlns:p14="http://schemas.microsoft.com/office/powerpoint/2010/main" val="273550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fld id="{F3EC54F8-D49E-40EF-9B1D-367FFC70105C}" type="datetimeFigureOut">
              <a:rPr lang="en-US" smtClean="0"/>
              <a:pPr/>
              <a:t>5/20/2016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fld id="{4682241B-3D28-4F50-B7E6-01AACEB9496A}" type="slidenum">
              <a:rPr lang="en-US" smtClean="0"/>
              <a:pPr/>
              <a:t>‹#›</a:t>
            </a:fld>
            <a:endParaRPr lang="en-US" dirty="0"/>
          </a:p>
        </p:txBody>
      </p:sp>
    </p:spTree>
    <p:extLst>
      <p:ext uri="{BB962C8B-B14F-4D97-AF65-F5344CB8AC3E}">
        <p14:creationId xmlns:p14="http://schemas.microsoft.com/office/powerpoint/2010/main" val="2801133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454.com/products-solutions/how-it-works/index.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gctsequencing.files.wordpress.com/2012/02/figure2.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0" y="2628583"/>
            <a:ext cx="4261179" cy="1833736"/>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079334" y="205990"/>
            <a:ext cx="6858000" cy="2387600"/>
          </a:xfrm>
        </p:spPr>
        <p:txBody>
          <a:bodyPr/>
          <a:lstStyle/>
          <a:p>
            <a:pPr eaLnBrk="1" hangingPunct="1"/>
            <a:r>
              <a:rPr lang="en-US" dirty="0" smtClean="0"/>
              <a:t>B3- Olympic High School Bioinformatics</a:t>
            </a:r>
          </a:p>
        </p:txBody>
      </p:sp>
      <p:sp>
        <p:nvSpPr>
          <p:cNvPr id="3075" name="Subtitle 2"/>
          <p:cNvSpPr>
            <a:spLocks noGrp="1"/>
          </p:cNvSpPr>
          <p:nvPr>
            <p:ph type="subTitle" idx="1"/>
          </p:nvPr>
        </p:nvSpPr>
        <p:spPr>
          <a:xfrm>
            <a:off x="1307934" y="326238"/>
            <a:ext cx="6400800" cy="785012"/>
          </a:xfrm>
        </p:spPr>
        <p:txBody>
          <a:bodyPr>
            <a:normAutofit fontScale="85000" lnSpcReduction="20000"/>
          </a:bodyPr>
          <a:lstStyle/>
          <a:p>
            <a:pPr eaLnBrk="1" fontAlgn="auto" hangingPunct="1">
              <a:spcAft>
                <a:spcPts val="0"/>
              </a:spcAft>
              <a:buFont typeface="Arial" pitchFamily="34" charset="0"/>
              <a:buNone/>
              <a:defRPr/>
            </a:pPr>
            <a:r>
              <a:rPr lang="en-US" dirty="0" smtClean="0"/>
              <a:t>Dr. Jennifer Weller</a:t>
            </a:r>
          </a:p>
          <a:p>
            <a:pPr eaLnBrk="1" fontAlgn="auto" hangingPunct="1">
              <a:spcAft>
                <a:spcPts val="0"/>
              </a:spcAft>
              <a:buFont typeface="Arial" pitchFamily="34" charset="0"/>
              <a:buNone/>
              <a:defRPr/>
            </a:pPr>
            <a:r>
              <a:rPr lang="en-US" dirty="0" smtClean="0"/>
              <a:t>May 2016</a:t>
            </a:r>
          </a:p>
          <a:p>
            <a:pPr eaLnBrk="1" fontAlgn="auto" hangingPunct="1">
              <a:spcAft>
                <a:spcPts val="0"/>
              </a:spcAft>
              <a:buFont typeface="Arial" pitchFamily="34" charset="0"/>
              <a:buNone/>
              <a:defRPr/>
            </a:pPr>
            <a:r>
              <a:rPr lang="en-US" dirty="0" smtClean="0"/>
              <a:t>Sequencing Technologies</a:t>
            </a: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latin typeface="Arial" charset="0"/>
              </a:rPr>
              <a:pPr/>
              <a:t>5/20/2016</a:t>
            </a:fld>
            <a:endParaRPr lang="en-US" smtClean="0">
              <a:latin typeface="Arial" charset="0"/>
            </a:endParaRPr>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Arial" charset="0"/>
              </a:rPr>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2847456"/>
            <a:ext cx="3176420" cy="2923625"/>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2568" y="3905959"/>
            <a:ext cx="2668375" cy="2632954"/>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668" y="4894195"/>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986" y="4429447"/>
            <a:ext cx="1368425" cy="92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627" y="1066800"/>
            <a:ext cx="3552825" cy="2057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3581400"/>
            <a:ext cx="6172200" cy="2705100"/>
          </a:xfrm>
          <a:prstGeom prst="rect">
            <a:avLst/>
          </a:prstGeom>
        </p:spPr>
      </p:pic>
      <p:sp>
        <p:nvSpPr>
          <p:cNvPr id="10" name="Content Placeholder 2"/>
          <p:cNvSpPr txBox="1">
            <a:spLocks/>
          </p:cNvSpPr>
          <p:nvPr/>
        </p:nvSpPr>
        <p:spPr>
          <a:xfrm>
            <a:off x="1143000" y="228600"/>
            <a:ext cx="7498080" cy="6858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dirty="0" smtClean="0">
                <a:latin typeface="Times New Roman" pitchFamily="18" charset="0"/>
                <a:cs typeface="Times New Roman" pitchFamily="18" charset="0"/>
              </a:rPr>
              <a:t>Fluorescent Dyes and Data Output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6272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543800" cy="667512"/>
          </a:xfrm>
        </p:spPr>
        <p:txBody>
          <a:bodyPr>
            <a:normAutofit fontScale="90000"/>
          </a:bodyPr>
          <a:lstStyle/>
          <a:p>
            <a:r>
              <a:rPr lang="en-US" dirty="0" smtClean="0">
                <a:solidFill>
                  <a:schemeClr val="tx1"/>
                </a:solidFill>
                <a:latin typeface="Times New Roman" pitchFamily="18" charset="0"/>
                <a:cs typeface="Times New Roman" pitchFamily="18" charset="0"/>
              </a:rPr>
              <a:t>Sequencing by Synthesis Gen2 – High Throughput or Next-Generation Sequencing</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001000" cy="5181600"/>
          </a:xfrm>
        </p:spPr>
        <p:txBody>
          <a:bodyPr>
            <a:normAutofit lnSpcReduction="10000"/>
          </a:bodyPr>
          <a:lstStyle/>
          <a:p>
            <a:r>
              <a:rPr lang="en-US" dirty="0" smtClean="0">
                <a:latin typeface="Times New Roman" pitchFamily="18" charset="0"/>
                <a:cs typeface="Times New Roman" pitchFamily="18" charset="0"/>
              </a:rPr>
              <a:t>Wish-list: no more electrophoresis and much higher numbers of sequences per run of the instrument.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Illumina strategy – use fluorescent-dye labeled dNTPs, block extension in a reversible way and use much better optical systems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get the more reads: use a flat clear surface (flow cell) with short oligonucleotides covalently attached to it at an even density.</a:t>
            </a:r>
          </a:p>
          <a:p>
            <a:r>
              <a:rPr lang="en-US" dirty="0" smtClean="0">
                <a:latin typeface="Times New Roman" pitchFamily="18" charset="0"/>
                <a:cs typeface="Times New Roman" pitchFamily="18" charset="0"/>
              </a:rPr>
              <a:t>The change in chemistry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each dNTP has its own color, but the block at the 3’ –OH can be removed. After each polymerase step the extra dNTPs are washed away, an image is captured, then the block is removed so each strand can be extended again.  </a:t>
            </a:r>
          </a:p>
          <a:p>
            <a:r>
              <a:rPr lang="en-US" dirty="0" smtClean="0">
                <a:latin typeface="Times New Roman" pitchFamily="18" charset="0"/>
                <a:cs typeface="Times New Roman" pitchFamily="18" charset="0"/>
              </a:rPr>
              <a:t>Signal detection</a:t>
            </a:r>
            <a:r>
              <a:rPr lang="en-US" dirty="0">
                <a:latin typeface="Times New Roman" pitchFamily="18" charset="0"/>
                <a:cs typeface="Times New Roman" pitchFamily="18" charset="0"/>
              </a:rPr>
              <a:t>: A flow cell is </a:t>
            </a:r>
            <a:r>
              <a:rPr lang="en-US" dirty="0" smtClean="0">
                <a:latin typeface="Times New Roman" pitchFamily="18" charset="0"/>
                <a:cs typeface="Times New Roman" pitchFamily="18" charset="0"/>
              </a:rPr>
              <a:t>imaged (4 times, once to capture each color) after each flow of dNTPs</a:t>
            </a:r>
          </a:p>
          <a:p>
            <a:pPr lvl="1"/>
            <a:r>
              <a:rPr lang="en-US" dirty="0" smtClean="0">
                <a:latin typeface="Times New Roman" pitchFamily="18" charset="0"/>
                <a:cs typeface="Times New Roman" pitchFamily="18" charset="0"/>
              </a:rPr>
              <a:t>The flow cell is imaged in 100 tiles each time in 4 colors. </a:t>
            </a:r>
          </a:p>
          <a:p>
            <a:pPr lvl="1"/>
            <a:r>
              <a:rPr lang="en-US" dirty="0" smtClean="0">
                <a:latin typeface="Times New Roman" pitchFamily="18" charset="0"/>
                <a:cs typeface="Times New Roman" pitchFamily="18" charset="0"/>
              </a:rPr>
              <a:t>37 </a:t>
            </a:r>
            <a:r>
              <a:rPr lang="en-US" dirty="0">
                <a:latin typeface="Times New Roman" pitchFamily="18" charset="0"/>
                <a:cs typeface="Times New Roman" pitchFamily="18" charset="0"/>
              </a:rPr>
              <a:t>cycles gives 118, 400 images</a:t>
            </a:r>
          </a:p>
          <a:p>
            <a:pPr lvl="1"/>
            <a:r>
              <a:rPr lang="en-US" dirty="0" smtClean="0">
                <a:latin typeface="Times New Roman" pitchFamily="18" charset="0"/>
                <a:cs typeface="Times New Roman" pitchFamily="18" charset="0"/>
              </a:rPr>
              <a:t>Resolution: one </a:t>
            </a:r>
            <a:r>
              <a:rPr lang="en-US" dirty="0">
                <a:latin typeface="Times New Roman" pitchFamily="18" charset="0"/>
                <a:cs typeface="Times New Roman" pitchFamily="18" charset="0"/>
              </a:rPr>
              <a:t>pixel is 0.14um</a:t>
            </a:r>
            <a:r>
              <a:rPr lang="en-US" baseline="30000" dirty="0">
                <a:latin typeface="Times New Roman" pitchFamily="18" charset="0"/>
                <a:cs typeface="Times New Roman" pitchFamily="18" charset="0"/>
              </a:rPr>
              <a:t>2</a:t>
            </a:r>
            <a:r>
              <a:rPr lang="en-US" dirty="0">
                <a:latin typeface="Times New Roman" pitchFamily="18" charset="0"/>
                <a:cs typeface="Times New Roman" pitchFamily="18" charset="0"/>
              </a:rPr>
              <a:t> with 9 pixels per cluster</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11</a:t>
            </a:fld>
            <a:endParaRPr lang="en-US"/>
          </a:p>
        </p:txBody>
      </p:sp>
      <p:sp>
        <p:nvSpPr>
          <p:cNvPr id="7" name="Date Placeholder 6"/>
          <p:cNvSpPr>
            <a:spLocks noGrp="1"/>
          </p:cNvSpPr>
          <p:nvPr>
            <p:ph type="dt" sz="half" idx="10"/>
          </p:nvPr>
        </p:nvSpPr>
        <p:spPr/>
        <p:txBody>
          <a:bodyPr/>
          <a:lstStyle/>
          <a:p>
            <a:pPr>
              <a:defRPr/>
            </a:pPr>
            <a:fld id="{39469389-C6AF-4E24-8FBC-9A22A143B8B8}" type="datetime1">
              <a:rPr lang="en-US" smtClean="0"/>
              <a:pPr>
                <a:defRPr/>
              </a:pPr>
              <a:t>5/20/2016</a:t>
            </a:fld>
            <a:endParaRPr lang="en-US"/>
          </a:p>
        </p:txBody>
      </p:sp>
    </p:spTree>
    <p:extLst>
      <p:ext uri="{BB962C8B-B14F-4D97-AF65-F5344CB8AC3E}">
        <p14:creationId xmlns:p14="http://schemas.microsoft.com/office/powerpoint/2010/main" val="192423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667512"/>
          </a:xfrm>
        </p:spPr>
        <p:txBody>
          <a:bodyPr>
            <a:normAutofit/>
          </a:bodyPr>
          <a:lstStyle/>
          <a:p>
            <a:r>
              <a:rPr lang="en-US" dirty="0" smtClean="0">
                <a:solidFill>
                  <a:schemeClr val="tx1"/>
                </a:solidFill>
                <a:latin typeface="Times New Roman" pitchFamily="18" charset="0"/>
                <a:cs typeface="Times New Roman" pitchFamily="18" charset="0"/>
              </a:rPr>
              <a:t>Illumina - </a:t>
            </a:r>
            <a:r>
              <a:rPr lang="en-US" dirty="0" err="1" smtClean="0">
                <a:solidFill>
                  <a:schemeClr val="tx1"/>
                </a:solidFill>
                <a:latin typeface="Times New Roman" pitchFamily="18" charset="0"/>
                <a:cs typeface="Times New Roman" pitchFamily="18" charset="0"/>
              </a:rPr>
              <a:t>MiSeq</a:t>
            </a:r>
            <a:r>
              <a:rPr lang="en-US" dirty="0" smtClean="0">
                <a:solidFill>
                  <a:schemeClr val="tx1"/>
                </a:solidFill>
                <a:latin typeface="Times New Roman" pitchFamily="18" charset="0"/>
                <a:cs typeface="Times New Roman" pitchFamily="18" charset="0"/>
              </a:rPr>
              <a:t> and HiSeq</a:t>
            </a:r>
            <a:endParaRPr lang="en-US" dirty="0">
              <a:solidFill>
                <a:schemeClr val="tx1"/>
              </a:solidFill>
              <a:latin typeface="Times New Roman" pitchFamily="18" charset="0"/>
              <a:cs typeface="Times New Roman" pitchFamily="18" charset="0"/>
            </a:endParaRPr>
          </a:p>
        </p:txBody>
      </p:sp>
      <p:pic>
        <p:nvPicPr>
          <p:cNvPr id="5" name="Content Placeholder 4" descr="SolexaProcess1.jpg"/>
          <p:cNvPicPr>
            <a:picLocks noGrp="1" noChangeAspect="1"/>
          </p:cNvPicPr>
          <p:nvPr>
            <p:ph idx="1"/>
          </p:nvPr>
        </p:nvPicPr>
        <p:blipFill>
          <a:blip r:embed="rId2" cstate="print"/>
          <a:stretch>
            <a:fillRect/>
          </a:stretch>
        </p:blipFill>
        <p:spPr>
          <a:xfrm>
            <a:off x="701028" y="1351902"/>
            <a:ext cx="7985772" cy="4896498"/>
          </a:xfrm>
        </p:spPr>
      </p:pic>
      <p:sp>
        <p:nvSpPr>
          <p:cNvPr id="7" name="Slide Number Placeholder 6"/>
          <p:cNvSpPr>
            <a:spLocks noGrp="1"/>
          </p:cNvSpPr>
          <p:nvPr>
            <p:ph type="sldNum" sz="quarter" idx="12"/>
          </p:nvPr>
        </p:nvSpPr>
        <p:spPr/>
        <p:txBody>
          <a:bodyPr/>
          <a:lstStyle/>
          <a:p>
            <a:pPr>
              <a:defRPr/>
            </a:pPr>
            <a:fld id="{701AF97D-360E-40D9-94D5-1F8FAADE46BE}" type="slidenum">
              <a:rPr lang="en-US" smtClean="0"/>
              <a:pPr>
                <a:defRPr/>
              </a:pPr>
              <a:t>12</a:t>
            </a:fld>
            <a:endParaRPr lang="en-US"/>
          </a:p>
        </p:txBody>
      </p:sp>
      <p:sp>
        <p:nvSpPr>
          <p:cNvPr id="8" name="Date Placeholder 7"/>
          <p:cNvSpPr>
            <a:spLocks noGrp="1"/>
          </p:cNvSpPr>
          <p:nvPr>
            <p:ph type="dt" sz="half" idx="10"/>
          </p:nvPr>
        </p:nvSpPr>
        <p:spPr/>
        <p:txBody>
          <a:bodyPr/>
          <a:lstStyle/>
          <a:p>
            <a:pPr>
              <a:defRPr/>
            </a:pPr>
            <a:fld id="{91F60460-E0D9-44D5-8B5B-7BC78B462C07}" type="datetime1">
              <a:rPr lang="en-US" smtClean="0"/>
              <a:pPr>
                <a:defRPr/>
              </a:pPr>
              <a:t>5/20/2016</a:t>
            </a:fld>
            <a:endParaRPr lang="en-US"/>
          </a:p>
        </p:txBody>
      </p:sp>
    </p:spTree>
    <p:extLst>
      <p:ext uri="{BB962C8B-B14F-4D97-AF65-F5344CB8AC3E}">
        <p14:creationId xmlns:p14="http://schemas.microsoft.com/office/powerpoint/2010/main" val="136049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20000" cy="667512"/>
          </a:xfrm>
        </p:spPr>
        <p:txBody>
          <a:bodyPr>
            <a:normAutofit/>
          </a:bodyPr>
          <a:lstStyle/>
          <a:p>
            <a:r>
              <a:rPr lang="en-US" dirty="0" smtClean="0">
                <a:solidFill>
                  <a:schemeClr val="tx1"/>
                </a:solidFill>
                <a:latin typeface="Times New Roman" pitchFamily="18" charset="0"/>
                <a:cs typeface="Times New Roman" pitchFamily="18" charset="0"/>
              </a:rPr>
              <a:t>PCR colony = </a:t>
            </a:r>
            <a:r>
              <a:rPr lang="en-US" dirty="0" err="1" smtClean="0">
                <a:solidFill>
                  <a:schemeClr val="tx1"/>
                </a:solidFill>
                <a:latin typeface="Times New Roman" pitchFamily="18" charset="0"/>
                <a:cs typeface="Times New Roman" pitchFamily="18" charset="0"/>
              </a:rPr>
              <a:t>Polony</a:t>
            </a:r>
            <a:r>
              <a:rPr lang="en-US" dirty="0" smtClean="0">
                <a:solidFill>
                  <a:schemeClr val="tx1"/>
                </a:solidFill>
                <a:latin typeface="Times New Roman" pitchFamily="18" charset="0"/>
                <a:cs typeface="Times New Roman" pitchFamily="18" charset="0"/>
              </a:rPr>
              <a:t> creation</a:t>
            </a:r>
            <a:endParaRPr lang="en-US" dirty="0">
              <a:solidFill>
                <a:schemeClr val="tx1"/>
              </a:solidFill>
              <a:latin typeface="Times New Roman" pitchFamily="18" charset="0"/>
              <a:cs typeface="Times New Roman" pitchFamily="18" charset="0"/>
            </a:endParaRPr>
          </a:p>
        </p:txBody>
      </p:sp>
      <p:pic>
        <p:nvPicPr>
          <p:cNvPr id="7" name="Content Placeholder 6" descr="SolexaProcess2.jpg"/>
          <p:cNvPicPr>
            <a:picLocks noGrp="1" noChangeAspect="1"/>
          </p:cNvPicPr>
          <p:nvPr>
            <p:ph idx="1"/>
          </p:nvPr>
        </p:nvPicPr>
        <p:blipFill>
          <a:blip r:embed="rId3" cstate="print"/>
          <a:stretch>
            <a:fillRect/>
          </a:stretch>
        </p:blipFill>
        <p:spPr>
          <a:xfrm>
            <a:off x="609600" y="1295399"/>
            <a:ext cx="7924800" cy="5162095"/>
          </a:xfrm>
        </p:spPr>
      </p:pic>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13</a:t>
            </a:fld>
            <a:endParaRPr lang="en-US"/>
          </a:p>
        </p:txBody>
      </p:sp>
      <p:sp>
        <p:nvSpPr>
          <p:cNvPr id="8" name="Date Placeholder 7"/>
          <p:cNvSpPr>
            <a:spLocks noGrp="1"/>
          </p:cNvSpPr>
          <p:nvPr>
            <p:ph type="dt" sz="half" idx="10"/>
          </p:nvPr>
        </p:nvSpPr>
        <p:spPr/>
        <p:txBody>
          <a:bodyPr/>
          <a:lstStyle/>
          <a:p>
            <a:pPr>
              <a:defRPr/>
            </a:pPr>
            <a:fld id="{CE12F85D-3725-4215-8599-84FDDCD51D67}" type="datetime1">
              <a:rPr lang="en-US" smtClean="0"/>
              <a:pPr>
                <a:defRPr/>
              </a:pPr>
              <a:t>5/20/2016</a:t>
            </a:fld>
            <a:endParaRPr lang="en-US"/>
          </a:p>
        </p:txBody>
      </p:sp>
    </p:spTree>
    <p:extLst>
      <p:ext uri="{BB962C8B-B14F-4D97-AF65-F5344CB8AC3E}">
        <p14:creationId xmlns:p14="http://schemas.microsoft.com/office/powerpoint/2010/main" val="86510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14</a:t>
            </a:fld>
            <a:endParaRPr lang="en-US"/>
          </a:p>
        </p:txBody>
      </p:sp>
      <p:sp>
        <p:nvSpPr>
          <p:cNvPr id="8" name="Date Placeholder 7"/>
          <p:cNvSpPr>
            <a:spLocks noGrp="1"/>
          </p:cNvSpPr>
          <p:nvPr>
            <p:ph type="dt" sz="half" idx="10"/>
          </p:nvPr>
        </p:nvSpPr>
        <p:spPr/>
        <p:txBody>
          <a:bodyPr/>
          <a:lstStyle/>
          <a:p>
            <a:pPr>
              <a:defRPr/>
            </a:pPr>
            <a:fld id="{CE12F85D-3725-4215-8599-84FDDCD51D67}" type="datetime1">
              <a:rPr lang="en-US" smtClean="0"/>
              <a:pPr>
                <a:defRPr/>
              </a:pPr>
              <a:t>5/20/2016</a:t>
            </a:fld>
            <a:endParaRPr lang="en-US"/>
          </a:p>
        </p:txBody>
      </p:sp>
      <p:pic>
        <p:nvPicPr>
          <p:cNvPr id="4098" name="Picture 2" descr="http://ted.bti.cornell.edu/epigenome/image/Fig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4" y="381000"/>
            <a:ext cx="7805851"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5688" y="4038599"/>
            <a:ext cx="8243455" cy="2585323"/>
          </a:xfrm>
          <a:prstGeom prst="rect">
            <a:avLst/>
          </a:prstGeom>
          <a:noFill/>
        </p:spPr>
        <p:txBody>
          <a:bodyPr wrap="square" rtlCol="0">
            <a:spAutoFit/>
          </a:bodyPr>
          <a:lstStyle/>
          <a:p>
            <a:r>
              <a:rPr lang="en-US" dirty="0" smtClean="0">
                <a:latin typeface="Georgia" panose="02040502050405020303" pitchFamily="18" charset="0"/>
              </a:rPr>
              <a:t>Single-stranded DNA anneals to one of the </a:t>
            </a:r>
            <a:r>
              <a:rPr lang="en-US" dirty="0" err="1" smtClean="0">
                <a:latin typeface="Georgia" panose="02040502050405020303" pitchFamily="18" charset="0"/>
              </a:rPr>
              <a:t>flowcell</a:t>
            </a:r>
            <a:r>
              <a:rPr lang="en-US" dirty="0" smtClean="0">
                <a:latin typeface="Georgia" panose="02040502050405020303" pitchFamily="18" charset="0"/>
              </a:rPr>
              <a:t> </a:t>
            </a:r>
            <a:r>
              <a:rPr lang="en-US" dirty="0" err="1" smtClean="0">
                <a:latin typeface="Georgia" panose="02040502050405020303" pitchFamily="18" charset="0"/>
              </a:rPr>
              <a:t>oligos</a:t>
            </a:r>
            <a:r>
              <a:rPr lang="en-US" dirty="0" smtClean="0">
                <a:latin typeface="Georgia" panose="02040502050405020303" pitchFamily="18" charset="0"/>
              </a:rPr>
              <a:t> (primer) </a:t>
            </a:r>
            <a:r>
              <a:rPr lang="en-US" dirty="0" smtClean="0">
                <a:latin typeface="Georgia" panose="02040502050405020303" pitchFamily="18" charset="0"/>
                <a:sym typeface="Wingdings" panose="05000000000000000000" pitchFamily="2" charset="2"/>
              </a:rPr>
              <a:t> synthesize copy</a:t>
            </a:r>
            <a:r>
              <a:rPr lang="en-US" dirty="0" smtClean="0">
                <a:latin typeface="Georgia" panose="02040502050405020303" pitchFamily="18" charset="0"/>
              </a:rPr>
              <a:t>.  </a:t>
            </a:r>
          </a:p>
          <a:p>
            <a:endParaRPr lang="en-US" dirty="0" smtClean="0">
              <a:latin typeface="Georgia" panose="02040502050405020303" pitchFamily="18" charset="0"/>
            </a:endParaRPr>
          </a:p>
          <a:p>
            <a:r>
              <a:rPr lang="en-US" dirty="0" smtClean="0">
                <a:latin typeface="Georgia" panose="02040502050405020303" pitchFamily="18" charset="0"/>
              </a:rPr>
              <a:t>The new strand flops over and finds the complement on its other end on the surface (primer) </a:t>
            </a:r>
            <a:r>
              <a:rPr lang="en-US" dirty="0" smtClean="0">
                <a:latin typeface="Georgia" panose="02040502050405020303" pitchFamily="18" charset="0"/>
                <a:sym typeface="Wingdings" panose="05000000000000000000" pitchFamily="2" charset="2"/>
              </a:rPr>
              <a:t> synthesize copy</a:t>
            </a:r>
            <a:r>
              <a:rPr lang="en-US" dirty="0" smtClean="0">
                <a:latin typeface="Georgia" panose="02040502050405020303" pitchFamily="18" charset="0"/>
              </a:rPr>
              <a:t>. </a:t>
            </a:r>
          </a:p>
          <a:p>
            <a:endParaRPr lang="en-US" dirty="0">
              <a:latin typeface="Georgia" panose="02040502050405020303" pitchFamily="18" charset="0"/>
            </a:endParaRPr>
          </a:p>
          <a:p>
            <a:r>
              <a:rPr lang="en-US" dirty="0" smtClean="0">
                <a:latin typeface="Georgia" panose="02040502050405020303" pitchFamily="18" charset="0"/>
              </a:rPr>
              <a:t>New strands are very close together (the length of the DNA template) </a:t>
            </a:r>
            <a:r>
              <a:rPr lang="en-US" dirty="0" smtClean="0">
                <a:latin typeface="Georgia" panose="02040502050405020303" pitchFamily="18" charset="0"/>
                <a:sym typeface="Wingdings" panose="05000000000000000000" pitchFamily="2" charset="2"/>
              </a:rPr>
              <a:t> colony</a:t>
            </a:r>
          </a:p>
          <a:p>
            <a:endParaRPr lang="en-US" dirty="0">
              <a:latin typeface="Georgia" panose="02040502050405020303" pitchFamily="18" charset="0"/>
              <a:sym typeface="Wingdings" panose="05000000000000000000" pitchFamily="2" charset="2"/>
            </a:endParaRPr>
          </a:p>
          <a:p>
            <a:r>
              <a:rPr lang="en-US" dirty="0" smtClean="0">
                <a:latin typeface="Georgia" panose="02040502050405020303" pitchFamily="18" charset="0"/>
                <a:sym typeface="Wingdings" panose="05000000000000000000" pitchFamily="2" charset="2"/>
              </a:rPr>
              <a:t>Add sequencing primer and dye-labeled 3’ blocked </a:t>
            </a:r>
            <a:r>
              <a:rPr lang="en-US" dirty="0" err="1" smtClean="0">
                <a:latin typeface="Georgia" panose="02040502050405020303" pitchFamily="18" charset="0"/>
                <a:sym typeface="Wingdings" panose="05000000000000000000" pitchFamily="2" charset="2"/>
              </a:rPr>
              <a:t>dNTPS</a:t>
            </a:r>
            <a:r>
              <a:rPr lang="en-US" dirty="0" smtClean="0">
                <a:latin typeface="Georgia" panose="02040502050405020303" pitchFamily="18" charset="0"/>
                <a:sym typeface="Wingdings" panose="05000000000000000000" pitchFamily="2" charset="2"/>
              </a:rPr>
              <a:t>. </a:t>
            </a:r>
            <a:endParaRPr lang="en-US" dirty="0" smtClean="0">
              <a:latin typeface="Georgia" panose="02040502050405020303" pitchFamily="18" charset="0"/>
            </a:endParaRPr>
          </a:p>
        </p:txBody>
      </p:sp>
    </p:spTree>
    <p:extLst>
      <p:ext uri="{BB962C8B-B14F-4D97-AF65-F5344CB8AC3E}">
        <p14:creationId xmlns:p14="http://schemas.microsoft.com/office/powerpoint/2010/main" val="22888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696200" cy="667512"/>
          </a:xfrm>
        </p:spPr>
        <p:txBody>
          <a:bodyPr>
            <a:normAutofit/>
          </a:bodyPr>
          <a:lstStyle/>
          <a:p>
            <a:pPr algn="ctr"/>
            <a:r>
              <a:rPr lang="en-US" dirty="0" smtClean="0">
                <a:solidFill>
                  <a:schemeClr val="tx1"/>
                </a:solidFill>
                <a:latin typeface="Times New Roman" pitchFamily="18" charset="0"/>
                <a:cs typeface="Times New Roman" pitchFamily="18" charset="0"/>
              </a:rPr>
              <a:t>Reagent Cycling and Data Capture</a:t>
            </a:r>
            <a:endParaRPr lang="en-US" dirty="0">
              <a:solidFill>
                <a:schemeClr val="tx1"/>
              </a:solidFill>
              <a:effectLst/>
              <a:latin typeface="Times New Roman" pitchFamily="18" charset="0"/>
              <a:cs typeface="Times New Roman" pitchFamily="18" charset="0"/>
            </a:endParaRPr>
          </a:p>
        </p:txBody>
      </p:sp>
      <p:pic>
        <p:nvPicPr>
          <p:cNvPr id="7" name="Content Placeholder 6" descr="SolexaProcess3.jpg"/>
          <p:cNvPicPr>
            <a:picLocks noGrp="1" noChangeAspect="1"/>
          </p:cNvPicPr>
          <p:nvPr>
            <p:ph idx="1"/>
          </p:nvPr>
        </p:nvPicPr>
        <p:blipFill>
          <a:blip r:embed="rId3" cstate="print"/>
          <a:stretch>
            <a:fillRect/>
          </a:stretch>
        </p:blipFill>
        <p:spPr>
          <a:xfrm>
            <a:off x="685800" y="1219200"/>
            <a:ext cx="8044957" cy="5308894"/>
          </a:xfrm>
        </p:spPr>
      </p:pic>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15</a:t>
            </a:fld>
            <a:endParaRPr lang="en-US"/>
          </a:p>
        </p:txBody>
      </p:sp>
      <p:sp>
        <p:nvSpPr>
          <p:cNvPr id="8" name="Date Placeholder 7"/>
          <p:cNvSpPr>
            <a:spLocks noGrp="1"/>
          </p:cNvSpPr>
          <p:nvPr>
            <p:ph type="dt" sz="half" idx="10"/>
          </p:nvPr>
        </p:nvSpPr>
        <p:spPr/>
        <p:txBody>
          <a:bodyPr/>
          <a:lstStyle/>
          <a:p>
            <a:pPr>
              <a:defRPr/>
            </a:pPr>
            <a:fld id="{C1FDEF99-18CD-4BF8-8E4D-3840640D470A}" type="datetime1">
              <a:rPr lang="en-US" smtClean="0"/>
              <a:pPr>
                <a:defRPr/>
              </a:pPr>
              <a:t>5/20/2016</a:t>
            </a:fld>
            <a:endParaRPr lang="en-US"/>
          </a:p>
        </p:txBody>
      </p:sp>
    </p:spTree>
    <p:extLst>
      <p:ext uri="{BB962C8B-B14F-4D97-AF65-F5344CB8AC3E}">
        <p14:creationId xmlns:p14="http://schemas.microsoft.com/office/powerpoint/2010/main" val="207123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dirty="0" smtClean="0">
                <a:solidFill>
                  <a:schemeClr val="tx1"/>
                </a:solidFill>
                <a:latin typeface="Times New Roman" pitchFamily="18" charset="0"/>
                <a:cs typeface="Times New Roman" pitchFamily="18" charset="0"/>
              </a:rPr>
              <a:t>Examples of images</a:t>
            </a:r>
            <a:endParaRPr lang="en-US" dirty="0">
              <a:solidFill>
                <a:schemeClr val="tx1"/>
              </a:solidFill>
              <a:effectLst/>
              <a:latin typeface="Times New Roman" pitchFamily="18" charset="0"/>
              <a:cs typeface="Times New Roman" pitchFamily="18" charset="0"/>
            </a:endParaRPr>
          </a:p>
        </p:txBody>
      </p:sp>
      <p:pic>
        <p:nvPicPr>
          <p:cNvPr id="6" name="Picture 5" descr="SolexaFlowCell.jpg"/>
          <p:cNvPicPr>
            <a:picLocks noChangeAspect="1"/>
          </p:cNvPicPr>
          <p:nvPr/>
        </p:nvPicPr>
        <p:blipFill>
          <a:blip r:embed="rId2" cstate="print"/>
          <a:stretch>
            <a:fillRect/>
          </a:stretch>
        </p:blipFill>
        <p:spPr>
          <a:xfrm>
            <a:off x="1066800" y="1524000"/>
            <a:ext cx="6705600" cy="4945477"/>
          </a:xfrm>
          <a:prstGeom prst="rect">
            <a:avLst/>
          </a:prstGeom>
        </p:spPr>
      </p:pic>
      <p:sp>
        <p:nvSpPr>
          <p:cNvPr id="7" name="Slide Number Placeholder 6"/>
          <p:cNvSpPr>
            <a:spLocks noGrp="1"/>
          </p:cNvSpPr>
          <p:nvPr>
            <p:ph type="sldNum" sz="quarter" idx="12"/>
          </p:nvPr>
        </p:nvSpPr>
        <p:spPr/>
        <p:txBody>
          <a:bodyPr/>
          <a:lstStyle/>
          <a:p>
            <a:pPr>
              <a:defRPr/>
            </a:pPr>
            <a:fld id="{701AF97D-360E-40D9-94D5-1F8FAADE46BE}" type="slidenum">
              <a:rPr lang="en-US" smtClean="0"/>
              <a:pPr>
                <a:defRPr/>
              </a:pPr>
              <a:t>16</a:t>
            </a:fld>
            <a:endParaRPr lang="en-US"/>
          </a:p>
        </p:txBody>
      </p:sp>
      <p:sp>
        <p:nvSpPr>
          <p:cNvPr id="8" name="Date Placeholder 7"/>
          <p:cNvSpPr>
            <a:spLocks noGrp="1"/>
          </p:cNvSpPr>
          <p:nvPr>
            <p:ph type="dt" sz="half" idx="10"/>
          </p:nvPr>
        </p:nvSpPr>
        <p:spPr/>
        <p:txBody>
          <a:bodyPr/>
          <a:lstStyle/>
          <a:p>
            <a:pPr>
              <a:defRPr/>
            </a:pPr>
            <a:fld id="{F269756B-6869-475F-94B2-272056B0BA3E}" type="datetime1">
              <a:rPr lang="en-US" smtClean="0"/>
              <a:pPr>
                <a:defRPr/>
              </a:pPr>
              <a:t>5/20/2016</a:t>
            </a:fld>
            <a:endParaRPr lang="en-US"/>
          </a:p>
        </p:txBody>
      </p:sp>
      <p:sp>
        <p:nvSpPr>
          <p:cNvPr id="9" name="TextBox 8"/>
          <p:cNvSpPr txBox="1"/>
          <p:nvPr/>
        </p:nvSpPr>
        <p:spPr>
          <a:xfrm>
            <a:off x="3810000" y="4419600"/>
            <a:ext cx="4532010" cy="369332"/>
          </a:xfrm>
          <a:prstGeom prst="rect">
            <a:avLst/>
          </a:prstGeom>
          <a:noFill/>
        </p:spPr>
        <p:txBody>
          <a:bodyPr wrap="none" rtlCol="0">
            <a:spAutoFit/>
          </a:bodyPr>
          <a:lstStyle/>
          <a:p>
            <a:r>
              <a:rPr lang="en-US" dirty="0" smtClean="0">
                <a:latin typeface="Georgia" panose="02040502050405020303" pitchFamily="18" charset="0"/>
              </a:rPr>
              <a:t>Location is the basis for building sequence</a:t>
            </a:r>
            <a:endParaRPr lang="en-US" dirty="0">
              <a:latin typeface="Georgia" panose="02040502050405020303" pitchFamily="18" charset="0"/>
            </a:endParaRPr>
          </a:p>
        </p:txBody>
      </p:sp>
    </p:spTree>
    <p:extLst>
      <p:ext uri="{BB962C8B-B14F-4D97-AF65-F5344CB8AC3E}">
        <p14:creationId xmlns:p14="http://schemas.microsoft.com/office/powerpoint/2010/main" val="409774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696200" cy="1447800"/>
          </a:xfrm>
        </p:spPr>
        <p:txBody>
          <a:bodyPr anchor="t">
            <a:normAutofit/>
          </a:bodyPr>
          <a:lstStyle/>
          <a:p>
            <a:pPr algn="ctr"/>
            <a:r>
              <a:rPr lang="en-US" dirty="0" smtClean="0">
                <a:solidFill>
                  <a:schemeClr val="tx1"/>
                </a:solidFill>
                <a:effectLst/>
                <a:latin typeface="Times New Roman" pitchFamily="18" charset="0"/>
                <a:cs typeface="Times New Roman" pitchFamily="18" charset="0"/>
              </a:rPr>
              <a:t>Data Read-out = </a:t>
            </a:r>
            <a:r>
              <a:rPr lang="en-US" dirty="0" err="1" smtClean="0">
                <a:solidFill>
                  <a:schemeClr val="tx1"/>
                </a:solidFill>
                <a:effectLst/>
                <a:latin typeface="Times New Roman" pitchFamily="18" charset="0"/>
                <a:cs typeface="Times New Roman" pitchFamily="18" charset="0"/>
              </a:rPr>
              <a:t>Flowgram</a:t>
            </a:r>
            <a:endParaRPr lang="en-US" dirty="0">
              <a:solidFill>
                <a:schemeClr val="tx1"/>
              </a:solidFill>
              <a:effectLst/>
              <a:latin typeface="Times New Roman" pitchFamily="18" charset="0"/>
              <a:cs typeface="Times New Roman" pitchFamily="18" charset="0"/>
            </a:endParaRPr>
          </a:p>
        </p:txBody>
      </p:sp>
      <p:pic>
        <p:nvPicPr>
          <p:cNvPr id="9" name="Picture 8" descr="SolexaSeq1.jpg"/>
          <p:cNvPicPr>
            <a:picLocks noChangeAspect="1"/>
          </p:cNvPicPr>
          <p:nvPr/>
        </p:nvPicPr>
        <p:blipFill>
          <a:blip r:embed="rId2" cstate="print"/>
          <a:stretch>
            <a:fillRect/>
          </a:stretch>
        </p:blipFill>
        <p:spPr>
          <a:xfrm>
            <a:off x="1066800" y="1483151"/>
            <a:ext cx="6767446" cy="4495800"/>
          </a:xfrm>
          <a:prstGeom prst="rect">
            <a:avLst/>
          </a:prstGeom>
        </p:spPr>
      </p:pic>
      <p:sp>
        <p:nvSpPr>
          <p:cNvPr id="7" name="Slide Number Placeholder 6"/>
          <p:cNvSpPr>
            <a:spLocks noGrp="1"/>
          </p:cNvSpPr>
          <p:nvPr>
            <p:ph type="sldNum" sz="quarter" idx="12"/>
          </p:nvPr>
        </p:nvSpPr>
        <p:spPr/>
        <p:txBody>
          <a:bodyPr/>
          <a:lstStyle/>
          <a:p>
            <a:pPr>
              <a:defRPr/>
            </a:pPr>
            <a:fld id="{701AF97D-360E-40D9-94D5-1F8FAADE46BE}" type="slidenum">
              <a:rPr lang="en-US" smtClean="0"/>
              <a:pPr>
                <a:defRPr/>
              </a:pPr>
              <a:t>17</a:t>
            </a:fld>
            <a:endParaRPr lang="en-US"/>
          </a:p>
        </p:txBody>
      </p:sp>
      <p:sp>
        <p:nvSpPr>
          <p:cNvPr id="10" name="Date Placeholder 9"/>
          <p:cNvSpPr>
            <a:spLocks noGrp="1"/>
          </p:cNvSpPr>
          <p:nvPr>
            <p:ph type="dt" sz="half" idx="10"/>
          </p:nvPr>
        </p:nvSpPr>
        <p:spPr/>
        <p:txBody>
          <a:bodyPr/>
          <a:lstStyle/>
          <a:p>
            <a:pPr>
              <a:defRPr/>
            </a:pPr>
            <a:fld id="{2B476518-7945-4EFC-BE3F-9CF43B04A571}" type="datetime1">
              <a:rPr lang="en-US" smtClean="0"/>
              <a:pPr>
                <a:defRPr/>
              </a:pPr>
              <a:t>5/20/2016</a:t>
            </a:fld>
            <a:endParaRPr lang="en-US"/>
          </a:p>
        </p:txBody>
      </p:sp>
    </p:spTree>
    <p:extLst>
      <p:ext uri="{BB962C8B-B14F-4D97-AF65-F5344CB8AC3E}">
        <p14:creationId xmlns:p14="http://schemas.microsoft.com/office/powerpoint/2010/main" val="290988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1325563"/>
          </a:xfrm>
        </p:spPr>
        <p:txBody>
          <a:bodyPr/>
          <a:lstStyle/>
          <a:p>
            <a:r>
              <a:rPr lang="en-US" dirty="0" smtClean="0"/>
              <a:t>What other sequencing options do we have?</a:t>
            </a:r>
            <a:endParaRPr lang="en-US" dirty="0"/>
          </a:p>
        </p:txBody>
      </p:sp>
      <p:pic>
        <p:nvPicPr>
          <p:cNvPr id="1026" name="Picture 2" descr="https://encrypted-tbn2.gstatic.com/images?q=tbn:ANd9GcSTfd39epoS23IIvLXRq8My4U390W8jTqStpV3HXTifdjKA5W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6858000" cy="484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3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5105400" cy="667512"/>
          </a:xfrm>
        </p:spPr>
        <p:txBody>
          <a:bodyPr>
            <a:normAutofit/>
          </a:bodyPr>
          <a:lstStyle/>
          <a:p>
            <a:r>
              <a:rPr lang="en-US" dirty="0" smtClean="0"/>
              <a:t>454: pyrosequencing</a:t>
            </a:r>
            <a:endParaRPr lang="en-US" dirty="0"/>
          </a:p>
        </p:txBody>
      </p:sp>
      <p:sp>
        <p:nvSpPr>
          <p:cNvPr id="10" name="Date Placeholder 9"/>
          <p:cNvSpPr>
            <a:spLocks noGrp="1"/>
          </p:cNvSpPr>
          <p:nvPr>
            <p:ph type="dt" sz="half" idx="10"/>
          </p:nvPr>
        </p:nvSpPr>
        <p:spPr/>
        <p:txBody>
          <a:bodyPr/>
          <a:lstStyle/>
          <a:p>
            <a:pPr>
              <a:defRPr/>
            </a:pPr>
            <a:fld id="{DF34DBE8-BFAF-4B09-97FC-CF85254ABE1C}" type="datetime1">
              <a:rPr lang="en-US" smtClean="0"/>
              <a:pPr>
                <a:defRPr/>
              </a:pPr>
              <a:t>5/20/2016</a:t>
            </a:fld>
            <a:endParaRPr lang="en-US"/>
          </a:p>
        </p:txBody>
      </p:sp>
      <p:sp>
        <p:nvSpPr>
          <p:cNvPr id="9" name="Slide Number Placeholder 8"/>
          <p:cNvSpPr>
            <a:spLocks noGrp="1"/>
          </p:cNvSpPr>
          <p:nvPr>
            <p:ph type="sldNum" sz="quarter" idx="12"/>
          </p:nvPr>
        </p:nvSpPr>
        <p:spPr/>
        <p:txBody>
          <a:bodyPr/>
          <a:lstStyle/>
          <a:p>
            <a:pPr>
              <a:defRPr/>
            </a:pPr>
            <a:fld id="{701AF97D-360E-40D9-94D5-1F8FAADE46BE}" type="slidenum">
              <a:rPr lang="en-US" smtClean="0"/>
              <a:pPr>
                <a:defRPr/>
              </a:pPr>
              <a:t>19</a:t>
            </a:fld>
            <a:endParaRPr lang="en-US"/>
          </a:p>
        </p:txBody>
      </p:sp>
      <p:sp>
        <p:nvSpPr>
          <p:cNvPr id="7" name="TextBox 6"/>
          <p:cNvSpPr txBox="1"/>
          <p:nvPr/>
        </p:nvSpPr>
        <p:spPr>
          <a:xfrm>
            <a:off x="152400" y="5181600"/>
            <a:ext cx="4786439" cy="307777"/>
          </a:xfrm>
          <a:prstGeom prst="rect">
            <a:avLst/>
          </a:prstGeom>
          <a:noFill/>
        </p:spPr>
        <p:txBody>
          <a:bodyPr wrap="none" rtlCol="0">
            <a:spAutoFit/>
          </a:bodyPr>
          <a:lstStyle/>
          <a:p>
            <a:r>
              <a:rPr lang="en-US" sz="1400" dirty="0" smtClean="0">
                <a:latin typeface="Times New Roman" pitchFamily="18" charset="0"/>
                <a:cs typeface="Times New Roman" pitchFamily="18" charset="0"/>
                <a:hlinkClick r:id="rId3"/>
              </a:rPr>
              <a:t>http://www.454.com/products-solutions/how-it-works/index.asp</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pic>
        <p:nvPicPr>
          <p:cNvPr id="11" name="Picture 10" descr="454reads.jpg"/>
          <p:cNvPicPr>
            <a:picLocks noChangeAspect="1"/>
          </p:cNvPicPr>
          <p:nvPr/>
        </p:nvPicPr>
        <p:blipFill>
          <a:blip r:embed="rId4" cstate="print"/>
          <a:stretch>
            <a:fillRect/>
          </a:stretch>
        </p:blipFill>
        <p:spPr>
          <a:xfrm>
            <a:off x="5638800" y="4226048"/>
            <a:ext cx="3357268" cy="2381003"/>
          </a:xfrm>
          <a:prstGeom prst="rect">
            <a:avLst/>
          </a:prstGeom>
        </p:spPr>
      </p:pic>
      <p:pic>
        <p:nvPicPr>
          <p:cNvPr id="2051" name="Picture 3"/>
          <p:cNvPicPr>
            <a:picLocks noChangeAspect="1" noChangeArrowheads="1"/>
          </p:cNvPicPr>
          <p:nvPr/>
        </p:nvPicPr>
        <p:blipFill>
          <a:blip r:embed="rId5" cstate="print"/>
          <a:srcRect/>
          <a:stretch>
            <a:fillRect/>
          </a:stretch>
        </p:blipFill>
        <p:spPr bwMode="auto">
          <a:xfrm>
            <a:off x="185394" y="685800"/>
            <a:ext cx="5873123" cy="3962400"/>
          </a:xfrm>
          <a:prstGeom prst="rect">
            <a:avLst/>
          </a:prstGeom>
          <a:noFill/>
          <a:ln w="9525">
            <a:noFill/>
            <a:miter lim="800000"/>
            <a:headEnd/>
            <a:tailEnd/>
          </a:ln>
        </p:spPr>
      </p:pic>
    </p:spTree>
    <p:extLst>
      <p:ext uri="{BB962C8B-B14F-4D97-AF65-F5344CB8AC3E}">
        <p14:creationId xmlns:p14="http://schemas.microsoft.com/office/powerpoint/2010/main" val="1437357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latin typeface="Times New Roman" pitchFamily="18" charset="0"/>
                <a:cs typeface="Times New Roman" pitchFamily="18" charset="0"/>
              </a:rPr>
              <a:t>Topics</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398191"/>
            <a:ext cx="3505200" cy="4351338"/>
          </a:xfrm>
        </p:spPr>
        <p:txBody>
          <a:bodyPr/>
          <a:lstStyle/>
          <a:p>
            <a:r>
              <a:rPr lang="en-US" dirty="0" smtClean="0">
                <a:latin typeface="Times New Roman" pitchFamily="18" charset="0"/>
                <a:cs typeface="Times New Roman" pitchFamily="18" charset="0"/>
              </a:rPr>
              <a:t>Fundamentals of ‘Sequencing by Synthesis’</a:t>
            </a:r>
          </a:p>
          <a:p>
            <a:r>
              <a:rPr lang="en-US" dirty="0" smtClean="0">
                <a:latin typeface="Times New Roman" pitchFamily="18" charset="0"/>
                <a:cs typeface="Times New Roman" pitchFamily="18" charset="0"/>
              </a:rPr>
              <a:t>Sequencing Technologies or ‘Platforms’</a:t>
            </a:r>
          </a:p>
          <a:p>
            <a:pPr lvl="1"/>
            <a:r>
              <a:rPr lang="en-US" dirty="0" smtClean="0">
                <a:latin typeface="Times New Roman" pitchFamily="18" charset="0"/>
                <a:cs typeface="Times New Roman" pitchFamily="18" charset="0"/>
              </a:rPr>
              <a:t>Sanger/Capillary sequencing</a:t>
            </a:r>
          </a:p>
          <a:p>
            <a:pPr lvl="1"/>
            <a:r>
              <a:rPr lang="en-US" dirty="0" smtClean="0">
                <a:latin typeface="Times New Roman" pitchFamily="18" charset="0"/>
                <a:cs typeface="Times New Roman" pitchFamily="18" charset="0"/>
              </a:rPr>
              <a:t>High-throughput or Next- Generation Sequencing Technologies</a:t>
            </a:r>
          </a:p>
          <a:p>
            <a:r>
              <a:rPr lang="en-US" dirty="0" smtClean="0">
                <a:latin typeface="Times New Roman" pitchFamily="18" charset="0"/>
                <a:cs typeface="Times New Roman" pitchFamily="18" charset="0"/>
              </a:rPr>
              <a:t>Part 2: Signal </a:t>
            </a:r>
            <a:r>
              <a:rPr lang="en-US" dirty="0" smtClean="0">
                <a:latin typeface="Times New Roman" pitchFamily="18" charset="0"/>
                <a:cs typeface="Times New Roman" pitchFamily="18" charset="0"/>
              </a:rPr>
              <a:t>recognition, errors, base calls and quality </a:t>
            </a:r>
            <a:r>
              <a:rPr lang="en-US" dirty="0" smtClean="0">
                <a:latin typeface="Times New Roman" pitchFamily="18" charset="0"/>
                <a:cs typeface="Times New Roman" pitchFamily="18" charset="0"/>
              </a:rPr>
              <a:t>scores with Assembly</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dirty="0"/>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2</a:t>
            </a:fld>
            <a:endParaRPr lang="en-US"/>
          </a:p>
        </p:txBody>
      </p:sp>
      <p:pic>
        <p:nvPicPr>
          <p:cNvPr id="1028" name="Picture 4" descr="http://www.nature.com/nbt/journal/v26/n10/images/nbt1486-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27907"/>
            <a:ext cx="4740670" cy="499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2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1325563"/>
          </a:xfrm>
        </p:spPr>
        <p:txBody>
          <a:bodyPr/>
          <a:lstStyle/>
          <a:p>
            <a:r>
              <a:rPr lang="en-US" dirty="0" smtClean="0"/>
              <a:t>What other sequencing options do we have?</a:t>
            </a:r>
            <a:endParaRPr lang="en-US" dirty="0"/>
          </a:p>
        </p:txBody>
      </p:sp>
      <p:pic>
        <p:nvPicPr>
          <p:cNvPr id="1026" name="Picture 2" descr="https://encrypted-tbn2.gstatic.com/images?q=tbn:ANd9GcSTfd39epoS23IIvLXRq8My4U390W8jTqStpV3HXTifdjKA5W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6858000" cy="484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94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066800" y="274638"/>
            <a:ext cx="7543800" cy="1143000"/>
          </a:xfrm>
        </p:spPr>
        <p:txBody>
          <a:bodyPr/>
          <a:lstStyle/>
          <a:p>
            <a:pPr eaLnBrk="1" hangingPunct="1"/>
            <a:r>
              <a:rPr lang="en-US" sz="3200" dirty="0" smtClean="0">
                <a:latin typeface="Georgia" pitchFamily="18" charset="0"/>
              </a:rPr>
              <a:t>Ion Torrent Platform</a:t>
            </a:r>
          </a:p>
        </p:txBody>
      </p:sp>
      <p:sp>
        <p:nvSpPr>
          <p:cNvPr id="4098" name="Date Placeholder 3"/>
          <p:cNvSpPr>
            <a:spLocks noGrp="1"/>
          </p:cNvSpPr>
          <p:nvPr>
            <p:ph type="dt" sz="half" idx="10"/>
          </p:nvPr>
        </p:nvSpPr>
        <p:spPr>
          <a:noFill/>
        </p:spPr>
        <p:txBody>
          <a:bodyPr/>
          <a:lstStyle/>
          <a:p>
            <a:fld id="{094CB50E-52A9-4E5E-8F92-0E7BD9C65485}" type="datetime1">
              <a:rPr lang="en-US" smtClean="0"/>
              <a:pPr/>
              <a:t>5/20/2016</a:t>
            </a:fld>
            <a:endParaRPr lang="en-US"/>
          </a:p>
        </p:txBody>
      </p:sp>
      <p:sp>
        <p:nvSpPr>
          <p:cNvPr id="4099" name="Footer Placeholder 4"/>
          <p:cNvSpPr>
            <a:spLocks noGrp="1"/>
          </p:cNvSpPr>
          <p:nvPr>
            <p:ph type="ftr" sz="quarter" idx="11"/>
          </p:nvPr>
        </p:nvSpPr>
        <p:spPr>
          <a:noFill/>
        </p:spPr>
        <p:txBody>
          <a:bodyPr/>
          <a:lstStyle/>
          <a:p>
            <a:r>
              <a:rPr lang="en-US" smtClean="0"/>
              <a:t>Dr. Weller UNCC</a:t>
            </a:r>
            <a:endParaRPr lang="en-US"/>
          </a:p>
        </p:txBody>
      </p:sp>
      <p:pic>
        <p:nvPicPr>
          <p:cNvPr id="9" name="Picture 8" descr="doublereadout.jpg"/>
          <p:cNvPicPr>
            <a:picLocks noChangeAspect="1"/>
          </p:cNvPicPr>
          <p:nvPr/>
        </p:nvPicPr>
        <p:blipFill>
          <a:blip r:embed="rId3" cstate="print"/>
          <a:stretch>
            <a:fillRect/>
          </a:stretch>
        </p:blipFill>
        <p:spPr>
          <a:xfrm>
            <a:off x="990600" y="1330449"/>
            <a:ext cx="6657975" cy="4536951"/>
          </a:xfrm>
          <a:prstGeom prst="rect">
            <a:avLst/>
          </a:prstGeom>
        </p:spPr>
      </p:pic>
    </p:spTree>
    <p:extLst>
      <p:ext uri="{BB962C8B-B14F-4D97-AF65-F5344CB8AC3E}">
        <p14:creationId xmlns:p14="http://schemas.microsoft.com/office/powerpoint/2010/main" val="259000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1066800" y="274638"/>
            <a:ext cx="7543800" cy="1143000"/>
          </a:xfrm>
        </p:spPr>
        <p:txBody>
          <a:bodyPr/>
          <a:lstStyle/>
          <a:p>
            <a:pPr eaLnBrk="1" hangingPunct="1"/>
            <a:r>
              <a:rPr lang="en-US" sz="3200" dirty="0" smtClean="0">
                <a:latin typeface="Georgia" pitchFamily="18" charset="0"/>
              </a:rPr>
              <a:t>Ion Torrent Platform</a:t>
            </a:r>
          </a:p>
        </p:txBody>
      </p:sp>
      <p:sp>
        <p:nvSpPr>
          <p:cNvPr id="4098" name="Date Placeholder 3"/>
          <p:cNvSpPr>
            <a:spLocks noGrp="1"/>
          </p:cNvSpPr>
          <p:nvPr>
            <p:ph type="dt" sz="half" idx="10"/>
          </p:nvPr>
        </p:nvSpPr>
        <p:spPr>
          <a:noFill/>
        </p:spPr>
        <p:txBody>
          <a:bodyPr/>
          <a:lstStyle/>
          <a:p>
            <a:fld id="{094CB50E-52A9-4E5E-8F92-0E7BD9C65485}" type="datetime1">
              <a:rPr lang="en-US" smtClean="0"/>
              <a:pPr/>
              <a:t>5/20/2016</a:t>
            </a:fld>
            <a:endParaRPr lang="en-US"/>
          </a:p>
        </p:txBody>
      </p:sp>
      <p:sp>
        <p:nvSpPr>
          <p:cNvPr id="4099" name="Footer Placeholder 4"/>
          <p:cNvSpPr>
            <a:spLocks noGrp="1"/>
          </p:cNvSpPr>
          <p:nvPr>
            <p:ph type="ftr" sz="quarter" idx="11"/>
          </p:nvPr>
        </p:nvSpPr>
        <p:spPr>
          <a:noFill/>
        </p:spPr>
        <p:txBody>
          <a:bodyPr/>
          <a:lstStyle/>
          <a:p>
            <a:r>
              <a:rPr lang="en-US" smtClean="0"/>
              <a:t>Dr. Weller UNCC</a:t>
            </a:r>
            <a:endParaRPr lang="en-US"/>
          </a:p>
        </p:txBody>
      </p:sp>
      <p:pic>
        <p:nvPicPr>
          <p:cNvPr id="8" name="Picture 7" descr="NoMAtch.jpg"/>
          <p:cNvPicPr>
            <a:picLocks noChangeAspect="1"/>
          </p:cNvPicPr>
          <p:nvPr/>
        </p:nvPicPr>
        <p:blipFill>
          <a:blip r:embed="rId3" cstate="print"/>
          <a:stretch>
            <a:fillRect/>
          </a:stretch>
        </p:blipFill>
        <p:spPr>
          <a:xfrm>
            <a:off x="1219200" y="1524000"/>
            <a:ext cx="6521466" cy="4419600"/>
          </a:xfrm>
          <a:prstGeom prst="rect">
            <a:avLst/>
          </a:prstGeom>
        </p:spPr>
      </p:pic>
    </p:spTree>
    <p:extLst>
      <p:ext uri="{BB962C8B-B14F-4D97-AF65-F5344CB8AC3E}">
        <p14:creationId xmlns:p14="http://schemas.microsoft.com/office/powerpoint/2010/main" val="214800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Third-Generation Sequencing is NOT sequencing by synthesis. </a:t>
            </a:r>
            <a:endParaRPr lang="en-US" dirty="0"/>
          </a:p>
        </p:txBody>
      </p:sp>
      <p:sp>
        <p:nvSpPr>
          <p:cNvPr id="3" name="Content Placeholder 2"/>
          <p:cNvSpPr>
            <a:spLocks noGrp="1"/>
          </p:cNvSpPr>
          <p:nvPr>
            <p:ph idx="1"/>
          </p:nvPr>
        </p:nvSpPr>
        <p:spPr/>
        <p:txBody>
          <a:bodyPr/>
          <a:lstStyle/>
          <a:p>
            <a:r>
              <a:rPr lang="en-US" dirty="0" smtClean="0"/>
              <a:t>Note: there was one second-generation platform that used a different enzyme (DNA ligase) to add nucleotides to a template. </a:t>
            </a:r>
          </a:p>
          <a:p>
            <a:r>
              <a:rPr lang="en-US" dirty="0" smtClean="0"/>
              <a:t>Single-molecule detection systems, threading DNA through a </a:t>
            </a:r>
            <a:r>
              <a:rPr lang="en-US" dirty="0" err="1" smtClean="0"/>
              <a:t>nanopore</a:t>
            </a:r>
            <a:r>
              <a:rPr lang="en-US" smtClean="0"/>
              <a:t>. </a:t>
            </a:r>
            <a:endParaRPr lang="en-US"/>
          </a:p>
        </p:txBody>
      </p:sp>
      <p:pic>
        <p:nvPicPr>
          <p:cNvPr id="4" name="Picture 2" descr="https://images.sciencedaily.com/2016/04/160422075239_1_9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338" y="4348163"/>
            <a:ext cx="4518923" cy="1787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nature.com/nmeth/journal/v11/n9/images/nmeth.3085-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2927456"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34375" cy="685800"/>
          </a:xfrm>
        </p:spPr>
        <p:txBody>
          <a:bodyPr>
            <a:noAutofit/>
          </a:bodyPr>
          <a:lstStyle/>
          <a:p>
            <a:r>
              <a:rPr lang="en-US" sz="2800" dirty="0" smtClean="0">
                <a:solidFill>
                  <a:schemeClr val="tx1"/>
                </a:solidFill>
                <a:effectLst/>
                <a:latin typeface="Times New Roman" pitchFamily="18" charset="0"/>
                <a:cs typeface="Times New Roman" pitchFamily="18" charset="0"/>
              </a:rPr>
              <a:t>Pacific Biosciences Single Molecule Sequencing</a:t>
            </a:r>
            <a:endParaRPr lang="en-US" sz="280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522870" y="1295400"/>
            <a:ext cx="7498080" cy="3276600"/>
          </a:xfrm>
        </p:spPr>
        <p:txBody>
          <a:bodyPr>
            <a:normAutofit/>
          </a:bodyPr>
          <a:lstStyle/>
          <a:p>
            <a:r>
              <a:rPr lang="en-US" dirty="0" smtClean="0">
                <a:latin typeface="Times New Roman" pitchFamily="18" charset="0"/>
                <a:cs typeface="Times New Roman" pitchFamily="18" charset="0"/>
              </a:rPr>
              <a:t>Goal: No PCR amplification, longer reads</a:t>
            </a:r>
          </a:p>
          <a:p>
            <a:r>
              <a:rPr lang="en-US" dirty="0" smtClean="0">
                <a:latin typeface="Times New Roman" pitchFamily="18" charset="0"/>
                <a:cs typeface="Times New Roman" pitchFamily="18" charset="0"/>
              </a:rPr>
              <a:t>A DNA polymerase is tethered at the bottom of well – it binds to a </a:t>
            </a:r>
            <a:r>
              <a:rPr lang="en-US" i="1" dirty="0" smtClean="0">
                <a:latin typeface="Times New Roman" pitchFamily="18" charset="0"/>
                <a:cs typeface="Times New Roman" pitchFamily="18" charset="0"/>
              </a:rPr>
              <a:t>circularized</a:t>
            </a:r>
            <a:r>
              <a:rPr lang="en-US" dirty="0" smtClean="0">
                <a:latin typeface="Times New Roman" pitchFamily="18" charset="0"/>
                <a:cs typeface="Times New Roman" pitchFamily="18" charset="0"/>
              </a:rPr>
              <a:t> template. </a:t>
            </a:r>
          </a:p>
          <a:p>
            <a:r>
              <a:rPr lang="en-US" dirty="0" smtClean="0">
                <a:latin typeface="Times New Roman" pitchFamily="18" charset="0"/>
                <a:cs typeface="Times New Roman" pitchFamily="18" charset="0"/>
              </a:rPr>
              <a:t>As nucleotides are added the event is detected and the DNA molecule is advanced one base.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5/20/2016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962399"/>
            <a:ext cx="2895600" cy="24191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91000"/>
            <a:ext cx="3952456" cy="2343150"/>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05200"/>
            <a:ext cx="3276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170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4" y="304800"/>
            <a:ext cx="7781366" cy="762000"/>
          </a:xfrm>
        </p:spPr>
        <p:txBody>
          <a:bodyPr>
            <a:normAutofit/>
          </a:bodyPr>
          <a:lstStyle/>
          <a:p>
            <a:r>
              <a:rPr lang="en-US" sz="2400" dirty="0" smtClean="0">
                <a:solidFill>
                  <a:schemeClr val="tx1"/>
                </a:solidFill>
                <a:effectLst/>
                <a:latin typeface="Times New Roman" pitchFamily="18" charset="0"/>
                <a:cs typeface="Times New Roman" pitchFamily="18" charset="0"/>
              </a:rPr>
              <a:t>Pacific Biosciences Single Molecule Sequencing</a:t>
            </a:r>
            <a:endParaRPr lang="en-US" sz="2400" dirty="0">
              <a:solidFill>
                <a:schemeClr val="tx1"/>
              </a:solidFill>
              <a:effectLst/>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5/20/2016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25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882" y="1188326"/>
            <a:ext cx="2427250" cy="27322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34" y="1331817"/>
            <a:ext cx="4199966" cy="24452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49" y="4183000"/>
            <a:ext cx="3730051" cy="2065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2963" y="4183000"/>
            <a:ext cx="4761290" cy="2065400"/>
          </a:xfrm>
          <a:prstGeom prst="rect">
            <a:avLst/>
          </a:prstGeom>
        </p:spPr>
      </p:pic>
    </p:spTree>
    <p:extLst>
      <p:ext uri="{BB962C8B-B14F-4D97-AF65-F5344CB8AC3E}">
        <p14:creationId xmlns:p14="http://schemas.microsoft.com/office/powerpoint/2010/main" val="387110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838200"/>
          </a:xfrm>
        </p:spPr>
        <p:txBody>
          <a:bodyPr>
            <a:normAutofit/>
          </a:bodyPr>
          <a:lstStyle/>
          <a:p>
            <a:r>
              <a:rPr lang="en-US" sz="2800" dirty="0" smtClean="0">
                <a:solidFill>
                  <a:schemeClr val="tx1"/>
                </a:solidFill>
                <a:effectLst/>
                <a:latin typeface="Times New Roman" pitchFamily="18" charset="0"/>
                <a:cs typeface="Times New Roman" pitchFamily="18" charset="0"/>
              </a:rPr>
              <a:t>Oxford Nanopore – single-molecule sequencing</a:t>
            </a:r>
            <a:endParaRPr lang="en-US" sz="280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685800" y="1676400"/>
            <a:ext cx="7498080" cy="1066800"/>
          </a:xfrm>
        </p:spPr>
        <p:txBody>
          <a:bodyPr>
            <a:normAutofit/>
          </a:bodyPr>
          <a:lstStyle/>
          <a:p>
            <a:r>
              <a:rPr lang="en-US" dirty="0" smtClean="0">
                <a:latin typeface="Times New Roman" pitchFamily="18" charset="0"/>
                <a:cs typeface="Times New Roman" pitchFamily="18" charset="0"/>
              </a:rPr>
              <a:t>In this case the DNA passes through a </a:t>
            </a:r>
            <a:r>
              <a:rPr lang="en-US" dirty="0" err="1" smtClean="0">
                <a:latin typeface="Times New Roman" pitchFamily="18" charset="0"/>
                <a:cs typeface="Times New Roman" pitchFamily="18" charset="0"/>
              </a:rPr>
              <a:t>nano</a:t>
            </a:r>
            <a:r>
              <a:rPr lang="en-US" dirty="0" smtClean="0">
                <a:latin typeface="Times New Roman" pitchFamily="18" charset="0"/>
                <a:cs typeface="Times New Roman" pitchFamily="18" charset="0"/>
              </a:rPr>
              <a:t>-scale pore made of protein.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5/20/2016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26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864223"/>
            <a:ext cx="2905125" cy="28003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675" y="2868706"/>
            <a:ext cx="2752725" cy="2686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642907"/>
            <a:ext cx="2133600" cy="2857500"/>
          </a:xfrm>
          <a:prstGeom prst="rect">
            <a:avLst/>
          </a:prstGeom>
        </p:spPr>
      </p:pic>
    </p:spTree>
    <p:extLst>
      <p:ext uri="{BB962C8B-B14F-4D97-AF65-F5344CB8AC3E}">
        <p14:creationId xmlns:p14="http://schemas.microsoft.com/office/powerpoint/2010/main" val="266599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normAutofit/>
          </a:bodyPr>
          <a:lstStyle/>
          <a:p>
            <a:r>
              <a:rPr lang="en-US" sz="2400" dirty="0" smtClean="0">
                <a:effectLst/>
                <a:latin typeface="Times New Roman" pitchFamily="18" charset="0"/>
                <a:cs typeface="Times New Roman" pitchFamily="18" charset="0"/>
              </a:rPr>
              <a:t>Oxford Nanopore – single-molecule sequencing</a:t>
            </a:r>
            <a:endParaRPr lang="en-US" sz="24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7498080" cy="1295400"/>
          </a:xfrm>
        </p:spPr>
        <p:txBody>
          <a:bodyPr>
            <a:normAutofit/>
          </a:bodyPr>
          <a:lstStyle/>
          <a:p>
            <a:r>
              <a:rPr lang="en-US" dirty="0" smtClean="0">
                <a:latin typeface="Times New Roman" pitchFamily="18" charset="0"/>
                <a:cs typeface="Times New Roman" pitchFamily="18" charset="0"/>
              </a:rPr>
              <a:t>Current flows only through the aperture of the Nanopore</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5/20/2016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27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10" y="3329368"/>
            <a:ext cx="3809999" cy="26904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712" y="3657600"/>
            <a:ext cx="4494911" cy="2690432"/>
          </a:xfrm>
          <a:prstGeom prst="rect">
            <a:avLst/>
          </a:prstGeom>
        </p:spPr>
      </p:pic>
    </p:spTree>
    <p:extLst>
      <p:ext uri="{BB962C8B-B14F-4D97-AF65-F5344CB8AC3E}">
        <p14:creationId xmlns:p14="http://schemas.microsoft.com/office/powerpoint/2010/main" val="4294780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0714"/>
            <a:ext cx="7024744" cy="686086"/>
          </a:xfrm>
        </p:spPr>
        <p:txBody>
          <a:bodyPr>
            <a:normAutofit/>
          </a:bodyPr>
          <a:lstStyle/>
          <a:p>
            <a:r>
              <a:rPr lang="en-US" sz="2800" dirty="0" smtClean="0">
                <a:solidFill>
                  <a:schemeClr val="tx1"/>
                </a:solidFill>
                <a:effectLst/>
                <a:latin typeface="Times New Roman" pitchFamily="18" charset="0"/>
                <a:cs typeface="Times New Roman" pitchFamily="18" charset="0"/>
              </a:rPr>
              <a:t>Oxford Nanopore – single-molecule sequencing</a:t>
            </a:r>
            <a:endParaRPr lang="en-US" sz="2800"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685800" y="1219200"/>
            <a:ext cx="7498080" cy="1396813"/>
          </a:xfrm>
        </p:spPr>
        <p:txBody>
          <a:bodyPr>
            <a:normAutofit/>
          </a:bodyPr>
          <a:lstStyle/>
          <a:p>
            <a:r>
              <a:rPr lang="en-US" dirty="0" smtClean="0">
                <a:latin typeface="Times New Roman" pitchFamily="18" charset="0"/>
                <a:cs typeface="Times New Roman" pitchFamily="18" charset="0"/>
              </a:rPr>
              <a:t>Both strands can be sequenced if a hairpin is included at one end.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C6FC296-6DF2-45F4-A66A-1798D15434FF}" type="datetime1">
              <a:rPr lang="en-US" smtClean="0"/>
              <a:pPr>
                <a:defRPr/>
              </a:pPr>
              <a:t>5/20/2016</a:t>
            </a:fld>
            <a:endParaRPr lang="en-US"/>
          </a:p>
        </p:txBody>
      </p:sp>
      <p:sp>
        <p:nvSpPr>
          <p:cNvPr id="5" name="Slide Number Placeholder 4"/>
          <p:cNvSpPr>
            <a:spLocks noGrp="1"/>
          </p:cNvSpPr>
          <p:nvPr>
            <p:ph type="sldNum" sz="quarter" idx="12"/>
          </p:nvPr>
        </p:nvSpPr>
        <p:spPr/>
        <p:txBody>
          <a:bodyPr/>
          <a:lstStyle/>
          <a:p>
            <a:pPr>
              <a:defRPr/>
            </a:pPr>
            <a:fld id="{701AF97D-360E-40D9-94D5-1F8FAADE46BE}" type="slidenum">
              <a:rPr lang="en-US" smtClean="0"/>
              <a:pPr>
                <a:defRPr/>
              </a:pPr>
              <a:t>28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60" y="2590800"/>
            <a:ext cx="2784140" cy="34480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100" y="5150792"/>
            <a:ext cx="1828800" cy="124136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590800"/>
            <a:ext cx="5220161" cy="2568651"/>
          </a:xfrm>
          <a:prstGeom prst="rect">
            <a:avLst/>
          </a:prstGeom>
        </p:spPr>
      </p:pic>
    </p:spTree>
    <p:extLst>
      <p:ext uri="{BB962C8B-B14F-4D97-AF65-F5344CB8AC3E}">
        <p14:creationId xmlns:p14="http://schemas.microsoft.com/office/powerpoint/2010/main" val="148542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01000" cy="1143000"/>
          </a:xfrm>
        </p:spPr>
        <p:txBody>
          <a:bodyPr>
            <a:normAutofit/>
          </a:bodyPr>
          <a:lstStyle/>
          <a:p>
            <a:r>
              <a:rPr lang="en-US" sz="2800" dirty="0" smtClean="0">
                <a:effectLst/>
                <a:latin typeface="Times New Roman" pitchFamily="18" charset="0"/>
                <a:cs typeface="Times New Roman" pitchFamily="18" charset="0"/>
              </a:rPr>
              <a:t>Synthesis = Organic </a:t>
            </a:r>
            <a:r>
              <a:rPr lang="en-US" sz="2800" dirty="0" smtClean="0">
                <a:latin typeface="Times New Roman" pitchFamily="18" charset="0"/>
                <a:cs typeface="Times New Roman" pitchFamily="18" charset="0"/>
              </a:rPr>
              <a:t>chemistry OR </a:t>
            </a:r>
            <a:r>
              <a:rPr lang="en-US" sz="2800" dirty="0" smtClean="0">
                <a:effectLst/>
                <a:latin typeface="Times New Roman" pitchFamily="18" charset="0"/>
                <a:cs typeface="Times New Roman" pitchFamily="18" charset="0"/>
              </a:rPr>
              <a:t>DNA replication</a:t>
            </a:r>
            <a:endParaRPr lang="en-US" sz="28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779524" y="3810000"/>
            <a:ext cx="7754876" cy="2590800"/>
          </a:xfrm>
        </p:spPr>
        <p:txBody>
          <a:bodyPr>
            <a:normAutofit/>
          </a:bodyPr>
          <a:lstStyle/>
          <a:p>
            <a:pPr marL="0" indent="0">
              <a:buNone/>
            </a:pPr>
            <a:r>
              <a:rPr lang="en-US" dirty="0" smtClean="0">
                <a:latin typeface="Times New Roman" pitchFamily="18" charset="0"/>
                <a:cs typeface="Times New Roman" pitchFamily="18" charset="0"/>
              </a:rPr>
              <a:t>Cells make new copies of DNA using replication proteins</a:t>
            </a:r>
          </a:p>
          <a:p>
            <a:pPr lvl="1"/>
            <a:r>
              <a:rPr lang="en-US" dirty="0" smtClean="0">
                <a:latin typeface="Times New Roman" pitchFamily="18" charset="0"/>
                <a:cs typeface="Times New Roman" pitchFamily="18" charset="0"/>
              </a:rPr>
              <a:t>1 short bit of complementary primer (short piece of nucleic acid, usually RNA)</a:t>
            </a:r>
          </a:p>
          <a:p>
            <a:pPr lvl="1"/>
            <a:r>
              <a:rPr lang="en-US" dirty="0" smtClean="0">
                <a:latin typeface="Times New Roman" pitchFamily="18" charset="0"/>
                <a:cs typeface="Times New Roman" pitchFamily="18" charset="0"/>
              </a:rPr>
              <a:t>Building blocks =  </a:t>
            </a:r>
            <a:r>
              <a:rPr lang="en-US" dirty="0" err="1" smtClean="0">
                <a:latin typeface="Times New Roman" pitchFamily="18" charset="0"/>
                <a:cs typeface="Times New Roman" pitchFamily="18" charset="0"/>
              </a:rPr>
              <a:t>deoxyribonucleotide</a:t>
            </a:r>
            <a:r>
              <a:rPr lang="en-US" dirty="0" smtClean="0">
                <a:latin typeface="Times New Roman" pitchFamily="18" charset="0"/>
                <a:cs typeface="Times New Roman" pitchFamily="18" charset="0"/>
              </a:rPr>
              <a:t> subunits (dNTPs.)</a:t>
            </a:r>
          </a:p>
          <a:p>
            <a:pPr lvl="1"/>
            <a:r>
              <a:rPr lang="en-US" dirty="0">
                <a:latin typeface="Times New Roman" pitchFamily="18" charset="0"/>
                <a:cs typeface="Times New Roman" pitchFamily="18" charset="0"/>
              </a:rPr>
              <a:t>3 enzymes: DNA helicase, DNA polymerase, RNA primase</a:t>
            </a:r>
          </a:p>
          <a:p>
            <a:pPr lvl="2"/>
            <a:r>
              <a:rPr lang="en-US" dirty="0" smtClean="0">
                <a:latin typeface="Times New Roman" pitchFamily="18" charset="0"/>
                <a:cs typeface="Times New Roman" pitchFamily="18" charset="0"/>
              </a:rPr>
              <a:t>DNA </a:t>
            </a:r>
            <a:r>
              <a:rPr lang="en-US" dirty="0">
                <a:latin typeface="Times New Roman" pitchFamily="18" charset="0"/>
                <a:cs typeface="Times New Roman" pitchFamily="18" charset="0"/>
              </a:rPr>
              <a:t>helicase </a:t>
            </a:r>
            <a:r>
              <a:rPr lang="en-US" dirty="0" smtClean="0">
                <a:latin typeface="Times New Roman" pitchFamily="18" charset="0"/>
                <a:cs typeface="Times New Roman" pitchFamily="18" charset="0"/>
              </a:rPr>
              <a:t>unwinds the 2 strands – they become templates. </a:t>
            </a:r>
            <a:endParaRPr lang="en-US" dirty="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RNA </a:t>
            </a:r>
            <a:r>
              <a:rPr lang="en-US" dirty="0">
                <a:latin typeface="Times New Roman" pitchFamily="18" charset="0"/>
                <a:cs typeface="Times New Roman" pitchFamily="18" charset="0"/>
              </a:rPr>
              <a:t>primase introduces </a:t>
            </a:r>
            <a:r>
              <a:rPr lang="en-US" dirty="0" smtClean="0">
                <a:latin typeface="Times New Roman" pitchFamily="18" charset="0"/>
                <a:cs typeface="Times New Roman" pitchFamily="18" charset="0"/>
              </a:rPr>
              <a:t>the primer at the junction</a:t>
            </a:r>
          </a:p>
          <a:p>
            <a:pPr lvl="2"/>
            <a:r>
              <a:rPr lang="en-US" dirty="0" smtClean="0">
                <a:latin typeface="Times New Roman" pitchFamily="18" charset="0"/>
                <a:cs typeface="Times New Roman" pitchFamily="18" charset="0"/>
              </a:rPr>
              <a:t>DNA </a:t>
            </a:r>
            <a:r>
              <a:rPr lang="en-US" dirty="0">
                <a:latin typeface="Times New Roman" pitchFamily="18" charset="0"/>
                <a:cs typeface="Times New Roman" pitchFamily="18" charset="0"/>
              </a:rPr>
              <a:t>polymerase then binds </a:t>
            </a:r>
            <a:r>
              <a:rPr lang="en-US" dirty="0" smtClean="0">
                <a:latin typeface="Times New Roman" pitchFamily="18" charset="0"/>
                <a:cs typeface="Times New Roman" pitchFamily="18" charset="0"/>
              </a:rPr>
              <a:t>to primer-template and starts adding </a:t>
            </a:r>
            <a:r>
              <a:rPr lang="en-US" dirty="0">
                <a:latin typeface="Times New Roman" pitchFamily="18" charset="0"/>
                <a:cs typeface="Times New Roman" pitchFamily="18" charset="0"/>
              </a:rPr>
              <a:t>nucleotides to the 3′-hydroxyl end of the </a:t>
            </a:r>
            <a:r>
              <a:rPr lang="en-US" dirty="0" smtClean="0">
                <a:latin typeface="Times New Roman" pitchFamily="18" charset="0"/>
                <a:cs typeface="Times New Roman" pitchFamily="18" charset="0"/>
              </a:rPr>
              <a:t>primer so the new strand grows in the 5’ </a:t>
            </a:r>
            <a:r>
              <a:rPr lang="en-US" dirty="0" smtClean="0">
                <a:latin typeface="Times New Roman" pitchFamily="18" charset="0"/>
                <a:cs typeface="Times New Roman" pitchFamily="18" charset="0"/>
                <a:sym typeface="Wingdings" panose="05000000000000000000" pitchFamily="2" charset="2"/>
              </a:rPr>
              <a:t> 3’ direction. </a:t>
            </a: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84" y="1295400"/>
            <a:ext cx="6959203" cy="2362200"/>
          </a:xfrm>
          <a:prstGeom prst="rect">
            <a:avLst/>
          </a:prstGeom>
        </p:spPr>
      </p:pic>
    </p:spTree>
    <p:extLst>
      <p:ext uri="{BB962C8B-B14F-4D97-AF65-F5344CB8AC3E}">
        <p14:creationId xmlns:p14="http://schemas.microsoft.com/office/powerpoint/2010/main" val="334017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1325563"/>
          </a:xfrm>
        </p:spPr>
        <p:txBody>
          <a:bodyPr/>
          <a:lstStyle/>
          <a:p>
            <a:r>
              <a:rPr lang="en-US" i="1" dirty="0" smtClean="0"/>
              <a:t>In vitro </a:t>
            </a:r>
            <a:r>
              <a:rPr lang="en-US" dirty="0" smtClean="0"/>
              <a:t>biosynthesis</a:t>
            </a:r>
            <a:endParaRPr lang="en-US" dirty="0"/>
          </a:p>
        </p:txBody>
      </p:sp>
      <p:pic>
        <p:nvPicPr>
          <p:cNvPr id="1026" name="Picture 2" descr="https://encrypted-tbn2.gstatic.com/images?q=tbn:ANd9GcSTfd39epoS23IIvLXRq8My4U390W8jTqStpV3HXTifdjKA5W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1905000"/>
            <a:ext cx="5086350" cy="35909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905000"/>
            <a:ext cx="4857750" cy="4575175"/>
          </a:xfrm>
        </p:spPr>
        <p:txBody>
          <a:bodyPr>
            <a:normAutofit/>
          </a:bodyPr>
          <a:lstStyle/>
          <a:p>
            <a:r>
              <a:rPr lang="en-US" dirty="0" smtClean="0"/>
              <a:t>How can you separate the strands?</a:t>
            </a:r>
          </a:p>
          <a:p>
            <a:pPr lvl="1"/>
            <a:r>
              <a:rPr lang="en-US" dirty="0" smtClean="0"/>
              <a:t>The H-bonds can be broken using heat or base while the covalent backbone stays intact. </a:t>
            </a:r>
          </a:p>
          <a:p>
            <a:r>
              <a:rPr lang="en-US" dirty="0" smtClean="0"/>
              <a:t>What can you do to provide the primer?</a:t>
            </a:r>
          </a:p>
          <a:p>
            <a:pPr lvl="1"/>
            <a:r>
              <a:rPr lang="en-US" dirty="0" smtClean="0"/>
              <a:t>Organic chemists learned how to synthesize dNTPs and use them to make short pieces with a known sequence </a:t>
            </a:r>
          </a:p>
          <a:p>
            <a:r>
              <a:rPr lang="en-US" dirty="0" smtClean="0"/>
              <a:t>What can you do to provide the polymerase?</a:t>
            </a:r>
          </a:p>
          <a:p>
            <a:pPr lvl="1"/>
            <a:r>
              <a:rPr lang="en-US" dirty="0" smtClean="0"/>
              <a:t>Purify the protein from a source that has a lot, like E coli</a:t>
            </a:r>
          </a:p>
          <a:p>
            <a:pPr lvl="1"/>
            <a:r>
              <a:rPr lang="en-US" dirty="0" smtClean="0"/>
              <a:t>Clone a gene, put it into E coli or yeast, purify the protein</a:t>
            </a:r>
            <a:endParaRPr lang="en-US" dirty="0"/>
          </a:p>
        </p:txBody>
      </p:sp>
      <p:sp>
        <p:nvSpPr>
          <p:cNvPr id="4" name="TextBox 3"/>
          <p:cNvSpPr txBox="1"/>
          <p:nvPr/>
        </p:nvSpPr>
        <p:spPr>
          <a:xfrm>
            <a:off x="6248400" y="5150161"/>
            <a:ext cx="1905000" cy="923330"/>
          </a:xfrm>
          <a:prstGeom prst="rect">
            <a:avLst/>
          </a:prstGeom>
          <a:noFill/>
        </p:spPr>
        <p:txBody>
          <a:bodyPr wrap="square" rtlCol="0">
            <a:spAutoFit/>
          </a:bodyPr>
          <a:lstStyle/>
          <a:p>
            <a:r>
              <a:rPr lang="en-US" dirty="0" smtClean="0">
                <a:latin typeface="Century" panose="02040604050505020304" pitchFamily="18" charset="0"/>
              </a:rPr>
              <a:t>The polymerase  moves REALLY fast. </a:t>
            </a:r>
            <a:endParaRPr lang="en-US" dirty="0">
              <a:latin typeface="Century" panose="02040604050505020304" pitchFamily="18" charset="0"/>
            </a:endParaRPr>
          </a:p>
        </p:txBody>
      </p:sp>
    </p:spTree>
    <p:extLst>
      <p:ext uri="{BB962C8B-B14F-4D97-AF65-F5344CB8AC3E}">
        <p14:creationId xmlns:p14="http://schemas.microsoft.com/office/powerpoint/2010/main" val="381161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7886700" cy="898524"/>
          </a:xfrm>
        </p:spPr>
        <p:txBody>
          <a:bodyPr/>
          <a:lstStyle/>
          <a:p>
            <a:r>
              <a:rPr lang="en-US" dirty="0" smtClean="0">
                <a:effectLst/>
                <a:latin typeface="Times New Roman" pitchFamily="18" charset="0"/>
                <a:cs typeface="Times New Roman" pitchFamily="18" charset="0"/>
              </a:rPr>
              <a:t>Sequencing by Synthesis – Generation Zero</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533400" y="1905000"/>
            <a:ext cx="4953000" cy="4267200"/>
          </a:xfrm>
        </p:spPr>
        <p:txBody>
          <a:bodyPr>
            <a:normAutofit/>
          </a:bodyPr>
          <a:lstStyle/>
          <a:p>
            <a:r>
              <a:rPr lang="en-US" dirty="0" smtClean="0">
                <a:latin typeface="Times New Roman" pitchFamily="18" charset="0"/>
                <a:cs typeface="Times New Roman" pitchFamily="18" charset="0"/>
              </a:rPr>
              <a:t>Clever Chemist Wins Nobel Prize: Fred Sanger </a:t>
            </a:r>
          </a:p>
          <a:p>
            <a:r>
              <a:rPr lang="en-US" dirty="0" smtClean="0">
                <a:latin typeface="Times New Roman" pitchFamily="18" charset="0"/>
                <a:cs typeface="Times New Roman" pitchFamily="18" charset="0"/>
              </a:rPr>
              <a:t>We need to </a:t>
            </a:r>
          </a:p>
          <a:p>
            <a:pPr lvl="1"/>
            <a:r>
              <a:rPr lang="en-US" dirty="0" smtClean="0">
                <a:latin typeface="Times New Roman" pitchFamily="18" charset="0"/>
                <a:cs typeface="Times New Roman" pitchFamily="18" charset="0"/>
              </a:rPr>
              <a:t>Slow the polymerase down</a:t>
            </a:r>
          </a:p>
          <a:p>
            <a:pPr lvl="1"/>
            <a:r>
              <a:rPr lang="en-US" dirty="0" smtClean="0">
                <a:latin typeface="Times New Roman" pitchFamily="18" charset="0"/>
                <a:cs typeface="Times New Roman" pitchFamily="18" charset="0"/>
              </a:rPr>
              <a:t>Include something you can detect. </a:t>
            </a:r>
          </a:p>
          <a:p>
            <a:r>
              <a:rPr lang="en-US" dirty="0" smtClean="0">
                <a:latin typeface="Times New Roman" pitchFamily="18" charset="0"/>
                <a:cs typeface="Times New Roman" pitchFamily="18" charset="0"/>
              </a:rPr>
              <a:t>Strategy: include some synthetic modified  nucleotides that have a defect: no more nucleotides can be added = stop means you have slowed down a lot). </a:t>
            </a:r>
          </a:p>
          <a:p>
            <a:r>
              <a:rPr lang="en-US" dirty="0" smtClean="0">
                <a:latin typeface="Times New Roman" pitchFamily="18" charset="0"/>
                <a:cs typeface="Times New Roman" pitchFamily="18" charset="0"/>
              </a:rPr>
              <a:t>Label the phosphate group with radioactive P</a:t>
            </a:r>
            <a:r>
              <a:rPr lang="en-US" baseline="30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which will cause film to darken.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5</a:t>
            </a:fld>
            <a:endParaRPr lang="en-US"/>
          </a:p>
        </p:txBody>
      </p:sp>
      <p:pic>
        <p:nvPicPr>
          <p:cNvPr id="7" name="Picture 6" descr="http://agctsequencing.files.wordpress.com/2012/02/figure2.jpg?w=225&amp;h=30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03325"/>
            <a:ext cx="3361690" cy="5273675"/>
          </a:xfrm>
          <a:prstGeom prst="rect">
            <a:avLst/>
          </a:prstGeom>
          <a:noFill/>
          <a:ln>
            <a:noFill/>
          </a:ln>
        </p:spPr>
      </p:pic>
    </p:spTree>
    <p:extLst>
      <p:ext uri="{BB962C8B-B14F-4D97-AF65-F5344CB8AC3E}">
        <p14:creationId xmlns:p14="http://schemas.microsoft.com/office/powerpoint/2010/main" val="7108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57200"/>
            <a:ext cx="7684780" cy="5791200"/>
          </a:xfrm>
          <a:prstGeom prst="rect">
            <a:avLst/>
          </a:prstGeom>
        </p:spPr>
      </p:pic>
    </p:spTree>
    <p:extLst>
      <p:ext uri="{BB962C8B-B14F-4D97-AF65-F5344CB8AC3E}">
        <p14:creationId xmlns:p14="http://schemas.microsoft.com/office/powerpoint/2010/main" val="362452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237" y="3581400"/>
            <a:ext cx="7708392" cy="1981200"/>
          </a:xfrm>
        </p:spPr>
        <p:txBody>
          <a:bodyPr>
            <a:normAutofit/>
          </a:bodyPr>
          <a:lstStyle/>
          <a:p>
            <a:pPr algn="just"/>
            <a:r>
              <a:rPr lang="en-US" dirty="0" smtClean="0">
                <a:latin typeface="Times New Roman" pitchFamily="18" charset="0"/>
                <a:cs typeface="Times New Roman" pitchFamily="18" charset="0"/>
              </a:rPr>
              <a:t>Add a ratio of about 1 </a:t>
            </a:r>
            <a:r>
              <a:rPr lang="en-US" dirty="0" err="1" smtClean="0">
                <a:latin typeface="Times New Roman" pitchFamily="18" charset="0"/>
                <a:cs typeface="Times New Roman" pitchFamily="18" charset="0"/>
              </a:rPr>
              <a:t>ddNTP</a:t>
            </a:r>
            <a:r>
              <a:rPr lang="en-US" dirty="0" smtClean="0">
                <a:latin typeface="Times New Roman" pitchFamily="18" charset="0"/>
                <a:cs typeface="Times New Roman" pitchFamily="18" charset="0"/>
              </a:rPr>
              <a:t>* per 10 dNTP so most of the DNA strands keep growing. Run 4 reactions side by side. </a:t>
            </a:r>
          </a:p>
          <a:p>
            <a:pPr lvl="1" algn="just"/>
            <a:r>
              <a:rPr lang="en-US" dirty="0">
                <a:latin typeface="Times New Roman" pitchFamily="18" charset="0"/>
                <a:cs typeface="Times New Roman" pitchFamily="18" charset="0"/>
              </a:rPr>
              <a:t>The end product is a one-sided nested set of complementary fragments.</a:t>
            </a:r>
          </a:p>
          <a:p>
            <a:pPr algn="just"/>
            <a:r>
              <a:rPr lang="en-US" dirty="0" smtClean="0">
                <a:latin typeface="Times New Roman" pitchFamily="18" charset="0"/>
                <a:cs typeface="Times New Roman" pitchFamily="18" charset="0"/>
              </a:rPr>
              <a:t>Separate the products by length using gel electrophoresis. </a:t>
            </a:r>
          </a:p>
          <a:p>
            <a:pPr algn="just"/>
            <a:r>
              <a:rPr lang="en-US" dirty="0" smtClean="0">
                <a:latin typeface="Times New Roman" pitchFamily="18" charset="0"/>
                <a:cs typeface="Times New Roman" pitchFamily="18" charset="0"/>
              </a:rPr>
              <a:t>Put a piece of film on top of the gel to expose it.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8157408" cy="2286000"/>
          </a:xfrm>
          <a:prstGeom prst="rect">
            <a:avLst/>
          </a:prstGeom>
        </p:spPr>
      </p:pic>
    </p:spTree>
    <p:extLst>
      <p:ext uri="{BB962C8B-B14F-4D97-AF65-F5344CB8AC3E}">
        <p14:creationId xmlns:p14="http://schemas.microsoft.com/office/powerpoint/2010/main" val="326949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4"/>
          </a:xfrm>
        </p:spPr>
        <p:txBody>
          <a:bodyPr/>
          <a:lstStyle/>
          <a:p>
            <a:r>
              <a:rPr lang="en-US" dirty="0" smtClean="0">
                <a:effectLst/>
                <a:latin typeface="Times New Roman" pitchFamily="18" charset="0"/>
                <a:cs typeface="Times New Roman" pitchFamily="18" charset="0"/>
              </a:rPr>
              <a:t>Fragment separation</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533400" y="1828800"/>
            <a:ext cx="5181600" cy="3928188"/>
          </a:xfrm>
        </p:spPr>
        <p:txBody>
          <a:bodyPr>
            <a:normAutofit/>
          </a:bodyPr>
          <a:lstStyle/>
          <a:p>
            <a:pPr algn="just"/>
            <a:r>
              <a:rPr lang="en-US" dirty="0" smtClean="0">
                <a:latin typeface="Times New Roman" pitchFamily="18" charset="0"/>
                <a:cs typeface="Times New Roman" pitchFamily="18" charset="0"/>
              </a:rPr>
              <a:t>Shortest fragments are at the bottom, closest to the primer</a:t>
            </a:r>
          </a:p>
          <a:p>
            <a:pPr algn="just"/>
            <a:r>
              <a:rPr lang="en-US" dirty="0" smtClean="0">
                <a:latin typeface="Times New Roman" pitchFamily="18" charset="0"/>
                <a:cs typeface="Times New Roman" pitchFamily="18" charset="0"/>
              </a:rPr>
              <a:t>The order is preserved, but complementary to the template fragment – you are copying it using sequencing by synthesis. </a:t>
            </a:r>
          </a:p>
          <a:p>
            <a:pPr algn="just"/>
            <a:r>
              <a:rPr lang="en-US" dirty="0" smtClean="0">
                <a:latin typeface="Times New Roman" pitchFamily="18" charset="0"/>
                <a:cs typeface="Times New Roman" pitchFamily="18" charset="0"/>
              </a:rPr>
              <a:t>Bands get closer together towards the top of the gel – this is very hard to ‘read’.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a:xfrm>
            <a:off x="2971800" y="5970587"/>
            <a:ext cx="3086100" cy="365125"/>
          </a:xfrm>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8</a:t>
            </a:fld>
            <a:endParaRPr lang="en-US"/>
          </a:p>
        </p:txBody>
      </p:sp>
      <p:pic>
        <p:nvPicPr>
          <p:cNvPr id="2050" name="Picture 2" descr="http://www.siumed.edu/%7Ebbartholomew/images/chapter7/F0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
            <a:ext cx="2238375"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1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196"/>
            <a:ext cx="8458200" cy="777874"/>
          </a:xfrm>
        </p:spPr>
        <p:txBody>
          <a:bodyPr>
            <a:normAutofit fontScale="90000"/>
          </a:bodyPr>
          <a:lstStyle/>
          <a:p>
            <a:r>
              <a:rPr lang="en-US" dirty="0" smtClean="0">
                <a:effectLst/>
                <a:latin typeface="Times New Roman" pitchFamily="18" charset="0"/>
                <a:cs typeface="Times New Roman" pitchFamily="18" charset="0"/>
              </a:rPr>
              <a:t>Gen 1: better chemistry, auto-detection and software!</a:t>
            </a: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609600" y="3124200"/>
            <a:ext cx="7924800" cy="3013788"/>
          </a:xfrm>
        </p:spPr>
        <p:txBody>
          <a:bodyPr>
            <a:normAutofit/>
          </a:bodyPr>
          <a:lstStyle/>
          <a:p>
            <a:pPr algn="just"/>
            <a:r>
              <a:rPr lang="en-US" dirty="0" smtClean="0">
                <a:latin typeface="Times New Roman" pitchFamily="18" charset="0"/>
                <a:cs typeface="Times New Roman" pitchFamily="18" charset="0"/>
              </a:rPr>
              <a:t>It would be nice to get rid of the P</a:t>
            </a:r>
            <a:r>
              <a:rPr lang="en-US" baseline="30000" dirty="0" smtClean="0">
                <a:latin typeface="Times New Roman" pitchFamily="18" charset="0"/>
                <a:cs typeface="Times New Roman" pitchFamily="18" charset="0"/>
              </a:rPr>
              <a:t>32</a:t>
            </a:r>
            <a:r>
              <a:rPr lang="en-US" dirty="0" smtClean="0">
                <a:latin typeface="Times New Roman" pitchFamily="18" charset="0"/>
                <a:cs typeface="Times New Roman" pitchFamily="18" charset="0"/>
              </a:rPr>
              <a:t>. What else do we have sensitive detectors for? </a:t>
            </a:r>
          </a:p>
          <a:p>
            <a:pPr algn="just"/>
            <a:r>
              <a:rPr lang="en-US" dirty="0" smtClean="0">
                <a:latin typeface="Times New Roman" pitchFamily="18" charset="0"/>
                <a:cs typeface="Times New Roman" pitchFamily="18" charset="0"/>
              </a:rPr>
              <a:t>It would be nice to have automatic, real-time signal detection.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is Generation 1 in Sequencing by Synthesis</a:t>
            </a:r>
          </a:p>
          <a:p>
            <a:pPr lvl="1" algn="just"/>
            <a:r>
              <a:rPr lang="en-US" dirty="0" smtClean="0">
                <a:latin typeface="Times New Roman" pitchFamily="18" charset="0"/>
                <a:cs typeface="Times New Roman" pitchFamily="18" charset="0"/>
              </a:rPr>
              <a:t> Use fluorescent dyes and a fluorescent signal detector built into the electrophoresis platform. </a:t>
            </a:r>
          </a:p>
          <a:p>
            <a:pPr lvl="1" algn="just"/>
            <a:r>
              <a:rPr lang="en-US" dirty="0" smtClean="0">
                <a:latin typeface="Times New Roman" pitchFamily="18" charset="0"/>
                <a:cs typeface="Times New Roman" pitchFamily="18" charset="0"/>
              </a:rPr>
              <a:t>Photon emission data is </a:t>
            </a:r>
            <a:r>
              <a:rPr lang="en-US" dirty="0">
                <a:latin typeface="Times New Roman" pitchFamily="18" charset="0"/>
                <a:cs typeface="Times New Roman" pitchFamily="18" charset="0"/>
              </a:rPr>
              <a:t>stored as a function of time and </a:t>
            </a:r>
            <a:r>
              <a:rPr lang="en-US" dirty="0" smtClean="0">
                <a:latin typeface="Times New Roman" pitchFamily="18" charset="0"/>
                <a:cs typeface="Times New Roman" pitchFamily="18" charset="0"/>
              </a:rPr>
              <a:t>wavelength</a:t>
            </a:r>
            <a:endParaRPr lang="en-US"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Software processes the signal </a:t>
            </a:r>
            <a:r>
              <a:rPr lang="en-US" dirty="0" smtClean="0">
                <a:latin typeface="Times New Roman" pitchFamily="18" charset="0"/>
                <a:cs typeface="Times New Roman" pitchFamily="18" charset="0"/>
              </a:rPr>
              <a:t>and interprets it.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fld id="{AFE4B9DE-F5DD-466F-89DB-67103BB9A7D4}" type="datetime1">
              <a:rPr lang="en-US" smtClean="0"/>
              <a:pPr>
                <a:defRPr/>
              </a:pPr>
              <a:t>5/20/2016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9</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19200"/>
            <a:ext cx="5943600" cy="1665611"/>
          </a:xfrm>
          <a:prstGeom prst="rect">
            <a:avLst/>
          </a:prstGeom>
        </p:spPr>
      </p:pic>
    </p:spTree>
    <p:extLst>
      <p:ext uri="{BB962C8B-B14F-4D97-AF65-F5344CB8AC3E}">
        <p14:creationId xmlns:p14="http://schemas.microsoft.com/office/powerpoint/2010/main" val="217528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TotalTime>
  <Words>1635</Words>
  <Application>Microsoft Office PowerPoint</Application>
  <PresentationFormat>On-screen Show (4:3)</PresentationFormat>
  <Paragraphs>196</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B3- Olympic High School Bioinformatics</vt:lpstr>
      <vt:lpstr>Topics</vt:lpstr>
      <vt:lpstr>Synthesis = Organic chemistry OR DNA replication</vt:lpstr>
      <vt:lpstr>In vitro biosynthesis</vt:lpstr>
      <vt:lpstr>Sequencing by Synthesis – Generation Zero</vt:lpstr>
      <vt:lpstr>PowerPoint Presentation</vt:lpstr>
      <vt:lpstr>PowerPoint Presentation</vt:lpstr>
      <vt:lpstr>Fragment separation</vt:lpstr>
      <vt:lpstr>Gen 1: better chemistry, auto-detection and software!</vt:lpstr>
      <vt:lpstr>PowerPoint Presentation</vt:lpstr>
      <vt:lpstr>Sequencing by Synthesis Gen2 – High Throughput or Next-Generation Sequencing</vt:lpstr>
      <vt:lpstr>Illumina - MiSeq and HiSeq</vt:lpstr>
      <vt:lpstr>PCR colony = Polony creation</vt:lpstr>
      <vt:lpstr>PowerPoint Presentation</vt:lpstr>
      <vt:lpstr>Reagent Cycling and Data Capture</vt:lpstr>
      <vt:lpstr>Examples of images</vt:lpstr>
      <vt:lpstr>Data Read-out = Flowgram</vt:lpstr>
      <vt:lpstr>What other sequencing options do we have?</vt:lpstr>
      <vt:lpstr>454: pyrosequencing</vt:lpstr>
      <vt:lpstr>What other sequencing options do we have?</vt:lpstr>
      <vt:lpstr>Ion Torrent Platform</vt:lpstr>
      <vt:lpstr>Ion Torrent Platform</vt:lpstr>
      <vt:lpstr>Third-Generation Sequencing is NOT sequencing by synthesis. </vt:lpstr>
      <vt:lpstr>Pacific Biosciences Single Molecule Sequencing</vt:lpstr>
      <vt:lpstr>Pacific Biosciences Single Molecule Sequencing</vt:lpstr>
      <vt:lpstr>Oxford Nanopore – single-molecule sequencing</vt:lpstr>
      <vt:lpstr>Oxford Nanopore – single-molecule sequencing</vt:lpstr>
      <vt:lpstr>Oxford Nanopore – single-molecule sequencing</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Iredell Middle School Visiting Scientist Day</dc:title>
  <dc:creator>jweller2</dc:creator>
  <cp:lastModifiedBy>Weller, Jennifer</cp:lastModifiedBy>
  <cp:revision>94</cp:revision>
  <dcterms:created xsi:type="dcterms:W3CDTF">2013-04-10T14:27:20Z</dcterms:created>
  <dcterms:modified xsi:type="dcterms:W3CDTF">2016-05-20T16:03:26Z</dcterms:modified>
</cp:coreProperties>
</file>