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6" r:id="rId1"/>
  </p:sldMasterIdLst>
  <p:notesMasterIdLst>
    <p:notesMasterId r:id="rId12"/>
  </p:notesMasterIdLst>
  <p:sldIdLst>
    <p:sldId id="256" r:id="rId2"/>
    <p:sldId id="257" r:id="rId3"/>
    <p:sldId id="258" r:id="rId4"/>
    <p:sldId id="264" r:id="rId5"/>
    <p:sldId id="259" r:id="rId6"/>
    <p:sldId id="260" r:id="rId7"/>
    <p:sldId id="261" r:id="rId8"/>
    <p:sldId id="262" r:id="rId9"/>
    <p:sldId id="263" r:id="rId10"/>
    <p:sldId id="265"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045" autoAdjust="0"/>
  </p:normalViewPr>
  <p:slideViewPr>
    <p:cSldViewPr>
      <p:cViewPr varScale="1">
        <p:scale>
          <a:sx n="79" d="100"/>
          <a:sy n="79" d="100"/>
        </p:scale>
        <p:origin x="-78" y="-66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207AE78C-4652-4A08-9F33-52B760CD1BE1}" type="datetimeFigureOut">
              <a:rPr lang="en-US"/>
              <a:pPr>
                <a:defRPr/>
              </a:pPr>
              <a:t>6/8/2013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4D2E3428-8745-4EAA-8E09-611A3E2668A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D2E3428-8745-4EAA-8E09-611A3E2668A1}" type="slidenum">
              <a:rPr lang="en-US" smtClean="0"/>
              <a:pPr>
                <a:defRPr/>
              </a:pPr>
              <a:t>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 idea of autonomy is more direct – your will as it cleaves to its own reason, independent of outside force.  Your will should motivate you to adhere to the moral law. The source is logical and not emotional  or instinctive (a profound misunderstanding of neurophysiology, but oh well) – thus animals can never be moral beings.  Humans not only experience the world but make sense of it. </a:t>
            </a:r>
            <a:endParaRPr lang="en-US" dirty="0"/>
          </a:p>
        </p:txBody>
      </p:sp>
      <p:sp>
        <p:nvSpPr>
          <p:cNvPr id="4" name="Slide Number Placeholder 3"/>
          <p:cNvSpPr>
            <a:spLocks noGrp="1"/>
          </p:cNvSpPr>
          <p:nvPr>
            <p:ph type="sldNum" sz="quarter" idx="10"/>
          </p:nvPr>
        </p:nvSpPr>
        <p:spPr/>
        <p:txBody>
          <a:bodyPr/>
          <a:lstStyle/>
          <a:p>
            <a:pPr>
              <a:defRPr/>
            </a:pPr>
            <a:fld id="{4D2E3428-8745-4EAA-8E09-611A3E2668A1}"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fld id="{42AFB070-F7E7-4A5E-9187-BD4417BC48C0}" type="datetime1">
              <a:rPr lang="en-US" smtClean="0"/>
              <a:pPr>
                <a:defRPr/>
              </a:pPr>
              <a:t>6/8/2013</a:t>
            </a:fld>
            <a:endParaRPr lang="en-US"/>
          </a:p>
        </p:txBody>
      </p:sp>
      <p:sp>
        <p:nvSpPr>
          <p:cNvPr id="19" name="Footer Placeholder 18"/>
          <p:cNvSpPr>
            <a:spLocks noGrp="1"/>
          </p:cNvSpPr>
          <p:nvPr>
            <p:ph type="ftr" sz="quarter" idx="11"/>
          </p:nvPr>
        </p:nvSpPr>
        <p:spPr/>
        <p:txBody>
          <a:bodyPr/>
          <a:lstStyle/>
          <a:p>
            <a:pPr>
              <a:defRPr/>
            </a:pPr>
            <a:r>
              <a:rPr lang="en-US" smtClean="0"/>
              <a:t>Dr. Weller B3 Olympic HS Summer</a:t>
            </a:r>
            <a:endParaRPr lang="en-US"/>
          </a:p>
        </p:txBody>
      </p:sp>
      <p:sp>
        <p:nvSpPr>
          <p:cNvPr id="27" name="Slide Number Placeholder 26"/>
          <p:cNvSpPr>
            <a:spLocks noGrp="1"/>
          </p:cNvSpPr>
          <p:nvPr>
            <p:ph type="sldNum" sz="quarter" idx="12"/>
          </p:nvPr>
        </p:nvSpPr>
        <p:spPr/>
        <p:txBody>
          <a:bodyPr/>
          <a:lstStyle/>
          <a:p>
            <a:pPr>
              <a:defRPr/>
            </a:pPr>
            <a:fld id="{F975437C-49AE-4654-93F2-60DC246D2F6E}"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15A95C7F-088E-4D28-8227-C9185CA5D288}" type="datetime1">
              <a:rPr lang="en-US" smtClean="0"/>
              <a:pPr>
                <a:defRPr/>
              </a:pPr>
              <a:t>6/8/2013</a:t>
            </a:fld>
            <a:endParaRPr lang="en-US"/>
          </a:p>
        </p:txBody>
      </p:sp>
      <p:sp>
        <p:nvSpPr>
          <p:cNvPr id="5" name="Footer Placeholder 4"/>
          <p:cNvSpPr>
            <a:spLocks noGrp="1"/>
          </p:cNvSpPr>
          <p:nvPr>
            <p:ph type="ftr" sz="quarter" idx="11"/>
          </p:nvPr>
        </p:nvSpPr>
        <p:spPr/>
        <p:txBody>
          <a:bodyPr/>
          <a:lstStyle/>
          <a:p>
            <a:pPr>
              <a:defRPr/>
            </a:pPr>
            <a:r>
              <a:rPr lang="en-US" smtClean="0"/>
              <a:t>Dr. Weller B3 Olympic HS Summer</a:t>
            </a:r>
            <a:endParaRPr lang="en-US"/>
          </a:p>
        </p:txBody>
      </p:sp>
      <p:sp>
        <p:nvSpPr>
          <p:cNvPr id="6" name="Slide Number Placeholder 5"/>
          <p:cNvSpPr>
            <a:spLocks noGrp="1"/>
          </p:cNvSpPr>
          <p:nvPr>
            <p:ph type="sldNum" sz="quarter" idx="12"/>
          </p:nvPr>
        </p:nvSpPr>
        <p:spPr/>
        <p:txBody>
          <a:bodyPr/>
          <a:lstStyle/>
          <a:p>
            <a:pPr>
              <a:defRPr/>
            </a:pPr>
            <a:fld id="{D6CD5C79-8B17-4B95-B14A-74A7B89C903D}"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464A943D-1C98-4F5C-8DFA-EA794048087E}" type="datetime1">
              <a:rPr lang="en-US" smtClean="0"/>
              <a:pPr>
                <a:defRPr/>
              </a:pPr>
              <a:t>6/8/2013</a:t>
            </a:fld>
            <a:endParaRPr lang="en-US"/>
          </a:p>
        </p:txBody>
      </p:sp>
      <p:sp>
        <p:nvSpPr>
          <p:cNvPr id="5" name="Footer Placeholder 4"/>
          <p:cNvSpPr>
            <a:spLocks noGrp="1"/>
          </p:cNvSpPr>
          <p:nvPr>
            <p:ph type="ftr" sz="quarter" idx="11"/>
          </p:nvPr>
        </p:nvSpPr>
        <p:spPr/>
        <p:txBody>
          <a:bodyPr/>
          <a:lstStyle/>
          <a:p>
            <a:pPr>
              <a:defRPr/>
            </a:pPr>
            <a:r>
              <a:rPr lang="en-US" smtClean="0"/>
              <a:t>Dr. Weller B3 Olympic HS Summer</a:t>
            </a:r>
            <a:endParaRPr lang="en-US"/>
          </a:p>
        </p:txBody>
      </p:sp>
      <p:sp>
        <p:nvSpPr>
          <p:cNvPr id="6" name="Slide Number Placeholder 5"/>
          <p:cNvSpPr>
            <a:spLocks noGrp="1"/>
          </p:cNvSpPr>
          <p:nvPr>
            <p:ph type="sldNum" sz="quarter" idx="12"/>
          </p:nvPr>
        </p:nvSpPr>
        <p:spPr/>
        <p:txBody>
          <a:bodyPr/>
          <a:lstStyle/>
          <a:p>
            <a:pPr>
              <a:defRPr/>
            </a:pPr>
            <a:fld id="{2C6327BE-EC15-4986-A34F-8F58F7DF960B}"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8E1E0D8C-C8B5-4526-A6C1-4FE83D056B56}" type="datetime1">
              <a:rPr lang="en-US" smtClean="0"/>
              <a:pPr>
                <a:defRPr/>
              </a:pPr>
              <a:t>6/8/2013</a:t>
            </a:fld>
            <a:endParaRPr lang="en-US"/>
          </a:p>
        </p:txBody>
      </p:sp>
      <p:sp>
        <p:nvSpPr>
          <p:cNvPr id="5" name="Footer Placeholder 4"/>
          <p:cNvSpPr>
            <a:spLocks noGrp="1"/>
          </p:cNvSpPr>
          <p:nvPr>
            <p:ph type="ftr" sz="quarter" idx="11"/>
          </p:nvPr>
        </p:nvSpPr>
        <p:spPr/>
        <p:txBody>
          <a:bodyPr/>
          <a:lstStyle/>
          <a:p>
            <a:pPr>
              <a:defRPr/>
            </a:pPr>
            <a:r>
              <a:rPr lang="en-US" smtClean="0"/>
              <a:t>Dr. Weller B3 Olympic HS Summer</a:t>
            </a:r>
            <a:endParaRPr lang="en-US"/>
          </a:p>
        </p:txBody>
      </p:sp>
      <p:sp>
        <p:nvSpPr>
          <p:cNvPr id="6" name="Slide Number Placeholder 5"/>
          <p:cNvSpPr>
            <a:spLocks noGrp="1"/>
          </p:cNvSpPr>
          <p:nvPr>
            <p:ph type="sldNum" sz="quarter" idx="12"/>
          </p:nvPr>
        </p:nvSpPr>
        <p:spPr/>
        <p:txBody>
          <a:bodyPr/>
          <a:lstStyle/>
          <a:p>
            <a:pPr>
              <a:defRPr/>
            </a:pPr>
            <a:fld id="{13743D73-A1B7-4A09-B8E8-AE1194C71B6B}"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fld id="{1380581D-A8F1-4A70-9DA4-9AA7B81F95F9}" type="datetime1">
              <a:rPr lang="en-US" smtClean="0"/>
              <a:pPr>
                <a:defRPr/>
              </a:pPr>
              <a:t>6/8/2013</a:t>
            </a:fld>
            <a:endParaRPr lang="en-US"/>
          </a:p>
        </p:txBody>
      </p:sp>
      <p:sp>
        <p:nvSpPr>
          <p:cNvPr id="5" name="Footer Placeholder 4"/>
          <p:cNvSpPr>
            <a:spLocks noGrp="1"/>
          </p:cNvSpPr>
          <p:nvPr>
            <p:ph type="ftr" sz="quarter" idx="11"/>
          </p:nvPr>
        </p:nvSpPr>
        <p:spPr/>
        <p:txBody>
          <a:bodyPr/>
          <a:lstStyle/>
          <a:p>
            <a:pPr>
              <a:defRPr/>
            </a:pPr>
            <a:r>
              <a:rPr lang="en-US" smtClean="0"/>
              <a:t>Dr. Weller B3 Olympic HS Summer</a:t>
            </a:r>
            <a:endParaRPr lang="en-US"/>
          </a:p>
        </p:txBody>
      </p:sp>
      <p:sp>
        <p:nvSpPr>
          <p:cNvPr id="6" name="Slide Number Placeholder 5"/>
          <p:cNvSpPr>
            <a:spLocks noGrp="1"/>
          </p:cNvSpPr>
          <p:nvPr>
            <p:ph type="sldNum" sz="quarter" idx="12"/>
          </p:nvPr>
        </p:nvSpPr>
        <p:spPr/>
        <p:txBody>
          <a:bodyPr/>
          <a:lstStyle/>
          <a:p>
            <a:pPr>
              <a:defRPr/>
            </a:pPr>
            <a:fld id="{22D34687-1E77-434D-979F-BCC6986D4AB3}"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23CC1C77-72D4-42BA-92D0-C0A20AD5B723}" type="datetime1">
              <a:rPr lang="en-US" smtClean="0"/>
              <a:pPr>
                <a:defRPr/>
              </a:pPr>
              <a:t>6/8/2013</a:t>
            </a:fld>
            <a:endParaRPr lang="en-US"/>
          </a:p>
        </p:txBody>
      </p:sp>
      <p:sp>
        <p:nvSpPr>
          <p:cNvPr id="6" name="Footer Placeholder 5"/>
          <p:cNvSpPr>
            <a:spLocks noGrp="1"/>
          </p:cNvSpPr>
          <p:nvPr>
            <p:ph type="ftr" sz="quarter" idx="11"/>
          </p:nvPr>
        </p:nvSpPr>
        <p:spPr/>
        <p:txBody>
          <a:bodyPr/>
          <a:lstStyle/>
          <a:p>
            <a:pPr>
              <a:defRPr/>
            </a:pPr>
            <a:r>
              <a:rPr lang="en-US" smtClean="0"/>
              <a:t>Dr. Weller B3 Olympic HS Summer</a:t>
            </a:r>
            <a:endParaRPr lang="en-US"/>
          </a:p>
        </p:txBody>
      </p:sp>
      <p:sp>
        <p:nvSpPr>
          <p:cNvPr id="7" name="Slide Number Placeholder 6"/>
          <p:cNvSpPr>
            <a:spLocks noGrp="1"/>
          </p:cNvSpPr>
          <p:nvPr>
            <p:ph type="sldNum" sz="quarter" idx="12"/>
          </p:nvPr>
        </p:nvSpPr>
        <p:spPr/>
        <p:txBody>
          <a:bodyPr/>
          <a:lstStyle/>
          <a:p>
            <a:pPr>
              <a:defRPr/>
            </a:pPr>
            <a:fld id="{F42F2DCE-3495-4DC8-8E1B-DA5698F8F2A3}"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fld id="{B1C89879-7D4A-4BAE-83B4-172861C98A72}" type="datetime1">
              <a:rPr lang="en-US" smtClean="0"/>
              <a:pPr>
                <a:defRPr/>
              </a:pPr>
              <a:t>6/8/2013</a:t>
            </a:fld>
            <a:endParaRPr lang="en-US"/>
          </a:p>
        </p:txBody>
      </p:sp>
      <p:sp>
        <p:nvSpPr>
          <p:cNvPr id="8" name="Footer Placeholder 7"/>
          <p:cNvSpPr>
            <a:spLocks noGrp="1"/>
          </p:cNvSpPr>
          <p:nvPr>
            <p:ph type="ftr" sz="quarter" idx="11"/>
          </p:nvPr>
        </p:nvSpPr>
        <p:spPr/>
        <p:txBody>
          <a:bodyPr/>
          <a:lstStyle/>
          <a:p>
            <a:pPr>
              <a:defRPr/>
            </a:pPr>
            <a:r>
              <a:rPr lang="en-US" smtClean="0"/>
              <a:t>Dr. Weller B3 Olympic HS Summer</a:t>
            </a:r>
            <a:endParaRPr lang="en-US"/>
          </a:p>
        </p:txBody>
      </p:sp>
      <p:sp>
        <p:nvSpPr>
          <p:cNvPr id="9" name="Slide Number Placeholder 8"/>
          <p:cNvSpPr>
            <a:spLocks noGrp="1"/>
          </p:cNvSpPr>
          <p:nvPr>
            <p:ph type="sldNum" sz="quarter" idx="12"/>
          </p:nvPr>
        </p:nvSpPr>
        <p:spPr/>
        <p:txBody>
          <a:bodyPr/>
          <a:lstStyle/>
          <a:p>
            <a:pPr>
              <a:defRPr/>
            </a:pPr>
            <a:fld id="{3C7C448E-FCE1-4080-9FF3-A28BE7A420EE}"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933783DB-612F-4C40-9B36-6E7945F2893F}" type="datetime1">
              <a:rPr lang="en-US" smtClean="0"/>
              <a:pPr>
                <a:defRPr/>
              </a:pPr>
              <a:t>6/8/2013</a:t>
            </a:fld>
            <a:endParaRPr lang="en-US"/>
          </a:p>
        </p:txBody>
      </p:sp>
      <p:sp>
        <p:nvSpPr>
          <p:cNvPr id="4" name="Footer Placeholder 3"/>
          <p:cNvSpPr>
            <a:spLocks noGrp="1"/>
          </p:cNvSpPr>
          <p:nvPr>
            <p:ph type="ftr" sz="quarter" idx="11"/>
          </p:nvPr>
        </p:nvSpPr>
        <p:spPr/>
        <p:txBody>
          <a:bodyPr/>
          <a:lstStyle/>
          <a:p>
            <a:pPr>
              <a:defRPr/>
            </a:pPr>
            <a:r>
              <a:rPr lang="en-US" smtClean="0"/>
              <a:t>Dr. Weller B3 Olympic HS Summer</a:t>
            </a:r>
            <a:endParaRPr lang="en-US"/>
          </a:p>
        </p:txBody>
      </p:sp>
      <p:sp>
        <p:nvSpPr>
          <p:cNvPr id="5" name="Slide Number Placeholder 4"/>
          <p:cNvSpPr>
            <a:spLocks noGrp="1"/>
          </p:cNvSpPr>
          <p:nvPr>
            <p:ph type="sldNum" sz="quarter" idx="12"/>
          </p:nvPr>
        </p:nvSpPr>
        <p:spPr/>
        <p:txBody>
          <a:bodyPr/>
          <a:lstStyle/>
          <a:p>
            <a:pPr>
              <a:defRPr/>
            </a:pPr>
            <a:fld id="{0F990363-BB4E-4EC5-AC69-AE7B1B41F162}"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03F0F58B-B0FB-44E0-92DB-FF9114059568}" type="datetime1">
              <a:rPr lang="en-US" smtClean="0"/>
              <a:pPr>
                <a:defRPr/>
              </a:pPr>
              <a:t>6/8/2013</a:t>
            </a:fld>
            <a:endParaRPr lang="en-US"/>
          </a:p>
        </p:txBody>
      </p:sp>
      <p:sp>
        <p:nvSpPr>
          <p:cNvPr id="3" name="Footer Placeholder 2"/>
          <p:cNvSpPr>
            <a:spLocks noGrp="1"/>
          </p:cNvSpPr>
          <p:nvPr>
            <p:ph type="ftr" sz="quarter" idx="11"/>
          </p:nvPr>
        </p:nvSpPr>
        <p:spPr/>
        <p:txBody>
          <a:bodyPr/>
          <a:lstStyle/>
          <a:p>
            <a:pPr>
              <a:defRPr/>
            </a:pPr>
            <a:r>
              <a:rPr lang="en-US" smtClean="0"/>
              <a:t>Dr. Weller B3 Olympic HS Summer</a:t>
            </a:r>
            <a:endParaRPr lang="en-US"/>
          </a:p>
        </p:txBody>
      </p:sp>
      <p:sp>
        <p:nvSpPr>
          <p:cNvPr id="4" name="Slide Number Placeholder 3"/>
          <p:cNvSpPr>
            <a:spLocks noGrp="1"/>
          </p:cNvSpPr>
          <p:nvPr>
            <p:ph type="sldNum" sz="quarter" idx="12"/>
          </p:nvPr>
        </p:nvSpPr>
        <p:spPr/>
        <p:txBody>
          <a:bodyPr/>
          <a:lstStyle/>
          <a:p>
            <a:pPr>
              <a:defRPr/>
            </a:pPr>
            <a:fld id="{3FA98ED6-FD65-4617-B194-EE059E50D7A8}"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46133CF9-4FCA-49E9-A748-9916F8BAC767}" type="datetime1">
              <a:rPr lang="en-US" smtClean="0"/>
              <a:pPr>
                <a:defRPr/>
              </a:pPr>
              <a:t>6/8/2013</a:t>
            </a:fld>
            <a:endParaRPr lang="en-US"/>
          </a:p>
        </p:txBody>
      </p:sp>
      <p:sp>
        <p:nvSpPr>
          <p:cNvPr id="6" name="Footer Placeholder 5"/>
          <p:cNvSpPr>
            <a:spLocks noGrp="1"/>
          </p:cNvSpPr>
          <p:nvPr>
            <p:ph type="ftr" sz="quarter" idx="11"/>
          </p:nvPr>
        </p:nvSpPr>
        <p:spPr/>
        <p:txBody>
          <a:bodyPr/>
          <a:lstStyle/>
          <a:p>
            <a:pPr>
              <a:defRPr/>
            </a:pPr>
            <a:r>
              <a:rPr lang="en-US" smtClean="0"/>
              <a:t>Dr. Weller B3 Olympic HS Summer</a:t>
            </a:r>
            <a:endParaRPr lang="en-US"/>
          </a:p>
        </p:txBody>
      </p:sp>
      <p:sp>
        <p:nvSpPr>
          <p:cNvPr id="7" name="Slide Number Placeholder 6"/>
          <p:cNvSpPr>
            <a:spLocks noGrp="1"/>
          </p:cNvSpPr>
          <p:nvPr>
            <p:ph type="sldNum" sz="quarter" idx="12"/>
          </p:nvPr>
        </p:nvSpPr>
        <p:spPr/>
        <p:txBody>
          <a:bodyPr/>
          <a:lstStyle/>
          <a:p>
            <a:pPr>
              <a:defRPr/>
            </a:pPr>
            <a:fld id="{C0A0D182-F8AD-43B3-A737-F4E03E78AFA4}"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56C7CB0E-BE4E-42A4-88C3-8D08BF4546E0}" type="datetime1">
              <a:rPr lang="en-US" smtClean="0"/>
              <a:pPr>
                <a:defRPr/>
              </a:pPr>
              <a:t>6/8/2013</a:t>
            </a:fld>
            <a:endParaRPr lang="en-US"/>
          </a:p>
        </p:txBody>
      </p:sp>
      <p:sp>
        <p:nvSpPr>
          <p:cNvPr id="6" name="Footer Placeholder 5"/>
          <p:cNvSpPr>
            <a:spLocks noGrp="1"/>
          </p:cNvSpPr>
          <p:nvPr>
            <p:ph type="ftr" sz="quarter" idx="11"/>
          </p:nvPr>
        </p:nvSpPr>
        <p:spPr/>
        <p:txBody>
          <a:bodyPr/>
          <a:lstStyle/>
          <a:p>
            <a:pPr>
              <a:defRPr/>
            </a:pPr>
            <a:r>
              <a:rPr lang="en-US" smtClean="0"/>
              <a:t>Dr. Weller B3 Olympic HS Summer</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pPr>
              <a:defRPr/>
            </a:pPr>
            <a:fld id="{EE4B9EDF-5132-494F-8D12-2425768F3B63}" type="slidenum">
              <a:rPr lang="en-US" smtClean="0"/>
              <a:pPr>
                <a:defRPr/>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8A878127-7478-44E6-8436-9EAE2441B267}" type="datetime1">
              <a:rPr lang="en-US" smtClean="0"/>
              <a:pPr>
                <a:defRPr/>
              </a:pPr>
              <a:t>6/8/2013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r>
              <a:rPr lang="en-US" smtClean="0"/>
              <a:t>Dr. Weller B3 Olympic HS Summer</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7A735049-6BC3-4ADF-8A69-3CC2252DCDAD}" type="slidenum">
              <a:rPr lang="en-US" smtClean="0"/>
              <a:pPr>
                <a:defRPr/>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 id="2147483852" r:id="rId6"/>
    <p:sldLayoutId id="2147483853" r:id="rId7"/>
    <p:sldLayoutId id="2147483854" r:id="rId8"/>
    <p:sldLayoutId id="2147483855" r:id="rId9"/>
    <p:sldLayoutId id="2147483856" r:id="rId10"/>
    <p:sldLayoutId id="2147483857" r:id="rId11"/>
  </p:sldLayoutIdLst>
  <p:hf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4" name="Title 1"/>
          <p:cNvSpPr>
            <a:spLocks noGrp="1"/>
          </p:cNvSpPr>
          <p:nvPr>
            <p:ph type="ctrTitle"/>
          </p:nvPr>
        </p:nvSpPr>
        <p:spPr/>
        <p:txBody>
          <a:bodyPr/>
          <a:lstStyle/>
          <a:p>
            <a:pPr eaLnBrk="1" hangingPunct="1"/>
            <a:r>
              <a:rPr lang="en-US" smtClean="0"/>
              <a:t>B3- Olympic High School Science Camp</a:t>
            </a:r>
          </a:p>
        </p:txBody>
      </p:sp>
      <p:sp>
        <p:nvSpPr>
          <p:cNvPr id="3075" name="Subtitle 2"/>
          <p:cNvSpPr>
            <a:spLocks noGrp="1"/>
          </p:cNvSpPr>
          <p:nvPr>
            <p:ph type="subTitle" idx="1"/>
          </p:nvPr>
        </p:nvSpPr>
        <p:spPr/>
        <p:txBody>
          <a:bodyPr>
            <a:normAutofit/>
          </a:bodyPr>
          <a:lstStyle/>
          <a:p>
            <a:pPr eaLnBrk="1" fontAlgn="auto" hangingPunct="1">
              <a:spcAft>
                <a:spcPts val="0"/>
              </a:spcAft>
              <a:buFont typeface="Arial" pitchFamily="34" charset="0"/>
              <a:buNone/>
              <a:defRPr/>
            </a:pPr>
            <a:r>
              <a:rPr lang="en-US" dirty="0" smtClean="0"/>
              <a:t>Dr. Jennifer Weller</a:t>
            </a:r>
          </a:p>
          <a:p>
            <a:pPr eaLnBrk="1" fontAlgn="auto" hangingPunct="1">
              <a:spcAft>
                <a:spcPts val="0"/>
              </a:spcAft>
              <a:buFont typeface="Arial" pitchFamily="34" charset="0"/>
              <a:buNone/>
              <a:defRPr/>
            </a:pPr>
            <a:r>
              <a:rPr lang="en-US" dirty="0" smtClean="0"/>
              <a:t>Summer 2013</a:t>
            </a:r>
          </a:p>
        </p:txBody>
      </p:sp>
      <p:sp>
        <p:nvSpPr>
          <p:cNvPr id="22531" name="Date Placeholder 3"/>
          <p:cNvSpPr>
            <a:spLocks noGrp="1"/>
          </p:cNvSpPr>
          <p:nvPr>
            <p:ph type="dt" sz="half" idx="10"/>
          </p:nvPr>
        </p:nvSpPr>
        <p:spPr bwMode="auto">
          <a:noFill/>
          <a:ln>
            <a:miter lim="800000"/>
            <a:headEnd/>
            <a:tailEnd/>
          </a:ln>
        </p:spPr>
        <p:txBody>
          <a:bodyPr wrap="square" lIns="91440" tIns="45720" rIns="91440" bIns="45720" numCol="1" anchor="t" anchorCtr="0" compatLnSpc="1">
            <a:prstTxWarp prst="textNoShape">
              <a:avLst/>
            </a:prstTxWarp>
          </a:bodyPr>
          <a:lstStyle/>
          <a:p>
            <a:fld id="{F6CF6EF1-4CDE-4989-8C8D-E968B2BD1B83}" type="datetime1">
              <a:rPr lang="en-US" smtClean="0">
                <a:latin typeface="Arial" charset="0"/>
              </a:rPr>
              <a:pPr/>
              <a:t>6/8/2013</a:t>
            </a:fld>
            <a:endParaRPr lang="en-US" smtClean="0">
              <a:latin typeface="Arial" charset="0"/>
            </a:endParaRPr>
          </a:p>
        </p:txBody>
      </p:sp>
      <p:sp>
        <p:nvSpPr>
          <p:cNvPr id="22532" name="Footer Placeholder 5"/>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en-US" smtClean="0">
                <a:latin typeface="Arial" charset="0"/>
              </a:rPr>
              <a:t>Dr. Weller B3 Olympic HS Summer</a:t>
            </a:r>
          </a:p>
        </p:txBody>
      </p:sp>
      <p:sp>
        <p:nvSpPr>
          <p:cNvPr id="5" name="Slide Number Placeholder 4"/>
          <p:cNvSpPr>
            <a:spLocks noGrp="1"/>
          </p:cNvSpPr>
          <p:nvPr>
            <p:ph type="sldNum" sz="quarter" idx="12"/>
          </p:nvPr>
        </p:nvSpPr>
        <p:spPr/>
        <p:txBody>
          <a:bodyPr/>
          <a:lstStyle/>
          <a:p>
            <a:pPr>
              <a:defRPr/>
            </a:pPr>
            <a:fld id="{65FC9F06-A96D-4AD0-98FB-768DBA38DC4E}" type="slidenum">
              <a:rPr lang="en-US"/>
              <a:pPr>
                <a:defRPr/>
              </a:pPr>
              <a:t>1</a:t>
            </a:fld>
            <a:endParaRPr lang="en-US"/>
          </a:p>
        </p:txBody>
      </p:sp>
      <p:pic>
        <p:nvPicPr>
          <p:cNvPr id="22535" name="Picture 6" descr="CHestnutSilhouette.jpg"/>
          <p:cNvPicPr>
            <a:picLocks noChangeAspect="1"/>
          </p:cNvPicPr>
          <p:nvPr/>
        </p:nvPicPr>
        <p:blipFill>
          <a:blip r:embed="rId2" cstate="print"/>
          <a:srcRect/>
          <a:stretch>
            <a:fillRect/>
          </a:stretch>
        </p:blipFill>
        <p:spPr bwMode="auto">
          <a:xfrm>
            <a:off x="2514600" y="3429000"/>
            <a:ext cx="2752725" cy="253365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Morality</a:t>
            </a:r>
            <a:endParaRPr lang="en-US" dirty="0"/>
          </a:p>
        </p:txBody>
      </p:sp>
      <p:sp>
        <p:nvSpPr>
          <p:cNvPr id="3" name="Content Placeholder 2"/>
          <p:cNvSpPr>
            <a:spLocks noGrp="1"/>
          </p:cNvSpPr>
          <p:nvPr>
            <p:ph idx="1"/>
          </p:nvPr>
        </p:nvSpPr>
        <p:spPr/>
        <p:txBody>
          <a:bodyPr/>
          <a:lstStyle/>
          <a:p>
            <a:r>
              <a:rPr lang="en-US" dirty="0" smtClean="0"/>
              <a:t>Broad morality – choices made in daily life</a:t>
            </a:r>
          </a:p>
          <a:p>
            <a:r>
              <a:rPr lang="en-US" dirty="0" smtClean="0"/>
              <a:t>Particular morality – ethical system</a:t>
            </a:r>
          </a:p>
          <a:p>
            <a:pPr lvl="1"/>
            <a:r>
              <a:rPr lang="en-US" dirty="0" smtClean="0"/>
              <a:t>A set of rules that is applied to carefully defined circumstances – you should be able to use logical rules to find a single good when an ethical dilemma arises. </a:t>
            </a:r>
          </a:p>
          <a:p>
            <a:pPr lvl="2"/>
            <a:r>
              <a:rPr lang="en-US" dirty="0" smtClean="0"/>
              <a:t>Intuition and tradition often lack sufficient information to handle dilemmas that arise from new circumstances – or where two ideals are in conflict like Truth and Justice. </a:t>
            </a:r>
          </a:p>
          <a:p>
            <a:pPr lvl="2"/>
            <a:r>
              <a:rPr lang="en-US" dirty="0" smtClean="0"/>
              <a:t>To apply the set of rules you must understand them thoroughly.  </a:t>
            </a:r>
          </a:p>
          <a:p>
            <a:r>
              <a:rPr lang="en-US" dirty="0" smtClean="0"/>
              <a:t>Pharmacists in private and professional roles - discuss</a:t>
            </a:r>
            <a:endParaRPr lang="en-US" dirty="0"/>
          </a:p>
        </p:txBody>
      </p:sp>
      <p:sp>
        <p:nvSpPr>
          <p:cNvPr id="4" name="Date Placeholder 3"/>
          <p:cNvSpPr>
            <a:spLocks noGrp="1"/>
          </p:cNvSpPr>
          <p:nvPr>
            <p:ph type="dt" sz="half" idx="10"/>
          </p:nvPr>
        </p:nvSpPr>
        <p:spPr/>
        <p:txBody>
          <a:bodyPr/>
          <a:lstStyle/>
          <a:p>
            <a:pPr>
              <a:defRPr/>
            </a:pPr>
            <a:fld id="{8E1E0D8C-C8B5-4526-A6C1-4FE83D056B56}" type="datetime1">
              <a:rPr lang="en-US" smtClean="0"/>
              <a:pPr>
                <a:defRPr/>
              </a:pPr>
              <a:t>6/8/2013</a:t>
            </a:fld>
            <a:endParaRPr lang="en-US"/>
          </a:p>
        </p:txBody>
      </p:sp>
      <p:sp>
        <p:nvSpPr>
          <p:cNvPr id="5" name="Footer Placeholder 4"/>
          <p:cNvSpPr>
            <a:spLocks noGrp="1"/>
          </p:cNvSpPr>
          <p:nvPr>
            <p:ph type="ftr" sz="quarter" idx="11"/>
          </p:nvPr>
        </p:nvSpPr>
        <p:spPr/>
        <p:txBody>
          <a:bodyPr/>
          <a:lstStyle/>
          <a:p>
            <a:pPr>
              <a:defRPr/>
            </a:pPr>
            <a:r>
              <a:rPr lang="en-US" smtClean="0"/>
              <a:t>Dr. Weller B3 Olympic HS Summer</a:t>
            </a:r>
            <a:endParaRPr lang="en-US"/>
          </a:p>
        </p:txBody>
      </p:sp>
      <p:sp>
        <p:nvSpPr>
          <p:cNvPr id="6" name="Slide Number Placeholder 5"/>
          <p:cNvSpPr>
            <a:spLocks noGrp="1"/>
          </p:cNvSpPr>
          <p:nvPr>
            <p:ph type="sldNum" sz="quarter" idx="12"/>
          </p:nvPr>
        </p:nvSpPr>
        <p:spPr/>
        <p:txBody>
          <a:bodyPr/>
          <a:lstStyle/>
          <a:p>
            <a:pPr>
              <a:defRPr/>
            </a:pPr>
            <a:fld id="{13743D73-A1B7-4A09-B8E8-AE1194C71B6B}" type="slidenum">
              <a:rPr lang="en-US" smtClean="0"/>
              <a:pPr>
                <a:defRPr/>
              </a:pPr>
              <a:t>10</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ookman Old Style" pitchFamily="18" charset="0"/>
              </a:rPr>
              <a:t>Ethical Principles</a:t>
            </a:r>
            <a:endParaRPr lang="en-US" dirty="0">
              <a:latin typeface="Bookman Old Style" pitchFamily="18" charset="0"/>
            </a:endParaRPr>
          </a:p>
        </p:txBody>
      </p:sp>
      <p:sp>
        <p:nvSpPr>
          <p:cNvPr id="3" name="Content Placeholder 2"/>
          <p:cNvSpPr>
            <a:spLocks noGrp="1"/>
          </p:cNvSpPr>
          <p:nvPr>
            <p:ph idx="1"/>
          </p:nvPr>
        </p:nvSpPr>
        <p:spPr/>
        <p:txBody>
          <a:bodyPr/>
          <a:lstStyle/>
          <a:p>
            <a:r>
              <a:rPr lang="en-US" dirty="0" smtClean="0">
                <a:latin typeface="Bookman Old Style" pitchFamily="18" charset="0"/>
              </a:rPr>
              <a:t>Principles considered in Biomedical Ethics</a:t>
            </a:r>
            <a:endParaRPr lang="en-US" dirty="0" smtClean="0">
              <a:latin typeface="Bookman Old Style" pitchFamily="18" charset="0"/>
            </a:endParaRPr>
          </a:p>
          <a:p>
            <a:r>
              <a:rPr lang="en-US" dirty="0" smtClean="0">
                <a:latin typeface="Bookman Old Style" pitchFamily="18" charset="0"/>
              </a:rPr>
              <a:t>Schools of Thought in Ethics</a:t>
            </a:r>
            <a:endParaRPr lang="en-US" dirty="0">
              <a:latin typeface="Bookman Old Style" pitchFamily="18" charset="0"/>
            </a:endParaRPr>
          </a:p>
        </p:txBody>
      </p:sp>
      <p:sp>
        <p:nvSpPr>
          <p:cNvPr id="4" name="Date Placeholder 3"/>
          <p:cNvSpPr>
            <a:spLocks noGrp="1"/>
          </p:cNvSpPr>
          <p:nvPr>
            <p:ph type="dt" sz="half" idx="10"/>
          </p:nvPr>
        </p:nvSpPr>
        <p:spPr/>
        <p:txBody>
          <a:bodyPr/>
          <a:lstStyle/>
          <a:p>
            <a:fld id="{F4F77E4D-5D1C-4B30-9828-E1FE5992FD87}" type="datetime1">
              <a:rPr lang="en-US" smtClean="0"/>
              <a:pPr/>
              <a:t>6/8/2013</a:t>
            </a:fld>
            <a:endParaRPr lang="en-US"/>
          </a:p>
        </p:txBody>
      </p:sp>
      <p:sp>
        <p:nvSpPr>
          <p:cNvPr id="6" name="Footer Placeholder 5"/>
          <p:cNvSpPr>
            <a:spLocks noGrp="1"/>
          </p:cNvSpPr>
          <p:nvPr>
            <p:ph type="ftr" sz="quarter" idx="11"/>
          </p:nvPr>
        </p:nvSpPr>
        <p:spPr/>
        <p:txBody>
          <a:bodyPr/>
          <a:lstStyle/>
          <a:p>
            <a:r>
              <a:rPr lang="en-US" smtClean="0"/>
              <a:t>UNCC Weller</a:t>
            </a:r>
            <a:endParaRPr lang="en-US"/>
          </a:p>
        </p:txBody>
      </p:sp>
      <p:sp>
        <p:nvSpPr>
          <p:cNvPr id="5" name="Slide Number Placeholder 4"/>
          <p:cNvSpPr>
            <a:spLocks noGrp="1"/>
          </p:cNvSpPr>
          <p:nvPr>
            <p:ph type="sldNum" sz="quarter" idx="12"/>
          </p:nvPr>
        </p:nvSpPr>
        <p:spPr/>
        <p:txBody>
          <a:bodyPr/>
          <a:lstStyle/>
          <a:p>
            <a:fld id="{7E698C61-930E-4B5F-AF77-816D9CA830ED}"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Respect for Autonomy</a:t>
            </a:r>
            <a:endParaRPr lang="en-US" dirty="0"/>
          </a:p>
        </p:txBody>
      </p:sp>
      <p:sp>
        <p:nvSpPr>
          <p:cNvPr id="3" name="Content Placeholder 2"/>
          <p:cNvSpPr>
            <a:spLocks noGrp="1"/>
          </p:cNvSpPr>
          <p:nvPr>
            <p:ph idx="1"/>
          </p:nvPr>
        </p:nvSpPr>
        <p:spPr/>
        <p:txBody>
          <a:bodyPr/>
          <a:lstStyle/>
          <a:p>
            <a:r>
              <a:rPr lang="en-US" dirty="0" smtClean="0"/>
              <a:t>The right of a person to make a decision for herself</a:t>
            </a:r>
          </a:p>
          <a:p>
            <a:pPr lvl="1"/>
            <a:r>
              <a:rPr lang="en-US" dirty="0" smtClean="0"/>
              <a:t>Provide all pertinent information, properly explained (risks and benefits)</a:t>
            </a:r>
          </a:p>
          <a:p>
            <a:pPr lvl="1"/>
            <a:r>
              <a:rPr lang="en-US" dirty="0" smtClean="0"/>
              <a:t>No undue influence: Threats and bribes</a:t>
            </a:r>
          </a:p>
          <a:p>
            <a:pPr lvl="1"/>
            <a:r>
              <a:rPr lang="en-US" dirty="0" smtClean="0"/>
              <a:t>The person is responsible for seeking the information, understanding the information, finding an advocate if pressure is applied</a:t>
            </a:r>
            <a:endParaRPr lang="en-US" dirty="0"/>
          </a:p>
        </p:txBody>
      </p:sp>
      <p:sp>
        <p:nvSpPr>
          <p:cNvPr id="4" name="Date Placeholder 3"/>
          <p:cNvSpPr>
            <a:spLocks noGrp="1"/>
          </p:cNvSpPr>
          <p:nvPr>
            <p:ph type="dt" sz="half" idx="10"/>
          </p:nvPr>
        </p:nvSpPr>
        <p:spPr/>
        <p:txBody>
          <a:bodyPr/>
          <a:lstStyle/>
          <a:p>
            <a:pPr>
              <a:defRPr/>
            </a:pPr>
            <a:fld id="{8E1E0D8C-C8B5-4526-A6C1-4FE83D056B56}" type="datetime1">
              <a:rPr lang="en-US" smtClean="0"/>
              <a:pPr>
                <a:defRPr/>
              </a:pPr>
              <a:t>6/8/2013</a:t>
            </a:fld>
            <a:endParaRPr lang="en-US"/>
          </a:p>
        </p:txBody>
      </p:sp>
      <p:sp>
        <p:nvSpPr>
          <p:cNvPr id="5" name="Footer Placeholder 4"/>
          <p:cNvSpPr>
            <a:spLocks noGrp="1"/>
          </p:cNvSpPr>
          <p:nvPr>
            <p:ph type="ftr" sz="quarter" idx="11"/>
          </p:nvPr>
        </p:nvSpPr>
        <p:spPr/>
        <p:txBody>
          <a:bodyPr/>
          <a:lstStyle/>
          <a:p>
            <a:pPr>
              <a:defRPr/>
            </a:pPr>
            <a:r>
              <a:rPr lang="en-US" smtClean="0"/>
              <a:t>Dr. Weller B3 Olympic HS Summer</a:t>
            </a:r>
            <a:endParaRPr lang="en-US"/>
          </a:p>
        </p:txBody>
      </p:sp>
      <p:sp>
        <p:nvSpPr>
          <p:cNvPr id="6" name="Slide Number Placeholder 5"/>
          <p:cNvSpPr>
            <a:spLocks noGrp="1"/>
          </p:cNvSpPr>
          <p:nvPr>
            <p:ph type="sldNum" sz="quarter" idx="12"/>
          </p:nvPr>
        </p:nvSpPr>
        <p:spPr/>
        <p:txBody>
          <a:bodyPr/>
          <a:lstStyle/>
          <a:p>
            <a:pPr>
              <a:defRPr/>
            </a:pPr>
            <a:fld id="{13743D73-A1B7-4A09-B8E8-AE1194C71B6B}"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Moral status of individuals and Autonomy</a:t>
            </a:r>
            <a:endParaRPr lang="en-US" dirty="0"/>
          </a:p>
        </p:txBody>
      </p:sp>
      <p:sp>
        <p:nvSpPr>
          <p:cNvPr id="3" name="Content Placeholder 2"/>
          <p:cNvSpPr>
            <a:spLocks noGrp="1"/>
          </p:cNvSpPr>
          <p:nvPr>
            <p:ph idx="1"/>
          </p:nvPr>
        </p:nvSpPr>
        <p:spPr/>
        <p:txBody>
          <a:bodyPr/>
          <a:lstStyle/>
          <a:p>
            <a:r>
              <a:rPr lang="en-US" dirty="0" smtClean="0"/>
              <a:t>The ability to make an informed decision about the outcome of ones choices, for oneself and for society. </a:t>
            </a:r>
          </a:p>
          <a:p>
            <a:pPr lvl="1"/>
            <a:r>
              <a:rPr lang="en-US" dirty="0" smtClean="0"/>
              <a:t>An age limit is our customary standard. </a:t>
            </a:r>
          </a:p>
          <a:p>
            <a:pPr lvl="1"/>
            <a:r>
              <a:rPr lang="en-US" dirty="0" smtClean="0"/>
              <a:t>Exceptions include some types of mental illness or physical limitation. </a:t>
            </a:r>
            <a:endParaRPr lang="en-US" dirty="0"/>
          </a:p>
        </p:txBody>
      </p:sp>
      <p:sp>
        <p:nvSpPr>
          <p:cNvPr id="4" name="Date Placeholder 3"/>
          <p:cNvSpPr>
            <a:spLocks noGrp="1"/>
          </p:cNvSpPr>
          <p:nvPr>
            <p:ph type="dt" sz="half" idx="10"/>
          </p:nvPr>
        </p:nvSpPr>
        <p:spPr/>
        <p:txBody>
          <a:bodyPr/>
          <a:lstStyle/>
          <a:p>
            <a:pPr>
              <a:defRPr/>
            </a:pPr>
            <a:fld id="{8E1E0D8C-C8B5-4526-A6C1-4FE83D056B56}" type="datetime1">
              <a:rPr lang="en-US" smtClean="0"/>
              <a:pPr>
                <a:defRPr/>
              </a:pPr>
              <a:t>6/8/2013</a:t>
            </a:fld>
            <a:endParaRPr lang="en-US"/>
          </a:p>
        </p:txBody>
      </p:sp>
      <p:sp>
        <p:nvSpPr>
          <p:cNvPr id="5" name="Footer Placeholder 4"/>
          <p:cNvSpPr>
            <a:spLocks noGrp="1"/>
          </p:cNvSpPr>
          <p:nvPr>
            <p:ph type="ftr" sz="quarter" idx="11"/>
          </p:nvPr>
        </p:nvSpPr>
        <p:spPr/>
        <p:txBody>
          <a:bodyPr/>
          <a:lstStyle/>
          <a:p>
            <a:pPr>
              <a:defRPr/>
            </a:pPr>
            <a:r>
              <a:rPr lang="en-US" smtClean="0"/>
              <a:t>Dr. Weller B3 Olympic HS Summer</a:t>
            </a:r>
            <a:endParaRPr lang="en-US"/>
          </a:p>
        </p:txBody>
      </p:sp>
      <p:sp>
        <p:nvSpPr>
          <p:cNvPr id="6" name="Slide Number Placeholder 5"/>
          <p:cNvSpPr>
            <a:spLocks noGrp="1"/>
          </p:cNvSpPr>
          <p:nvPr>
            <p:ph type="sldNum" sz="quarter" idx="12"/>
          </p:nvPr>
        </p:nvSpPr>
        <p:spPr/>
        <p:txBody>
          <a:bodyPr/>
          <a:lstStyle/>
          <a:p>
            <a:pPr>
              <a:defRPr/>
            </a:pPr>
            <a:fld id="{13743D73-A1B7-4A09-B8E8-AE1194C71B6B}"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a:t>
            </a:r>
            <a:r>
              <a:rPr lang="en-US" dirty="0" err="1" smtClean="0"/>
              <a:t>maleficence</a:t>
            </a:r>
            <a:endParaRPr lang="en-US" dirty="0"/>
          </a:p>
        </p:txBody>
      </p:sp>
      <p:sp>
        <p:nvSpPr>
          <p:cNvPr id="3" name="Content Placeholder 2"/>
          <p:cNvSpPr>
            <a:spLocks noGrp="1"/>
          </p:cNvSpPr>
          <p:nvPr>
            <p:ph idx="1"/>
          </p:nvPr>
        </p:nvSpPr>
        <p:spPr/>
        <p:txBody>
          <a:bodyPr/>
          <a:lstStyle/>
          <a:p>
            <a:r>
              <a:rPr lang="en-US" dirty="0" smtClean="0"/>
              <a:t>Do No Harm</a:t>
            </a:r>
          </a:p>
          <a:p>
            <a:pPr lvl="1"/>
            <a:r>
              <a:rPr lang="en-US" dirty="0" smtClean="0"/>
              <a:t>The study cannot harm the person by adding something to their environment nor by removing something from their environment</a:t>
            </a:r>
          </a:p>
          <a:p>
            <a:pPr lvl="1"/>
            <a:r>
              <a:rPr lang="en-US" dirty="0" smtClean="0"/>
              <a:t>Monitoring is needed</a:t>
            </a:r>
          </a:p>
          <a:p>
            <a:pPr lvl="1"/>
            <a:r>
              <a:rPr lang="en-US" dirty="0" smtClean="0"/>
              <a:t>Mistakes are made and studies are cut short</a:t>
            </a:r>
            <a:endParaRPr lang="en-US" dirty="0"/>
          </a:p>
        </p:txBody>
      </p:sp>
      <p:sp>
        <p:nvSpPr>
          <p:cNvPr id="4" name="Date Placeholder 3"/>
          <p:cNvSpPr>
            <a:spLocks noGrp="1"/>
          </p:cNvSpPr>
          <p:nvPr>
            <p:ph type="dt" sz="half" idx="10"/>
          </p:nvPr>
        </p:nvSpPr>
        <p:spPr/>
        <p:txBody>
          <a:bodyPr/>
          <a:lstStyle/>
          <a:p>
            <a:pPr>
              <a:defRPr/>
            </a:pPr>
            <a:fld id="{8E1E0D8C-C8B5-4526-A6C1-4FE83D056B56}" type="datetime1">
              <a:rPr lang="en-US" smtClean="0"/>
              <a:pPr>
                <a:defRPr/>
              </a:pPr>
              <a:t>6/8/2013</a:t>
            </a:fld>
            <a:endParaRPr lang="en-US"/>
          </a:p>
        </p:txBody>
      </p:sp>
      <p:sp>
        <p:nvSpPr>
          <p:cNvPr id="5" name="Footer Placeholder 4"/>
          <p:cNvSpPr>
            <a:spLocks noGrp="1"/>
          </p:cNvSpPr>
          <p:nvPr>
            <p:ph type="ftr" sz="quarter" idx="11"/>
          </p:nvPr>
        </p:nvSpPr>
        <p:spPr/>
        <p:txBody>
          <a:bodyPr/>
          <a:lstStyle/>
          <a:p>
            <a:pPr>
              <a:defRPr/>
            </a:pPr>
            <a:r>
              <a:rPr lang="en-US" smtClean="0"/>
              <a:t>Dr. Weller B3 Olympic HS Summer</a:t>
            </a:r>
            <a:endParaRPr lang="en-US"/>
          </a:p>
        </p:txBody>
      </p:sp>
      <p:sp>
        <p:nvSpPr>
          <p:cNvPr id="6" name="Slide Number Placeholder 5"/>
          <p:cNvSpPr>
            <a:spLocks noGrp="1"/>
          </p:cNvSpPr>
          <p:nvPr>
            <p:ph type="sldNum" sz="quarter" idx="12"/>
          </p:nvPr>
        </p:nvSpPr>
        <p:spPr/>
        <p:txBody>
          <a:bodyPr/>
          <a:lstStyle/>
          <a:p>
            <a:pPr>
              <a:defRPr/>
            </a:pPr>
            <a:fld id="{13743D73-A1B7-4A09-B8E8-AE1194C71B6B}"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Beneficence</a:t>
            </a:r>
            <a:endParaRPr lang="en-US" dirty="0"/>
          </a:p>
        </p:txBody>
      </p:sp>
      <p:sp>
        <p:nvSpPr>
          <p:cNvPr id="3" name="Content Placeholder 2"/>
          <p:cNvSpPr>
            <a:spLocks noGrp="1"/>
          </p:cNvSpPr>
          <p:nvPr>
            <p:ph idx="1"/>
          </p:nvPr>
        </p:nvSpPr>
        <p:spPr/>
        <p:txBody>
          <a:bodyPr/>
          <a:lstStyle/>
          <a:p>
            <a:r>
              <a:rPr lang="en-US" dirty="0" smtClean="0"/>
              <a:t>No study on humans should be performed that does not have the potential to enhance the welfare of humans. Does this extend to animals? Does this extend to the environment?</a:t>
            </a:r>
          </a:p>
          <a:p>
            <a:pPr lvl="1"/>
            <a:r>
              <a:rPr lang="en-US" dirty="0" smtClean="0"/>
              <a:t>Different cultures regard doing good in very different ways. </a:t>
            </a:r>
          </a:p>
          <a:p>
            <a:pPr lvl="1"/>
            <a:r>
              <a:rPr lang="en-US" dirty="0" smtClean="0"/>
              <a:t>There may be longer-term consequences that are less good (the Green Revolution led to some of these debates, for example). </a:t>
            </a:r>
          </a:p>
          <a:p>
            <a:pPr lvl="1"/>
            <a:endParaRPr lang="en-US" dirty="0"/>
          </a:p>
        </p:txBody>
      </p:sp>
      <p:sp>
        <p:nvSpPr>
          <p:cNvPr id="4" name="Date Placeholder 3"/>
          <p:cNvSpPr>
            <a:spLocks noGrp="1"/>
          </p:cNvSpPr>
          <p:nvPr>
            <p:ph type="dt" sz="half" idx="10"/>
          </p:nvPr>
        </p:nvSpPr>
        <p:spPr/>
        <p:txBody>
          <a:bodyPr/>
          <a:lstStyle/>
          <a:p>
            <a:pPr>
              <a:defRPr/>
            </a:pPr>
            <a:fld id="{8E1E0D8C-C8B5-4526-A6C1-4FE83D056B56}" type="datetime1">
              <a:rPr lang="en-US" smtClean="0"/>
              <a:pPr>
                <a:defRPr/>
              </a:pPr>
              <a:t>6/8/2013</a:t>
            </a:fld>
            <a:endParaRPr lang="en-US"/>
          </a:p>
        </p:txBody>
      </p:sp>
      <p:sp>
        <p:nvSpPr>
          <p:cNvPr id="5" name="Footer Placeholder 4"/>
          <p:cNvSpPr>
            <a:spLocks noGrp="1"/>
          </p:cNvSpPr>
          <p:nvPr>
            <p:ph type="ftr" sz="quarter" idx="11"/>
          </p:nvPr>
        </p:nvSpPr>
        <p:spPr/>
        <p:txBody>
          <a:bodyPr/>
          <a:lstStyle/>
          <a:p>
            <a:pPr>
              <a:defRPr/>
            </a:pPr>
            <a:r>
              <a:rPr lang="en-US" smtClean="0"/>
              <a:t>Dr. Weller B3 Olympic HS Summer</a:t>
            </a:r>
            <a:endParaRPr lang="en-US"/>
          </a:p>
        </p:txBody>
      </p:sp>
      <p:sp>
        <p:nvSpPr>
          <p:cNvPr id="6" name="Slide Number Placeholder 5"/>
          <p:cNvSpPr>
            <a:spLocks noGrp="1"/>
          </p:cNvSpPr>
          <p:nvPr>
            <p:ph type="sldNum" sz="quarter" idx="12"/>
          </p:nvPr>
        </p:nvSpPr>
        <p:spPr/>
        <p:txBody>
          <a:bodyPr/>
          <a:lstStyle/>
          <a:p>
            <a:pPr>
              <a:defRPr/>
            </a:pPr>
            <a:fld id="{13743D73-A1B7-4A09-B8E8-AE1194C71B6B}"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Justice</a:t>
            </a:r>
            <a:endParaRPr lang="en-US" dirty="0"/>
          </a:p>
        </p:txBody>
      </p:sp>
      <p:sp>
        <p:nvSpPr>
          <p:cNvPr id="3" name="Content Placeholder 2"/>
          <p:cNvSpPr>
            <a:spLocks noGrp="1"/>
          </p:cNvSpPr>
          <p:nvPr>
            <p:ph idx="1"/>
          </p:nvPr>
        </p:nvSpPr>
        <p:spPr/>
        <p:txBody>
          <a:bodyPr/>
          <a:lstStyle/>
          <a:p>
            <a:r>
              <a:rPr lang="en-US" dirty="0" smtClean="0"/>
              <a:t>As much as you can, apply actions equally to all individuals and populations, so that everyone shares the risks and gets the benefits. </a:t>
            </a:r>
          </a:p>
          <a:p>
            <a:pPr lvl="1"/>
            <a:r>
              <a:rPr lang="en-US" dirty="0" smtClean="0"/>
              <a:t>The capabilities of individuals is inherently different – do we study children, are there special limits?</a:t>
            </a:r>
          </a:p>
          <a:p>
            <a:pPr lvl="1"/>
            <a:r>
              <a:rPr lang="en-US" dirty="0" smtClean="0"/>
              <a:t>Well-being can affect groups and society differently from specific individuals – how much does that affect the concept of justice or fairness?</a:t>
            </a:r>
            <a:endParaRPr lang="en-US" dirty="0"/>
          </a:p>
        </p:txBody>
      </p:sp>
      <p:sp>
        <p:nvSpPr>
          <p:cNvPr id="4" name="Date Placeholder 3"/>
          <p:cNvSpPr>
            <a:spLocks noGrp="1"/>
          </p:cNvSpPr>
          <p:nvPr>
            <p:ph type="dt" sz="half" idx="10"/>
          </p:nvPr>
        </p:nvSpPr>
        <p:spPr/>
        <p:txBody>
          <a:bodyPr/>
          <a:lstStyle/>
          <a:p>
            <a:pPr>
              <a:defRPr/>
            </a:pPr>
            <a:fld id="{8E1E0D8C-C8B5-4526-A6C1-4FE83D056B56}" type="datetime1">
              <a:rPr lang="en-US" smtClean="0"/>
              <a:pPr>
                <a:defRPr/>
              </a:pPr>
              <a:t>6/8/2013</a:t>
            </a:fld>
            <a:endParaRPr lang="en-US"/>
          </a:p>
        </p:txBody>
      </p:sp>
      <p:sp>
        <p:nvSpPr>
          <p:cNvPr id="5" name="Footer Placeholder 4"/>
          <p:cNvSpPr>
            <a:spLocks noGrp="1"/>
          </p:cNvSpPr>
          <p:nvPr>
            <p:ph type="ftr" sz="quarter" idx="11"/>
          </p:nvPr>
        </p:nvSpPr>
        <p:spPr/>
        <p:txBody>
          <a:bodyPr/>
          <a:lstStyle/>
          <a:p>
            <a:pPr>
              <a:defRPr/>
            </a:pPr>
            <a:r>
              <a:rPr lang="en-US" smtClean="0"/>
              <a:t>Dr. Weller B3 Olympic HS Summer</a:t>
            </a:r>
            <a:endParaRPr lang="en-US"/>
          </a:p>
        </p:txBody>
      </p:sp>
      <p:sp>
        <p:nvSpPr>
          <p:cNvPr id="6" name="Slide Number Placeholder 5"/>
          <p:cNvSpPr>
            <a:spLocks noGrp="1"/>
          </p:cNvSpPr>
          <p:nvPr>
            <p:ph type="sldNum" sz="quarter" idx="12"/>
          </p:nvPr>
        </p:nvSpPr>
        <p:spPr/>
        <p:txBody>
          <a:bodyPr/>
          <a:lstStyle/>
          <a:p>
            <a:pPr>
              <a:defRPr/>
            </a:pPr>
            <a:fld id="{13743D73-A1B7-4A09-B8E8-AE1194C71B6B}"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Schools of Thought - Utilitarianism</a:t>
            </a:r>
            <a:endParaRPr lang="en-US" dirty="0"/>
          </a:p>
        </p:txBody>
      </p:sp>
      <p:sp>
        <p:nvSpPr>
          <p:cNvPr id="3" name="Content Placeholder 2"/>
          <p:cNvSpPr>
            <a:spLocks noGrp="1"/>
          </p:cNvSpPr>
          <p:nvPr>
            <p:ph idx="1"/>
          </p:nvPr>
        </p:nvSpPr>
        <p:spPr/>
        <p:txBody>
          <a:bodyPr>
            <a:normAutofit lnSpcReduction="10000"/>
          </a:bodyPr>
          <a:lstStyle/>
          <a:p>
            <a:r>
              <a:rPr lang="en-US" dirty="0" smtClean="0"/>
              <a:t>The morally correct choice is the one that does the most good for the most people, and harms the fewest.</a:t>
            </a:r>
          </a:p>
          <a:p>
            <a:pPr lvl="1"/>
            <a:r>
              <a:rPr lang="en-US" dirty="0" smtClean="0"/>
              <a:t>Action is judged solely on outcome, not on intent</a:t>
            </a:r>
          </a:p>
          <a:p>
            <a:pPr lvl="1"/>
            <a:r>
              <a:rPr lang="en-US" dirty="0" smtClean="0"/>
              <a:t>Luck does not make your action morally good – it has to be deliberate. But you are not responsible for actions of others outside of your control. </a:t>
            </a:r>
          </a:p>
          <a:p>
            <a:pPr lvl="1"/>
            <a:r>
              <a:rPr lang="en-US" dirty="0" smtClean="0"/>
              <a:t>Good started out meaning happiness or pleasure, then became more a concept of well-being and self-realization.</a:t>
            </a:r>
          </a:p>
          <a:p>
            <a:r>
              <a:rPr lang="en-US" dirty="0" smtClean="0"/>
              <a:t>The reason for promoting the ‘good’ has to be the same for everyone</a:t>
            </a:r>
          </a:p>
          <a:p>
            <a:pPr lvl="1"/>
            <a:endParaRPr lang="en-US" dirty="0"/>
          </a:p>
        </p:txBody>
      </p:sp>
      <p:sp>
        <p:nvSpPr>
          <p:cNvPr id="4" name="Date Placeholder 3"/>
          <p:cNvSpPr>
            <a:spLocks noGrp="1"/>
          </p:cNvSpPr>
          <p:nvPr>
            <p:ph type="dt" sz="half" idx="10"/>
          </p:nvPr>
        </p:nvSpPr>
        <p:spPr/>
        <p:txBody>
          <a:bodyPr/>
          <a:lstStyle/>
          <a:p>
            <a:pPr>
              <a:defRPr/>
            </a:pPr>
            <a:fld id="{8E1E0D8C-C8B5-4526-A6C1-4FE83D056B56}" type="datetime1">
              <a:rPr lang="en-US" smtClean="0"/>
              <a:pPr>
                <a:defRPr/>
              </a:pPr>
              <a:t>6/8/2013</a:t>
            </a:fld>
            <a:endParaRPr lang="en-US"/>
          </a:p>
        </p:txBody>
      </p:sp>
      <p:sp>
        <p:nvSpPr>
          <p:cNvPr id="5" name="Footer Placeholder 4"/>
          <p:cNvSpPr>
            <a:spLocks noGrp="1"/>
          </p:cNvSpPr>
          <p:nvPr>
            <p:ph type="ftr" sz="quarter" idx="11"/>
          </p:nvPr>
        </p:nvSpPr>
        <p:spPr/>
        <p:txBody>
          <a:bodyPr/>
          <a:lstStyle/>
          <a:p>
            <a:pPr>
              <a:defRPr/>
            </a:pPr>
            <a:r>
              <a:rPr lang="en-US" smtClean="0"/>
              <a:t>Dr. Weller B3 Olympic HS Summer</a:t>
            </a:r>
            <a:endParaRPr lang="en-US"/>
          </a:p>
        </p:txBody>
      </p:sp>
      <p:sp>
        <p:nvSpPr>
          <p:cNvPr id="6" name="Slide Number Placeholder 5"/>
          <p:cNvSpPr>
            <a:spLocks noGrp="1"/>
          </p:cNvSpPr>
          <p:nvPr>
            <p:ph type="sldNum" sz="quarter" idx="12"/>
          </p:nvPr>
        </p:nvSpPr>
        <p:spPr/>
        <p:txBody>
          <a:bodyPr/>
          <a:lstStyle/>
          <a:p>
            <a:pPr>
              <a:defRPr/>
            </a:pPr>
            <a:fld id="{13743D73-A1B7-4A09-B8E8-AE1194C71B6B}"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Schools of Thought - Kant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Kant believed that moral philosophy had to have a law that defined it.</a:t>
            </a:r>
          </a:p>
          <a:p>
            <a:pPr lvl="1"/>
            <a:r>
              <a:rPr lang="en-US" dirty="0" smtClean="0"/>
              <a:t>There is a theoretical expression similar to those describing physical laws that did not depend on observation and experiment. </a:t>
            </a:r>
          </a:p>
          <a:p>
            <a:pPr lvl="1"/>
            <a:r>
              <a:rPr lang="en-US" dirty="0" smtClean="0"/>
              <a:t>Truths had to be absolute, although interpretation could be contingent on the understanding of the people you were describing them to. </a:t>
            </a:r>
          </a:p>
          <a:p>
            <a:r>
              <a:rPr lang="en-US" dirty="0" smtClean="0"/>
              <a:t>The Doctrine of Right – humans have an innate right to freedom</a:t>
            </a:r>
          </a:p>
          <a:p>
            <a:pPr lvl="1"/>
            <a:r>
              <a:rPr lang="en-US" dirty="0" smtClean="0"/>
              <a:t>There are private rights (marriage and property)</a:t>
            </a:r>
          </a:p>
          <a:p>
            <a:pPr lvl="1"/>
            <a:r>
              <a:rPr lang="en-US" dirty="0" smtClean="0"/>
              <a:t>There are public rights (the government can punish law-breakers)</a:t>
            </a:r>
          </a:p>
          <a:p>
            <a:r>
              <a:rPr lang="en-US" dirty="0" smtClean="0"/>
              <a:t>The Doctrine of Virtue</a:t>
            </a:r>
          </a:p>
          <a:p>
            <a:pPr lvl="1"/>
            <a:r>
              <a:rPr lang="en-US" dirty="0" smtClean="0"/>
              <a:t>Right actions are judged because general happiness increases -  when proper duties are carried out or non-virtuous actions are avoided</a:t>
            </a:r>
            <a:endParaRPr lang="en-US" dirty="0"/>
          </a:p>
        </p:txBody>
      </p:sp>
      <p:sp>
        <p:nvSpPr>
          <p:cNvPr id="4" name="Date Placeholder 3"/>
          <p:cNvSpPr>
            <a:spLocks noGrp="1"/>
          </p:cNvSpPr>
          <p:nvPr>
            <p:ph type="dt" sz="half" idx="10"/>
          </p:nvPr>
        </p:nvSpPr>
        <p:spPr/>
        <p:txBody>
          <a:bodyPr/>
          <a:lstStyle/>
          <a:p>
            <a:pPr>
              <a:defRPr/>
            </a:pPr>
            <a:fld id="{8E1E0D8C-C8B5-4526-A6C1-4FE83D056B56}" type="datetime1">
              <a:rPr lang="en-US" smtClean="0"/>
              <a:pPr>
                <a:defRPr/>
              </a:pPr>
              <a:t>6/8/2013</a:t>
            </a:fld>
            <a:endParaRPr lang="en-US"/>
          </a:p>
        </p:txBody>
      </p:sp>
      <p:sp>
        <p:nvSpPr>
          <p:cNvPr id="5" name="Footer Placeholder 4"/>
          <p:cNvSpPr>
            <a:spLocks noGrp="1"/>
          </p:cNvSpPr>
          <p:nvPr>
            <p:ph type="ftr" sz="quarter" idx="11"/>
          </p:nvPr>
        </p:nvSpPr>
        <p:spPr/>
        <p:txBody>
          <a:bodyPr/>
          <a:lstStyle/>
          <a:p>
            <a:pPr>
              <a:defRPr/>
            </a:pPr>
            <a:r>
              <a:rPr lang="en-US" smtClean="0"/>
              <a:t>Dr. Weller B3 Olympic HS Summer</a:t>
            </a:r>
            <a:endParaRPr lang="en-US"/>
          </a:p>
        </p:txBody>
      </p:sp>
      <p:sp>
        <p:nvSpPr>
          <p:cNvPr id="6" name="Slide Number Placeholder 5"/>
          <p:cNvSpPr>
            <a:spLocks noGrp="1"/>
          </p:cNvSpPr>
          <p:nvPr>
            <p:ph type="sldNum" sz="quarter" idx="12"/>
          </p:nvPr>
        </p:nvSpPr>
        <p:spPr/>
        <p:txBody>
          <a:bodyPr/>
          <a:lstStyle/>
          <a:p>
            <a:pPr>
              <a:defRPr/>
            </a:pPr>
            <a:fld id="{13743D73-A1B7-4A09-B8E8-AE1194C71B6B}" type="slidenum">
              <a:rPr lang="en-US" smtClean="0"/>
              <a:pPr>
                <a:defRPr/>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2">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089CA2"/>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4773</TotalTime>
  <Words>764</Words>
  <Application>Microsoft Office PowerPoint</Application>
  <PresentationFormat>On-screen Show (4:3)</PresentationFormat>
  <Paragraphs>83</Paragraphs>
  <Slides>10</Slides>
  <Notes>2</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Flow</vt:lpstr>
      <vt:lpstr>B3- Olympic High School Science Camp</vt:lpstr>
      <vt:lpstr>Ethical Principles</vt:lpstr>
      <vt:lpstr>Respect for Autonomy</vt:lpstr>
      <vt:lpstr>Moral status of individuals and Autonomy</vt:lpstr>
      <vt:lpstr>Non-maleficence</vt:lpstr>
      <vt:lpstr>Beneficence</vt:lpstr>
      <vt:lpstr>Justice</vt:lpstr>
      <vt:lpstr>Schools of Thought - Utilitarianism</vt:lpstr>
      <vt:lpstr>Schools of Thought - Kant</vt:lpstr>
      <vt:lpstr>Morality</vt:lpstr>
    </vt:vector>
  </TitlesOfParts>
  <Company>Wellerlab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UNCC Biotechnology and Bioinformatics Camp</dc:title>
  <dc:creator>Jennifer Weller</dc:creator>
  <cp:lastModifiedBy>jweller2</cp:lastModifiedBy>
  <cp:revision>258</cp:revision>
  <dcterms:created xsi:type="dcterms:W3CDTF">2010-06-20T15:08:04Z</dcterms:created>
  <dcterms:modified xsi:type="dcterms:W3CDTF">2013-06-08T18:08:15Z</dcterms:modified>
</cp:coreProperties>
</file>