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8"/>
  </p:notesMasterIdLst>
  <p:sldIdLst>
    <p:sldId id="256" r:id="rId2"/>
    <p:sldId id="257" r:id="rId3"/>
    <p:sldId id="258" r:id="rId4"/>
    <p:sldId id="259" r:id="rId5"/>
    <p:sldId id="260" r:id="rId6"/>
    <p:sldId id="261" r:id="rId7"/>
    <p:sldId id="262" r:id="rId8"/>
    <p:sldId id="263" r:id="rId9"/>
    <p:sldId id="269" r:id="rId10"/>
    <p:sldId id="271" r:id="rId11"/>
    <p:sldId id="273" r:id="rId12"/>
    <p:sldId id="274" r:id="rId13"/>
    <p:sldId id="275" r:id="rId14"/>
    <p:sldId id="276" r:id="rId15"/>
    <p:sldId id="277" r:id="rId16"/>
    <p:sldId id="2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45" autoAdjust="0"/>
  </p:normalViewPr>
  <p:slideViewPr>
    <p:cSldViewPr>
      <p:cViewPr varScale="1">
        <p:scale>
          <a:sx n="79" d="100"/>
          <a:sy n="79" d="100"/>
        </p:scale>
        <p:origin x="-78" y="-6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7AE78C-4652-4A08-9F33-52B760CD1BE1}" type="datetimeFigureOut">
              <a:rPr lang="en-US"/>
              <a:pPr>
                <a:defRPr/>
              </a:pPr>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D2E3428-8745-4EAA-8E09-611A3E2668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ameri.com/csw/exist/ex_ethics.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nn.com/2007/POLITICS/01/30/congress.climate.ap/index.html?eref=rss_topstorie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6A1B5-B770-4616-9117-BC44486B0E9F}" type="slidenum">
              <a:rPr lang="en-US"/>
              <a:pPr/>
              <a:t>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b="1" dirty="0" smtClean="0"/>
              <a:t>What are right and wrong? Good and evil? This doesn’t help you a lot.</a:t>
            </a:r>
          </a:p>
          <a:p>
            <a:endParaRPr lang="en-US" b="1" dirty="0" smtClean="0"/>
          </a:p>
          <a:p>
            <a:r>
              <a:rPr lang="en-US" b="1" dirty="0" smtClean="0"/>
              <a:t>Professional ethics are a kind of contract</a:t>
            </a:r>
            <a:r>
              <a:rPr lang="en-US" dirty="0" smtClean="0"/>
              <a:t> </a:t>
            </a:r>
            <a:r>
              <a:rPr lang="en-US" b="1" dirty="0" smtClean="0"/>
              <a:t>you get certain privileges as a member of a particular profession and in return you are required to follow the rules of that profession.</a:t>
            </a:r>
          </a:p>
          <a:p>
            <a:endParaRPr lang="en-US" dirty="0" smtClean="0"/>
          </a:p>
          <a:p>
            <a:r>
              <a:rPr lang="en-US" b="1" dirty="0" smtClean="0"/>
              <a:t>You agree to follow the rules in return for privileges. You don't have the right to ignore those rules that you don't agree with (besides which, people who think they are outside the rules usually end up deceiving themselves into serious trouble).</a:t>
            </a:r>
            <a:endParaRPr lang="en-US" dirty="0" smtClean="0"/>
          </a:p>
          <a:p>
            <a:r>
              <a:rPr lang="en-US" b="1" dirty="0" smtClean="0"/>
              <a:t>Professional ethics may expect you to do something contrary to your personal moral views, </a:t>
            </a:r>
            <a:r>
              <a:rPr lang="en-US" b="1" dirty="0" smtClean="0">
                <a:hlinkClick r:id="rId3"/>
              </a:rPr>
              <a:t>for example</a:t>
            </a:r>
            <a:r>
              <a:rPr lang="en-US" b="1" dirty="0" smtClean="0"/>
              <a:t> a lawyer who takes on defending a murderer is expected by professional ethics to do a good job even if s/he thinks the murderer deserved to be convicted.  (Lawyers don't have to take a case, but somebody has to take the job of defending the murderer.). A pharmacist who disagrees</a:t>
            </a:r>
            <a:r>
              <a:rPr lang="en-US" b="1" baseline="0" dirty="0" smtClean="0"/>
              <a:t> with abortion measures the dose for RU84. </a:t>
            </a:r>
            <a:endParaRPr lang="en-US"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8F4323-2994-4D9F-8F67-2472DDD3C94F}" type="slidenum">
              <a:rPr lang="en-US"/>
              <a:pPr/>
              <a:t>13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CCD90-38D3-4F01-95D6-179372783085}" type="slidenum">
              <a:rPr lang="en-US"/>
              <a:pPr/>
              <a:t>14</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FCF6D-AB4D-4908-AB44-BBD26D40FCB5}" type="slidenum">
              <a:rPr lang="en-US"/>
              <a:pPr/>
              <a:t>15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4BCFE-49BF-4F9E-8A9D-1F6E7E9A7502}" type="slidenum">
              <a:rPr lang="en-US"/>
              <a:pPr/>
              <a:t>16</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785808-05DA-46C5-8CE0-1BAE8328D816}"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Morality of action must be determined by considering the action relative to time and culture in which it takes place. </a:t>
            </a:r>
          </a:p>
          <a:p>
            <a:r>
              <a:rPr lang="en-US" b="1" dirty="0" smtClean="0"/>
              <a:t>Descriptive relativism</a:t>
            </a:r>
            <a:r>
              <a:rPr lang="en-US" dirty="0" smtClean="0"/>
              <a:t> notes that there </a:t>
            </a:r>
            <a:r>
              <a:rPr lang="en-US" i="1" dirty="0" smtClean="0"/>
              <a:t>are</a:t>
            </a:r>
            <a:r>
              <a:rPr lang="en-US" dirty="0" smtClean="0"/>
              <a:t> differences among cultures’ ethical practices and standards without saying anything about their justification.</a:t>
            </a:r>
          </a:p>
          <a:p>
            <a:r>
              <a:rPr lang="en-US" dirty="0" smtClean="0"/>
              <a:t> </a:t>
            </a:r>
          </a:p>
          <a:p>
            <a:r>
              <a:rPr lang="en-US" b="1" dirty="0" smtClean="0"/>
              <a:t>Prescriptive relativism</a:t>
            </a:r>
            <a:r>
              <a:rPr lang="en-US" dirty="0" smtClean="0"/>
              <a:t> goes further and claims that people </a:t>
            </a:r>
            <a:r>
              <a:rPr lang="en-US" i="1" dirty="0" smtClean="0"/>
              <a:t>ought not</a:t>
            </a:r>
            <a:r>
              <a:rPr lang="en-US" dirty="0" smtClean="0"/>
              <a:t> to apply the standards of one culture to evaluating the </a:t>
            </a:r>
            <a:r>
              <a:rPr lang="en-US" dirty="0" smtClean="0"/>
              <a:t>behavior </a:t>
            </a:r>
            <a:r>
              <a:rPr lang="en-US" dirty="0" smtClean="0"/>
              <a:t>of another culture. This is usually called “cultural relativism.”</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Humans tend to construct ideals that include concepts such as fairness, individual dignity, the right to the truth, compassion.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Universal vote meaning men only, white</a:t>
            </a:r>
            <a:r>
              <a:rPr lang="en-US" sz="2000" baseline="0" dirty="0" smtClean="0"/>
              <a:t> men only, white property-owning me only, etc.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baseline="0" dirty="0" smtClean="0"/>
          </a:p>
          <a:p>
            <a:pPr lvl="1">
              <a:lnSpc>
                <a:spcPct val="80000"/>
              </a:lnSpc>
            </a:pPr>
            <a:r>
              <a:rPr lang="en-US" sz="2000" b="1" dirty="0" smtClean="0"/>
              <a:t>Trustworthiness</a:t>
            </a:r>
            <a:r>
              <a:rPr lang="en-US" sz="2000" dirty="0" smtClean="0"/>
              <a:t> (truthfulness, sincerity, candor, loyalty, promise keeping, honesty)</a:t>
            </a:r>
          </a:p>
          <a:p>
            <a:pPr lvl="1">
              <a:lnSpc>
                <a:spcPct val="80000"/>
              </a:lnSpc>
            </a:pPr>
            <a:r>
              <a:rPr lang="en-US" sz="2000" b="1" dirty="0" smtClean="0"/>
              <a:t>Respect</a:t>
            </a:r>
            <a:r>
              <a:rPr lang="en-US" sz="2000" dirty="0" smtClean="0"/>
              <a:t> (autonomy, courtesy) </a:t>
            </a:r>
          </a:p>
          <a:p>
            <a:pPr lvl="1">
              <a:lnSpc>
                <a:spcPct val="80000"/>
              </a:lnSpc>
            </a:pPr>
            <a:r>
              <a:rPr lang="en-US" sz="2000" b="1" dirty="0" smtClean="0"/>
              <a:t>Responsibility</a:t>
            </a:r>
            <a:r>
              <a:rPr lang="en-US" sz="2000" dirty="0" smtClean="0"/>
              <a:t> (diligence, continuous improvement, self-restraint)</a:t>
            </a:r>
          </a:p>
          <a:p>
            <a:pPr lvl="1">
              <a:lnSpc>
                <a:spcPct val="80000"/>
              </a:lnSpc>
            </a:pPr>
            <a:r>
              <a:rPr lang="en-US" sz="2000" b="1" dirty="0" smtClean="0"/>
              <a:t>Justice</a:t>
            </a:r>
            <a:r>
              <a:rPr lang="en-US" sz="2000" dirty="0" smtClean="0"/>
              <a:t> (fairness, impartiality, equity) </a:t>
            </a:r>
          </a:p>
          <a:p>
            <a:pPr lvl="1">
              <a:lnSpc>
                <a:spcPct val="80000"/>
              </a:lnSpc>
            </a:pPr>
            <a:r>
              <a:rPr lang="en-US" sz="2000" b="1" dirty="0" smtClean="0"/>
              <a:t>Caring</a:t>
            </a:r>
            <a:r>
              <a:rPr lang="en-US" sz="2000" dirty="0" smtClean="0"/>
              <a:t> (kindness, compassion)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47C31-1A72-4173-95DD-126585C6DF4A}" type="slidenum">
              <a:rPr lang="en-US"/>
              <a:pPr/>
              <a:t>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smtClean="0"/>
              <a:t>Biotechnology is used in fertility clinics</a:t>
            </a:r>
            <a:r>
              <a:rPr lang="en-US" baseline="0" dirty="0" smtClean="0"/>
              <a:t> – what type of selection is good? How much do we really know? Do we just cure disease, or conditions we consider defects? What is a defect? Sickle-cell anemia and Cystic fibrosis. </a:t>
            </a:r>
          </a:p>
          <a:p>
            <a:r>
              <a:rPr lang="en-US" baseline="0" dirty="0" smtClean="0"/>
              <a:t>Biotechnology is going to be used to develop personalized medicine – we think of cancer drugs, but what about performance enhancing drugs?</a:t>
            </a:r>
          </a:p>
          <a:p>
            <a:r>
              <a:rPr lang="en-US" baseline="0" dirty="0" smtClean="0"/>
              <a:t>Genomics produces whole-genome sequences and whole-expression panels – everything that can be known at the molecular level a given time. How might you use this? How might you MIS-use this? What are people’s expectations?</a:t>
            </a:r>
          </a:p>
          <a:p>
            <a:r>
              <a:rPr lang="en-US" baseline="0" dirty="0" smtClean="0"/>
              <a:t>Bioinformatics adds knowledge to the genomic sequence. What specific gene do you have? With whom do you share it? What other patterns exist? How might you MIS-use this?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Biotech firms are developing transgenic animals to: provide organs for human transplantation, provide proteins for pharmaceutical and industrial production, limit environmental harm from agricultural practices, and improve production traits such as disease resistance.</a:t>
            </a:r>
          </a:p>
          <a:p>
            <a:endParaRPr lang="en-US" dirty="0" smtClean="0"/>
          </a:p>
          <a:p>
            <a:r>
              <a:rPr lang="en-US" dirty="0" smtClean="0"/>
              <a:t>there is extensive discussion about the appropriateness of changing an </a:t>
            </a:r>
            <a:r>
              <a:rPr lang="en-US" dirty="0" err="1" smtClean="0"/>
              <a:t>animal�s</a:t>
            </a:r>
            <a:r>
              <a:rPr lang="en-US" dirty="0" smtClean="0"/>
              <a:t> genetic makeup. It is unclear if consumers are prepared for the arrival of food products from cloned and transgenic animals. Although transgenic and cloning technologies could be accepted as just another technique food producers can use to improve the quality of food, consumer research suggests that public sentiment about animal and plant biotechnology is very different.</a:t>
            </a:r>
            <a:endParaRPr lang="en-US" dirty="0"/>
          </a:p>
        </p:txBody>
      </p:sp>
      <p:sp>
        <p:nvSpPr>
          <p:cNvPr id="4" name="Slide Number Placeholder 3"/>
          <p:cNvSpPr>
            <a:spLocks noGrp="1"/>
          </p:cNvSpPr>
          <p:nvPr>
            <p:ph type="sldNum" sz="quarter" idx="10"/>
          </p:nvPr>
        </p:nvSpPr>
        <p:spPr/>
        <p:txBody>
          <a:bodyPr/>
          <a:lstStyle/>
          <a:p>
            <a:fld id="{B317E689-2257-476A-844D-F3934EAE7F1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E5DD9-944E-40C3-91E5-03C631C0792B}" type="slidenum">
              <a:rPr lang="en-US"/>
              <a:pPr/>
              <a:t>8</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sz="1200" dirty="0" smtClean="0"/>
              <a:t>Providing explicit rules of ethical conduct and the reasons for their existence and the limits of their application ensures uniformity and universality.</a:t>
            </a:r>
          </a:p>
          <a:p>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A consideration of cases may provide one with the tools for making ethical decisions in ambiguous cases</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You may intend no mis-use of data but by violating a standard you may make it possible for someone else to mis-use data.</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8E6ADA-A6AF-4E56-86E4-A62EE7319FBD}" type="slidenum">
              <a:rPr lang="en-US"/>
              <a:pPr/>
              <a:t>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930AFF-E24F-4522-A194-AB99DE41629A}" type="slidenum">
              <a:rPr lang="en-US"/>
              <a:pPr/>
              <a:t>10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lnSpc>
                <a:spcPct val="80000"/>
              </a:lnSpc>
            </a:pPr>
            <a:r>
              <a:rPr lang="en-US" sz="1600" dirty="0" smtClean="0"/>
              <a:t>Professionals should uphold a recognized code of ethics relating to the field of activity. All share some statements about the importance of </a:t>
            </a:r>
          </a:p>
          <a:p>
            <a:pPr lvl="1">
              <a:lnSpc>
                <a:spcPct val="80000"/>
              </a:lnSpc>
            </a:pPr>
            <a:r>
              <a:rPr lang="en-US" sz="1400" dirty="0" smtClean="0"/>
              <a:t>Maintaining a balanced approach  </a:t>
            </a:r>
          </a:p>
          <a:p>
            <a:pPr lvl="1">
              <a:lnSpc>
                <a:spcPct val="80000"/>
              </a:lnSpc>
            </a:pPr>
            <a:r>
              <a:rPr lang="en-US" sz="1400" dirty="0" smtClean="0"/>
              <a:t>Avoiding conflicts of interest (including the perception of such conflicts)</a:t>
            </a:r>
          </a:p>
          <a:p>
            <a:pPr lvl="1">
              <a:lnSpc>
                <a:spcPct val="80000"/>
              </a:lnSpc>
            </a:pPr>
            <a:r>
              <a:rPr lang="en-US" sz="1400" dirty="0" smtClean="0"/>
              <a:t>Avoiding bias and the perceptions of bias</a:t>
            </a:r>
          </a:p>
          <a:p>
            <a:pPr lvl="1">
              <a:lnSpc>
                <a:spcPct val="80000"/>
              </a:lnSpc>
            </a:pPr>
            <a:r>
              <a:rPr lang="en-US" sz="1400" dirty="0" smtClean="0"/>
              <a:t>Resisting the degradation of ones work in the face of </a:t>
            </a:r>
            <a:r>
              <a:rPr lang="en-US" sz="1400" b="1" dirty="0" smtClean="0"/>
              <a:t>political</a:t>
            </a:r>
            <a:r>
              <a:rPr lang="en-US" sz="1400" dirty="0" smtClean="0"/>
              <a:t> and financial </a:t>
            </a:r>
            <a:r>
              <a:rPr lang="en-US" sz="1400" b="1" dirty="0" smtClean="0"/>
              <a:t>pressure</a:t>
            </a:r>
            <a:r>
              <a:rPr lang="en-US" sz="1400" dirty="0" smtClean="0"/>
              <a:t>. </a:t>
            </a:r>
          </a:p>
          <a:p>
            <a:pPr lvl="2">
              <a:lnSpc>
                <a:spcPct val="80000"/>
              </a:lnSpc>
            </a:pPr>
            <a:r>
              <a:rPr lang="en-US" sz="1400" dirty="0" smtClean="0"/>
              <a:t>There was recently a request in Congress to investigate allegations by the scientist involved in providing reports that the administration deliberately changed the wording of those reports to change the interpretation of the data: </a:t>
            </a:r>
          </a:p>
          <a:p>
            <a:pPr lvl="2">
              <a:lnSpc>
                <a:spcPct val="80000"/>
              </a:lnSpc>
            </a:pPr>
            <a:r>
              <a:rPr lang="en-US" sz="1400" dirty="0" smtClean="0"/>
              <a:t>see CNN at</a:t>
            </a:r>
            <a:r>
              <a:rPr lang="en-US" sz="1800" dirty="0" smtClean="0"/>
              <a:t> </a:t>
            </a:r>
            <a:r>
              <a:rPr lang="en-US" sz="1200" dirty="0" smtClean="0">
                <a:hlinkClick r:id="rId3"/>
              </a:rPr>
              <a:t>http://www.cnn.com/2007/POLITICS/01/30/congress.climate.ap/index.html?eref=rss_topstories</a:t>
            </a:r>
            <a:r>
              <a:rPr lang="en-US" sz="1800" dirty="0" smtClean="0"/>
              <a:t> </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E7A53A-5B22-4FEF-AC0A-E8F2E8098F13}" type="slidenum">
              <a:rPr lang="en-US"/>
              <a:pPr/>
              <a:t>11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D9DC9-E810-403C-AF01-7D9CF7D057FB}" type="slidenum">
              <a:rPr lang="en-US"/>
              <a:pPr/>
              <a:t>12</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42AFB070-F7E7-4A5E-9187-BD4417BC48C0}" type="datetime1">
              <a:rPr lang="en-US" smtClean="0"/>
              <a:pPr>
                <a:defRPr/>
              </a:pPr>
              <a:t>6/8/2013</a:t>
            </a:fld>
            <a:endParaRPr lang="en-US"/>
          </a:p>
        </p:txBody>
      </p:sp>
      <p:sp>
        <p:nvSpPr>
          <p:cNvPr id="19" name="Footer Placeholder 18"/>
          <p:cNvSpPr>
            <a:spLocks noGrp="1"/>
          </p:cNvSpPr>
          <p:nvPr>
            <p:ph type="ftr" sz="quarter" idx="11"/>
          </p:nvPr>
        </p:nvSpPr>
        <p:spPr/>
        <p:txBody>
          <a:bodyPr/>
          <a:lstStyle/>
          <a:p>
            <a:pPr>
              <a:defRPr/>
            </a:pPr>
            <a:r>
              <a:rPr lang="en-US" smtClean="0"/>
              <a:t>Dr. Weller B3 Olympic HS Summer</a:t>
            </a:r>
            <a:endParaRPr lang="en-US"/>
          </a:p>
        </p:txBody>
      </p:sp>
      <p:sp>
        <p:nvSpPr>
          <p:cNvPr id="27" name="Slide Number Placeholder 26"/>
          <p:cNvSpPr>
            <a:spLocks noGrp="1"/>
          </p:cNvSpPr>
          <p:nvPr>
            <p:ph type="sldNum" sz="quarter" idx="12"/>
          </p:nvPr>
        </p:nvSpPr>
        <p:spPr/>
        <p:txBody>
          <a:bodyPr/>
          <a:lstStyle/>
          <a:p>
            <a:pPr>
              <a:defRPr/>
            </a:pPr>
            <a:fld id="{F975437C-49AE-4654-93F2-60DC246D2F6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A95C7F-088E-4D28-8227-C9185CA5D288}"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D6CD5C79-8B17-4B95-B14A-74A7B89C903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64A943D-1C98-4F5C-8DFA-EA794048087E}"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2C6327BE-EC15-4986-A34F-8F58F7DF96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380581D-A8F1-4A70-9DA4-9AA7B81F95F9}"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22D34687-1E77-434D-979F-BCC6986D4AB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3CC1C77-72D4-42BA-92D0-C0A20AD5B723}"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p>
            <a:pPr>
              <a:defRPr/>
            </a:pPr>
            <a:fld id="{F42F2DCE-3495-4DC8-8E1B-DA5698F8F2A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1C89879-7D4A-4BAE-83B4-172861C98A72}" type="datetime1">
              <a:rPr lang="en-US" smtClean="0"/>
              <a:pPr>
                <a:defRPr/>
              </a:pPr>
              <a:t>6/8/2013</a:t>
            </a:fld>
            <a:endParaRPr lang="en-US"/>
          </a:p>
        </p:txBody>
      </p:sp>
      <p:sp>
        <p:nvSpPr>
          <p:cNvPr id="8" name="Footer Placeholder 7"/>
          <p:cNvSpPr>
            <a:spLocks noGrp="1"/>
          </p:cNvSpPr>
          <p:nvPr>
            <p:ph type="ftr" sz="quarter" idx="11"/>
          </p:nvPr>
        </p:nvSpPr>
        <p:spPr/>
        <p:txBody>
          <a:bodyPr/>
          <a:lstStyle/>
          <a:p>
            <a:pPr>
              <a:defRPr/>
            </a:pPr>
            <a:r>
              <a:rPr lang="en-US" smtClean="0"/>
              <a:t>Dr. Weller B3 Olympic HS Summer</a:t>
            </a:r>
            <a:endParaRPr lang="en-US"/>
          </a:p>
        </p:txBody>
      </p:sp>
      <p:sp>
        <p:nvSpPr>
          <p:cNvPr id="9" name="Slide Number Placeholder 8"/>
          <p:cNvSpPr>
            <a:spLocks noGrp="1"/>
          </p:cNvSpPr>
          <p:nvPr>
            <p:ph type="sldNum" sz="quarter" idx="12"/>
          </p:nvPr>
        </p:nvSpPr>
        <p:spPr/>
        <p:txBody>
          <a:bodyPr/>
          <a:lstStyle/>
          <a:p>
            <a:pPr>
              <a:defRPr/>
            </a:pPr>
            <a:fld id="{3C7C448E-FCE1-4080-9FF3-A28BE7A420E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33783DB-612F-4C40-9B36-6E7945F2893F}" type="datetime1">
              <a:rPr lang="en-US" smtClean="0"/>
              <a:pPr>
                <a:defRPr/>
              </a:pPr>
              <a:t>6/8/2013</a:t>
            </a:fld>
            <a:endParaRPr lang="en-US"/>
          </a:p>
        </p:txBody>
      </p:sp>
      <p:sp>
        <p:nvSpPr>
          <p:cNvPr id="4" name="Footer Placeholder 3"/>
          <p:cNvSpPr>
            <a:spLocks noGrp="1"/>
          </p:cNvSpPr>
          <p:nvPr>
            <p:ph type="ftr" sz="quarter" idx="11"/>
          </p:nvPr>
        </p:nvSpPr>
        <p:spPr/>
        <p:txBody>
          <a:bodyPr/>
          <a:lstStyle/>
          <a:p>
            <a:pPr>
              <a:defRPr/>
            </a:pPr>
            <a:r>
              <a:rPr lang="en-US" smtClean="0"/>
              <a:t>Dr. Weller B3 Olympic HS Summer</a:t>
            </a:r>
            <a:endParaRPr lang="en-US"/>
          </a:p>
        </p:txBody>
      </p:sp>
      <p:sp>
        <p:nvSpPr>
          <p:cNvPr id="5" name="Slide Number Placeholder 4"/>
          <p:cNvSpPr>
            <a:spLocks noGrp="1"/>
          </p:cNvSpPr>
          <p:nvPr>
            <p:ph type="sldNum" sz="quarter" idx="12"/>
          </p:nvPr>
        </p:nvSpPr>
        <p:spPr/>
        <p:txBody>
          <a:bodyPr/>
          <a:lstStyle/>
          <a:p>
            <a:pPr>
              <a:defRPr/>
            </a:pPr>
            <a:fld id="{0F990363-BB4E-4EC5-AC69-AE7B1B41F16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3F0F58B-B0FB-44E0-92DB-FF9114059568}" type="datetime1">
              <a:rPr lang="en-US" smtClean="0"/>
              <a:pPr>
                <a:defRPr/>
              </a:pPr>
              <a:t>6/8/2013</a:t>
            </a:fld>
            <a:endParaRPr lang="en-US"/>
          </a:p>
        </p:txBody>
      </p:sp>
      <p:sp>
        <p:nvSpPr>
          <p:cNvPr id="3" name="Footer Placeholder 2"/>
          <p:cNvSpPr>
            <a:spLocks noGrp="1"/>
          </p:cNvSpPr>
          <p:nvPr>
            <p:ph type="ftr" sz="quarter" idx="11"/>
          </p:nvPr>
        </p:nvSpPr>
        <p:spPr/>
        <p:txBody>
          <a:bodyPr/>
          <a:lstStyle/>
          <a:p>
            <a:pPr>
              <a:defRPr/>
            </a:pPr>
            <a:r>
              <a:rPr lang="en-US" smtClean="0"/>
              <a:t>Dr. Weller B3 Olympic HS Summer</a:t>
            </a:r>
            <a:endParaRPr lang="en-US"/>
          </a:p>
        </p:txBody>
      </p:sp>
      <p:sp>
        <p:nvSpPr>
          <p:cNvPr id="4" name="Slide Number Placeholder 3"/>
          <p:cNvSpPr>
            <a:spLocks noGrp="1"/>
          </p:cNvSpPr>
          <p:nvPr>
            <p:ph type="sldNum" sz="quarter" idx="12"/>
          </p:nvPr>
        </p:nvSpPr>
        <p:spPr/>
        <p:txBody>
          <a:bodyPr/>
          <a:lstStyle/>
          <a:p>
            <a:pPr>
              <a:defRPr/>
            </a:pPr>
            <a:fld id="{3FA98ED6-FD65-4617-B194-EE059E50D7A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6133CF9-4FCA-49E9-A748-9916F8BAC767}"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p>
            <a:pPr>
              <a:defRPr/>
            </a:pPr>
            <a:fld id="{C0A0D182-F8AD-43B3-A737-F4E03E78AFA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6C7CB0E-BE4E-42A4-88C3-8D08BF4546E0}" type="datetime1">
              <a:rPr lang="en-US" smtClean="0"/>
              <a:pPr>
                <a:defRPr/>
              </a:pPr>
              <a:t>6/8/2013</a:t>
            </a:fld>
            <a:endParaRPr lang="en-US"/>
          </a:p>
        </p:txBody>
      </p:sp>
      <p:sp>
        <p:nvSpPr>
          <p:cNvPr id="6" name="Footer Placeholder 5"/>
          <p:cNvSpPr>
            <a:spLocks noGrp="1"/>
          </p:cNvSpPr>
          <p:nvPr>
            <p:ph type="ftr" sz="quarter" idx="11"/>
          </p:nvPr>
        </p:nvSpPr>
        <p:spPr/>
        <p:txBody>
          <a:bodyPr/>
          <a:lstStyle/>
          <a:p>
            <a:pPr>
              <a:defRPr/>
            </a:pPr>
            <a:r>
              <a:rPr lang="en-US" smtClean="0"/>
              <a:t>Dr. Weller B3 Olympic HS Summer</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E4B9EDF-5132-494F-8D12-2425768F3B63}"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8A878127-7478-44E6-8436-9EAE2441B267}" type="datetime1">
              <a:rPr lang="en-US" smtClean="0"/>
              <a:pPr>
                <a:defRPr/>
              </a:pPr>
              <a:t>6/8/2013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Dr. Weller B3 Olympic HS Summer</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A735049-6BC3-4ADF-8A69-3CC2252DCDAD}"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asanet.org/program-management/volunteer-manage/ethics-today.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thic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itle 1"/>
          <p:cNvSpPr>
            <a:spLocks noGrp="1"/>
          </p:cNvSpPr>
          <p:nvPr>
            <p:ph type="ctrTitle"/>
          </p:nvPr>
        </p:nvSpPr>
        <p:spPr/>
        <p:txBody>
          <a:bodyPr/>
          <a:lstStyle/>
          <a:p>
            <a:pPr eaLnBrk="1" hangingPunct="1"/>
            <a:r>
              <a:rPr lang="en-US" smtClean="0"/>
              <a:t>B3- Olympic High School Science Camp</a:t>
            </a:r>
          </a:p>
        </p:txBody>
      </p:sp>
      <p:sp>
        <p:nvSpPr>
          <p:cNvPr id="3075" name="Subtitle 2"/>
          <p:cNvSpPr>
            <a:spLocks noGrp="1"/>
          </p:cNvSpPr>
          <p:nvPr>
            <p:ph type="subTitle" idx="1"/>
          </p:nvPr>
        </p:nvSpPr>
        <p:spPr/>
        <p:txBody>
          <a:bodyPr>
            <a:normAutofit/>
          </a:bodyPr>
          <a:lstStyle/>
          <a:p>
            <a:pPr eaLnBrk="1" fontAlgn="auto" hangingPunct="1">
              <a:spcAft>
                <a:spcPts val="0"/>
              </a:spcAft>
              <a:buFont typeface="Arial" pitchFamily="34" charset="0"/>
              <a:buNone/>
              <a:defRPr/>
            </a:pPr>
            <a:r>
              <a:rPr lang="en-US" dirty="0" smtClean="0"/>
              <a:t>Dr. Jennifer Weller</a:t>
            </a:r>
          </a:p>
          <a:p>
            <a:pPr eaLnBrk="1" fontAlgn="auto" hangingPunct="1">
              <a:spcAft>
                <a:spcPts val="0"/>
              </a:spcAft>
              <a:buFont typeface="Arial" pitchFamily="34" charset="0"/>
              <a:buNone/>
              <a:defRPr/>
            </a:pPr>
            <a:r>
              <a:rPr lang="en-US" dirty="0" smtClean="0"/>
              <a:t>Summer 2013</a:t>
            </a:r>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fld id="{F6CF6EF1-4CDE-4989-8C8D-E968B2BD1B83}" type="datetime1">
              <a:rPr lang="en-US" smtClean="0">
                <a:latin typeface="Arial" charset="0"/>
              </a:rPr>
              <a:pPr/>
              <a:t>6/8/2013</a:t>
            </a:fld>
            <a:endParaRPr lang="en-US" smtClean="0">
              <a:latin typeface="Arial" charset="0"/>
            </a:endParaRPr>
          </a:p>
        </p:txBody>
      </p:sp>
      <p:sp>
        <p:nvSpPr>
          <p:cNvPr id="22532" name="Footer Placeholder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latin typeface="Arial" charset="0"/>
              </a:rPr>
              <a:t>Dr. Weller B3 Olympic HS Summer</a:t>
            </a:r>
          </a:p>
        </p:txBody>
      </p:sp>
      <p:sp>
        <p:nvSpPr>
          <p:cNvPr id="5" name="Slide Number Placeholder 4"/>
          <p:cNvSpPr>
            <a:spLocks noGrp="1"/>
          </p:cNvSpPr>
          <p:nvPr>
            <p:ph type="sldNum" sz="quarter" idx="12"/>
          </p:nvPr>
        </p:nvSpPr>
        <p:spPr/>
        <p:txBody>
          <a:bodyPr/>
          <a:lstStyle/>
          <a:p>
            <a:pPr>
              <a:defRPr/>
            </a:pPr>
            <a:fld id="{65FC9F06-A96D-4AD0-98FB-768DBA38DC4E}" type="slidenum">
              <a:rPr lang="en-US"/>
              <a:pPr>
                <a:defRPr/>
              </a:pPr>
              <a:t>1</a:t>
            </a:fld>
            <a:endParaRPr lang="en-US"/>
          </a:p>
        </p:txBody>
      </p:sp>
      <p:pic>
        <p:nvPicPr>
          <p:cNvPr id="22535" name="Picture 6" descr="CHestnutSilhouette.jpg"/>
          <p:cNvPicPr>
            <a:picLocks noChangeAspect="1"/>
          </p:cNvPicPr>
          <p:nvPr/>
        </p:nvPicPr>
        <p:blipFill>
          <a:blip r:embed="rId2" cstate="print"/>
          <a:srcRect/>
          <a:stretch>
            <a:fillRect/>
          </a:stretch>
        </p:blipFill>
        <p:spPr bwMode="auto">
          <a:xfrm>
            <a:off x="2514600" y="3429000"/>
            <a:ext cx="2752725" cy="25336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09600"/>
            <a:ext cx="8229600" cy="667512"/>
          </a:xfrm>
        </p:spPr>
        <p:txBody>
          <a:bodyPr>
            <a:normAutofit fontScale="90000"/>
          </a:bodyPr>
          <a:lstStyle/>
          <a:p>
            <a:r>
              <a:rPr lang="en-US" dirty="0"/>
              <a:t>Professional Codes of Ethics </a:t>
            </a:r>
          </a:p>
        </p:txBody>
      </p:sp>
      <p:sp>
        <p:nvSpPr>
          <p:cNvPr id="24579" name="Rectangle 3"/>
          <p:cNvSpPr>
            <a:spLocks noGrp="1" noChangeArrowheads="1"/>
          </p:cNvSpPr>
          <p:nvPr>
            <p:ph idx="1"/>
          </p:nvPr>
        </p:nvSpPr>
        <p:spPr/>
        <p:txBody>
          <a:bodyPr/>
          <a:lstStyle/>
          <a:p>
            <a:pPr>
              <a:lnSpc>
                <a:spcPct val="90000"/>
              </a:lnSpc>
            </a:pPr>
            <a:r>
              <a:rPr lang="en-US" sz="2400" dirty="0">
                <a:latin typeface="Baskerville Old Face" pitchFamily="18" charset="0"/>
              </a:rPr>
              <a:t>A beginning discussion of the topic can be found at: </a:t>
            </a:r>
            <a:endParaRPr lang="en-US" sz="2400" dirty="0">
              <a:latin typeface="Baskerville Old Face" pitchFamily="18" charset="0"/>
              <a:hlinkClick r:id="rId3"/>
            </a:endParaRPr>
          </a:p>
          <a:p>
            <a:pPr>
              <a:lnSpc>
                <a:spcPct val="90000"/>
              </a:lnSpc>
              <a:buFontTx/>
              <a:buNone/>
            </a:pPr>
            <a:r>
              <a:rPr lang="en-US" sz="1600" dirty="0">
                <a:latin typeface="Baskerville Old Face" pitchFamily="18" charset="0"/>
                <a:hlinkClick r:id="rId3"/>
              </a:rPr>
              <a:t>	http://www.casanet.org/program-management/volunteer-manage/ethics-today.htm</a:t>
            </a:r>
            <a:endParaRPr lang="en-US" sz="1600" dirty="0">
              <a:latin typeface="Baskerville Old Face" pitchFamily="18" charset="0"/>
            </a:endParaRPr>
          </a:p>
          <a:p>
            <a:pPr>
              <a:lnSpc>
                <a:spcPct val="90000"/>
              </a:lnSpc>
            </a:pPr>
            <a:r>
              <a:rPr lang="en-US" sz="2400" dirty="0" smtClean="0">
                <a:latin typeface="Baskerville Old Face" pitchFamily="18" charset="0"/>
              </a:rPr>
              <a:t>Many professional groups have codes of ethics.</a:t>
            </a:r>
          </a:p>
          <a:p>
            <a:pPr lvl="1">
              <a:lnSpc>
                <a:spcPct val="90000"/>
              </a:lnSpc>
            </a:pPr>
            <a:r>
              <a:rPr lang="en-US" sz="2000" dirty="0" smtClean="0">
                <a:latin typeface="Baskerville Old Face" pitchFamily="18" charset="0"/>
              </a:rPr>
              <a:t> </a:t>
            </a:r>
            <a:r>
              <a:rPr lang="en-US" sz="2000" dirty="0">
                <a:latin typeface="Baskerville Old Face" pitchFamily="18" charset="0"/>
              </a:rPr>
              <a:t>you may have to discriminate between individual ethics and the ethics, standards and policies of an organization or profession.</a:t>
            </a:r>
          </a:p>
          <a:p>
            <a:pPr lvl="1">
              <a:lnSpc>
                <a:spcPct val="90000"/>
              </a:lnSpc>
            </a:pPr>
            <a:r>
              <a:rPr lang="en-US" sz="2000" dirty="0">
                <a:latin typeface="Baskerville Old Face" pitchFamily="18" charset="0"/>
              </a:rPr>
              <a:t> You may be asked to agree to that code as part of a licensing procedure or to join a </a:t>
            </a:r>
            <a:r>
              <a:rPr lang="en-US" sz="2000" dirty="0" smtClean="0">
                <a:latin typeface="Baskerville Old Face" pitchFamily="18" charset="0"/>
              </a:rPr>
              <a:t>society. The code should have:</a:t>
            </a:r>
            <a:endParaRPr lang="en-US" sz="2000" dirty="0">
              <a:latin typeface="Baskerville Old Face" pitchFamily="18" charset="0"/>
            </a:endParaRPr>
          </a:p>
          <a:p>
            <a:pPr lvl="2">
              <a:lnSpc>
                <a:spcPct val="90000"/>
              </a:lnSpc>
            </a:pPr>
            <a:r>
              <a:rPr lang="en-US" sz="1800" dirty="0">
                <a:latin typeface="Baskerville Old Face" pitchFamily="18" charset="0"/>
              </a:rPr>
              <a:t>Values: core beliefs that guide actions</a:t>
            </a:r>
          </a:p>
          <a:p>
            <a:pPr lvl="2">
              <a:lnSpc>
                <a:spcPct val="90000"/>
              </a:lnSpc>
            </a:pPr>
            <a:r>
              <a:rPr lang="en-US" sz="1800" dirty="0">
                <a:latin typeface="Baskerville Old Face" pitchFamily="18" charset="0"/>
              </a:rPr>
              <a:t>Ethics: a particular code of values</a:t>
            </a:r>
          </a:p>
          <a:p>
            <a:pPr lvl="2">
              <a:lnSpc>
                <a:spcPct val="90000"/>
              </a:lnSpc>
            </a:pPr>
            <a:r>
              <a:rPr lang="en-US" sz="1800" dirty="0">
                <a:latin typeface="Baskerville Old Face" pitchFamily="18" charset="0"/>
              </a:rPr>
              <a:t>Collective Standards: particular methods of practice</a:t>
            </a:r>
          </a:p>
          <a:p>
            <a:pPr lvl="2">
              <a:lnSpc>
                <a:spcPct val="90000"/>
              </a:lnSpc>
            </a:pPr>
            <a:r>
              <a:rPr lang="en-US" sz="1800" dirty="0">
                <a:latin typeface="Baskerville Old Face" pitchFamily="18" charset="0"/>
              </a:rPr>
              <a:t>Code of Ethics: formal rules which govern behavior of a group</a:t>
            </a:r>
          </a:p>
          <a:p>
            <a:pPr lvl="2">
              <a:lnSpc>
                <a:spcPct val="90000"/>
              </a:lnSpc>
            </a:pPr>
            <a:r>
              <a:rPr lang="en-US" sz="1800" dirty="0">
                <a:latin typeface="Baskerville Old Face" pitchFamily="18" charset="0"/>
              </a:rPr>
              <a:t>Policies: guidelines for behavior in particular situations</a:t>
            </a:r>
          </a:p>
        </p:txBody>
      </p:sp>
      <p:sp>
        <p:nvSpPr>
          <p:cNvPr id="4" name="Date Placeholder 3"/>
          <p:cNvSpPr>
            <a:spLocks noGrp="1"/>
          </p:cNvSpPr>
          <p:nvPr>
            <p:ph type="dt" sz="half" idx="10"/>
          </p:nvPr>
        </p:nvSpPr>
        <p:spPr/>
        <p:txBody>
          <a:bodyPr/>
          <a:lstStyle/>
          <a:p>
            <a:fld id="{BFB2DFC8-811C-4BBD-9E6D-9736CB81E527}"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F076D976-7A26-40C8-A2AA-1FA34884FFF7}"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04088"/>
            <a:ext cx="8229600" cy="743712"/>
          </a:xfrm>
        </p:spPr>
        <p:txBody>
          <a:bodyPr>
            <a:normAutofit fontScale="90000"/>
          </a:bodyPr>
          <a:lstStyle/>
          <a:p>
            <a:r>
              <a:rPr lang="en-US" dirty="0"/>
              <a:t>Bad Science </a:t>
            </a:r>
            <a:r>
              <a:rPr lang="en-US" dirty="0" err="1"/>
              <a:t>vs</a:t>
            </a:r>
            <a:r>
              <a:rPr lang="en-US" dirty="0"/>
              <a:t> Misconduct</a:t>
            </a:r>
          </a:p>
        </p:txBody>
      </p:sp>
      <p:sp>
        <p:nvSpPr>
          <p:cNvPr id="26627" name="Rectangle 3"/>
          <p:cNvSpPr>
            <a:spLocks noGrp="1" noChangeArrowheads="1"/>
          </p:cNvSpPr>
          <p:nvPr>
            <p:ph idx="1"/>
          </p:nvPr>
        </p:nvSpPr>
        <p:spPr/>
        <p:txBody>
          <a:bodyPr>
            <a:normAutofit/>
          </a:bodyPr>
          <a:lstStyle/>
          <a:p>
            <a:pPr>
              <a:lnSpc>
                <a:spcPct val="90000"/>
              </a:lnSpc>
            </a:pPr>
            <a:r>
              <a:rPr lang="en-US" sz="2800" dirty="0"/>
              <a:t>Misconduct means actively unethical </a:t>
            </a:r>
            <a:r>
              <a:rPr lang="en-US" sz="2800" dirty="0" smtClean="0"/>
              <a:t>behavior</a:t>
            </a:r>
            <a:r>
              <a:rPr lang="en-US" sz="2800" dirty="0" smtClean="0"/>
              <a:t>.</a:t>
            </a:r>
          </a:p>
          <a:p>
            <a:pPr lvl="1">
              <a:lnSpc>
                <a:spcPct val="90000"/>
              </a:lnSpc>
            </a:pPr>
            <a:r>
              <a:rPr lang="en-US" dirty="0" smtClean="0"/>
              <a:t>Deliberate carelessness, </a:t>
            </a:r>
            <a:r>
              <a:rPr lang="en-US" dirty="0" smtClean="0"/>
              <a:t>misleading </a:t>
            </a:r>
            <a:r>
              <a:rPr lang="en-US" dirty="0" smtClean="0"/>
              <a:t>statements so you can’t identify and </a:t>
            </a:r>
            <a:r>
              <a:rPr lang="en-US" dirty="0" smtClean="0"/>
              <a:t>correct inaccurate results. </a:t>
            </a:r>
          </a:p>
          <a:p>
            <a:pPr lvl="2">
              <a:lnSpc>
                <a:spcPct val="90000"/>
              </a:lnSpc>
            </a:pPr>
            <a:r>
              <a:rPr lang="en-US" sz="2000" dirty="0" smtClean="0"/>
              <a:t>Why would someone do this?</a:t>
            </a:r>
            <a:endParaRPr lang="en-US" sz="2000" dirty="0" smtClean="0"/>
          </a:p>
          <a:p>
            <a:pPr>
              <a:lnSpc>
                <a:spcPct val="90000"/>
              </a:lnSpc>
            </a:pPr>
            <a:endParaRPr lang="en-US" sz="2800" dirty="0"/>
          </a:p>
          <a:p>
            <a:pPr>
              <a:lnSpc>
                <a:spcPct val="90000"/>
              </a:lnSpc>
            </a:pPr>
            <a:r>
              <a:rPr lang="en-US" sz="2800" dirty="0" smtClean="0"/>
              <a:t>‘Bad </a:t>
            </a:r>
            <a:r>
              <a:rPr lang="en-US" sz="2800" dirty="0"/>
              <a:t>science’ </a:t>
            </a:r>
            <a:r>
              <a:rPr lang="en-US" sz="2800" dirty="0" smtClean="0"/>
              <a:t>usually does not mean </a:t>
            </a:r>
            <a:r>
              <a:rPr lang="en-US" sz="2800" dirty="0"/>
              <a:t>unethical behavior. </a:t>
            </a:r>
          </a:p>
          <a:p>
            <a:pPr lvl="1">
              <a:lnSpc>
                <a:spcPct val="90000"/>
              </a:lnSpc>
            </a:pPr>
            <a:r>
              <a:rPr lang="en-US" sz="2400" dirty="0" smtClean="0"/>
              <a:t>Faulty </a:t>
            </a:r>
            <a:r>
              <a:rPr lang="en-US" sz="2400" dirty="0"/>
              <a:t>assumptions and poor logic, methodological mistakes etc. </a:t>
            </a:r>
          </a:p>
        </p:txBody>
      </p:sp>
      <p:sp>
        <p:nvSpPr>
          <p:cNvPr id="4" name="Date Placeholder 3"/>
          <p:cNvSpPr>
            <a:spLocks noGrp="1"/>
          </p:cNvSpPr>
          <p:nvPr>
            <p:ph type="dt" sz="half" idx="10"/>
          </p:nvPr>
        </p:nvSpPr>
        <p:spPr/>
        <p:txBody>
          <a:bodyPr/>
          <a:lstStyle/>
          <a:p>
            <a:fld id="{B21122D5-EEC7-42EE-AB2C-0A98208510B0}"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AE73216A-E211-4DE8-B966-BC1D213056A4}"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04088"/>
            <a:ext cx="8229600" cy="667512"/>
          </a:xfrm>
        </p:spPr>
        <p:txBody>
          <a:bodyPr>
            <a:normAutofit fontScale="90000"/>
          </a:bodyPr>
          <a:lstStyle/>
          <a:p>
            <a:r>
              <a:rPr lang="en-US" dirty="0"/>
              <a:t>Fraud</a:t>
            </a:r>
          </a:p>
        </p:txBody>
      </p:sp>
      <p:sp>
        <p:nvSpPr>
          <p:cNvPr id="28675" name="Rectangle 3"/>
          <p:cNvSpPr>
            <a:spLocks noGrp="1" noChangeArrowheads="1"/>
          </p:cNvSpPr>
          <p:nvPr>
            <p:ph idx="1"/>
          </p:nvPr>
        </p:nvSpPr>
        <p:spPr/>
        <p:txBody>
          <a:bodyPr>
            <a:normAutofit/>
          </a:bodyPr>
          <a:lstStyle/>
          <a:p>
            <a:r>
              <a:rPr lang="en-US" sz="2800" dirty="0"/>
              <a:t>Fraud is a specific </a:t>
            </a:r>
            <a:r>
              <a:rPr lang="en-US" sz="2800" i="1" dirty="0"/>
              <a:t>legal </a:t>
            </a:r>
            <a:r>
              <a:rPr lang="en-US" sz="2800" dirty="0"/>
              <a:t>term, </a:t>
            </a:r>
            <a:r>
              <a:rPr lang="en-US" sz="2800" dirty="0" smtClean="0"/>
              <a:t>so it is not usually used about unethical </a:t>
            </a:r>
            <a:r>
              <a:rPr lang="en-US" sz="2800" dirty="0"/>
              <a:t>scientific behavior.</a:t>
            </a:r>
          </a:p>
          <a:p>
            <a:r>
              <a:rPr lang="en-US" sz="2800" dirty="0"/>
              <a:t>Fraud requires proof of </a:t>
            </a:r>
            <a:r>
              <a:rPr lang="en-US" sz="2800" u="sng" dirty="0"/>
              <a:t>all</a:t>
            </a:r>
            <a:r>
              <a:rPr lang="en-US" sz="2800" dirty="0"/>
              <a:t> of the following conditions:</a:t>
            </a:r>
          </a:p>
          <a:p>
            <a:pPr lvl="1"/>
            <a:r>
              <a:rPr lang="en-US" sz="2400" dirty="0"/>
              <a:t>False representation has occurred</a:t>
            </a:r>
          </a:p>
          <a:p>
            <a:pPr lvl="1"/>
            <a:r>
              <a:rPr lang="en-US" sz="2400" dirty="0"/>
              <a:t>The presenter knew that the representation was false</a:t>
            </a:r>
          </a:p>
          <a:p>
            <a:pPr lvl="1"/>
            <a:r>
              <a:rPr lang="en-US" sz="2400" dirty="0"/>
              <a:t>A belief in the false data was promoted</a:t>
            </a:r>
          </a:p>
          <a:p>
            <a:pPr lvl="1"/>
            <a:r>
              <a:rPr lang="en-US" sz="2400" dirty="0"/>
              <a:t>Others did in fact believe the misrepresentation</a:t>
            </a:r>
          </a:p>
          <a:p>
            <a:pPr lvl="1"/>
            <a:r>
              <a:rPr lang="en-US" sz="2400" dirty="0"/>
              <a:t>Damage resulted from the misrepresentation</a:t>
            </a:r>
          </a:p>
        </p:txBody>
      </p:sp>
      <p:sp>
        <p:nvSpPr>
          <p:cNvPr id="4" name="Date Placeholder 3"/>
          <p:cNvSpPr>
            <a:spLocks noGrp="1"/>
          </p:cNvSpPr>
          <p:nvPr>
            <p:ph type="dt" sz="half" idx="10"/>
          </p:nvPr>
        </p:nvSpPr>
        <p:spPr/>
        <p:txBody>
          <a:bodyPr/>
          <a:lstStyle/>
          <a:p>
            <a:fld id="{C5AED8EA-70B8-4908-827B-213CBF93B28E}"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81B9C77B-ECA3-4219-8D25-2C38B9BE56B6}"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088"/>
            <a:ext cx="8229600" cy="667512"/>
          </a:xfrm>
        </p:spPr>
        <p:txBody>
          <a:bodyPr/>
          <a:lstStyle/>
          <a:p>
            <a:r>
              <a:rPr lang="en-US" sz="3200" b="1" dirty="0"/>
              <a:t>Scientific Misconduct (DHHS and NSF)</a:t>
            </a:r>
            <a:endParaRPr lang="en-US" sz="3200" dirty="0"/>
          </a:p>
        </p:txBody>
      </p:sp>
      <p:sp>
        <p:nvSpPr>
          <p:cNvPr id="29699" name="Rectangle 3"/>
          <p:cNvSpPr>
            <a:spLocks noGrp="1" noChangeArrowheads="1"/>
          </p:cNvSpPr>
          <p:nvPr>
            <p:ph idx="1"/>
          </p:nvPr>
        </p:nvSpPr>
        <p:spPr/>
        <p:txBody>
          <a:bodyPr/>
          <a:lstStyle/>
          <a:p>
            <a:pPr>
              <a:lnSpc>
                <a:spcPct val="80000"/>
              </a:lnSpc>
            </a:pPr>
            <a:r>
              <a:rPr lang="en-US" sz="2800" dirty="0">
                <a:latin typeface="Baskerville Old Face" pitchFamily="18" charset="0"/>
              </a:rPr>
              <a:t>The general categories are simple and obvious. You should not</a:t>
            </a:r>
          </a:p>
          <a:p>
            <a:pPr lvl="1">
              <a:lnSpc>
                <a:spcPct val="80000"/>
              </a:lnSpc>
            </a:pPr>
            <a:r>
              <a:rPr lang="en-US" sz="2400" dirty="0">
                <a:latin typeface="Baskerville Old Face" pitchFamily="18" charset="0"/>
              </a:rPr>
              <a:t>Fabricate: make up results completely</a:t>
            </a:r>
          </a:p>
          <a:p>
            <a:pPr lvl="1">
              <a:lnSpc>
                <a:spcPct val="80000"/>
              </a:lnSpc>
            </a:pPr>
            <a:r>
              <a:rPr lang="en-US" sz="2400" dirty="0">
                <a:latin typeface="Baskerville Old Face" pitchFamily="18" charset="0"/>
              </a:rPr>
              <a:t>Falsify: tamper with results (careful selection of part of the data)</a:t>
            </a:r>
          </a:p>
          <a:p>
            <a:pPr lvl="1">
              <a:lnSpc>
                <a:spcPct val="80000"/>
              </a:lnSpc>
            </a:pPr>
            <a:r>
              <a:rPr lang="en-US" sz="2400" dirty="0">
                <a:latin typeface="Baskerville Old Face" pitchFamily="18" charset="0"/>
              </a:rPr>
              <a:t>Plagiarize: present another’s words or ideas as your own.</a:t>
            </a:r>
            <a:endParaRPr lang="en-US" sz="2400" i="1" dirty="0">
              <a:latin typeface="Baskerville Old Face" pitchFamily="18" charset="0"/>
            </a:endParaRPr>
          </a:p>
          <a:p>
            <a:pPr>
              <a:lnSpc>
                <a:spcPct val="80000"/>
              </a:lnSpc>
            </a:pPr>
            <a:r>
              <a:rPr lang="en-US" sz="2800" dirty="0">
                <a:latin typeface="Baskerville Old Face" pitchFamily="18" charset="0"/>
              </a:rPr>
              <a:t>Other </a:t>
            </a:r>
            <a:r>
              <a:rPr lang="en-US" sz="2800" u="sng" dirty="0">
                <a:latin typeface="Baskerville Old Face" pitchFamily="18" charset="0"/>
              </a:rPr>
              <a:t>serious</a:t>
            </a:r>
            <a:r>
              <a:rPr lang="en-US" sz="2800" dirty="0">
                <a:latin typeface="Baskerville Old Face" pitchFamily="18" charset="0"/>
              </a:rPr>
              <a:t> deviations from accepted practices include</a:t>
            </a:r>
          </a:p>
          <a:p>
            <a:pPr lvl="1">
              <a:lnSpc>
                <a:spcPct val="80000"/>
              </a:lnSpc>
            </a:pPr>
            <a:r>
              <a:rPr lang="en-US" sz="2400" dirty="0">
                <a:latin typeface="Baskerville Old Face" pitchFamily="18" charset="0"/>
              </a:rPr>
              <a:t>It is the responsibility of the individual and of certification groups of professionals to know what the </a:t>
            </a:r>
            <a:r>
              <a:rPr lang="en-US" sz="2400" i="1" dirty="0">
                <a:latin typeface="Baskerville Old Face" pitchFamily="18" charset="0"/>
              </a:rPr>
              <a:t>accepted practices</a:t>
            </a:r>
            <a:r>
              <a:rPr lang="en-US" sz="2400" dirty="0">
                <a:latin typeface="Baskerville Old Face" pitchFamily="18" charset="0"/>
              </a:rPr>
              <a:t> in their area of expertise are.</a:t>
            </a:r>
          </a:p>
          <a:p>
            <a:pPr lvl="2">
              <a:lnSpc>
                <a:spcPct val="80000"/>
              </a:lnSpc>
            </a:pPr>
            <a:r>
              <a:rPr lang="en-US" sz="2000" dirty="0">
                <a:latin typeface="Baskerville Old Face" pitchFamily="18" charset="0"/>
              </a:rPr>
              <a:t>“ignorance of the law is no excuse”</a:t>
            </a:r>
          </a:p>
        </p:txBody>
      </p:sp>
      <p:sp>
        <p:nvSpPr>
          <p:cNvPr id="4" name="Date Placeholder 3"/>
          <p:cNvSpPr>
            <a:spLocks noGrp="1"/>
          </p:cNvSpPr>
          <p:nvPr>
            <p:ph type="dt" sz="half" idx="10"/>
          </p:nvPr>
        </p:nvSpPr>
        <p:spPr/>
        <p:txBody>
          <a:bodyPr/>
          <a:lstStyle/>
          <a:p>
            <a:fld id="{75E0D189-5EBE-46C4-A100-69B5B07FA38F}"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23780008-8578-49CE-B8E0-B1B3EFF31BBC}"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088"/>
            <a:ext cx="8229600" cy="896112"/>
          </a:xfrm>
        </p:spPr>
        <p:txBody>
          <a:bodyPr>
            <a:normAutofit fontScale="90000"/>
          </a:bodyPr>
          <a:lstStyle/>
          <a:p>
            <a:r>
              <a:rPr lang="en-US" dirty="0" smtClean="0"/>
              <a:t>Deviations from ethical standards</a:t>
            </a:r>
            <a:endParaRPr lang="en-US" dirty="0"/>
          </a:p>
        </p:txBody>
      </p:sp>
      <p:sp>
        <p:nvSpPr>
          <p:cNvPr id="30723" name="Rectangle 3"/>
          <p:cNvSpPr>
            <a:spLocks noGrp="1" noChangeArrowheads="1"/>
          </p:cNvSpPr>
          <p:nvPr>
            <p:ph idx="1"/>
          </p:nvPr>
        </p:nvSpPr>
        <p:spPr/>
        <p:txBody>
          <a:bodyPr/>
          <a:lstStyle/>
          <a:p>
            <a:pPr>
              <a:lnSpc>
                <a:spcPct val="80000"/>
              </a:lnSpc>
            </a:pPr>
            <a:r>
              <a:rPr lang="en-US" sz="2500" i="1" dirty="0" smtClean="0">
                <a:latin typeface="Baskerville Old Face" pitchFamily="18" charset="0"/>
              </a:rPr>
              <a:t>Misappropriation</a:t>
            </a:r>
            <a:r>
              <a:rPr lang="en-US" sz="2500" dirty="0">
                <a:latin typeface="Baskerville Old Face" pitchFamily="18" charset="0"/>
              </a:rPr>
              <a:t>: </a:t>
            </a:r>
          </a:p>
          <a:p>
            <a:pPr lvl="1">
              <a:lnSpc>
                <a:spcPct val="80000"/>
              </a:lnSpc>
            </a:pPr>
            <a:r>
              <a:rPr lang="en-US" dirty="0" smtClean="0">
                <a:latin typeface="Baskerville Old Face" pitchFamily="18" charset="0"/>
              </a:rPr>
              <a:t>Plagiarism: using someone else’s </a:t>
            </a:r>
            <a:r>
              <a:rPr lang="en-US" dirty="0">
                <a:latin typeface="Baskerville Old Face" pitchFamily="18" charset="0"/>
              </a:rPr>
              <a:t>ideas or words without </a:t>
            </a:r>
            <a:r>
              <a:rPr lang="en-US" dirty="0" smtClean="0">
                <a:latin typeface="Baskerville Old Face" pitchFamily="18" charset="0"/>
              </a:rPr>
              <a:t>giving them credit (or getting their </a:t>
            </a:r>
            <a:r>
              <a:rPr lang="en-US" dirty="0">
                <a:latin typeface="Baskerville Old Face" pitchFamily="18" charset="0"/>
              </a:rPr>
              <a:t>permission)</a:t>
            </a:r>
          </a:p>
          <a:p>
            <a:pPr lvl="1">
              <a:lnSpc>
                <a:spcPct val="80000"/>
              </a:lnSpc>
            </a:pPr>
            <a:r>
              <a:rPr lang="en-US" dirty="0" smtClean="0">
                <a:latin typeface="Baskerville Old Face" pitchFamily="18" charset="0"/>
              </a:rPr>
              <a:t>Revealing </a:t>
            </a:r>
            <a:r>
              <a:rPr lang="en-US" dirty="0">
                <a:latin typeface="Baskerville Old Face" pitchFamily="18" charset="0"/>
              </a:rPr>
              <a:t>information </a:t>
            </a:r>
            <a:r>
              <a:rPr lang="en-US" dirty="0" smtClean="0">
                <a:latin typeface="Baskerville Old Face" pitchFamily="18" charset="0"/>
              </a:rPr>
              <a:t>that is not your own so that others receive an unfair advantage.</a:t>
            </a:r>
          </a:p>
          <a:p>
            <a:pPr lvl="1">
              <a:lnSpc>
                <a:spcPct val="80000"/>
              </a:lnSpc>
            </a:pPr>
            <a:endParaRPr lang="en-US" i="1" dirty="0">
              <a:latin typeface="Baskerville Old Face" pitchFamily="18" charset="0"/>
            </a:endParaRPr>
          </a:p>
          <a:p>
            <a:pPr>
              <a:lnSpc>
                <a:spcPct val="80000"/>
              </a:lnSpc>
            </a:pPr>
            <a:r>
              <a:rPr lang="en-US" sz="2500" i="1" dirty="0">
                <a:latin typeface="Baskerville Old Face" pitchFamily="18" charset="0"/>
              </a:rPr>
              <a:t>Interference:</a:t>
            </a:r>
            <a:endParaRPr lang="en-US" sz="2500" dirty="0">
              <a:latin typeface="Baskerville Old Face" pitchFamily="18" charset="0"/>
            </a:endParaRPr>
          </a:p>
          <a:p>
            <a:pPr lvl="1">
              <a:lnSpc>
                <a:spcPct val="80000"/>
              </a:lnSpc>
            </a:pPr>
            <a:r>
              <a:rPr lang="en-US" dirty="0">
                <a:latin typeface="Baskerville Old Face" pitchFamily="18" charset="0"/>
              </a:rPr>
              <a:t>Take, </a:t>
            </a:r>
            <a:r>
              <a:rPr lang="en-US" dirty="0" smtClean="0">
                <a:latin typeface="Baskerville Old Face" pitchFamily="18" charset="0"/>
              </a:rPr>
              <a:t>hide </a:t>
            </a:r>
            <a:r>
              <a:rPr lang="en-US" dirty="0">
                <a:latin typeface="Baskerville Old Face" pitchFamily="18" charset="0"/>
              </a:rPr>
              <a:t>or damage the research-related property of </a:t>
            </a:r>
            <a:r>
              <a:rPr lang="en-US" dirty="0" smtClean="0">
                <a:latin typeface="Baskerville Old Face" pitchFamily="18" charset="0"/>
              </a:rPr>
              <a:t>someon</a:t>
            </a:r>
            <a:r>
              <a:rPr lang="en-US" dirty="0" smtClean="0">
                <a:latin typeface="Baskerville Old Face" pitchFamily="18" charset="0"/>
              </a:rPr>
              <a:t>e else.</a:t>
            </a:r>
          </a:p>
          <a:p>
            <a:pPr lvl="2">
              <a:lnSpc>
                <a:spcPct val="80000"/>
              </a:lnSpc>
            </a:pPr>
            <a:r>
              <a:rPr lang="en-US" dirty="0" smtClean="0">
                <a:latin typeface="Baskerville Old Face" pitchFamily="18" charset="0"/>
              </a:rPr>
              <a:t>Apparatus</a:t>
            </a:r>
            <a:r>
              <a:rPr lang="en-US" dirty="0">
                <a:latin typeface="Baskerville Old Face" pitchFamily="18" charset="0"/>
              </a:rPr>
              <a:t>, materials, writings, data, </a:t>
            </a:r>
            <a:r>
              <a:rPr lang="en-US" dirty="0" smtClean="0">
                <a:latin typeface="Baskerville Old Face" pitchFamily="18" charset="0"/>
              </a:rPr>
              <a:t>software</a:t>
            </a:r>
            <a:endParaRPr lang="en-US" i="1" dirty="0">
              <a:latin typeface="Baskerville Old Face" pitchFamily="18" charset="0"/>
            </a:endParaRPr>
          </a:p>
        </p:txBody>
      </p:sp>
      <p:sp>
        <p:nvSpPr>
          <p:cNvPr id="4" name="Date Placeholder 3"/>
          <p:cNvSpPr>
            <a:spLocks noGrp="1"/>
          </p:cNvSpPr>
          <p:nvPr>
            <p:ph type="dt" sz="half" idx="10"/>
          </p:nvPr>
        </p:nvSpPr>
        <p:spPr/>
        <p:txBody>
          <a:bodyPr/>
          <a:lstStyle/>
          <a:p>
            <a:fld id="{F3AAB2BC-64B5-4C1B-89EA-22907E67B6CD}"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A9C1C253-0808-4460-B6B0-EEA3D578B2F5}"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04088"/>
            <a:ext cx="8229600" cy="743712"/>
          </a:xfrm>
        </p:spPr>
        <p:txBody>
          <a:bodyPr>
            <a:normAutofit fontScale="90000"/>
          </a:bodyPr>
          <a:lstStyle/>
          <a:p>
            <a:r>
              <a:rPr lang="en-US" i="1" dirty="0"/>
              <a:t>Misrepresentation</a:t>
            </a:r>
          </a:p>
        </p:txBody>
      </p:sp>
      <p:sp>
        <p:nvSpPr>
          <p:cNvPr id="31747" name="Rectangle 3"/>
          <p:cNvSpPr>
            <a:spLocks noGrp="1" noChangeArrowheads="1"/>
          </p:cNvSpPr>
          <p:nvPr>
            <p:ph idx="1"/>
          </p:nvPr>
        </p:nvSpPr>
        <p:spPr/>
        <p:txBody>
          <a:bodyPr>
            <a:normAutofit/>
          </a:bodyPr>
          <a:lstStyle/>
          <a:p>
            <a:pPr>
              <a:lnSpc>
                <a:spcPct val="80000"/>
              </a:lnSpc>
            </a:pPr>
            <a:r>
              <a:rPr lang="en-US" sz="2400" dirty="0" smtClean="0">
                <a:latin typeface="Baskerville Old Face" pitchFamily="18" charset="0"/>
              </a:rPr>
              <a:t>Omit </a:t>
            </a:r>
            <a:r>
              <a:rPr lang="en-US" sz="2400" dirty="0">
                <a:latin typeface="Baskerville Old Face" pitchFamily="18" charset="0"/>
              </a:rPr>
              <a:t>fact(s) </a:t>
            </a:r>
            <a:r>
              <a:rPr lang="en-US" sz="2400" dirty="0" smtClean="0">
                <a:latin typeface="Baskerville Old Face" pitchFamily="18" charset="0"/>
              </a:rPr>
              <a:t>so that when you analyze the subset you come up with a false result. </a:t>
            </a:r>
          </a:p>
          <a:p>
            <a:pPr lvl="1">
              <a:lnSpc>
                <a:spcPct val="80000"/>
              </a:lnSpc>
            </a:pPr>
            <a:r>
              <a:rPr lang="en-US" sz="2200" dirty="0" smtClean="0">
                <a:latin typeface="Baskerville Old Face" pitchFamily="18" charset="0"/>
              </a:rPr>
              <a:t>Global warming reports are a great example of this</a:t>
            </a:r>
            <a:endParaRPr lang="en-US" sz="2200" dirty="0">
              <a:latin typeface="Baskerville Old Face" pitchFamily="18" charset="0"/>
            </a:endParaRPr>
          </a:p>
          <a:p>
            <a:pPr>
              <a:lnSpc>
                <a:spcPct val="80000"/>
              </a:lnSpc>
            </a:pPr>
            <a:endParaRPr lang="en-US" sz="2400" dirty="0">
              <a:latin typeface="Baskerville Old Face" pitchFamily="18" charset="0"/>
            </a:endParaRPr>
          </a:p>
          <a:p>
            <a:pPr>
              <a:lnSpc>
                <a:spcPct val="80000"/>
              </a:lnSpc>
            </a:pPr>
            <a:r>
              <a:rPr lang="en-US" sz="2400" dirty="0" smtClean="0">
                <a:latin typeface="Baskerville Old Face" pitchFamily="18" charset="0"/>
              </a:rPr>
              <a:t>Misrepresentation </a:t>
            </a:r>
            <a:r>
              <a:rPr lang="en-US" sz="2400" dirty="0">
                <a:latin typeface="Baskerville Old Face" pitchFamily="18" charset="0"/>
              </a:rPr>
              <a:t>can get slippery: </a:t>
            </a:r>
          </a:p>
          <a:p>
            <a:pPr lvl="1">
              <a:lnSpc>
                <a:spcPct val="80000"/>
              </a:lnSpc>
            </a:pPr>
            <a:r>
              <a:rPr lang="en-US" dirty="0" smtClean="0">
                <a:latin typeface="Baskerville Old Face" pitchFamily="18" charset="0"/>
              </a:rPr>
              <a:t>In publications scientists are supposed to summarize data and results, so selection does occur – it has to be done properly but not everyone agrees about what is proper. </a:t>
            </a:r>
            <a:endParaRPr lang="en-US" sz="2400" dirty="0">
              <a:latin typeface="Baskerville Old Face" pitchFamily="18" charset="0"/>
            </a:endParaRPr>
          </a:p>
          <a:p>
            <a:pPr lvl="1">
              <a:lnSpc>
                <a:spcPct val="80000"/>
              </a:lnSpc>
            </a:pPr>
            <a:r>
              <a:rPr lang="en-US" sz="2400" dirty="0" smtClean="0">
                <a:latin typeface="Baskerville Old Face" pitchFamily="18" charset="0"/>
              </a:rPr>
              <a:t>A new theory might be proposed that does not have a solid factual basis yet, but is valuable for suggesting new experiments. </a:t>
            </a:r>
            <a:endParaRPr lang="en-US" sz="2400" dirty="0">
              <a:latin typeface="Baskerville Old Face" pitchFamily="18" charset="0"/>
            </a:endParaRPr>
          </a:p>
        </p:txBody>
      </p:sp>
      <p:sp>
        <p:nvSpPr>
          <p:cNvPr id="4" name="Date Placeholder 3"/>
          <p:cNvSpPr>
            <a:spLocks noGrp="1"/>
          </p:cNvSpPr>
          <p:nvPr>
            <p:ph type="dt" sz="half" idx="10"/>
          </p:nvPr>
        </p:nvSpPr>
        <p:spPr/>
        <p:txBody>
          <a:bodyPr/>
          <a:lstStyle/>
          <a:p>
            <a:fld id="{B98B32E8-AD1D-4402-8291-3264075DAE48}"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AA6EFB4E-C6B5-4AC8-87C6-793A488A046B}"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04088"/>
            <a:ext cx="8229600" cy="743712"/>
          </a:xfrm>
        </p:spPr>
        <p:txBody>
          <a:bodyPr>
            <a:normAutofit fontScale="90000"/>
          </a:bodyPr>
          <a:lstStyle/>
          <a:p>
            <a:r>
              <a:rPr lang="en-US" dirty="0"/>
              <a:t>Good Scientific Practice</a:t>
            </a:r>
          </a:p>
        </p:txBody>
      </p:sp>
      <p:sp>
        <p:nvSpPr>
          <p:cNvPr id="32771" name="Rectangle 3"/>
          <p:cNvSpPr>
            <a:spLocks noGrp="1" noChangeArrowheads="1"/>
          </p:cNvSpPr>
          <p:nvPr>
            <p:ph idx="1"/>
          </p:nvPr>
        </p:nvSpPr>
        <p:spPr>
          <a:xfrm>
            <a:off x="457200" y="1935480"/>
            <a:ext cx="8229600" cy="4465320"/>
          </a:xfrm>
        </p:spPr>
        <p:txBody>
          <a:bodyPr>
            <a:normAutofit/>
          </a:bodyPr>
          <a:lstStyle/>
          <a:p>
            <a:pPr>
              <a:lnSpc>
                <a:spcPct val="80000"/>
              </a:lnSpc>
            </a:pPr>
            <a:r>
              <a:rPr lang="en-US" sz="2400" dirty="0" smtClean="0">
                <a:latin typeface="Baskerville Old Face" pitchFamily="18" charset="0"/>
              </a:rPr>
              <a:t>You must be able to have contrasting hypotheses with tests you can perform (although you might need to build the equipment first)</a:t>
            </a:r>
            <a:endParaRPr lang="en-US" sz="2400" dirty="0">
              <a:latin typeface="Baskerville Old Face" pitchFamily="18" charset="0"/>
            </a:endParaRPr>
          </a:p>
          <a:p>
            <a:pPr lvl="1">
              <a:lnSpc>
                <a:spcPct val="80000"/>
              </a:lnSpc>
            </a:pPr>
            <a:r>
              <a:rPr lang="en-US" sz="2000" dirty="0" smtClean="0">
                <a:latin typeface="Baskerville Old Face" pitchFamily="18" charset="0"/>
              </a:rPr>
              <a:t>Intelligent </a:t>
            </a:r>
            <a:r>
              <a:rPr lang="en-US" sz="2000" dirty="0">
                <a:latin typeface="Baskerville Old Face" pitchFamily="18" charset="0"/>
              </a:rPr>
              <a:t>Design has been discredited by all knowledgeable scientists because of this requirement </a:t>
            </a:r>
          </a:p>
          <a:p>
            <a:pPr>
              <a:lnSpc>
                <a:spcPct val="80000"/>
              </a:lnSpc>
            </a:pPr>
            <a:r>
              <a:rPr lang="en-US" sz="2400" dirty="0" smtClean="0">
                <a:latin typeface="Baskerville Old Face" pitchFamily="18" charset="0"/>
              </a:rPr>
              <a:t>You should suggest multiple </a:t>
            </a:r>
            <a:r>
              <a:rPr lang="en-US" sz="2400" dirty="0">
                <a:latin typeface="Baskerville Old Face" pitchFamily="18" charset="0"/>
              </a:rPr>
              <a:t>ways to interpret </a:t>
            </a:r>
            <a:r>
              <a:rPr lang="en-US" sz="2400" dirty="0" smtClean="0">
                <a:latin typeface="Baskerville Old Face" pitchFamily="18" charset="0"/>
              </a:rPr>
              <a:t>data (some might conflict – more experiments would have to be done). </a:t>
            </a:r>
            <a:endParaRPr lang="en-US" sz="2400" dirty="0">
              <a:latin typeface="Baskerville Old Face" pitchFamily="18" charset="0"/>
            </a:endParaRPr>
          </a:p>
          <a:p>
            <a:pPr>
              <a:lnSpc>
                <a:spcPct val="80000"/>
              </a:lnSpc>
            </a:pPr>
            <a:r>
              <a:rPr lang="en-US" sz="2400" dirty="0" smtClean="0">
                <a:latin typeface="Baskerville Old Face" pitchFamily="18" charset="0"/>
              </a:rPr>
              <a:t>Explain any errors in recording devices or methods that might </a:t>
            </a:r>
            <a:r>
              <a:rPr lang="en-US" sz="2400" dirty="0" smtClean="0">
                <a:latin typeface="Baskerville Old Face" pitchFamily="18" charset="0"/>
              </a:rPr>
              <a:t>have affected the outcome. </a:t>
            </a:r>
            <a:endParaRPr lang="en-US" sz="2400" dirty="0">
              <a:latin typeface="Baskerville Old Face" pitchFamily="18" charset="0"/>
            </a:endParaRPr>
          </a:p>
          <a:p>
            <a:pPr lvl="2">
              <a:lnSpc>
                <a:spcPct val="80000"/>
              </a:lnSpc>
            </a:pPr>
            <a:r>
              <a:rPr lang="en-US" dirty="0" smtClean="0">
                <a:latin typeface="Baskerville Old Face" pitchFamily="18" charset="0"/>
              </a:rPr>
              <a:t>Make all material, data and methods available to other scientists</a:t>
            </a:r>
            <a:endParaRPr lang="en-US" dirty="0">
              <a:latin typeface="Baskerville Old Face" pitchFamily="18" charset="0"/>
            </a:endParaRPr>
          </a:p>
          <a:p>
            <a:pPr>
              <a:lnSpc>
                <a:spcPct val="80000"/>
              </a:lnSpc>
              <a:buNone/>
            </a:pPr>
            <a:r>
              <a:rPr lang="en-US" sz="2000" dirty="0">
                <a:latin typeface="Baskerville Old Face" pitchFamily="18" charset="0"/>
              </a:rPr>
              <a:t>	</a:t>
            </a:r>
            <a:r>
              <a:rPr lang="en-US" sz="1800" dirty="0"/>
              <a:t> </a:t>
            </a:r>
          </a:p>
        </p:txBody>
      </p:sp>
      <p:sp>
        <p:nvSpPr>
          <p:cNvPr id="4" name="Date Placeholder 3"/>
          <p:cNvSpPr>
            <a:spLocks noGrp="1"/>
          </p:cNvSpPr>
          <p:nvPr>
            <p:ph type="dt" sz="half" idx="10"/>
          </p:nvPr>
        </p:nvSpPr>
        <p:spPr/>
        <p:txBody>
          <a:bodyPr/>
          <a:lstStyle/>
          <a:p>
            <a:fld id="{E7DD5AFD-9938-44C8-883B-C8D4A3B3FB9E}"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143859CE-25ED-40C4-97FA-FD7A52833EB6}" type="slidenum">
              <a:rPr lang="en-US"/>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Bioethics</a:t>
            </a:r>
            <a:endParaRPr lang="en-US" dirty="0">
              <a:latin typeface="Bookman Old Style" pitchFamily="18"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What is ethics? </a:t>
            </a:r>
          </a:p>
          <a:p>
            <a:r>
              <a:rPr lang="en-US" dirty="0" smtClean="0">
                <a:latin typeface="Bookman Old Style" pitchFamily="18" charset="0"/>
              </a:rPr>
              <a:t>What is the difference between professional and personal ethics? </a:t>
            </a:r>
          </a:p>
          <a:p>
            <a:r>
              <a:rPr lang="en-US" dirty="0" smtClean="0">
                <a:latin typeface="Bookman Old Style" pitchFamily="18" charset="0"/>
              </a:rPr>
              <a:t>When might they be in conflict? </a:t>
            </a:r>
          </a:p>
          <a:p>
            <a:r>
              <a:rPr lang="en-US" dirty="0" smtClean="0">
                <a:latin typeface="Bookman Old Style" pitchFamily="18" charset="0"/>
              </a:rPr>
              <a:t>How do you learn to think about making ethical decisions?</a:t>
            </a:r>
            <a:endParaRPr lang="en-US" dirty="0">
              <a:latin typeface="Bookman Old Style" pitchFamily="18" charset="0"/>
            </a:endParaRPr>
          </a:p>
        </p:txBody>
      </p:sp>
      <p:sp>
        <p:nvSpPr>
          <p:cNvPr id="4" name="Date Placeholder 3"/>
          <p:cNvSpPr>
            <a:spLocks noGrp="1"/>
          </p:cNvSpPr>
          <p:nvPr>
            <p:ph type="dt" sz="half" idx="10"/>
          </p:nvPr>
        </p:nvSpPr>
        <p:spPr/>
        <p:txBody>
          <a:bodyPr/>
          <a:lstStyle/>
          <a:p>
            <a:fld id="{F4F77E4D-5D1C-4B30-9828-E1FE5992FD87}" type="datetime1">
              <a:rPr lang="en-US" smtClean="0"/>
              <a:pPr/>
              <a:t>6/8/2013</a:t>
            </a:fld>
            <a:endParaRPr lang="en-US"/>
          </a:p>
        </p:txBody>
      </p:sp>
      <p:sp>
        <p:nvSpPr>
          <p:cNvPr id="6" name="Footer Placeholder 5"/>
          <p:cNvSpPr>
            <a:spLocks noGrp="1"/>
          </p:cNvSpPr>
          <p:nvPr>
            <p:ph type="ftr" sz="quarter" idx="11"/>
          </p:nvPr>
        </p:nvSpPr>
        <p:spPr/>
        <p:txBody>
          <a:bodyPr/>
          <a:lstStyle/>
          <a:p>
            <a:r>
              <a:rPr lang="en-US" smtClean="0"/>
              <a:t>UNCC Weller</a:t>
            </a:r>
            <a:endParaRPr lang="en-US"/>
          </a:p>
        </p:txBody>
      </p:sp>
      <p:sp>
        <p:nvSpPr>
          <p:cNvPr id="5" name="Slide Number Placeholder 4"/>
          <p:cNvSpPr>
            <a:spLocks noGrp="1"/>
          </p:cNvSpPr>
          <p:nvPr>
            <p:ph type="sldNum" sz="quarter" idx="12"/>
          </p:nvPr>
        </p:nvSpPr>
        <p:spPr/>
        <p:txBody>
          <a:bodyPr/>
          <a:lstStyle/>
          <a:p>
            <a:fld id="{7E698C61-930E-4B5F-AF77-816D9CA830E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latin typeface="Bookman Old Style" pitchFamily="18" charset="0"/>
              </a:rPr>
              <a:t>Definition of Ethics</a:t>
            </a:r>
          </a:p>
        </p:txBody>
      </p:sp>
      <p:sp>
        <p:nvSpPr>
          <p:cNvPr id="3075" name="Rectangle 3"/>
          <p:cNvSpPr>
            <a:spLocks noGrp="1" noChangeArrowheads="1"/>
          </p:cNvSpPr>
          <p:nvPr>
            <p:ph idx="1"/>
          </p:nvPr>
        </p:nvSpPr>
        <p:spPr>
          <a:xfrm>
            <a:off x="457200" y="1935480"/>
            <a:ext cx="8229600" cy="4617720"/>
          </a:xfrm>
        </p:spPr>
        <p:txBody>
          <a:bodyPr>
            <a:normAutofit fontScale="92500" lnSpcReduction="20000"/>
          </a:bodyPr>
          <a:lstStyle/>
          <a:p>
            <a:pPr>
              <a:lnSpc>
                <a:spcPct val="90000"/>
              </a:lnSpc>
            </a:pPr>
            <a:r>
              <a:rPr lang="en-US" sz="2800" b="1" dirty="0" smtClean="0">
                <a:latin typeface="Bookman Old Style" pitchFamily="18" charset="0"/>
              </a:rPr>
              <a:t>“</a:t>
            </a:r>
            <a:r>
              <a:rPr lang="en-US" sz="2800" dirty="0">
                <a:latin typeface="Bookman Old Style" pitchFamily="18" charset="0"/>
              </a:rPr>
              <a:t>Ethics is </a:t>
            </a:r>
            <a:r>
              <a:rPr lang="en-US" sz="2800" dirty="0" smtClean="0">
                <a:latin typeface="Bookman Old Style" pitchFamily="18" charset="0"/>
              </a:rPr>
              <a:t>the  </a:t>
            </a:r>
            <a:r>
              <a:rPr lang="en-US" sz="2800" dirty="0">
                <a:latin typeface="Bookman Old Style" pitchFamily="18" charset="0"/>
              </a:rPr>
              <a:t>study </a:t>
            </a:r>
            <a:r>
              <a:rPr lang="en-US" sz="2800" dirty="0" smtClean="0">
                <a:latin typeface="Bookman Old Style" pitchFamily="18" charset="0"/>
              </a:rPr>
              <a:t>of </a:t>
            </a:r>
            <a:r>
              <a:rPr lang="en-US" sz="2800" dirty="0">
                <a:latin typeface="Bookman Old Style" pitchFamily="18" charset="0"/>
              </a:rPr>
              <a:t>ethical </a:t>
            </a:r>
            <a:r>
              <a:rPr lang="en-US" sz="2800" dirty="0" smtClean="0">
                <a:latin typeface="Bookman Old Style" pitchFamily="18" charset="0"/>
              </a:rPr>
              <a:t>behavior, </a:t>
            </a:r>
            <a:r>
              <a:rPr lang="en-US" sz="2800" dirty="0">
                <a:latin typeface="Bookman Old Style" pitchFamily="18" charset="0"/>
              </a:rPr>
              <a:t>that which is </a:t>
            </a:r>
            <a:r>
              <a:rPr lang="en-US" sz="2800" dirty="0" smtClean="0">
                <a:latin typeface="Bookman Old Style" pitchFamily="18" charset="0"/>
              </a:rPr>
              <a:t>right vs. wrong. </a:t>
            </a:r>
          </a:p>
          <a:p>
            <a:pPr lvl="1">
              <a:lnSpc>
                <a:spcPct val="90000"/>
              </a:lnSpc>
            </a:pPr>
            <a:r>
              <a:rPr lang="en-US" sz="2400" dirty="0" smtClean="0">
                <a:latin typeface="Bookman Old Style" pitchFamily="18" charset="0"/>
              </a:rPr>
              <a:t>Morality might be considered the distinction between good and evil – often implies </a:t>
            </a:r>
            <a:r>
              <a:rPr lang="en-US" sz="2400" dirty="0" smtClean="0">
                <a:solidFill>
                  <a:srgbClr val="FF0000"/>
                </a:solidFill>
                <a:latin typeface="Bookman Old Style" pitchFamily="18" charset="0"/>
              </a:rPr>
              <a:t>intent</a:t>
            </a:r>
            <a:r>
              <a:rPr lang="en-US" sz="2400" dirty="0" smtClean="0">
                <a:latin typeface="Bookman Old Style" pitchFamily="18" charset="0"/>
              </a:rPr>
              <a:t> rather than </a:t>
            </a:r>
            <a:r>
              <a:rPr lang="en-US" sz="2400" dirty="0" smtClean="0">
                <a:solidFill>
                  <a:srgbClr val="FF0000"/>
                </a:solidFill>
                <a:latin typeface="Bookman Old Style" pitchFamily="18" charset="0"/>
              </a:rPr>
              <a:t>outcome</a:t>
            </a:r>
            <a:r>
              <a:rPr lang="en-US" sz="2400" dirty="0" smtClean="0">
                <a:latin typeface="Bookman Old Style" pitchFamily="18" charset="0"/>
              </a:rPr>
              <a:t> alone. </a:t>
            </a:r>
            <a:endParaRPr lang="en-US" sz="2400" dirty="0" smtClean="0">
              <a:latin typeface="Bookman Old Style" pitchFamily="18" charset="0"/>
            </a:endParaRPr>
          </a:p>
          <a:p>
            <a:pPr lvl="1">
              <a:lnSpc>
                <a:spcPct val="90000"/>
              </a:lnSpc>
            </a:pPr>
            <a:endParaRPr lang="en-US" sz="2400" dirty="0">
              <a:latin typeface="Bookman Old Style" pitchFamily="18" charset="0"/>
            </a:endParaRPr>
          </a:p>
          <a:p>
            <a:pPr>
              <a:lnSpc>
                <a:spcPct val="90000"/>
              </a:lnSpc>
            </a:pPr>
            <a:r>
              <a:rPr lang="en-US" sz="2800" b="1" dirty="0" smtClean="0">
                <a:latin typeface="Bookman Old Style" pitchFamily="18" charset="0"/>
              </a:rPr>
              <a:t>Professional</a:t>
            </a:r>
            <a:r>
              <a:rPr lang="en-US" sz="2800" dirty="0" smtClean="0">
                <a:latin typeface="Bookman Old Style" pitchFamily="18" charset="0"/>
              </a:rPr>
              <a:t> </a:t>
            </a:r>
            <a:r>
              <a:rPr lang="en-US" sz="2800" dirty="0">
                <a:latin typeface="Bookman Old Style" pitchFamily="18" charset="0"/>
              </a:rPr>
              <a:t>ethical </a:t>
            </a:r>
            <a:r>
              <a:rPr lang="en-US" sz="2800" dirty="0" smtClean="0">
                <a:latin typeface="Bookman Old Style" pitchFamily="18" charset="0"/>
              </a:rPr>
              <a:t>behavior: ‘</a:t>
            </a:r>
            <a:r>
              <a:rPr lang="en-US" sz="2800" dirty="0">
                <a:latin typeface="Bookman Old Style" pitchFamily="18" charset="0"/>
              </a:rPr>
              <a:t>what are the written (and unwritten) rules of the profession</a:t>
            </a:r>
            <a:r>
              <a:rPr lang="en-US" sz="2800" dirty="0" smtClean="0">
                <a:latin typeface="Bookman Old Style" pitchFamily="18" charset="0"/>
              </a:rPr>
              <a:t>’? </a:t>
            </a:r>
          </a:p>
          <a:p>
            <a:pPr lvl="1">
              <a:lnSpc>
                <a:spcPct val="90000"/>
              </a:lnSpc>
            </a:pPr>
            <a:r>
              <a:rPr lang="en-US" sz="2400" dirty="0" smtClean="0">
                <a:latin typeface="Bookman Old Style" pitchFamily="18" charset="0"/>
              </a:rPr>
              <a:t>How does this differ from personal ethics</a:t>
            </a:r>
            <a:r>
              <a:rPr lang="en-US" sz="2400" dirty="0" smtClean="0"/>
              <a:t>?</a:t>
            </a:r>
          </a:p>
          <a:p>
            <a:pPr>
              <a:lnSpc>
                <a:spcPct val="90000"/>
              </a:lnSpc>
            </a:pPr>
            <a:endParaRPr lang="en-US" sz="2800" dirty="0" smtClean="0"/>
          </a:p>
          <a:p>
            <a:pPr>
              <a:lnSpc>
                <a:spcPct val="90000"/>
              </a:lnSpc>
            </a:pPr>
            <a:endParaRPr lang="en-US" sz="2800" dirty="0" smtClean="0"/>
          </a:p>
          <a:p>
            <a:pPr>
              <a:lnSpc>
                <a:spcPct val="90000"/>
              </a:lnSpc>
            </a:pPr>
            <a:endParaRPr lang="en-US" sz="2400" dirty="0" smtClean="0"/>
          </a:p>
          <a:p>
            <a:pPr>
              <a:lnSpc>
                <a:spcPct val="90000"/>
              </a:lnSpc>
            </a:pPr>
            <a:endParaRPr lang="en-US" sz="2400" dirty="0" smtClean="0"/>
          </a:p>
          <a:p>
            <a:pPr>
              <a:lnSpc>
                <a:spcPct val="90000"/>
              </a:lnSpc>
            </a:pPr>
            <a:endParaRPr lang="en-US" sz="2400" dirty="0" smtClean="0"/>
          </a:p>
          <a:p>
            <a:pPr>
              <a:lnSpc>
                <a:spcPct val="90000"/>
              </a:lnSpc>
              <a:buNone/>
            </a:pPr>
            <a:r>
              <a:rPr lang="en-US" sz="2400" dirty="0" smtClean="0"/>
              <a:t>From </a:t>
            </a:r>
            <a:r>
              <a:rPr lang="en-US" sz="2400" dirty="0" smtClean="0">
                <a:hlinkClick r:id="rId3"/>
              </a:rPr>
              <a:t>http://en.wikipedia.org/wiki/Ethics</a:t>
            </a:r>
            <a:endParaRPr lang="en-US" sz="2400" b="1" dirty="0" smtClean="0"/>
          </a:p>
          <a:p>
            <a:pPr>
              <a:lnSpc>
                <a:spcPct val="90000"/>
              </a:lnSpc>
              <a:buNone/>
            </a:pPr>
            <a:endParaRPr lang="en-US" sz="2400" dirty="0"/>
          </a:p>
        </p:txBody>
      </p:sp>
      <p:sp>
        <p:nvSpPr>
          <p:cNvPr id="4" name="Date Placeholder 3"/>
          <p:cNvSpPr>
            <a:spLocks noGrp="1"/>
          </p:cNvSpPr>
          <p:nvPr>
            <p:ph type="dt" sz="half" idx="10"/>
          </p:nvPr>
        </p:nvSpPr>
        <p:spPr/>
        <p:txBody>
          <a:bodyPr/>
          <a:lstStyle/>
          <a:p>
            <a:fld id="{07CE2EF8-D15E-4870-BC53-13F88EC3CEC0}"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1A0BD76B-58FC-4006-BFB0-3A83BC6785F1}" type="slidenum">
              <a:rPr lang="en-US"/>
              <a:pPr/>
              <a:t>3</a:t>
            </a:fld>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6553200" y="4648200"/>
            <a:ext cx="2009775" cy="18764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229600" cy="838200"/>
          </a:xfrm>
        </p:spPr>
        <p:txBody>
          <a:bodyPr/>
          <a:lstStyle/>
          <a:p>
            <a:r>
              <a:rPr lang="en-US" dirty="0"/>
              <a:t>Ethical Relativism</a:t>
            </a:r>
          </a:p>
        </p:txBody>
      </p:sp>
      <p:sp>
        <p:nvSpPr>
          <p:cNvPr id="4099" name="Rectangle 3"/>
          <p:cNvSpPr>
            <a:spLocks noGrp="1" noChangeArrowheads="1"/>
          </p:cNvSpPr>
          <p:nvPr>
            <p:ph idx="1"/>
          </p:nvPr>
        </p:nvSpPr>
        <p:spPr>
          <a:xfrm>
            <a:off x="304800" y="1371600"/>
            <a:ext cx="4114800" cy="4800600"/>
          </a:xfrm>
        </p:spPr>
        <p:txBody>
          <a:bodyPr>
            <a:normAutofit/>
          </a:bodyPr>
          <a:lstStyle/>
          <a:p>
            <a:pPr>
              <a:lnSpc>
                <a:spcPct val="90000"/>
              </a:lnSpc>
            </a:pPr>
            <a:r>
              <a:rPr lang="en-US" sz="2400" i="1" dirty="0" smtClean="0"/>
              <a:t>No</a:t>
            </a:r>
            <a:r>
              <a:rPr lang="en-US" sz="2400" dirty="0" smtClean="0"/>
              <a:t> rules </a:t>
            </a:r>
            <a:r>
              <a:rPr lang="en-US" sz="2400" dirty="0"/>
              <a:t>of behavior </a:t>
            </a:r>
            <a:r>
              <a:rPr lang="en-US" sz="2400" dirty="0" smtClean="0"/>
              <a:t>are universal for all cultures and circumstances.</a:t>
            </a:r>
            <a:endParaRPr lang="en-US" sz="2400" dirty="0" smtClean="0"/>
          </a:p>
          <a:p>
            <a:pPr lvl="1">
              <a:lnSpc>
                <a:spcPct val="90000"/>
              </a:lnSpc>
            </a:pPr>
            <a:endParaRPr lang="en-US" sz="2000" dirty="0" smtClean="0"/>
          </a:p>
          <a:p>
            <a:pPr>
              <a:lnSpc>
                <a:spcPct val="90000"/>
              </a:lnSpc>
            </a:pPr>
            <a:r>
              <a:rPr lang="en-US" sz="2400" dirty="0" smtClean="0"/>
              <a:t>But many cultures have converged on common principles. </a:t>
            </a:r>
            <a:endParaRPr lang="en-US" sz="2400" dirty="0"/>
          </a:p>
          <a:p>
            <a:pPr lvl="1">
              <a:lnSpc>
                <a:spcPct val="90000"/>
              </a:lnSpc>
            </a:pPr>
            <a:r>
              <a:rPr lang="en-US" sz="2000" dirty="0" smtClean="0"/>
              <a:t>Justice, the right to truth, compassion, respect, responsibility. </a:t>
            </a:r>
            <a:endParaRPr lang="en-US" sz="2000" dirty="0" smtClean="0"/>
          </a:p>
          <a:p>
            <a:pPr lvl="1">
              <a:lnSpc>
                <a:spcPct val="90000"/>
              </a:lnSpc>
            </a:pPr>
            <a:r>
              <a:rPr lang="en-US" sz="2000" dirty="0" smtClean="0"/>
              <a:t>Limitations on who counts differs a lot. </a:t>
            </a:r>
            <a:endParaRPr lang="en-US" sz="2000" dirty="0"/>
          </a:p>
        </p:txBody>
      </p:sp>
      <p:sp>
        <p:nvSpPr>
          <p:cNvPr id="4" name="Date Placeholder 3"/>
          <p:cNvSpPr>
            <a:spLocks noGrp="1"/>
          </p:cNvSpPr>
          <p:nvPr>
            <p:ph type="dt" sz="half" idx="10"/>
          </p:nvPr>
        </p:nvSpPr>
        <p:spPr/>
        <p:txBody>
          <a:bodyPr/>
          <a:lstStyle/>
          <a:p>
            <a:fld id="{D616D746-8801-407E-9F25-FFBCB566D234}" type="datetime1">
              <a:rPr lang="en-US" smtClean="0"/>
              <a:pPr/>
              <a:t>6/8/2013</a:t>
            </a:fld>
            <a:endParaRPr lang="en-US" dirty="0"/>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3507A1EE-BD83-44CF-9733-AE704A821D71}" type="slidenum">
              <a:rPr lang="en-US"/>
              <a:pPr/>
              <a:t>4</a:t>
            </a:fld>
            <a:endParaRPr lang="en-US"/>
          </a:p>
        </p:txBody>
      </p:sp>
      <p:pic>
        <p:nvPicPr>
          <p:cNvPr id="7" name="Picture 6" descr="CH_Ethics.png"/>
          <p:cNvPicPr>
            <a:picLocks noChangeAspect="1"/>
          </p:cNvPicPr>
          <p:nvPr/>
        </p:nvPicPr>
        <p:blipFill>
          <a:blip r:embed="rId3" cstate="print"/>
          <a:stretch>
            <a:fillRect/>
          </a:stretch>
        </p:blipFill>
        <p:spPr>
          <a:xfrm>
            <a:off x="4724400" y="1371600"/>
            <a:ext cx="3724275" cy="4762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609600"/>
            <a:ext cx="8534400" cy="533400"/>
          </a:xfrm>
        </p:spPr>
        <p:txBody>
          <a:bodyPr>
            <a:noAutofit/>
          </a:bodyPr>
          <a:lstStyle/>
          <a:p>
            <a:r>
              <a:rPr lang="en-US" sz="2800" b="1" dirty="0"/>
              <a:t>Why study ethics in </a:t>
            </a:r>
            <a:r>
              <a:rPr lang="en-US" sz="2800" b="1" dirty="0" smtClean="0"/>
              <a:t>a biotechnology setting? </a:t>
            </a:r>
            <a:endParaRPr lang="en-US" sz="2800" dirty="0"/>
          </a:p>
        </p:txBody>
      </p:sp>
      <p:sp>
        <p:nvSpPr>
          <p:cNvPr id="5123" name="Rectangle 3"/>
          <p:cNvSpPr>
            <a:spLocks noGrp="1" noChangeArrowheads="1"/>
          </p:cNvSpPr>
          <p:nvPr>
            <p:ph idx="1"/>
          </p:nvPr>
        </p:nvSpPr>
        <p:spPr>
          <a:xfrm>
            <a:off x="381000" y="1447800"/>
            <a:ext cx="8229600" cy="4389120"/>
          </a:xfrm>
        </p:spPr>
        <p:txBody>
          <a:bodyPr>
            <a:normAutofit/>
          </a:bodyPr>
          <a:lstStyle/>
          <a:p>
            <a:pPr>
              <a:lnSpc>
                <a:spcPct val="90000"/>
              </a:lnSpc>
            </a:pPr>
            <a:r>
              <a:rPr lang="en-US" sz="2400" dirty="0" smtClean="0">
                <a:latin typeface="Bookman Old Style" pitchFamily="18" charset="0"/>
              </a:rPr>
              <a:t>Obtaining funding: formal </a:t>
            </a:r>
            <a:r>
              <a:rPr lang="en-US" sz="2400" dirty="0">
                <a:latin typeface="Bookman Old Style" pitchFamily="18" charset="0"/>
              </a:rPr>
              <a:t>training is required </a:t>
            </a:r>
            <a:r>
              <a:rPr lang="en-US" sz="2400" dirty="0" smtClean="0">
                <a:latin typeface="Bookman Old Style" pitchFamily="18" charset="0"/>
              </a:rPr>
              <a:t>before granting agencies allocate money </a:t>
            </a:r>
            <a:r>
              <a:rPr lang="en-US" sz="2400" dirty="0">
                <a:latin typeface="Bookman Old Style" pitchFamily="18" charset="0"/>
              </a:rPr>
              <a:t>(e.g. NIH).</a:t>
            </a:r>
          </a:p>
          <a:p>
            <a:pPr>
              <a:lnSpc>
                <a:spcPct val="90000"/>
              </a:lnSpc>
            </a:pPr>
            <a:endParaRPr lang="en-US" sz="2400" dirty="0" smtClean="0">
              <a:latin typeface="Bookman Old Style" pitchFamily="18" charset="0"/>
            </a:endParaRPr>
          </a:p>
          <a:p>
            <a:pPr>
              <a:lnSpc>
                <a:spcPct val="90000"/>
              </a:lnSpc>
            </a:pPr>
            <a:r>
              <a:rPr lang="en-US" sz="2400" dirty="0" smtClean="0">
                <a:latin typeface="Bookman Old Style" pitchFamily="18" charset="0"/>
              </a:rPr>
              <a:t>Consequences </a:t>
            </a:r>
            <a:r>
              <a:rPr lang="en-US" sz="2400" dirty="0" smtClean="0">
                <a:latin typeface="Bookman Old Style" pitchFamily="18" charset="0"/>
              </a:rPr>
              <a:t>of </a:t>
            </a:r>
            <a:r>
              <a:rPr lang="en-US" sz="2400" dirty="0" smtClean="0">
                <a:latin typeface="Bookman Old Style" pitchFamily="18" charset="0"/>
              </a:rPr>
              <a:t>lapses to profession</a:t>
            </a:r>
            <a:endParaRPr lang="en-US" sz="2400" dirty="0" smtClean="0">
              <a:latin typeface="Bookman Old Style" pitchFamily="18" charset="0"/>
            </a:endParaRPr>
          </a:p>
          <a:p>
            <a:pPr lvl="1">
              <a:lnSpc>
                <a:spcPct val="90000"/>
              </a:lnSpc>
            </a:pPr>
            <a:r>
              <a:rPr lang="en-US" sz="2000" dirty="0" smtClean="0">
                <a:latin typeface="Bookman Old Style" pitchFamily="18" charset="0"/>
              </a:rPr>
              <a:t>Scandals: the negative attention leads to condemning all of a group for the actions of one member.</a:t>
            </a:r>
            <a:endParaRPr lang="en-US" sz="2000" dirty="0">
              <a:latin typeface="Bookman Old Style" pitchFamily="18" charset="0"/>
            </a:endParaRPr>
          </a:p>
          <a:p>
            <a:pPr lvl="1">
              <a:lnSpc>
                <a:spcPct val="90000"/>
              </a:lnSpc>
            </a:pPr>
            <a:r>
              <a:rPr lang="en-US" sz="2000" dirty="0">
                <a:latin typeface="Bookman Old Style" pitchFamily="18" charset="0"/>
              </a:rPr>
              <a:t>Conflicts of </a:t>
            </a:r>
            <a:r>
              <a:rPr lang="en-US" sz="2000" dirty="0" smtClean="0">
                <a:latin typeface="Bookman Old Style" pitchFamily="18" charset="0"/>
              </a:rPr>
              <a:t>Interest: </a:t>
            </a:r>
            <a:r>
              <a:rPr lang="en-US" sz="2000" dirty="0" smtClean="0">
                <a:latin typeface="Bookman Old Style" pitchFamily="18" charset="0"/>
              </a:rPr>
              <a:t>as Universities emphasize ‘</a:t>
            </a:r>
            <a:r>
              <a:rPr lang="en-US" sz="2000" dirty="0">
                <a:latin typeface="Bookman Old Style" pitchFamily="18" charset="0"/>
              </a:rPr>
              <a:t>entrepreneurial activities’ </a:t>
            </a:r>
            <a:r>
              <a:rPr lang="en-US" sz="2000" dirty="0" smtClean="0">
                <a:latin typeface="Bookman Old Style" pitchFamily="18" charset="0"/>
              </a:rPr>
              <a:t>out of research activities you increase the benefit for cheating. </a:t>
            </a:r>
            <a:endParaRPr lang="en-US" sz="2000" dirty="0">
              <a:latin typeface="Bookman Old Style" pitchFamily="18" charset="0"/>
            </a:endParaRPr>
          </a:p>
          <a:p>
            <a:pPr lvl="1">
              <a:lnSpc>
                <a:spcPct val="90000"/>
              </a:lnSpc>
            </a:pPr>
            <a:r>
              <a:rPr lang="en-US" sz="2000" dirty="0" smtClean="0">
                <a:latin typeface="Bookman Old Style" pitchFamily="18" charset="0"/>
              </a:rPr>
              <a:t>Privacy: biomedical </a:t>
            </a:r>
            <a:r>
              <a:rPr lang="en-US" sz="2000" dirty="0">
                <a:latin typeface="Bookman Old Style" pitchFamily="18" charset="0"/>
              </a:rPr>
              <a:t>data </a:t>
            </a:r>
            <a:r>
              <a:rPr lang="en-US" sz="2000" dirty="0" smtClean="0">
                <a:latin typeface="Bookman Old Style" pitchFamily="18" charset="0"/>
              </a:rPr>
              <a:t>has usually been considered personal </a:t>
            </a:r>
            <a:r>
              <a:rPr lang="en-US" sz="2000" dirty="0">
                <a:latin typeface="Bookman Old Style" pitchFamily="18" charset="0"/>
              </a:rPr>
              <a:t>and </a:t>
            </a:r>
            <a:r>
              <a:rPr lang="en-US" sz="2000" dirty="0" smtClean="0">
                <a:latin typeface="Bookman Old Style" pitchFamily="18" charset="0"/>
              </a:rPr>
              <a:t>private when your MD has you tested.</a:t>
            </a:r>
            <a:endParaRPr lang="en-US" sz="2000" dirty="0">
              <a:latin typeface="Bookman Old Style" pitchFamily="18" charset="0"/>
            </a:endParaRPr>
          </a:p>
        </p:txBody>
      </p:sp>
      <p:sp>
        <p:nvSpPr>
          <p:cNvPr id="4" name="Date Placeholder 3"/>
          <p:cNvSpPr>
            <a:spLocks noGrp="1"/>
          </p:cNvSpPr>
          <p:nvPr>
            <p:ph type="dt" sz="half" idx="10"/>
          </p:nvPr>
        </p:nvSpPr>
        <p:spPr/>
        <p:txBody>
          <a:bodyPr/>
          <a:lstStyle/>
          <a:p>
            <a:fld id="{C5C766C7-86BD-476E-8E76-19F4F5CC194F}" type="datetime1">
              <a:rPr lang="en-US" smtClean="0"/>
              <a:pPr/>
              <a:t>6/8/2013</a:t>
            </a:fld>
            <a:endParaRPr lang="en-US" dirty="0"/>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75F14FA3-5FFE-42DF-ACCB-DE42915FB0E7}" type="slidenum">
              <a:rPr lang="en-US"/>
              <a:pPr/>
              <a:t>5</a:t>
            </a:fld>
            <a:endParaRPr lang="en-US"/>
          </a:p>
        </p:txBody>
      </p:sp>
      <p:pic>
        <p:nvPicPr>
          <p:cNvPr id="7" name="Picture 3"/>
          <p:cNvPicPr>
            <a:picLocks noChangeAspect="1" noChangeArrowheads="1"/>
          </p:cNvPicPr>
          <p:nvPr/>
        </p:nvPicPr>
        <p:blipFill>
          <a:blip r:embed="rId3" cstate="print"/>
          <a:srcRect/>
          <a:stretch>
            <a:fillRect/>
          </a:stretch>
        </p:blipFill>
        <p:spPr bwMode="auto">
          <a:xfrm>
            <a:off x="6400800" y="5105400"/>
            <a:ext cx="1817077" cy="1524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48512"/>
          </a:xfrm>
        </p:spPr>
        <p:txBody>
          <a:bodyPr>
            <a:normAutofit fontScale="90000"/>
          </a:bodyPr>
          <a:lstStyle/>
          <a:p>
            <a:r>
              <a:rPr lang="en-US" sz="3600" dirty="0" smtClean="0">
                <a:latin typeface="Bookman Old Style" pitchFamily="18" charset="0"/>
              </a:rPr>
              <a:t>What are the consequences of our research?</a:t>
            </a:r>
            <a:endParaRPr lang="en-US" sz="3600" dirty="0">
              <a:latin typeface="Bookman Old Style" pitchFamily="18"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Biotechnology allows animals to be used to improve human health</a:t>
            </a:r>
          </a:p>
          <a:p>
            <a:pPr lvl="1"/>
            <a:r>
              <a:rPr lang="en-US" dirty="0" smtClean="0">
                <a:latin typeface="Bookman Old Style" pitchFamily="18" charset="0"/>
              </a:rPr>
              <a:t>Treat disease, make organs, change nutrition of food</a:t>
            </a:r>
          </a:p>
          <a:p>
            <a:pPr lvl="1"/>
            <a:r>
              <a:rPr lang="en-US" dirty="0" smtClean="0">
                <a:latin typeface="Bookman Old Style" pitchFamily="18" charset="0"/>
              </a:rPr>
              <a:t>What happens to food safety? Animal welfare? Environmental diversity and safety?</a:t>
            </a:r>
            <a:endParaRPr lang="en-US" dirty="0">
              <a:latin typeface="Bookman Old Style" pitchFamily="18" charset="0"/>
            </a:endParaRPr>
          </a:p>
        </p:txBody>
      </p:sp>
      <p:sp>
        <p:nvSpPr>
          <p:cNvPr id="4" name="Date Placeholder 3"/>
          <p:cNvSpPr>
            <a:spLocks noGrp="1"/>
          </p:cNvSpPr>
          <p:nvPr>
            <p:ph type="dt" sz="half" idx="10"/>
          </p:nvPr>
        </p:nvSpPr>
        <p:spPr/>
        <p:txBody>
          <a:bodyPr/>
          <a:lstStyle/>
          <a:p>
            <a:fld id="{7CF5712C-EB0C-4483-90D4-CADDFF88D90E}" type="datetime1">
              <a:rPr lang="en-US" smtClean="0"/>
              <a:pPr/>
              <a:t>6/8/2013</a:t>
            </a:fld>
            <a:endParaRPr lang="en-US" dirty="0"/>
          </a:p>
        </p:txBody>
      </p:sp>
      <p:sp>
        <p:nvSpPr>
          <p:cNvPr id="5" name="Footer Placeholder 4"/>
          <p:cNvSpPr>
            <a:spLocks noGrp="1"/>
          </p:cNvSpPr>
          <p:nvPr>
            <p:ph type="ftr" sz="quarter" idx="11"/>
          </p:nvPr>
        </p:nvSpPr>
        <p:spPr/>
        <p:txBody>
          <a:bodyPr/>
          <a:lstStyle/>
          <a:p>
            <a:r>
              <a:rPr lang="en-US" dirty="0" smtClean="0"/>
              <a:t>UNCC Weller</a:t>
            </a:r>
            <a:endParaRPr lang="en-US" dirty="0"/>
          </a:p>
        </p:txBody>
      </p:sp>
      <p:sp>
        <p:nvSpPr>
          <p:cNvPr id="6" name="Slide Number Placeholder 5"/>
          <p:cNvSpPr>
            <a:spLocks noGrp="1"/>
          </p:cNvSpPr>
          <p:nvPr>
            <p:ph type="sldNum" sz="quarter" idx="12"/>
          </p:nvPr>
        </p:nvSpPr>
        <p:spPr/>
        <p:txBody>
          <a:bodyPr/>
          <a:lstStyle/>
          <a:p>
            <a:fld id="{7E698C61-930E-4B5F-AF77-816D9CA830ED}" type="slidenum">
              <a:rPr lang="en-US" smtClean="0"/>
              <a:pPr/>
              <a:t>6</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2895600" y="4495800"/>
            <a:ext cx="2895600" cy="1809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latin typeface="Bookman Old Style" pitchFamily="18" charset="0"/>
              </a:rPr>
              <a:t>Professional Ethics</a:t>
            </a:r>
            <a:endParaRPr lang="en-US" dirty="0">
              <a:latin typeface="Bookman Old Style" pitchFamily="18" charset="0"/>
            </a:endParaRPr>
          </a:p>
        </p:txBody>
      </p:sp>
      <p:sp>
        <p:nvSpPr>
          <p:cNvPr id="3" name="Content Placeholder 2"/>
          <p:cNvSpPr>
            <a:spLocks noGrp="1"/>
          </p:cNvSpPr>
          <p:nvPr>
            <p:ph idx="1"/>
          </p:nvPr>
        </p:nvSpPr>
        <p:spPr/>
        <p:txBody>
          <a:bodyPr>
            <a:normAutofit/>
          </a:bodyPr>
          <a:lstStyle/>
          <a:p>
            <a:r>
              <a:rPr lang="en-US" dirty="0" smtClean="0">
                <a:latin typeface="Bookman Old Style" pitchFamily="18" charset="0"/>
              </a:rPr>
              <a:t>Do scientists have </a:t>
            </a:r>
            <a:r>
              <a:rPr lang="en-US" dirty="0" smtClean="0">
                <a:latin typeface="Bookman Old Style" pitchFamily="18" charset="0"/>
              </a:rPr>
              <a:t>the same amount of </a:t>
            </a:r>
            <a:r>
              <a:rPr lang="en-US" dirty="0" smtClean="0">
                <a:latin typeface="Bookman Old Style" pitchFamily="18" charset="0"/>
              </a:rPr>
              <a:t>responsibility to protect society </a:t>
            </a:r>
            <a:r>
              <a:rPr lang="en-US" dirty="0" smtClean="0">
                <a:latin typeface="Bookman Old Style" pitchFamily="18" charset="0"/>
              </a:rPr>
              <a:t>or do they have extra responsibility because </a:t>
            </a:r>
            <a:r>
              <a:rPr lang="en-US" dirty="0" smtClean="0">
                <a:latin typeface="Bookman Old Style" pitchFamily="18" charset="0"/>
              </a:rPr>
              <a:t>they have </a:t>
            </a:r>
            <a:r>
              <a:rPr lang="en-US" dirty="0" smtClean="0">
                <a:latin typeface="Bookman Old Style" pitchFamily="18" charset="0"/>
              </a:rPr>
              <a:t>expert </a:t>
            </a:r>
            <a:r>
              <a:rPr lang="en-US" dirty="0" smtClean="0">
                <a:latin typeface="Bookman Old Style" pitchFamily="18" charset="0"/>
              </a:rPr>
              <a:t>knowledge</a:t>
            </a:r>
            <a:r>
              <a:rPr lang="en-US" dirty="0" smtClean="0">
                <a:latin typeface="Bookman Old Style" pitchFamily="18" charset="0"/>
              </a:rPr>
              <a:t>?</a:t>
            </a:r>
          </a:p>
          <a:p>
            <a:endParaRPr lang="en-US" dirty="0" smtClean="0">
              <a:latin typeface="Bookman Old Style" pitchFamily="18" charset="0"/>
            </a:endParaRPr>
          </a:p>
          <a:p>
            <a:r>
              <a:rPr lang="en-US" dirty="0" smtClean="0">
                <a:latin typeface="Bookman Old Style" pitchFamily="18" charset="0"/>
              </a:rPr>
              <a:t>A consequence </a:t>
            </a:r>
            <a:r>
              <a:rPr lang="en-US" dirty="0" smtClean="0">
                <a:latin typeface="Bookman Old Style" pitchFamily="18" charset="0"/>
              </a:rPr>
              <a:t>of </a:t>
            </a:r>
            <a:r>
              <a:rPr lang="en-US" dirty="0" smtClean="0">
                <a:latin typeface="Bookman Old Style" pitchFamily="18" charset="0"/>
              </a:rPr>
              <a:t>having special </a:t>
            </a:r>
            <a:r>
              <a:rPr lang="en-US" dirty="0" smtClean="0">
                <a:latin typeface="Bookman Old Style" pitchFamily="18" charset="0"/>
              </a:rPr>
              <a:t>knowledge </a:t>
            </a:r>
            <a:r>
              <a:rPr lang="en-US" dirty="0" smtClean="0">
                <a:latin typeface="Bookman Old Style" pitchFamily="18" charset="0"/>
              </a:rPr>
              <a:t>is the Whistle Blower idea. </a:t>
            </a:r>
            <a:endParaRPr lang="en-US" dirty="0" smtClean="0">
              <a:latin typeface="Bookman Old Style" pitchFamily="18" charset="0"/>
            </a:endParaRPr>
          </a:p>
          <a:p>
            <a:pPr lvl="1"/>
            <a:r>
              <a:rPr lang="en-US" dirty="0" smtClean="0">
                <a:latin typeface="Bookman Old Style" pitchFamily="18" charset="0"/>
              </a:rPr>
              <a:t>Is this an obligation</a:t>
            </a:r>
            <a:r>
              <a:rPr lang="en-US" dirty="0" smtClean="0">
                <a:latin typeface="Bookman Old Style" pitchFamily="18" charset="0"/>
              </a:rPr>
              <a:t>?</a:t>
            </a:r>
          </a:p>
          <a:p>
            <a:pPr lvl="1"/>
            <a:r>
              <a:rPr lang="en-US" dirty="0" smtClean="0">
                <a:latin typeface="Bookman Old Style" pitchFamily="18" charset="0"/>
              </a:rPr>
              <a:t>Do we protect them? What if they were wrong?</a:t>
            </a:r>
            <a:endParaRPr lang="en-US" dirty="0">
              <a:latin typeface="Bookman Old Style" pitchFamily="18" charset="0"/>
            </a:endParaRPr>
          </a:p>
        </p:txBody>
      </p:sp>
      <p:sp>
        <p:nvSpPr>
          <p:cNvPr id="4" name="Date Placeholder 3"/>
          <p:cNvSpPr>
            <a:spLocks noGrp="1"/>
          </p:cNvSpPr>
          <p:nvPr>
            <p:ph type="dt" sz="half" idx="10"/>
          </p:nvPr>
        </p:nvSpPr>
        <p:spPr/>
        <p:txBody>
          <a:bodyPr/>
          <a:lstStyle/>
          <a:p>
            <a:fld id="{7CF5712C-EB0C-4483-90D4-CADDFF88D90E}"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7E698C61-930E-4B5F-AF77-816D9CA830E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704088"/>
            <a:ext cx="8229600" cy="667512"/>
          </a:xfrm>
        </p:spPr>
        <p:txBody>
          <a:bodyPr>
            <a:normAutofit fontScale="90000"/>
          </a:bodyPr>
          <a:lstStyle/>
          <a:p>
            <a:r>
              <a:rPr lang="en-US" dirty="0" smtClean="0">
                <a:latin typeface="Baskerville Old Face" pitchFamily="18" charset="0"/>
              </a:rPr>
              <a:t>Ethics: </a:t>
            </a:r>
            <a:r>
              <a:rPr lang="en-US" dirty="0">
                <a:latin typeface="Baskerville Old Face" pitchFamily="18" charset="0"/>
              </a:rPr>
              <a:t>by </a:t>
            </a:r>
            <a:r>
              <a:rPr lang="en-US" dirty="0" smtClean="0">
                <a:latin typeface="Baskerville Old Face" pitchFamily="18" charset="0"/>
              </a:rPr>
              <a:t>Example or by Decree</a:t>
            </a:r>
            <a:endParaRPr lang="en-US" dirty="0">
              <a:latin typeface="Baskerville Old Face" pitchFamily="18" charset="0"/>
            </a:endParaRPr>
          </a:p>
        </p:txBody>
      </p:sp>
      <p:sp>
        <p:nvSpPr>
          <p:cNvPr id="6147" name="Rectangle 3"/>
          <p:cNvSpPr>
            <a:spLocks noGrp="1" noChangeArrowheads="1"/>
          </p:cNvSpPr>
          <p:nvPr>
            <p:ph idx="1"/>
          </p:nvPr>
        </p:nvSpPr>
        <p:spPr/>
        <p:txBody>
          <a:bodyPr/>
          <a:lstStyle/>
          <a:p>
            <a:pPr>
              <a:lnSpc>
                <a:spcPct val="90000"/>
              </a:lnSpc>
            </a:pPr>
            <a:r>
              <a:rPr lang="en-US" sz="2400" dirty="0" smtClean="0">
                <a:latin typeface="Bookman Old Style" pitchFamily="18" charset="0"/>
              </a:rPr>
              <a:t>Learning about ethics</a:t>
            </a:r>
          </a:p>
          <a:p>
            <a:pPr lvl="1">
              <a:lnSpc>
                <a:spcPct val="90000"/>
              </a:lnSpc>
            </a:pPr>
            <a:r>
              <a:rPr lang="en-US" sz="2000" dirty="0" smtClean="0">
                <a:latin typeface="Bookman Old Style" pitchFamily="18" charset="0"/>
              </a:rPr>
              <a:t>Teachers, mentors, leaders should actively demonstrate </a:t>
            </a:r>
            <a:r>
              <a:rPr lang="en-US" sz="2000" dirty="0">
                <a:latin typeface="Bookman Old Style" pitchFamily="18" charset="0"/>
              </a:rPr>
              <a:t>ethical </a:t>
            </a:r>
            <a:r>
              <a:rPr lang="en-US" sz="2000" dirty="0" smtClean="0">
                <a:latin typeface="Bookman Old Style" pitchFamily="18" charset="0"/>
              </a:rPr>
              <a:t>behavior. </a:t>
            </a:r>
            <a:endParaRPr lang="en-US" sz="2000" dirty="0">
              <a:latin typeface="Bookman Old Style" pitchFamily="18" charset="0"/>
            </a:endParaRPr>
          </a:p>
          <a:p>
            <a:pPr lvl="1">
              <a:lnSpc>
                <a:spcPct val="90000"/>
              </a:lnSpc>
            </a:pPr>
            <a:r>
              <a:rPr lang="en-US" sz="2000" dirty="0" smtClean="0">
                <a:latin typeface="Bookman Old Style" pitchFamily="18" charset="0"/>
              </a:rPr>
              <a:t>Clearly state the rules for ethical conduct and their rationale, and limits. – Why? </a:t>
            </a:r>
            <a:endParaRPr lang="en-US" sz="2000" dirty="0">
              <a:latin typeface="Bookman Old Style" pitchFamily="18" charset="0"/>
            </a:endParaRPr>
          </a:p>
          <a:p>
            <a:pPr>
              <a:lnSpc>
                <a:spcPct val="90000"/>
              </a:lnSpc>
            </a:pPr>
            <a:r>
              <a:rPr lang="en-US" sz="2400" dirty="0" smtClean="0">
                <a:latin typeface="Bookman Old Style" pitchFamily="18" charset="0"/>
              </a:rPr>
              <a:t>Ethical issues </a:t>
            </a:r>
            <a:r>
              <a:rPr lang="en-US" sz="2400" dirty="0">
                <a:latin typeface="Bookman Old Style" pitchFamily="18" charset="0"/>
              </a:rPr>
              <a:t>arise from ignorance of </a:t>
            </a:r>
            <a:r>
              <a:rPr lang="en-US" sz="2400" dirty="0" smtClean="0">
                <a:latin typeface="Bookman Old Style" pitchFamily="18" charset="0"/>
              </a:rPr>
              <a:t>standards, conflicting </a:t>
            </a:r>
            <a:r>
              <a:rPr lang="en-US" sz="2400" dirty="0">
                <a:latin typeface="Bookman Old Style" pitchFamily="18" charset="0"/>
              </a:rPr>
              <a:t>directions or fuzzy boundaries between principles</a:t>
            </a:r>
            <a:r>
              <a:rPr lang="en-US" sz="2400" dirty="0" smtClean="0">
                <a:latin typeface="Bookman Old Style" pitchFamily="18" charset="0"/>
              </a:rPr>
              <a:t>.</a:t>
            </a:r>
          </a:p>
          <a:p>
            <a:pPr lvl="1">
              <a:lnSpc>
                <a:spcPct val="90000"/>
              </a:lnSpc>
            </a:pPr>
            <a:r>
              <a:rPr lang="en-US" sz="2000" dirty="0" smtClean="0">
                <a:latin typeface="Bookman Old Style" pitchFamily="18" charset="0"/>
              </a:rPr>
              <a:t>Ignorance: release of data that allows someone else to invade another’s privacy</a:t>
            </a:r>
          </a:p>
          <a:p>
            <a:pPr lvl="1">
              <a:lnSpc>
                <a:spcPct val="90000"/>
              </a:lnSpc>
            </a:pPr>
            <a:r>
              <a:rPr lang="en-US" sz="2000" dirty="0" smtClean="0">
                <a:latin typeface="Bookman Old Style" pitchFamily="18" charset="0"/>
              </a:rPr>
              <a:t>‘Do no harm’ versus maintaining a life that is full of pain</a:t>
            </a:r>
          </a:p>
          <a:p>
            <a:pPr lvl="1">
              <a:lnSpc>
                <a:spcPct val="90000"/>
              </a:lnSpc>
            </a:pPr>
            <a:r>
              <a:rPr lang="en-US" sz="2000" dirty="0" smtClean="0">
                <a:latin typeface="Bookman Old Style" pitchFamily="18" charset="0"/>
              </a:rPr>
              <a:t>Admittance to schools based on merit alone versus overcoming years of deliberate inequality</a:t>
            </a:r>
            <a:endParaRPr lang="en-US" sz="2000" dirty="0">
              <a:latin typeface="Bookman Old Style" pitchFamily="18" charset="0"/>
            </a:endParaRPr>
          </a:p>
        </p:txBody>
      </p:sp>
      <p:sp>
        <p:nvSpPr>
          <p:cNvPr id="4" name="Date Placeholder 3"/>
          <p:cNvSpPr>
            <a:spLocks noGrp="1"/>
          </p:cNvSpPr>
          <p:nvPr>
            <p:ph type="dt" sz="half" idx="10"/>
          </p:nvPr>
        </p:nvSpPr>
        <p:spPr/>
        <p:txBody>
          <a:bodyPr/>
          <a:lstStyle/>
          <a:p>
            <a:fld id="{3F3C1847-FDBA-4577-8D3C-9DCAFF675061}" type="datetime1">
              <a:rPr lang="en-US" smtClean="0"/>
              <a:pPr/>
              <a:t>6/8/2013</a:t>
            </a:fld>
            <a:endParaRPr lang="en-US"/>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61F4985C-5B15-4D96-B727-7240573F474C}"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04088"/>
            <a:ext cx="8229600" cy="819912"/>
          </a:xfrm>
        </p:spPr>
        <p:txBody>
          <a:bodyPr/>
          <a:lstStyle/>
          <a:p>
            <a:r>
              <a:rPr lang="en-US" dirty="0"/>
              <a:t>Applying </a:t>
            </a:r>
            <a:r>
              <a:rPr lang="en-US" dirty="0" smtClean="0"/>
              <a:t>ethical </a:t>
            </a:r>
            <a:r>
              <a:rPr lang="en-US" dirty="0"/>
              <a:t>theory</a:t>
            </a:r>
          </a:p>
        </p:txBody>
      </p:sp>
      <p:sp>
        <p:nvSpPr>
          <p:cNvPr id="14339" name="Rectangle 3"/>
          <p:cNvSpPr>
            <a:spLocks noGrp="1" noChangeArrowheads="1"/>
          </p:cNvSpPr>
          <p:nvPr>
            <p:ph idx="1"/>
          </p:nvPr>
        </p:nvSpPr>
        <p:spPr>
          <a:xfrm>
            <a:off x="381000" y="1752600"/>
            <a:ext cx="8229600" cy="4648200"/>
          </a:xfrm>
        </p:spPr>
        <p:txBody>
          <a:bodyPr>
            <a:normAutofit/>
          </a:bodyPr>
          <a:lstStyle/>
          <a:p>
            <a:pPr>
              <a:lnSpc>
                <a:spcPct val="80000"/>
              </a:lnSpc>
            </a:pPr>
            <a:r>
              <a:rPr lang="en-US" sz="2000" dirty="0" smtClean="0">
                <a:latin typeface="Baskerville Old Face" pitchFamily="18" charset="0"/>
              </a:rPr>
              <a:t>Do we judge intentions or actions?</a:t>
            </a:r>
            <a:endParaRPr lang="en-US" sz="2000" dirty="0">
              <a:latin typeface="Baskerville Old Face" pitchFamily="18" charset="0"/>
            </a:endParaRPr>
          </a:p>
          <a:p>
            <a:pPr lvl="1">
              <a:lnSpc>
                <a:spcPct val="80000"/>
              </a:lnSpc>
            </a:pPr>
            <a:r>
              <a:rPr lang="en-US" sz="2000" dirty="0" smtClean="0">
                <a:latin typeface="Baskerville Old Face" pitchFamily="18" charset="0"/>
              </a:rPr>
              <a:t>How do you ascertain motivations?</a:t>
            </a:r>
            <a:endParaRPr lang="en-US" sz="2000" dirty="0">
              <a:latin typeface="Baskerville Old Face" pitchFamily="18" charset="0"/>
            </a:endParaRPr>
          </a:p>
          <a:p>
            <a:pPr lvl="1">
              <a:lnSpc>
                <a:spcPct val="80000"/>
              </a:lnSpc>
            </a:pPr>
            <a:r>
              <a:rPr lang="en-US" sz="2000" dirty="0" smtClean="0">
                <a:latin typeface="Baskerville Old Face" pitchFamily="18" charset="0"/>
              </a:rPr>
              <a:t>Could bad consequences have been foreseen?</a:t>
            </a:r>
            <a:endParaRPr lang="en-US" sz="2000" dirty="0">
              <a:latin typeface="Baskerville Old Face" pitchFamily="18" charset="0"/>
            </a:endParaRPr>
          </a:p>
          <a:p>
            <a:pPr lvl="1">
              <a:lnSpc>
                <a:spcPct val="80000"/>
              </a:lnSpc>
            </a:pPr>
            <a:r>
              <a:rPr lang="en-US" sz="2000" dirty="0" smtClean="0">
                <a:latin typeface="Baskerville Old Face" pitchFamily="18" charset="0"/>
              </a:rPr>
              <a:t>What if there are </a:t>
            </a:r>
            <a:r>
              <a:rPr lang="en-US" sz="2000" dirty="0">
                <a:latin typeface="Baskerville Old Face" pitchFamily="18" charset="0"/>
              </a:rPr>
              <a:t>conflicting </a:t>
            </a:r>
            <a:r>
              <a:rPr lang="en-US" sz="2000" dirty="0" smtClean="0">
                <a:latin typeface="Baskerville Old Face" pitchFamily="18" charset="0"/>
              </a:rPr>
              <a:t>ethical </a:t>
            </a:r>
            <a:r>
              <a:rPr lang="en-US" sz="2000" dirty="0">
                <a:latin typeface="Baskerville Old Face" pitchFamily="18" charset="0"/>
              </a:rPr>
              <a:t>obligations?</a:t>
            </a:r>
          </a:p>
          <a:p>
            <a:pPr>
              <a:lnSpc>
                <a:spcPct val="80000"/>
              </a:lnSpc>
              <a:buNone/>
            </a:pPr>
            <a:endParaRPr lang="en-US" sz="1800" b="1" dirty="0">
              <a:latin typeface="Baskerville Old Face" pitchFamily="18" charset="0"/>
            </a:endParaRPr>
          </a:p>
          <a:p>
            <a:pPr>
              <a:lnSpc>
                <a:spcPct val="80000"/>
              </a:lnSpc>
            </a:pPr>
            <a:r>
              <a:rPr lang="en-US" sz="1800" dirty="0" smtClean="0">
                <a:latin typeface="Baskerville Old Face" pitchFamily="18" charset="0"/>
              </a:rPr>
              <a:t>For example: what if scientists publish fraudulent data? </a:t>
            </a:r>
            <a:endParaRPr lang="en-US" sz="1800" dirty="0">
              <a:latin typeface="Baskerville Old Face" pitchFamily="18" charset="0"/>
            </a:endParaRPr>
          </a:p>
          <a:p>
            <a:pPr lvl="1">
              <a:lnSpc>
                <a:spcPct val="80000"/>
              </a:lnSpc>
            </a:pPr>
            <a:r>
              <a:rPr lang="en-US" sz="1800" dirty="0" smtClean="0">
                <a:latin typeface="Baskerville Old Face" pitchFamily="18" charset="0"/>
              </a:rPr>
              <a:t>Reproducing results takes much longer</a:t>
            </a:r>
            <a:endParaRPr lang="en-US" sz="1800" dirty="0">
              <a:latin typeface="Baskerville Old Face" pitchFamily="18" charset="0"/>
            </a:endParaRPr>
          </a:p>
          <a:p>
            <a:pPr lvl="1">
              <a:lnSpc>
                <a:spcPct val="80000"/>
              </a:lnSpc>
            </a:pPr>
            <a:r>
              <a:rPr lang="en-US" sz="1800" dirty="0" smtClean="0">
                <a:latin typeface="Baskerville Old Face" pitchFamily="18" charset="0"/>
              </a:rPr>
              <a:t>Credibility becomes low, so funding is much less</a:t>
            </a:r>
            <a:endParaRPr lang="en-US" sz="1800" dirty="0">
              <a:latin typeface="Baskerville Old Face" pitchFamily="18" charset="0"/>
            </a:endParaRPr>
          </a:p>
          <a:p>
            <a:pPr lvl="1">
              <a:lnSpc>
                <a:spcPct val="80000"/>
              </a:lnSpc>
            </a:pPr>
            <a:r>
              <a:rPr lang="en-US" sz="1800" dirty="0" smtClean="0">
                <a:latin typeface="Baskerville Old Face" pitchFamily="18" charset="0"/>
              </a:rPr>
              <a:t>Technological and theoretical progress become very slow</a:t>
            </a:r>
            <a:endParaRPr lang="en-US" sz="1800" dirty="0">
              <a:latin typeface="Baskerville Old Face" pitchFamily="18" charset="0"/>
            </a:endParaRPr>
          </a:p>
          <a:p>
            <a:pPr lvl="2">
              <a:lnSpc>
                <a:spcPct val="80000"/>
              </a:lnSpc>
            </a:pPr>
            <a:r>
              <a:rPr lang="en-US" sz="1800" dirty="0" smtClean="0">
                <a:latin typeface="Baskerville Old Face" pitchFamily="18" charset="0"/>
              </a:rPr>
              <a:t>Development </a:t>
            </a:r>
            <a:r>
              <a:rPr lang="en-US" sz="1800" dirty="0">
                <a:latin typeface="Baskerville Old Face" pitchFamily="18" charset="0"/>
              </a:rPr>
              <a:t>of cures for </a:t>
            </a:r>
            <a:r>
              <a:rPr lang="en-US" sz="1800" dirty="0" smtClean="0">
                <a:latin typeface="Baskerville Old Face" pitchFamily="18" charset="0"/>
              </a:rPr>
              <a:t>diseases is overtaken by the rate at which they occur</a:t>
            </a:r>
            <a:endParaRPr lang="en-US" sz="1800" dirty="0">
              <a:latin typeface="Baskerville Old Face" pitchFamily="18" charset="0"/>
            </a:endParaRPr>
          </a:p>
          <a:p>
            <a:pPr lvl="2">
              <a:lnSpc>
                <a:spcPct val="80000"/>
              </a:lnSpc>
            </a:pPr>
            <a:r>
              <a:rPr lang="en-US" sz="1800" dirty="0" smtClean="0">
                <a:latin typeface="Baskerville Old Face" pitchFamily="18" charset="0"/>
              </a:rPr>
              <a:t>Life </a:t>
            </a:r>
            <a:r>
              <a:rPr lang="en-US" sz="1800" dirty="0">
                <a:latin typeface="Baskerville Old Face" pitchFamily="18" charset="0"/>
              </a:rPr>
              <a:t>enriching </a:t>
            </a:r>
            <a:r>
              <a:rPr lang="en-US" sz="1800" dirty="0" smtClean="0">
                <a:latin typeface="Baskerville Old Face" pitchFamily="18" charset="0"/>
              </a:rPr>
              <a:t>technologies emerge more slowly</a:t>
            </a:r>
            <a:endParaRPr lang="en-US" sz="1800" dirty="0">
              <a:latin typeface="Baskerville Old Face" pitchFamily="18" charset="0"/>
            </a:endParaRPr>
          </a:p>
        </p:txBody>
      </p:sp>
      <p:sp>
        <p:nvSpPr>
          <p:cNvPr id="4" name="Date Placeholder 3"/>
          <p:cNvSpPr>
            <a:spLocks noGrp="1"/>
          </p:cNvSpPr>
          <p:nvPr>
            <p:ph type="dt" sz="half" idx="10"/>
          </p:nvPr>
        </p:nvSpPr>
        <p:spPr/>
        <p:txBody>
          <a:bodyPr/>
          <a:lstStyle/>
          <a:p>
            <a:fld id="{3ADFBCFB-0107-44FD-B2E5-D126AC11A2A5}" type="datetime1">
              <a:rPr lang="en-US" smtClean="0"/>
              <a:pPr/>
              <a:t>6/8/2013</a:t>
            </a:fld>
            <a:endParaRPr lang="en-US" dirty="0"/>
          </a:p>
        </p:txBody>
      </p:sp>
      <p:sp>
        <p:nvSpPr>
          <p:cNvPr id="5" name="Footer Placeholder 4"/>
          <p:cNvSpPr>
            <a:spLocks noGrp="1"/>
          </p:cNvSpPr>
          <p:nvPr>
            <p:ph type="ftr" sz="quarter" idx="11"/>
          </p:nvPr>
        </p:nvSpPr>
        <p:spPr/>
        <p:txBody>
          <a:bodyPr/>
          <a:lstStyle/>
          <a:p>
            <a:r>
              <a:rPr lang="en-US" smtClean="0"/>
              <a:t>UNCC Weller</a:t>
            </a:r>
            <a:endParaRPr lang="en-US"/>
          </a:p>
        </p:txBody>
      </p:sp>
      <p:sp>
        <p:nvSpPr>
          <p:cNvPr id="6" name="Slide Number Placeholder 5"/>
          <p:cNvSpPr>
            <a:spLocks noGrp="1"/>
          </p:cNvSpPr>
          <p:nvPr>
            <p:ph type="sldNum" sz="quarter" idx="12"/>
          </p:nvPr>
        </p:nvSpPr>
        <p:spPr/>
        <p:txBody>
          <a:bodyPr/>
          <a:lstStyle/>
          <a:p>
            <a:fld id="{53DC1E1B-B665-4BDF-B254-31015D536545}" type="slidenum">
              <a:rPr lang="en-US"/>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89CA2"/>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4741</TotalTime>
  <Words>1575</Words>
  <Application>Microsoft Office PowerPoint</Application>
  <PresentationFormat>On-screen Show (4:3)</PresentationFormat>
  <Paragraphs>220</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B3- Olympic High School Science Camp</vt:lpstr>
      <vt:lpstr>Bioethics</vt:lpstr>
      <vt:lpstr>Definition of Ethics</vt:lpstr>
      <vt:lpstr>Ethical Relativism</vt:lpstr>
      <vt:lpstr>Why study ethics in a biotechnology setting? </vt:lpstr>
      <vt:lpstr>What are the consequences of our research?</vt:lpstr>
      <vt:lpstr>Professional Ethics</vt:lpstr>
      <vt:lpstr>Ethics: by Example or by Decree</vt:lpstr>
      <vt:lpstr>Applying ethical theory</vt:lpstr>
      <vt:lpstr>Professional Codes of Ethics </vt:lpstr>
      <vt:lpstr>Bad Science vs Misconduct</vt:lpstr>
      <vt:lpstr>Fraud</vt:lpstr>
      <vt:lpstr>Scientific Misconduct (DHHS and NSF)</vt:lpstr>
      <vt:lpstr>Deviations from ethical standards</vt:lpstr>
      <vt:lpstr>Misrepresentation</vt:lpstr>
      <vt:lpstr>Good Scientific Practice</vt:lpstr>
    </vt:vector>
  </TitlesOfParts>
  <Company>Wellerlab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UNCC Biotechnology and Bioinformatics Camp</dc:title>
  <dc:creator>Jennifer Weller</dc:creator>
  <cp:lastModifiedBy>jweller2</cp:lastModifiedBy>
  <cp:revision>253</cp:revision>
  <dcterms:created xsi:type="dcterms:W3CDTF">2010-06-20T15:08:04Z</dcterms:created>
  <dcterms:modified xsi:type="dcterms:W3CDTF">2013-06-08T17:36:03Z</dcterms:modified>
</cp:coreProperties>
</file>