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45" autoAdjust="0"/>
  </p:normalViewPr>
  <p:slideViewPr>
    <p:cSldViewPr>
      <p:cViewPr varScale="1">
        <p:scale>
          <a:sx n="79" d="100"/>
          <a:sy n="79" d="100"/>
        </p:scale>
        <p:origin x="-78" y="-7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7AE78C-4652-4A08-9F33-52B760CD1BE1}" type="datetimeFigureOut">
              <a:rPr lang="en-US"/>
              <a:pPr>
                <a:defRPr/>
              </a:pPr>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D2E3428-8745-4EAA-8E09-611A3E2668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2AFB070-F7E7-4A5E-9187-BD4417BC48C0}" type="datetime1">
              <a:rPr lang="en-US" smtClean="0"/>
              <a:pPr>
                <a:defRPr/>
              </a:pPr>
              <a:t>6/8/2013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Dr. Weller B3 Olympic HS Summer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975437C-49AE-4654-93F2-60DC246D2F6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5A95C7F-088E-4D28-8227-C9185CA5D288}"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D6CD5C79-8B17-4B95-B14A-74A7B89C903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64A943D-1C98-4F5C-8DFA-EA794048087E}"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2C6327BE-EC15-4986-A34F-8F58F7DF96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13743D73-A1B7-4A09-B8E8-AE1194C71B6B}"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1380581D-A8F1-4A70-9DA4-9AA7B81F95F9}"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22D34687-1E77-434D-979F-BCC6986D4AB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3CC1C77-72D4-42BA-92D0-C0A20AD5B723}" type="datetime1">
              <a:rPr lang="en-US" smtClean="0"/>
              <a:pPr>
                <a:defRPr/>
              </a:pPr>
              <a:t>6/8/2013</a:t>
            </a:fld>
            <a:endParaRPr lang="en-US"/>
          </a:p>
        </p:txBody>
      </p:sp>
      <p:sp>
        <p:nvSpPr>
          <p:cNvPr id="6" name="Footer Placeholder 5"/>
          <p:cNvSpPr>
            <a:spLocks noGrp="1"/>
          </p:cNvSpPr>
          <p:nvPr>
            <p:ph type="ftr" sz="quarter" idx="11"/>
          </p:nvPr>
        </p:nvSpPr>
        <p:spPr/>
        <p:txBody>
          <a:bodyPr/>
          <a:lstStyle>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extLst/>
          </a:lstStyle>
          <a:p>
            <a:pPr>
              <a:defRPr/>
            </a:pPr>
            <a:fld id="{F42F2DCE-3495-4DC8-8E1B-DA5698F8F2A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B1C89879-7D4A-4BAE-83B4-172861C98A72}" type="datetime1">
              <a:rPr lang="en-US" smtClean="0"/>
              <a:pPr>
                <a:defRPr/>
              </a:pPr>
              <a:t>6/8/2013</a:t>
            </a:fld>
            <a:endParaRPr lang="en-US"/>
          </a:p>
        </p:txBody>
      </p:sp>
      <p:sp>
        <p:nvSpPr>
          <p:cNvPr id="8" name="Footer Placeholder 7"/>
          <p:cNvSpPr>
            <a:spLocks noGrp="1"/>
          </p:cNvSpPr>
          <p:nvPr>
            <p:ph type="ftr" sz="quarter" idx="11"/>
          </p:nvPr>
        </p:nvSpPr>
        <p:spPr/>
        <p:txBody>
          <a:bodyPr/>
          <a:lstStyle>
            <a:extLst/>
          </a:lstStyle>
          <a:p>
            <a:pPr>
              <a:defRPr/>
            </a:pPr>
            <a:r>
              <a:rPr lang="en-US" smtClean="0"/>
              <a:t>Dr. Weller B3 Olympic HS Summer</a:t>
            </a:r>
            <a:endParaRPr lang="en-US"/>
          </a:p>
        </p:txBody>
      </p:sp>
      <p:sp>
        <p:nvSpPr>
          <p:cNvPr id="9" name="Slide Number Placeholder 8"/>
          <p:cNvSpPr>
            <a:spLocks noGrp="1"/>
          </p:cNvSpPr>
          <p:nvPr>
            <p:ph type="sldNum" sz="quarter" idx="12"/>
          </p:nvPr>
        </p:nvSpPr>
        <p:spPr/>
        <p:txBody>
          <a:bodyPr/>
          <a:lstStyle>
            <a:extLst/>
          </a:lstStyle>
          <a:p>
            <a:pPr>
              <a:defRPr/>
            </a:pPr>
            <a:fld id="{3C7C448E-FCE1-4080-9FF3-A28BE7A420E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33783DB-612F-4C40-9B36-6E7945F2893F}" type="datetime1">
              <a:rPr lang="en-US" smtClean="0"/>
              <a:pPr>
                <a:defRPr/>
              </a:pPr>
              <a:t>6/8/2013</a:t>
            </a:fld>
            <a:endParaRPr lang="en-US"/>
          </a:p>
        </p:txBody>
      </p:sp>
      <p:sp>
        <p:nvSpPr>
          <p:cNvPr id="4" name="Footer Placeholder 3"/>
          <p:cNvSpPr>
            <a:spLocks noGrp="1"/>
          </p:cNvSpPr>
          <p:nvPr>
            <p:ph type="ftr" sz="quarter" idx="11"/>
          </p:nvPr>
        </p:nvSpPr>
        <p:spPr/>
        <p:txBody>
          <a:bodyPr/>
          <a:lstStyle>
            <a:extLst/>
          </a:lstStyle>
          <a:p>
            <a:pPr>
              <a:defRPr/>
            </a:pPr>
            <a:r>
              <a:rPr lang="en-US" smtClean="0"/>
              <a:t>Dr. Weller B3 Olympic HS Summer</a:t>
            </a:r>
            <a:endParaRPr lang="en-US"/>
          </a:p>
        </p:txBody>
      </p:sp>
      <p:sp>
        <p:nvSpPr>
          <p:cNvPr id="5" name="Slide Number Placeholder 4"/>
          <p:cNvSpPr>
            <a:spLocks noGrp="1"/>
          </p:cNvSpPr>
          <p:nvPr>
            <p:ph type="sldNum" sz="quarter" idx="12"/>
          </p:nvPr>
        </p:nvSpPr>
        <p:spPr/>
        <p:txBody>
          <a:bodyPr/>
          <a:lstStyle>
            <a:extLst/>
          </a:lstStyle>
          <a:p>
            <a:pPr>
              <a:defRPr/>
            </a:pPr>
            <a:fld id="{0F990363-BB4E-4EC5-AC69-AE7B1B41F162}"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03F0F58B-B0FB-44E0-92DB-FF9114059568}" type="datetime1">
              <a:rPr lang="en-US" smtClean="0"/>
              <a:pPr>
                <a:defRPr/>
              </a:pPr>
              <a:t>6/8/2013</a:t>
            </a:fld>
            <a:endParaRPr lang="en-US"/>
          </a:p>
        </p:txBody>
      </p:sp>
      <p:sp>
        <p:nvSpPr>
          <p:cNvPr id="3" name="Footer Placeholder 2"/>
          <p:cNvSpPr>
            <a:spLocks noGrp="1"/>
          </p:cNvSpPr>
          <p:nvPr>
            <p:ph type="ftr" sz="quarter" idx="11"/>
          </p:nvPr>
        </p:nvSpPr>
        <p:spPr/>
        <p:txBody>
          <a:bodyPr/>
          <a:lstStyle>
            <a:extLst/>
          </a:lstStyle>
          <a:p>
            <a:pPr>
              <a:defRPr/>
            </a:pPr>
            <a:r>
              <a:rPr lang="en-US" smtClean="0"/>
              <a:t>Dr. Weller B3 Olympic HS Summer</a:t>
            </a:r>
            <a:endParaRPr lang="en-US"/>
          </a:p>
        </p:txBody>
      </p:sp>
      <p:sp>
        <p:nvSpPr>
          <p:cNvPr id="4" name="Slide Number Placeholder 3"/>
          <p:cNvSpPr>
            <a:spLocks noGrp="1"/>
          </p:cNvSpPr>
          <p:nvPr>
            <p:ph type="sldNum" sz="quarter" idx="12"/>
          </p:nvPr>
        </p:nvSpPr>
        <p:spPr/>
        <p:txBody>
          <a:bodyPr/>
          <a:lstStyle>
            <a:extLst/>
          </a:lstStyle>
          <a:p>
            <a:pPr>
              <a:defRPr/>
            </a:pPr>
            <a:fld id="{3FA98ED6-FD65-4617-B194-EE059E50D7A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46133CF9-4FCA-49E9-A748-9916F8BAC767}" type="datetime1">
              <a:rPr lang="en-US" smtClean="0"/>
              <a:pPr>
                <a:defRPr/>
              </a:pPr>
              <a:t>6/8/2013</a:t>
            </a:fld>
            <a:endParaRPr lang="en-US"/>
          </a:p>
        </p:txBody>
      </p:sp>
      <p:sp>
        <p:nvSpPr>
          <p:cNvPr id="6" name="Footer Placeholder 5"/>
          <p:cNvSpPr>
            <a:spLocks noGrp="1"/>
          </p:cNvSpPr>
          <p:nvPr>
            <p:ph type="ftr" sz="quarter" idx="11"/>
          </p:nvPr>
        </p:nvSpPr>
        <p:spPr/>
        <p:txBody>
          <a:bodyPr/>
          <a:lstStyle>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extLst/>
          </a:lstStyle>
          <a:p>
            <a:pPr>
              <a:defRPr/>
            </a:pPr>
            <a:fld id="{C0A0D182-F8AD-43B3-A737-F4E03E78AFA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6C7CB0E-BE4E-42A4-88C3-8D08BF4546E0}" type="datetime1">
              <a:rPr lang="en-US" smtClean="0"/>
              <a:pPr>
                <a:defRPr/>
              </a:pPr>
              <a:t>6/8/2013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E4B9EDF-5132-494F-8D12-2425768F3B63}"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8A878127-7478-44E6-8436-9EAE2441B267}" type="datetime1">
              <a:rPr lang="en-US" smtClean="0"/>
              <a:pPr>
                <a:defRPr/>
              </a:pPr>
              <a:t>6/8/2013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Dr. Weller B3 Olympic HS Summer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A735049-6BC3-4ADF-8A69-3CC2252DCDA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itle 1"/>
          <p:cNvSpPr>
            <a:spLocks noGrp="1"/>
          </p:cNvSpPr>
          <p:nvPr>
            <p:ph type="ctrTitle"/>
          </p:nvPr>
        </p:nvSpPr>
        <p:spPr>
          <a:xfrm>
            <a:off x="228600" y="457201"/>
            <a:ext cx="8763000" cy="1066800"/>
          </a:xfrm>
        </p:spPr>
        <p:txBody>
          <a:bodyPr>
            <a:normAutofit/>
          </a:bodyPr>
          <a:lstStyle/>
          <a:p>
            <a:pPr algn="l" eaLnBrk="1" hangingPunct="1"/>
            <a:r>
              <a:rPr lang="en-US" sz="3200" dirty="0" smtClean="0">
                <a:solidFill>
                  <a:schemeClr val="accent1">
                    <a:lumMod val="50000"/>
                  </a:schemeClr>
                </a:solidFill>
                <a:effectLst/>
                <a:latin typeface="Georgia" pitchFamily="18" charset="0"/>
              </a:rPr>
              <a:t>B3- Olympic High School Science </a:t>
            </a:r>
            <a:r>
              <a:rPr lang="en-US" sz="3200" dirty="0" smtClean="0">
                <a:solidFill>
                  <a:schemeClr val="accent1">
                    <a:lumMod val="50000"/>
                  </a:schemeClr>
                </a:solidFill>
                <a:effectLst/>
                <a:latin typeface="Georgia" pitchFamily="18" charset="0"/>
              </a:rPr>
              <a:t>Camp</a:t>
            </a:r>
            <a:br>
              <a:rPr lang="en-US" sz="3200" dirty="0" smtClean="0">
                <a:solidFill>
                  <a:schemeClr val="accent1">
                    <a:lumMod val="50000"/>
                  </a:schemeClr>
                </a:solidFill>
                <a:effectLst/>
                <a:latin typeface="Georgia" pitchFamily="18" charset="0"/>
              </a:rPr>
            </a:br>
            <a:r>
              <a:rPr lang="en-US" sz="3200" dirty="0" smtClean="0">
                <a:solidFill>
                  <a:schemeClr val="accent1">
                    <a:lumMod val="50000"/>
                  </a:schemeClr>
                </a:solidFill>
                <a:effectLst/>
                <a:latin typeface="Georgia" pitchFamily="18" charset="0"/>
              </a:rPr>
              <a:t>		</a:t>
            </a:r>
            <a:r>
              <a:rPr lang="en-US" sz="3200" dirty="0" smtClean="0">
                <a:solidFill>
                  <a:schemeClr val="accent1">
                    <a:lumMod val="50000"/>
                  </a:schemeClr>
                </a:solidFill>
                <a:effectLst/>
                <a:latin typeface="Georgia" pitchFamily="18" charset="0"/>
              </a:rPr>
              <a:t>Ethics – Case Study 1</a:t>
            </a:r>
            <a:endParaRPr lang="en-US" sz="3200" dirty="0" smtClean="0">
              <a:solidFill>
                <a:schemeClr val="accent1">
                  <a:lumMod val="50000"/>
                </a:schemeClr>
              </a:solidFill>
              <a:effectLst/>
              <a:latin typeface="Georgia" pitchFamily="18" charset="0"/>
            </a:endParaRPr>
          </a:p>
        </p:txBody>
      </p:sp>
      <p:sp>
        <p:nvSpPr>
          <p:cNvPr id="3075" name="Subtitle 2"/>
          <p:cNvSpPr>
            <a:spLocks noGrp="1"/>
          </p:cNvSpPr>
          <p:nvPr>
            <p:ph type="subTitle" idx="1"/>
          </p:nvPr>
        </p:nvSpPr>
        <p:spPr>
          <a:xfrm>
            <a:off x="838200" y="2590800"/>
            <a:ext cx="7772400" cy="1199704"/>
          </a:xfrm>
        </p:spPr>
        <p:txBody>
          <a:bodyPr>
            <a:normAutofit/>
          </a:bodyPr>
          <a:lstStyle/>
          <a:p>
            <a:pPr eaLnBrk="1" fontAlgn="auto" hangingPunct="1">
              <a:spcAft>
                <a:spcPts val="0"/>
              </a:spcAft>
              <a:buFont typeface="Arial" pitchFamily="34" charset="0"/>
              <a:buNone/>
              <a:defRPr/>
            </a:pPr>
            <a:r>
              <a:rPr lang="en-US" dirty="0" smtClean="0">
                <a:latin typeface="Georgia" pitchFamily="18" charset="0"/>
              </a:rPr>
              <a:t>Dr. Jennifer Weller</a:t>
            </a:r>
          </a:p>
          <a:p>
            <a:pPr eaLnBrk="1" fontAlgn="auto" hangingPunct="1">
              <a:spcAft>
                <a:spcPts val="0"/>
              </a:spcAft>
              <a:buFont typeface="Arial" pitchFamily="34" charset="0"/>
              <a:buNone/>
              <a:defRPr/>
            </a:pPr>
            <a:r>
              <a:rPr lang="en-US" dirty="0" smtClean="0">
                <a:latin typeface="Georgia" pitchFamily="18" charset="0"/>
              </a:rPr>
              <a:t>Summer 2013</a:t>
            </a:r>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fld id="{F6CF6EF1-4CDE-4989-8C8D-E968B2BD1B83}" type="datetime1">
              <a:rPr lang="en-US" smtClean="0">
                <a:latin typeface="Arial" charset="0"/>
              </a:rPr>
              <a:pPr/>
              <a:t>6/8/2013</a:t>
            </a:fld>
            <a:endParaRPr lang="en-US" smtClean="0">
              <a:latin typeface="Arial" charset="0"/>
            </a:endParaRPr>
          </a:p>
        </p:txBody>
      </p:sp>
      <p:sp>
        <p:nvSpPr>
          <p:cNvPr id="22532" name="Footer Placeholder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latin typeface="Arial" charset="0"/>
              </a:rPr>
              <a:t>Dr. Weller B3 Olympic HS Summer</a:t>
            </a:r>
          </a:p>
        </p:txBody>
      </p:sp>
      <p:sp>
        <p:nvSpPr>
          <p:cNvPr id="5" name="Slide Number Placeholder 4"/>
          <p:cNvSpPr>
            <a:spLocks noGrp="1"/>
          </p:cNvSpPr>
          <p:nvPr>
            <p:ph type="sldNum" sz="quarter" idx="12"/>
          </p:nvPr>
        </p:nvSpPr>
        <p:spPr/>
        <p:txBody>
          <a:bodyPr/>
          <a:lstStyle/>
          <a:p>
            <a:pPr>
              <a:defRPr/>
            </a:pPr>
            <a:fld id="{65FC9F06-A96D-4AD0-98FB-768DBA38DC4E}" type="slidenum">
              <a:rPr lang="en-US"/>
              <a:pPr>
                <a:defRPr/>
              </a:pPr>
              <a:t>1</a:t>
            </a:fld>
            <a:endParaRPr lang="en-US"/>
          </a:p>
        </p:txBody>
      </p:sp>
      <p:pic>
        <p:nvPicPr>
          <p:cNvPr id="22535" name="Picture 6" descr="CHestnutSilhouette.jpg"/>
          <p:cNvPicPr>
            <a:picLocks noChangeAspect="1"/>
          </p:cNvPicPr>
          <p:nvPr/>
        </p:nvPicPr>
        <p:blipFill>
          <a:blip r:embed="rId2" cstate="print"/>
          <a:srcRect/>
          <a:stretch>
            <a:fillRect/>
          </a:stretch>
        </p:blipFill>
        <p:spPr bwMode="auto">
          <a:xfrm>
            <a:off x="457200" y="2133600"/>
            <a:ext cx="2752725" cy="2533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Bookman Old Style" pitchFamily="18" charset="0"/>
              </a:rPr>
              <a:t>Respect for Autonomy</a:t>
            </a:r>
          </a:p>
          <a:p>
            <a:pPr lvl="1"/>
            <a:r>
              <a:rPr lang="en-US" dirty="0" smtClean="0">
                <a:latin typeface="Bookman Old Style" pitchFamily="18" charset="0"/>
              </a:rPr>
              <a:t>M</a:t>
            </a:r>
            <a:r>
              <a:rPr lang="en-US" dirty="0" smtClean="0">
                <a:latin typeface="Bookman Old Style" pitchFamily="18" charset="0"/>
              </a:rPr>
              <a:t>oral status of individuals</a:t>
            </a:r>
            <a:endParaRPr lang="en-US" dirty="0" smtClean="0">
              <a:latin typeface="Bookman Old Style" pitchFamily="18" charset="0"/>
            </a:endParaRPr>
          </a:p>
          <a:p>
            <a:r>
              <a:rPr lang="en-US" dirty="0" smtClean="0">
                <a:latin typeface="Bookman Old Style" pitchFamily="18" charset="0"/>
              </a:rPr>
              <a:t>Non-</a:t>
            </a:r>
            <a:r>
              <a:rPr lang="en-US" dirty="0" err="1" smtClean="0">
                <a:latin typeface="Bookman Old Style" pitchFamily="18" charset="0"/>
              </a:rPr>
              <a:t>maleficence</a:t>
            </a:r>
            <a:endParaRPr lang="en-US" dirty="0" smtClean="0">
              <a:latin typeface="Bookman Old Style" pitchFamily="18" charset="0"/>
            </a:endParaRPr>
          </a:p>
          <a:p>
            <a:r>
              <a:rPr lang="en-US" dirty="0" smtClean="0">
                <a:latin typeface="Bookman Old Style" pitchFamily="18" charset="0"/>
              </a:rPr>
              <a:t>Beneficence</a:t>
            </a:r>
          </a:p>
          <a:p>
            <a:r>
              <a:rPr lang="en-US" dirty="0" smtClean="0">
                <a:latin typeface="Bookman Old Style" pitchFamily="18" charset="0"/>
              </a:rPr>
              <a:t>Justice </a:t>
            </a:r>
          </a:p>
          <a:p>
            <a:endParaRPr lang="en-US" dirty="0">
              <a:latin typeface="Bookman Old Style" pitchFamily="18" charset="0"/>
            </a:endParaRPr>
          </a:p>
        </p:txBody>
      </p:sp>
      <p:sp>
        <p:nvSpPr>
          <p:cNvPr id="4" name="Date Placeholder 3"/>
          <p:cNvSpPr>
            <a:spLocks noGrp="1"/>
          </p:cNvSpPr>
          <p:nvPr>
            <p:ph type="dt" sz="half" idx="10"/>
          </p:nvPr>
        </p:nvSpPr>
        <p:spPr/>
        <p:txBody>
          <a:bodyPr/>
          <a:lstStyle/>
          <a:p>
            <a:fld id="{F4F77E4D-5D1C-4B30-9828-E1FE5992FD87}" type="datetime1">
              <a:rPr lang="en-US" smtClean="0"/>
              <a:pPr/>
              <a:t>6/8/2013</a:t>
            </a:fld>
            <a:endParaRPr lang="en-US"/>
          </a:p>
        </p:txBody>
      </p:sp>
      <p:sp>
        <p:nvSpPr>
          <p:cNvPr id="6" name="Footer Placeholder 5"/>
          <p:cNvSpPr>
            <a:spLocks noGrp="1"/>
          </p:cNvSpPr>
          <p:nvPr>
            <p:ph type="ftr" sz="quarter" idx="11"/>
          </p:nvPr>
        </p:nvSpPr>
        <p:spPr/>
        <p:txBody>
          <a:bodyPr/>
          <a:lstStyle/>
          <a:p>
            <a:r>
              <a:rPr lang="en-US" smtClean="0"/>
              <a:t>UNCC Weller</a:t>
            </a:r>
            <a:endParaRPr lang="en-US"/>
          </a:p>
        </p:txBody>
      </p:sp>
      <p:sp>
        <p:nvSpPr>
          <p:cNvPr id="5" name="Slide Number Placeholder 4"/>
          <p:cNvSpPr>
            <a:spLocks noGrp="1"/>
          </p:cNvSpPr>
          <p:nvPr>
            <p:ph type="sldNum" sz="quarter" idx="12"/>
          </p:nvPr>
        </p:nvSpPr>
        <p:spPr/>
        <p:txBody>
          <a:bodyPr/>
          <a:lstStyle/>
          <a:p>
            <a:fld id="{7E698C61-930E-4B5F-AF77-816D9CA830ED}" type="slidenum">
              <a:rPr lang="en-US" smtClean="0"/>
              <a:pPr/>
              <a:t>2</a:t>
            </a:fld>
            <a:endParaRPr lang="en-US"/>
          </a:p>
        </p:txBody>
      </p:sp>
      <p:sp>
        <p:nvSpPr>
          <p:cNvPr id="2" name="Title 1"/>
          <p:cNvSpPr>
            <a:spLocks noGrp="1"/>
          </p:cNvSpPr>
          <p:nvPr>
            <p:ph type="title"/>
          </p:nvPr>
        </p:nvSpPr>
        <p:spPr/>
        <p:txBody>
          <a:bodyPr/>
          <a:lstStyle/>
          <a:p>
            <a:r>
              <a:rPr lang="en-US" dirty="0" smtClean="0">
                <a:latin typeface="Bookman Old Style" pitchFamily="18" charset="0"/>
              </a:rPr>
              <a:t>Ethical Principles</a:t>
            </a:r>
            <a:endParaRPr lang="en-US"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latin typeface="Georgia" pitchFamily="18" charset="0"/>
                <a:cs typeface="Arial" pitchFamily="34" charset="0"/>
              </a:rPr>
              <a:t>The Supreme Court on June 3 ruled that law enforcement authorities can take DNA samples from people arrested for serious crimes, such as violence or burglary. The justices rejected a 2012 decision by the Maryland Court of Appeals, which held that authorizing the sampling of DNA from people who had not been convicted is a breach of the Fourth Amendment right against unreasonable search and seizure. The practice is a valuable tool for investigating unsolved crimes, but the court justified the ruling on the grounds that it is a legitimate way to identify suspects.“Taking and analyzing a cheek swab of the arrestee’s DNA is, like fingerprinting and photographing, a legitimate police booking procedure that is reasonable under the Fourth Amendment,” wrote Justice Anthony Kennedy for the majority. </a:t>
            </a:r>
            <a:endParaRPr lang="en-US" dirty="0">
              <a:latin typeface="Georgia" pitchFamily="18" charset="0"/>
              <a:cs typeface="Arial" pitchFamily="34" charset="0"/>
            </a:endParaRPr>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3</a:t>
            </a:fld>
            <a:endParaRPr lang="en-US"/>
          </a:p>
        </p:txBody>
      </p:sp>
      <p:sp>
        <p:nvSpPr>
          <p:cNvPr id="2" name="Title 1"/>
          <p:cNvSpPr>
            <a:spLocks noGrp="1"/>
          </p:cNvSpPr>
          <p:nvPr>
            <p:ph type="title"/>
          </p:nvPr>
        </p:nvSpPr>
        <p:spPr/>
        <p:txBody>
          <a:bodyPr/>
          <a:lstStyle/>
          <a:p>
            <a:r>
              <a:rPr lang="en-US" dirty="0" smtClean="0"/>
              <a:t>Case Study 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latin typeface="Georgia" pitchFamily="18" charset="0"/>
              </a:rPr>
              <a:t>Justice Scalia challenged Kennedy’s claim that the ruling was limited to serious offenses, and said that in practice, under the terms of the court’s justification, DNA samples could be taken after any arrest. “Make no mistake about it: because of today’s decision, your DNA can be taken and entered into a national database if you are ever arrested, rightly or wrongly, and for whatever reason,” said Justice Scalia. Other critics are concerned that DNA sampling exposes people to as yet unpredictable privacy issues that will only be revealed as science decodes more of the genome. “Once an individual’s DNA sample is in a government database, protecting that information from future exploitation becomes more difficult,” said the Electronic Privacy Information Center in a friend-of-the-court brief submitted earlier this year. </a:t>
            </a:r>
            <a:endParaRPr lang="en-US" dirty="0">
              <a:latin typeface="Georgia" pitchFamily="18" charset="0"/>
            </a:endParaRPr>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4</a:t>
            </a:fld>
            <a:endParaRPr lang="en-US"/>
          </a:p>
        </p:txBody>
      </p:sp>
      <p:sp>
        <p:nvSpPr>
          <p:cNvPr id="2" name="Title 1"/>
          <p:cNvSpPr>
            <a:spLocks noGrp="1"/>
          </p:cNvSpPr>
          <p:nvPr>
            <p:ph type="title"/>
          </p:nvPr>
        </p:nvSpPr>
        <p:spPr/>
        <p:txBody>
          <a:bodyPr/>
          <a:lstStyle/>
          <a:p>
            <a:r>
              <a:rPr lang="en-US" dirty="0" smtClean="0"/>
              <a:t>Counterarguments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latin typeface="Georgia" pitchFamily="18" charset="0"/>
              </a:rPr>
              <a:t>Justice Kennedy said that the information gleaned from DNA testing carried out by police is limited, and insisted that whether or not “the testing at issue in this case reveals any private medical information at all is open to dispute.”</a:t>
            </a:r>
          </a:p>
          <a:p>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dirty="0"/>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5</a:t>
            </a:fld>
            <a:endParaRPr lang="en-US"/>
          </a:p>
        </p:txBody>
      </p:sp>
      <p:sp>
        <p:nvSpPr>
          <p:cNvPr id="2" name="Title 1"/>
          <p:cNvSpPr>
            <a:spLocks noGrp="1"/>
          </p:cNvSpPr>
          <p:nvPr>
            <p:ph type="title"/>
          </p:nvPr>
        </p:nvSpPr>
        <p:spPr/>
        <p:txBody>
          <a:bodyPr/>
          <a:lstStyle/>
          <a:p>
            <a:r>
              <a:rPr lang="en-US" dirty="0" smtClean="0"/>
              <a:t>Counter-counterarguments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rgbClr val="EDEDED"/>
      </a:lt1>
      <a:dk2>
        <a:srgbClr val="6C6C6C"/>
      </a:dk2>
      <a:lt2>
        <a:srgbClr val="D8D8D8"/>
      </a:lt2>
      <a:accent1>
        <a:srgbClr val="CC9900"/>
      </a:accent1>
      <a:accent2>
        <a:srgbClr val="758C5A"/>
      </a:accent2>
      <a:accent3>
        <a:srgbClr val="3D8DA9"/>
      </a:accent3>
      <a:accent4>
        <a:srgbClr val="365BB0"/>
      </a:accent4>
      <a:accent5>
        <a:srgbClr val="7E6BC9"/>
      </a:accent5>
      <a:accent6>
        <a:srgbClr val="932968"/>
      </a:accent6>
      <a:hlink>
        <a:srgbClr val="365BB0"/>
      </a:hlink>
      <a:folHlink>
        <a:srgbClr val="533D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4780</TotalTime>
  <Words>394</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B3- Olympic High School Science Camp   Ethics – Case Study 1</vt:lpstr>
      <vt:lpstr>Ethical Principles</vt:lpstr>
      <vt:lpstr>Case Study 1</vt:lpstr>
      <vt:lpstr>Counterarguments</vt:lpstr>
      <vt:lpstr>Counter-counterarguments</vt:lpstr>
    </vt:vector>
  </TitlesOfParts>
  <Company>Wellerlab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UNCC Biotechnology and Bioinformatics Camp</dc:title>
  <dc:creator>Jennifer Weller</dc:creator>
  <cp:lastModifiedBy>jweller2</cp:lastModifiedBy>
  <cp:revision>260</cp:revision>
  <dcterms:created xsi:type="dcterms:W3CDTF">2010-06-20T15:08:04Z</dcterms:created>
  <dcterms:modified xsi:type="dcterms:W3CDTF">2013-06-08T18:14:47Z</dcterms:modified>
</cp:coreProperties>
</file>