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45" autoAdjust="0"/>
  </p:normalViewPr>
  <p:slideViewPr>
    <p:cSldViewPr>
      <p:cViewPr varScale="1">
        <p:scale>
          <a:sx n="79" d="100"/>
          <a:sy n="79" d="100"/>
        </p:scale>
        <p:origin x="-84" y="-6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07AE78C-4652-4A08-9F33-52B760CD1BE1}" type="datetimeFigureOut">
              <a:rPr lang="en-US"/>
              <a:pPr>
                <a:defRPr/>
              </a:pPr>
              <a:t>6/8/2013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D2E3428-8745-4EAA-8E09-611A3E2668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42AFB070-F7E7-4A5E-9187-BD4417BC48C0}" type="datetime1">
              <a:rPr lang="en-US" smtClean="0"/>
              <a:pPr>
                <a:defRPr/>
              </a:pPr>
              <a:t>6/8/2013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Dr. Weller B3 Olympic HS Summer</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F975437C-49AE-4654-93F2-60DC246D2F6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5A95C7F-088E-4D28-8227-C9185CA5D288}" type="datetime1">
              <a:rPr lang="en-US" smtClean="0"/>
              <a:pPr>
                <a:defRPr/>
              </a:pPr>
              <a:t>6/8/2013</a:t>
            </a:fld>
            <a:endParaRPr lang="en-US"/>
          </a:p>
        </p:txBody>
      </p:sp>
      <p:sp>
        <p:nvSpPr>
          <p:cNvPr id="5" name="Footer Placeholder 4"/>
          <p:cNvSpPr>
            <a:spLocks noGrp="1"/>
          </p:cNvSpPr>
          <p:nvPr>
            <p:ph type="ftr" sz="quarter" idx="11"/>
          </p:nvPr>
        </p:nvSpPr>
        <p:spPr/>
        <p:txBody>
          <a:bodyPr/>
          <a:lstStyle>
            <a:extLst/>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extLst/>
          </a:lstStyle>
          <a:p>
            <a:pPr>
              <a:defRPr/>
            </a:pPr>
            <a:fld id="{D6CD5C79-8B17-4B95-B14A-74A7B89C903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464A943D-1C98-4F5C-8DFA-EA794048087E}" type="datetime1">
              <a:rPr lang="en-US" smtClean="0"/>
              <a:pPr>
                <a:defRPr/>
              </a:pPr>
              <a:t>6/8/2013</a:t>
            </a:fld>
            <a:endParaRPr lang="en-US"/>
          </a:p>
        </p:txBody>
      </p:sp>
      <p:sp>
        <p:nvSpPr>
          <p:cNvPr id="5" name="Footer Placeholder 4"/>
          <p:cNvSpPr>
            <a:spLocks noGrp="1"/>
          </p:cNvSpPr>
          <p:nvPr>
            <p:ph type="ftr" sz="quarter" idx="11"/>
          </p:nvPr>
        </p:nvSpPr>
        <p:spPr/>
        <p:txBody>
          <a:bodyPr/>
          <a:lstStyle>
            <a:extLst/>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extLst/>
          </a:lstStyle>
          <a:p>
            <a:pPr>
              <a:defRPr/>
            </a:pPr>
            <a:fld id="{2C6327BE-EC15-4986-A34F-8F58F7DF960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extLst/>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extLst/>
          </a:lstStyle>
          <a:p>
            <a:pPr>
              <a:defRPr/>
            </a:pPr>
            <a:fld id="{13743D73-A1B7-4A09-B8E8-AE1194C71B6B}"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1380581D-A8F1-4A70-9DA4-9AA7B81F95F9}" type="datetime1">
              <a:rPr lang="en-US" smtClean="0"/>
              <a:pPr>
                <a:defRPr/>
              </a:pPr>
              <a:t>6/8/2013</a:t>
            </a:fld>
            <a:endParaRPr lang="en-US"/>
          </a:p>
        </p:txBody>
      </p:sp>
      <p:sp>
        <p:nvSpPr>
          <p:cNvPr id="5" name="Footer Placeholder 4"/>
          <p:cNvSpPr>
            <a:spLocks noGrp="1"/>
          </p:cNvSpPr>
          <p:nvPr>
            <p:ph type="ftr" sz="quarter" idx="11"/>
          </p:nvPr>
        </p:nvSpPr>
        <p:spPr/>
        <p:txBody>
          <a:bodyPr/>
          <a:lstStyle>
            <a:extLst/>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extLst/>
          </a:lstStyle>
          <a:p>
            <a:pPr>
              <a:defRPr/>
            </a:pPr>
            <a:fld id="{22D34687-1E77-434D-979F-BCC6986D4AB3}"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23CC1C77-72D4-42BA-92D0-C0A20AD5B723}" type="datetime1">
              <a:rPr lang="en-US" smtClean="0"/>
              <a:pPr>
                <a:defRPr/>
              </a:pPr>
              <a:t>6/8/2013</a:t>
            </a:fld>
            <a:endParaRPr lang="en-US"/>
          </a:p>
        </p:txBody>
      </p:sp>
      <p:sp>
        <p:nvSpPr>
          <p:cNvPr id="6" name="Footer Placeholder 5"/>
          <p:cNvSpPr>
            <a:spLocks noGrp="1"/>
          </p:cNvSpPr>
          <p:nvPr>
            <p:ph type="ftr" sz="quarter" idx="11"/>
          </p:nvPr>
        </p:nvSpPr>
        <p:spPr/>
        <p:txBody>
          <a:bodyPr/>
          <a:lstStyle>
            <a:extLst/>
          </a:lstStyle>
          <a:p>
            <a:pPr>
              <a:defRPr/>
            </a:pPr>
            <a:r>
              <a:rPr lang="en-US" smtClean="0"/>
              <a:t>Dr. Weller B3 Olympic HS Summer</a:t>
            </a:r>
            <a:endParaRPr lang="en-US"/>
          </a:p>
        </p:txBody>
      </p:sp>
      <p:sp>
        <p:nvSpPr>
          <p:cNvPr id="7" name="Slide Number Placeholder 6"/>
          <p:cNvSpPr>
            <a:spLocks noGrp="1"/>
          </p:cNvSpPr>
          <p:nvPr>
            <p:ph type="sldNum" sz="quarter" idx="12"/>
          </p:nvPr>
        </p:nvSpPr>
        <p:spPr/>
        <p:txBody>
          <a:bodyPr/>
          <a:lstStyle>
            <a:extLst/>
          </a:lstStyle>
          <a:p>
            <a:pPr>
              <a:defRPr/>
            </a:pPr>
            <a:fld id="{F42F2DCE-3495-4DC8-8E1B-DA5698F8F2A3}"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B1C89879-7D4A-4BAE-83B4-172861C98A72}" type="datetime1">
              <a:rPr lang="en-US" smtClean="0"/>
              <a:pPr>
                <a:defRPr/>
              </a:pPr>
              <a:t>6/8/2013</a:t>
            </a:fld>
            <a:endParaRPr lang="en-US"/>
          </a:p>
        </p:txBody>
      </p:sp>
      <p:sp>
        <p:nvSpPr>
          <p:cNvPr id="8" name="Footer Placeholder 7"/>
          <p:cNvSpPr>
            <a:spLocks noGrp="1"/>
          </p:cNvSpPr>
          <p:nvPr>
            <p:ph type="ftr" sz="quarter" idx="11"/>
          </p:nvPr>
        </p:nvSpPr>
        <p:spPr/>
        <p:txBody>
          <a:bodyPr/>
          <a:lstStyle>
            <a:extLst/>
          </a:lstStyle>
          <a:p>
            <a:pPr>
              <a:defRPr/>
            </a:pPr>
            <a:r>
              <a:rPr lang="en-US" smtClean="0"/>
              <a:t>Dr. Weller B3 Olympic HS Summer</a:t>
            </a:r>
            <a:endParaRPr lang="en-US"/>
          </a:p>
        </p:txBody>
      </p:sp>
      <p:sp>
        <p:nvSpPr>
          <p:cNvPr id="9" name="Slide Number Placeholder 8"/>
          <p:cNvSpPr>
            <a:spLocks noGrp="1"/>
          </p:cNvSpPr>
          <p:nvPr>
            <p:ph type="sldNum" sz="quarter" idx="12"/>
          </p:nvPr>
        </p:nvSpPr>
        <p:spPr/>
        <p:txBody>
          <a:bodyPr/>
          <a:lstStyle>
            <a:extLst/>
          </a:lstStyle>
          <a:p>
            <a:pPr>
              <a:defRPr/>
            </a:pPr>
            <a:fld id="{3C7C448E-FCE1-4080-9FF3-A28BE7A420EE}"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933783DB-612F-4C40-9B36-6E7945F2893F}" type="datetime1">
              <a:rPr lang="en-US" smtClean="0"/>
              <a:pPr>
                <a:defRPr/>
              </a:pPr>
              <a:t>6/8/2013</a:t>
            </a:fld>
            <a:endParaRPr lang="en-US"/>
          </a:p>
        </p:txBody>
      </p:sp>
      <p:sp>
        <p:nvSpPr>
          <p:cNvPr id="4" name="Footer Placeholder 3"/>
          <p:cNvSpPr>
            <a:spLocks noGrp="1"/>
          </p:cNvSpPr>
          <p:nvPr>
            <p:ph type="ftr" sz="quarter" idx="11"/>
          </p:nvPr>
        </p:nvSpPr>
        <p:spPr/>
        <p:txBody>
          <a:bodyPr/>
          <a:lstStyle>
            <a:extLst/>
          </a:lstStyle>
          <a:p>
            <a:pPr>
              <a:defRPr/>
            </a:pPr>
            <a:r>
              <a:rPr lang="en-US" smtClean="0"/>
              <a:t>Dr. Weller B3 Olympic HS Summer</a:t>
            </a:r>
            <a:endParaRPr lang="en-US"/>
          </a:p>
        </p:txBody>
      </p:sp>
      <p:sp>
        <p:nvSpPr>
          <p:cNvPr id="5" name="Slide Number Placeholder 4"/>
          <p:cNvSpPr>
            <a:spLocks noGrp="1"/>
          </p:cNvSpPr>
          <p:nvPr>
            <p:ph type="sldNum" sz="quarter" idx="12"/>
          </p:nvPr>
        </p:nvSpPr>
        <p:spPr/>
        <p:txBody>
          <a:bodyPr/>
          <a:lstStyle>
            <a:extLst/>
          </a:lstStyle>
          <a:p>
            <a:pPr>
              <a:defRPr/>
            </a:pPr>
            <a:fld id="{0F990363-BB4E-4EC5-AC69-AE7B1B41F162}"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03F0F58B-B0FB-44E0-92DB-FF9114059568}" type="datetime1">
              <a:rPr lang="en-US" smtClean="0"/>
              <a:pPr>
                <a:defRPr/>
              </a:pPr>
              <a:t>6/8/2013</a:t>
            </a:fld>
            <a:endParaRPr lang="en-US"/>
          </a:p>
        </p:txBody>
      </p:sp>
      <p:sp>
        <p:nvSpPr>
          <p:cNvPr id="3" name="Footer Placeholder 2"/>
          <p:cNvSpPr>
            <a:spLocks noGrp="1"/>
          </p:cNvSpPr>
          <p:nvPr>
            <p:ph type="ftr" sz="quarter" idx="11"/>
          </p:nvPr>
        </p:nvSpPr>
        <p:spPr/>
        <p:txBody>
          <a:bodyPr/>
          <a:lstStyle>
            <a:extLst/>
          </a:lstStyle>
          <a:p>
            <a:pPr>
              <a:defRPr/>
            </a:pPr>
            <a:r>
              <a:rPr lang="en-US" smtClean="0"/>
              <a:t>Dr. Weller B3 Olympic HS Summer</a:t>
            </a:r>
            <a:endParaRPr lang="en-US"/>
          </a:p>
        </p:txBody>
      </p:sp>
      <p:sp>
        <p:nvSpPr>
          <p:cNvPr id="4" name="Slide Number Placeholder 3"/>
          <p:cNvSpPr>
            <a:spLocks noGrp="1"/>
          </p:cNvSpPr>
          <p:nvPr>
            <p:ph type="sldNum" sz="quarter" idx="12"/>
          </p:nvPr>
        </p:nvSpPr>
        <p:spPr/>
        <p:txBody>
          <a:bodyPr/>
          <a:lstStyle>
            <a:extLst/>
          </a:lstStyle>
          <a:p>
            <a:pPr>
              <a:defRPr/>
            </a:pPr>
            <a:fld id="{3FA98ED6-FD65-4617-B194-EE059E50D7A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46133CF9-4FCA-49E9-A748-9916F8BAC767}" type="datetime1">
              <a:rPr lang="en-US" smtClean="0"/>
              <a:pPr>
                <a:defRPr/>
              </a:pPr>
              <a:t>6/8/2013</a:t>
            </a:fld>
            <a:endParaRPr lang="en-US"/>
          </a:p>
        </p:txBody>
      </p:sp>
      <p:sp>
        <p:nvSpPr>
          <p:cNvPr id="6" name="Footer Placeholder 5"/>
          <p:cNvSpPr>
            <a:spLocks noGrp="1"/>
          </p:cNvSpPr>
          <p:nvPr>
            <p:ph type="ftr" sz="quarter" idx="11"/>
          </p:nvPr>
        </p:nvSpPr>
        <p:spPr/>
        <p:txBody>
          <a:bodyPr/>
          <a:lstStyle>
            <a:extLst/>
          </a:lstStyle>
          <a:p>
            <a:pPr>
              <a:defRPr/>
            </a:pPr>
            <a:r>
              <a:rPr lang="en-US" smtClean="0"/>
              <a:t>Dr. Weller B3 Olympic HS Summer</a:t>
            </a:r>
            <a:endParaRPr lang="en-US"/>
          </a:p>
        </p:txBody>
      </p:sp>
      <p:sp>
        <p:nvSpPr>
          <p:cNvPr id="7" name="Slide Number Placeholder 6"/>
          <p:cNvSpPr>
            <a:spLocks noGrp="1"/>
          </p:cNvSpPr>
          <p:nvPr>
            <p:ph type="sldNum" sz="quarter" idx="12"/>
          </p:nvPr>
        </p:nvSpPr>
        <p:spPr/>
        <p:txBody>
          <a:bodyPr/>
          <a:lstStyle>
            <a:extLst/>
          </a:lstStyle>
          <a:p>
            <a:pPr>
              <a:defRPr/>
            </a:pPr>
            <a:fld id="{C0A0D182-F8AD-43B3-A737-F4E03E78AFA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56C7CB0E-BE4E-42A4-88C3-8D08BF4546E0}" type="datetime1">
              <a:rPr lang="en-US" smtClean="0"/>
              <a:pPr>
                <a:defRPr/>
              </a:pPr>
              <a:t>6/8/2013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r>
              <a:rPr lang="en-US" smtClean="0"/>
              <a:t>Dr. Weller B3 Olympic HS Summer</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EE4B9EDF-5132-494F-8D12-2425768F3B63}"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8A878127-7478-44E6-8436-9EAE2441B267}" type="datetime1">
              <a:rPr lang="en-US" smtClean="0"/>
              <a:pPr>
                <a:defRPr/>
              </a:pPr>
              <a:t>6/8/2013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Dr. Weller B3 Olympic HS Summer</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A735049-6BC3-4ADF-8A69-3CC2252DCDA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Title 1"/>
          <p:cNvSpPr>
            <a:spLocks noGrp="1"/>
          </p:cNvSpPr>
          <p:nvPr>
            <p:ph type="ctrTitle"/>
          </p:nvPr>
        </p:nvSpPr>
        <p:spPr>
          <a:xfrm>
            <a:off x="228600" y="457201"/>
            <a:ext cx="8763000" cy="1066800"/>
          </a:xfrm>
        </p:spPr>
        <p:txBody>
          <a:bodyPr>
            <a:normAutofit/>
          </a:bodyPr>
          <a:lstStyle/>
          <a:p>
            <a:pPr algn="l" eaLnBrk="1" hangingPunct="1"/>
            <a:r>
              <a:rPr lang="en-US" sz="3200" dirty="0" smtClean="0">
                <a:solidFill>
                  <a:schemeClr val="accent1">
                    <a:lumMod val="50000"/>
                  </a:schemeClr>
                </a:solidFill>
                <a:effectLst/>
                <a:latin typeface="Georgia" pitchFamily="18" charset="0"/>
              </a:rPr>
              <a:t>B3- Olympic High School Science </a:t>
            </a:r>
            <a:r>
              <a:rPr lang="en-US" sz="3200" dirty="0" smtClean="0">
                <a:solidFill>
                  <a:schemeClr val="accent1">
                    <a:lumMod val="50000"/>
                  </a:schemeClr>
                </a:solidFill>
                <a:effectLst/>
                <a:latin typeface="Georgia" pitchFamily="18" charset="0"/>
              </a:rPr>
              <a:t>Camp</a:t>
            </a:r>
            <a:br>
              <a:rPr lang="en-US" sz="3200" dirty="0" smtClean="0">
                <a:solidFill>
                  <a:schemeClr val="accent1">
                    <a:lumMod val="50000"/>
                  </a:schemeClr>
                </a:solidFill>
                <a:effectLst/>
                <a:latin typeface="Georgia" pitchFamily="18" charset="0"/>
              </a:rPr>
            </a:br>
            <a:r>
              <a:rPr lang="en-US" sz="3200" dirty="0" smtClean="0">
                <a:solidFill>
                  <a:schemeClr val="accent1">
                    <a:lumMod val="50000"/>
                  </a:schemeClr>
                </a:solidFill>
                <a:effectLst/>
                <a:latin typeface="Georgia" pitchFamily="18" charset="0"/>
              </a:rPr>
              <a:t>		</a:t>
            </a:r>
            <a:r>
              <a:rPr lang="en-US" sz="3200" dirty="0" smtClean="0">
                <a:solidFill>
                  <a:schemeClr val="accent1">
                    <a:lumMod val="50000"/>
                  </a:schemeClr>
                </a:solidFill>
                <a:effectLst/>
                <a:latin typeface="Georgia" pitchFamily="18" charset="0"/>
              </a:rPr>
              <a:t>Ethics – Case Study 2</a:t>
            </a:r>
            <a:endParaRPr lang="en-US" sz="3200" dirty="0" smtClean="0">
              <a:solidFill>
                <a:schemeClr val="accent1">
                  <a:lumMod val="50000"/>
                </a:schemeClr>
              </a:solidFill>
              <a:effectLst/>
              <a:latin typeface="Georgia" pitchFamily="18" charset="0"/>
            </a:endParaRPr>
          </a:p>
        </p:txBody>
      </p:sp>
      <p:sp>
        <p:nvSpPr>
          <p:cNvPr id="3075" name="Subtitle 2"/>
          <p:cNvSpPr>
            <a:spLocks noGrp="1"/>
          </p:cNvSpPr>
          <p:nvPr>
            <p:ph type="subTitle" idx="1"/>
          </p:nvPr>
        </p:nvSpPr>
        <p:spPr>
          <a:xfrm>
            <a:off x="838200" y="2590800"/>
            <a:ext cx="7772400" cy="1199704"/>
          </a:xfrm>
        </p:spPr>
        <p:txBody>
          <a:bodyPr>
            <a:normAutofit/>
          </a:bodyPr>
          <a:lstStyle/>
          <a:p>
            <a:pPr eaLnBrk="1" fontAlgn="auto" hangingPunct="1">
              <a:spcAft>
                <a:spcPts val="0"/>
              </a:spcAft>
              <a:buFont typeface="Arial" pitchFamily="34" charset="0"/>
              <a:buNone/>
              <a:defRPr/>
            </a:pPr>
            <a:r>
              <a:rPr lang="en-US" dirty="0" smtClean="0">
                <a:latin typeface="Georgia" pitchFamily="18" charset="0"/>
              </a:rPr>
              <a:t>Dr. Jennifer Weller</a:t>
            </a:r>
          </a:p>
          <a:p>
            <a:pPr eaLnBrk="1" fontAlgn="auto" hangingPunct="1">
              <a:spcAft>
                <a:spcPts val="0"/>
              </a:spcAft>
              <a:buFont typeface="Arial" pitchFamily="34" charset="0"/>
              <a:buNone/>
              <a:defRPr/>
            </a:pPr>
            <a:r>
              <a:rPr lang="en-US" dirty="0" smtClean="0">
                <a:latin typeface="Georgia" pitchFamily="18" charset="0"/>
              </a:rPr>
              <a:t>Summer 2013</a:t>
            </a:r>
          </a:p>
        </p:txBody>
      </p:sp>
      <p:sp>
        <p:nvSpPr>
          <p:cNvPr id="22531" name="Date Placeholder 3"/>
          <p:cNvSpPr>
            <a:spLocks noGrp="1"/>
          </p:cNvSpPr>
          <p:nvPr>
            <p:ph type="dt" sz="half" idx="10"/>
          </p:nvPr>
        </p:nvSpPr>
        <p:spPr bwMode="auto">
          <a:noFill/>
          <a:ln>
            <a:miter lim="800000"/>
            <a:headEnd/>
            <a:tailEnd/>
          </a:ln>
        </p:spPr>
        <p:txBody>
          <a:bodyPr wrap="square" lIns="91440" tIns="45720" rIns="91440" bIns="45720" numCol="1" anchor="t" anchorCtr="0" compatLnSpc="1">
            <a:prstTxWarp prst="textNoShape">
              <a:avLst/>
            </a:prstTxWarp>
          </a:bodyPr>
          <a:lstStyle/>
          <a:p>
            <a:fld id="{F6CF6EF1-4CDE-4989-8C8D-E968B2BD1B83}" type="datetime1">
              <a:rPr lang="en-US" smtClean="0">
                <a:latin typeface="Arial" charset="0"/>
              </a:rPr>
              <a:pPr/>
              <a:t>6/8/2013</a:t>
            </a:fld>
            <a:endParaRPr lang="en-US" smtClean="0">
              <a:latin typeface="Arial" charset="0"/>
            </a:endParaRPr>
          </a:p>
        </p:txBody>
      </p:sp>
      <p:sp>
        <p:nvSpPr>
          <p:cNvPr id="22532" name="Footer Placeholder 5"/>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smtClean="0">
                <a:latin typeface="Arial" charset="0"/>
              </a:rPr>
              <a:t>Dr. Weller B3 Olympic HS Summer</a:t>
            </a:r>
          </a:p>
        </p:txBody>
      </p:sp>
      <p:sp>
        <p:nvSpPr>
          <p:cNvPr id="5" name="Slide Number Placeholder 4"/>
          <p:cNvSpPr>
            <a:spLocks noGrp="1"/>
          </p:cNvSpPr>
          <p:nvPr>
            <p:ph type="sldNum" sz="quarter" idx="12"/>
          </p:nvPr>
        </p:nvSpPr>
        <p:spPr/>
        <p:txBody>
          <a:bodyPr/>
          <a:lstStyle/>
          <a:p>
            <a:pPr>
              <a:defRPr/>
            </a:pPr>
            <a:fld id="{65FC9F06-A96D-4AD0-98FB-768DBA38DC4E}" type="slidenum">
              <a:rPr lang="en-US"/>
              <a:pPr>
                <a:defRPr/>
              </a:pPr>
              <a:t>1</a:t>
            </a:fld>
            <a:endParaRPr lang="en-US"/>
          </a:p>
        </p:txBody>
      </p:sp>
      <p:pic>
        <p:nvPicPr>
          <p:cNvPr id="22535" name="Picture 6" descr="CHestnutSilhouette.jpg"/>
          <p:cNvPicPr>
            <a:picLocks noChangeAspect="1"/>
          </p:cNvPicPr>
          <p:nvPr/>
        </p:nvPicPr>
        <p:blipFill>
          <a:blip r:embed="rId2" cstate="print"/>
          <a:srcRect/>
          <a:stretch>
            <a:fillRect/>
          </a:stretch>
        </p:blipFill>
        <p:spPr bwMode="auto">
          <a:xfrm>
            <a:off x="457200" y="2133600"/>
            <a:ext cx="2752725" cy="25336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Bookman Old Style" pitchFamily="18" charset="0"/>
              </a:rPr>
              <a:t>Respect for Autonomy</a:t>
            </a:r>
          </a:p>
          <a:p>
            <a:pPr lvl="1"/>
            <a:r>
              <a:rPr lang="en-US" dirty="0" smtClean="0">
                <a:latin typeface="Bookman Old Style" pitchFamily="18" charset="0"/>
              </a:rPr>
              <a:t>M</a:t>
            </a:r>
            <a:r>
              <a:rPr lang="en-US" dirty="0" smtClean="0">
                <a:latin typeface="Bookman Old Style" pitchFamily="18" charset="0"/>
              </a:rPr>
              <a:t>oral status of individuals</a:t>
            </a:r>
            <a:endParaRPr lang="en-US" dirty="0" smtClean="0">
              <a:latin typeface="Bookman Old Style" pitchFamily="18" charset="0"/>
            </a:endParaRPr>
          </a:p>
          <a:p>
            <a:r>
              <a:rPr lang="en-US" dirty="0" smtClean="0">
                <a:latin typeface="Bookman Old Style" pitchFamily="18" charset="0"/>
              </a:rPr>
              <a:t>Non-</a:t>
            </a:r>
            <a:r>
              <a:rPr lang="en-US" dirty="0" err="1" smtClean="0">
                <a:latin typeface="Bookman Old Style" pitchFamily="18" charset="0"/>
              </a:rPr>
              <a:t>maleficence</a:t>
            </a:r>
            <a:endParaRPr lang="en-US" dirty="0" smtClean="0">
              <a:latin typeface="Bookman Old Style" pitchFamily="18" charset="0"/>
            </a:endParaRPr>
          </a:p>
          <a:p>
            <a:r>
              <a:rPr lang="en-US" dirty="0" smtClean="0">
                <a:latin typeface="Bookman Old Style" pitchFamily="18" charset="0"/>
              </a:rPr>
              <a:t>Beneficence</a:t>
            </a:r>
          </a:p>
          <a:p>
            <a:r>
              <a:rPr lang="en-US" dirty="0" smtClean="0">
                <a:latin typeface="Bookman Old Style" pitchFamily="18" charset="0"/>
              </a:rPr>
              <a:t>Justice </a:t>
            </a:r>
          </a:p>
          <a:p>
            <a:endParaRPr lang="en-US" dirty="0">
              <a:latin typeface="Bookman Old Style" pitchFamily="18" charset="0"/>
            </a:endParaRPr>
          </a:p>
        </p:txBody>
      </p:sp>
      <p:sp>
        <p:nvSpPr>
          <p:cNvPr id="4" name="Date Placeholder 3"/>
          <p:cNvSpPr>
            <a:spLocks noGrp="1"/>
          </p:cNvSpPr>
          <p:nvPr>
            <p:ph type="dt" sz="half" idx="10"/>
          </p:nvPr>
        </p:nvSpPr>
        <p:spPr/>
        <p:txBody>
          <a:bodyPr/>
          <a:lstStyle/>
          <a:p>
            <a:fld id="{F4F77E4D-5D1C-4B30-9828-E1FE5992FD87}" type="datetime1">
              <a:rPr lang="en-US" smtClean="0"/>
              <a:pPr/>
              <a:t>6/8/2013</a:t>
            </a:fld>
            <a:endParaRPr lang="en-US"/>
          </a:p>
        </p:txBody>
      </p:sp>
      <p:sp>
        <p:nvSpPr>
          <p:cNvPr id="6" name="Footer Placeholder 5"/>
          <p:cNvSpPr>
            <a:spLocks noGrp="1"/>
          </p:cNvSpPr>
          <p:nvPr>
            <p:ph type="ftr" sz="quarter" idx="11"/>
          </p:nvPr>
        </p:nvSpPr>
        <p:spPr/>
        <p:txBody>
          <a:bodyPr/>
          <a:lstStyle/>
          <a:p>
            <a:r>
              <a:rPr lang="en-US" smtClean="0"/>
              <a:t>UNCC Weller</a:t>
            </a:r>
            <a:endParaRPr lang="en-US"/>
          </a:p>
        </p:txBody>
      </p:sp>
      <p:sp>
        <p:nvSpPr>
          <p:cNvPr id="5" name="Slide Number Placeholder 4"/>
          <p:cNvSpPr>
            <a:spLocks noGrp="1"/>
          </p:cNvSpPr>
          <p:nvPr>
            <p:ph type="sldNum" sz="quarter" idx="12"/>
          </p:nvPr>
        </p:nvSpPr>
        <p:spPr/>
        <p:txBody>
          <a:bodyPr/>
          <a:lstStyle/>
          <a:p>
            <a:fld id="{7E698C61-930E-4B5F-AF77-816D9CA830ED}" type="slidenum">
              <a:rPr lang="en-US" smtClean="0"/>
              <a:pPr/>
              <a:t>2</a:t>
            </a:fld>
            <a:endParaRPr lang="en-US"/>
          </a:p>
        </p:txBody>
      </p:sp>
      <p:sp>
        <p:nvSpPr>
          <p:cNvPr id="2" name="Title 1"/>
          <p:cNvSpPr>
            <a:spLocks noGrp="1"/>
          </p:cNvSpPr>
          <p:nvPr>
            <p:ph type="title"/>
          </p:nvPr>
        </p:nvSpPr>
        <p:spPr/>
        <p:txBody>
          <a:bodyPr/>
          <a:lstStyle/>
          <a:p>
            <a:r>
              <a:rPr lang="en-US" b="0" dirty="0" smtClean="0">
                <a:solidFill>
                  <a:schemeClr val="accent1">
                    <a:lumMod val="50000"/>
                  </a:schemeClr>
                </a:solidFill>
                <a:effectLst/>
                <a:latin typeface="Bookman Old Style" pitchFamily="18" charset="0"/>
              </a:rPr>
              <a:t>Ethical Principles</a:t>
            </a:r>
            <a:endParaRPr lang="en-US" b="0" dirty="0">
              <a:solidFill>
                <a:schemeClr val="accent1">
                  <a:lumMod val="50000"/>
                </a:schemeClr>
              </a:solidFill>
              <a:effectLst/>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latin typeface="Georgia" pitchFamily="18" charset="0"/>
              </a:rPr>
              <a:t>Three </a:t>
            </a:r>
            <a:r>
              <a:rPr lang="en-US" dirty="0" smtClean="0">
                <a:latin typeface="Georgia" pitchFamily="18" charset="0"/>
              </a:rPr>
              <a:t>hundred supporters of animal testing gathered in Milan to promote scientific research on Saturday (June 1). The rally comes after animal rights activists broke into a University of Milan lab where rabbits and mice were kept in April and destroyed years worth of work. The protest, held by the group Pro-Test Italia, emphasized the importance of greater public awareness about the benefits and conditions of animal research. “I hope that, starting from today, public opinion understands who lies, because we are not assassins,” Gaia </a:t>
            </a:r>
            <a:r>
              <a:rPr lang="en-US" dirty="0" err="1" smtClean="0">
                <a:latin typeface="Georgia" pitchFamily="18" charset="0"/>
              </a:rPr>
              <a:t>Gobbo</a:t>
            </a:r>
            <a:r>
              <a:rPr lang="en-US" dirty="0" smtClean="0">
                <a:latin typeface="Georgia" pitchFamily="18" charset="0"/>
              </a:rPr>
              <a:t>, a graduate student in biotechnology at the University of Bologna, told </a:t>
            </a:r>
            <a:r>
              <a:rPr lang="en-US" i="1" dirty="0" smtClean="0">
                <a:latin typeface="Georgia" pitchFamily="18" charset="0"/>
              </a:rPr>
              <a:t>Nature</a:t>
            </a:r>
            <a:r>
              <a:rPr lang="en-US" dirty="0" smtClean="0">
                <a:latin typeface="Georgia" pitchFamily="18" charset="0"/>
              </a:rPr>
              <a:t>. </a:t>
            </a:r>
            <a:endParaRPr lang="en-US" dirty="0">
              <a:latin typeface="Georgia" pitchFamily="18" charset="0"/>
              <a:cs typeface="Arial" pitchFamily="34" charset="0"/>
            </a:endParaRPr>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3</a:t>
            </a:fld>
            <a:endParaRPr lang="en-US"/>
          </a:p>
        </p:txBody>
      </p:sp>
      <p:sp>
        <p:nvSpPr>
          <p:cNvPr id="2" name="Title 1"/>
          <p:cNvSpPr>
            <a:spLocks noGrp="1"/>
          </p:cNvSpPr>
          <p:nvPr>
            <p:ph type="title"/>
          </p:nvPr>
        </p:nvSpPr>
        <p:spPr/>
        <p:txBody>
          <a:bodyPr/>
          <a:lstStyle/>
          <a:p>
            <a:r>
              <a:rPr lang="en-US" dirty="0" smtClean="0">
                <a:solidFill>
                  <a:schemeClr val="accent1">
                    <a:lumMod val="50000"/>
                  </a:schemeClr>
                </a:solidFill>
                <a:effectLst/>
                <a:latin typeface="Georgia" pitchFamily="18" charset="0"/>
              </a:rPr>
              <a:t>Case Study 2</a:t>
            </a:r>
            <a:endParaRPr lang="en-US" dirty="0">
              <a:solidFill>
                <a:schemeClr val="accent1">
                  <a:lumMod val="50000"/>
                </a:schemeClr>
              </a:solidFill>
              <a:effectLst/>
              <a:latin typeface="Georg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latin typeface="Georgia" pitchFamily="18" charset="0"/>
              </a:rPr>
              <a:t>Speakers explained the uses of animal research, while a group of about 30 animal-rights demonstrators counter-protested the event. The original Pro-Test group formed in the United Kingdom in 2006 in response to animal-rights protesters there. Pro-Test Italia was formed in September 2012 in response to a break-in at a dog-breeding facility in Brescia, Italy, in July by the same group of protesters who would later trash the University of Milan lab.</a:t>
            </a:r>
            <a:endParaRPr lang="en-US" dirty="0">
              <a:latin typeface="Georgia" pitchFamily="18" charset="0"/>
            </a:endParaRPr>
          </a:p>
        </p:txBody>
      </p:sp>
      <p:sp>
        <p:nvSpPr>
          <p:cNvPr id="4" name="Date Placeholder 3"/>
          <p:cNvSpPr>
            <a:spLocks noGrp="1"/>
          </p:cNvSpPr>
          <p:nvPr>
            <p:ph type="dt" sz="half" idx="10"/>
          </p:nvPr>
        </p:nvSpPr>
        <p:spPr/>
        <p:txBody>
          <a:bodyPr/>
          <a:lstStyle/>
          <a:p>
            <a:pPr>
              <a:defRPr/>
            </a:pPr>
            <a:fld id="{8E1E0D8C-C8B5-4526-A6C1-4FE83D056B56}" type="datetime1">
              <a:rPr lang="en-US" smtClean="0"/>
              <a:pPr>
                <a:defRPr/>
              </a:pPr>
              <a:t>6/8/2013</a:t>
            </a:fld>
            <a:endParaRPr lang="en-US"/>
          </a:p>
        </p:txBody>
      </p:sp>
      <p:sp>
        <p:nvSpPr>
          <p:cNvPr id="5" name="Footer Placeholder 4"/>
          <p:cNvSpPr>
            <a:spLocks noGrp="1"/>
          </p:cNvSpPr>
          <p:nvPr>
            <p:ph type="ftr" sz="quarter" idx="11"/>
          </p:nvPr>
        </p:nvSpPr>
        <p:spPr/>
        <p:txBody>
          <a:bodyPr/>
          <a:lstStyle/>
          <a:p>
            <a:pPr>
              <a:defRPr/>
            </a:pPr>
            <a:r>
              <a:rPr lang="en-US" smtClean="0"/>
              <a:t>Dr. Weller B3 Olympic HS Summer</a:t>
            </a:r>
            <a:endParaRPr lang="en-US"/>
          </a:p>
        </p:txBody>
      </p:sp>
      <p:sp>
        <p:nvSpPr>
          <p:cNvPr id="6" name="Slide Number Placeholder 5"/>
          <p:cNvSpPr>
            <a:spLocks noGrp="1"/>
          </p:cNvSpPr>
          <p:nvPr>
            <p:ph type="sldNum" sz="quarter" idx="12"/>
          </p:nvPr>
        </p:nvSpPr>
        <p:spPr/>
        <p:txBody>
          <a:bodyPr/>
          <a:lstStyle/>
          <a:p>
            <a:pPr>
              <a:defRPr/>
            </a:pPr>
            <a:fld id="{13743D73-A1B7-4A09-B8E8-AE1194C71B6B}" type="slidenum">
              <a:rPr lang="en-US" smtClean="0"/>
              <a:pPr>
                <a:defRPr/>
              </a:pPr>
              <a:t>4</a:t>
            </a:fld>
            <a:endParaRPr lang="en-US"/>
          </a:p>
        </p:txBody>
      </p:sp>
      <p:sp>
        <p:nvSpPr>
          <p:cNvPr id="2" name="Title 1"/>
          <p:cNvSpPr>
            <a:spLocks noGrp="1"/>
          </p:cNvSpPr>
          <p:nvPr>
            <p:ph type="title"/>
          </p:nvPr>
        </p:nvSpPr>
        <p:spPr/>
        <p:txBody>
          <a:bodyPr/>
          <a:lstStyle/>
          <a:p>
            <a:r>
              <a:rPr lang="en-US" dirty="0" smtClean="0">
                <a:solidFill>
                  <a:schemeClr val="accent1">
                    <a:lumMod val="50000"/>
                  </a:schemeClr>
                </a:solidFill>
                <a:effectLst/>
                <a:latin typeface="Georgia" pitchFamily="18" charset="0"/>
              </a:rPr>
              <a:t>A</a:t>
            </a:r>
            <a:r>
              <a:rPr lang="en-US" dirty="0" smtClean="0">
                <a:solidFill>
                  <a:schemeClr val="accent1">
                    <a:lumMod val="50000"/>
                  </a:schemeClr>
                </a:solidFill>
                <a:effectLst/>
                <a:latin typeface="Georgia" pitchFamily="18" charset="0"/>
              </a:rPr>
              <a:t>rguments</a:t>
            </a:r>
            <a:endParaRPr lang="en-US" dirty="0">
              <a:solidFill>
                <a:schemeClr val="accent1">
                  <a:lumMod val="50000"/>
                </a:schemeClr>
              </a:solidFill>
              <a:effectLst/>
              <a:latin typeface="Georg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6">
      <a:dk1>
        <a:sysClr val="windowText" lastClr="000000"/>
      </a:dk1>
      <a:lt1>
        <a:srgbClr val="EDEDED"/>
      </a:lt1>
      <a:dk2>
        <a:srgbClr val="6C6C6C"/>
      </a:dk2>
      <a:lt2>
        <a:srgbClr val="D8D8D8"/>
      </a:lt2>
      <a:accent1>
        <a:srgbClr val="CC9900"/>
      </a:accent1>
      <a:accent2>
        <a:srgbClr val="758C5A"/>
      </a:accent2>
      <a:accent3>
        <a:srgbClr val="3D8DA9"/>
      </a:accent3>
      <a:accent4>
        <a:srgbClr val="365BB0"/>
      </a:accent4>
      <a:accent5>
        <a:srgbClr val="7E6BC9"/>
      </a:accent5>
      <a:accent6>
        <a:srgbClr val="932968"/>
      </a:accent6>
      <a:hlink>
        <a:srgbClr val="365BB0"/>
      </a:hlink>
      <a:folHlink>
        <a:srgbClr val="533D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4782</TotalTime>
  <Words>248</Words>
  <Application>Microsoft Office PowerPoint</Application>
  <PresentationFormat>On-screen Show (4:3)</PresentationFormat>
  <Paragraphs>25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B3- Olympic High School Science Camp   Ethics – Case Study 2</vt:lpstr>
      <vt:lpstr>Ethical Principles</vt:lpstr>
      <vt:lpstr>Case Study 2</vt:lpstr>
      <vt:lpstr>Arguments</vt:lpstr>
    </vt:vector>
  </TitlesOfParts>
  <Company>Wellerlab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UNCC Biotechnology and Bioinformatics Camp</dc:title>
  <dc:creator>Jennifer Weller</dc:creator>
  <cp:lastModifiedBy>jweller2</cp:lastModifiedBy>
  <cp:revision>261</cp:revision>
  <dcterms:created xsi:type="dcterms:W3CDTF">2010-06-20T15:08:04Z</dcterms:created>
  <dcterms:modified xsi:type="dcterms:W3CDTF">2013-06-08T18:17:10Z</dcterms:modified>
</cp:coreProperties>
</file>