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45" autoAdjust="0"/>
  </p:normalViewPr>
  <p:slideViewPr>
    <p:cSldViewPr>
      <p:cViewPr varScale="1">
        <p:scale>
          <a:sx n="79" d="100"/>
          <a:sy n="79" d="100"/>
        </p:scale>
        <p:origin x="-7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AE78C-4652-4A08-9F33-52B760CD1BE1}" type="datetimeFigureOut">
              <a:rPr lang="en-US"/>
              <a:pPr>
                <a:defRPr/>
              </a:pPr>
              <a:t>6/8/2013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2E3428-8745-4EAA-8E09-611A3E266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AFB070-F7E7-4A5E-9187-BD4417BC48C0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975437C-49AE-4654-93F2-60DC246D2F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A95C7F-088E-4D28-8227-C9185CA5D288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CD5C79-8B17-4B95-B14A-74A7B89C9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4A943D-1C98-4F5C-8DFA-EA794048087E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6327BE-EC15-4986-A34F-8F58F7DF96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1E0D8C-C8B5-4526-A6C1-4FE83D056B56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743D73-A1B7-4A09-B8E8-AE1194C71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80581D-A8F1-4A70-9DA4-9AA7B81F95F9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D34687-1E77-434D-979F-BCC6986D4A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CC1C77-72D4-42BA-92D0-C0A20AD5B723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2F2DCE-3495-4DC8-8E1B-DA5698F8F2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C89879-7D4A-4BAE-83B4-172861C98A72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7C448E-FCE1-4080-9FF3-A28BE7A420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3783DB-612F-4C40-9B36-6E7945F2893F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990363-BB4E-4EC5-AC69-AE7B1B41F1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F0F58B-B0FB-44E0-92DB-FF9114059568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A98ED6-FD65-4617-B194-EE059E50D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6133CF9-4FCA-49E9-A748-9916F8BAC767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A0D182-F8AD-43B3-A737-F4E03E78AF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C7CB0E-BE4E-42A4-88C3-8D08BF4546E0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4B9EDF-5132-494F-8D12-2425768F3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878127-7478-44E6-8436-9EAE2441B267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A735049-6BC3-4ADF-8A69-3CC2252DCD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itle 1"/>
          <p:cNvSpPr>
            <a:spLocks noGrp="1"/>
          </p:cNvSpPr>
          <p:nvPr>
            <p:ph type="ctrTitle"/>
          </p:nvPr>
        </p:nvSpPr>
        <p:spPr>
          <a:xfrm>
            <a:off x="228600" y="457201"/>
            <a:ext cx="87630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B3- Olympic High School Science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Camp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		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Ethics 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7772400" cy="11997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Georgia" pitchFamily="18" charset="0"/>
              </a:rPr>
              <a:t>Dr. Jennifer Weller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Georgia" pitchFamily="18" charset="0"/>
              </a:rPr>
              <a:t>Summer 2013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6CF6EF1-4CDE-4989-8C8D-E968B2BD1B83}" type="datetime1">
              <a:rPr lang="en-US" smtClean="0">
                <a:latin typeface="Arial" charset="0"/>
              </a:rPr>
              <a:pPr/>
              <a:t>6/8/2013</a:t>
            </a:fld>
            <a:endParaRPr lang="en-US" smtClean="0">
              <a:latin typeface="Arial" charset="0"/>
            </a:endParaRPr>
          </a:p>
        </p:txBody>
      </p: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charset="0"/>
              </a:rPr>
              <a:t>Dr. Weller B3 Olympic HS Summer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C9F06-A96D-4AD0-98FB-768DBA38DC4E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22535" name="Picture 6" descr="CHestnutSilhouet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27527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>
                <a:latin typeface="Georgia" pitchFamily="18" charset="0"/>
              </a:rPr>
              <a:t>IRB panels and NIH Guidelines</a:t>
            </a:r>
            <a:endParaRPr lang="en-US" sz="2800" dirty="0" smtClean="0">
              <a:latin typeface="Georgia" pitchFamily="18" charset="0"/>
            </a:endParaRPr>
          </a:p>
          <a:p>
            <a:pPr lvl="1"/>
            <a:r>
              <a:rPr lang="en-US" sz="2400" dirty="0" smtClean="0">
                <a:latin typeface="Georgia" pitchFamily="18" charset="0"/>
              </a:rPr>
              <a:t>Informed consent explains the benefits and hazards, and how to withdraw (including samples and data). </a:t>
            </a:r>
          </a:p>
          <a:p>
            <a:pPr lvl="2"/>
            <a:r>
              <a:rPr lang="en-US" sz="2400" dirty="0" smtClean="0">
                <a:latin typeface="Georgia" pitchFamily="18" charset="0"/>
              </a:rPr>
              <a:t>Placebo versus treatment groups – when does the benefit/risk clearly warrant a change in the protocol?</a:t>
            </a:r>
          </a:p>
          <a:p>
            <a:pPr lvl="2"/>
            <a:r>
              <a:rPr lang="en-US" sz="2400" dirty="0" smtClean="0">
                <a:latin typeface="Georgia" pitchFamily="18" charset="0"/>
              </a:rPr>
              <a:t>What type of future follow-up will be done? (a subject who dies part way through –does his family get told?).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Recruiting subjects so that the population studied reflects the target population – you have to have enough power to make conclusions useful. 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Retrospective versus prospective studies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Personal information and exposure/ </a:t>
            </a:r>
            <a:r>
              <a:rPr lang="en-US" sz="2400" dirty="0" err="1" smtClean="0">
                <a:latin typeface="Georgia" pitchFamily="18" charset="0"/>
              </a:rPr>
              <a:t>anonymized</a:t>
            </a:r>
            <a:r>
              <a:rPr lang="en-US" sz="2400" dirty="0" smtClean="0">
                <a:latin typeface="Georgia" pitchFamily="18" charset="0"/>
              </a:rPr>
              <a:t> data and allowed uses. 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Who has access, when and what types of comparisons are they allowed to make/use/publish about?</a:t>
            </a:r>
            <a:endParaRPr lang="en-US" sz="2400" dirty="0">
              <a:latin typeface="Georg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1E0D8C-C8B5-4526-A6C1-4FE83D056B56}" type="datetime1">
              <a:rPr lang="en-US" smtClean="0"/>
              <a:pPr>
                <a:defRPr/>
              </a:pPr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Weller B3 Olympic HS Summer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43D73-A1B7-4A09-B8E8-AE1194C71B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itchFamily="18" charset="0"/>
              </a:rPr>
              <a:t>Human Subjects Research</a:t>
            </a:r>
            <a:endParaRPr lang="en-US" dirty="0">
              <a:solidFill>
                <a:schemeClr val="accent1">
                  <a:lumMod val="50000"/>
                </a:schemeClr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6">
      <a:dk1>
        <a:sysClr val="windowText" lastClr="000000"/>
      </a:dk1>
      <a:lt1>
        <a:srgbClr val="EDEDED"/>
      </a:lt1>
      <a:dk2>
        <a:srgbClr val="6C6C6C"/>
      </a:dk2>
      <a:lt2>
        <a:srgbClr val="D8D8D8"/>
      </a:lt2>
      <a:accent1>
        <a:srgbClr val="CC9900"/>
      </a:accent1>
      <a:accent2>
        <a:srgbClr val="758C5A"/>
      </a:accent2>
      <a:accent3>
        <a:srgbClr val="3D8DA9"/>
      </a:accent3>
      <a:accent4>
        <a:srgbClr val="365BB0"/>
      </a:accent4>
      <a:accent5>
        <a:srgbClr val="7E6BC9"/>
      </a:accent5>
      <a:accent6>
        <a:srgbClr val="932968"/>
      </a:accent6>
      <a:hlink>
        <a:srgbClr val="365BB0"/>
      </a:hlink>
      <a:folHlink>
        <a:srgbClr val="533D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4787</TotalTime>
  <Words>152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B3- Olympic High School Science Camp   Ethics </vt:lpstr>
      <vt:lpstr>Human Subjects Research</vt:lpstr>
    </vt:vector>
  </TitlesOfParts>
  <Company>Wellerlab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UNCC Biotechnology and Bioinformatics Camp</dc:title>
  <dc:creator>Jennifer Weller</dc:creator>
  <cp:lastModifiedBy>jweller2</cp:lastModifiedBy>
  <cp:revision>266</cp:revision>
  <dcterms:created xsi:type="dcterms:W3CDTF">2010-06-20T15:08:04Z</dcterms:created>
  <dcterms:modified xsi:type="dcterms:W3CDTF">2013-06-08T18:21:54Z</dcterms:modified>
</cp:coreProperties>
</file>